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6" r:id="rId3"/>
    <p:sldId id="277" r:id="rId4"/>
    <p:sldId id="261" r:id="rId5"/>
    <p:sldId id="275" r:id="rId6"/>
    <p:sldId id="279" r:id="rId7"/>
    <p:sldId id="280" r:id="rId8"/>
    <p:sldId id="262" r:id="rId9"/>
    <p:sldId id="272" r:id="rId10"/>
    <p:sldId id="264" r:id="rId11"/>
    <p:sldId id="281" r:id="rId12"/>
    <p:sldId id="265" r:id="rId13"/>
    <p:sldId id="276" r:id="rId14"/>
    <p:sldId id="283" r:id="rId15"/>
    <p:sldId id="273" r:id="rId16"/>
    <p:sldId id="28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150" autoAdjust="0"/>
    <p:restoredTop sz="94434" autoAdjust="0"/>
  </p:normalViewPr>
  <p:slideViewPr>
    <p:cSldViewPr snapToGrid="0">
      <p:cViewPr varScale="1">
        <p:scale>
          <a:sx n="82" d="100"/>
          <a:sy n="82" d="100"/>
        </p:scale>
        <p:origin x="336"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A2883F8-FA9A-457E-9C96-D9430995D4EE}"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2924391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2883F8-FA9A-457E-9C96-D9430995D4EE}"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271876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2883F8-FA9A-457E-9C96-D9430995D4EE}"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665044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2883F8-FA9A-457E-9C96-D9430995D4EE}"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3310740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2883F8-FA9A-457E-9C96-D9430995D4EE}"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2860365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2883F8-FA9A-457E-9C96-D9430995D4EE}"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749512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2883F8-FA9A-457E-9C96-D9430995D4EE}" type="datetimeFigureOut">
              <a:rPr lang="en-US" smtClean="0"/>
              <a:t>2/18/21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2243450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2883F8-FA9A-457E-9C96-D9430995D4EE}" type="datetimeFigureOut">
              <a:rPr lang="en-US" smtClean="0"/>
              <a:t>2/18/21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1193189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883F8-FA9A-457E-9C96-D9430995D4EE}" type="datetimeFigureOut">
              <a:rPr lang="en-US" smtClean="0"/>
              <a:t>2/18/21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20681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2883F8-FA9A-457E-9C96-D9430995D4EE}"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413521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2883F8-FA9A-457E-9C96-D9430995D4EE}"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1A344-9C65-4B28-9129-A3B2DFB951AA}" type="slidenum">
              <a:rPr lang="en-US" smtClean="0"/>
              <a:t>‹#›</a:t>
            </a:fld>
            <a:endParaRPr lang="en-US"/>
          </a:p>
        </p:txBody>
      </p:sp>
    </p:spTree>
    <p:extLst>
      <p:ext uri="{BB962C8B-B14F-4D97-AF65-F5344CB8AC3E}">
        <p14:creationId xmlns:p14="http://schemas.microsoft.com/office/powerpoint/2010/main" val="174393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883F8-FA9A-457E-9C96-D9430995D4EE}" type="datetimeFigureOut">
              <a:rPr lang="en-US" smtClean="0"/>
              <a:t>2/18/21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C1A344-9C65-4B28-9129-A3B2DFB951AA}" type="slidenum">
              <a:rPr lang="en-US" smtClean="0"/>
              <a:t>‹#›</a:t>
            </a:fld>
            <a:endParaRPr lang="en-US"/>
          </a:p>
        </p:txBody>
      </p:sp>
    </p:spTree>
    <p:extLst>
      <p:ext uri="{BB962C8B-B14F-4D97-AF65-F5344CB8AC3E}">
        <p14:creationId xmlns:p14="http://schemas.microsoft.com/office/powerpoint/2010/main" val="27546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4.emf"/></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17.emf"/><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8.emf"/><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5" Type="http://schemas.openxmlformats.org/officeDocument/2006/relationships/image" Target="../media/image12.emf"/><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Định lý pitago"/>
          <p:cNvPicPr>
            <a:picLocks noChangeAspect="1" noChangeArrowheads="1"/>
          </p:cNvPicPr>
          <p:nvPr/>
        </p:nvPicPr>
        <p:blipFill>
          <a:blip r:embed="rId2">
            <a:extLst>
              <a:ext uri="{28A0092B-C50C-407E-A947-70E740481C1C}">
                <a14:useLocalDpi xmlns:a14="http://schemas.microsoft.com/office/drawing/2010/main" val="0"/>
              </a:ext>
            </a:extLst>
          </a:blip>
          <a:srcRect l="2927" r="21629" b="21745"/>
          <a:stretch>
            <a:fillRect/>
          </a:stretch>
        </p:blipFill>
        <p:spPr bwMode="auto">
          <a:xfrm>
            <a:off x="180306" y="-20305"/>
            <a:ext cx="3200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9"/>
          <p:cNvSpPr txBox="1">
            <a:spLocks noChangeArrowheads="1"/>
          </p:cNvSpPr>
          <p:nvPr/>
        </p:nvSpPr>
        <p:spPr bwMode="auto">
          <a:xfrm>
            <a:off x="3419343" y="877551"/>
            <a:ext cx="8610600" cy="138430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u="sng">
                <a:latin typeface="Times New Roman" pitchFamily="18" charset="0"/>
                <a:cs typeface="Times New Roman" pitchFamily="18" charset="0"/>
              </a:rPr>
              <a:t>1. Định lí </a:t>
            </a:r>
            <a:r>
              <a:rPr lang="en-US" sz="2800" b="1" u="sng">
                <a:solidFill>
                  <a:srgbClr val="FF0000"/>
                </a:solidFill>
                <a:latin typeface="Times New Roman" pitchFamily="18" charset="0"/>
                <a:cs typeface="Times New Roman" pitchFamily="18" charset="0"/>
              </a:rPr>
              <a:t>Pitago</a:t>
            </a:r>
            <a:r>
              <a:rPr lang="en-US" sz="2800" b="1">
                <a:solidFill>
                  <a:srgbClr val="FF0000"/>
                </a:solidFill>
                <a:latin typeface="Times New Roman" pitchFamily="18" charset="0"/>
                <a:cs typeface="Times New Roman" pitchFamily="18" charset="0"/>
              </a:rPr>
              <a:t>: </a:t>
            </a:r>
          </a:p>
          <a:p>
            <a:pPr eaLnBrk="1" hangingPunct="1"/>
            <a:r>
              <a:rPr lang="en-US" sz="2800">
                <a:latin typeface="Times New Roman" pitchFamily="18" charset="0"/>
                <a:cs typeface="Times New Roman" pitchFamily="18" charset="0"/>
              </a:rPr>
              <a:t>Trong một tam giác vuông, bình phương của cạnh huyền bằng tổng bình phương của hai cạnh góc vuông. </a:t>
            </a:r>
            <a:endParaRPr lang="vi-VN" sz="2800">
              <a:latin typeface="Times New Roman" pitchFamily="18" charset="0"/>
              <a:cs typeface="Times New Roman" pitchFamily="18" charset="0"/>
            </a:endParaRPr>
          </a:p>
        </p:txBody>
      </p:sp>
      <p:sp>
        <p:nvSpPr>
          <p:cNvPr id="4" name="Title 1"/>
          <p:cNvSpPr>
            <a:spLocks noGrp="1"/>
          </p:cNvSpPr>
          <p:nvPr>
            <p:ph type="ctrTitle"/>
          </p:nvPr>
        </p:nvSpPr>
        <p:spPr>
          <a:xfrm>
            <a:off x="4649276" y="195568"/>
            <a:ext cx="5776711" cy="564286"/>
          </a:xfrm>
          <a:solidFill>
            <a:srgbClr val="FFFF00"/>
          </a:solidFill>
        </p:spPr>
        <p:txBody>
          <a:bodyPr>
            <a:noAutofit/>
          </a:bodyPr>
          <a:lstStyle/>
          <a:p>
            <a:r>
              <a:rPr lang="vi-VN" sz="3500">
                <a:latin typeface="+mn-lt"/>
              </a:rPr>
              <a:t>Phát biểu định lý Pitago?</a:t>
            </a:r>
            <a:endParaRPr lang="en-US" sz="3500" dirty="0">
              <a:latin typeface="+mn-lt"/>
            </a:endParaRPr>
          </a:p>
        </p:txBody>
      </p:sp>
      <p:sp>
        <p:nvSpPr>
          <p:cNvPr id="5" name="TextBox 3"/>
          <p:cNvSpPr txBox="1">
            <a:spLocks noChangeArrowheads="1"/>
          </p:cNvSpPr>
          <p:nvPr/>
        </p:nvSpPr>
        <p:spPr bwMode="auto">
          <a:xfrm>
            <a:off x="3494314" y="3055029"/>
            <a:ext cx="8561387" cy="1570038"/>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400" b="1" u="sng">
                <a:latin typeface="Times New Roman" pitchFamily="18" charset="0"/>
                <a:cs typeface="Times New Roman" pitchFamily="18" charset="0"/>
              </a:rPr>
              <a:t>2. </a:t>
            </a:r>
            <a:r>
              <a:rPr lang="en-US" sz="2400" b="1" u="sng">
                <a:solidFill>
                  <a:srgbClr val="FF0000"/>
                </a:solidFill>
                <a:latin typeface="Times New Roman" pitchFamily="18" charset="0"/>
                <a:cs typeface="Times New Roman" pitchFamily="18" charset="0"/>
              </a:rPr>
              <a:t>Định lý Pitago đảo</a:t>
            </a:r>
            <a:endParaRPr lang="en-US" sz="2400" b="1">
              <a:solidFill>
                <a:srgbClr val="FF0000"/>
              </a:solidFill>
              <a:latin typeface="Times New Roman" pitchFamily="18" charset="0"/>
              <a:cs typeface="Times New Roman" pitchFamily="18" charset="0"/>
            </a:endParaRPr>
          </a:p>
          <a:p>
            <a:pPr eaLnBrk="1" hangingPunct="1"/>
            <a:r>
              <a:rPr lang="en-US" sz="2400" b="1">
                <a:latin typeface="Times New Roman" pitchFamily="18" charset="0"/>
                <a:cs typeface="Times New Roman" pitchFamily="18" charset="0"/>
              </a:rPr>
              <a:t>Nếu một tam giác có bình phương của một cạnh  bằng tổng các bình phương của hai cạnh kia </a:t>
            </a:r>
            <a:r>
              <a:rPr lang="en-US" sz="2400" b="1" u="sng">
                <a:solidFill>
                  <a:srgbClr val="FF0000"/>
                </a:solidFill>
                <a:latin typeface="Times New Roman" pitchFamily="18" charset="0"/>
                <a:cs typeface="Times New Roman" pitchFamily="18" charset="0"/>
              </a:rPr>
              <a:t>thì tam giác đó vuông</a:t>
            </a:r>
            <a:r>
              <a:rPr lang="en-US" sz="2400" b="1">
                <a:latin typeface="Times New Roman" pitchFamily="18" charset="0"/>
                <a:cs typeface="Times New Roman" pitchFamily="18" charset="0"/>
              </a:rPr>
              <a:t>.</a:t>
            </a:r>
          </a:p>
          <a:p>
            <a:pPr algn="ctr" eaLnBrk="1" hangingPunct="1"/>
            <a:r>
              <a:rPr lang="en-US" sz="2400" b="1">
                <a:latin typeface="Times New Roman" pitchFamily="18" charset="0"/>
                <a:cs typeface="Times New Roman" pitchFamily="18" charset="0"/>
              </a:rPr>
              <a:t>ΔABC có BC</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BA</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CA</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=&gt; góc BAC = 90</a:t>
            </a:r>
            <a:r>
              <a:rPr lang="en-US" sz="2400" b="1" baseline="30000">
                <a:latin typeface="Times New Roman" pitchFamily="18" charset="0"/>
                <a:cs typeface="Times New Roman" pitchFamily="18" charset="0"/>
              </a:rPr>
              <a:t>0</a:t>
            </a:r>
            <a:endParaRPr lang="en-US" sz="2400" b="1">
              <a:latin typeface="Times New Roman" pitchFamily="18" charset="0"/>
              <a:cs typeface="Times New Roman" pitchFamily="18" charset="0"/>
            </a:endParaRPr>
          </a:p>
        </p:txBody>
      </p:sp>
      <p:sp>
        <p:nvSpPr>
          <p:cNvPr id="7" name="TextBox 6"/>
          <p:cNvSpPr txBox="1">
            <a:spLocks noChangeArrowheads="1"/>
          </p:cNvSpPr>
          <p:nvPr/>
        </p:nvSpPr>
        <p:spPr bwMode="auto">
          <a:xfrm>
            <a:off x="2049601" y="5189466"/>
            <a:ext cx="7772400" cy="584200"/>
          </a:xfrm>
          <a:prstGeom prst="rect">
            <a:avLst/>
          </a:prstGeom>
          <a:solidFill>
            <a:srgbClr val="FFFF00"/>
          </a:solidFill>
          <a:ln w="57150">
            <a:solidFill>
              <a:srgbClr val="FF0000"/>
            </a:solidFill>
            <a:miter lim="800000"/>
            <a:headEnd/>
            <a:tailEnd/>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3200" b="1">
                <a:latin typeface="Times New Roman" pitchFamily="18" charset="0"/>
                <a:cs typeface="Times New Roman" pitchFamily="18" charset="0"/>
              </a:rPr>
              <a:t> </a:t>
            </a:r>
            <a:r>
              <a:rPr lang="el-GR" sz="3200" b="1">
                <a:latin typeface="Times New Roman" pitchFamily="18" charset="0"/>
                <a:cs typeface="Times New Roman" pitchFamily="18" charset="0"/>
              </a:rPr>
              <a:t>Δ</a:t>
            </a:r>
            <a:r>
              <a:rPr lang="en-US" sz="3200" b="1">
                <a:latin typeface="Times New Roman" pitchFamily="18" charset="0"/>
                <a:cs typeface="Times New Roman" pitchFamily="18" charset="0"/>
              </a:rPr>
              <a:t>ABC vuông tại A &lt;=&gt; BC</a:t>
            </a:r>
            <a:r>
              <a:rPr lang="en-US" sz="3200" b="1" baseline="30000">
                <a:latin typeface="Times New Roman" pitchFamily="18" charset="0"/>
                <a:cs typeface="Times New Roman" pitchFamily="18" charset="0"/>
              </a:rPr>
              <a:t>2 </a:t>
            </a:r>
            <a:r>
              <a:rPr lang="en-US" sz="3200" b="1">
                <a:latin typeface="Times New Roman" pitchFamily="18" charset="0"/>
                <a:cs typeface="Times New Roman" pitchFamily="18" charset="0"/>
              </a:rPr>
              <a:t>= AB</a:t>
            </a:r>
            <a:r>
              <a:rPr lang="en-US" sz="3200" b="1" baseline="30000">
                <a:latin typeface="Times New Roman" pitchFamily="18" charset="0"/>
                <a:cs typeface="Times New Roman" pitchFamily="18" charset="0"/>
              </a:rPr>
              <a:t>2</a:t>
            </a:r>
            <a:r>
              <a:rPr lang="en-US" sz="3200" b="1">
                <a:latin typeface="Times New Roman" pitchFamily="18" charset="0"/>
                <a:cs typeface="Times New Roman" pitchFamily="18" charset="0"/>
              </a:rPr>
              <a:t> + AC</a:t>
            </a:r>
            <a:r>
              <a:rPr lang="en-US" sz="3200" b="1" baseline="30000">
                <a:latin typeface="Times New Roman" pitchFamily="18" charset="0"/>
                <a:cs typeface="Times New Roman" pitchFamily="18" charset="0"/>
              </a:rPr>
              <a:t>2</a:t>
            </a:r>
            <a:endParaRPr lang="vi-VN" sz="3200" b="1">
              <a:latin typeface="Times New Roman" pitchFamily="18" charset="0"/>
              <a:cs typeface="Times New Roman" pitchFamily="18" charset="0"/>
            </a:endParaRPr>
          </a:p>
        </p:txBody>
      </p:sp>
      <p:pic>
        <p:nvPicPr>
          <p:cNvPr id="8" name="Picture 2" descr="Lý Thuyết Bài 7: Định Lí Py-ta-go - Chương II - Hình Học 7 - Tập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309" y="2755225"/>
            <a:ext cx="2736760" cy="2015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20"/>
          <p:cNvSpPr txBox="1">
            <a:spLocks noChangeArrowheads="1"/>
          </p:cNvSpPr>
          <p:nvPr/>
        </p:nvSpPr>
        <p:spPr bwMode="auto">
          <a:xfrm>
            <a:off x="4752843" y="2375770"/>
            <a:ext cx="5943600" cy="4619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400" b="1">
                <a:latin typeface="Times New Roman" pitchFamily="18" charset="0"/>
                <a:cs typeface="Times New Roman" pitchFamily="18" charset="0"/>
              </a:rPr>
              <a:t> </a:t>
            </a:r>
            <a:r>
              <a:rPr lang="el-GR" sz="2400" b="1">
                <a:latin typeface="Times New Roman" pitchFamily="18" charset="0"/>
                <a:cs typeface="Times New Roman" pitchFamily="18" charset="0"/>
              </a:rPr>
              <a:t>Δ</a:t>
            </a:r>
            <a:r>
              <a:rPr lang="en-US" sz="2400" b="1">
                <a:latin typeface="Times New Roman" pitchFamily="18" charset="0"/>
                <a:cs typeface="Times New Roman" pitchFamily="18" charset="0"/>
              </a:rPr>
              <a:t>ABC vuông tại A =&gt; BC</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AB</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AC</a:t>
            </a:r>
            <a:r>
              <a:rPr lang="en-US" sz="2400" b="1" baseline="30000">
                <a:latin typeface="Times New Roman" pitchFamily="18" charset="0"/>
                <a:cs typeface="Times New Roman" pitchFamily="18" charset="0"/>
              </a:rPr>
              <a:t>2</a:t>
            </a:r>
            <a:endParaRPr lang="vi-VN" sz="2400" b="1">
              <a:latin typeface="Times New Roman" pitchFamily="18" charset="0"/>
              <a:cs typeface="Times New Roman" pitchFamily="18" charset="0"/>
            </a:endParaRPr>
          </a:p>
        </p:txBody>
      </p:sp>
    </p:spTree>
    <p:extLst>
      <p:ext uri="{BB962C8B-B14F-4D97-AF65-F5344CB8AC3E}">
        <p14:creationId xmlns:p14="http://schemas.microsoft.com/office/powerpoint/2010/main" val="129789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par>
                                <p:cTn id="18" presetID="6"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ircle(in)">
                                      <p:cBhvr>
                                        <p:cTn id="20" dur="20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heel(1)">
                                      <p:cBhvr>
                                        <p:cTn id="25"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2022036462"/>
                  </p:ext>
                </p:extLst>
              </p:nvPr>
            </p:nvGraphicFramePr>
            <p:xfrm>
              <a:off x="354264" y="223299"/>
              <a:ext cx="5104263" cy="2025226"/>
            </p:xfrm>
            <a:graphic>
              <a:graphicData uri="http://schemas.openxmlformats.org/drawingml/2006/table">
                <a:tbl>
                  <a:tblPr firstRow="1" bandRow="1">
                    <a:tableStyleId>{5940675A-B579-460E-94D1-54222C63F5DA}</a:tableStyleId>
                  </a:tblPr>
                  <a:tblGrid>
                    <a:gridCol w="673583">
                      <a:extLst>
                        <a:ext uri="{9D8B030D-6E8A-4147-A177-3AD203B41FA5}">
                          <a16:colId xmlns:a16="http://schemas.microsoft.com/office/drawing/2014/main" val="20000"/>
                        </a:ext>
                      </a:extLst>
                    </a:gridCol>
                    <a:gridCol w="4430680">
                      <a:extLst>
                        <a:ext uri="{9D8B030D-6E8A-4147-A177-3AD203B41FA5}">
                          <a16:colId xmlns:a16="http://schemas.microsoft.com/office/drawing/2014/main" val="20001"/>
                        </a:ext>
                      </a:extLst>
                    </a:gridCol>
                  </a:tblGrid>
                  <a:tr h="1120585">
                    <a:tc>
                      <a:txBody>
                        <a:bodyPr/>
                        <a:lstStyle/>
                        <a:p>
                          <a:endParaRPr lang="vi-VN" sz="2400" dirty="0">
                            <a:latin typeface="+mn-lt"/>
                          </a:endParaRPr>
                        </a:p>
                        <a:p>
                          <a:r>
                            <a:rPr lang="vi-VN" sz="2400" dirty="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ABC, AC</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AB</a:t>
                          </a:r>
                          <a:r>
                            <a:rPr lang="vi-VN" sz="2400" kern="1200" dirty="0">
                              <a:solidFill>
                                <a:schemeClr val="tx1"/>
                              </a:solidFill>
                              <a:effectLst/>
                              <a:latin typeface="Arial" panose="020B0604020202020204" pitchFamily="34" charset="0"/>
                              <a:ea typeface="+mn-ea"/>
                              <a:cs typeface="Arial" panose="020B0604020202020204" pitchFamily="34" charset="0"/>
                            </a:rPr>
                            <a:t>,</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ABC =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ACB </a:t>
                          </a:r>
                        </a:p>
                        <a:p>
                          <a:r>
                            <a:rPr lang="vi-VN" sz="2400" kern="1200" dirty="0">
                              <a:solidFill>
                                <a:schemeClr val="tx1"/>
                              </a:solidFill>
                              <a:effectLst/>
                              <a:latin typeface="+mn-lt"/>
                              <a:ea typeface="+mn-ea"/>
                              <a:cs typeface="+mn-cs"/>
                            </a:rPr>
                            <a:t>BH</a:t>
                          </a:r>
                          <a14:m>
                            <m:oMath xmlns:m="http://schemas.openxmlformats.org/officeDocument/2006/math">
                              <m:r>
                                <a:rPr lang="vi-VN"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vi-VN" sz="2400" dirty="0">
                              <a:latin typeface="+mn-lt"/>
                            </a:rPr>
                            <a:t> AC, CK</a:t>
                          </a:r>
                          <a14:m>
                            <m:oMath xmlns:m="http://schemas.openxmlformats.org/officeDocument/2006/math">
                              <m:r>
                                <a:rPr lang="vi-VN" sz="2400" i="1" smtClean="0">
                                  <a:latin typeface="Cambria Math" panose="02040503050406030204" pitchFamily="18" charset="0"/>
                                  <a:ea typeface="Cambria Math" panose="02040503050406030204" pitchFamily="18" charset="0"/>
                                </a:rPr>
                                <m:t>⊥</m:t>
                              </m:r>
                              <m:r>
                                <a:rPr lang="vi-VN" sz="2400" b="0" i="1" smtClean="0">
                                  <a:latin typeface="Cambria Math" panose="02040503050406030204" pitchFamily="18" charset="0"/>
                                  <a:ea typeface="Cambria Math" panose="02040503050406030204" pitchFamily="18" charset="0"/>
                                </a:rPr>
                                <m:t> </m:t>
                              </m:r>
                            </m:oMath>
                          </a14:m>
                          <a:r>
                            <a:rPr lang="vi-VN" sz="2400" dirty="0">
                              <a:latin typeface="+mn-lt"/>
                            </a:rPr>
                            <a:t>AB</a:t>
                          </a:r>
                          <a:r>
                            <a:rPr lang="vi-VN" sz="2400" baseline="0" dirty="0">
                              <a:latin typeface="+mn-lt"/>
                            </a:rPr>
                            <a:t> </a:t>
                          </a:r>
                        </a:p>
                        <a:p>
                          <a:r>
                            <a:rPr lang="vi-VN" sz="2400" baseline="0" dirty="0">
                              <a:latin typeface="+mn-lt"/>
                            </a:rPr>
                            <a:t>BH </a:t>
                          </a:r>
                          <a14:m>
                            <m:oMath xmlns:m="http://schemas.openxmlformats.org/officeDocument/2006/math">
                              <m:r>
                                <a:rPr lang="vi-VN" sz="2400" i="1" baseline="0" smtClean="0">
                                  <a:latin typeface="Cambria Math" panose="02040503050406030204" pitchFamily="18" charset="0"/>
                                  <a:ea typeface="Cambria Math" panose="02040503050406030204" pitchFamily="18" charset="0"/>
                                </a:rPr>
                                <m:t>⋂</m:t>
                              </m:r>
                            </m:oMath>
                          </a14:m>
                          <a:r>
                            <a:rPr lang="vi-VN" sz="2400" dirty="0">
                              <a:latin typeface="+mn-lt"/>
                            </a:rPr>
                            <a:t> CK </a:t>
                          </a:r>
                          <a:r>
                            <a:rPr lang="vi-VN" sz="2400">
                              <a:latin typeface="+mn-lt"/>
                            </a:rPr>
                            <a:t>= I</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836506">
                    <a:tc>
                      <a:txBody>
                        <a:bodyPr/>
                        <a:lstStyle/>
                        <a:p>
                          <a:endParaRPr lang="vi-VN" sz="2400" dirty="0">
                            <a:latin typeface="+mn-lt"/>
                          </a:endParaRPr>
                        </a:p>
                        <a:p>
                          <a:r>
                            <a:rPr lang="vi-VN" sz="2400" dirty="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342900" indent="-342900">
                            <a:buAutoNum type="alphaLcParenR"/>
                          </a:pPr>
                          <a:r>
                            <a:rPr lang="vi-VN" sz="2400" dirty="0">
                              <a:latin typeface="+mn-lt"/>
                            </a:rPr>
                            <a:t>BH</a:t>
                          </a:r>
                          <a:r>
                            <a:rPr lang="vi-VN" sz="2400" baseline="0" dirty="0">
                              <a:latin typeface="+mn-lt"/>
                            </a:rPr>
                            <a:t> = CK</a:t>
                          </a:r>
                        </a:p>
                        <a:p>
                          <a:pPr marL="342900" indent="-342900">
                            <a:buAutoNum type="alphaLcParenR"/>
                          </a:pPr>
                          <a:r>
                            <a:rPr lang="vi-VN" sz="2400" baseline="0" dirty="0">
                              <a:latin typeface="+mn-lt"/>
                            </a:rPr>
                            <a:t>AI là tia phân giác của </a:t>
                          </a:r>
                          <a:r>
                            <a:rPr lang="vi-VN" sz="2400" baseline="0">
                              <a:latin typeface="+mn-lt"/>
                            </a:rPr>
                            <a:t>góc A</a:t>
                          </a:r>
                          <a:endParaRPr lang="vi-VN" sz="240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2022036462"/>
                  </p:ext>
                </p:extLst>
              </p:nvPr>
            </p:nvGraphicFramePr>
            <p:xfrm>
              <a:off x="354264" y="223299"/>
              <a:ext cx="5104263" cy="2025226"/>
            </p:xfrm>
            <a:graphic>
              <a:graphicData uri="http://schemas.openxmlformats.org/drawingml/2006/table">
                <a:tbl>
                  <a:tblPr firstRow="1" bandRow="1">
                    <a:tableStyleId>{5940675A-B579-460E-94D1-54222C63F5DA}</a:tableStyleId>
                  </a:tblPr>
                  <a:tblGrid>
                    <a:gridCol w="673583"/>
                    <a:gridCol w="4430680"/>
                  </a:tblGrid>
                  <a:tr h="1188720">
                    <a:tc>
                      <a:txBody>
                        <a:bodyPr/>
                        <a:lstStyle/>
                        <a:p>
                          <a:endParaRPr lang="vi-VN" sz="2400" dirty="0" smtClean="0">
                            <a:latin typeface="+mn-lt"/>
                          </a:endParaRPr>
                        </a:p>
                        <a:p>
                          <a:r>
                            <a:rPr lang="vi-VN" sz="2400" dirty="0" smtClean="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2"/>
                          <a:stretch>
                            <a:fillRect l="-15131" t="-3590" r="-138" b="-81538"/>
                          </a:stretch>
                        </a:blipFill>
                      </a:tcPr>
                    </a:tc>
                  </a:tr>
                  <a:tr h="836506">
                    <a:tc>
                      <a:txBody>
                        <a:bodyPr/>
                        <a:lstStyle/>
                        <a:p>
                          <a:endParaRPr lang="vi-VN" sz="2400" dirty="0" smtClean="0">
                            <a:latin typeface="+mn-lt"/>
                          </a:endParaRPr>
                        </a:p>
                        <a:p>
                          <a:r>
                            <a:rPr lang="vi-VN" sz="2400" dirty="0" smtClean="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342900" indent="-342900">
                            <a:buAutoNum type="alphaLcParenR"/>
                          </a:pPr>
                          <a:r>
                            <a:rPr lang="vi-VN" sz="2400" dirty="0" smtClean="0">
                              <a:latin typeface="+mn-lt"/>
                            </a:rPr>
                            <a:t>BH</a:t>
                          </a:r>
                          <a:r>
                            <a:rPr lang="vi-VN" sz="2400" baseline="0" dirty="0" smtClean="0">
                              <a:latin typeface="+mn-lt"/>
                            </a:rPr>
                            <a:t> = CK</a:t>
                          </a:r>
                        </a:p>
                        <a:p>
                          <a:pPr marL="342900" indent="-342900">
                            <a:buAutoNum type="alphaLcParenR"/>
                          </a:pPr>
                          <a:r>
                            <a:rPr lang="vi-VN" sz="2400" baseline="0" dirty="0" smtClean="0">
                              <a:latin typeface="+mn-lt"/>
                            </a:rPr>
                            <a:t>AI là tia phân giác của </a:t>
                          </a:r>
                          <a:r>
                            <a:rPr lang="vi-VN" sz="2400" baseline="0" smtClean="0">
                              <a:latin typeface="+mn-lt"/>
                            </a:rPr>
                            <a:t>góc </a:t>
                          </a:r>
                          <a:r>
                            <a:rPr lang="vi-VN" sz="2400" baseline="0" smtClean="0">
                              <a:latin typeface="+mn-lt"/>
                            </a:rPr>
                            <a:t>A</a:t>
                          </a:r>
                          <a:endParaRPr lang="vi-VN" sz="2400" baseline="0" dirty="0" smtClean="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mc:Fallback>
      </mc:AlternateContent>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4739" y="295327"/>
            <a:ext cx="3153483" cy="3300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8" name="Rectangle 7"/>
              <p:cNvSpPr/>
              <p:nvPr/>
            </p:nvSpPr>
            <p:spPr>
              <a:xfrm>
                <a:off x="233145" y="2561578"/>
                <a:ext cx="4144681" cy="3416320"/>
              </a:xfrm>
              <a:prstGeom prst="rect">
                <a:avLst/>
              </a:prstGeom>
              <a:solidFill>
                <a:srgbClr val="FFFF00"/>
              </a:solidFill>
            </p:spPr>
            <p:txBody>
              <a:bodyPr wrap="square">
                <a:spAutoFit/>
              </a:bodyPr>
              <a:lstStyle/>
              <a:p>
                <a:pPr algn="ctr"/>
                <a:r>
                  <a:rPr lang="vi-VN" sz="2400" b="1" i="1">
                    <a:solidFill>
                      <a:schemeClr val="tx1"/>
                    </a:solidFill>
                  </a:rPr>
                  <a:t>Sơ đồ c/m</a:t>
                </a:r>
              </a:p>
              <a:p>
                <a:pPr algn="ctr"/>
                <a:r>
                  <a:rPr lang="vi-VN" sz="2400" b="1" i="1">
                    <a:solidFill>
                      <a:schemeClr val="tx1"/>
                    </a:solidFill>
                  </a:rPr>
                  <a:t>AI là phân giác góc A</a:t>
                </a:r>
              </a:p>
              <a:p>
                <a:pPr algn="ctr"/>
                <a:r>
                  <a:rPr lang="vi-VN" sz="2400" b="1" i="1">
                    <a:solidFill>
                      <a:schemeClr val="tx1"/>
                    </a:solidFill>
                  </a:rPr>
                  <a:t>Góc IAH =  góc IAK</a:t>
                </a:r>
                <a:endParaRPr lang="vi-VN" sz="2400" b="1" i="1" dirty="0">
                  <a:solidFill>
                    <a:schemeClr val="tx1"/>
                  </a:solidFill>
                </a:endParaRPr>
              </a:p>
              <a:p>
                <a:pPr algn="ctr"/>
                <a14:m>
                  <m:oMathPara xmlns:m="http://schemas.openxmlformats.org/officeDocument/2006/math">
                    <m:oMathParaPr>
                      <m:jc m:val="centerGroup"/>
                    </m:oMathParaPr>
                    <m:oMath xmlns:m="http://schemas.openxmlformats.org/officeDocument/2006/math">
                      <m:r>
                        <a:rPr lang="en-US" sz="2400" b="1" i="1">
                          <a:solidFill>
                            <a:schemeClr val="tx1"/>
                          </a:solidFill>
                          <a:latin typeface="Cambria Math" panose="02040503050406030204" pitchFamily="18" charset="0"/>
                          <a:ea typeface="Cambria Math" panose="02040503050406030204" pitchFamily="18" charset="0"/>
                        </a:rPr>
                        <m:t>↑</m:t>
                      </m:r>
                    </m:oMath>
                  </m:oMathPara>
                </a14:m>
                <a:endParaRPr lang="vi-VN" sz="2400" b="1" i="1" dirty="0">
                  <a:solidFill>
                    <a:schemeClr val="tx1"/>
                  </a:solidFill>
                  <a:ea typeface="Cambria Math" panose="02040503050406030204" pitchFamily="18" charset="0"/>
                </a:endParaRPr>
              </a:p>
              <a:p>
                <a:pPr algn="ctr"/>
                <a14:m>
                  <m:oMath xmlns:m="http://schemas.openxmlformats.org/officeDocument/2006/math">
                    <m:r>
                      <a:rPr lang="en-US" sz="2400" b="1" i="1">
                        <a:solidFill>
                          <a:schemeClr val="tx1"/>
                        </a:solidFill>
                        <a:latin typeface="Cambria Math" panose="02040503050406030204" pitchFamily="18" charset="0"/>
                        <a:ea typeface="Cambria Math" panose="02040503050406030204" pitchFamily="18" charset="0"/>
                      </a:rPr>
                      <m:t>∆</m:t>
                    </m:r>
                  </m:oMath>
                </a14:m>
                <a:r>
                  <a:rPr lang="vi-VN" sz="2400" b="1" i="1" dirty="0">
                    <a:solidFill>
                      <a:schemeClr val="tx1"/>
                    </a:solidFill>
                  </a:rPr>
                  <a:t>IHA = </a:t>
                </a:r>
                <a14:m>
                  <m:oMath xmlns:m="http://schemas.openxmlformats.org/officeDocument/2006/math">
                    <m:r>
                      <a:rPr lang="en-US" sz="2400" b="1" i="1">
                        <a:solidFill>
                          <a:schemeClr val="tx1"/>
                        </a:solidFill>
                        <a:latin typeface="Cambria Math" panose="02040503050406030204" pitchFamily="18" charset="0"/>
                        <a:ea typeface="Cambria Math" panose="02040503050406030204" pitchFamily="18" charset="0"/>
                      </a:rPr>
                      <m:t>∆</m:t>
                    </m:r>
                  </m:oMath>
                </a14:m>
                <a:r>
                  <a:rPr lang="vi-VN" sz="2400" b="1" i="1" dirty="0">
                    <a:solidFill>
                      <a:schemeClr val="tx1"/>
                    </a:solidFill>
                  </a:rPr>
                  <a:t>IKA </a:t>
                </a:r>
              </a:p>
              <a:p>
                <a:pPr algn="ctr"/>
                <a14:m>
                  <m:oMathPara xmlns:m="http://schemas.openxmlformats.org/officeDocument/2006/math">
                    <m:oMathParaPr>
                      <m:jc m:val="centerGroup"/>
                    </m:oMathParaPr>
                    <m:oMath xmlns:m="http://schemas.openxmlformats.org/officeDocument/2006/math">
                      <m:r>
                        <a:rPr lang="en-US" sz="2400" b="1" i="1">
                          <a:solidFill>
                            <a:schemeClr val="tx1"/>
                          </a:solidFill>
                          <a:latin typeface="Cambria Math" panose="02040503050406030204" pitchFamily="18" charset="0"/>
                          <a:ea typeface="Cambria Math" panose="02040503050406030204" pitchFamily="18" charset="0"/>
                        </a:rPr>
                        <m:t>↑</m:t>
                      </m:r>
                    </m:oMath>
                  </m:oMathPara>
                </a14:m>
                <a:endParaRPr lang="vi-VN" sz="2400" b="1" i="1" dirty="0">
                  <a:solidFill>
                    <a:schemeClr val="tx1"/>
                  </a:solidFill>
                  <a:ea typeface="Cambria Math" panose="02040503050406030204" pitchFamily="18" charset="0"/>
                </a:endParaRPr>
              </a:p>
              <a:p>
                <a:pPr algn="ctr"/>
                <a:r>
                  <a:rPr lang="en-US" sz="2400" b="1" i="1">
                    <a:solidFill>
                      <a:schemeClr val="tx1"/>
                    </a:solidFill>
                  </a:rPr>
                  <a:t>G</a:t>
                </a:r>
                <a:r>
                  <a:rPr lang="vi-VN" sz="2400" b="1" i="1">
                    <a:solidFill>
                      <a:schemeClr val="tx1"/>
                    </a:solidFill>
                  </a:rPr>
                  <a:t>óc H = góc K = 90</a:t>
                </a:r>
                <a:r>
                  <a:rPr lang="vi-VN" sz="2400" b="1" i="1" baseline="30000">
                    <a:solidFill>
                      <a:schemeClr val="tx1"/>
                    </a:solidFill>
                  </a:rPr>
                  <a:t>0</a:t>
                </a:r>
                <a:r>
                  <a:rPr lang="vi-VN" sz="2400" b="1" i="1">
                    <a:solidFill>
                      <a:schemeClr val="tx1"/>
                    </a:solidFill>
                  </a:rPr>
                  <a:t> </a:t>
                </a:r>
              </a:p>
              <a:p>
                <a:pPr algn="ctr"/>
                <a:r>
                  <a:rPr lang="vi-VN" sz="2400" b="1" i="1">
                    <a:solidFill>
                      <a:schemeClr val="tx1"/>
                    </a:solidFill>
                  </a:rPr>
                  <a:t>IA chung</a:t>
                </a:r>
              </a:p>
              <a:p>
                <a:pPr algn="ctr"/>
                <a:r>
                  <a:rPr lang="vi-VN" sz="2400" b="1" i="1">
                    <a:solidFill>
                      <a:schemeClr val="tx1"/>
                    </a:solidFill>
                  </a:rPr>
                  <a:t>AH = AK ( cmt)</a:t>
                </a:r>
                <a:endParaRPr lang="vi-VN" sz="2400" b="1" i="1" dirty="0">
                  <a:solidFill>
                    <a:schemeClr val="tx1"/>
                  </a:solidFill>
                </a:endParaRPr>
              </a:p>
            </p:txBody>
          </p:sp>
        </mc:Choice>
        <mc:Fallback xmlns="">
          <p:sp>
            <p:nvSpPr>
              <p:cNvPr id="8" name="Rectangle 7"/>
              <p:cNvSpPr>
                <a:spLocks noRot="1" noChangeAspect="1" noMove="1" noResize="1" noEditPoints="1" noAdjustHandles="1" noChangeArrowheads="1" noChangeShapeType="1" noTextEdit="1"/>
              </p:cNvSpPr>
              <p:nvPr/>
            </p:nvSpPr>
            <p:spPr>
              <a:xfrm>
                <a:off x="233145" y="2561578"/>
                <a:ext cx="4144681" cy="3416320"/>
              </a:xfrm>
              <a:prstGeom prst="rect">
                <a:avLst/>
              </a:prstGeom>
              <a:blipFill rotWithShape="1">
                <a:blip r:embed="rId4"/>
                <a:stretch>
                  <a:fillRect t="-1248" b="-3209"/>
                </a:stretch>
              </a:blipFill>
            </p:spPr>
            <p:txBody>
              <a:bodyPr/>
              <a:lstStyle/>
              <a:p>
                <a:r>
                  <a:rPr lang="vi-VN">
                    <a:noFill/>
                  </a:rPr>
                  <a:t> </a:t>
                </a:r>
              </a:p>
            </p:txBody>
          </p:sp>
        </mc:Fallback>
      </mc:AlternateContent>
      <p:sp>
        <p:nvSpPr>
          <p:cNvPr id="9" name="Rectangle 8"/>
          <p:cNvSpPr/>
          <p:nvPr/>
        </p:nvSpPr>
        <p:spPr>
          <a:xfrm>
            <a:off x="4512736" y="3484908"/>
            <a:ext cx="7629291" cy="2492990"/>
          </a:xfrm>
          <a:prstGeom prst="rect">
            <a:avLst/>
          </a:prstGeom>
          <a:solidFill>
            <a:schemeClr val="accent5">
              <a:lumMod val="60000"/>
              <a:lumOff val="40000"/>
            </a:schemeClr>
          </a:solidFill>
        </p:spPr>
        <p:txBody>
          <a:bodyPr wrap="square">
            <a:spAutoFit/>
          </a:bodyPr>
          <a:lstStyle/>
          <a:p>
            <a:r>
              <a:rPr lang="en-US" altLang="en-US" sz="2600" b="1">
                <a:solidFill>
                  <a:srgbClr val="000000"/>
                </a:solidFill>
                <a:latin typeface="Times New Roman" pitchFamily="18" charset="0"/>
                <a:cs typeface="Times New Roman" pitchFamily="18" charset="0"/>
              </a:rPr>
              <a:t>b. Chứng minh: AI là phân giác góc A</a:t>
            </a:r>
          </a:p>
          <a:p>
            <a:r>
              <a:rPr lang="en-US" altLang="en-US" sz="2600" b="1">
                <a:solidFill>
                  <a:srgbClr val="000000"/>
                </a:solidFill>
                <a:latin typeface="Times New Roman" pitchFamily="18" charset="0"/>
                <a:cs typeface="Times New Roman" pitchFamily="18" charset="0"/>
              </a:rPr>
              <a:t>- Xét </a:t>
            </a:r>
            <a:r>
              <a:rPr lang="el-GR" altLang="en-US" sz="2600" b="1">
                <a:solidFill>
                  <a:srgbClr val="000000"/>
                </a:solidFill>
                <a:latin typeface="Times New Roman" pitchFamily="18" charset="0"/>
                <a:cs typeface="Times New Roman" pitchFamily="18" charset="0"/>
              </a:rPr>
              <a:t>Δ</a:t>
            </a:r>
            <a:r>
              <a:rPr lang="en-US" sz="2600" b="1">
                <a:latin typeface="Times New Roman" pitchFamily="18" charset="0"/>
                <a:cs typeface="Times New Roman" pitchFamily="18" charset="0"/>
              </a:rPr>
              <a:t>AHI </a:t>
            </a:r>
            <a:r>
              <a:rPr lang="en-US" sz="2600" b="1" err="1">
                <a:latin typeface="Times New Roman" pitchFamily="18" charset="0"/>
                <a:cs typeface="Times New Roman" pitchFamily="18" charset="0"/>
              </a:rPr>
              <a:t>và</a:t>
            </a:r>
            <a:r>
              <a:rPr lang="en-US" sz="2600" b="1">
                <a:latin typeface="Times New Roman" pitchFamily="18" charset="0"/>
                <a:cs typeface="Times New Roman" pitchFamily="18" charset="0"/>
              </a:rPr>
              <a:t> </a:t>
            </a:r>
            <a:r>
              <a:rPr lang="el-GR" altLang="en-US" sz="2600" b="1">
                <a:solidFill>
                  <a:srgbClr val="000000"/>
                </a:solidFill>
                <a:latin typeface="Times New Roman" pitchFamily="18" charset="0"/>
                <a:cs typeface="Times New Roman" pitchFamily="18" charset="0"/>
              </a:rPr>
              <a:t>Δ</a:t>
            </a:r>
            <a:r>
              <a:rPr lang="en-US" altLang="en-US" sz="2600" b="1">
                <a:solidFill>
                  <a:srgbClr val="000000"/>
                </a:solidFill>
                <a:latin typeface="Times New Roman" pitchFamily="18" charset="0"/>
                <a:cs typeface="Times New Roman" pitchFamily="18" charset="0"/>
              </a:rPr>
              <a:t>AKI </a:t>
            </a:r>
            <a:r>
              <a:rPr lang="en-US" sz="2600" b="1">
                <a:latin typeface="Times New Roman" pitchFamily="18" charset="0"/>
                <a:cs typeface="Times New Roman" pitchFamily="18" charset="0"/>
              </a:rPr>
              <a:t>có:</a:t>
            </a:r>
          </a:p>
          <a:p>
            <a:r>
              <a:rPr lang="en-US" sz="2600" b="1">
                <a:latin typeface="Times New Roman" pitchFamily="18" charset="0"/>
                <a:cs typeface="Times New Roman" pitchFamily="18" charset="0"/>
              </a:rPr>
              <a:t> + góc AHI = góc AKI = 90</a:t>
            </a:r>
            <a:r>
              <a:rPr lang="en-US" sz="2600" b="1" baseline="30000">
                <a:latin typeface="Times New Roman" pitchFamily="18" charset="0"/>
                <a:cs typeface="Times New Roman" pitchFamily="18" charset="0"/>
              </a:rPr>
              <a:t>0</a:t>
            </a:r>
            <a:r>
              <a:rPr lang="en-US" sz="2600" b="1">
                <a:latin typeface="Times New Roman" pitchFamily="18" charset="0"/>
                <a:cs typeface="Times New Roman" pitchFamily="18" charset="0"/>
              </a:rPr>
              <a:t> ( gt)</a:t>
            </a:r>
            <a:endParaRPr lang="vi-VN" sz="2600" b="1" dirty="0">
              <a:latin typeface="Times New Roman" pitchFamily="18" charset="0"/>
              <a:cs typeface="Times New Roman" pitchFamily="18" charset="0"/>
            </a:endParaRPr>
          </a:p>
          <a:p>
            <a:r>
              <a:rPr lang="en-US" sz="2600" b="1">
                <a:latin typeface="Times New Roman" pitchFamily="18" charset="0"/>
                <a:cs typeface="Times New Roman" pitchFamily="18" charset="0"/>
              </a:rPr>
              <a:t> + AH = </a:t>
            </a:r>
            <a:r>
              <a:rPr lang="vi-VN" sz="2600" b="1">
                <a:latin typeface="Times New Roman" pitchFamily="18" charset="0"/>
                <a:cs typeface="Times New Roman" pitchFamily="18" charset="0"/>
              </a:rPr>
              <a:t>AK (c/m trên)</a:t>
            </a:r>
          </a:p>
          <a:p>
            <a:r>
              <a:rPr lang="vi-VN" sz="2600" b="1">
                <a:latin typeface="Times New Roman" pitchFamily="18" charset="0"/>
                <a:cs typeface="Times New Roman" pitchFamily="18" charset="0"/>
              </a:rPr>
              <a:t> + AI cạnh chung</a:t>
            </a:r>
          </a:p>
          <a:p>
            <a:pPr lvl="0"/>
            <a:r>
              <a:rPr lang="vi-VN" sz="2600" b="1">
                <a:latin typeface="Times New Roman" pitchFamily="18" charset="0"/>
                <a:cs typeface="Times New Roman" pitchFamily="18" charset="0"/>
              </a:rPr>
              <a:t>=&gt; </a:t>
            </a:r>
            <a:r>
              <a:rPr lang="el-GR" altLang="en-US" sz="2600" b="1">
                <a:solidFill>
                  <a:srgbClr val="000000"/>
                </a:solidFill>
                <a:latin typeface="Times New Roman" pitchFamily="18" charset="0"/>
                <a:cs typeface="Times New Roman" pitchFamily="18" charset="0"/>
              </a:rPr>
              <a:t>Δ</a:t>
            </a:r>
            <a:r>
              <a:rPr lang="en-US" altLang="en-US" sz="2600" b="1">
                <a:solidFill>
                  <a:srgbClr val="000000"/>
                </a:solidFill>
                <a:latin typeface="Times New Roman" pitchFamily="18" charset="0"/>
                <a:cs typeface="Times New Roman" pitchFamily="18" charset="0"/>
              </a:rPr>
              <a:t>AHB =  </a:t>
            </a:r>
            <a:r>
              <a:rPr lang="el-GR" altLang="en-US" sz="2600" b="1">
                <a:solidFill>
                  <a:srgbClr val="000000"/>
                </a:solidFill>
                <a:latin typeface="Times New Roman" pitchFamily="18" charset="0"/>
                <a:cs typeface="Times New Roman" pitchFamily="18" charset="0"/>
              </a:rPr>
              <a:t>Δ</a:t>
            </a:r>
            <a:r>
              <a:rPr lang="en-US" altLang="en-US" sz="2600" b="1">
                <a:solidFill>
                  <a:srgbClr val="000000"/>
                </a:solidFill>
                <a:latin typeface="Times New Roman" pitchFamily="18" charset="0"/>
                <a:cs typeface="Times New Roman" pitchFamily="18" charset="0"/>
              </a:rPr>
              <a:t>AHC ( cạnh huyền –  cạnh góc vuông)</a:t>
            </a:r>
            <a:endParaRPr lang="en-US" sz="2600" b="1" dirty="0">
              <a:latin typeface="Times New Roman" pitchFamily="18" charset="0"/>
              <a:cs typeface="Times New Roman" pitchFamily="18" charset="0"/>
            </a:endParaRPr>
          </a:p>
        </p:txBody>
      </p:sp>
    </p:spTree>
    <p:extLst>
      <p:ext uri="{BB962C8B-B14F-4D97-AF65-F5344CB8AC3E}">
        <p14:creationId xmlns:p14="http://schemas.microsoft.com/office/powerpoint/2010/main" val="1384526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Rectangle 5"/>
              <p:cNvSpPr/>
              <p:nvPr/>
            </p:nvSpPr>
            <p:spPr>
              <a:xfrm>
                <a:off x="6327963" y="3267853"/>
                <a:ext cx="5168723" cy="3416320"/>
              </a:xfrm>
              <a:prstGeom prst="rect">
                <a:avLst/>
              </a:prstGeom>
              <a:solidFill>
                <a:srgbClr val="92D050"/>
              </a:solidFill>
            </p:spPr>
            <p:txBody>
              <a:bodyPr wrap="square">
                <a:spAutoFit/>
              </a:bodyPr>
              <a:lstStyle/>
              <a:p>
                <a:pPr algn="ctr"/>
                <a:r>
                  <a:rPr lang="vi-VN" sz="2400" b="1">
                    <a:solidFill>
                      <a:schemeClr val="tx1"/>
                    </a:solidFill>
                  </a:rPr>
                  <a:t>Cách 2</a:t>
                </a:r>
                <a:endParaRPr lang="vi-VN" sz="2400" b="1" dirty="0">
                  <a:solidFill>
                    <a:schemeClr val="tx1"/>
                  </a:solidFill>
                </a:endParaRPr>
              </a:p>
              <a:p>
                <a:pPr algn="ctr"/>
                <a:r>
                  <a:rPr lang="vi-VN" sz="2400" b="1" dirty="0">
                    <a:solidFill>
                      <a:schemeClr val="tx1"/>
                    </a:solidFill>
                  </a:rPr>
                  <a:t>BH = CK</a:t>
                </a:r>
              </a:p>
              <a:p>
                <a:pPr algn="ctr"/>
                <a14:m>
                  <m:oMathPara xmlns:m="http://schemas.openxmlformats.org/officeDocument/2006/math">
                    <m:oMathParaPr>
                      <m:jc m:val="centerGroup"/>
                    </m:oMathParaPr>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m:oMathPara>
                </a14:m>
                <a:endParaRPr lang="vi-VN" sz="2400" b="1" dirty="0">
                  <a:solidFill>
                    <a:schemeClr val="tx1"/>
                  </a:solidFill>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BHC = </a:t>
                </a: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CKB (ch – gn)</a:t>
                </a:r>
              </a:p>
              <a:p>
                <a:pPr algn="ctr"/>
                <a14:m>
                  <m:oMathPara xmlns:m="http://schemas.openxmlformats.org/officeDocument/2006/math">
                    <m:oMathParaPr>
                      <m:jc m:val="centerGroup"/>
                    </m:oMathParaPr>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m:oMathPara>
                </a14:m>
                <a:endParaRPr lang="vi-VN" sz="2400" b="1" dirty="0">
                  <a:solidFill>
                    <a:schemeClr val="tx1"/>
                  </a:solidFill>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BHC vuông tại H, </a:t>
                </a:r>
                <a:endParaRPr lang="en-US" sz="2400" b="1" i="0">
                  <a:solidFill>
                    <a:schemeClr val="tx1"/>
                  </a:solidFill>
                  <a:latin typeface="Cambria Math" panose="02040503050406030204" pitchFamily="18" charset="0"/>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CKB vuông tại K</a:t>
                </a:r>
              </a:p>
              <a:p>
                <a:pPr algn="ctr"/>
                <a:r>
                  <a:rPr lang="vi-VN" sz="2400" b="1" dirty="0">
                    <a:solidFill>
                      <a:schemeClr val="tx1"/>
                    </a:solidFill>
                  </a:rPr>
                  <a:t>BC: cạnh chung</a:t>
                </a:r>
              </a:p>
              <a:p>
                <a:pPr algn="ctr"/>
                <a14:m>
                  <m:oMath xmlns:m="http://schemas.openxmlformats.org/officeDocument/2006/math">
                    <m:r>
                      <a:rPr lang="vi-VN"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KBC = </a:t>
                </a:r>
                <a14:m>
                  <m:oMath xmlns:m="http://schemas.openxmlformats.org/officeDocument/2006/math">
                    <m:r>
                      <a:rPr lang="vi-VN"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HCB ( vì </a:t>
                </a: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ABC cân tại A)</a:t>
                </a:r>
              </a:p>
            </p:txBody>
          </p:sp>
        </mc:Choice>
        <mc:Fallback xmlns="">
          <p:sp>
            <p:nvSpPr>
              <p:cNvPr id="6" name="Rectangle 5"/>
              <p:cNvSpPr>
                <a:spLocks noRot="1" noChangeAspect="1" noMove="1" noResize="1" noEditPoints="1" noAdjustHandles="1" noChangeArrowheads="1" noChangeShapeType="1" noTextEdit="1"/>
              </p:cNvSpPr>
              <p:nvPr/>
            </p:nvSpPr>
            <p:spPr>
              <a:xfrm>
                <a:off x="6327963" y="3267853"/>
                <a:ext cx="5168723" cy="3416320"/>
              </a:xfrm>
              <a:prstGeom prst="rect">
                <a:avLst/>
              </a:prstGeom>
              <a:blipFill rotWithShape="1">
                <a:blip r:embed="rId2"/>
                <a:stretch>
                  <a:fillRect t="-1250" r="-1651" b="-339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344773" y="3327811"/>
                <a:ext cx="4813956" cy="3416320"/>
              </a:xfrm>
              <a:prstGeom prst="rect">
                <a:avLst/>
              </a:prstGeom>
              <a:solidFill>
                <a:srgbClr val="00B0F0"/>
              </a:solidFill>
            </p:spPr>
            <p:txBody>
              <a:bodyPr wrap="square">
                <a:spAutoFit/>
              </a:bodyPr>
              <a:lstStyle/>
              <a:p>
                <a:pPr algn="ctr"/>
                <a:r>
                  <a:rPr lang="vi-VN" sz="2400" b="1">
                    <a:solidFill>
                      <a:schemeClr val="tx1"/>
                    </a:solidFill>
                  </a:rPr>
                  <a:t>Cách 1</a:t>
                </a:r>
                <a:endParaRPr lang="vi-VN" sz="2400" b="1" dirty="0">
                  <a:solidFill>
                    <a:schemeClr val="tx1"/>
                  </a:solidFill>
                </a:endParaRPr>
              </a:p>
              <a:p>
                <a:pPr algn="ctr"/>
                <a:r>
                  <a:rPr lang="vi-VN" sz="2400" b="1" dirty="0">
                    <a:solidFill>
                      <a:schemeClr val="tx1"/>
                    </a:solidFill>
                  </a:rPr>
                  <a:t>BH = CK</a:t>
                </a:r>
              </a:p>
              <a:p>
                <a:pPr algn="ctr"/>
                <a14:m>
                  <m:oMathPara xmlns:m="http://schemas.openxmlformats.org/officeDocument/2006/math">
                    <m:oMathParaPr>
                      <m:jc m:val="centerGroup"/>
                    </m:oMathParaPr>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m:oMathPara>
                </a14:m>
                <a:endParaRPr lang="vi-VN" sz="2400" b="1" dirty="0">
                  <a:solidFill>
                    <a:schemeClr val="tx1"/>
                  </a:solidFill>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BHA = </a:t>
                </a: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CKA (ch – gn)</a:t>
                </a:r>
              </a:p>
              <a:p>
                <a:pPr algn="ctr"/>
                <a14:m>
                  <m:oMathPara xmlns:m="http://schemas.openxmlformats.org/officeDocument/2006/math">
                    <m:oMathParaPr>
                      <m:jc m:val="centerGroup"/>
                    </m:oMathParaPr>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m:oMathPara>
                </a14:m>
                <a:endParaRPr lang="vi-VN" sz="2400" b="1" dirty="0">
                  <a:solidFill>
                    <a:schemeClr val="tx1"/>
                  </a:solidFill>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BHC vuông tại H, </a:t>
                </a:r>
                <a:endParaRPr lang="en-US" sz="2400" b="1" i="0">
                  <a:solidFill>
                    <a:schemeClr val="tx1"/>
                  </a:solidFill>
                  <a:latin typeface="Cambria Math" panose="02040503050406030204" pitchFamily="18" charset="0"/>
                  <a:ea typeface="Cambria Math" panose="02040503050406030204" pitchFamily="18" charset="0"/>
                </a:endParaRPr>
              </a:p>
              <a:p>
                <a:pPr algn="ctr"/>
                <a14:m>
                  <m:oMath xmlns:m="http://schemas.openxmlformats.org/officeDocument/2006/math">
                    <m:r>
                      <a:rPr lang="en-US" sz="2400" b="1" i="0">
                        <a:solidFill>
                          <a:schemeClr val="tx1"/>
                        </a:solidFill>
                        <a:latin typeface="Cambria Math" panose="02040503050406030204" pitchFamily="18" charset="0"/>
                        <a:ea typeface="Cambria Math" panose="02040503050406030204" pitchFamily="18" charset="0"/>
                      </a:rPr>
                      <m:t>∆</m:t>
                    </m:r>
                  </m:oMath>
                </a14:m>
                <a:r>
                  <a:rPr lang="vi-VN" sz="2400" b="1" dirty="0">
                    <a:solidFill>
                      <a:schemeClr val="tx1"/>
                    </a:solidFill>
                  </a:rPr>
                  <a:t>CKB vuông tại K</a:t>
                </a:r>
              </a:p>
              <a:p>
                <a:pPr algn="ctr"/>
                <a:r>
                  <a:rPr lang="vi-VN" sz="2400" b="1">
                    <a:solidFill>
                      <a:schemeClr val="tx1"/>
                    </a:solidFill>
                  </a:rPr>
                  <a:t>AB = AC</a:t>
                </a:r>
                <a:endParaRPr lang="vi-VN" sz="2400" b="1" dirty="0">
                  <a:solidFill>
                    <a:schemeClr val="tx1"/>
                  </a:solidFill>
                </a:endParaRPr>
              </a:p>
              <a:p>
                <a:pPr algn="ctr"/>
                <a:r>
                  <a:rPr lang="vi-VN" sz="2400" b="1">
                    <a:solidFill>
                      <a:schemeClr val="tx1"/>
                    </a:solidFill>
                  </a:rPr>
                  <a:t>góc A  chung</a:t>
                </a:r>
                <a:endParaRPr lang="vi-VN" sz="2400" b="1" dirty="0">
                  <a:solidFill>
                    <a:schemeClr val="tx1"/>
                  </a:solidFill>
                </a:endParaRPr>
              </a:p>
            </p:txBody>
          </p:sp>
        </mc:Choice>
        <mc:Fallback xmlns="">
          <p:sp>
            <p:nvSpPr>
              <p:cNvPr id="9" name="Rectangle 8"/>
              <p:cNvSpPr>
                <a:spLocks noRot="1" noChangeAspect="1" noMove="1" noResize="1" noEditPoints="1" noAdjustHandles="1" noChangeArrowheads="1" noChangeShapeType="1" noTextEdit="1"/>
              </p:cNvSpPr>
              <p:nvPr/>
            </p:nvSpPr>
            <p:spPr>
              <a:xfrm>
                <a:off x="344773" y="3327811"/>
                <a:ext cx="4813956" cy="3416320"/>
              </a:xfrm>
              <a:prstGeom prst="rect">
                <a:avLst/>
              </a:prstGeom>
              <a:blipFill rotWithShape="1">
                <a:blip r:embed="rId3"/>
                <a:stretch>
                  <a:fillRect t="-1250" b="-3393"/>
                </a:stretch>
              </a:blipFill>
            </p:spPr>
            <p:txBody>
              <a:bodyPr/>
              <a:lstStyle/>
              <a:p>
                <a:r>
                  <a:rPr lang="vi-VN">
                    <a:noFill/>
                  </a:rPr>
                  <a:t> </a:t>
                </a:r>
              </a:p>
            </p:txBody>
          </p:sp>
        </mc:Fallback>
      </mc:AlternateContent>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3397" y="154713"/>
            <a:ext cx="2781836" cy="2858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11" name="Rectangle 10"/>
              <p:cNvSpPr/>
              <p:nvPr/>
            </p:nvSpPr>
            <p:spPr>
              <a:xfrm>
                <a:off x="344773" y="219268"/>
                <a:ext cx="6455272" cy="2677656"/>
              </a:xfrm>
              <a:prstGeom prst="rect">
                <a:avLst/>
              </a:prstGeom>
              <a:solidFill>
                <a:srgbClr val="FFFF00"/>
              </a:solidFill>
            </p:spPr>
            <p:txBody>
              <a:bodyPr wrap="square">
                <a:spAutoFit/>
              </a:bodyPr>
              <a:lstStyle/>
              <a:p>
                <a:pPr algn="ctr"/>
                <a:r>
                  <a:rPr lang="vi-VN" sz="2800" b="1">
                    <a:solidFill>
                      <a:schemeClr val="tx1"/>
                    </a:solidFill>
                    <a:latin typeface="+mj-lt"/>
                  </a:rPr>
                  <a:t>Cách 3</a:t>
                </a:r>
                <a:endParaRPr lang="vi-VN" sz="2800" b="1" dirty="0">
                  <a:solidFill>
                    <a:schemeClr val="tx1"/>
                  </a:solidFill>
                  <a:latin typeface="+mj-lt"/>
                </a:endParaRPr>
              </a:p>
              <a:p>
                <a:pPr algn="ctr"/>
                <a:r>
                  <a:rPr lang="vi-VN" sz="2800" b="1" dirty="0">
                    <a:solidFill>
                      <a:schemeClr val="tx1"/>
                    </a:solidFill>
                    <a:latin typeface="+mj-lt"/>
                  </a:rPr>
                  <a:t>BH = CK</a:t>
                </a:r>
              </a:p>
              <a:p>
                <a:pPr algn="ctr"/>
                <a14:m>
                  <m:oMathPara xmlns:m="http://schemas.openxmlformats.org/officeDocument/2006/math">
                    <m:oMathParaPr>
                      <m:jc m:val="centerGroup"/>
                    </m:oMathParaPr>
                    <m:oMath xmlns:m="http://schemas.openxmlformats.org/officeDocument/2006/math">
                      <m:r>
                        <a:rPr lang="en-US" sz="2800" b="1" i="0">
                          <a:solidFill>
                            <a:schemeClr val="tx1"/>
                          </a:solidFill>
                          <a:latin typeface="Cambria Math"/>
                          <a:ea typeface="Cambria Math" panose="02040503050406030204" pitchFamily="18" charset="0"/>
                        </a:rPr>
                        <m:t>↑</m:t>
                      </m:r>
                    </m:oMath>
                  </m:oMathPara>
                </a14:m>
                <a:endParaRPr lang="vi-VN" sz="2800" b="1" dirty="0">
                  <a:solidFill>
                    <a:schemeClr val="tx1"/>
                  </a:solidFill>
                  <a:latin typeface="+mj-lt"/>
                  <a:ea typeface="Cambria Math" panose="02040503050406030204" pitchFamily="18" charset="0"/>
                </a:endParaRPr>
              </a:p>
              <a:p>
                <a:pPr algn="ctr"/>
                <a:r>
                  <a:rPr lang="en-US" sz="2800" b="1">
                    <a:solidFill>
                      <a:schemeClr val="tx1"/>
                    </a:solidFill>
                    <a:latin typeface="+mj-lt"/>
                    <a:ea typeface="Cambria Math" panose="02040503050406030204" pitchFamily="18" charset="0"/>
                  </a:rPr>
                  <a:t> diện tích </a:t>
                </a:r>
                <a14:m>
                  <m:oMath xmlns:m="http://schemas.openxmlformats.org/officeDocument/2006/math">
                    <m:r>
                      <a:rPr lang="en-US" sz="2800" b="1" i="0">
                        <a:solidFill>
                          <a:schemeClr val="tx1"/>
                        </a:solidFill>
                        <a:latin typeface="Cambria Math"/>
                        <a:ea typeface="Cambria Math" panose="02040503050406030204" pitchFamily="18" charset="0"/>
                      </a:rPr>
                      <m:t>∆</m:t>
                    </m:r>
                  </m:oMath>
                </a14:m>
                <a:r>
                  <a:rPr lang="vi-VN" sz="2800" b="1">
                    <a:solidFill>
                      <a:schemeClr val="tx1"/>
                    </a:solidFill>
                    <a:latin typeface="+mj-lt"/>
                  </a:rPr>
                  <a:t>ABC = diện tích </a:t>
                </a:r>
                <a14:m>
                  <m:oMath xmlns:m="http://schemas.openxmlformats.org/officeDocument/2006/math">
                    <m:r>
                      <m:rPr>
                        <m:sty m:val="p"/>
                      </m:rPr>
                      <a:rPr lang="el-GR" sz="2800" b="1" i="1" smtClean="0">
                        <a:solidFill>
                          <a:schemeClr val="tx1"/>
                        </a:solidFill>
                        <a:latin typeface="Cambria Math"/>
                        <a:ea typeface="Cambria Math" panose="02040503050406030204" pitchFamily="18" charset="0"/>
                      </a:rPr>
                      <m:t>Δ</m:t>
                    </m:r>
                  </m:oMath>
                </a14:m>
                <a:r>
                  <a:rPr lang="vi-VN" sz="2800" b="1" dirty="0">
                    <a:solidFill>
                      <a:schemeClr val="tx1"/>
                    </a:solidFill>
                    <a:latin typeface="+mj-lt"/>
                  </a:rPr>
                  <a:t>ABC</a:t>
                </a:r>
              </a:p>
              <a:p>
                <a:pPr algn="ctr"/>
                <a:r>
                  <a:rPr lang="en-US" sz="2800" b="1">
                    <a:solidFill>
                      <a:schemeClr val="tx1"/>
                    </a:solidFill>
                    <a:ea typeface="Cambria Math" panose="02040503050406030204" pitchFamily="18" charset="0"/>
                  </a:rPr>
                  <a:t>BH. AC : 2 = CK. AB : 2</a:t>
                </a:r>
                <a:br>
                  <a:rPr lang="en-US" sz="2800" b="1">
                    <a:solidFill>
                      <a:schemeClr val="tx1"/>
                    </a:solidFill>
                    <a:ea typeface="Cambria Math" panose="02040503050406030204" pitchFamily="18" charset="0"/>
                  </a:rPr>
                </a:br>
                <a:r>
                  <a:rPr lang="en-US" sz="2800" b="1">
                    <a:solidFill>
                      <a:schemeClr val="tx1"/>
                    </a:solidFill>
                    <a:ea typeface="Cambria Math" panose="02040503050406030204" pitchFamily="18" charset="0"/>
                  </a:rPr>
                  <a:t>mà AB = AC</a:t>
                </a:r>
                <a14:m>
                  <m:oMath xmlns:m="http://schemas.openxmlformats.org/officeDocument/2006/math">
                    <m:r>
                      <a:rPr lang="en-US" sz="2800" b="1" i="0" smtClean="0">
                        <a:solidFill>
                          <a:schemeClr val="tx1"/>
                        </a:solidFill>
                        <a:latin typeface="Cambria Math"/>
                        <a:ea typeface="Cambria Math" panose="02040503050406030204" pitchFamily="18" charset="0"/>
                      </a:rPr>
                      <m:t> </m:t>
                    </m:r>
                    <m:r>
                      <a:rPr lang="en-US" sz="2800" b="1" i="1" smtClean="0">
                        <a:solidFill>
                          <a:schemeClr val="tx1"/>
                        </a:solidFill>
                        <a:latin typeface="Cambria Math"/>
                        <a:ea typeface="Cambria Math" panose="02040503050406030204" pitchFamily="18" charset="0"/>
                      </a:rPr>
                      <m:t>(</m:t>
                    </m:r>
                    <m:r>
                      <a:rPr lang="en-US" sz="2800" b="1" i="0" smtClean="0">
                        <a:solidFill>
                          <a:schemeClr val="tx1"/>
                        </a:solidFill>
                        <a:latin typeface="Cambria Math"/>
                        <a:ea typeface="Cambria Math" panose="02040503050406030204" pitchFamily="18" charset="0"/>
                      </a:rPr>
                      <m:t> </m:t>
                    </m:r>
                    <m:r>
                      <a:rPr lang="en-US" sz="2800" b="1" i="0" smtClean="0">
                        <a:solidFill>
                          <a:schemeClr val="tx1"/>
                        </a:solidFill>
                        <a:latin typeface="Cambria Math"/>
                        <a:ea typeface="Cambria Math" panose="02040503050406030204" pitchFamily="18" charset="0"/>
                      </a:rPr>
                      <m:t>𝐠𝐭</m:t>
                    </m:r>
                    <m:r>
                      <a:rPr lang="en-US" sz="2800" b="1" i="1" smtClean="0">
                        <a:solidFill>
                          <a:schemeClr val="tx1"/>
                        </a:solidFill>
                        <a:latin typeface="Cambria Math"/>
                        <a:ea typeface="Cambria Math" panose="02040503050406030204" pitchFamily="18" charset="0"/>
                      </a:rPr>
                      <m:t>) </m:t>
                    </m:r>
                  </m:oMath>
                </a14:m>
                <a:endParaRPr lang="vi-VN" sz="2800" b="1" dirty="0">
                  <a:solidFill>
                    <a:schemeClr val="tx1"/>
                  </a:solidFill>
                  <a:latin typeface="+mj-lt"/>
                </a:endParaRPr>
              </a:p>
            </p:txBody>
          </p:sp>
        </mc:Choice>
        <mc:Fallback xmlns="">
          <p:sp>
            <p:nvSpPr>
              <p:cNvPr id="11" name="Rectangle 10"/>
              <p:cNvSpPr>
                <a:spLocks noRot="1" noChangeAspect="1" noMove="1" noResize="1" noEditPoints="1" noAdjustHandles="1" noChangeArrowheads="1" noChangeShapeType="1" noTextEdit="1"/>
              </p:cNvSpPr>
              <p:nvPr/>
            </p:nvSpPr>
            <p:spPr>
              <a:xfrm>
                <a:off x="344773" y="219268"/>
                <a:ext cx="6455272" cy="2677656"/>
              </a:xfrm>
              <a:prstGeom prst="rect">
                <a:avLst/>
              </a:prstGeom>
              <a:blipFill rotWithShape="1">
                <a:blip r:embed="rId5"/>
                <a:stretch>
                  <a:fillRect t="-2278" b="-5695"/>
                </a:stretch>
              </a:blipFill>
            </p:spPr>
            <p:txBody>
              <a:bodyPr/>
              <a:lstStyle/>
              <a:p>
                <a:r>
                  <a:rPr lang="vi-VN">
                    <a:noFill/>
                  </a:rPr>
                  <a:t> </a:t>
                </a:r>
              </a:p>
            </p:txBody>
          </p:sp>
        </mc:Fallback>
      </mc:AlternateContent>
    </p:spTree>
    <p:extLst>
      <p:ext uri="{BB962C8B-B14F-4D97-AF65-F5344CB8AC3E}">
        <p14:creationId xmlns:p14="http://schemas.microsoft.com/office/powerpoint/2010/main" val="210033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heel(1)">
                                      <p:cBhvr>
                                        <p:cTn id="1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182562"/>
            <a:ext cx="8132372" cy="1325563"/>
          </a:xfrm>
        </p:spPr>
        <p:txBody>
          <a:bodyPr>
            <a:normAutofit fontScale="90000"/>
          </a:bodyPr>
          <a:lstStyle/>
          <a:p>
            <a:r>
              <a:rPr lang="en-US" sz="3100" b="1">
                <a:latin typeface="Arial" panose="020B0604020202020204" pitchFamily="34" charset="0"/>
                <a:cs typeface="Arial" panose="020B0604020202020204" pitchFamily="34" charset="0"/>
              </a:rPr>
              <a:t>Bài 66/ 137/ SGK</a:t>
            </a:r>
            <a:br>
              <a:rPr lang="en-US" sz="3100" b="1">
                <a:latin typeface="Arial" panose="020B0604020202020204" pitchFamily="34" charset="0"/>
                <a:cs typeface="Arial" panose="020B0604020202020204" pitchFamily="34" charset="0"/>
              </a:rPr>
            </a:br>
            <a:r>
              <a:rPr lang="en-US" sz="3100">
                <a:latin typeface="Arial" panose="020B0604020202020204" pitchFamily="34" charset="0"/>
                <a:cs typeface="Arial" panose="020B0604020202020204" pitchFamily="34" charset="0"/>
              </a:rPr>
              <a:t>Tìm </a:t>
            </a:r>
            <a:r>
              <a:rPr lang="en-US" sz="3100" dirty="0" err="1">
                <a:latin typeface="Arial" panose="020B0604020202020204" pitchFamily="34" charset="0"/>
                <a:cs typeface="Arial" panose="020B0604020202020204" pitchFamily="34" charset="0"/>
              </a:rPr>
              <a:t>các</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cặp</a:t>
            </a:r>
            <a:r>
              <a:rPr lang="en-US" sz="3100" dirty="0">
                <a:latin typeface="Arial" panose="020B0604020202020204" pitchFamily="34" charset="0"/>
                <a:cs typeface="Arial" panose="020B0604020202020204" pitchFamily="34" charset="0"/>
              </a:rPr>
              <a:t> tam </a:t>
            </a:r>
            <a:r>
              <a:rPr lang="en-US" sz="3100" dirty="0" err="1">
                <a:latin typeface="Arial" panose="020B0604020202020204" pitchFamily="34" charset="0"/>
                <a:cs typeface="Arial" panose="020B0604020202020204" pitchFamily="34" charset="0"/>
              </a:rPr>
              <a:t>giác</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bằng</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nhau</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có</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trên</a:t>
            </a:r>
            <a:r>
              <a:rPr lang="en-US" sz="3100" dirty="0">
                <a:latin typeface="Arial" panose="020B0604020202020204" pitchFamily="34" charset="0"/>
                <a:cs typeface="Arial" panose="020B0604020202020204" pitchFamily="34" charset="0"/>
              </a:rPr>
              <a:t> </a:t>
            </a:r>
            <a:r>
              <a:rPr lang="en-US" sz="3100" dirty="0" err="1">
                <a:latin typeface="Arial" panose="020B0604020202020204" pitchFamily="34" charset="0"/>
                <a:cs typeface="Arial" panose="020B0604020202020204" pitchFamily="34" charset="0"/>
              </a:rPr>
              <a:t>hình</a:t>
            </a:r>
            <a:r>
              <a:rPr lang="en-US" sz="3100" dirty="0">
                <a:latin typeface="Arial" panose="020B0604020202020204" pitchFamily="34" charset="0"/>
                <a:cs typeface="Arial" panose="020B0604020202020204" pitchFamily="34" charset="0"/>
              </a:rPr>
              <a:t> 131.</a:t>
            </a:r>
            <a:br>
              <a:rPr lang="en-US" sz="3200" dirty="0"/>
            </a:br>
            <a:endParaRPr lang="en-US" sz="32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graphicFrame>
            <p:nvGraphicFramePr>
              <p:cNvPr id="6" name="Table 5"/>
              <p:cNvGraphicFramePr>
                <a:graphicFrameLocks noGrp="1"/>
              </p:cNvGraphicFramePr>
              <p:nvPr>
                <p:extLst>
                  <p:ext uri="{D42A27DB-BD31-4B8C-83A1-F6EECF244321}">
                    <p14:modId xmlns:p14="http://schemas.microsoft.com/office/powerpoint/2010/main" val="2813348539"/>
                  </p:ext>
                </p:extLst>
              </p:nvPr>
            </p:nvGraphicFramePr>
            <p:xfrm>
              <a:off x="698499" y="1227477"/>
              <a:ext cx="5837211" cy="1932364"/>
            </p:xfrm>
            <a:graphic>
              <a:graphicData uri="http://schemas.openxmlformats.org/drawingml/2006/table">
                <a:tbl>
                  <a:tblPr firstRow="1" bandRow="1">
                    <a:tableStyleId>{5940675A-B579-460E-94D1-54222C63F5DA}</a:tableStyleId>
                  </a:tblPr>
                  <a:tblGrid>
                    <a:gridCol w="1004408">
                      <a:extLst>
                        <a:ext uri="{9D8B030D-6E8A-4147-A177-3AD203B41FA5}">
                          <a16:colId xmlns:a16="http://schemas.microsoft.com/office/drawing/2014/main" val="20000"/>
                        </a:ext>
                      </a:extLst>
                    </a:gridCol>
                    <a:gridCol w="4832803">
                      <a:extLst>
                        <a:ext uri="{9D8B030D-6E8A-4147-A177-3AD203B41FA5}">
                          <a16:colId xmlns:a16="http://schemas.microsoft.com/office/drawing/2014/main" val="20001"/>
                        </a:ext>
                      </a:extLst>
                    </a:gridCol>
                  </a:tblGrid>
                  <a:tr h="981941">
                    <a:tc>
                      <a:txBody>
                        <a:bodyPr/>
                        <a:lstStyle/>
                        <a:p>
                          <a:endParaRPr lang="vi-VN" sz="2400" dirty="0">
                            <a:latin typeface="Arial" panose="020B0604020202020204" pitchFamily="34" charset="0"/>
                            <a:cs typeface="Arial" panose="020B0604020202020204" pitchFamily="34" charset="0"/>
                          </a:endParaRPr>
                        </a:p>
                        <a:p>
                          <a:r>
                            <a:rPr lang="vi-VN" sz="2400" dirty="0">
                              <a:latin typeface="Arial" panose="020B0604020202020204" pitchFamily="34" charset="0"/>
                              <a:cs typeface="Arial" panose="020B0604020202020204" pitchFamily="34" charset="0"/>
                            </a:rPr>
                            <a:t>GT</a:t>
                          </a:r>
                          <a:endParaRPr lang="en-US" sz="2400" dirty="0">
                            <a:latin typeface="Arial" panose="020B0604020202020204" pitchFamily="34" charset="0"/>
                            <a:cs typeface="Arial" panose="020B0604020202020204" pitchFamily="34" charset="0"/>
                          </a:endParaRPr>
                        </a:p>
                      </a:txBody>
                      <a:tcPr>
                        <a:solidFill>
                          <a:srgbClr val="00B0F0"/>
                        </a:solidFill>
                      </a:tcPr>
                    </a:tc>
                    <a:tc>
                      <a:txBody>
                        <a:bodyPr/>
                        <a:lstStyle/>
                        <a:p>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DEF</a:t>
                          </a:r>
                          <a:r>
                            <a:rPr lang="vi-VN" sz="2400" kern="1200" dirty="0">
                              <a:solidFill>
                                <a:schemeClr val="tx1"/>
                              </a:solidFill>
                              <a:effectLst/>
                              <a:latin typeface="Arial" panose="020B0604020202020204" pitchFamily="34" charset="0"/>
                              <a:ea typeface="+mn-ea"/>
                              <a:cs typeface="Arial" panose="020B0604020202020204" pitchFamily="34" charset="0"/>
                            </a:rPr>
                            <a:t> </a:t>
                          </a:r>
                          <a:r>
                            <a:rPr lang="vi-VN" sz="2400" kern="1200">
                              <a:solidFill>
                                <a:schemeClr val="tx1"/>
                              </a:solidFill>
                              <a:effectLst/>
                              <a:latin typeface="Arial" panose="020B0604020202020204" pitchFamily="34" charset="0"/>
                              <a:ea typeface="+mn-ea"/>
                              <a:cs typeface="Arial" panose="020B0604020202020204" pitchFamily="34" charset="0"/>
                            </a:rPr>
                            <a:t>có</a:t>
                          </a:r>
                          <a:r>
                            <a:rPr lang="en-US" sz="2400" kern="1200">
                              <a:solidFill>
                                <a:schemeClr val="tx1"/>
                              </a:solidFill>
                              <a:effectLst/>
                              <a:latin typeface="Arial" panose="020B0604020202020204" pitchFamily="34" charset="0"/>
                              <a:ea typeface="+mn-ea"/>
                              <a:cs typeface="Arial" panose="020B0604020202020204" pitchFamily="34" charset="0"/>
                            </a:rPr>
                            <a:t> </a:t>
                          </a:r>
                        </a:p>
                        <a:p>
                          <a:r>
                            <a:rPr lang="en-US" sz="2400" kern="1200">
                              <a:solidFill>
                                <a:schemeClr val="tx1"/>
                              </a:solidFill>
                              <a:effectLst/>
                              <a:latin typeface="Arial" panose="020B0604020202020204" pitchFamily="34" charset="0"/>
                              <a:ea typeface="+mn-ea"/>
                              <a:cs typeface="Arial" panose="020B0604020202020204" pitchFamily="34" charset="0"/>
                            </a:rPr>
                            <a:t>DM</a:t>
                          </a:r>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EF, MN </a:t>
                          </a:r>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DE,</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MP </a:t>
                          </a:r>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DF,</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ME=MF</a:t>
                          </a:r>
                          <a:endParaRPr lang="en-US" sz="2400" dirty="0">
                            <a:latin typeface="Arial" panose="020B0604020202020204" pitchFamily="34" charset="0"/>
                            <a:cs typeface="Arial" panose="020B0604020202020204" pitchFamily="34" charset="0"/>
                          </a:endParaRPr>
                        </a:p>
                      </a:txBody>
                      <a:tcPr>
                        <a:solidFill>
                          <a:srgbClr val="00B0F0"/>
                        </a:solidFill>
                      </a:tcPr>
                    </a:tc>
                    <a:extLst>
                      <a:ext uri="{0D108BD9-81ED-4DB2-BD59-A6C34878D82A}">
                        <a16:rowId xmlns:a16="http://schemas.microsoft.com/office/drawing/2014/main" val="10000"/>
                      </a:ext>
                    </a:extLst>
                  </a:tr>
                  <a:tr h="743644">
                    <a:tc>
                      <a:txBody>
                        <a:bodyPr/>
                        <a:lstStyle/>
                        <a:p>
                          <a:r>
                            <a:rPr lang="vi-VN" sz="2400" dirty="0">
                              <a:latin typeface="Arial" panose="020B0604020202020204" pitchFamily="34" charset="0"/>
                              <a:cs typeface="Arial" panose="020B0604020202020204" pitchFamily="34" charset="0"/>
                            </a:rPr>
                            <a:t>KL</a:t>
                          </a:r>
                          <a:endParaRPr lang="en-US" sz="2400" dirty="0">
                            <a:latin typeface="Arial" panose="020B0604020202020204" pitchFamily="34" charset="0"/>
                            <a:cs typeface="Arial" panose="020B0604020202020204" pitchFamily="34" charset="0"/>
                          </a:endParaRPr>
                        </a:p>
                      </a:txBody>
                      <a:tcPr>
                        <a:solidFill>
                          <a:srgbClr val="00B0F0"/>
                        </a:solidFill>
                      </a:tcPr>
                    </a:tc>
                    <a:tc>
                      <a:txBody>
                        <a:bodyPr/>
                        <a:lstStyle/>
                        <a:p>
                          <a:r>
                            <a:rPr lang="vi-VN" sz="2400" baseline="0">
                              <a:latin typeface="Arial" panose="020B0604020202020204" pitchFamily="34" charset="0"/>
                              <a:cs typeface="Arial" panose="020B0604020202020204" pitchFamily="34" charset="0"/>
                            </a:rPr>
                            <a:t>Cặp </a:t>
                          </a:r>
                          <a:r>
                            <a:rPr lang="vi-VN" sz="2400" baseline="0" dirty="0">
                              <a:latin typeface="Arial" panose="020B0604020202020204" pitchFamily="34" charset="0"/>
                              <a:cs typeface="Arial" panose="020B0604020202020204" pitchFamily="34" charset="0"/>
                            </a:rPr>
                            <a:t>tam giác </a:t>
                          </a:r>
                          <a:r>
                            <a:rPr lang="vi-VN" sz="2400" baseline="0">
                              <a:latin typeface="Arial" panose="020B0604020202020204" pitchFamily="34" charset="0"/>
                              <a:cs typeface="Arial" panose="020B0604020202020204" pitchFamily="34" charset="0"/>
                            </a:rPr>
                            <a:t>vuông bằng nhau</a:t>
                          </a:r>
                          <a:endParaRPr lang="en-US" sz="2400" dirty="0">
                            <a:latin typeface="Arial" panose="020B0604020202020204" pitchFamily="34" charset="0"/>
                            <a:cs typeface="Arial" panose="020B0604020202020204" pitchFamily="34" charset="0"/>
                          </a:endParaRPr>
                        </a:p>
                      </a:txBody>
                      <a:tcPr>
                        <a:solidFill>
                          <a:srgbClr val="00B0F0"/>
                        </a:solidFill>
                      </a:tcPr>
                    </a:tc>
                    <a:extLst>
                      <a:ext uri="{0D108BD9-81ED-4DB2-BD59-A6C34878D82A}">
                        <a16:rowId xmlns:a16="http://schemas.microsoft.com/office/drawing/2014/main" val="10001"/>
                      </a:ext>
                    </a:extLst>
                  </a:tr>
                </a:tbl>
              </a:graphicData>
            </a:graphic>
          </p:graphicFrame>
        </mc:Choice>
        <mc:Fallback xmlns="">
          <p:graphicFrame>
            <p:nvGraphicFramePr>
              <p:cNvPr id="6" name="Table 5"/>
              <p:cNvGraphicFramePr>
                <a:graphicFrameLocks noGrp="1"/>
              </p:cNvGraphicFramePr>
              <p:nvPr>
                <p:extLst>
                  <p:ext uri="{D42A27DB-BD31-4B8C-83A1-F6EECF244321}">
                    <p14:modId xmlns:p14="http://schemas.microsoft.com/office/powerpoint/2010/main" val="2813348539"/>
                  </p:ext>
                </p:extLst>
              </p:nvPr>
            </p:nvGraphicFramePr>
            <p:xfrm>
              <a:off x="698499" y="1227477"/>
              <a:ext cx="5837211" cy="1932364"/>
            </p:xfrm>
            <a:graphic>
              <a:graphicData uri="http://schemas.openxmlformats.org/drawingml/2006/table">
                <a:tbl>
                  <a:tblPr firstRow="1" bandRow="1">
                    <a:tableStyleId>{5940675A-B579-460E-94D1-54222C63F5DA}</a:tableStyleId>
                  </a:tblPr>
                  <a:tblGrid>
                    <a:gridCol w="1004408"/>
                    <a:gridCol w="4832803"/>
                  </a:tblGrid>
                  <a:tr h="1188720">
                    <a:tc>
                      <a:txBody>
                        <a:bodyPr/>
                        <a:lstStyle/>
                        <a:p>
                          <a:endParaRPr lang="vi-VN" sz="2400" dirty="0" smtClean="0">
                            <a:latin typeface="Arial" panose="020B0604020202020204" pitchFamily="34" charset="0"/>
                            <a:cs typeface="Arial" panose="020B0604020202020204" pitchFamily="34" charset="0"/>
                          </a:endParaRPr>
                        </a:p>
                        <a:p>
                          <a:r>
                            <a:rPr lang="vi-VN" sz="2400" dirty="0" smtClean="0">
                              <a:latin typeface="Arial" panose="020B0604020202020204" pitchFamily="34" charset="0"/>
                              <a:cs typeface="Arial" panose="020B0604020202020204" pitchFamily="34" charset="0"/>
                            </a:rPr>
                            <a:t>GT</a:t>
                          </a:r>
                          <a:endParaRPr lang="en-US" sz="2400" dirty="0">
                            <a:latin typeface="Arial" panose="020B0604020202020204" pitchFamily="34" charset="0"/>
                            <a:cs typeface="Arial" panose="020B0604020202020204" pitchFamily="34" charset="0"/>
                          </a:endParaRPr>
                        </a:p>
                      </a:txBody>
                      <a:tcPr>
                        <a:solidFill>
                          <a:srgbClr val="00B0F0"/>
                        </a:solidFill>
                      </a:tcPr>
                    </a:tc>
                    <a:tc>
                      <a:txBody>
                        <a:bodyPr/>
                        <a:lstStyle/>
                        <a:p>
                          <a:endParaRPr lang="vi-VN"/>
                        </a:p>
                      </a:txBody>
                      <a:tcPr>
                        <a:blipFill rotWithShape="1">
                          <a:blip r:embed="rId2"/>
                          <a:stretch>
                            <a:fillRect l="-20960" t="-3590" r="-126" b="-63077"/>
                          </a:stretch>
                        </a:blipFill>
                      </a:tcPr>
                    </a:tc>
                  </a:tr>
                  <a:tr h="743644">
                    <a:tc>
                      <a:txBody>
                        <a:bodyPr/>
                        <a:lstStyle/>
                        <a:p>
                          <a:r>
                            <a:rPr lang="vi-VN" sz="2400" dirty="0" smtClean="0">
                              <a:latin typeface="Arial" panose="020B0604020202020204" pitchFamily="34" charset="0"/>
                              <a:cs typeface="Arial" panose="020B0604020202020204" pitchFamily="34" charset="0"/>
                            </a:rPr>
                            <a:t>KL</a:t>
                          </a:r>
                          <a:endParaRPr lang="en-US" sz="2400" dirty="0">
                            <a:latin typeface="Arial" panose="020B0604020202020204" pitchFamily="34" charset="0"/>
                            <a:cs typeface="Arial" panose="020B0604020202020204" pitchFamily="34" charset="0"/>
                          </a:endParaRPr>
                        </a:p>
                      </a:txBody>
                      <a:tcPr>
                        <a:solidFill>
                          <a:srgbClr val="00B0F0"/>
                        </a:solidFill>
                      </a:tcPr>
                    </a:tc>
                    <a:tc>
                      <a:txBody>
                        <a:bodyPr/>
                        <a:lstStyle/>
                        <a:p>
                          <a:r>
                            <a:rPr lang="vi-VN" sz="2400" baseline="0" smtClean="0">
                              <a:latin typeface="Arial" panose="020B0604020202020204" pitchFamily="34" charset="0"/>
                              <a:cs typeface="Arial" panose="020B0604020202020204" pitchFamily="34" charset="0"/>
                            </a:rPr>
                            <a:t>Cặp </a:t>
                          </a:r>
                          <a:r>
                            <a:rPr lang="vi-VN" sz="2400" baseline="0" dirty="0" smtClean="0">
                              <a:latin typeface="Arial" panose="020B0604020202020204" pitchFamily="34" charset="0"/>
                              <a:cs typeface="Arial" panose="020B0604020202020204" pitchFamily="34" charset="0"/>
                            </a:rPr>
                            <a:t>tam giác </a:t>
                          </a:r>
                          <a:r>
                            <a:rPr lang="vi-VN" sz="2400" baseline="0" smtClean="0">
                              <a:latin typeface="Arial" panose="020B0604020202020204" pitchFamily="34" charset="0"/>
                              <a:cs typeface="Arial" panose="020B0604020202020204" pitchFamily="34" charset="0"/>
                            </a:rPr>
                            <a:t>vuông </a:t>
                          </a:r>
                          <a:r>
                            <a:rPr lang="vi-VN" sz="2400" baseline="0" smtClean="0">
                              <a:latin typeface="Arial" panose="020B0604020202020204" pitchFamily="34" charset="0"/>
                              <a:cs typeface="Arial" panose="020B0604020202020204" pitchFamily="34" charset="0"/>
                            </a:rPr>
                            <a:t>bằng nhau</a:t>
                          </a:r>
                          <a:endParaRPr lang="en-US" sz="2400" dirty="0">
                            <a:latin typeface="Arial" panose="020B0604020202020204" pitchFamily="34" charset="0"/>
                            <a:cs typeface="Arial" panose="020B0604020202020204" pitchFamily="34" charset="0"/>
                          </a:endParaRPr>
                        </a:p>
                      </a:txBody>
                      <a:tcPr>
                        <a:solidFill>
                          <a:srgbClr val="00B0F0"/>
                        </a:solidFill>
                      </a:tcPr>
                    </a:tc>
                  </a:tr>
                </a:tbl>
              </a:graphicData>
            </a:graphic>
          </p:graphicFrame>
        </mc:Fallback>
      </mc:AlternateContent>
      <p:sp>
        <p:nvSpPr>
          <p:cNvPr id="7" name="Rectangle 2"/>
          <p:cNvSpPr>
            <a:spLocks noChangeArrowheads="1"/>
          </p:cNvSpPr>
          <p:nvPr/>
        </p:nvSpPr>
        <p:spPr bwMode="auto">
          <a:xfrm>
            <a:off x="2330761" y="3233089"/>
            <a:ext cx="9481488" cy="3416320"/>
          </a:xfrm>
          <a:prstGeom prst="rect">
            <a:avLst/>
          </a:prstGeom>
          <a:solidFill>
            <a:srgbClr val="92D050"/>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vi-VN" altLang="en-US" sz="2400" b="1" u="sng" dirty="0">
                <a:solidFill>
                  <a:srgbClr val="000000"/>
                </a:solidFill>
                <a:cs typeface="Arial" panose="020B0604020202020204" pitchFamily="34" charset="0"/>
              </a:rPr>
              <a:t>Hướng dẫn:</a:t>
            </a:r>
            <a:endParaRPr kumimoji="0" lang="en-US" altLang="en-US" sz="2400" b="0" i="0" u="none" strike="noStrike" cap="none" normalizeH="0" baseline="0" dirty="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a:ln>
                  <a:noFill/>
                </a:ln>
                <a:solidFill>
                  <a:srgbClr val="000000"/>
                </a:solidFill>
                <a:effectLst/>
                <a:cs typeface="Arial" panose="020B0604020202020204" pitchFamily="34" charset="0"/>
              </a:rPr>
              <a:t>Từ</a:t>
            </a:r>
            <a:r>
              <a:rPr kumimoji="0" lang="en-US" altLang="en-US" sz="2400" b="0" i="0" u="none" strike="noStrike" cap="none" normalizeH="0" baseline="0" dirty="0">
                <a:ln>
                  <a:noFill/>
                </a:ln>
                <a:solidFill>
                  <a:srgbClr val="000000"/>
                </a:solidFill>
                <a:effectLst/>
                <a:cs typeface="Arial" panose="020B0604020202020204" pitchFamily="34" charset="0"/>
              </a:rPr>
              <a:t> </a:t>
            </a:r>
            <a:r>
              <a:rPr kumimoji="0" lang="en-US" altLang="en-US" sz="2400" b="0" i="0" u="none" strike="noStrike" cap="none" normalizeH="0" baseline="0" err="1">
                <a:ln>
                  <a:noFill/>
                </a:ln>
                <a:solidFill>
                  <a:srgbClr val="000000"/>
                </a:solidFill>
                <a:effectLst/>
                <a:cs typeface="Arial" panose="020B0604020202020204" pitchFamily="34" charset="0"/>
              </a:rPr>
              <a:t>hình</a:t>
            </a:r>
            <a:r>
              <a:rPr kumimoji="0" lang="en-US" altLang="en-US" sz="2400" b="0" i="0" u="none" strike="noStrike" cap="none" normalizeH="0" baseline="0">
                <a:ln>
                  <a:noFill/>
                </a:ln>
                <a:solidFill>
                  <a:srgbClr val="000000"/>
                </a:solidFill>
                <a:effectLst/>
                <a:cs typeface="Arial" panose="020B0604020202020204" pitchFamily="34" charset="0"/>
              </a:rPr>
              <a:t> 148 SGK, </a:t>
            </a:r>
            <a:r>
              <a:rPr kumimoji="0" lang="en-US" altLang="en-US" sz="2400" b="0" i="0" u="none" strike="noStrike" cap="none" normalizeH="0" baseline="0" dirty="0">
                <a:ln>
                  <a:noFill/>
                </a:ln>
                <a:solidFill>
                  <a:srgbClr val="000000"/>
                </a:solidFill>
                <a:effectLst/>
                <a:cs typeface="Arial" panose="020B0604020202020204" pitchFamily="34" charset="0"/>
              </a:rPr>
              <a:t>ta </a:t>
            </a:r>
            <a:r>
              <a:rPr kumimoji="0" lang="en-US" altLang="en-US" sz="2400" b="0" i="0" u="none" strike="noStrike" cap="none" normalizeH="0" baseline="0" dirty="0" err="1">
                <a:ln>
                  <a:noFill/>
                </a:ln>
                <a:solidFill>
                  <a:srgbClr val="000000"/>
                </a:solidFill>
                <a:effectLst/>
                <a:cs typeface="Arial" panose="020B0604020202020204" pitchFamily="34" charset="0"/>
              </a:rPr>
              <a:t>có</a:t>
            </a:r>
            <a:r>
              <a:rPr kumimoji="0" lang="en-US" altLang="en-US" sz="2400" b="0" i="0" u="none" strike="noStrike" cap="none" normalizeH="0" baseline="0" dirty="0">
                <a:ln>
                  <a:noFill/>
                </a:ln>
                <a:solidFill>
                  <a:srgbClr val="000000"/>
                </a:solidFill>
                <a:effectLst/>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cs typeface="Arial" panose="020B0604020202020204" pitchFamily="34" charset="0"/>
              </a:rPr>
              <a:t>+ </a:t>
            </a:r>
            <a:r>
              <a:rPr kumimoji="0" lang="en-US" altLang="en-US" sz="2400" b="0" i="0" u="none" strike="noStrike" cap="none" normalizeH="0" baseline="0">
                <a:ln>
                  <a:noFill/>
                </a:ln>
                <a:solidFill>
                  <a:srgbClr val="000000"/>
                </a:solidFill>
                <a:effectLst/>
                <a:cs typeface="Arial" panose="020B0604020202020204" pitchFamily="34" charset="0"/>
              </a:rPr>
              <a:t>△EAM=△DAM </a:t>
            </a:r>
            <a:br>
              <a:rPr kumimoji="0" lang="en-US" altLang="en-US" sz="2400" b="0" i="0" u="none" strike="noStrike" cap="none" normalizeH="0" baseline="0">
                <a:ln>
                  <a:noFill/>
                </a:ln>
                <a:solidFill>
                  <a:srgbClr val="000000"/>
                </a:solidFill>
                <a:effectLst/>
                <a:cs typeface="Arial" panose="020B0604020202020204" pitchFamily="34" charset="0"/>
              </a:rPr>
            </a:br>
            <a:r>
              <a:rPr kumimoji="0" lang="en-US" altLang="en-US" sz="2400" b="0" i="0" u="none" strike="noStrike" cap="none" normalizeH="0" baseline="0">
                <a:ln>
                  <a:noFill/>
                </a:ln>
                <a:solidFill>
                  <a:srgbClr val="000000"/>
                </a:solidFill>
                <a:effectLst/>
                <a:cs typeface="Arial" panose="020B0604020202020204" pitchFamily="34" charset="0"/>
              </a:rPr>
              <a:t>(góc</a:t>
            </a:r>
            <a:r>
              <a:rPr kumimoji="0" lang="en-US" altLang="en-US" sz="2400" b="0" i="0" u="none" strike="noStrike" cap="none" normalizeH="0">
                <a:ln>
                  <a:noFill/>
                </a:ln>
                <a:solidFill>
                  <a:srgbClr val="000000"/>
                </a:solidFill>
                <a:effectLst/>
                <a:cs typeface="Arial" panose="020B0604020202020204" pitchFamily="34" charset="0"/>
              </a:rPr>
              <a:t> vuông,cạnh huyền AM, góc A</a:t>
            </a:r>
            <a:r>
              <a:rPr kumimoji="0" lang="en-US" altLang="en-US" sz="2400" b="0" i="0" u="none" strike="noStrike" cap="none" normalizeH="0" baseline="-25000">
                <a:ln>
                  <a:noFill/>
                </a:ln>
                <a:solidFill>
                  <a:srgbClr val="000000"/>
                </a:solidFill>
                <a:effectLst/>
                <a:cs typeface="Arial" panose="020B0604020202020204" pitchFamily="34" charset="0"/>
              </a:rPr>
              <a:t>1</a:t>
            </a:r>
            <a:r>
              <a:rPr kumimoji="0" lang="en-US" altLang="en-US" sz="2400" b="0" i="0" u="none" strike="noStrike" cap="none" normalizeH="0">
                <a:ln>
                  <a:noFill/>
                </a:ln>
                <a:solidFill>
                  <a:srgbClr val="000000"/>
                </a:solidFill>
                <a:effectLst/>
                <a:cs typeface="Arial" panose="020B0604020202020204" pitchFamily="34" charset="0"/>
              </a:rPr>
              <a:t>= góc A</a:t>
            </a:r>
            <a:r>
              <a:rPr kumimoji="0" lang="en-US" altLang="en-US" sz="2400" b="0" i="0" u="none" strike="noStrike" cap="none" normalizeH="0" baseline="-25000">
                <a:ln>
                  <a:noFill/>
                </a:ln>
                <a:solidFill>
                  <a:srgbClr val="000000"/>
                </a:solidFill>
                <a:effectLst/>
                <a:cs typeface="Arial" panose="020B0604020202020204" pitchFamily="34" charset="0"/>
              </a:rPr>
              <a:t>2</a:t>
            </a:r>
            <a:r>
              <a:rPr kumimoji="0" lang="en-US" altLang="en-US" sz="2400" b="0" i="0" u="none" strike="noStrike" cap="none" normalizeH="0">
                <a:ln>
                  <a:noFill/>
                </a:ln>
                <a:solidFill>
                  <a:srgbClr val="000000"/>
                </a:solidFill>
                <a:effectLst/>
                <a:cs typeface="Arial" panose="020B0604020202020204" pitchFamily="34" charset="0"/>
              </a:rPr>
              <a:t> </a:t>
            </a:r>
            <a:r>
              <a:rPr kumimoji="0" lang="en-US" altLang="en-US" sz="2400" b="0" i="0" u="none" strike="noStrike" cap="none" normalizeH="0" baseline="0">
                <a:ln>
                  <a:noFill/>
                </a:ln>
                <a:solidFill>
                  <a:srgbClr val="000000"/>
                </a:solidFill>
                <a:effectLst/>
                <a:cs typeface="Arial" panose="020B0604020202020204" pitchFamily="34" charset="0"/>
              </a:rPr>
              <a:t>);</a:t>
            </a:r>
            <a:endParaRPr kumimoji="0" lang="en-US" altLang="en-US" sz="2400" b="0" i="0" u="none" strike="noStrike" cap="none" normalizeH="0" baseline="0" dirty="0">
              <a:ln>
                <a:noFill/>
              </a:ln>
              <a:solidFill>
                <a:srgbClr val="000000"/>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cs typeface="Arial" panose="020B0604020202020204" pitchFamily="34" charset="0"/>
              </a:rPr>
              <a:t>+ </a:t>
            </a:r>
            <a:r>
              <a:rPr kumimoji="0" lang="en-US" altLang="en-US" sz="2400" b="0" i="0" u="none" strike="noStrike" cap="none" normalizeH="0" baseline="0">
                <a:ln>
                  <a:noFill/>
                </a:ln>
                <a:solidFill>
                  <a:srgbClr val="000000"/>
                </a:solidFill>
                <a:effectLst/>
                <a:cs typeface="Arial" panose="020B0604020202020204" pitchFamily="34" charset="0"/>
              </a:rPr>
              <a:t>△EMC=△DMB  </a:t>
            </a:r>
            <a:br>
              <a:rPr kumimoji="0" lang="en-US" altLang="en-US" sz="2400" b="0" i="0" u="none" strike="noStrike" cap="none" normalizeH="0" baseline="0">
                <a:ln>
                  <a:noFill/>
                </a:ln>
                <a:solidFill>
                  <a:srgbClr val="000000"/>
                </a:solidFill>
                <a:effectLst/>
                <a:cs typeface="Arial" panose="020B0604020202020204" pitchFamily="34" charset="0"/>
              </a:rPr>
            </a:br>
            <a:r>
              <a:rPr kumimoji="0" lang="en-US" altLang="en-US" sz="2400" b="0" i="0" u="none" strike="noStrike" cap="none" normalizeH="0" baseline="0">
                <a:ln>
                  <a:noFill/>
                </a:ln>
                <a:solidFill>
                  <a:srgbClr val="000000"/>
                </a:solidFill>
                <a:effectLst/>
                <a:cs typeface="Arial" panose="020B0604020202020204" pitchFamily="34" charset="0"/>
              </a:rPr>
              <a:t>(cạnh </a:t>
            </a:r>
            <a:r>
              <a:rPr kumimoji="0" lang="en-US" altLang="en-US" sz="2400" b="0" i="0" u="none" strike="noStrike" cap="none" normalizeH="0" baseline="0" err="1">
                <a:ln>
                  <a:noFill/>
                </a:ln>
                <a:solidFill>
                  <a:srgbClr val="000000"/>
                </a:solidFill>
                <a:effectLst/>
                <a:cs typeface="Arial" panose="020B0604020202020204" pitchFamily="34" charset="0"/>
              </a:rPr>
              <a:t>huyền</a:t>
            </a:r>
            <a:r>
              <a:rPr kumimoji="0" lang="en-US" altLang="en-US" sz="2400" b="0" i="0" u="none" strike="noStrike" cap="none" normalizeH="0" baseline="0">
                <a:ln>
                  <a:noFill/>
                </a:ln>
                <a:solidFill>
                  <a:srgbClr val="000000"/>
                </a:solidFill>
                <a:effectLst/>
                <a:cs typeface="Arial" panose="020B0604020202020204" pitchFamily="34" charset="0"/>
              </a:rPr>
              <a:t> BM = CM  và</a:t>
            </a:r>
            <a:r>
              <a:rPr kumimoji="0" lang="en-US" altLang="en-US" sz="2400" b="0" i="0" u="none" strike="noStrike" cap="none" normalizeH="0">
                <a:ln>
                  <a:noFill/>
                </a:ln>
                <a:solidFill>
                  <a:srgbClr val="000000"/>
                </a:solidFill>
                <a:effectLst/>
                <a:cs typeface="Arial" panose="020B0604020202020204" pitchFamily="34" charset="0"/>
              </a:rPr>
              <a:t> cạnh góc vuông DM = EM theo cm trên</a:t>
            </a:r>
            <a:r>
              <a:rPr kumimoji="0" lang="en-US" altLang="en-US" sz="2400" b="0" i="0" u="none" strike="noStrike" cap="none" normalizeH="0" baseline="0">
                <a:ln>
                  <a:noFill/>
                </a:ln>
                <a:solidFill>
                  <a:srgbClr val="000000"/>
                </a:solidFill>
                <a:effectLst/>
                <a:cs typeface="Arial" panose="020B0604020202020204" pitchFamily="34" charset="0"/>
              </a:rPr>
              <a:t>);</a:t>
            </a:r>
            <a:endParaRPr kumimoji="0" lang="en-US" altLang="en-US" sz="2400" b="0" i="0" u="none" strike="noStrike" cap="none" normalizeH="0" baseline="0" dirty="0">
              <a:ln>
                <a:noFill/>
              </a:ln>
              <a:solidFill>
                <a:srgbClr val="000000"/>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00000"/>
                </a:solidFill>
                <a:effectLst/>
                <a:cs typeface="Arial" panose="020B0604020202020204" pitchFamily="34" charset="0"/>
              </a:rPr>
              <a:t>+</a:t>
            </a:r>
            <a:r>
              <a:rPr kumimoji="0" lang="en-US" altLang="en-US" sz="2400" b="0" i="0" u="none" strike="noStrike" cap="none" normalizeH="0" baseline="0">
                <a:ln>
                  <a:noFill/>
                </a:ln>
                <a:solidFill>
                  <a:srgbClr val="000000"/>
                </a:solidFill>
                <a:effectLst/>
                <a:cs typeface="Arial" panose="020B0604020202020204" pitchFamily="34" charset="0"/>
              </a:rPr>
              <a:t> △AMB =△AMC </a:t>
            </a:r>
            <a:br>
              <a:rPr kumimoji="0" lang="en-US" altLang="en-US" sz="2400" b="0" i="0" u="none" strike="noStrike" cap="none" normalizeH="0" baseline="0">
                <a:ln>
                  <a:noFill/>
                </a:ln>
                <a:solidFill>
                  <a:srgbClr val="000000"/>
                </a:solidFill>
                <a:effectLst/>
                <a:cs typeface="Arial" panose="020B0604020202020204" pitchFamily="34" charset="0"/>
              </a:rPr>
            </a:br>
            <a:r>
              <a:rPr kumimoji="0" lang="en-US" altLang="en-US" sz="2400" b="0" i="0" u="none" strike="noStrike" cap="none" normalizeH="0" baseline="0">
                <a:ln>
                  <a:noFill/>
                </a:ln>
                <a:solidFill>
                  <a:srgbClr val="000000"/>
                </a:solidFill>
                <a:effectLst/>
                <a:cs typeface="Arial" panose="020B0604020202020204" pitchFamily="34" charset="0"/>
              </a:rPr>
              <a:t>( c.c.c ) theo c/m trên</a:t>
            </a:r>
            <a:br>
              <a:rPr kumimoji="0" lang="en-US" altLang="en-US" sz="2400" b="0" i="0" u="none" strike="noStrike" cap="none" normalizeH="0" baseline="0">
                <a:ln>
                  <a:noFill/>
                </a:ln>
                <a:solidFill>
                  <a:srgbClr val="000000"/>
                </a:solidFill>
                <a:effectLst/>
                <a:cs typeface="Arial" panose="020B0604020202020204" pitchFamily="34" charset="0"/>
              </a:rPr>
            </a:br>
            <a:r>
              <a:rPr kumimoji="0" lang="en-US" altLang="en-US" sz="2400" b="0" i="0" u="none" strike="noStrike" cap="none" normalizeH="0" baseline="0">
                <a:ln>
                  <a:noFill/>
                </a:ln>
                <a:solidFill>
                  <a:srgbClr val="000000"/>
                </a:solidFill>
                <a:effectLst/>
                <a:cs typeface="Arial" panose="020B0604020202020204" pitchFamily="34" charset="0"/>
              </a:rPr>
              <a:t>=&gt; </a:t>
            </a:r>
            <a:r>
              <a:rPr kumimoji="0" lang="el-GR" altLang="en-US" sz="2400" b="0" i="0" u="none" strike="noStrike" cap="none" normalizeH="0" baseline="0">
                <a:ln>
                  <a:noFill/>
                </a:ln>
                <a:solidFill>
                  <a:srgbClr val="000000"/>
                </a:solidFill>
                <a:effectLst/>
                <a:cs typeface="Arial" panose="020B0604020202020204" pitchFamily="34" charset="0"/>
              </a:rPr>
              <a:t>Δ</a:t>
            </a:r>
            <a:r>
              <a:rPr kumimoji="0" lang="en-US" altLang="en-US" sz="2400" b="0" i="0" u="none" strike="noStrike" cap="none" normalizeH="0" baseline="0">
                <a:ln>
                  <a:noFill/>
                </a:ln>
                <a:solidFill>
                  <a:srgbClr val="000000"/>
                </a:solidFill>
                <a:effectLst/>
                <a:cs typeface="Arial" panose="020B0604020202020204" pitchFamily="34" charset="0"/>
              </a:rPr>
              <a:t>ABC cân</a:t>
            </a:r>
            <a:r>
              <a:rPr kumimoji="0" lang="en-US" altLang="en-US" sz="2400" b="0" i="0" u="none" strike="noStrike" cap="none" normalizeH="0">
                <a:ln>
                  <a:noFill/>
                </a:ln>
                <a:solidFill>
                  <a:srgbClr val="000000"/>
                </a:solidFill>
                <a:effectLst/>
                <a:cs typeface="Arial" panose="020B0604020202020204" pitchFamily="34" charset="0"/>
              </a:rPr>
              <a:t> tại A =&gt; AM trung trực của BC, ......</a:t>
            </a:r>
            <a:endParaRPr kumimoji="0" lang="en-US" altLang="en-US" sz="2400" b="0" i="0" u="none" strike="noStrike" cap="none" normalizeH="0" baseline="0" dirty="0">
              <a:ln>
                <a:noFill/>
              </a:ln>
              <a:solidFill>
                <a:schemeClr val="tx1"/>
              </a:solidFill>
              <a:effectLst/>
              <a:cs typeface="Arial" panose="020B0604020202020204" pitchFamily="34" charset="0"/>
            </a:endParaRPr>
          </a:p>
        </p:txBody>
      </p:sp>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4728" y="224850"/>
            <a:ext cx="3477718" cy="3192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805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additive="base">
                                        <p:cTn id="1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barn(inVertical)">
                                      <p:cBhvr>
                                        <p:cTn id="18" dur="5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1000"/>
                                        <p:tgtEl>
                                          <p:spTgt spid="7">
                                            <p:txEl>
                                              <p:pRg st="2" end="2"/>
                                            </p:txEl>
                                          </p:spTgt>
                                        </p:tgtEl>
                                      </p:cBhvr>
                                    </p:animEffect>
                                    <p:anim calcmode="lin" valueType="num">
                                      <p:cBhvr>
                                        <p:cTn id="24"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7">
                                            <p:txEl>
                                              <p:pRg st="3" end="3"/>
                                            </p:txEl>
                                          </p:spTgt>
                                        </p:tgtEl>
                                        <p:attrNameLst>
                                          <p:attrName>style.visibility</p:attrName>
                                        </p:attrNameLst>
                                      </p:cBhvr>
                                      <p:to>
                                        <p:strVal val="visible"/>
                                      </p:to>
                                    </p:set>
                                    <p:animEffect transition="in" filter="fade">
                                      <p:cBhvr>
                                        <p:cTn id="30" dur="1000"/>
                                        <p:tgtEl>
                                          <p:spTgt spid="7">
                                            <p:txEl>
                                              <p:pRg st="3" end="3"/>
                                            </p:txEl>
                                          </p:spTgt>
                                        </p:tgtEl>
                                      </p:cBhvr>
                                    </p:animEffect>
                                    <p:anim calcmode="lin" valueType="num">
                                      <p:cBhvr>
                                        <p:cTn id="31"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7">
                                            <p:txEl>
                                              <p:pRg st="4" end="4"/>
                                            </p:txEl>
                                          </p:spTgt>
                                        </p:tgtEl>
                                        <p:attrNameLst>
                                          <p:attrName>style.visibility</p:attrName>
                                        </p:attrNameLst>
                                      </p:cBhvr>
                                      <p:to>
                                        <p:strVal val="visible"/>
                                      </p:to>
                                    </p:set>
                                    <p:animEffect transition="in" filter="fade">
                                      <p:cBhvr>
                                        <p:cTn id="37" dur="1000"/>
                                        <p:tgtEl>
                                          <p:spTgt spid="7">
                                            <p:txEl>
                                              <p:pRg st="4" end="4"/>
                                            </p:txEl>
                                          </p:spTgt>
                                        </p:tgtEl>
                                      </p:cBhvr>
                                    </p:animEffect>
                                    <p:anim calcmode="lin" valueType="num">
                                      <p:cBhvr>
                                        <p:cTn id="38"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350" y="1581597"/>
            <a:ext cx="12192000" cy="5222383"/>
          </a:xfrm>
        </p:spPr>
        <p:txBody>
          <a:bodyPr/>
          <a:lstStyle/>
          <a:p>
            <a:endParaRPr lang="vi-VN" dirty="0"/>
          </a:p>
          <a:p>
            <a:endParaRPr lang="vi-VN" dirty="0"/>
          </a:p>
          <a:p>
            <a:endParaRPr lang="vi-VN" dirty="0"/>
          </a:p>
          <a:p>
            <a:endParaRPr lang="vi-VN" dirty="0"/>
          </a:p>
          <a:p>
            <a:endParaRPr lang="en-US" dirty="0"/>
          </a:p>
        </p:txBody>
      </p:sp>
      <p:pic>
        <p:nvPicPr>
          <p:cNvPr id="1029" name="Picture 1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517" y="1790165"/>
            <a:ext cx="2975021" cy="21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1419" y="1790164"/>
            <a:ext cx="2756079" cy="2163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8516" y="4275786"/>
            <a:ext cx="2730323" cy="20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5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45510" y="4275786"/>
            <a:ext cx="2871988" cy="20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5615187" y="3780989"/>
            <a:ext cx="1751527" cy="400110"/>
          </a:xfrm>
          <a:prstGeom prst="rect">
            <a:avLst/>
          </a:prstGeom>
          <a:noFill/>
        </p:spPr>
        <p:txBody>
          <a:bodyPr wrap="square" rtlCol="0">
            <a:spAutoFit/>
          </a:bodyPr>
          <a:lstStyle/>
          <a:p>
            <a:r>
              <a:rPr lang="vi-VN" sz="2000" dirty="0"/>
              <a:t>(cgv – cgv)</a:t>
            </a:r>
            <a:endParaRPr lang="en-US" sz="2000" dirty="0"/>
          </a:p>
        </p:txBody>
      </p:sp>
      <p:cxnSp>
        <p:nvCxnSpPr>
          <p:cNvPr id="11" name="Straight Connector 10"/>
          <p:cNvCxnSpPr/>
          <p:nvPr/>
        </p:nvCxnSpPr>
        <p:spPr>
          <a:xfrm>
            <a:off x="8023538" y="1790164"/>
            <a:ext cx="0" cy="4881092"/>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881093" y="4323145"/>
            <a:ext cx="6748530" cy="0"/>
          </a:xfrm>
          <a:prstGeom prst="line">
            <a:avLst/>
          </a:prstGeom>
          <a:ln/>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8461418" y="3833967"/>
            <a:ext cx="2640171" cy="400110"/>
          </a:xfrm>
          <a:prstGeom prst="rect">
            <a:avLst/>
          </a:prstGeom>
          <a:noFill/>
        </p:spPr>
        <p:txBody>
          <a:bodyPr wrap="square" rtlCol="0">
            <a:spAutoFit/>
          </a:bodyPr>
          <a:lstStyle/>
          <a:p>
            <a:r>
              <a:rPr lang="vi-VN" sz="2000" dirty="0"/>
              <a:t>(cgv – góc nhọn kề)</a:t>
            </a:r>
            <a:endParaRPr lang="en-US" sz="2000" dirty="0"/>
          </a:p>
        </p:txBody>
      </p:sp>
      <p:sp>
        <p:nvSpPr>
          <p:cNvPr id="17" name="TextBox 16"/>
          <p:cNvSpPr txBox="1"/>
          <p:nvPr/>
        </p:nvSpPr>
        <p:spPr>
          <a:xfrm>
            <a:off x="5756858" y="6365278"/>
            <a:ext cx="1596980" cy="400110"/>
          </a:xfrm>
          <a:prstGeom prst="rect">
            <a:avLst/>
          </a:prstGeom>
          <a:noFill/>
        </p:spPr>
        <p:txBody>
          <a:bodyPr wrap="square" rtlCol="0">
            <a:spAutoFit/>
          </a:bodyPr>
          <a:lstStyle/>
          <a:p>
            <a:r>
              <a:rPr lang="vi-VN" sz="2000" dirty="0"/>
              <a:t>(ch – gn)</a:t>
            </a:r>
            <a:endParaRPr lang="en-US" sz="2000" dirty="0"/>
          </a:p>
        </p:txBody>
      </p:sp>
      <p:sp>
        <p:nvSpPr>
          <p:cNvPr id="18" name="TextBox 17"/>
          <p:cNvSpPr txBox="1"/>
          <p:nvPr/>
        </p:nvSpPr>
        <p:spPr>
          <a:xfrm>
            <a:off x="8693239" y="6409520"/>
            <a:ext cx="2524259" cy="400110"/>
          </a:xfrm>
          <a:prstGeom prst="rect">
            <a:avLst/>
          </a:prstGeom>
          <a:noFill/>
        </p:spPr>
        <p:txBody>
          <a:bodyPr wrap="square" rtlCol="0">
            <a:spAutoFit/>
          </a:bodyPr>
          <a:lstStyle/>
          <a:p>
            <a:r>
              <a:rPr lang="vi-VN" sz="2000" dirty="0"/>
              <a:t>(ch – cgv)</a:t>
            </a:r>
            <a:endParaRPr lang="en-US" sz="2000" dirty="0"/>
          </a:p>
        </p:txBody>
      </p:sp>
      <p:sp>
        <p:nvSpPr>
          <p:cNvPr id="20" name="Cloud Callout 19"/>
          <p:cNvSpPr/>
          <p:nvPr/>
        </p:nvSpPr>
        <p:spPr>
          <a:xfrm rot="10800000" flipH="1" flipV="1">
            <a:off x="837126" y="730592"/>
            <a:ext cx="3603849" cy="3335628"/>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sz="2800" i="1">
                <a:solidFill>
                  <a:srgbClr val="FF0000"/>
                </a:solidFill>
                <a:effectLst>
                  <a:outerShdw blurRad="38100" dist="38100" dir="2700000" algn="tl">
                    <a:srgbClr val="000000">
                      <a:alpha val="43137"/>
                    </a:srgbClr>
                  </a:outerShdw>
                </a:effectLst>
              </a:rPr>
              <a:t>Nêu </a:t>
            </a:r>
            <a:r>
              <a:rPr lang="vi-VN" sz="2800" i="1" dirty="0">
                <a:solidFill>
                  <a:srgbClr val="FF0000"/>
                </a:solidFill>
                <a:effectLst>
                  <a:outerShdw blurRad="38100" dist="38100" dir="2700000" algn="tl">
                    <a:srgbClr val="000000">
                      <a:alpha val="43137"/>
                    </a:srgbClr>
                  </a:outerShdw>
                </a:effectLst>
              </a:rPr>
              <a:t>các trường hợp bằng nhau của tam giác vuông?</a:t>
            </a:r>
            <a:endParaRPr lang="en-US" sz="2800"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178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anim calcmode="lin" valueType="num">
                                      <p:cBhvr additive="base">
                                        <p:cTn id="21" dur="500" fill="hold"/>
                                        <p:tgtEl>
                                          <p:spTgt spid="1029"/>
                                        </p:tgtEl>
                                        <p:attrNameLst>
                                          <p:attrName>ppt_x</p:attrName>
                                        </p:attrNameLst>
                                      </p:cBhvr>
                                      <p:tavLst>
                                        <p:tav tm="0">
                                          <p:val>
                                            <p:strVal val="#ppt_x"/>
                                          </p:val>
                                        </p:tav>
                                        <p:tav tm="100000">
                                          <p:val>
                                            <p:strVal val="#ppt_x"/>
                                          </p:val>
                                        </p:tav>
                                      </p:tavLst>
                                    </p:anim>
                                    <p:anim calcmode="lin" valueType="num">
                                      <p:cBhvr additive="base">
                                        <p:cTn id="22" dur="500" fill="hold"/>
                                        <p:tgtEl>
                                          <p:spTgt spid="102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030"/>
                                        </p:tgtEl>
                                        <p:attrNameLst>
                                          <p:attrName>style.visibility</p:attrName>
                                        </p:attrNameLst>
                                      </p:cBhvr>
                                      <p:to>
                                        <p:strVal val="visible"/>
                                      </p:to>
                                    </p:set>
                                    <p:animEffect transition="in" filter="fade">
                                      <p:cBhvr>
                                        <p:cTn id="32" dur="1000"/>
                                        <p:tgtEl>
                                          <p:spTgt spid="1030"/>
                                        </p:tgtEl>
                                      </p:cBhvr>
                                    </p:animEffect>
                                    <p:anim calcmode="lin" valueType="num">
                                      <p:cBhvr>
                                        <p:cTn id="33" dur="1000" fill="hold"/>
                                        <p:tgtEl>
                                          <p:spTgt spid="1030"/>
                                        </p:tgtEl>
                                        <p:attrNameLst>
                                          <p:attrName>ppt_x</p:attrName>
                                        </p:attrNameLst>
                                      </p:cBhvr>
                                      <p:tavLst>
                                        <p:tav tm="0">
                                          <p:val>
                                            <p:strVal val="#ppt_x"/>
                                          </p:val>
                                        </p:tav>
                                        <p:tav tm="100000">
                                          <p:val>
                                            <p:strVal val="#ppt_x"/>
                                          </p:val>
                                        </p:tav>
                                      </p:tavLst>
                                    </p:anim>
                                    <p:anim calcmode="lin" valueType="num">
                                      <p:cBhvr>
                                        <p:cTn id="34" dur="1000" fill="hold"/>
                                        <p:tgtEl>
                                          <p:spTgt spid="103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1031"/>
                                        </p:tgtEl>
                                        <p:attrNameLst>
                                          <p:attrName>style.visibility</p:attrName>
                                        </p:attrNameLst>
                                      </p:cBhvr>
                                      <p:to>
                                        <p:strVal val="visible"/>
                                      </p:to>
                                    </p:set>
                                    <p:animEffect transition="in" filter="randombar(horizontal)">
                                      <p:cBhvr>
                                        <p:cTn id="44" dur="500"/>
                                        <p:tgtEl>
                                          <p:spTgt spid="103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barn(inVertical)">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1032"/>
                                        </p:tgtEl>
                                        <p:attrNameLst>
                                          <p:attrName>style.visibility</p:attrName>
                                        </p:attrNameLst>
                                      </p:cBhvr>
                                      <p:to>
                                        <p:strVal val="visible"/>
                                      </p:to>
                                    </p:set>
                                    <p:animEffect transition="in" filter="wipe(down)">
                                      <p:cBhvr>
                                        <p:cTn id="54" dur="500"/>
                                        <p:tgtEl>
                                          <p:spTgt spid="1032"/>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ppt_x"/>
                                          </p:val>
                                        </p:tav>
                                        <p:tav tm="100000">
                                          <p:val>
                                            <p:strVal val="#ppt_x"/>
                                          </p:val>
                                        </p:tav>
                                      </p:tavLst>
                                    </p:anim>
                                    <p:anim calcmode="lin" valueType="num">
                                      <p:cBhvr additive="base">
                                        <p:cTn id="6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p:bldP spid="17" grpId="0"/>
      <p:bldP spid="18" grpId="0"/>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350" y="1581597"/>
            <a:ext cx="12192000" cy="5222383"/>
          </a:xfrm>
        </p:spPr>
        <p:txBody>
          <a:bodyPr/>
          <a:lstStyle/>
          <a:p>
            <a:endParaRPr lang="vi-VN" dirty="0"/>
          </a:p>
          <a:p>
            <a:endParaRPr lang="vi-VN" dirty="0"/>
          </a:p>
          <a:p>
            <a:endParaRPr lang="vi-VN" dirty="0"/>
          </a:p>
          <a:p>
            <a:endParaRPr lang="vi-VN" dirty="0"/>
          </a:p>
          <a:p>
            <a:endParaRPr lang="en-US" dirty="0"/>
          </a:p>
        </p:txBody>
      </p:sp>
      <p:pic>
        <p:nvPicPr>
          <p:cNvPr id="1029" name="Picture 1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0874" y="570044"/>
            <a:ext cx="2307641" cy="186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7565" y="3732918"/>
            <a:ext cx="2756079" cy="2163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8738" y="84472"/>
            <a:ext cx="2730323" cy="20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3080481" y="2521875"/>
            <a:ext cx="3142445" cy="400110"/>
          </a:xfrm>
          <a:prstGeom prst="rect">
            <a:avLst/>
          </a:prstGeom>
          <a:noFill/>
        </p:spPr>
        <p:txBody>
          <a:bodyPr wrap="square" rtlCol="0">
            <a:spAutoFit/>
          </a:bodyPr>
          <a:lstStyle/>
          <a:p>
            <a:r>
              <a:rPr lang="vi-VN" sz="2000"/>
              <a:t>(2cạnh góc vuông–c.g.c)</a:t>
            </a:r>
            <a:endParaRPr lang="en-US" sz="2000" dirty="0"/>
          </a:p>
        </p:txBody>
      </p:sp>
      <p:sp>
        <p:nvSpPr>
          <p:cNvPr id="16" name="TextBox 15"/>
          <p:cNvSpPr txBox="1"/>
          <p:nvPr/>
        </p:nvSpPr>
        <p:spPr>
          <a:xfrm>
            <a:off x="3762635" y="5761657"/>
            <a:ext cx="2640171" cy="707886"/>
          </a:xfrm>
          <a:prstGeom prst="rect">
            <a:avLst/>
          </a:prstGeom>
          <a:noFill/>
        </p:spPr>
        <p:txBody>
          <a:bodyPr wrap="square" rtlCol="0">
            <a:spAutoFit/>
          </a:bodyPr>
          <a:lstStyle/>
          <a:p>
            <a:pPr algn="ctr"/>
            <a:r>
              <a:rPr lang="vi-VN" sz="2000" dirty="0"/>
              <a:t>(cgv – góc </a:t>
            </a:r>
            <a:r>
              <a:rPr lang="vi-VN" sz="2000"/>
              <a:t>nhọn kề - g.c.g)</a:t>
            </a:r>
            <a:endParaRPr lang="en-US" sz="2000" dirty="0"/>
          </a:p>
        </p:txBody>
      </p:sp>
      <p:sp>
        <p:nvSpPr>
          <p:cNvPr id="17" name="TextBox 16"/>
          <p:cNvSpPr txBox="1"/>
          <p:nvPr/>
        </p:nvSpPr>
        <p:spPr>
          <a:xfrm>
            <a:off x="9636490" y="2399910"/>
            <a:ext cx="2360633" cy="400110"/>
          </a:xfrm>
          <a:prstGeom prst="rect">
            <a:avLst/>
          </a:prstGeom>
          <a:noFill/>
        </p:spPr>
        <p:txBody>
          <a:bodyPr wrap="square" rtlCol="0">
            <a:spAutoFit/>
          </a:bodyPr>
          <a:lstStyle/>
          <a:p>
            <a:r>
              <a:rPr lang="vi-VN" sz="2000" dirty="0"/>
              <a:t>(ch </a:t>
            </a:r>
            <a:r>
              <a:rPr lang="vi-VN" sz="2000"/>
              <a:t>– gn hay g.c.g)</a:t>
            </a:r>
            <a:endParaRPr lang="en-US" sz="2000" dirty="0"/>
          </a:p>
        </p:txBody>
      </p:sp>
      <p:sp>
        <p:nvSpPr>
          <p:cNvPr id="13" name="Title 1"/>
          <p:cNvSpPr txBox="1">
            <a:spLocks/>
          </p:cNvSpPr>
          <p:nvPr/>
        </p:nvSpPr>
        <p:spPr>
          <a:xfrm>
            <a:off x="133852" y="115311"/>
            <a:ext cx="3523748" cy="2484654"/>
          </a:xfrm>
          <a:prstGeom prst="rect">
            <a:avLst/>
          </a:prstGeom>
          <a:solidFill>
            <a:srgbClr val="00B0F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vi-VN" sz="2400" b="1"/>
              <a:t>HQ trang 118.</a:t>
            </a:r>
          </a:p>
          <a:p>
            <a:pPr algn="l"/>
            <a:r>
              <a:rPr lang="vi-VN" sz="2400" b="1"/>
              <a:t> Nếu hai cạnh góc vuông của tam giác vuông này lần lượt bằng hai cạnh góc vuông của tam giác vuông kia thì hai tm giác vuông đó bằng nhau. </a:t>
            </a:r>
            <a:endParaRPr lang="en-US" sz="2400" b="1" dirty="0"/>
          </a:p>
        </p:txBody>
      </p:sp>
      <p:sp>
        <p:nvSpPr>
          <p:cNvPr id="15" name="Title 1"/>
          <p:cNvSpPr txBox="1">
            <a:spLocks/>
          </p:cNvSpPr>
          <p:nvPr/>
        </p:nvSpPr>
        <p:spPr>
          <a:xfrm>
            <a:off x="128792" y="3477718"/>
            <a:ext cx="3528808" cy="3138694"/>
          </a:xfrm>
          <a:prstGeom prst="rect">
            <a:avLst/>
          </a:prstGeom>
          <a:solidFill>
            <a:srgbClr val="FFFF0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vi-VN" sz="2400" b="1"/>
              <a:t>HQ1 trang 122.</a:t>
            </a:r>
          </a:p>
          <a:p>
            <a:r>
              <a:rPr lang="vi-VN" sz="2400" b="1"/>
              <a:t> Nếu một cạnh góc vuông và một góc nhọn kề cạnh ấy của tam giác vuông này bằng một  cạnh góc vuông và một góc nhọn kề cạnh ấy của tam giác vuông kia thì hai tam giác vuông đó bằng nhau. </a:t>
            </a:r>
            <a:endParaRPr lang="en-US" sz="2400" b="1" dirty="0"/>
          </a:p>
        </p:txBody>
      </p:sp>
      <p:sp>
        <p:nvSpPr>
          <p:cNvPr id="18" name="Title 1"/>
          <p:cNvSpPr txBox="1">
            <a:spLocks/>
          </p:cNvSpPr>
          <p:nvPr/>
        </p:nvSpPr>
        <p:spPr>
          <a:xfrm>
            <a:off x="6222926" y="104933"/>
            <a:ext cx="3490701" cy="2863122"/>
          </a:xfrm>
          <a:prstGeom prst="rect">
            <a:avLst/>
          </a:prstGeom>
          <a:solidFill>
            <a:srgbClr val="92D05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vi-VN" sz="2400" b="1"/>
              <a:t>HQ2 trang 122.</a:t>
            </a:r>
          </a:p>
          <a:p>
            <a:r>
              <a:rPr lang="vi-VN" sz="2400" b="1"/>
              <a:t> Nếu một cạnh huyền và một góc nhọn của tam giác vuông này bằng một cạnh huyền và một góc nhọn của tam giác vuông kia thì hai tam giác vuông đó bằng nhau. </a:t>
            </a:r>
            <a:endParaRPr lang="en-US" sz="2400" b="1" dirty="0"/>
          </a:p>
        </p:txBody>
      </p:sp>
      <p:pic>
        <p:nvPicPr>
          <p:cNvPr id="19"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50000"/>
          <a:stretch/>
        </p:blipFill>
        <p:spPr bwMode="auto">
          <a:xfrm>
            <a:off x="10493116" y="3237875"/>
            <a:ext cx="1259173" cy="1858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itle 1"/>
          <p:cNvSpPr txBox="1">
            <a:spLocks/>
          </p:cNvSpPr>
          <p:nvPr/>
        </p:nvSpPr>
        <p:spPr>
          <a:xfrm>
            <a:off x="6730584" y="3477718"/>
            <a:ext cx="3762532" cy="3156657"/>
          </a:xfrm>
          <a:prstGeom prst="rect">
            <a:avLst/>
          </a:prstGeom>
          <a:solidFill>
            <a:srgbClr val="0070C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vi-VN" sz="2400" b="1"/>
              <a:t>Định lý trang 135.</a:t>
            </a:r>
          </a:p>
          <a:p>
            <a:r>
              <a:rPr lang="vi-VN" sz="2400" b="1"/>
              <a:t> Nếu cạnh huyền và một cạnh góc vuông của tam giác vuông này bằng cạnh huyền và một cạnh góc vuông của tam giác vuông kia thì hai tam giác vuông đó bằng nhau. </a:t>
            </a:r>
            <a:endParaRPr lang="en-US" sz="2400" b="1" dirty="0"/>
          </a:p>
        </p:txBody>
      </p:sp>
      <p:pic>
        <p:nvPicPr>
          <p:cNvPr id="21"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0000"/>
          <a:stretch/>
        </p:blipFill>
        <p:spPr bwMode="auto">
          <a:xfrm>
            <a:off x="10629085" y="4905455"/>
            <a:ext cx="1368037" cy="175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195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circle(in)">
                                      <p:cBhvr>
                                        <p:cTn id="15" dur="20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circle(in)">
                                      <p:cBhvr>
                                        <p:cTn id="23" dur="2000"/>
                                        <p:tgtEl>
                                          <p:spTgt spid="18"/>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arn(inVertical)">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circle(in)">
                                      <p:cBhvr>
                                        <p:cTn id="31" dur="2000"/>
                                        <p:tgtEl>
                                          <p:spTgt spid="20"/>
                                        </p:tgtEl>
                                      </p:cBhvr>
                                    </p:animEffect>
                                  </p:childTnLst>
                                </p:cTn>
                              </p:par>
                              <p:par>
                                <p:cTn id="32" presetID="16" presetClass="entr" presetSubtype="21" fill="hold"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arn(inVertical)">
                                      <p:cBhvr>
                                        <p:cTn id="34" dur="500"/>
                                        <p:tgtEl>
                                          <p:spTgt spid="19"/>
                                        </p:tgtEl>
                                      </p:cBhvr>
                                    </p:animEffect>
                                  </p:childTnLst>
                                </p:cTn>
                              </p:par>
                              <p:par>
                                <p:cTn id="35" presetID="16" presetClass="entr" presetSubtype="21"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p:bldP spid="17" grpId="0"/>
      <p:bldP spid="13" grpId="0" animBg="1"/>
      <p:bldP spid="15" grpId="0" animBg="1"/>
      <p:bldP spid="18" grpId="0" animBg="1"/>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4578" y="499880"/>
            <a:ext cx="11397730" cy="4555093"/>
          </a:xfrm>
          <a:prstGeom prst="rect">
            <a:avLst/>
          </a:prstGeom>
          <a:solidFill>
            <a:srgbClr val="FFFF00"/>
          </a:solidFill>
        </p:spPr>
        <p:txBody>
          <a:bodyPr wrap="square">
            <a:spAutoFit/>
          </a:bodyPr>
          <a:lstStyle/>
          <a:p>
            <a:pPr algn="ctr"/>
            <a:endParaRPr lang="vi-VN" sz="3300" b="1" i="1" u="sng" dirty="0">
              <a:ln w="22225">
                <a:solidFill>
                  <a:schemeClr val="accent2"/>
                </a:solidFill>
                <a:prstDash val="solid"/>
              </a:ln>
              <a:solidFill>
                <a:schemeClr val="accent2">
                  <a:lumMod val="40000"/>
                  <a:lumOff val="60000"/>
                </a:schemeClr>
              </a:solidFill>
              <a:cs typeface="Arial" panose="020B0604020202020204" pitchFamily="34" charset="0"/>
            </a:endParaRPr>
          </a:p>
          <a:p>
            <a:pPr algn="ctr"/>
            <a:r>
              <a:rPr lang="vi-VN" sz="3300">
                <a:cs typeface="Arial" panose="020B0604020202020204" pitchFamily="34" charset="0"/>
              </a:rPr>
              <a:t>HỌC VÀ LÀM BÀI Ở NHÀ</a:t>
            </a:r>
            <a:br>
              <a:rPr lang="vi-VN" sz="3300" dirty="0">
                <a:cs typeface="Arial" panose="020B0604020202020204" pitchFamily="34" charset="0"/>
              </a:rPr>
            </a:br>
            <a:r>
              <a:rPr lang="vi-VN" sz="3200" i="1" dirty="0">
                <a:solidFill>
                  <a:srgbClr val="0070C0"/>
                </a:solidFill>
                <a:cs typeface="Arial" panose="020B0604020202020204" pitchFamily="34" charset="0"/>
              </a:rPr>
              <a:t>* Nắm vững các trường hợp bằng nhau của tam giác vuông.</a:t>
            </a:r>
          </a:p>
          <a:p>
            <a:br>
              <a:rPr lang="vi-VN" sz="3200" i="1" dirty="0">
                <a:solidFill>
                  <a:srgbClr val="0070C0"/>
                </a:solidFill>
                <a:cs typeface="Arial" panose="020B0604020202020204" pitchFamily="34" charset="0"/>
              </a:rPr>
            </a:br>
            <a:r>
              <a:rPr lang="vi-VN" sz="3200" i="1" dirty="0">
                <a:solidFill>
                  <a:srgbClr val="0070C0"/>
                </a:solidFill>
                <a:cs typeface="Arial" panose="020B0604020202020204" pitchFamily="34" charset="0"/>
              </a:rPr>
              <a:t>* Hoàn thành các </a:t>
            </a:r>
            <a:r>
              <a:rPr lang="vi-VN" sz="3200" i="1">
                <a:solidFill>
                  <a:srgbClr val="0070C0"/>
                </a:solidFill>
                <a:cs typeface="Arial" panose="020B0604020202020204" pitchFamily="34" charset="0"/>
              </a:rPr>
              <a:t>BT vào VBT.</a:t>
            </a:r>
            <a:br>
              <a:rPr lang="vi-VN" sz="3200" i="1">
                <a:solidFill>
                  <a:srgbClr val="0070C0"/>
                </a:solidFill>
                <a:cs typeface="Arial" panose="020B0604020202020204" pitchFamily="34" charset="0"/>
              </a:rPr>
            </a:br>
            <a:r>
              <a:rPr lang="vi-VN" sz="3200" i="1">
                <a:solidFill>
                  <a:srgbClr val="0070C0"/>
                </a:solidFill>
                <a:cs typeface="Arial" panose="020B0604020202020204" pitchFamily="34" charset="0"/>
              </a:rPr>
              <a:t>* Thuộc  định lý Pitago và định lý Pitago đảo </a:t>
            </a:r>
            <a:endParaRPr lang="vi-VN" sz="3200" i="1" dirty="0">
              <a:solidFill>
                <a:srgbClr val="0070C0"/>
              </a:solidFill>
              <a:cs typeface="Arial" panose="020B0604020202020204" pitchFamily="34" charset="0"/>
            </a:endParaRPr>
          </a:p>
          <a:p>
            <a:br>
              <a:rPr lang="vi-VN" sz="3200" i="1" dirty="0">
                <a:solidFill>
                  <a:srgbClr val="0070C0"/>
                </a:solidFill>
                <a:cs typeface="Arial" panose="020B0604020202020204" pitchFamily="34" charset="0"/>
              </a:rPr>
            </a:br>
            <a:r>
              <a:rPr lang="vi-VN" sz="3200" i="1" dirty="0">
                <a:solidFill>
                  <a:srgbClr val="0070C0"/>
                </a:solidFill>
                <a:cs typeface="Arial" panose="020B0604020202020204" pitchFamily="34" charset="0"/>
              </a:rPr>
              <a:t>* Chuẩn bị </a:t>
            </a:r>
            <a:r>
              <a:rPr lang="vi-VN" sz="3200" i="1">
                <a:solidFill>
                  <a:srgbClr val="0070C0"/>
                </a:solidFill>
                <a:cs typeface="Arial" panose="020B0604020202020204" pitchFamily="34" charset="0"/>
              </a:rPr>
              <a:t>cho bài sau: Sách Toán 7 HK 2.</a:t>
            </a:r>
            <a:br>
              <a:rPr lang="vi-VN" sz="3200" i="1">
                <a:solidFill>
                  <a:srgbClr val="0070C0"/>
                </a:solidFill>
                <a:cs typeface="Arial" panose="020B0604020202020204" pitchFamily="34" charset="0"/>
              </a:rPr>
            </a:br>
            <a:r>
              <a:rPr lang="vi-VN" sz="3200" i="1">
                <a:solidFill>
                  <a:srgbClr val="0070C0"/>
                </a:solidFill>
                <a:cs typeface="Arial" panose="020B0604020202020204" pitchFamily="34" charset="0"/>
              </a:rPr>
              <a:t>Tuần sau có thể học trở lại bình thường trên trường</a:t>
            </a:r>
            <a:endParaRPr lang="en-US" sz="3200" dirty="0">
              <a:solidFill>
                <a:srgbClr val="0070C0"/>
              </a:solidFill>
            </a:endParaRPr>
          </a:p>
        </p:txBody>
      </p:sp>
    </p:spTree>
    <p:extLst>
      <p:ext uri="{BB962C8B-B14F-4D97-AF65-F5344CB8AC3E}">
        <p14:creationId xmlns:p14="http://schemas.microsoft.com/office/powerpoint/2010/main" val="424395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6578" y="149902"/>
            <a:ext cx="3435350" cy="3255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a:spLocks noGrp="1"/>
          </p:cNvSpPr>
          <p:nvPr>
            <p:ph type="title"/>
          </p:nvPr>
        </p:nvSpPr>
        <p:spPr>
          <a:xfrm>
            <a:off x="1851077" y="3363318"/>
            <a:ext cx="8769536" cy="1900990"/>
          </a:xfrm>
          <a:solidFill>
            <a:srgbClr val="FFFF00"/>
          </a:solidFill>
        </p:spPr>
        <p:txBody>
          <a:bodyPr>
            <a:normAutofit/>
          </a:bodyPr>
          <a:lstStyle/>
          <a:p>
            <a:r>
              <a:rPr lang="en-US" sz="3100" b="1">
                <a:latin typeface="Times New Roman" pitchFamily="18" charset="0"/>
                <a:cs typeface="Times New Roman" pitchFamily="18" charset="0"/>
              </a:rPr>
              <a:t>Bài tập dành cho 7A. Cho </a:t>
            </a:r>
            <a:r>
              <a:rPr lang="el-GR" sz="3100" b="1">
                <a:latin typeface="Times New Roman" pitchFamily="18" charset="0"/>
                <a:cs typeface="Times New Roman" pitchFamily="18" charset="0"/>
              </a:rPr>
              <a:t>Δ</a:t>
            </a:r>
            <a:r>
              <a:rPr lang="en-US" sz="3100" b="1">
                <a:latin typeface="Times New Roman" pitchFamily="18" charset="0"/>
                <a:cs typeface="Times New Roman" pitchFamily="18" charset="0"/>
              </a:rPr>
              <a:t>ABC cân tại A.</a:t>
            </a:r>
            <a:br>
              <a:rPr lang="en-US" sz="3100" b="1">
                <a:latin typeface="Times New Roman" pitchFamily="18" charset="0"/>
                <a:cs typeface="Times New Roman" pitchFamily="18" charset="0"/>
              </a:rPr>
            </a:br>
            <a:r>
              <a:rPr lang="en-US" sz="3100" b="1">
                <a:latin typeface="Times New Roman" pitchFamily="18" charset="0"/>
                <a:cs typeface="Times New Roman" pitchFamily="18" charset="0"/>
              </a:rPr>
              <a:t>1.</a:t>
            </a:r>
            <a:r>
              <a:rPr lang="en-US" sz="3100">
                <a:latin typeface="Times New Roman" pitchFamily="18" charset="0"/>
                <a:cs typeface="Times New Roman" pitchFamily="18" charset="0"/>
              </a:rPr>
              <a:t>Chỉ ra 6 </a:t>
            </a:r>
            <a:r>
              <a:rPr lang="en-US" sz="3100" dirty="0" err="1">
                <a:latin typeface="Times New Roman" pitchFamily="18" charset="0"/>
                <a:cs typeface="Times New Roman" pitchFamily="18" charset="0"/>
              </a:rPr>
              <a:t>cặp</a:t>
            </a:r>
            <a:r>
              <a:rPr lang="en-US" sz="3100" dirty="0">
                <a:latin typeface="Times New Roman" pitchFamily="18" charset="0"/>
                <a:cs typeface="Times New Roman" pitchFamily="18" charset="0"/>
              </a:rPr>
              <a:t> tam </a:t>
            </a:r>
            <a:r>
              <a:rPr lang="en-US" sz="3100" dirty="0" err="1">
                <a:latin typeface="Times New Roman" pitchFamily="18" charset="0"/>
                <a:cs typeface="Times New Roman" pitchFamily="18" charset="0"/>
              </a:rPr>
              <a:t>giác</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bằng</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nhau</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có</a:t>
            </a:r>
            <a:r>
              <a:rPr lang="en-US" sz="3100" dirty="0">
                <a:latin typeface="Times New Roman" pitchFamily="18" charset="0"/>
                <a:cs typeface="Times New Roman" pitchFamily="18" charset="0"/>
              </a:rPr>
              <a:t> </a:t>
            </a:r>
            <a:r>
              <a:rPr lang="en-US" sz="3100" err="1">
                <a:latin typeface="Times New Roman" pitchFamily="18" charset="0"/>
                <a:cs typeface="Times New Roman" pitchFamily="18" charset="0"/>
              </a:rPr>
              <a:t>trên</a:t>
            </a:r>
            <a:r>
              <a:rPr lang="en-US" sz="3100">
                <a:latin typeface="Times New Roman" pitchFamily="18" charset="0"/>
                <a:cs typeface="Times New Roman" pitchFamily="18" charset="0"/>
              </a:rPr>
              <a:t> hình vẽ.</a:t>
            </a:r>
            <a:br>
              <a:rPr lang="en-US" sz="3100">
                <a:latin typeface="Times New Roman" pitchFamily="18" charset="0"/>
                <a:cs typeface="Times New Roman" pitchFamily="18" charset="0"/>
              </a:rPr>
            </a:br>
            <a:r>
              <a:rPr lang="en-US" sz="3100" b="1">
                <a:latin typeface="Times New Roman" pitchFamily="18" charset="0"/>
                <a:cs typeface="Times New Roman" pitchFamily="18" charset="0"/>
              </a:rPr>
              <a:t>2</a:t>
            </a:r>
            <a:r>
              <a:rPr lang="en-US" sz="3100">
                <a:latin typeface="Times New Roman" pitchFamily="18" charset="0"/>
                <a:cs typeface="Times New Roman" pitchFamily="18" charset="0"/>
              </a:rPr>
              <a:t>. Chứng minh bốn điểm A, M, P, Q  thẳng hàng.</a:t>
            </a: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505557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350" y="1581597"/>
            <a:ext cx="12192000" cy="5222383"/>
          </a:xfrm>
        </p:spPr>
        <p:txBody>
          <a:bodyPr/>
          <a:lstStyle/>
          <a:p>
            <a:endParaRPr lang="vi-VN" dirty="0"/>
          </a:p>
          <a:p>
            <a:endParaRPr lang="vi-VN" dirty="0"/>
          </a:p>
          <a:p>
            <a:endParaRPr lang="vi-VN" dirty="0"/>
          </a:p>
          <a:p>
            <a:endParaRPr lang="vi-VN" dirty="0"/>
          </a:p>
          <a:p>
            <a:endParaRPr lang="en-US" dirty="0"/>
          </a:p>
        </p:txBody>
      </p:sp>
      <p:pic>
        <p:nvPicPr>
          <p:cNvPr id="1029" name="Picture 1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731" y="425004"/>
            <a:ext cx="2975021" cy="21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7147" y="334855"/>
            <a:ext cx="2756079" cy="2163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3538" y="425004"/>
            <a:ext cx="2730323" cy="20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Cloud Callout 19"/>
          <p:cNvSpPr/>
          <p:nvPr/>
        </p:nvSpPr>
        <p:spPr>
          <a:xfrm rot="10800000" flipH="1" flipV="1">
            <a:off x="1424065" y="2737079"/>
            <a:ext cx="5344734" cy="3335628"/>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sz="2800" i="1">
                <a:solidFill>
                  <a:srgbClr val="FF0000"/>
                </a:solidFill>
                <a:effectLst>
                  <a:outerShdw blurRad="38100" dist="38100" dir="2700000" algn="tl">
                    <a:srgbClr val="000000">
                      <a:alpha val="43137"/>
                    </a:srgbClr>
                  </a:outerShdw>
                </a:effectLst>
              </a:rPr>
              <a:t>Nêu </a:t>
            </a:r>
            <a:r>
              <a:rPr lang="vi-VN" sz="2800" i="1" dirty="0">
                <a:solidFill>
                  <a:srgbClr val="FF0000"/>
                </a:solidFill>
                <a:effectLst>
                  <a:outerShdw blurRad="38100" dist="38100" dir="2700000" algn="tl">
                    <a:srgbClr val="000000">
                      <a:alpha val="43137"/>
                    </a:srgbClr>
                  </a:outerShdw>
                </a:effectLst>
              </a:rPr>
              <a:t>các trường hợp bằng nhau của tam </a:t>
            </a:r>
            <a:r>
              <a:rPr lang="vi-VN" sz="2800" i="1">
                <a:solidFill>
                  <a:srgbClr val="FF0000"/>
                </a:solidFill>
                <a:effectLst>
                  <a:outerShdw blurRad="38100" dist="38100" dir="2700000" algn="tl">
                    <a:srgbClr val="000000">
                      <a:alpha val="43137"/>
                    </a:srgbClr>
                  </a:outerShdw>
                </a:effectLst>
              </a:rPr>
              <a:t>giác vuông đã biết?</a:t>
            </a:r>
            <a:endParaRPr lang="en-US" sz="2800"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241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350" y="1581597"/>
            <a:ext cx="12192000" cy="5222383"/>
          </a:xfrm>
        </p:spPr>
        <p:txBody>
          <a:bodyPr/>
          <a:lstStyle/>
          <a:p>
            <a:endParaRPr lang="vi-VN" dirty="0"/>
          </a:p>
          <a:p>
            <a:endParaRPr lang="vi-VN" dirty="0"/>
          </a:p>
          <a:p>
            <a:endParaRPr lang="vi-VN" dirty="0"/>
          </a:p>
          <a:p>
            <a:endParaRPr lang="vi-VN" dirty="0"/>
          </a:p>
          <a:p>
            <a:endParaRPr lang="en-US" dirty="0"/>
          </a:p>
        </p:txBody>
      </p:sp>
      <p:pic>
        <p:nvPicPr>
          <p:cNvPr id="1029" name="Picture 1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2746" y="227966"/>
            <a:ext cx="2975021" cy="21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8657" y="2843242"/>
            <a:ext cx="2756079" cy="2163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6436" y="318116"/>
            <a:ext cx="2730323" cy="20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4709765" y="2258108"/>
            <a:ext cx="3142445" cy="400110"/>
          </a:xfrm>
          <a:prstGeom prst="rect">
            <a:avLst/>
          </a:prstGeom>
          <a:noFill/>
        </p:spPr>
        <p:txBody>
          <a:bodyPr wrap="square" rtlCol="0">
            <a:spAutoFit/>
          </a:bodyPr>
          <a:lstStyle/>
          <a:p>
            <a:r>
              <a:rPr lang="vi-VN" sz="2000"/>
              <a:t>(2cạnh góc vuông – c.g.c)</a:t>
            </a:r>
            <a:endParaRPr lang="en-US" sz="2000" dirty="0"/>
          </a:p>
        </p:txBody>
      </p:sp>
      <p:cxnSp>
        <p:nvCxnSpPr>
          <p:cNvPr id="11" name="Straight Connector 10"/>
          <p:cNvCxnSpPr/>
          <p:nvPr/>
        </p:nvCxnSpPr>
        <p:spPr>
          <a:xfrm>
            <a:off x="7852210" y="227966"/>
            <a:ext cx="0" cy="6430411"/>
          </a:xfrm>
          <a:prstGeom prst="line">
            <a:avLst/>
          </a:prstGeom>
          <a:ln w="76200">
            <a:solidFill>
              <a:srgbClr val="00B050"/>
            </a:solidFill>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269968" y="2949840"/>
            <a:ext cx="7465946" cy="0"/>
          </a:xfrm>
          <a:prstGeom prst="line">
            <a:avLst/>
          </a:prstGeom>
          <a:ln w="57150">
            <a:solidFill>
              <a:srgbClr val="0070C0"/>
            </a:solidFill>
          </a:ln>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4841190" y="5745855"/>
            <a:ext cx="2640171" cy="707886"/>
          </a:xfrm>
          <a:prstGeom prst="rect">
            <a:avLst/>
          </a:prstGeom>
          <a:noFill/>
        </p:spPr>
        <p:txBody>
          <a:bodyPr wrap="square" rtlCol="0">
            <a:spAutoFit/>
          </a:bodyPr>
          <a:lstStyle/>
          <a:p>
            <a:pPr algn="ctr"/>
            <a:r>
              <a:rPr lang="vi-VN" sz="2000" dirty="0"/>
              <a:t>(cgv – góc </a:t>
            </a:r>
            <a:r>
              <a:rPr lang="vi-VN" sz="2000"/>
              <a:t>nhọn kề - g.c.g)</a:t>
            </a:r>
            <a:endParaRPr lang="en-US" sz="2000" dirty="0"/>
          </a:p>
        </p:txBody>
      </p:sp>
      <p:sp>
        <p:nvSpPr>
          <p:cNvPr id="17" name="TextBox 16"/>
          <p:cNvSpPr txBox="1"/>
          <p:nvPr/>
        </p:nvSpPr>
        <p:spPr>
          <a:xfrm>
            <a:off x="9352701" y="2443132"/>
            <a:ext cx="2360633" cy="400110"/>
          </a:xfrm>
          <a:prstGeom prst="rect">
            <a:avLst/>
          </a:prstGeom>
          <a:noFill/>
        </p:spPr>
        <p:txBody>
          <a:bodyPr wrap="square" rtlCol="0">
            <a:spAutoFit/>
          </a:bodyPr>
          <a:lstStyle/>
          <a:p>
            <a:r>
              <a:rPr lang="vi-VN" sz="2000" dirty="0"/>
              <a:t>(ch </a:t>
            </a:r>
            <a:r>
              <a:rPr lang="vi-VN" sz="2000"/>
              <a:t>– gn hay g.c.g)</a:t>
            </a:r>
            <a:endParaRPr lang="en-US" sz="2000" dirty="0"/>
          </a:p>
        </p:txBody>
      </p:sp>
      <p:sp>
        <p:nvSpPr>
          <p:cNvPr id="13" name="Title 1"/>
          <p:cNvSpPr txBox="1">
            <a:spLocks/>
          </p:cNvSpPr>
          <p:nvPr/>
        </p:nvSpPr>
        <p:spPr>
          <a:xfrm>
            <a:off x="32195" y="230824"/>
            <a:ext cx="4752303" cy="2376151"/>
          </a:xfrm>
          <a:prstGeom prst="rect">
            <a:avLst/>
          </a:prstGeom>
          <a:solidFill>
            <a:srgbClr val="00B0F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vi-VN" sz="2800" b="1"/>
              <a:t>HQ trang 118 .</a:t>
            </a:r>
          </a:p>
          <a:p>
            <a:pPr algn="l"/>
            <a:r>
              <a:rPr lang="vi-VN" sz="2800" b="1"/>
              <a:t> Nếu hai cạnh góc vuông của tam giác vuông này lần lượt bằng hai cạnh góc vuông của tam giác vuông kia thì hai tm giác vuông đó bằng nhau. </a:t>
            </a:r>
            <a:endParaRPr lang="en-US" sz="2800" b="1" dirty="0"/>
          </a:p>
        </p:txBody>
      </p:sp>
      <p:sp>
        <p:nvSpPr>
          <p:cNvPr id="15" name="Title 1"/>
          <p:cNvSpPr txBox="1">
            <a:spLocks/>
          </p:cNvSpPr>
          <p:nvPr/>
        </p:nvSpPr>
        <p:spPr>
          <a:xfrm>
            <a:off x="128790" y="3054509"/>
            <a:ext cx="4752303" cy="3170366"/>
          </a:xfrm>
          <a:prstGeom prst="rect">
            <a:avLst/>
          </a:prstGeom>
          <a:solidFill>
            <a:srgbClr val="FFFF0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vi-VN" sz="2800" b="1"/>
              <a:t>HQ1 trang 122 .</a:t>
            </a:r>
          </a:p>
          <a:p>
            <a:pPr algn="l"/>
            <a:r>
              <a:rPr lang="vi-VN" sz="2800" b="1"/>
              <a:t> Nếu một cạnh góc vuông và một góc nhọn kề cạnh ấy của tam giác vuông này bằng một  cạnh góc vuông và một góc nhọn kề cạnh ấy của tam giác vuông kia thì hai tam giác vuông đó bằng nhau. </a:t>
            </a:r>
            <a:endParaRPr lang="en-US" sz="2800" b="1" dirty="0"/>
          </a:p>
        </p:txBody>
      </p:sp>
      <p:sp>
        <p:nvSpPr>
          <p:cNvPr id="18" name="Title 1"/>
          <p:cNvSpPr txBox="1">
            <a:spLocks/>
          </p:cNvSpPr>
          <p:nvPr/>
        </p:nvSpPr>
        <p:spPr>
          <a:xfrm>
            <a:off x="7962170" y="2975598"/>
            <a:ext cx="4061137" cy="3170366"/>
          </a:xfrm>
          <a:prstGeom prst="rect">
            <a:avLst/>
          </a:prstGeom>
          <a:solidFill>
            <a:srgbClr val="92D050"/>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vi-VN" sz="2800" b="1"/>
              <a:t>HQ2 trang 122 .</a:t>
            </a:r>
          </a:p>
          <a:p>
            <a:r>
              <a:rPr lang="vi-VN" sz="2800" b="1"/>
              <a:t> Nếu một cạnh huyền và một góc nhọn của tam giác vuông này bằng một cạnh huyền và một góc nhọn của tam giác vuông kia thì hai tam giác vuông đó bằng nhau. </a:t>
            </a:r>
            <a:endParaRPr lang="en-US" sz="2800" b="1" dirty="0"/>
          </a:p>
        </p:txBody>
      </p:sp>
    </p:spTree>
    <p:extLst>
      <p:ext uri="{BB962C8B-B14F-4D97-AF65-F5344CB8AC3E}">
        <p14:creationId xmlns:p14="http://schemas.microsoft.com/office/powerpoint/2010/main" val="2390222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circle(in)">
                                      <p:cBhvr>
                                        <p:cTn id="15" dur="20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circle(in)">
                                      <p:cBhvr>
                                        <p:cTn id="23" dur="2000"/>
                                        <p:tgtEl>
                                          <p:spTgt spid="18"/>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barn(inVertical)">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p:bldP spid="17" grpId="0"/>
      <p:bldP spid="13" grpId="0" animBg="1"/>
      <p:bldP spid="15"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noChangeArrowheads="1"/>
          </p:cNvSpPr>
          <p:nvPr>
            <p:ph idx="1"/>
          </p:nvPr>
        </p:nvSpPr>
        <p:spPr bwMode="auto">
          <a:xfrm>
            <a:off x="283334" y="22181"/>
            <a:ext cx="5409129" cy="1938992"/>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0000"/>
                </a:solidFill>
                <a:effectLst/>
                <a:latin typeface="Open Sans"/>
              </a:rPr>
              <a:t> </a:t>
            </a:r>
            <a:r>
              <a:rPr kumimoji="0" lang="en-US" altLang="en-US" sz="2400" b="1" i="0" u="sng" strike="noStrike" cap="none" normalizeH="0" baseline="0">
                <a:ln>
                  <a:noFill/>
                </a:ln>
                <a:solidFill>
                  <a:srgbClr val="000000"/>
                </a:solidFill>
                <a:effectLst/>
                <a:latin typeface="Open Sans"/>
              </a:rPr>
              <a:t>Bài</a:t>
            </a:r>
            <a:r>
              <a:rPr kumimoji="0" lang="en-US" altLang="en-US" sz="2400" b="1" i="0" u="sng" strike="noStrike" cap="none" normalizeH="0">
                <a:ln>
                  <a:noFill/>
                </a:ln>
                <a:solidFill>
                  <a:srgbClr val="000000"/>
                </a:solidFill>
                <a:effectLst/>
                <a:latin typeface="Open Sans"/>
              </a:rPr>
              <a:t> toán</a:t>
            </a:r>
            <a:r>
              <a:rPr kumimoji="0" lang="en-US" altLang="en-US" sz="2400" b="1" i="0" u="sng" strike="noStrike" cap="none" normalizeH="0" baseline="0">
                <a:ln>
                  <a:noFill/>
                </a:ln>
                <a:solidFill>
                  <a:srgbClr val="000000"/>
                </a:solidFill>
                <a:effectLst/>
                <a:latin typeface="Open Sans"/>
              </a:rPr>
              <a:t> </a:t>
            </a:r>
            <a:r>
              <a:rPr kumimoji="0" lang="en-US" altLang="en-US" sz="2400" b="1" i="0" u="sng" strike="noStrike" cap="none" normalizeH="0" baseline="0" dirty="0">
                <a:ln>
                  <a:noFill/>
                </a:ln>
                <a:solidFill>
                  <a:srgbClr val="000000"/>
                </a:solidFill>
                <a:effectLst/>
                <a:latin typeface="Open Sans"/>
              </a:rPr>
              <a:t>1</a:t>
            </a:r>
            <a:r>
              <a:rPr kumimoji="0" lang="en-US" altLang="en-US" sz="2400" i="0" u="none" strike="noStrike" cap="none" normalizeH="0" baseline="0">
                <a:ln>
                  <a:noFill/>
                </a:ln>
                <a:solidFill>
                  <a:srgbClr val="000000"/>
                </a:solidFill>
                <a:effectLst/>
                <a:latin typeface="Open Sans"/>
              </a:rPr>
              <a:t>:  </a:t>
            </a:r>
            <a:r>
              <a:rPr kumimoji="0" lang="el-GR" altLang="en-US" sz="2400" i="0" u="none" strike="noStrike" cap="none" normalizeH="0" baseline="0">
                <a:ln>
                  <a:noFill/>
                </a:ln>
                <a:solidFill>
                  <a:srgbClr val="000000"/>
                </a:solidFill>
                <a:effectLst/>
                <a:latin typeface="Open Sans"/>
              </a:rPr>
              <a:t>Δ</a:t>
            </a:r>
            <a:r>
              <a:rPr kumimoji="0" lang="en-US" altLang="en-US" sz="2400" b="0" i="0" u="none" strike="noStrike" cap="none" normalizeH="0" baseline="0">
                <a:ln>
                  <a:noFill/>
                </a:ln>
                <a:solidFill>
                  <a:srgbClr val="000000"/>
                </a:solidFill>
                <a:effectLst/>
                <a:latin typeface="Open Sans"/>
              </a:rPr>
              <a:t>ABC </a:t>
            </a:r>
            <a:r>
              <a:rPr kumimoji="0" lang="en-US" altLang="en-US" sz="2400" b="0" i="0" u="none" strike="noStrike" cap="none" normalizeH="0" baseline="0" err="1">
                <a:ln>
                  <a:noFill/>
                </a:ln>
                <a:solidFill>
                  <a:srgbClr val="000000"/>
                </a:solidFill>
                <a:effectLst/>
                <a:latin typeface="Open Sans"/>
              </a:rPr>
              <a:t>và</a:t>
            </a:r>
            <a:r>
              <a:rPr kumimoji="0" lang="en-US" altLang="en-US" sz="2400" b="0" i="0" u="none" strike="noStrike" cap="none" normalizeH="0" baseline="0">
                <a:ln>
                  <a:noFill/>
                </a:ln>
                <a:solidFill>
                  <a:srgbClr val="000000"/>
                </a:solidFill>
                <a:effectLst/>
                <a:latin typeface="Open Sans"/>
              </a:rPr>
              <a:t> </a:t>
            </a:r>
            <a:r>
              <a:rPr kumimoji="0" lang="el-GR" altLang="en-US" sz="2400" b="0" i="0" u="none" strike="noStrike" cap="none" normalizeH="0" baseline="0">
                <a:ln>
                  <a:noFill/>
                </a:ln>
                <a:solidFill>
                  <a:srgbClr val="000000"/>
                </a:solidFill>
                <a:effectLst/>
                <a:latin typeface="Open Sans"/>
              </a:rPr>
              <a:t>Δ</a:t>
            </a:r>
            <a:r>
              <a:rPr kumimoji="0" lang="en-US" altLang="en-US" sz="2400" b="0" i="0" u="none" strike="noStrike" cap="none" normalizeH="0" baseline="0">
                <a:ln>
                  <a:noFill/>
                </a:ln>
                <a:solidFill>
                  <a:srgbClr val="000000"/>
                </a:solidFill>
                <a:effectLst/>
                <a:latin typeface="Open Sans"/>
              </a:rPr>
              <a:t>DEF có:</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000000"/>
                </a:solidFill>
                <a:effectLst/>
                <a:latin typeface="Open Sans"/>
              </a:rPr>
              <a:t>     góc</a:t>
            </a:r>
            <a:r>
              <a:rPr kumimoji="0" lang="en-US" altLang="en-US" sz="2400" b="0" i="0" u="none" strike="noStrike" cap="none" normalizeH="0">
                <a:ln>
                  <a:noFill/>
                </a:ln>
                <a:solidFill>
                  <a:srgbClr val="000000"/>
                </a:solidFill>
                <a:effectLst/>
                <a:latin typeface="Open Sans"/>
              </a:rPr>
              <a:t> </a:t>
            </a:r>
            <a:r>
              <a:rPr kumimoji="0" lang="en-US" altLang="en-US" sz="2400" b="0" i="0" u="none" strike="noStrike" cap="none" normalizeH="0" baseline="0">
                <a:ln>
                  <a:noFill/>
                </a:ln>
                <a:solidFill>
                  <a:srgbClr val="000000"/>
                </a:solidFill>
                <a:effectLst/>
                <a:latin typeface="MathJax_Math-italic"/>
              </a:rPr>
              <a:t>A</a:t>
            </a:r>
            <a:r>
              <a:rPr kumimoji="0" lang="en-US" altLang="en-US" sz="2400" b="0" i="0" u="none" strike="noStrike" cap="none" normalizeH="0" baseline="0">
                <a:ln>
                  <a:noFill/>
                </a:ln>
                <a:solidFill>
                  <a:srgbClr val="000000"/>
                </a:solidFill>
                <a:effectLst/>
                <a:latin typeface="MathJax_Main"/>
              </a:rPr>
              <a:t>= góc</a:t>
            </a:r>
            <a:r>
              <a:rPr kumimoji="0" lang="en-US" altLang="en-US" sz="2400" b="0" i="0" u="none" strike="noStrike" cap="none" normalizeH="0">
                <a:ln>
                  <a:noFill/>
                </a:ln>
                <a:solidFill>
                  <a:srgbClr val="000000"/>
                </a:solidFill>
                <a:effectLst/>
                <a:latin typeface="MathJax_Main"/>
              </a:rPr>
              <a:t> </a:t>
            </a:r>
            <a:r>
              <a:rPr kumimoji="0" lang="en-US" altLang="en-US" sz="2400" b="0" i="0" u="none" strike="noStrike" cap="none" normalizeH="0" baseline="0">
                <a:ln>
                  <a:noFill/>
                </a:ln>
                <a:solidFill>
                  <a:srgbClr val="000000"/>
                </a:solidFill>
                <a:effectLst/>
                <a:latin typeface="MathJax_Math-italic"/>
              </a:rPr>
              <a:t>D </a:t>
            </a:r>
            <a:r>
              <a:rPr kumimoji="0" lang="en-US" altLang="en-US" sz="2400" b="0" i="0" u="none" strike="noStrike" cap="none" normalizeH="0" baseline="0">
                <a:ln>
                  <a:noFill/>
                </a:ln>
                <a:solidFill>
                  <a:srgbClr val="000000"/>
                </a:solidFill>
                <a:effectLst/>
                <a:latin typeface="MathJax_Main"/>
              </a:rPr>
              <a:t>=90</a:t>
            </a:r>
            <a:r>
              <a:rPr kumimoji="0" lang="en-US" altLang="en-US" sz="2400" b="0" i="0" u="none" strike="noStrike" cap="none" normalizeH="0" baseline="30000">
                <a:ln>
                  <a:noFill/>
                </a:ln>
                <a:solidFill>
                  <a:srgbClr val="000000"/>
                </a:solidFill>
                <a:effectLst/>
                <a:latin typeface="MathJax_Main"/>
              </a:rPr>
              <a:t>0</a:t>
            </a:r>
            <a:r>
              <a:rPr kumimoji="0" lang="en-US" altLang="en-US" sz="2400" b="0" i="0" u="none" strike="noStrike" cap="none" normalizeH="0" baseline="0">
                <a:ln>
                  <a:noFill/>
                </a:ln>
                <a:solidFill>
                  <a:srgbClr val="000000"/>
                </a:solidFill>
                <a:effectLst/>
                <a:latin typeface="Open Sans"/>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a:solidFill>
                  <a:srgbClr val="000000"/>
                </a:solidFill>
                <a:latin typeface="Open Sans"/>
              </a:rPr>
              <a:t>     và </a:t>
            </a:r>
            <a:r>
              <a:rPr kumimoji="0" lang="en-US" altLang="en-US" sz="2400" b="0" i="0" u="none" strike="noStrike" cap="none" normalizeH="0" baseline="0">
                <a:ln>
                  <a:noFill/>
                </a:ln>
                <a:solidFill>
                  <a:srgbClr val="000000"/>
                </a:solidFill>
                <a:effectLst/>
                <a:latin typeface="Open Sans"/>
              </a:rPr>
              <a:t>AC = DF = b,  BC = FE = 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a:ln>
                  <a:noFill/>
                </a:ln>
                <a:solidFill>
                  <a:srgbClr val="000000"/>
                </a:solidFill>
                <a:effectLst/>
                <a:latin typeface="Open Sans"/>
              </a:rPr>
              <a:t>  So sánh</a:t>
            </a:r>
            <a:r>
              <a:rPr kumimoji="0" lang="en-US" altLang="en-US" sz="2400" b="0" i="0" u="none" strike="noStrike" cap="none" normalizeH="0">
                <a:ln>
                  <a:noFill/>
                </a:ln>
                <a:solidFill>
                  <a:srgbClr val="000000"/>
                </a:solidFill>
                <a:effectLst/>
                <a:latin typeface="Open Sans"/>
              </a:rPr>
              <a:t> AB và DF?</a:t>
            </a:r>
          </a:p>
          <a:p>
            <a:pPr marL="0" lvl="0" indent="0">
              <a:lnSpc>
                <a:spcPct val="100000"/>
              </a:lnSpc>
              <a:buNone/>
            </a:pPr>
            <a:r>
              <a:rPr kumimoji="0" lang="en-US" altLang="en-US" sz="2400" b="0" i="0" u="none" strike="noStrike" cap="none" normalizeH="0">
                <a:ln>
                  <a:noFill/>
                </a:ln>
                <a:solidFill>
                  <a:srgbClr val="000000"/>
                </a:solidFill>
                <a:effectLst/>
                <a:latin typeface="Open Sans"/>
              </a:rPr>
              <a:t>Chứng tỏ rằng </a:t>
            </a:r>
            <a:r>
              <a:rPr lang="en-US" altLang="en-US" sz="2400">
                <a:solidFill>
                  <a:srgbClr val="000000"/>
                </a:solidFill>
                <a:latin typeface="Open Sans"/>
              </a:rPr>
              <a:t> </a:t>
            </a:r>
            <a:r>
              <a:rPr lang="el-GR" altLang="en-US" sz="2400">
                <a:solidFill>
                  <a:srgbClr val="000000"/>
                </a:solidFill>
                <a:latin typeface="Open Sans"/>
              </a:rPr>
              <a:t>Δ</a:t>
            </a:r>
            <a:r>
              <a:rPr kumimoji="0" lang="en-US" altLang="en-US" sz="2400" b="0" i="0" u="none" strike="noStrike" cap="none" normalizeH="0" baseline="0">
                <a:ln>
                  <a:noFill/>
                </a:ln>
                <a:solidFill>
                  <a:srgbClr val="000000"/>
                </a:solidFill>
                <a:effectLst/>
                <a:latin typeface="MathJax_Math-italic"/>
              </a:rPr>
              <a:t>ABC </a:t>
            </a:r>
            <a:r>
              <a:rPr kumimoji="0" lang="en-US" altLang="en-US" sz="2400" b="0" i="0" u="none" strike="noStrike" cap="none" normalizeH="0" baseline="0">
                <a:ln>
                  <a:noFill/>
                </a:ln>
                <a:solidFill>
                  <a:srgbClr val="000000"/>
                </a:solidFill>
                <a:effectLst/>
                <a:latin typeface="MathJax_Main"/>
              </a:rPr>
              <a:t>=</a:t>
            </a:r>
            <a:r>
              <a:rPr kumimoji="0" lang="en-US" altLang="en-US" sz="2400" b="0" i="0" u="none" strike="noStrike" cap="none" normalizeH="0">
                <a:ln>
                  <a:noFill/>
                </a:ln>
                <a:solidFill>
                  <a:srgbClr val="000000"/>
                </a:solidFill>
                <a:effectLst/>
                <a:latin typeface="MathJax_Main"/>
              </a:rPr>
              <a:t> </a:t>
            </a:r>
            <a:r>
              <a:rPr lang="en-US" altLang="en-US" sz="2400">
                <a:solidFill>
                  <a:srgbClr val="000000"/>
                </a:solidFill>
                <a:latin typeface="Open Sans"/>
              </a:rPr>
              <a:t> </a:t>
            </a:r>
            <a:r>
              <a:rPr lang="el-GR" altLang="en-US" sz="2400">
                <a:solidFill>
                  <a:srgbClr val="000000"/>
                </a:solidFill>
                <a:latin typeface="Open Sans"/>
              </a:rPr>
              <a:t>Δ</a:t>
            </a:r>
            <a:r>
              <a:rPr kumimoji="0" lang="en-US" altLang="en-US" sz="2400" b="0" i="0" u="none" strike="noStrike" cap="none" normalizeH="0" baseline="0">
                <a:ln>
                  <a:noFill/>
                </a:ln>
                <a:solidFill>
                  <a:srgbClr val="000000"/>
                </a:solidFill>
                <a:effectLst/>
                <a:latin typeface="MathJax_Math-italic"/>
              </a:rPr>
              <a:t>DEF</a:t>
            </a:r>
            <a:r>
              <a:rPr kumimoji="0" lang="en-US" altLang="en-US" sz="2400" b="0" i="0" u="none" strike="noStrike" cap="none" normalizeH="0" baseline="0" dirty="0">
                <a:ln>
                  <a:noFill/>
                </a:ln>
                <a:solidFill>
                  <a:srgbClr val="000000"/>
                </a:solidFill>
                <a:effectLst/>
                <a:latin typeface="Open Sans"/>
              </a:rPr>
              <a:t>.</a:t>
            </a:r>
            <a:endParaRPr kumimoji="0" lang="en-US" altLang="en-US" sz="2400" b="0" i="0" u="none" strike="noStrike" cap="none" normalizeH="0" baseline="0" dirty="0">
              <a:ln>
                <a:noFill/>
              </a:ln>
              <a:solidFill>
                <a:schemeClr val="tx1"/>
              </a:solidFill>
              <a:effectLst/>
            </a:endParaRPr>
          </a:p>
        </p:txBody>
      </p:sp>
      <p:sp>
        <p:nvSpPr>
          <p:cNvPr id="10" name="Rectangle 9"/>
          <p:cNvSpPr/>
          <p:nvPr/>
        </p:nvSpPr>
        <p:spPr>
          <a:xfrm>
            <a:off x="7640861" y="3721121"/>
            <a:ext cx="3979452" cy="2308324"/>
          </a:xfrm>
          <a:prstGeom prst="rect">
            <a:avLst/>
          </a:prstGeom>
          <a:solidFill>
            <a:srgbClr val="00B0F0"/>
          </a:solidFill>
        </p:spPr>
        <p:txBody>
          <a:bodyPr wrap="square">
            <a:spAutoFit/>
          </a:bodyPr>
          <a:lstStyle/>
          <a:p>
            <a:pPr marL="342900" indent="-342900">
              <a:buFontTx/>
              <a:buChar char="-"/>
            </a:pPr>
            <a:r>
              <a:rPr lang="en-US" altLang="en-US" sz="2400" b="1">
                <a:solidFill>
                  <a:srgbClr val="000000"/>
                </a:solidFill>
                <a:latin typeface="Times New Roman" pitchFamily="18" charset="0"/>
                <a:cs typeface="Times New Roman" pitchFamily="18" charset="0"/>
              </a:rPr>
              <a:t>Xét </a:t>
            </a:r>
            <a:r>
              <a:rPr lang="el-GR" altLang="en-US" sz="2400" b="1">
                <a:solidFill>
                  <a:srgbClr val="000000"/>
                </a:solidFill>
                <a:latin typeface="Times New Roman" pitchFamily="18" charset="0"/>
                <a:cs typeface="Times New Roman" pitchFamily="18" charset="0"/>
              </a:rPr>
              <a:t>Δ </a:t>
            </a:r>
            <a:r>
              <a:rPr lang="en-US" sz="2400" b="1">
                <a:latin typeface="Times New Roman" pitchFamily="18" charset="0"/>
                <a:cs typeface="Times New Roman" pitchFamily="18" charset="0"/>
              </a:rPr>
              <a:t>ABC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DEF có:</a:t>
            </a:r>
          </a:p>
          <a:p>
            <a:r>
              <a:rPr lang="en-US" sz="2400" b="1">
                <a:latin typeface="Times New Roman" pitchFamily="18" charset="0"/>
                <a:cs typeface="Times New Roman" pitchFamily="18" charset="0"/>
              </a:rPr>
              <a:t> + góc A =góc D=90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AC = DF</a:t>
            </a:r>
            <a:r>
              <a:rPr lang="vi-VN" sz="2400" b="1">
                <a:latin typeface="Times New Roman" pitchFamily="18" charset="0"/>
                <a:cs typeface="Times New Roman" pitchFamily="18" charset="0"/>
              </a:rPr>
              <a:t> (gt)</a:t>
            </a:r>
          </a:p>
          <a:p>
            <a:r>
              <a:rPr lang="vi-VN" sz="2400" b="1">
                <a:latin typeface="Times New Roman" pitchFamily="18" charset="0"/>
                <a:cs typeface="Times New Roman" pitchFamily="18" charset="0"/>
              </a:rPr>
              <a:t> + AB = DE ( c/m trên)</a:t>
            </a:r>
          </a:p>
          <a:p>
            <a:r>
              <a:rPr lang="vi-VN" sz="2400" b="1">
                <a:latin typeface="Times New Roman" pitchFamily="18" charset="0"/>
                <a:cs typeface="Times New Roman" pitchFamily="18" charset="0"/>
              </a:rPr>
              <a:t> + BC = FE ( gt)</a:t>
            </a:r>
          </a:p>
          <a:p>
            <a:pPr lvl="0"/>
            <a:r>
              <a:rPr lang="vi-VN" sz="2400" b="1">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ABC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DEF</a:t>
            </a:r>
            <a:r>
              <a:rPr lang="vi-VN" altLang="en-US" sz="2400" b="1">
                <a:solidFill>
                  <a:srgbClr val="000000"/>
                </a:solidFill>
                <a:latin typeface="Times New Roman" pitchFamily="18" charset="0"/>
                <a:cs typeface="Times New Roman" pitchFamily="18" charset="0"/>
              </a:rPr>
              <a:t> ( c.c.c)</a:t>
            </a:r>
            <a:r>
              <a:rPr lang="vi-VN" sz="2400" b="1">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1979534163"/>
              </p:ext>
            </p:extLst>
          </p:nvPr>
        </p:nvGraphicFramePr>
        <p:xfrm>
          <a:off x="4394200" y="2362200"/>
          <a:ext cx="914400" cy="198438"/>
        </p:xfrm>
        <a:graphic>
          <a:graphicData uri="http://schemas.openxmlformats.org/presentationml/2006/ole">
            <mc:AlternateContent xmlns:mc="http://schemas.openxmlformats.org/markup-compatibility/2006">
              <mc:Choice xmlns:v="urn:schemas-microsoft-com:vml" Requires="v">
                <p:oleObj spid="_x0000_s7338" name="Equation" r:id="rId3" imgW="914400" imgH="198720" progId="Equation.DSMT4">
                  <p:embed/>
                </p:oleObj>
              </mc:Choice>
              <mc:Fallback>
                <p:oleObj name="Equation" r:id="rId3" imgW="914400" imgH="198720" progId="Equation.DSMT4">
                  <p:embed/>
                  <p:pic>
                    <p:nvPicPr>
                      <p:cNvPr id="0" name=""/>
                      <p:cNvPicPr/>
                      <p:nvPr/>
                    </p:nvPicPr>
                    <p:blipFill>
                      <a:blip r:embed="rId4"/>
                      <a:stretch>
                        <a:fillRect/>
                      </a:stretch>
                    </p:blipFill>
                    <p:spPr>
                      <a:xfrm>
                        <a:off x="4394200" y="2362200"/>
                        <a:ext cx="914400" cy="198438"/>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784938991"/>
              </p:ext>
            </p:extLst>
          </p:nvPr>
        </p:nvGraphicFramePr>
        <p:xfrm>
          <a:off x="4794250" y="2371725"/>
          <a:ext cx="114300" cy="177800"/>
        </p:xfrm>
        <a:graphic>
          <a:graphicData uri="http://schemas.openxmlformats.org/presentationml/2006/ole">
            <mc:AlternateContent xmlns:mc="http://schemas.openxmlformats.org/markup-compatibility/2006">
              <mc:Choice xmlns:v="urn:schemas-microsoft-com:vml" Requires="v">
                <p:oleObj spid="_x0000_s7339" name="Equation" r:id="rId5" imgW="114120" imgH="177480" progId="Equation.DSMT4">
                  <p:embed/>
                </p:oleObj>
              </mc:Choice>
              <mc:Fallback>
                <p:oleObj name="Equation" r:id="rId5" imgW="114120" imgH="177480" progId="Equation.DSMT4">
                  <p:embed/>
                  <p:pic>
                    <p:nvPicPr>
                      <p:cNvPr id="0" name=""/>
                      <p:cNvPicPr/>
                      <p:nvPr/>
                    </p:nvPicPr>
                    <p:blipFill>
                      <a:blip r:embed="rId4"/>
                      <a:stretch>
                        <a:fillRect/>
                      </a:stretch>
                    </p:blipFill>
                    <p:spPr>
                      <a:xfrm>
                        <a:off x="4794250" y="2371725"/>
                        <a:ext cx="114300" cy="177800"/>
                      </a:xfrm>
                      <a:prstGeom prst="rect">
                        <a:avLst/>
                      </a:prstGeom>
                    </p:spPr>
                  </p:pic>
                </p:oleObj>
              </mc:Fallback>
            </mc:AlternateContent>
          </a:graphicData>
        </a:graphic>
      </p:graphicFrame>
      <p:pic>
        <p:nvPicPr>
          <p:cNvPr id="7223"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0147" y="1848221"/>
            <a:ext cx="354330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a:spLocks noChangeArrowheads="1"/>
          </p:cNvSpPr>
          <p:nvPr/>
        </p:nvSpPr>
        <p:spPr bwMode="auto">
          <a:xfrm>
            <a:off x="5808374" y="176324"/>
            <a:ext cx="6291084" cy="1200329"/>
          </a:xfrm>
          <a:prstGeom prst="rect">
            <a:avLst/>
          </a:prstGeom>
          <a:solidFill>
            <a:schemeClr val="accent1">
              <a:lumMod val="60000"/>
              <a:lumOff val="40000"/>
            </a:schemeClr>
          </a:solidFill>
          <a:ln>
            <a:noFill/>
          </a:ln>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400" b="1">
                <a:latin typeface="Times New Roman" pitchFamily="18" charset="0"/>
                <a:cs typeface="Times New Roman" pitchFamily="18" charset="0"/>
              </a:rPr>
              <a:t>* Tính AB :</a:t>
            </a:r>
          </a:p>
          <a:p>
            <a:pPr eaLnBrk="1" hangingPunct="1"/>
            <a:r>
              <a:rPr lang="en-US" sz="2400" b="1">
                <a:latin typeface="Times New Roman" pitchFamily="18" charset="0"/>
                <a:cs typeface="Times New Roman" pitchFamily="18" charset="0"/>
              </a:rPr>
              <a:t>- Trong </a:t>
            </a:r>
            <a:r>
              <a:rPr lang="el-GR" altLang="en-US" sz="2400">
                <a:solidFill>
                  <a:srgbClr val="000000"/>
                </a:solidFill>
                <a:latin typeface="Open Sans"/>
              </a:rPr>
              <a:t>Δ</a:t>
            </a:r>
            <a:r>
              <a:rPr lang="en-US" altLang="en-US" sz="2400">
                <a:solidFill>
                  <a:srgbClr val="000000"/>
                </a:solidFill>
                <a:latin typeface="Open Sans"/>
              </a:rPr>
              <a:t>ABC vuông tại A theo Pitago có:</a:t>
            </a:r>
            <a:r>
              <a:rPr lang="en-US" sz="2400" b="1">
                <a:latin typeface="Times New Roman" pitchFamily="18" charset="0"/>
                <a:cs typeface="Times New Roman" pitchFamily="18" charset="0"/>
              </a:rPr>
              <a:t> </a:t>
            </a:r>
          </a:p>
          <a:p>
            <a:pPr eaLnBrk="1" hangingPunct="1"/>
            <a:r>
              <a:rPr lang="en-US" sz="2400" b="1">
                <a:latin typeface="Times New Roman" pitchFamily="18" charset="0"/>
                <a:cs typeface="Times New Roman" pitchFamily="18" charset="0"/>
              </a:rPr>
              <a:t>      AB</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BC</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AC</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 a</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b</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a:t>
            </a:r>
          </a:p>
        </p:txBody>
      </p:sp>
      <p:sp>
        <p:nvSpPr>
          <p:cNvPr id="14" name="TextBox 13"/>
          <p:cNvSpPr txBox="1">
            <a:spLocks noChangeArrowheads="1"/>
          </p:cNvSpPr>
          <p:nvPr/>
        </p:nvSpPr>
        <p:spPr bwMode="auto">
          <a:xfrm>
            <a:off x="5808374" y="1511982"/>
            <a:ext cx="6291084" cy="1200329"/>
          </a:xfrm>
          <a:prstGeom prst="rect">
            <a:avLst/>
          </a:prstGeom>
          <a:solidFill>
            <a:schemeClr val="accent1">
              <a:lumMod val="60000"/>
              <a:lumOff val="40000"/>
            </a:schemeClr>
          </a:solidFill>
          <a:ln>
            <a:noFill/>
          </a:ln>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400" b="1">
                <a:latin typeface="Times New Roman" pitchFamily="18" charset="0"/>
                <a:cs typeface="Times New Roman" pitchFamily="18" charset="0"/>
              </a:rPr>
              <a:t>*Tính DE :</a:t>
            </a:r>
          </a:p>
          <a:p>
            <a:pPr marL="342900" indent="-342900" eaLnBrk="1" hangingPunct="1">
              <a:buFontTx/>
              <a:buChar char="-"/>
            </a:pPr>
            <a:r>
              <a:rPr lang="en-US" sz="2400" b="1">
                <a:latin typeface="Times New Roman" pitchFamily="18" charset="0"/>
                <a:cs typeface="Times New Roman" pitchFamily="18" charset="0"/>
              </a:rPr>
              <a:t>Trong </a:t>
            </a:r>
            <a:r>
              <a:rPr lang="el-GR" altLang="en-US" sz="2400">
                <a:solidFill>
                  <a:srgbClr val="000000"/>
                </a:solidFill>
                <a:latin typeface="Open Sans"/>
              </a:rPr>
              <a:t>Δ </a:t>
            </a:r>
            <a:r>
              <a:rPr lang="en-US" altLang="en-US" sz="2400">
                <a:solidFill>
                  <a:srgbClr val="000000"/>
                </a:solidFill>
                <a:latin typeface="Open Sans"/>
              </a:rPr>
              <a:t>DFE vuông tại D, theo Pitago có:</a:t>
            </a:r>
          </a:p>
          <a:p>
            <a:pPr eaLnBrk="1" hangingPunct="1"/>
            <a:r>
              <a:rPr lang="en-US" sz="2400" b="1">
                <a:latin typeface="Times New Roman" pitchFamily="18" charset="0"/>
                <a:cs typeface="Times New Roman" pitchFamily="18" charset="0"/>
              </a:rPr>
              <a:t> DE</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FE</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DF</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 a</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 b</a:t>
            </a:r>
            <a:r>
              <a:rPr lang="en-US" sz="2400" b="1" baseline="30000">
                <a:latin typeface="Times New Roman" pitchFamily="18" charset="0"/>
                <a:cs typeface="Times New Roman" pitchFamily="18" charset="0"/>
              </a:rPr>
              <a:t>2 </a:t>
            </a:r>
            <a:endParaRPr lang="en-US" sz="2400" b="1">
              <a:latin typeface="Times New Roman" pitchFamily="18" charset="0"/>
              <a:cs typeface="Times New Roman" pitchFamily="18" charset="0"/>
            </a:endParaRPr>
          </a:p>
        </p:txBody>
      </p:sp>
      <p:sp>
        <p:nvSpPr>
          <p:cNvPr id="15" name="TextBox 14"/>
          <p:cNvSpPr txBox="1">
            <a:spLocks noChangeArrowheads="1"/>
          </p:cNvSpPr>
          <p:nvPr/>
        </p:nvSpPr>
        <p:spPr bwMode="auto">
          <a:xfrm>
            <a:off x="5782616" y="2808066"/>
            <a:ext cx="6168978" cy="830997"/>
          </a:xfrm>
          <a:prstGeom prst="rect">
            <a:avLst/>
          </a:prstGeom>
          <a:solidFill>
            <a:schemeClr val="accent1">
              <a:lumMod val="60000"/>
              <a:lumOff val="40000"/>
            </a:schemeClr>
          </a:solidFill>
          <a:ln>
            <a:noFill/>
          </a:ln>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400" b="1">
                <a:latin typeface="Times New Roman" pitchFamily="18" charset="0"/>
                <a:cs typeface="Times New Roman" pitchFamily="18" charset="0"/>
              </a:rPr>
              <a:t>*so sánh AB và DE: </a:t>
            </a:r>
          </a:p>
          <a:p>
            <a:pPr eaLnBrk="1" hangingPunct="1"/>
            <a:r>
              <a:rPr lang="en-US" sz="2400" b="1">
                <a:latin typeface="Times New Roman" pitchFamily="18" charset="0"/>
                <a:cs typeface="Times New Roman" pitchFamily="18" charset="0"/>
              </a:rPr>
              <a:t>có DE</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AB</a:t>
            </a:r>
            <a:r>
              <a:rPr lang="en-US" sz="2400" b="1" baseline="30000">
                <a:latin typeface="Times New Roman" pitchFamily="18" charset="0"/>
                <a:cs typeface="Times New Roman" pitchFamily="18" charset="0"/>
              </a:rPr>
              <a:t>2</a:t>
            </a:r>
            <a:r>
              <a:rPr lang="en-US" sz="2400" b="1">
                <a:latin typeface="Times New Roman" pitchFamily="18" charset="0"/>
                <a:cs typeface="Times New Roman" pitchFamily="18" charset="0"/>
              </a:rPr>
              <a:t>  = a</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 - b</a:t>
            </a:r>
            <a:r>
              <a:rPr lang="en-US" sz="2400" b="1" baseline="30000">
                <a:latin typeface="Times New Roman" pitchFamily="18" charset="0"/>
                <a:cs typeface="Times New Roman" pitchFamily="18" charset="0"/>
              </a:rPr>
              <a:t>2     </a:t>
            </a:r>
            <a:r>
              <a:rPr lang="en-US" sz="2400" b="1">
                <a:latin typeface="Times New Roman" pitchFamily="18" charset="0"/>
                <a:cs typeface="Times New Roman" pitchFamily="18" charset="0"/>
              </a:rPr>
              <a:t>=&gt; AB = DE</a:t>
            </a:r>
            <a:r>
              <a:rPr lang="en-US" sz="2400" b="1" baseline="30000">
                <a:latin typeface="Times New Roman" pitchFamily="18" charset="0"/>
                <a:cs typeface="Times New Roman" pitchFamily="18" charset="0"/>
              </a:rPr>
              <a:t> </a:t>
            </a:r>
            <a:endParaRPr lang="en-US" sz="2400" b="1">
              <a:latin typeface="Times New Roman" pitchFamily="18" charset="0"/>
              <a:cs typeface="Times New Roman" pitchFamily="18" charset="0"/>
            </a:endParaRPr>
          </a:p>
        </p:txBody>
      </p:sp>
      <p:sp>
        <p:nvSpPr>
          <p:cNvPr id="16" name="Rectangle 15"/>
          <p:cNvSpPr/>
          <p:nvPr/>
        </p:nvSpPr>
        <p:spPr>
          <a:xfrm>
            <a:off x="313013" y="4251061"/>
            <a:ext cx="6732364" cy="1938992"/>
          </a:xfrm>
          <a:prstGeom prst="rect">
            <a:avLst/>
          </a:prstGeom>
          <a:solidFill>
            <a:srgbClr val="FFFF00"/>
          </a:solidFill>
        </p:spPr>
        <p:txBody>
          <a:bodyPr wrap="square">
            <a:spAutoFit/>
          </a:bodyPr>
          <a:lstStyle/>
          <a:p>
            <a:r>
              <a:rPr lang="en-US" altLang="en-US" sz="2400" b="1">
                <a:solidFill>
                  <a:srgbClr val="000000"/>
                </a:solidFill>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 </a:t>
            </a:r>
            <a:r>
              <a:rPr lang="en-US" sz="2400" b="1">
                <a:latin typeface="Times New Roman" pitchFamily="18" charset="0"/>
                <a:cs typeface="Times New Roman" pitchFamily="18" charset="0"/>
              </a:rPr>
              <a:t>ABC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DEF có:</a:t>
            </a:r>
          </a:p>
          <a:p>
            <a:r>
              <a:rPr lang="en-US" sz="2400" b="1">
                <a:latin typeface="Times New Roman" pitchFamily="18" charset="0"/>
                <a:cs typeface="Times New Roman" pitchFamily="18" charset="0"/>
              </a:rPr>
              <a:t> + góc A = góc D=90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AC = DF</a:t>
            </a:r>
            <a:r>
              <a:rPr lang="vi-VN" sz="2400" b="1">
                <a:latin typeface="Times New Roman" pitchFamily="18" charset="0"/>
                <a:cs typeface="Times New Roman" pitchFamily="18" charset="0"/>
              </a:rPr>
              <a:t> (gt)</a:t>
            </a:r>
          </a:p>
          <a:p>
            <a:r>
              <a:rPr lang="vi-VN" sz="2400" b="1">
                <a:latin typeface="Times New Roman" pitchFamily="18" charset="0"/>
                <a:cs typeface="Times New Roman" pitchFamily="18" charset="0"/>
              </a:rPr>
              <a:t> + BC = FE ( gt)</a:t>
            </a:r>
          </a:p>
          <a:p>
            <a:pPr marL="342900" lvl="0" indent="-342900">
              <a:buFont typeface="Symbol"/>
              <a:buChar char="Þ"/>
            </a:pP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ABC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DEF</a:t>
            </a:r>
            <a:r>
              <a:rPr lang="vi-VN" altLang="en-US" sz="2400" b="1">
                <a:solidFill>
                  <a:srgbClr val="000000"/>
                </a:solidFill>
                <a:latin typeface="Times New Roman" pitchFamily="18" charset="0"/>
                <a:cs typeface="Times New Roman" pitchFamily="18" charset="0"/>
              </a:rPr>
              <a:t> (cạnh huyền-cạnh góc vuông)</a:t>
            </a:r>
            <a:r>
              <a:rPr lang="vi-VN" sz="2400" b="1">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19111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
                                            <p:bg/>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fade">
                                      <p:cBhvr>
                                        <p:cTn id="26" dur="500"/>
                                        <p:tgtEl>
                                          <p:spTgt spid="10">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0">
                                            <p:txEl>
                                              <p:pRg st="1" end="1"/>
                                            </p:txEl>
                                          </p:spTgt>
                                        </p:tgtEl>
                                        <p:attrNameLst>
                                          <p:attrName>style.visibility</p:attrName>
                                        </p:attrNameLst>
                                      </p:cBhvr>
                                      <p:to>
                                        <p:strVal val="visible"/>
                                      </p:to>
                                    </p:set>
                                    <p:animEffect transition="in" filter="fade">
                                      <p:cBhvr>
                                        <p:cTn id="31" dur="500"/>
                                        <p:tgtEl>
                                          <p:spTgt spid="10">
                                            <p:txEl>
                                              <p:pRg st="1" end="1"/>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
                                            <p:txEl>
                                              <p:pRg st="2" end="2"/>
                                            </p:txEl>
                                          </p:spTgt>
                                        </p:tgtEl>
                                        <p:attrNameLst>
                                          <p:attrName>style.visibility</p:attrName>
                                        </p:attrNameLst>
                                      </p:cBhvr>
                                      <p:to>
                                        <p:strVal val="visible"/>
                                      </p:to>
                                    </p:set>
                                    <p:animEffect transition="in" filter="fade">
                                      <p:cBhvr>
                                        <p:cTn id="34" dur="500"/>
                                        <p:tgtEl>
                                          <p:spTgt spid="10">
                                            <p:txEl>
                                              <p:pRg st="2" end="2"/>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0">
                                            <p:txEl>
                                              <p:pRg st="3" end="3"/>
                                            </p:txEl>
                                          </p:spTgt>
                                        </p:tgtEl>
                                        <p:attrNameLst>
                                          <p:attrName>style.visibility</p:attrName>
                                        </p:attrNameLst>
                                      </p:cBhvr>
                                      <p:to>
                                        <p:strVal val="visible"/>
                                      </p:to>
                                    </p:set>
                                    <p:animEffect transition="in" filter="fade">
                                      <p:cBhvr>
                                        <p:cTn id="37" dur="500"/>
                                        <p:tgtEl>
                                          <p:spTgt spid="10">
                                            <p:txEl>
                                              <p:pRg st="3" end="3"/>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animEffect transition="in" filter="fade">
                                      <p:cBhvr>
                                        <p:cTn id="40" dur="500"/>
                                        <p:tgtEl>
                                          <p:spTgt spid="10">
                                            <p:txEl>
                                              <p:pRg st="4" end="4"/>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10">
                                            <p:txEl>
                                              <p:pRg st="5" end="5"/>
                                            </p:txEl>
                                          </p:spTgt>
                                        </p:tgtEl>
                                        <p:attrNameLst>
                                          <p:attrName>style.visibility</p:attrName>
                                        </p:attrNameLst>
                                      </p:cBhvr>
                                      <p:to>
                                        <p:strVal val="visible"/>
                                      </p:to>
                                    </p:set>
                                    <p:animEffect transition="in" filter="fade">
                                      <p:cBhvr>
                                        <p:cTn id="43" dur="500"/>
                                        <p:tgtEl>
                                          <p:spTgt spid="10">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6">
                                            <p:txEl>
                                              <p:pRg st="0" end="0"/>
                                            </p:txEl>
                                          </p:spTgt>
                                        </p:tgtEl>
                                        <p:attrNameLst>
                                          <p:attrName>style.visibility</p:attrName>
                                        </p:attrNameLst>
                                      </p:cBhvr>
                                      <p:to>
                                        <p:strVal val="visible"/>
                                      </p:to>
                                    </p:set>
                                    <p:animEffect transition="in" filter="fade">
                                      <p:cBhvr>
                                        <p:cTn id="48" dur="500"/>
                                        <p:tgtEl>
                                          <p:spTgt spid="16">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6">
                                            <p:txEl>
                                              <p:pRg st="1" end="1"/>
                                            </p:txEl>
                                          </p:spTgt>
                                        </p:tgtEl>
                                        <p:attrNameLst>
                                          <p:attrName>style.visibility</p:attrName>
                                        </p:attrNameLst>
                                      </p:cBhvr>
                                      <p:to>
                                        <p:strVal val="visible"/>
                                      </p:to>
                                    </p:set>
                                    <p:animEffect transition="in" filter="fade">
                                      <p:cBhvr>
                                        <p:cTn id="53" dur="500"/>
                                        <p:tgtEl>
                                          <p:spTgt spid="16">
                                            <p:txEl>
                                              <p:pRg st="1" end="1"/>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16">
                                            <p:txEl>
                                              <p:pRg st="2" end="2"/>
                                            </p:txEl>
                                          </p:spTgt>
                                        </p:tgtEl>
                                        <p:attrNameLst>
                                          <p:attrName>style.visibility</p:attrName>
                                        </p:attrNameLst>
                                      </p:cBhvr>
                                      <p:to>
                                        <p:strVal val="visible"/>
                                      </p:to>
                                    </p:set>
                                    <p:animEffect transition="in" filter="fade">
                                      <p:cBhvr>
                                        <p:cTn id="56" dur="500"/>
                                        <p:tgtEl>
                                          <p:spTgt spid="16">
                                            <p:txEl>
                                              <p:pRg st="2" end="2"/>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16">
                                            <p:txEl>
                                              <p:pRg st="3" end="3"/>
                                            </p:txEl>
                                          </p:spTgt>
                                        </p:tgtEl>
                                        <p:attrNameLst>
                                          <p:attrName>style.visibility</p:attrName>
                                        </p:attrNameLst>
                                      </p:cBhvr>
                                      <p:to>
                                        <p:strVal val="visible"/>
                                      </p:to>
                                    </p:set>
                                    <p:animEffect transition="in" filter="fade">
                                      <p:cBhvr>
                                        <p:cTn id="59" dur="500"/>
                                        <p:tgtEl>
                                          <p:spTgt spid="16">
                                            <p:txEl>
                                              <p:pRg st="3" end="3"/>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16">
                                            <p:txEl>
                                              <p:pRg st="4" end="4"/>
                                            </p:txEl>
                                          </p:spTgt>
                                        </p:tgtEl>
                                        <p:attrNameLst>
                                          <p:attrName>style.visibility</p:attrName>
                                        </p:attrNameLst>
                                      </p:cBhvr>
                                      <p:to>
                                        <p:strVal val="visible"/>
                                      </p:to>
                                    </p:set>
                                    <p:animEffect transition="in" filter="fade">
                                      <p:cBhvr>
                                        <p:cTn id="62"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0833" y="92535"/>
            <a:ext cx="6207613" cy="953036"/>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3500">
                <a:latin typeface="+mn-lt"/>
              </a:rPr>
              <a:t>2. Trường hợp bằng nhau về cạnh huyền – cạnh góc vuông</a:t>
            </a:r>
            <a:endParaRPr lang="en-US" sz="3500" dirty="0">
              <a:latin typeface="+mn-lt"/>
            </a:endParaRPr>
          </a:p>
        </p:txBody>
      </p:sp>
      <p:sp>
        <p:nvSpPr>
          <p:cNvPr id="5" name="Title 1"/>
          <p:cNvSpPr txBox="1">
            <a:spLocks/>
          </p:cNvSpPr>
          <p:nvPr/>
        </p:nvSpPr>
        <p:spPr>
          <a:xfrm>
            <a:off x="98733" y="1256165"/>
            <a:ext cx="3417198" cy="476518"/>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a. Định lý: SGK / 135</a:t>
            </a: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538236497"/>
              </p:ext>
            </p:extLst>
          </p:nvPr>
        </p:nvGraphicFramePr>
        <p:xfrm>
          <a:off x="3381021" y="1072335"/>
          <a:ext cx="4566032" cy="2117899"/>
        </p:xfrm>
        <a:graphic>
          <a:graphicData uri="http://schemas.openxmlformats.org/drawingml/2006/table">
            <a:tbl>
              <a:tblPr firstRow="1" bandRow="1">
                <a:tableStyleId>{5940675A-B579-460E-94D1-54222C63F5DA}</a:tableStyleId>
              </a:tblPr>
              <a:tblGrid>
                <a:gridCol w="749508">
                  <a:extLst>
                    <a:ext uri="{9D8B030D-6E8A-4147-A177-3AD203B41FA5}">
                      <a16:colId xmlns:a16="http://schemas.microsoft.com/office/drawing/2014/main" val="20000"/>
                    </a:ext>
                  </a:extLst>
                </a:gridCol>
                <a:gridCol w="3816524">
                  <a:extLst>
                    <a:ext uri="{9D8B030D-6E8A-4147-A177-3AD203B41FA5}">
                      <a16:colId xmlns:a16="http://schemas.microsoft.com/office/drawing/2014/main" val="20001"/>
                    </a:ext>
                  </a:extLst>
                </a:gridCol>
              </a:tblGrid>
              <a:tr h="978789">
                <a:tc>
                  <a:txBody>
                    <a:bodyPr/>
                    <a:lstStyle/>
                    <a:p>
                      <a:endParaRPr lang="vi-VN" sz="2400" b="1" dirty="0">
                        <a:latin typeface="+mj-lt"/>
                      </a:endParaRPr>
                    </a:p>
                    <a:p>
                      <a:r>
                        <a:rPr lang="vi-VN" sz="2400" b="1" dirty="0">
                          <a:latin typeface="+mj-lt"/>
                        </a:rPr>
                        <a:t>GT</a:t>
                      </a:r>
                      <a:endParaRPr lang="en-US" sz="24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kumimoji="0" lang="el-GR" altLang="en-US" sz="2400" b="1" i="0" u="none" strike="noStrike" cap="none" normalizeH="0" baseline="0">
                          <a:ln>
                            <a:noFill/>
                          </a:ln>
                          <a:solidFill>
                            <a:srgbClr val="000000"/>
                          </a:solidFill>
                          <a:effectLst/>
                          <a:latin typeface="+mj-lt"/>
                        </a:rPr>
                        <a:t>Δ</a:t>
                      </a:r>
                      <a:r>
                        <a:rPr kumimoji="0" lang="en-US" altLang="en-US" sz="2400" b="1" i="0" u="none" strike="noStrike" cap="none" normalizeH="0" baseline="0">
                          <a:ln>
                            <a:noFill/>
                          </a:ln>
                          <a:solidFill>
                            <a:srgbClr val="000000"/>
                          </a:solidFill>
                          <a:effectLst/>
                          <a:latin typeface="+mj-lt"/>
                        </a:rPr>
                        <a:t>ABC</a:t>
                      </a:r>
                      <a:r>
                        <a:rPr lang="vi-VN" sz="2400" b="1" kern="1200">
                          <a:solidFill>
                            <a:schemeClr val="tx1"/>
                          </a:solidFill>
                          <a:effectLst/>
                          <a:latin typeface="+mj-lt"/>
                          <a:ea typeface="+mn-ea"/>
                          <a:cs typeface="Arial" panose="020B0604020202020204" pitchFamily="34" charset="0"/>
                        </a:rPr>
                        <a:t>, </a:t>
                      </a:r>
                      <a:r>
                        <a:rPr kumimoji="0" lang="el-GR" altLang="en-US" sz="2400" b="1" i="0" u="none" strike="noStrike" cap="none" normalizeH="0" baseline="0">
                          <a:ln>
                            <a:noFill/>
                          </a:ln>
                          <a:solidFill>
                            <a:srgbClr val="000000"/>
                          </a:solidFill>
                          <a:effectLst/>
                          <a:latin typeface="+mj-lt"/>
                        </a:rPr>
                        <a:t>Δ</a:t>
                      </a:r>
                      <a:r>
                        <a:rPr kumimoji="0" lang="en-US" altLang="en-US" sz="2400" b="1" i="0" u="none" strike="noStrike" cap="none" normalizeH="0" baseline="0">
                          <a:ln>
                            <a:noFill/>
                          </a:ln>
                          <a:solidFill>
                            <a:srgbClr val="000000"/>
                          </a:solidFill>
                          <a:effectLst/>
                          <a:latin typeface="+mj-lt"/>
                        </a:rPr>
                        <a:t>A’B’C’ </a:t>
                      </a:r>
                      <a:r>
                        <a:rPr lang="vi-VN" sz="2400" b="1" kern="1200">
                          <a:solidFill>
                            <a:schemeClr val="tx1"/>
                          </a:solidFill>
                          <a:effectLst/>
                          <a:latin typeface="+mj-lt"/>
                          <a:ea typeface="+mn-ea"/>
                          <a:cs typeface="Arial" panose="020B0604020202020204" pitchFamily="34" charset="0"/>
                        </a:rPr>
                        <a:t> </a:t>
                      </a:r>
                      <a:endParaRPr lang="vi-VN" sz="2400" b="1" kern="1200" dirty="0">
                        <a:solidFill>
                          <a:schemeClr val="tx1"/>
                        </a:solidFill>
                        <a:effectLst/>
                        <a:latin typeface="+mj-lt"/>
                        <a:ea typeface="+mn-ea"/>
                        <a:cs typeface="Arial" panose="020B0604020202020204" pitchFamily="34" charset="0"/>
                      </a:endParaRPr>
                    </a:p>
                    <a:p>
                      <a:r>
                        <a:rPr lang="en-US" sz="2400" b="1">
                          <a:latin typeface="+mj-lt"/>
                        </a:rPr>
                        <a:t> + góc</a:t>
                      </a:r>
                      <a:r>
                        <a:rPr lang="en-US" sz="2400" b="1" baseline="0">
                          <a:latin typeface="+mj-lt"/>
                        </a:rPr>
                        <a:t> A = góc A’ = 90</a:t>
                      </a:r>
                      <a:r>
                        <a:rPr lang="en-US" sz="2400" b="1" baseline="30000">
                          <a:latin typeface="+mj-lt"/>
                        </a:rPr>
                        <a:t>0</a:t>
                      </a:r>
                      <a:endParaRPr lang="en-US" sz="2400" b="1">
                        <a:latin typeface="+mj-lt"/>
                      </a:endParaRPr>
                    </a:p>
                    <a:p>
                      <a:r>
                        <a:rPr lang="vi-VN" sz="2400" b="1">
                          <a:latin typeface="+mj-lt"/>
                        </a:rPr>
                        <a:t>+ BC = B’C’ </a:t>
                      </a:r>
                    </a:p>
                    <a:p>
                      <a:r>
                        <a:rPr lang="vi-VN" sz="2400" b="1" baseline="0">
                          <a:latin typeface="+mj-lt"/>
                        </a:rPr>
                        <a:t>+ AB = A’B’</a:t>
                      </a:r>
                      <a:endParaRPr lang="en-US" sz="24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563419">
                <a:tc>
                  <a:txBody>
                    <a:bodyPr/>
                    <a:lstStyle/>
                    <a:p>
                      <a:r>
                        <a:rPr lang="vi-VN" sz="2400" b="1">
                          <a:latin typeface="+mj-lt"/>
                        </a:rPr>
                        <a:t>KL</a:t>
                      </a:r>
                      <a:endParaRPr lang="en-US" sz="24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indent="0">
                        <a:buNone/>
                      </a:pPr>
                      <a:r>
                        <a:rPr kumimoji="0" lang="el-GR" altLang="en-US" sz="2400" b="1" i="0" u="none" strike="noStrike" cap="none" normalizeH="0" baseline="0">
                          <a:ln>
                            <a:noFill/>
                          </a:ln>
                          <a:solidFill>
                            <a:srgbClr val="000000"/>
                          </a:solidFill>
                          <a:effectLst/>
                          <a:latin typeface="+mj-lt"/>
                        </a:rPr>
                        <a:t>Δ</a:t>
                      </a:r>
                      <a:r>
                        <a:rPr kumimoji="0" lang="en-US" altLang="en-US" sz="2400" b="1" i="0" u="none" strike="noStrike" cap="none" normalizeH="0" baseline="0">
                          <a:ln>
                            <a:noFill/>
                          </a:ln>
                          <a:solidFill>
                            <a:srgbClr val="000000"/>
                          </a:solidFill>
                          <a:effectLst/>
                          <a:latin typeface="+mj-lt"/>
                        </a:rPr>
                        <a:t>ABC </a:t>
                      </a:r>
                      <a:r>
                        <a:rPr lang="vi-VN" sz="2400" b="1" baseline="0">
                          <a:latin typeface="+mj-lt"/>
                        </a:rPr>
                        <a:t>= </a:t>
                      </a:r>
                      <a:r>
                        <a:rPr kumimoji="0" lang="el-GR" altLang="en-US" sz="2400" b="1" i="0" u="none" strike="noStrike" cap="none" normalizeH="0" baseline="0">
                          <a:ln>
                            <a:noFill/>
                          </a:ln>
                          <a:solidFill>
                            <a:srgbClr val="000000"/>
                          </a:solidFill>
                          <a:effectLst/>
                          <a:latin typeface="+mj-lt"/>
                        </a:rPr>
                        <a:t>Δ</a:t>
                      </a:r>
                      <a:r>
                        <a:rPr kumimoji="0" lang="en-US" altLang="en-US" sz="2400" b="1" i="0" u="none" strike="noStrike" cap="none" normalizeH="0" baseline="0">
                          <a:ln>
                            <a:noFill/>
                          </a:ln>
                          <a:solidFill>
                            <a:srgbClr val="000000"/>
                          </a:solidFill>
                          <a:effectLst/>
                          <a:latin typeface="+mj-lt"/>
                        </a:rPr>
                        <a:t>A’B’C’</a:t>
                      </a:r>
                      <a:endParaRPr lang="vi-VN" sz="2400" b="1" baseline="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bl>
          </a:graphicData>
        </a:graphic>
      </p:graphicFrame>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7704" y="202951"/>
            <a:ext cx="4264296" cy="2582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52696"/>
          <a:stretch/>
        </p:blipFill>
        <p:spPr bwMode="auto">
          <a:xfrm>
            <a:off x="388356" y="3801662"/>
            <a:ext cx="1685143"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1"/>
          <p:cNvSpPr txBox="1">
            <a:spLocks/>
          </p:cNvSpPr>
          <p:nvPr/>
        </p:nvSpPr>
        <p:spPr>
          <a:xfrm>
            <a:off x="137369" y="3306818"/>
            <a:ext cx="8826749" cy="476518"/>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b. Áp dụng: có cặp tam giác vuông nào sau đây bằng nhau? </a:t>
            </a:r>
            <a:endParaRPr lang="en-US" sz="2800" dirty="0"/>
          </a:p>
        </p:txBody>
      </p:sp>
      <p:pic>
        <p:nvPicPr>
          <p:cNvPr id="81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2813" y="3908181"/>
            <a:ext cx="1743075"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3868"/>
          <a:stretch/>
        </p:blipFill>
        <p:spPr bwMode="auto">
          <a:xfrm>
            <a:off x="4037925" y="3908181"/>
            <a:ext cx="1643398"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5919" y="3873276"/>
            <a:ext cx="1704975"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02562" y="3801662"/>
            <a:ext cx="16764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46974" y="4844649"/>
            <a:ext cx="283335" cy="369332"/>
          </a:xfrm>
          <a:prstGeom prst="rect">
            <a:avLst/>
          </a:prstGeom>
          <a:noFill/>
        </p:spPr>
        <p:txBody>
          <a:bodyPr wrap="square" rtlCol="0">
            <a:spAutoFit/>
          </a:bodyPr>
          <a:lstStyle/>
          <a:p>
            <a:r>
              <a:rPr lang="vi-VN"/>
              <a:t>1</a:t>
            </a:r>
          </a:p>
        </p:txBody>
      </p:sp>
      <p:sp>
        <p:nvSpPr>
          <p:cNvPr id="17" name="TextBox 16"/>
          <p:cNvSpPr txBox="1"/>
          <p:nvPr/>
        </p:nvSpPr>
        <p:spPr>
          <a:xfrm>
            <a:off x="2571481" y="4917831"/>
            <a:ext cx="283335" cy="369332"/>
          </a:xfrm>
          <a:prstGeom prst="rect">
            <a:avLst/>
          </a:prstGeom>
          <a:noFill/>
        </p:spPr>
        <p:txBody>
          <a:bodyPr wrap="square" rtlCol="0">
            <a:spAutoFit/>
          </a:bodyPr>
          <a:lstStyle/>
          <a:p>
            <a:r>
              <a:rPr lang="vi-VN"/>
              <a:t>2</a:t>
            </a:r>
          </a:p>
        </p:txBody>
      </p:sp>
      <p:sp>
        <p:nvSpPr>
          <p:cNvPr id="18" name="TextBox 17"/>
          <p:cNvSpPr txBox="1"/>
          <p:nvPr/>
        </p:nvSpPr>
        <p:spPr>
          <a:xfrm>
            <a:off x="4460378" y="4771577"/>
            <a:ext cx="283335" cy="369332"/>
          </a:xfrm>
          <a:prstGeom prst="rect">
            <a:avLst/>
          </a:prstGeom>
          <a:noFill/>
        </p:spPr>
        <p:txBody>
          <a:bodyPr wrap="square" rtlCol="0">
            <a:spAutoFit/>
          </a:bodyPr>
          <a:lstStyle/>
          <a:p>
            <a:r>
              <a:rPr lang="vi-VN"/>
              <a:t>3</a:t>
            </a:r>
          </a:p>
        </p:txBody>
      </p:sp>
      <p:sp>
        <p:nvSpPr>
          <p:cNvPr id="19" name="TextBox 18"/>
          <p:cNvSpPr txBox="1"/>
          <p:nvPr/>
        </p:nvSpPr>
        <p:spPr>
          <a:xfrm>
            <a:off x="6405093" y="4771577"/>
            <a:ext cx="283335" cy="369332"/>
          </a:xfrm>
          <a:prstGeom prst="rect">
            <a:avLst/>
          </a:prstGeom>
          <a:noFill/>
        </p:spPr>
        <p:txBody>
          <a:bodyPr wrap="square" rtlCol="0">
            <a:spAutoFit/>
          </a:bodyPr>
          <a:lstStyle/>
          <a:p>
            <a:r>
              <a:rPr lang="vi-VN"/>
              <a:t>4</a:t>
            </a:r>
          </a:p>
        </p:txBody>
      </p:sp>
      <p:sp>
        <p:nvSpPr>
          <p:cNvPr id="20" name="TextBox 19"/>
          <p:cNvSpPr txBox="1"/>
          <p:nvPr/>
        </p:nvSpPr>
        <p:spPr>
          <a:xfrm>
            <a:off x="8257503" y="4771577"/>
            <a:ext cx="283335" cy="369332"/>
          </a:xfrm>
          <a:prstGeom prst="rect">
            <a:avLst/>
          </a:prstGeom>
          <a:noFill/>
        </p:spPr>
        <p:txBody>
          <a:bodyPr wrap="square" rtlCol="0">
            <a:spAutoFit/>
          </a:bodyPr>
          <a:lstStyle/>
          <a:p>
            <a:r>
              <a:rPr lang="vi-VN"/>
              <a:t>5</a:t>
            </a:r>
          </a:p>
        </p:txBody>
      </p:sp>
    </p:spTree>
    <p:extLst>
      <p:ext uri="{BB962C8B-B14F-4D97-AF65-F5344CB8AC3E}">
        <p14:creationId xmlns:p14="http://schemas.microsoft.com/office/powerpoint/2010/main" val="198786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6" presetClass="entr" presetSubtype="21" fill="hold" nodeType="withEffect">
                                  <p:stCondLst>
                                    <p:cond delay="0"/>
                                  </p:stCondLst>
                                  <p:childTnLst>
                                    <p:set>
                                      <p:cBhvr>
                                        <p:cTn id="8" dur="1" fill="hold">
                                          <p:stCondLst>
                                            <p:cond delay="0"/>
                                          </p:stCondLst>
                                        </p:cTn>
                                        <p:tgtEl>
                                          <p:spTgt spid="8194"/>
                                        </p:tgtEl>
                                        <p:attrNameLst>
                                          <p:attrName>style.visibility</p:attrName>
                                        </p:attrNameLst>
                                      </p:cBhvr>
                                      <p:to>
                                        <p:strVal val="visible"/>
                                      </p:to>
                                    </p:set>
                                    <p:animEffect transition="in" filter="barn(inVertical)">
                                      <p:cBhvr>
                                        <p:cTn id="9" dur="5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8195"/>
                                        </p:tgtEl>
                                        <p:attrNameLst>
                                          <p:attrName>style.visibility</p:attrName>
                                        </p:attrNameLst>
                                      </p:cBhvr>
                                      <p:to>
                                        <p:strVal val="visible"/>
                                      </p:to>
                                    </p:set>
                                    <p:animEffect transition="in" filter="circle(in)">
                                      <p:cBhvr>
                                        <p:cTn id="24" dur="2000"/>
                                        <p:tgtEl>
                                          <p:spTgt spid="8195"/>
                                        </p:tgtEl>
                                      </p:cBhvr>
                                    </p:animEffect>
                                  </p:childTnLst>
                                </p:cTn>
                              </p:par>
                              <p:par>
                                <p:cTn id="25" presetID="6" presetClass="entr" presetSubtype="16" fill="hold" nodeType="withEffect">
                                  <p:stCondLst>
                                    <p:cond delay="0"/>
                                  </p:stCondLst>
                                  <p:childTnLst>
                                    <p:set>
                                      <p:cBhvr>
                                        <p:cTn id="26" dur="1" fill="hold">
                                          <p:stCondLst>
                                            <p:cond delay="0"/>
                                          </p:stCondLst>
                                        </p:cTn>
                                        <p:tgtEl>
                                          <p:spTgt spid="8197"/>
                                        </p:tgtEl>
                                        <p:attrNameLst>
                                          <p:attrName>style.visibility</p:attrName>
                                        </p:attrNameLst>
                                      </p:cBhvr>
                                      <p:to>
                                        <p:strVal val="visible"/>
                                      </p:to>
                                    </p:set>
                                    <p:animEffect transition="in" filter="circle(in)">
                                      <p:cBhvr>
                                        <p:cTn id="27" dur="2000"/>
                                        <p:tgtEl>
                                          <p:spTgt spid="8197"/>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circle(in)">
                                      <p:cBhvr>
                                        <p:cTn id="30" dur="2000"/>
                                        <p:tgtEl>
                                          <p:spTgt spid="18"/>
                                        </p:tgtEl>
                                      </p:cBhvr>
                                    </p:animEffect>
                                  </p:childTnLst>
                                </p:cTn>
                              </p:par>
                              <p:par>
                                <p:cTn id="31" presetID="6" presetClass="entr" presetSubtype="16" fill="hold" nodeType="withEffect">
                                  <p:stCondLst>
                                    <p:cond delay="0"/>
                                  </p:stCondLst>
                                  <p:childTnLst>
                                    <p:set>
                                      <p:cBhvr>
                                        <p:cTn id="32" dur="1" fill="hold">
                                          <p:stCondLst>
                                            <p:cond delay="0"/>
                                          </p:stCondLst>
                                        </p:cTn>
                                        <p:tgtEl>
                                          <p:spTgt spid="8198"/>
                                        </p:tgtEl>
                                        <p:attrNameLst>
                                          <p:attrName>style.visibility</p:attrName>
                                        </p:attrNameLst>
                                      </p:cBhvr>
                                      <p:to>
                                        <p:strVal val="visible"/>
                                      </p:to>
                                    </p:set>
                                    <p:animEffect transition="in" filter="circle(in)">
                                      <p:cBhvr>
                                        <p:cTn id="33" dur="2000"/>
                                        <p:tgtEl>
                                          <p:spTgt spid="8198"/>
                                        </p:tgtEl>
                                      </p:cBhvr>
                                    </p:animEffect>
                                  </p:childTnLst>
                                </p:cTn>
                              </p:par>
                              <p:par>
                                <p:cTn id="34" presetID="6" presetClass="entr" presetSubtype="16" fill="hold" nodeType="withEffect">
                                  <p:stCondLst>
                                    <p:cond delay="0"/>
                                  </p:stCondLst>
                                  <p:childTnLst>
                                    <p:set>
                                      <p:cBhvr>
                                        <p:cTn id="35" dur="1" fill="hold">
                                          <p:stCondLst>
                                            <p:cond delay="0"/>
                                          </p:stCondLst>
                                        </p:cTn>
                                        <p:tgtEl>
                                          <p:spTgt spid="8199"/>
                                        </p:tgtEl>
                                        <p:attrNameLst>
                                          <p:attrName>style.visibility</p:attrName>
                                        </p:attrNameLst>
                                      </p:cBhvr>
                                      <p:to>
                                        <p:strVal val="visible"/>
                                      </p:to>
                                    </p:set>
                                    <p:animEffect transition="in" filter="circle(in)">
                                      <p:cBhvr>
                                        <p:cTn id="36" dur="2000"/>
                                        <p:tgtEl>
                                          <p:spTgt spid="8199"/>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circle(in)">
                                      <p:cBhvr>
                                        <p:cTn id="39" dur="2000"/>
                                        <p:tgtEl>
                                          <p:spTgt spid="20"/>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circle(in)">
                                      <p:cBhvr>
                                        <p:cTn id="42" dur="2000"/>
                                        <p:tgtEl>
                                          <p:spTgt spid="19"/>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circle(in)">
                                      <p:cBhvr>
                                        <p:cTn id="45" dur="2000"/>
                                        <p:tgtEl>
                                          <p:spTgt spid="17"/>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circle(in)">
                                      <p:cBhvr>
                                        <p:cTn id="48" dur="2000"/>
                                        <p:tgtEl>
                                          <p:spTgt spid="7"/>
                                        </p:tgtEl>
                                      </p:cBhvr>
                                    </p:animEffect>
                                  </p:childTnLst>
                                </p:cTn>
                              </p:par>
                              <p:par>
                                <p:cTn id="49" presetID="6" presetClass="entr" presetSubtype="16" fill="hold" nodeType="with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circle(in)">
                                      <p:cBhvr>
                                        <p:cTn id="5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7" grpId="0"/>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r="52696"/>
          <a:stretch/>
        </p:blipFill>
        <p:spPr bwMode="auto">
          <a:xfrm>
            <a:off x="407670" y="1148404"/>
            <a:ext cx="1685143"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1"/>
          <p:cNvSpPr txBox="1">
            <a:spLocks/>
          </p:cNvSpPr>
          <p:nvPr/>
        </p:nvSpPr>
        <p:spPr>
          <a:xfrm>
            <a:off x="907955" y="192200"/>
            <a:ext cx="9161177" cy="476518"/>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b. Áp dụng:có cặp tam giác vuông nào sau đây bằng nhau? </a:t>
            </a:r>
            <a:endParaRPr lang="en-US" sz="2800" dirty="0"/>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7503" y="1092090"/>
            <a:ext cx="1743075"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53868"/>
          <a:stretch/>
        </p:blipFill>
        <p:spPr bwMode="auto">
          <a:xfrm>
            <a:off x="2192490" y="1238344"/>
            <a:ext cx="1643398"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9150" y="1106377"/>
            <a:ext cx="1704975"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9818" y="1016609"/>
            <a:ext cx="16764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66288" y="2281331"/>
            <a:ext cx="283335" cy="369332"/>
          </a:xfrm>
          <a:prstGeom prst="rect">
            <a:avLst/>
          </a:prstGeom>
          <a:noFill/>
        </p:spPr>
        <p:txBody>
          <a:bodyPr wrap="square" rtlCol="0">
            <a:spAutoFit/>
          </a:bodyPr>
          <a:lstStyle/>
          <a:p>
            <a:r>
              <a:rPr lang="vi-VN"/>
              <a:t>1</a:t>
            </a:r>
          </a:p>
        </p:txBody>
      </p:sp>
      <p:sp>
        <p:nvSpPr>
          <p:cNvPr id="17" name="TextBox 16"/>
          <p:cNvSpPr txBox="1"/>
          <p:nvPr/>
        </p:nvSpPr>
        <p:spPr>
          <a:xfrm>
            <a:off x="8736171" y="2101740"/>
            <a:ext cx="283335" cy="369332"/>
          </a:xfrm>
          <a:prstGeom prst="rect">
            <a:avLst/>
          </a:prstGeom>
          <a:noFill/>
        </p:spPr>
        <p:txBody>
          <a:bodyPr wrap="square" rtlCol="0">
            <a:spAutoFit/>
          </a:bodyPr>
          <a:lstStyle/>
          <a:p>
            <a:r>
              <a:rPr lang="vi-VN"/>
              <a:t>2</a:t>
            </a:r>
          </a:p>
        </p:txBody>
      </p:sp>
      <p:sp>
        <p:nvSpPr>
          <p:cNvPr id="18" name="TextBox 17"/>
          <p:cNvSpPr txBox="1"/>
          <p:nvPr/>
        </p:nvSpPr>
        <p:spPr>
          <a:xfrm>
            <a:off x="2614943" y="2101740"/>
            <a:ext cx="283335" cy="369332"/>
          </a:xfrm>
          <a:prstGeom prst="rect">
            <a:avLst/>
          </a:prstGeom>
          <a:noFill/>
        </p:spPr>
        <p:txBody>
          <a:bodyPr wrap="square" rtlCol="0">
            <a:spAutoFit/>
          </a:bodyPr>
          <a:lstStyle/>
          <a:p>
            <a:r>
              <a:rPr lang="vi-VN"/>
              <a:t>3</a:t>
            </a:r>
          </a:p>
        </p:txBody>
      </p:sp>
      <p:sp>
        <p:nvSpPr>
          <p:cNvPr id="19" name="TextBox 18"/>
          <p:cNvSpPr txBox="1"/>
          <p:nvPr/>
        </p:nvSpPr>
        <p:spPr>
          <a:xfrm>
            <a:off x="5147839" y="2181396"/>
            <a:ext cx="283335" cy="369332"/>
          </a:xfrm>
          <a:prstGeom prst="rect">
            <a:avLst/>
          </a:prstGeom>
          <a:noFill/>
        </p:spPr>
        <p:txBody>
          <a:bodyPr wrap="square" rtlCol="0">
            <a:spAutoFit/>
          </a:bodyPr>
          <a:lstStyle/>
          <a:p>
            <a:r>
              <a:rPr lang="vi-VN"/>
              <a:t>4</a:t>
            </a:r>
          </a:p>
        </p:txBody>
      </p:sp>
      <p:sp>
        <p:nvSpPr>
          <p:cNvPr id="20" name="TextBox 19"/>
          <p:cNvSpPr txBox="1"/>
          <p:nvPr/>
        </p:nvSpPr>
        <p:spPr>
          <a:xfrm>
            <a:off x="10504759" y="2181396"/>
            <a:ext cx="283335" cy="369332"/>
          </a:xfrm>
          <a:prstGeom prst="rect">
            <a:avLst/>
          </a:prstGeom>
          <a:noFill/>
        </p:spPr>
        <p:txBody>
          <a:bodyPr wrap="square" rtlCol="0">
            <a:spAutoFit/>
          </a:bodyPr>
          <a:lstStyle/>
          <a:p>
            <a:r>
              <a:rPr lang="vi-VN"/>
              <a:t>5</a:t>
            </a:r>
          </a:p>
        </p:txBody>
      </p:sp>
      <p:cxnSp>
        <p:nvCxnSpPr>
          <p:cNvPr id="21" name="Straight Connector 20"/>
          <p:cNvCxnSpPr/>
          <p:nvPr/>
        </p:nvCxnSpPr>
        <p:spPr>
          <a:xfrm>
            <a:off x="269968" y="3369560"/>
            <a:ext cx="3972248" cy="0"/>
          </a:xfrm>
          <a:prstGeom prst="line">
            <a:avLst/>
          </a:prstGeom>
          <a:ln w="57150">
            <a:solidFill>
              <a:srgbClr val="0070C0"/>
            </a:solidFill>
          </a:ln>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a:off x="8014454" y="3176758"/>
            <a:ext cx="3972248" cy="0"/>
          </a:xfrm>
          <a:prstGeom prst="line">
            <a:avLst/>
          </a:prstGeom>
          <a:ln w="57150">
            <a:solidFill>
              <a:srgbClr val="0070C0"/>
            </a:solidFill>
          </a:ln>
        </p:spPr>
        <p:style>
          <a:lnRef idx="3">
            <a:schemeClr val="dk1"/>
          </a:lnRef>
          <a:fillRef idx="0">
            <a:schemeClr val="dk1"/>
          </a:fillRef>
          <a:effectRef idx="2">
            <a:schemeClr val="dk1"/>
          </a:effectRef>
          <a:fontRef idx="minor">
            <a:schemeClr val="tx1"/>
          </a:fontRef>
        </p:style>
      </p:cxnSp>
      <p:sp>
        <p:nvSpPr>
          <p:cNvPr id="23" name="Rectangle 22"/>
          <p:cNvSpPr/>
          <p:nvPr/>
        </p:nvSpPr>
        <p:spPr>
          <a:xfrm>
            <a:off x="269968" y="3863963"/>
            <a:ext cx="4389182" cy="1938992"/>
          </a:xfrm>
          <a:prstGeom prst="rect">
            <a:avLst/>
          </a:prstGeom>
          <a:solidFill>
            <a:srgbClr val="00B0F0"/>
          </a:solidFill>
        </p:spPr>
        <p:txBody>
          <a:bodyPr wrap="square">
            <a:spAutoFit/>
          </a:bodyPr>
          <a:lstStyle/>
          <a:p>
            <a:pPr marL="342900" indent="-342900">
              <a:buFontTx/>
              <a:buChar char="-"/>
            </a:pPr>
            <a:r>
              <a:rPr lang="en-US" altLang="en-US" sz="2400" b="1">
                <a:solidFill>
                  <a:srgbClr val="000000"/>
                </a:solidFill>
                <a:latin typeface="Times New Roman" pitchFamily="18" charset="0"/>
                <a:cs typeface="Times New Roman" pitchFamily="18" charset="0"/>
              </a:rPr>
              <a:t>Xét </a:t>
            </a:r>
            <a:r>
              <a:rPr lang="el-GR" altLang="en-US" sz="2400" b="1">
                <a:solidFill>
                  <a:srgbClr val="000000"/>
                </a:solidFill>
                <a:latin typeface="Times New Roman" pitchFamily="18" charset="0"/>
                <a:cs typeface="Times New Roman" pitchFamily="18" charset="0"/>
              </a:rPr>
              <a:t>Δ </a:t>
            </a:r>
            <a:r>
              <a:rPr lang="en-US" sz="2400" b="1">
                <a:latin typeface="Times New Roman" pitchFamily="18" charset="0"/>
                <a:cs typeface="Times New Roman" pitchFamily="18" charset="0"/>
              </a:rPr>
              <a:t>ABC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MNP có:</a:t>
            </a:r>
          </a:p>
          <a:p>
            <a:r>
              <a:rPr lang="en-US" sz="2400" b="1">
                <a:latin typeface="Times New Roman" pitchFamily="18" charset="0"/>
                <a:cs typeface="Times New Roman" pitchFamily="18" charset="0"/>
              </a:rPr>
              <a:t> + góc A = góc M=90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AC = </a:t>
            </a:r>
            <a:r>
              <a:rPr lang="vi-VN" sz="2400" b="1">
                <a:latin typeface="Times New Roman" pitchFamily="18" charset="0"/>
                <a:cs typeface="Times New Roman" pitchFamily="18" charset="0"/>
              </a:rPr>
              <a:t>MN (gt)</a:t>
            </a:r>
          </a:p>
          <a:p>
            <a:r>
              <a:rPr lang="vi-VN" sz="2400" b="1">
                <a:latin typeface="Times New Roman" pitchFamily="18" charset="0"/>
                <a:cs typeface="Times New Roman" pitchFamily="18" charset="0"/>
              </a:rPr>
              <a:t> + BC = PN  </a:t>
            </a:r>
          </a:p>
          <a:p>
            <a:pPr lvl="0"/>
            <a:r>
              <a:rPr lang="vi-VN" sz="2400" b="1">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ABC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MNP</a:t>
            </a:r>
            <a:endParaRPr lang="en-US" b="1" dirty="0">
              <a:latin typeface="Times New Roman" pitchFamily="18" charset="0"/>
              <a:cs typeface="Times New Roman" pitchFamily="18" charset="0"/>
            </a:endParaRPr>
          </a:p>
        </p:txBody>
      </p:sp>
      <p:sp>
        <p:nvSpPr>
          <p:cNvPr id="25" name="Rectangle 24"/>
          <p:cNvSpPr/>
          <p:nvPr/>
        </p:nvSpPr>
        <p:spPr>
          <a:xfrm>
            <a:off x="7612072" y="4004516"/>
            <a:ext cx="4374630" cy="1938992"/>
          </a:xfrm>
          <a:prstGeom prst="rect">
            <a:avLst/>
          </a:prstGeom>
          <a:solidFill>
            <a:srgbClr val="00B0F0"/>
          </a:solidFill>
        </p:spPr>
        <p:txBody>
          <a:bodyPr wrap="square">
            <a:spAutoFit/>
          </a:bodyPr>
          <a:lstStyle/>
          <a:p>
            <a:pPr marL="342900" indent="-342900">
              <a:buFontTx/>
              <a:buChar char="-"/>
            </a:pPr>
            <a:r>
              <a:rPr lang="en-US" altLang="en-US" sz="2400" b="1">
                <a:solidFill>
                  <a:srgbClr val="000000"/>
                </a:solidFill>
                <a:latin typeface="Times New Roman" pitchFamily="18" charset="0"/>
                <a:cs typeface="Times New Roman" pitchFamily="18" charset="0"/>
              </a:rPr>
              <a:t>Xét </a:t>
            </a:r>
            <a:r>
              <a:rPr lang="el-GR" altLang="en-US" sz="2400" b="1">
                <a:solidFill>
                  <a:srgbClr val="000000"/>
                </a:solidFill>
                <a:latin typeface="Times New Roman" pitchFamily="18" charset="0"/>
                <a:cs typeface="Times New Roman" pitchFamily="18" charset="0"/>
              </a:rPr>
              <a:t>Δ </a:t>
            </a:r>
            <a:r>
              <a:rPr lang="en-US" sz="2400" b="1">
                <a:latin typeface="Times New Roman" pitchFamily="18" charset="0"/>
                <a:cs typeface="Times New Roman" pitchFamily="18" charset="0"/>
              </a:rPr>
              <a:t>A’B’C’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HSK có:</a:t>
            </a:r>
          </a:p>
          <a:p>
            <a:r>
              <a:rPr lang="en-US" sz="2400" b="1">
                <a:latin typeface="Times New Roman" pitchFamily="18" charset="0"/>
                <a:cs typeface="Times New Roman" pitchFamily="18" charset="0"/>
              </a:rPr>
              <a:t> + góc A’ = góc H = 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A’B’ = </a:t>
            </a:r>
            <a:r>
              <a:rPr lang="vi-VN" sz="2400" b="1">
                <a:latin typeface="Times New Roman" pitchFamily="18" charset="0"/>
                <a:cs typeface="Times New Roman" pitchFamily="18" charset="0"/>
              </a:rPr>
              <a:t>HK (gt)</a:t>
            </a:r>
          </a:p>
          <a:p>
            <a:r>
              <a:rPr lang="vi-VN" sz="2400" b="1">
                <a:latin typeface="Times New Roman" pitchFamily="18" charset="0"/>
                <a:cs typeface="Times New Roman" pitchFamily="18" charset="0"/>
              </a:rPr>
              <a:t> + B’C’ = KS  </a:t>
            </a:r>
          </a:p>
          <a:p>
            <a:pPr lvl="0"/>
            <a:r>
              <a:rPr lang="vi-VN" sz="2400" b="1">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A’B’C’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HKS</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497415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circle(in)">
                                      <p:cBhvr>
                                        <p:cTn id="7" dur="2000"/>
                                        <p:tgtEl>
                                          <p:spTgt spid="8198"/>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circle(in)">
                                      <p:cBhvr>
                                        <p:cTn id="10" dur="2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anim calcmode="lin" valueType="num">
                                      <p:cBhvr additive="base">
                                        <p:cTn id="21" dur="500" fill="hold"/>
                                        <p:tgtEl>
                                          <p:spTgt spid="25"/>
                                        </p:tgtEl>
                                        <p:attrNameLst>
                                          <p:attrName>ppt_x</p:attrName>
                                        </p:attrNameLst>
                                      </p:cBhvr>
                                      <p:tavLst>
                                        <p:tav tm="0">
                                          <p:val>
                                            <p:strVal val="#ppt_x"/>
                                          </p:val>
                                        </p:tav>
                                        <p:tav tm="100000">
                                          <p:val>
                                            <p:strVal val="#ppt_x"/>
                                          </p:val>
                                        </p:tav>
                                      </p:tavLst>
                                    </p:anim>
                                    <p:anim calcmode="lin" valueType="num">
                                      <p:cBhvr additive="base">
                                        <p:cTn id="2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3"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69968" y="274124"/>
            <a:ext cx="6964831" cy="1024676"/>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?2. </a:t>
            </a:r>
            <a:r>
              <a:rPr lang="el-GR" altLang="en-US" sz="2800">
                <a:solidFill>
                  <a:srgbClr val="000000"/>
                </a:solidFill>
                <a:latin typeface="Times New Roman" pitchFamily="18" charset="0"/>
                <a:cs typeface="Times New Roman" pitchFamily="18" charset="0"/>
              </a:rPr>
              <a:t>Δ</a:t>
            </a:r>
            <a:r>
              <a:rPr lang="en-US" sz="2800">
                <a:latin typeface="Times New Roman" pitchFamily="18" charset="0"/>
                <a:cs typeface="Times New Roman" pitchFamily="18" charset="0"/>
              </a:rPr>
              <a:t>ABC </a:t>
            </a:r>
            <a:r>
              <a:rPr lang="vi-VN" sz="2800">
                <a:latin typeface="Times New Roman" pitchFamily="18" charset="0"/>
                <a:cs typeface="Times New Roman" pitchFamily="18" charset="0"/>
              </a:rPr>
              <a:t>cân tại A. Kẻ AH vuông góc với BC. </a:t>
            </a:r>
          </a:p>
          <a:p>
            <a:r>
              <a:rPr lang="vi-VN" sz="2800">
                <a:latin typeface="Times New Roman" pitchFamily="18" charset="0"/>
                <a:cs typeface="Times New Roman" pitchFamily="18" charset="0"/>
              </a:rPr>
              <a:t>Chứng minh </a:t>
            </a:r>
            <a:r>
              <a:rPr lang="el-GR" altLang="en-US" sz="2800">
                <a:solidFill>
                  <a:srgbClr val="000000"/>
                </a:solidFill>
                <a:latin typeface="Times New Roman" pitchFamily="18" charset="0"/>
                <a:cs typeface="Times New Roman" pitchFamily="18" charset="0"/>
              </a:rPr>
              <a:t>Δ</a:t>
            </a:r>
            <a:r>
              <a:rPr lang="en-US" sz="2800">
                <a:latin typeface="Times New Roman" pitchFamily="18" charset="0"/>
                <a:cs typeface="Times New Roman" pitchFamily="18" charset="0"/>
              </a:rPr>
              <a:t>A</a:t>
            </a:r>
            <a:r>
              <a:rPr lang="vi-VN" sz="2800">
                <a:latin typeface="Times New Roman" pitchFamily="18" charset="0"/>
                <a:cs typeface="Times New Roman" pitchFamily="18" charset="0"/>
              </a:rPr>
              <a:t>HB </a:t>
            </a:r>
            <a:r>
              <a:rPr lang="vi-VN" sz="2800"/>
              <a:t>= </a:t>
            </a:r>
            <a:r>
              <a:rPr lang="el-GR" altLang="en-US" sz="2800">
                <a:solidFill>
                  <a:srgbClr val="000000"/>
                </a:solidFill>
                <a:latin typeface="Times New Roman" pitchFamily="18" charset="0"/>
                <a:cs typeface="Times New Roman" pitchFamily="18" charset="0"/>
              </a:rPr>
              <a:t>Δ</a:t>
            </a:r>
            <a:r>
              <a:rPr lang="en-US" sz="2800">
                <a:latin typeface="Times New Roman" pitchFamily="18" charset="0"/>
                <a:cs typeface="Times New Roman" pitchFamily="18" charset="0"/>
              </a:rPr>
              <a:t>AHC</a:t>
            </a:r>
            <a:r>
              <a:rPr lang="vi-VN" sz="2800"/>
              <a:t>  bằng hai cách?</a:t>
            </a:r>
            <a:endParaRPr lang="en-US" sz="2800"/>
          </a:p>
        </p:txBody>
      </p:sp>
      <p:sp>
        <p:nvSpPr>
          <p:cNvPr id="23" name="Rectangle 22"/>
          <p:cNvSpPr/>
          <p:nvPr/>
        </p:nvSpPr>
        <p:spPr>
          <a:xfrm>
            <a:off x="452348" y="3634808"/>
            <a:ext cx="4676786" cy="1938992"/>
          </a:xfrm>
          <a:prstGeom prst="rect">
            <a:avLst/>
          </a:prstGeom>
          <a:solidFill>
            <a:srgbClr val="00B050"/>
          </a:solidFill>
        </p:spPr>
        <p:txBody>
          <a:bodyPr wrap="square">
            <a:spAutoFit/>
          </a:bodyPr>
          <a:lstStyle/>
          <a:p>
            <a:r>
              <a:rPr lang="en-US" altLang="en-US" sz="2400" b="1">
                <a:solidFill>
                  <a:srgbClr val="000000"/>
                </a:solidFill>
                <a:latin typeface="Times New Roman" pitchFamily="18" charset="0"/>
                <a:cs typeface="Times New Roman" pitchFamily="18" charset="0"/>
              </a:rPr>
              <a:t>Cách 1. Xét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AHB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 </a:t>
            </a:r>
            <a:r>
              <a:rPr lang="en-US" sz="2400" b="1">
                <a:latin typeface="Times New Roman" pitchFamily="18" charset="0"/>
                <a:cs typeface="Times New Roman" pitchFamily="18" charset="0"/>
              </a:rPr>
              <a:t>có:</a:t>
            </a:r>
          </a:p>
          <a:p>
            <a:r>
              <a:rPr lang="en-US" sz="2400" b="1">
                <a:latin typeface="Times New Roman" pitchFamily="18" charset="0"/>
                <a:cs typeface="Times New Roman" pitchFamily="18" charset="0"/>
              </a:rPr>
              <a:t> + góc AHB = góc AHC =90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AB = </a:t>
            </a:r>
            <a:r>
              <a:rPr lang="vi-VN" sz="2400" b="1">
                <a:latin typeface="Times New Roman" pitchFamily="18" charset="0"/>
                <a:cs typeface="Times New Roman" pitchFamily="18" charset="0"/>
              </a:rPr>
              <a:t>AC (gt)</a:t>
            </a:r>
          </a:p>
          <a:p>
            <a:r>
              <a:rPr lang="vi-VN" sz="2400" b="1">
                <a:latin typeface="Times New Roman" pitchFamily="18" charset="0"/>
                <a:cs typeface="Times New Roman" pitchFamily="18" charset="0"/>
              </a:rPr>
              <a:t> + góc ABH = góc ACH</a:t>
            </a:r>
          </a:p>
          <a:p>
            <a:pPr lvl="0"/>
            <a:r>
              <a:rPr lang="vi-VN" sz="2400" b="1">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AHB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a:t>
            </a:r>
            <a:endParaRPr lang="en-US" b="1" dirty="0">
              <a:latin typeface="Times New Roman" pitchFamily="18" charset="0"/>
              <a:cs typeface="Times New Roman" pitchFamily="18" charset="0"/>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3303" y="0"/>
            <a:ext cx="3672486" cy="3589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graphicFrame>
            <p:nvGraphicFramePr>
              <p:cNvPr id="26" name="Table 25"/>
              <p:cNvGraphicFramePr>
                <a:graphicFrameLocks noGrp="1"/>
              </p:cNvGraphicFramePr>
              <p:nvPr>
                <p:extLst>
                  <p:ext uri="{D42A27DB-BD31-4B8C-83A1-F6EECF244321}">
                    <p14:modId xmlns:p14="http://schemas.microsoft.com/office/powerpoint/2010/main" val="3761346038"/>
                  </p:ext>
                </p:extLst>
              </p:nvPr>
            </p:nvGraphicFramePr>
            <p:xfrm>
              <a:off x="521685" y="1476112"/>
              <a:ext cx="3570629" cy="1823021"/>
            </p:xfrm>
            <a:graphic>
              <a:graphicData uri="http://schemas.openxmlformats.org/drawingml/2006/table">
                <a:tbl>
                  <a:tblPr firstRow="1" bandRow="1">
                    <a:tableStyleId>{5940675A-B579-460E-94D1-54222C63F5DA}</a:tableStyleId>
                  </a:tblPr>
                  <a:tblGrid>
                    <a:gridCol w="767469">
                      <a:extLst>
                        <a:ext uri="{9D8B030D-6E8A-4147-A177-3AD203B41FA5}">
                          <a16:colId xmlns:a16="http://schemas.microsoft.com/office/drawing/2014/main" val="20000"/>
                        </a:ext>
                      </a:extLst>
                    </a:gridCol>
                    <a:gridCol w="2803160">
                      <a:extLst>
                        <a:ext uri="{9D8B030D-6E8A-4147-A177-3AD203B41FA5}">
                          <a16:colId xmlns:a16="http://schemas.microsoft.com/office/drawing/2014/main" val="20001"/>
                        </a:ext>
                      </a:extLst>
                    </a:gridCol>
                  </a:tblGrid>
                  <a:tr h="1052512">
                    <a:tc>
                      <a:txBody>
                        <a:bodyPr/>
                        <a:lstStyle/>
                        <a:p>
                          <a:endParaRPr lang="vi-VN" sz="2400" dirty="0">
                            <a:latin typeface="+mn-lt"/>
                          </a:endParaRPr>
                        </a:p>
                        <a:p>
                          <a:r>
                            <a:rPr lang="vi-VN" sz="2400" dirty="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14:m>
                            <m:oMath xmlns:m="http://schemas.openxmlformats.org/officeDocument/2006/math">
                              <m:r>
                                <m:rPr>
                                  <m:sty m:val="p"/>
                                </m:rPr>
                                <a:rPr lang="el-GR" sz="2400" i="1" kern="1200" smtClean="0">
                                  <a:solidFill>
                                    <a:schemeClr val="tx1"/>
                                  </a:solidFill>
                                  <a:effectLst/>
                                  <a:latin typeface="Cambria Math"/>
                                  <a:ea typeface="+mn-ea"/>
                                  <a:cs typeface="Arial" panose="020B0604020202020204" pitchFamily="34" charset="0"/>
                                </a:rPr>
                                <m:t>Δ</m:t>
                              </m:r>
                            </m:oMath>
                          </a14:m>
                          <a:r>
                            <a:rPr lang="en-US" sz="2400" kern="1200">
                              <a:solidFill>
                                <a:schemeClr val="tx1"/>
                              </a:solidFill>
                              <a:effectLst/>
                              <a:latin typeface="Arial" panose="020B0604020202020204" pitchFamily="34" charset="0"/>
                              <a:ea typeface="+mn-ea"/>
                              <a:cs typeface="Arial" panose="020B0604020202020204" pitchFamily="34" charset="0"/>
                            </a:rPr>
                            <a:t>ABC</a:t>
                          </a:r>
                          <a:r>
                            <a:rPr lang="en-US" sz="2400" kern="1200" dirty="0">
                              <a:solidFill>
                                <a:schemeClr val="tx1"/>
                              </a:solidFill>
                              <a:effectLst/>
                              <a:latin typeface="Arial" panose="020B0604020202020204" pitchFamily="34" charset="0"/>
                              <a:ea typeface="+mn-ea"/>
                              <a:cs typeface="Arial" panose="020B0604020202020204" pitchFamily="34" charset="0"/>
                            </a:rPr>
                            <a:t>: AC</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a:solidFill>
                                <a:schemeClr val="tx1"/>
                              </a:solidFill>
                              <a:effectLst/>
                              <a:latin typeface="Arial" panose="020B0604020202020204" pitchFamily="34" charset="0"/>
                              <a:ea typeface="+mn-ea"/>
                              <a:cs typeface="Arial" panose="020B0604020202020204" pitchFamily="34" charset="0"/>
                            </a:rPr>
                            <a:t>=</a:t>
                          </a:r>
                          <a:r>
                            <a:rPr lang="vi-VN" sz="2400" kern="1200">
                              <a:solidFill>
                                <a:schemeClr val="tx1"/>
                              </a:solidFill>
                              <a:effectLst/>
                              <a:latin typeface="Arial" panose="020B0604020202020204" pitchFamily="34" charset="0"/>
                              <a:ea typeface="+mn-ea"/>
                              <a:cs typeface="Arial" panose="020B0604020202020204" pitchFamily="34" charset="0"/>
                            </a:rPr>
                            <a:t> </a:t>
                          </a:r>
                          <a:r>
                            <a:rPr lang="en-US" sz="2400" kern="1200">
                              <a:solidFill>
                                <a:schemeClr val="tx1"/>
                              </a:solidFill>
                              <a:effectLst/>
                              <a:latin typeface="Arial" panose="020B0604020202020204" pitchFamily="34" charset="0"/>
                              <a:ea typeface="+mn-ea"/>
                              <a:cs typeface="Arial" panose="020B0604020202020204" pitchFamily="34" charset="0"/>
                            </a:rPr>
                            <a:t>AB</a:t>
                          </a:r>
                          <a:endParaRPr lang="vi-VN" sz="2400" kern="1200" dirty="0">
                            <a:solidFill>
                              <a:schemeClr val="tx1"/>
                            </a:solidFill>
                            <a:effectLst/>
                            <a:latin typeface="+mn-lt"/>
                            <a:ea typeface="+mn-ea"/>
                            <a:cs typeface="Arial" panose="020B0604020202020204" pitchFamily="34" charset="0"/>
                          </a:endParaRPr>
                        </a:p>
                        <a:p>
                          <a:r>
                            <a:rPr lang="vi-VN" sz="2400" kern="1200">
                              <a:solidFill>
                                <a:schemeClr val="tx1"/>
                              </a:solidFill>
                              <a:effectLst/>
                              <a:latin typeface="+mn-lt"/>
                              <a:ea typeface="+mn-ea"/>
                              <a:cs typeface="+mn-cs"/>
                            </a:rPr>
                            <a:t>AH </a:t>
                          </a:r>
                          <a14:m>
                            <m:oMath xmlns:m="http://schemas.openxmlformats.org/officeDocument/2006/math">
                              <m:r>
                                <a:rPr lang="vi-VN"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vi-VN" sz="2400" dirty="0">
                              <a:latin typeface="+mn-lt"/>
                            </a:rPr>
                            <a:t> </a:t>
                          </a:r>
                          <a:r>
                            <a:rPr lang="vi-VN" sz="2400">
                              <a:latin typeface="+mn-lt"/>
                            </a:rPr>
                            <a:t>BC</a:t>
                          </a:r>
                          <a:endParaRPr lang="vi-VN" sz="2400" baseline="0" dirty="0">
                            <a:latin typeface="+mn-lt"/>
                          </a:endParaRPr>
                        </a:p>
                        <a:p>
                          <a:r>
                            <a:rPr lang="vi-VN" sz="2400" baseline="0">
                              <a:latin typeface="+mn-lt"/>
                            </a:rPr>
                            <a:t>AH </a:t>
                          </a:r>
                          <a14:m>
                            <m:oMath xmlns:m="http://schemas.openxmlformats.org/officeDocument/2006/math">
                              <m:r>
                                <a:rPr lang="vi-VN" sz="2400" i="1" baseline="0" smtClean="0">
                                  <a:latin typeface="Cambria Math" panose="02040503050406030204" pitchFamily="18" charset="0"/>
                                  <a:ea typeface="Cambria Math" panose="02040503050406030204" pitchFamily="18" charset="0"/>
                                </a:rPr>
                                <m:t>⋂</m:t>
                              </m:r>
                            </m:oMath>
                          </a14:m>
                          <a:r>
                            <a:rPr lang="vi-VN" sz="2400" dirty="0">
                              <a:latin typeface="+mn-lt"/>
                            </a:rPr>
                            <a:t> CB </a:t>
                          </a:r>
                          <a:r>
                            <a:rPr lang="vi-VN" sz="2400">
                              <a:latin typeface="+mn-lt"/>
                            </a:rPr>
                            <a:t>= H</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634301">
                    <a:tc>
                      <a:txBody>
                        <a:bodyPr/>
                        <a:lstStyle/>
                        <a:p>
                          <a:r>
                            <a:rPr lang="vi-VN" sz="240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indent="0">
                            <a:buNone/>
                          </a:pPr>
                          <a:r>
                            <a:rPr lang="vi-VN" altLang="en-US" sz="2400">
                              <a:solidFill>
                                <a:srgbClr val="000000"/>
                              </a:solidFill>
                              <a:latin typeface="Times New Roman" pitchFamily="18" charset="0"/>
                              <a:cs typeface="Times New Roman" pitchFamily="18" charset="0"/>
                            </a:rPr>
                            <a:t> </a:t>
                          </a:r>
                          <a:r>
                            <a:rPr lang="el-GR" altLang="en-US" sz="2400">
                              <a:solidFill>
                                <a:srgbClr val="000000"/>
                              </a:solidFill>
                              <a:latin typeface="Times New Roman" pitchFamily="18" charset="0"/>
                              <a:cs typeface="Times New Roman" pitchFamily="18" charset="0"/>
                            </a:rPr>
                            <a:t>Δ</a:t>
                          </a:r>
                          <a:r>
                            <a:rPr lang="en-US" sz="2400">
                              <a:latin typeface="Times New Roman" pitchFamily="18" charset="0"/>
                              <a:cs typeface="Times New Roman" pitchFamily="18" charset="0"/>
                            </a:rPr>
                            <a:t>A</a:t>
                          </a:r>
                          <a:r>
                            <a:rPr lang="vi-VN" sz="2400">
                              <a:latin typeface="Times New Roman" pitchFamily="18" charset="0"/>
                              <a:cs typeface="Times New Roman" pitchFamily="18" charset="0"/>
                            </a:rPr>
                            <a:t>HB </a:t>
                          </a:r>
                          <a:r>
                            <a:rPr lang="vi-VN" sz="2400"/>
                            <a:t>= </a:t>
                          </a:r>
                          <a:r>
                            <a:rPr lang="el-GR" altLang="en-US" sz="2400">
                              <a:solidFill>
                                <a:srgbClr val="000000"/>
                              </a:solidFill>
                              <a:latin typeface="Times New Roman" pitchFamily="18" charset="0"/>
                              <a:cs typeface="Times New Roman" pitchFamily="18" charset="0"/>
                            </a:rPr>
                            <a:t>Δ</a:t>
                          </a:r>
                          <a:r>
                            <a:rPr lang="en-US" sz="2400">
                              <a:latin typeface="Times New Roman" pitchFamily="18" charset="0"/>
                              <a:cs typeface="Times New Roman" pitchFamily="18" charset="0"/>
                            </a:rPr>
                            <a:t>AHC</a:t>
                          </a:r>
                          <a:r>
                            <a:rPr lang="vi-VN" sz="2400"/>
                            <a:t> </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bl>
              </a:graphicData>
            </a:graphic>
          </p:graphicFrame>
        </mc:Choice>
        <mc:Fallback xmlns="">
          <p:graphicFrame>
            <p:nvGraphicFramePr>
              <p:cNvPr id="26" name="Table 25"/>
              <p:cNvGraphicFramePr>
                <a:graphicFrameLocks noGrp="1"/>
              </p:cNvGraphicFramePr>
              <p:nvPr>
                <p:extLst>
                  <p:ext uri="{D42A27DB-BD31-4B8C-83A1-F6EECF244321}">
                    <p14:modId xmlns:p14="http://schemas.microsoft.com/office/powerpoint/2010/main" val="3761346038"/>
                  </p:ext>
                </p:extLst>
              </p:nvPr>
            </p:nvGraphicFramePr>
            <p:xfrm>
              <a:off x="521685" y="1476112"/>
              <a:ext cx="3570629" cy="1823021"/>
            </p:xfrm>
            <a:graphic>
              <a:graphicData uri="http://schemas.openxmlformats.org/drawingml/2006/table">
                <a:tbl>
                  <a:tblPr firstRow="1" bandRow="1">
                    <a:tableStyleId>{5940675A-B579-460E-94D1-54222C63F5DA}</a:tableStyleId>
                  </a:tblPr>
                  <a:tblGrid>
                    <a:gridCol w="767469"/>
                    <a:gridCol w="2803160"/>
                  </a:tblGrid>
                  <a:tr h="1188720">
                    <a:tc>
                      <a:txBody>
                        <a:bodyPr/>
                        <a:lstStyle/>
                        <a:p>
                          <a:endParaRPr lang="vi-VN" sz="2400" dirty="0" smtClean="0">
                            <a:latin typeface="+mn-lt"/>
                          </a:endParaRPr>
                        </a:p>
                        <a:p>
                          <a:r>
                            <a:rPr lang="vi-VN" sz="2400" dirty="0" smtClean="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3"/>
                          <a:stretch>
                            <a:fillRect l="-27669" t="-3590" r="-218" b="-53846"/>
                          </a:stretch>
                        </a:blipFill>
                      </a:tcPr>
                    </a:tc>
                  </a:tr>
                  <a:tr h="634301">
                    <a:tc>
                      <a:txBody>
                        <a:bodyPr/>
                        <a:lstStyle/>
                        <a:p>
                          <a:r>
                            <a:rPr lang="vi-VN" sz="2400" smtClean="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indent="0">
                            <a:buNone/>
                          </a:pPr>
                          <a:r>
                            <a:rPr lang="vi-VN" altLang="en-US" sz="2400" smtClean="0">
                              <a:solidFill>
                                <a:srgbClr val="000000"/>
                              </a:solidFill>
                              <a:latin typeface="Times New Roman" pitchFamily="18" charset="0"/>
                              <a:cs typeface="Times New Roman" pitchFamily="18" charset="0"/>
                            </a:rPr>
                            <a:t> </a:t>
                          </a:r>
                          <a:r>
                            <a:rPr lang="el-GR" altLang="en-US" sz="2400" smtClean="0">
                              <a:solidFill>
                                <a:srgbClr val="000000"/>
                              </a:solidFill>
                              <a:latin typeface="Times New Roman" pitchFamily="18" charset="0"/>
                              <a:cs typeface="Times New Roman" pitchFamily="18" charset="0"/>
                            </a:rPr>
                            <a:t>Δ</a:t>
                          </a:r>
                          <a:r>
                            <a:rPr lang="en-US" sz="2400" smtClean="0">
                              <a:latin typeface="Times New Roman" pitchFamily="18" charset="0"/>
                              <a:cs typeface="Times New Roman" pitchFamily="18" charset="0"/>
                            </a:rPr>
                            <a:t>A</a:t>
                          </a:r>
                          <a:r>
                            <a:rPr lang="vi-VN" sz="2400" smtClean="0">
                              <a:latin typeface="Times New Roman" pitchFamily="18" charset="0"/>
                              <a:cs typeface="Times New Roman" pitchFamily="18" charset="0"/>
                            </a:rPr>
                            <a:t>HB </a:t>
                          </a:r>
                          <a:r>
                            <a:rPr lang="vi-VN" sz="2400" smtClean="0"/>
                            <a:t>= </a:t>
                          </a:r>
                          <a:r>
                            <a:rPr lang="el-GR" altLang="en-US" sz="2400" smtClean="0">
                              <a:solidFill>
                                <a:srgbClr val="000000"/>
                              </a:solidFill>
                              <a:latin typeface="Times New Roman" pitchFamily="18" charset="0"/>
                              <a:cs typeface="Times New Roman" pitchFamily="18" charset="0"/>
                            </a:rPr>
                            <a:t>Δ</a:t>
                          </a:r>
                          <a:r>
                            <a:rPr lang="en-US" sz="2400" smtClean="0">
                              <a:latin typeface="Times New Roman" pitchFamily="18" charset="0"/>
                              <a:cs typeface="Times New Roman" pitchFamily="18" charset="0"/>
                            </a:rPr>
                            <a:t>AHC</a:t>
                          </a:r>
                          <a:r>
                            <a:rPr lang="vi-VN" sz="2400" smtClean="0"/>
                            <a:t> </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mc:Fallback>
      </mc:AlternateContent>
      <p:sp>
        <p:nvSpPr>
          <p:cNvPr id="27" name="Rectangle 26"/>
          <p:cNvSpPr/>
          <p:nvPr/>
        </p:nvSpPr>
        <p:spPr>
          <a:xfrm>
            <a:off x="6403443" y="3634808"/>
            <a:ext cx="4676786" cy="1938992"/>
          </a:xfrm>
          <a:prstGeom prst="rect">
            <a:avLst/>
          </a:prstGeom>
          <a:solidFill>
            <a:srgbClr val="FFFF00"/>
          </a:solidFill>
        </p:spPr>
        <p:txBody>
          <a:bodyPr wrap="square">
            <a:spAutoFit/>
          </a:bodyPr>
          <a:lstStyle/>
          <a:p>
            <a:r>
              <a:rPr lang="en-US" altLang="en-US" sz="2400" b="1">
                <a:solidFill>
                  <a:srgbClr val="000000"/>
                </a:solidFill>
                <a:latin typeface="Times New Roman" pitchFamily="18" charset="0"/>
                <a:cs typeface="Times New Roman" pitchFamily="18" charset="0"/>
              </a:rPr>
              <a:t>Cách 2. Xét </a:t>
            </a:r>
            <a:r>
              <a:rPr lang="el-GR" altLang="en-US" sz="2400" b="1">
                <a:solidFill>
                  <a:srgbClr val="000000"/>
                </a:solidFill>
                <a:latin typeface="Times New Roman" pitchFamily="18" charset="0"/>
                <a:cs typeface="Times New Roman" pitchFamily="18" charset="0"/>
              </a:rPr>
              <a:t>Δ</a:t>
            </a:r>
            <a:r>
              <a:rPr lang="en-US" sz="2400" b="1">
                <a:latin typeface="Times New Roman" pitchFamily="18" charset="0"/>
                <a:cs typeface="Times New Roman" pitchFamily="18" charset="0"/>
              </a:rPr>
              <a:t>AHB </a:t>
            </a:r>
            <a:r>
              <a:rPr lang="en-US" sz="2400" b="1" err="1">
                <a:latin typeface="Times New Roman" pitchFamily="18" charset="0"/>
                <a:cs typeface="Times New Roman" pitchFamily="18" charset="0"/>
              </a:rPr>
              <a:t>và</a:t>
            </a:r>
            <a:r>
              <a:rPr lang="en-US"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 </a:t>
            </a:r>
            <a:r>
              <a:rPr lang="en-US" sz="2400" b="1">
                <a:latin typeface="Times New Roman" pitchFamily="18" charset="0"/>
                <a:cs typeface="Times New Roman" pitchFamily="18" charset="0"/>
              </a:rPr>
              <a:t>có:</a:t>
            </a:r>
          </a:p>
          <a:p>
            <a:r>
              <a:rPr lang="en-US" sz="2400" b="1">
                <a:latin typeface="Times New Roman" pitchFamily="18" charset="0"/>
                <a:cs typeface="Times New Roman" pitchFamily="18" charset="0"/>
              </a:rPr>
              <a:t> + góc AHB = góc AHC =90</a:t>
            </a:r>
            <a:r>
              <a:rPr lang="en-US" sz="2400" b="1" baseline="30000">
                <a:latin typeface="Times New Roman" pitchFamily="18" charset="0"/>
                <a:cs typeface="Times New Roman" pitchFamily="18" charset="0"/>
              </a:rPr>
              <a:t>0</a:t>
            </a:r>
            <a:r>
              <a:rPr lang="en-US" sz="2400" b="1">
                <a:latin typeface="Times New Roman" pitchFamily="18" charset="0"/>
                <a:cs typeface="Times New Roman" pitchFamily="18" charset="0"/>
              </a:rPr>
              <a:t> ( gt)</a:t>
            </a:r>
            <a:endParaRPr lang="vi-VN" sz="2400" b="1" dirty="0">
              <a:latin typeface="Times New Roman" pitchFamily="18" charset="0"/>
              <a:cs typeface="Times New Roman" pitchFamily="18" charset="0"/>
            </a:endParaRPr>
          </a:p>
          <a:p>
            <a:r>
              <a:rPr lang="en-US" sz="2400" b="1">
                <a:latin typeface="Times New Roman" pitchFamily="18" charset="0"/>
                <a:cs typeface="Times New Roman" pitchFamily="18" charset="0"/>
              </a:rPr>
              <a:t> + AB = </a:t>
            </a:r>
            <a:r>
              <a:rPr lang="vi-VN" sz="2400" b="1">
                <a:latin typeface="Times New Roman" pitchFamily="18" charset="0"/>
                <a:cs typeface="Times New Roman" pitchFamily="18" charset="0"/>
              </a:rPr>
              <a:t>AC (gt)</a:t>
            </a:r>
          </a:p>
          <a:p>
            <a:r>
              <a:rPr lang="vi-VN" sz="2400" b="1">
                <a:latin typeface="Times New Roman" pitchFamily="18" charset="0"/>
                <a:cs typeface="Times New Roman" pitchFamily="18" charset="0"/>
              </a:rPr>
              <a:t> + AH canh chung</a:t>
            </a:r>
          </a:p>
          <a:p>
            <a:pPr lvl="0"/>
            <a:r>
              <a:rPr lang="vi-VN" sz="2400" b="1">
                <a:latin typeface="Times New Roman" pitchFamily="18" charset="0"/>
                <a:cs typeface="Times New Roman" pitchFamily="18" charset="0"/>
              </a:rPr>
              <a:t>=&gt;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AHB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a:t>
            </a:r>
            <a:endParaRPr lang="en-US" b="1" dirty="0">
              <a:latin typeface="Times New Roman" pitchFamily="18" charset="0"/>
              <a:cs typeface="Times New Roman" pitchFamily="18" charset="0"/>
            </a:endParaRPr>
          </a:p>
        </p:txBody>
      </p:sp>
      <p:sp>
        <p:nvSpPr>
          <p:cNvPr id="29" name="Rectangle 28"/>
          <p:cNvSpPr/>
          <p:nvPr/>
        </p:nvSpPr>
        <p:spPr>
          <a:xfrm>
            <a:off x="424868" y="5716034"/>
            <a:ext cx="5061532" cy="830997"/>
          </a:xfrm>
          <a:prstGeom prst="rect">
            <a:avLst/>
          </a:prstGeom>
          <a:solidFill>
            <a:srgbClr val="00B050"/>
          </a:solidFill>
          <a:ln>
            <a:solidFill>
              <a:srgbClr val="C00000"/>
            </a:solidFill>
          </a:ln>
        </p:spPr>
        <p:txBody>
          <a:bodyPr wrap="square">
            <a:spAutoFit/>
          </a:bodyPr>
          <a:lstStyle/>
          <a:p>
            <a:r>
              <a:rPr lang="en-US" altLang="en-US" sz="2400" b="1">
                <a:solidFill>
                  <a:srgbClr val="000000"/>
                </a:solidFill>
                <a:latin typeface="Times New Roman" pitchFamily="18" charset="0"/>
                <a:cs typeface="Times New Roman" pitchFamily="18" charset="0"/>
              </a:rPr>
              <a:t>Cách 1. </a:t>
            </a:r>
            <a:r>
              <a:rPr lang="vi-VN"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AHB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a:t>
            </a:r>
          </a:p>
          <a:p>
            <a:r>
              <a:rPr lang="en-US" sz="2400" b="1">
                <a:solidFill>
                  <a:srgbClr val="000000"/>
                </a:solidFill>
                <a:latin typeface="Times New Roman" pitchFamily="18" charset="0"/>
                <a:cs typeface="Times New Roman" pitchFamily="18" charset="0"/>
              </a:rPr>
              <a:t>Trường hợp: cạnh huyền - góc nhọn</a:t>
            </a:r>
            <a:endParaRPr lang="en-US" b="1" dirty="0">
              <a:latin typeface="Times New Roman" pitchFamily="18" charset="0"/>
              <a:cs typeface="Times New Roman" pitchFamily="18" charset="0"/>
            </a:endParaRPr>
          </a:p>
        </p:txBody>
      </p:sp>
      <p:sp>
        <p:nvSpPr>
          <p:cNvPr id="30" name="Rectangle 29"/>
          <p:cNvSpPr/>
          <p:nvPr/>
        </p:nvSpPr>
        <p:spPr>
          <a:xfrm>
            <a:off x="6253542" y="5703541"/>
            <a:ext cx="5788557" cy="830997"/>
          </a:xfrm>
          <a:prstGeom prst="rect">
            <a:avLst/>
          </a:prstGeom>
          <a:solidFill>
            <a:srgbClr val="FFFF00"/>
          </a:solidFill>
          <a:ln>
            <a:solidFill>
              <a:srgbClr val="002060"/>
            </a:solidFill>
          </a:ln>
        </p:spPr>
        <p:txBody>
          <a:bodyPr wrap="square">
            <a:spAutoFit/>
          </a:bodyPr>
          <a:lstStyle/>
          <a:p>
            <a:r>
              <a:rPr lang="en-US" altLang="en-US" sz="2400" b="1">
                <a:solidFill>
                  <a:srgbClr val="000000"/>
                </a:solidFill>
                <a:latin typeface="Times New Roman" pitchFamily="18" charset="0"/>
                <a:cs typeface="Times New Roman" pitchFamily="18" charset="0"/>
              </a:rPr>
              <a:t>Cách 2. </a:t>
            </a:r>
            <a:r>
              <a:rPr lang="vi-VN" sz="2400" b="1">
                <a:latin typeface="Times New Roman" pitchFamily="18" charset="0"/>
                <a:cs typeface="Times New Roman" pitchFamily="18" charset="0"/>
              </a:rPr>
              <a:t>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AHB =  </a:t>
            </a:r>
            <a:r>
              <a:rPr lang="el-GR" altLang="en-US" sz="2400" b="1">
                <a:solidFill>
                  <a:srgbClr val="000000"/>
                </a:solidFill>
                <a:latin typeface="Times New Roman" pitchFamily="18" charset="0"/>
                <a:cs typeface="Times New Roman" pitchFamily="18" charset="0"/>
              </a:rPr>
              <a:t>Δ</a:t>
            </a:r>
            <a:r>
              <a:rPr lang="en-US" altLang="en-US" sz="2400" b="1">
                <a:solidFill>
                  <a:srgbClr val="000000"/>
                </a:solidFill>
                <a:latin typeface="Times New Roman" pitchFamily="18" charset="0"/>
                <a:cs typeface="Times New Roman" pitchFamily="18" charset="0"/>
              </a:rPr>
              <a:t>AHC</a:t>
            </a:r>
          </a:p>
          <a:p>
            <a:r>
              <a:rPr lang="en-US" sz="2400" b="1">
                <a:solidFill>
                  <a:srgbClr val="000000"/>
                </a:solidFill>
                <a:latin typeface="Times New Roman" pitchFamily="18" charset="0"/>
                <a:cs typeface="Times New Roman" pitchFamily="18" charset="0"/>
              </a:rPr>
              <a:t>Trường hợp: cạnh huyền - cạnh góc vuông </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686304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
                                        </p:tgtEl>
                                        <p:attrNameLst>
                                          <p:attrName>style.visibility</p:attrName>
                                        </p:attrNameLst>
                                      </p:cBhvr>
                                      <p:to>
                                        <p:strVal val="visible"/>
                                      </p:to>
                                    </p:set>
                                    <p:anim calcmode="lin" valueType="num">
                                      <p:cBhvr additive="base">
                                        <p:cTn id="25" dur="500" fill="hold"/>
                                        <p:tgtEl>
                                          <p:spTgt spid="29"/>
                                        </p:tgtEl>
                                        <p:attrNameLst>
                                          <p:attrName>ppt_x</p:attrName>
                                        </p:attrNameLst>
                                      </p:cBhvr>
                                      <p:tavLst>
                                        <p:tav tm="0">
                                          <p:val>
                                            <p:strVal val="#ppt_x"/>
                                          </p:val>
                                        </p:tav>
                                        <p:tav tm="100000">
                                          <p:val>
                                            <p:strVal val="#ppt_x"/>
                                          </p:val>
                                        </p:tav>
                                      </p:tavLst>
                                    </p:anim>
                                    <p:anim calcmode="lin" valueType="num">
                                      <p:cBhvr additive="base">
                                        <p:cTn id="2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 calcmode="lin" valueType="num">
                                      <p:cBhvr additive="base">
                                        <p:cTn id="31" dur="500" fill="hold"/>
                                        <p:tgtEl>
                                          <p:spTgt spid="30"/>
                                        </p:tgtEl>
                                        <p:attrNameLst>
                                          <p:attrName>ppt_x</p:attrName>
                                        </p:attrNameLst>
                                      </p:cBhvr>
                                      <p:tavLst>
                                        <p:tav tm="0">
                                          <p:val>
                                            <p:strVal val="#ppt_x"/>
                                          </p:val>
                                        </p:tav>
                                        <p:tav tm="100000">
                                          <p:val>
                                            <p:strVal val="#ppt_x"/>
                                          </p:val>
                                        </p:tav>
                                      </p:tavLst>
                                    </p:anim>
                                    <p:anim calcmode="lin" valueType="num">
                                      <p:cBhvr additive="base">
                                        <p:cTn id="3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7" grpId="0" animBg="1"/>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362668" y="184666"/>
            <a:ext cx="1099113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effectLst/>
                <a:cs typeface="Arial" panose="020B0604020202020204" pitchFamily="34" charset="0"/>
              </a:rPr>
              <a:t>Bài</a:t>
            </a:r>
            <a:r>
              <a:rPr kumimoji="0" lang="en-US" altLang="en-US" sz="2400" b="1" i="0" u="none" strike="noStrike" cap="none" normalizeH="0">
                <a:ln>
                  <a:noFill/>
                </a:ln>
                <a:effectLst/>
                <a:cs typeface="Arial" panose="020B0604020202020204" pitchFamily="34" charset="0"/>
              </a:rPr>
              <a:t> tập 65 SGK/ 137.</a:t>
            </a:r>
            <a:endParaRPr kumimoji="0" lang="en-US" altLang="en-US" sz="2400" b="0" i="0" u="none" strike="noStrike" cap="none" normalizeH="0" baseline="0" dirty="0">
              <a:ln>
                <a:noFill/>
              </a:ln>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cs typeface="Arial" panose="020B0604020202020204" pitchFamily="34" charset="0"/>
              </a:rPr>
              <a:t>Cho tam </a:t>
            </a:r>
            <a:r>
              <a:rPr kumimoji="0" lang="en-US" altLang="en-US" sz="2400" b="0" i="0" u="none" strike="noStrike" cap="none" normalizeH="0" baseline="0" dirty="0" err="1">
                <a:ln>
                  <a:noFill/>
                </a:ln>
                <a:effectLst/>
                <a:cs typeface="Arial" panose="020B0604020202020204" pitchFamily="34" charset="0"/>
              </a:rPr>
              <a:t>giác</a:t>
            </a:r>
            <a:r>
              <a:rPr kumimoji="0" lang="en-US" altLang="en-US" sz="2400" b="0" i="0" u="none" strike="noStrike" cap="none" normalizeH="0" baseline="0" dirty="0">
                <a:ln>
                  <a:noFill/>
                </a:ln>
                <a:effectLst/>
                <a:cs typeface="Arial" panose="020B0604020202020204" pitchFamily="34" charset="0"/>
              </a:rPr>
              <a:t> ABC </a:t>
            </a:r>
            <a:r>
              <a:rPr kumimoji="0" lang="en-US" altLang="en-US" sz="2400" b="0" i="0" u="none" strike="noStrike" cap="none" normalizeH="0" baseline="0" dirty="0" err="1">
                <a:ln>
                  <a:noFill/>
                </a:ln>
                <a:effectLst/>
                <a:cs typeface="Arial" panose="020B0604020202020204" pitchFamily="34" charset="0"/>
              </a:rPr>
              <a:t>cân</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tại</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a:ln>
                  <a:noFill/>
                </a:ln>
                <a:effectLst/>
                <a:cs typeface="Arial" panose="020B0604020202020204" pitchFamily="34" charset="0"/>
              </a:rPr>
              <a:t>A </a:t>
            </a:r>
            <a:r>
              <a:rPr lang="en-US" altLang="en-US" sz="2400">
                <a:cs typeface="Arial" panose="020B0604020202020204" pitchFamily="34" charset="0"/>
              </a:rPr>
              <a:t>, </a:t>
            </a:r>
            <a:r>
              <a:rPr kumimoji="0" lang="en-US" altLang="en-US" sz="2400" b="0" i="0" u="none" strike="noStrike" cap="none" normalizeH="0" baseline="0">
                <a:ln>
                  <a:noFill/>
                </a:ln>
                <a:effectLst/>
                <a:cs typeface="Arial" panose="020B0604020202020204" pitchFamily="34" charset="0"/>
              </a:rPr>
              <a:t>góc</a:t>
            </a:r>
            <a:r>
              <a:rPr kumimoji="0" lang="en-US" altLang="en-US" sz="2400" b="0" i="0" u="none" strike="noStrike" cap="none" normalizeH="0">
                <a:ln>
                  <a:noFill/>
                </a:ln>
                <a:effectLst/>
                <a:cs typeface="Arial" panose="020B0604020202020204" pitchFamily="34" charset="0"/>
              </a:rPr>
              <a:t> </a:t>
            </a:r>
            <a:r>
              <a:rPr kumimoji="0" lang="en-US" altLang="en-US" sz="2400" b="0" i="0" u="none" strike="noStrike" cap="none" normalizeH="0" baseline="0">
                <a:ln>
                  <a:noFill/>
                </a:ln>
                <a:effectLst/>
                <a:cs typeface="Arial" panose="020B0604020202020204" pitchFamily="34" charset="0"/>
              </a:rPr>
              <a:t>A &lt; 90</a:t>
            </a:r>
            <a:r>
              <a:rPr kumimoji="0" lang="en-US" altLang="en-US" sz="2400" b="0" i="0" u="none" strike="noStrike" cap="none" normalizeH="0" baseline="30000">
                <a:ln>
                  <a:noFill/>
                </a:ln>
                <a:effectLst/>
                <a:cs typeface="Arial" panose="020B0604020202020204" pitchFamily="34" charset="0"/>
              </a:rPr>
              <a:t>0</a:t>
            </a:r>
            <a:r>
              <a:rPr kumimoji="0" lang="en-US" altLang="en-US" sz="2400" b="0" i="0" u="none" strike="noStrike" cap="none" normalizeH="0" baseline="0">
                <a:ln>
                  <a:noFill/>
                </a:ln>
                <a:effectLst/>
                <a:cs typeface="Arial" panose="020B0604020202020204" pitchFamily="34" charset="0"/>
              </a:rPr>
              <a:t>. </a:t>
            </a:r>
            <a:br>
              <a:rPr kumimoji="0" lang="vi-VN" altLang="en-US" sz="2400" b="0" i="0" u="none" strike="noStrike" cap="none" normalizeH="0" baseline="0" dirty="0">
                <a:ln>
                  <a:noFill/>
                </a:ln>
                <a:effectLst/>
                <a:cs typeface="Arial" panose="020B0604020202020204" pitchFamily="34" charset="0"/>
              </a:rPr>
            </a:br>
            <a:r>
              <a:rPr kumimoji="0" lang="en-US" altLang="en-US" sz="2400" b="0" i="0" u="none" strike="noStrike" cap="none" normalizeH="0" baseline="0" dirty="0" err="1">
                <a:ln>
                  <a:noFill/>
                </a:ln>
                <a:effectLst/>
                <a:cs typeface="Arial" panose="020B0604020202020204" pitchFamily="34" charset="0"/>
              </a:rPr>
              <a:t>Vẽ</a:t>
            </a:r>
            <a:r>
              <a:rPr kumimoji="0" lang="en-US" altLang="en-US" sz="2400" b="0" i="0" u="none" strike="noStrike" cap="none" normalizeH="0" baseline="0" dirty="0">
                <a:ln>
                  <a:noFill/>
                </a:ln>
                <a:effectLst/>
                <a:cs typeface="Arial" panose="020B0604020202020204" pitchFamily="34" charset="0"/>
              </a:rPr>
              <a:t> BH </a:t>
            </a:r>
            <a:r>
              <a:rPr kumimoji="0" lang="en-US" altLang="en-US" sz="2400" b="0" i="0" u="none" strike="noStrike" cap="none" normalizeH="0" baseline="0" dirty="0" err="1">
                <a:ln>
                  <a:noFill/>
                </a:ln>
                <a:effectLst/>
                <a:cs typeface="Arial" panose="020B0604020202020204" pitchFamily="34" charset="0"/>
              </a:rPr>
              <a:t>vuông</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góc</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với</a:t>
            </a:r>
            <a:r>
              <a:rPr kumimoji="0" lang="en-US" altLang="en-US" sz="2400" b="0" i="0" u="none" strike="noStrike" cap="none" normalizeH="0" baseline="0" dirty="0">
                <a:ln>
                  <a:noFill/>
                </a:ln>
                <a:effectLst/>
                <a:cs typeface="Arial" panose="020B0604020202020204" pitchFamily="34" charset="0"/>
              </a:rPr>
              <a:t> AC (H </a:t>
            </a:r>
            <a:r>
              <a:rPr kumimoji="0" lang="en-US" altLang="en-US" sz="2400" b="0" i="0" u="none" strike="noStrike" cap="none" normalizeH="0" baseline="0" dirty="0" err="1">
                <a:ln>
                  <a:noFill/>
                </a:ln>
                <a:effectLst/>
                <a:cs typeface="Arial" panose="020B0604020202020204" pitchFamily="34" charset="0"/>
              </a:rPr>
              <a:t>thuộc</a:t>
            </a:r>
            <a:r>
              <a:rPr kumimoji="0" lang="en-US" altLang="en-US" sz="2400" b="0" i="0" u="none" strike="noStrike" cap="none" normalizeH="0" baseline="0" dirty="0">
                <a:ln>
                  <a:noFill/>
                </a:ln>
                <a:effectLst/>
                <a:cs typeface="Arial" panose="020B0604020202020204" pitchFamily="34" charset="0"/>
              </a:rPr>
              <a:t> AC), CK </a:t>
            </a:r>
            <a:r>
              <a:rPr kumimoji="0" lang="en-US" altLang="en-US" sz="2400" b="0" i="0" u="none" strike="noStrike" cap="none" normalizeH="0" baseline="0" dirty="0" err="1">
                <a:ln>
                  <a:noFill/>
                </a:ln>
                <a:effectLst/>
                <a:cs typeface="Arial" panose="020B0604020202020204" pitchFamily="34" charset="0"/>
              </a:rPr>
              <a:t>vuông</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góc</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với</a:t>
            </a:r>
            <a:r>
              <a:rPr kumimoji="0" lang="en-US" altLang="en-US" sz="2400" b="0" i="0" u="none" strike="noStrike" cap="none" normalizeH="0" baseline="0" dirty="0">
                <a:ln>
                  <a:noFill/>
                </a:ln>
                <a:effectLst/>
                <a:cs typeface="Arial" panose="020B0604020202020204" pitchFamily="34" charset="0"/>
              </a:rPr>
              <a:t> AB (K </a:t>
            </a:r>
            <a:r>
              <a:rPr kumimoji="0" lang="en-US" altLang="en-US" sz="2400" b="0" i="0" u="none" strike="noStrike" cap="none" normalizeH="0" baseline="0" dirty="0" err="1">
                <a:ln>
                  <a:noFill/>
                </a:ln>
                <a:effectLst/>
                <a:cs typeface="Arial" panose="020B0604020202020204" pitchFamily="34" charset="0"/>
              </a:rPr>
              <a:t>thuộc</a:t>
            </a:r>
            <a:r>
              <a:rPr kumimoji="0" lang="en-US" altLang="en-US" sz="2400" b="0" i="0" u="none" strike="noStrike" cap="none" normalizeH="0" baseline="0" dirty="0">
                <a:ln>
                  <a:noFill/>
                </a:ln>
                <a:effectLst/>
                <a:cs typeface="Arial" panose="020B0604020202020204" pitchFamily="34" charset="0"/>
              </a:rPr>
              <a:t> AB).</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cs typeface="Arial" panose="020B0604020202020204" pitchFamily="34" charset="0"/>
              </a:rPr>
              <a:t>a) </a:t>
            </a:r>
            <a:r>
              <a:rPr kumimoji="0" lang="en-US" altLang="en-US" sz="2400" b="0" i="0" u="none" strike="noStrike" cap="none" normalizeH="0" baseline="0" dirty="0" err="1">
                <a:ln>
                  <a:noFill/>
                </a:ln>
                <a:effectLst/>
                <a:cs typeface="Arial" panose="020B0604020202020204" pitchFamily="34" charset="0"/>
              </a:rPr>
              <a:t>Chứng</a:t>
            </a:r>
            <a:r>
              <a:rPr kumimoji="0" lang="en-US" altLang="en-US" sz="2400" b="0" i="0" u="none" strike="noStrike" cap="none" normalizeH="0" baseline="0" dirty="0">
                <a:ln>
                  <a:noFill/>
                </a:ln>
                <a:effectLst/>
                <a:cs typeface="Arial" panose="020B0604020202020204" pitchFamily="34" charset="0"/>
              </a:rPr>
              <a:t> minh </a:t>
            </a:r>
            <a:r>
              <a:rPr kumimoji="0" lang="en-US" altLang="en-US" sz="2400" b="0" i="0" u="none" strike="noStrike" cap="none" normalizeH="0" baseline="0" err="1">
                <a:ln>
                  <a:noFill/>
                </a:ln>
                <a:effectLst/>
                <a:cs typeface="Arial" panose="020B0604020202020204" pitchFamily="34" charset="0"/>
              </a:rPr>
              <a:t>rằng</a:t>
            </a:r>
            <a:r>
              <a:rPr kumimoji="0" lang="en-US" altLang="en-US" sz="2400" b="0" i="0" u="none" strike="noStrike" cap="none" normalizeH="0" baseline="0">
                <a:ln>
                  <a:noFill/>
                </a:ln>
                <a:effectLst/>
                <a:cs typeface="Arial" panose="020B0604020202020204" pitchFamily="34" charset="0"/>
              </a:rPr>
              <a:t> AH = AK</a:t>
            </a:r>
            <a:r>
              <a:rPr kumimoji="0" lang="en-US" altLang="en-US" sz="2400" b="0" i="0" u="none" strike="noStrike" cap="none" normalizeH="0" baseline="0" dirty="0">
                <a:ln>
                  <a:noFill/>
                </a:ln>
                <a:effectLst/>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effectLst/>
                <a:cs typeface="Arial" panose="020B0604020202020204" pitchFamily="34" charset="0"/>
              </a:rPr>
              <a:t>b) </a:t>
            </a:r>
            <a:r>
              <a:rPr kumimoji="0" lang="en-US" altLang="en-US" sz="2400" b="0" i="0" u="none" strike="noStrike" cap="none" normalizeH="0" baseline="0" dirty="0" err="1">
                <a:ln>
                  <a:noFill/>
                </a:ln>
                <a:effectLst/>
                <a:cs typeface="Arial" panose="020B0604020202020204" pitchFamily="34" charset="0"/>
              </a:rPr>
              <a:t>Gọi</a:t>
            </a:r>
            <a:r>
              <a:rPr kumimoji="0" lang="en-US" altLang="en-US" sz="2400" b="0" i="0" u="none" strike="noStrike" cap="none" normalizeH="0" baseline="0" dirty="0">
                <a:ln>
                  <a:noFill/>
                </a:ln>
                <a:effectLst/>
                <a:cs typeface="Arial" panose="020B0604020202020204" pitchFamily="34" charset="0"/>
              </a:rPr>
              <a:t> I </a:t>
            </a:r>
            <a:r>
              <a:rPr kumimoji="0" lang="en-US" altLang="en-US" sz="2400" b="0" i="0" u="none" strike="noStrike" cap="none" normalizeH="0" baseline="0" dirty="0" err="1">
                <a:ln>
                  <a:noFill/>
                </a:ln>
                <a:effectLst/>
                <a:cs typeface="Arial" panose="020B0604020202020204" pitchFamily="34" charset="0"/>
              </a:rPr>
              <a:t>là</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giao</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điểm</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của</a:t>
            </a:r>
            <a:r>
              <a:rPr kumimoji="0" lang="en-US" altLang="en-US" sz="2400" b="0" i="0" u="none" strike="noStrike" cap="none" normalizeH="0" baseline="0" dirty="0">
                <a:ln>
                  <a:noFill/>
                </a:ln>
                <a:effectLst/>
                <a:cs typeface="Arial" panose="020B0604020202020204" pitchFamily="34" charset="0"/>
              </a:rPr>
              <a:t> BH </a:t>
            </a:r>
            <a:r>
              <a:rPr kumimoji="0" lang="en-US" altLang="en-US" sz="2400" b="0" i="0" u="none" strike="noStrike" cap="none" normalizeH="0" baseline="0" dirty="0" err="1">
                <a:ln>
                  <a:noFill/>
                </a:ln>
                <a:effectLst/>
                <a:cs typeface="Arial" panose="020B0604020202020204" pitchFamily="34" charset="0"/>
              </a:rPr>
              <a:t>và</a:t>
            </a:r>
            <a:r>
              <a:rPr kumimoji="0" lang="en-US" altLang="en-US" sz="2400" b="0" i="0" u="none" strike="noStrike" cap="none" normalizeH="0" baseline="0" dirty="0">
                <a:ln>
                  <a:noFill/>
                </a:ln>
                <a:effectLst/>
                <a:cs typeface="Arial" panose="020B0604020202020204" pitchFamily="34" charset="0"/>
              </a:rPr>
              <a:t> CK. </a:t>
            </a:r>
            <a:r>
              <a:rPr kumimoji="0" lang="en-US" altLang="en-US" sz="2400" b="0" i="0" u="none" strike="noStrike" cap="none" normalizeH="0" baseline="0" dirty="0" err="1">
                <a:ln>
                  <a:noFill/>
                </a:ln>
                <a:effectLst/>
                <a:cs typeface="Arial" panose="020B0604020202020204" pitchFamily="34" charset="0"/>
              </a:rPr>
              <a:t>Chứng</a:t>
            </a:r>
            <a:r>
              <a:rPr kumimoji="0" lang="en-US" altLang="en-US" sz="2400" b="0" i="0" u="none" strike="noStrike" cap="none" normalizeH="0" baseline="0" dirty="0">
                <a:ln>
                  <a:noFill/>
                </a:ln>
                <a:effectLst/>
                <a:cs typeface="Arial" panose="020B0604020202020204" pitchFamily="34" charset="0"/>
              </a:rPr>
              <a:t> minh AI </a:t>
            </a:r>
            <a:r>
              <a:rPr kumimoji="0" lang="en-US" altLang="en-US" sz="2400" b="0" i="0" u="none" strike="noStrike" cap="none" normalizeH="0" baseline="0" dirty="0" err="1">
                <a:ln>
                  <a:noFill/>
                </a:ln>
                <a:effectLst/>
                <a:cs typeface="Arial" panose="020B0604020202020204" pitchFamily="34" charset="0"/>
              </a:rPr>
              <a:t>là</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phân</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giác</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của</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dirty="0" err="1">
                <a:ln>
                  <a:noFill/>
                </a:ln>
                <a:effectLst/>
                <a:cs typeface="Arial" panose="020B0604020202020204" pitchFamily="34" charset="0"/>
              </a:rPr>
              <a:t>góc</a:t>
            </a:r>
            <a:r>
              <a:rPr kumimoji="0" lang="en-US" altLang="en-US" sz="2400" b="0" i="0" u="none" strike="noStrike" cap="none" normalizeH="0" baseline="0" dirty="0">
                <a:ln>
                  <a:noFill/>
                </a:ln>
                <a:effectLst/>
                <a:cs typeface="Arial" panose="020B0604020202020204" pitchFamily="34" charset="0"/>
              </a:rPr>
              <a:t> </a:t>
            </a:r>
            <a:r>
              <a:rPr kumimoji="0" lang="en-US" altLang="en-US" sz="2400" b="0" i="0" u="none" strike="noStrike" cap="none" normalizeH="0" baseline="0">
                <a:ln>
                  <a:noFill/>
                </a:ln>
                <a:effectLst/>
                <a:cs typeface="Arial" panose="020B0604020202020204" pitchFamily="34" charset="0"/>
              </a:rPr>
              <a:t>A.</a:t>
            </a:r>
            <a:endParaRPr kumimoji="0" lang="en-US" altLang="en-US" sz="2400" b="0" i="0" u="none" strike="noStrike" cap="none" normalizeH="0" baseline="0" dirty="0">
              <a:ln>
                <a:noFill/>
              </a:ln>
              <a:effectLst/>
              <a:cs typeface="Arial" panose="020B0604020202020204" pitchFamily="34" charset="0"/>
            </a:endParaRPr>
          </a:p>
        </p:txBody>
      </p:sp>
      <p:sp>
        <p:nvSpPr>
          <p:cNvPr id="20" name="TextBox 19"/>
          <p:cNvSpPr txBox="1"/>
          <p:nvPr/>
        </p:nvSpPr>
        <p:spPr>
          <a:xfrm>
            <a:off x="573206" y="2729552"/>
            <a:ext cx="11136573" cy="4435523"/>
          </a:xfrm>
          <a:prstGeom prst="rect">
            <a:avLst/>
          </a:prstGeom>
          <a:noFill/>
        </p:spPr>
        <p:txBody>
          <a:bodyPr wrap="square" rtlCol="0">
            <a:spAutoFit/>
          </a:bodyPr>
          <a:lstStyle/>
          <a:p>
            <a:endParaRPr lang="en-US" dirty="0"/>
          </a:p>
        </p:txBody>
      </p:sp>
      <mc:AlternateContent xmlns:mc="http://schemas.openxmlformats.org/markup-compatibility/2006" xmlns:a14="http://schemas.microsoft.com/office/drawing/2010/main">
        <mc:Choice Requires="a14">
          <p:graphicFrame>
            <p:nvGraphicFramePr>
              <p:cNvPr id="21" name="Table 20"/>
              <p:cNvGraphicFramePr>
                <a:graphicFrameLocks noGrp="1"/>
              </p:cNvGraphicFramePr>
              <p:nvPr>
                <p:extLst>
                  <p:ext uri="{D42A27DB-BD31-4B8C-83A1-F6EECF244321}">
                    <p14:modId xmlns:p14="http://schemas.microsoft.com/office/powerpoint/2010/main" val="354025887"/>
                  </p:ext>
                </p:extLst>
              </p:nvPr>
            </p:nvGraphicFramePr>
            <p:xfrm>
              <a:off x="573206" y="2399769"/>
              <a:ext cx="4808263" cy="2539118"/>
            </p:xfrm>
            <a:graphic>
              <a:graphicData uri="http://schemas.openxmlformats.org/drawingml/2006/table">
                <a:tbl>
                  <a:tblPr firstRow="1" bandRow="1">
                    <a:tableStyleId>{5940675A-B579-460E-94D1-54222C63F5DA}</a:tableStyleId>
                  </a:tblPr>
                  <a:tblGrid>
                    <a:gridCol w="693726">
                      <a:extLst>
                        <a:ext uri="{9D8B030D-6E8A-4147-A177-3AD203B41FA5}">
                          <a16:colId xmlns:a16="http://schemas.microsoft.com/office/drawing/2014/main" val="20000"/>
                        </a:ext>
                      </a:extLst>
                    </a:gridCol>
                    <a:gridCol w="4114537">
                      <a:extLst>
                        <a:ext uri="{9D8B030D-6E8A-4147-A177-3AD203B41FA5}">
                          <a16:colId xmlns:a16="http://schemas.microsoft.com/office/drawing/2014/main" val="20001"/>
                        </a:ext>
                      </a:extLst>
                    </a:gridCol>
                  </a:tblGrid>
                  <a:tr h="1427436">
                    <a:tc>
                      <a:txBody>
                        <a:bodyPr/>
                        <a:lstStyle/>
                        <a:p>
                          <a:endParaRPr lang="vi-VN" sz="2400" dirty="0">
                            <a:latin typeface="+mn-lt"/>
                          </a:endParaRPr>
                        </a:p>
                        <a:p>
                          <a:r>
                            <a:rPr lang="vi-VN" sz="2400" dirty="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ABC, AC</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AB</a:t>
                          </a:r>
                          <a:r>
                            <a:rPr lang="vi-VN" sz="2400" kern="1200" dirty="0">
                              <a:solidFill>
                                <a:schemeClr val="tx1"/>
                              </a:solidFill>
                              <a:effectLst/>
                              <a:latin typeface="Arial" panose="020B0604020202020204" pitchFamily="34" charset="0"/>
                              <a:ea typeface="+mn-ea"/>
                              <a:cs typeface="Arial" panose="020B0604020202020204" pitchFamily="34" charset="0"/>
                            </a:rPr>
                            <a:t>, </a:t>
                          </a:r>
                        </a:p>
                        <a:p>
                          <a:r>
                            <a:rPr lang="vi-VN" sz="2400" kern="1200" dirty="0">
                              <a:solidFill>
                                <a:schemeClr val="tx1"/>
                              </a:solidFill>
                              <a:effectLst/>
                              <a:latin typeface="Arial" panose="020B0604020202020204" pitchFamily="34" charset="0"/>
                              <a:ea typeface="+mn-ea"/>
                              <a:cs typeface="Arial" panose="020B0604020202020204" pitchFamily="34" charset="0"/>
                            </a:rPr>
                            <a:t>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ABC =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ACB </a:t>
                          </a:r>
                        </a:p>
                        <a:p>
                          <a:r>
                            <a:rPr lang="vi-VN" sz="2400" kern="1200" dirty="0">
                              <a:solidFill>
                                <a:schemeClr val="tx1"/>
                              </a:solidFill>
                              <a:effectLst/>
                              <a:latin typeface="+mn-lt"/>
                              <a:ea typeface="+mn-ea"/>
                              <a:cs typeface="+mn-cs"/>
                            </a:rPr>
                            <a:t>BH </a:t>
                          </a:r>
                          <a14:m>
                            <m:oMath xmlns:m="http://schemas.openxmlformats.org/officeDocument/2006/math">
                              <m:r>
                                <a:rPr lang="vi-VN"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vi-VN" sz="2400" dirty="0">
                              <a:latin typeface="+mn-lt"/>
                            </a:rPr>
                            <a:t> AC, CK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r>
                                <a:rPr lang="vi-VN" sz="2400" b="0" i="1" smtClean="0">
                                  <a:latin typeface="Cambria Math" panose="02040503050406030204" pitchFamily="18" charset="0"/>
                                  <a:ea typeface="Cambria Math" panose="02040503050406030204" pitchFamily="18" charset="0"/>
                                </a:rPr>
                                <m:t> </m:t>
                              </m:r>
                            </m:oMath>
                          </a14:m>
                          <a:r>
                            <a:rPr lang="vi-VN" sz="2400" dirty="0">
                              <a:latin typeface="+mn-lt"/>
                            </a:rPr>
                            <a:t>AB</a:t>
                          </a:r>
                          <a:r>
                            <a:rPr lang="vi-VN" sz="2400" baseline="0" dirty="0">
                              <a:latin typeface="+mn-lt"/>
                            </a:rPr>
                            <a:t> </a:t>
                          </a:r>
                        </a:p>
                        <a:p>
                          <a:r>
                            <a:rPr lang="vi-VN" sz="2400" baseline="0" dirty="0">
                              <a:latin typeface="+mn-lt"/>
                            </a:rPr>
                            <a:t>BH </a:t>
                          </a:r>
                          <a14:m>
                            <m:oMath xmlns:m="http://schemas.openxmlformats.org/officeDocument/2006/math">
                              <m:r>
                                <a:rPr lang="vi-VN" sz="2400" i="1" baseline="0" smtClean="0">
                                  <a:latin typeface="Cambria Math" panose="02040503050406030204" pitchFamily="18" charset="0"/>
                                  <a:ea typeface="Cambria Math" panose="02040503050406030204" pitchFamily="18" charset="0"/>
                                </a:rPr>
                                <m:t>⋂</m:t>
                              </m:r>
                            </m:oMath>
                          </a14:m>
                          <a:r>
                            <a:rPr lang="vi-VN" sz="2400" dirty="0">
                              <a:latin typeface="+mn-lt"/>
                            </a:rPr>
                            <a:t> CK </a:t>
                          </a:r>
                          <a:r>
                            <a:rPr lang="vi-VN" sz="2400">
                              <a:latin typeface="+mn-lt"/>
                            </a:rPr>
                            <a:t>= I</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984638">
                    <a:tc>
                      <a:txBody>
                        <a:bodyPr/>
                        <a:lstStyle/>
                        <a:p>
                          <a:endParaRPr lang="vi-VN" sz="2400" dirty="0">
                            <a:latin typeface="+mn-lt"/>
                          </a:endParaRPr>
                        </a:p>
                        <a:p>
                          <a:r>
                            <a:rPr lang="vi-VN" sz="2400" dirty="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AutoNum type="alphaLcParenR"/>
                          </a:pPr>
                          <a:r>
                            <a:rPr lang="en-US" sz="2400">
                              <a:latin typeface="+mn-lt"/>
                            </a:rPr>
                            <a:t>A</a:t>
                          </a:r>
                          <a:r>
                            <a:rPr lang="vi-VN" sz="2400">
                              <a:latin typeface="+mn-lt"/>
                            </a:rPr>
                            <a:t>H</a:t>
                          </a:r>
                          <a:r>
                            <a:rPr lang="vi-VN" sz="2400" baseline="0">
                              <a:latin typeface="+mn-lt"/>
                            </a:rPr>
                            <a:t> = AK</a:t>
                          </a:r>
                          <a:endParaRPr lang="vi-VN" sz="2400" baseline="0" dirty="0">
                            <a:latin typeface="+mn-lt"/>
                          </a:endParaRPr>
                        </a:p>
                        <a:p>
                          <a:pPr marL="342900" indent="-342900">
                            <a:buAutoNum type="alphaLcParenR"/>
                          </a:pPr>
                          <a:r>
                            <a:rPr lang="vi-VN" sz="2400" baseline="0" dirty="0">
                              <a:latin typeface="+mn-lt"/>
                            </a:rPr>
                            <a:t>AI là tia phân </a:t>
                          </a:r>
                          <a:r>
                            <a:rPr lang="vi-VN" sz="2400" baseline="0">
                              <a:latin typeface="+mn-lt"/>
                            </a:rPr>
                            <a:t>giác góc A</a:t>
                          </a:r>
                          <a:endParaRPr lang="vi-VN" sz="240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mc:Choice>
        <mc:Fallback xmlns="">
          <p:graphicFrame>
            <p:nvGraphicFramePr>
              <p:cNvPr id="21" name="Table 20"/>
              <p:cNvGraphicFramePr>
                <a:graphicFrameLocks noGrp="1"/>
              </p:cNvGraphicFramePr>
              <p:nvPr>
                <p:extLst>
                  <p:ext uri="{D42A27DB-BD31-4B8C-83A1-F6EECF244321}">
                    <p14:modId xmlns:p14="http://schemas.microsoft.com/office/powerpoint/2010/main" val="354025887"/>
                  </p:ext>
                </p:extLst>
              </p:nvPr>
            </p:nvGraphicFramePr>
            <p:xfrm>
              <a:off x="573206" y="2399769"/>
              <a:ext cx="4808263" cy="2539118"/>
            </p:xfrm>
            <a:graphic>
              <a:graphicData uri="http://schemas.openxmlformats.org/drawingml/2006/table">
                <a:tbl>
                  <a:tblPr firstRow="1" bandRow="1">
                    <a:tableStyleId>{5940675A-B579-460E-94D1-54222C63F5DA}</a:tableStyleId>
                  </a:tblPr>
                  <a:tblGrid>
                    <a:gridCol w="693726"/>
                    <a:gridCol w="4114537"/>
                  </a:tblGrid>
                  <a:tr h="1554480">
                    <a:tc>
                      <a:txBody>
                        <a:bodyPr/>
                        <a:lstStyle/>
                        <a:p>
                          <a:endParaRPr lang="vi-VN" sz="2400" dirty="0" smtClean="0">
                            <a:latin typeface="+mn-lt"/>
                          </a:endParaRPr>
                        </a:p>
                        <a:p>
                          <a:r>
                            <a:rPr lang="vi-VN" sz="2400" dirty="0" smtClean="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2"/>
                          <a:stretch>
                            <a:fillRect l="-16889" t="-2745" b="-63529"/>
                          </a:stretch>
                        </a:blipFill>
                      </a:tcPr>
                    </a:tc>
                  </a:tr>
                  <a:tr h="984638">
                    <a:tc>
                      <a:txBody>
                        <a:bodyPr/>
                        <a:lstStyle/>
                        <a:p>
                          <a:endParaRPr lang="vi-VN" sz="2400" dirty="0" smtClean="0">
                            <a:latin typeface="+mn-lt"/>
                          </a:endParaRPr>
                        </a:p>
                        <a:p>
                          <a:r>
                            <a:rPr lang="vi-VN" sz="2400" dirty="0" smtClean="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AutoNum type="alphaLcParenR"/>
                          </a:pPr>
                          <a:r>
                            <a:rPr lang="en-US" sz="2400" smtClean="0">
                              <a:latin typeface="+mn-lt"/>
                            </a:rPr>
                            <a:t>A</a:t>
                          </a:r>
                          <a:r>
                            <a:rPr lang="vi-VN" sz="2400" smtClean="0">
                              <a:latin typeface="+mn-lt"/>
                            </a:rPr>
                            <a:t>H</a:t>
                          </a:r>
                          <a:r>
                            <a:rPr lang="vi-VN" sz="2400" baseline="0" smtClean="0">
                              <a:latin typeface="+mn-lt"/>
                            </a:rPr>
                            <a:t> </a:t>
                          </a:r>
                          <a:r>
                            <a:rPr lang="vi-VN" sz="2400" baseline="0" smtClean="0">
                              <a:latin typeface="+mn-lt"/>
                            </a:rPr>
                            <a:t>= </a:t>
                          </a:r>
                          <a:r>
                            <a:rPr lang="vi-VN" sz="2400" baseline="0" smtClean="0">
                              <a:latin typeface="+mn-lt"/>
                            </a:rPr>
                            <a:t>AK</a:t>
                          </a:r>
                          <a:endParaRPr lang="vi-VN" sz="2400" baseline="0" dirty="0" smtClean="0">
                            <a:latin typeface="+mn-lt"/>
                          </a:endParaRPr>
                        </a:p>
                        <a:p>
                          <a:pPr marL="342900" indent="-342900">
                            <a:buAutoNum type="alphaLcParenR"/>
                          </a:pPr>
                          <a:r>
                            <a:rPr lang="vi-VN" sz="2400" baseline="0" dirty="0" smtClean="0">
                              <a:latin typeface="+mn-lt"/>
                            </a:rPr>
                            <a:t>AI là tia phân </a:t>
                          </a:r>
                          <a:r>
                            <a:rPr lang="vi-VN" sz="2400" baseline="0" smtClean="0">
                              <a:latin typeface="+mn-lt"/>
                            </a:rPr>
                            <a:t>giác góc A</a:t>
                          </a:r>
                          <a:endParaRPr lang="vi-VN" sz="2400" baseline="0" dirty="0" smtClean="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mc:Fallback>
      </mc:AlternateContent>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0663" y="2094146"/>
            <a:ext cx="3387777" cy="3467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8638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4219997529"/>
                  </p:ext>
                </p:extLst>
              </p:nvPr>
            </p:nvGraphicFramePr>
            <p:xfrm>
              <a:off x="404877" y="202684"/>
              <a:ext cx="5104263" cy="2154346"/>
            </p:xfrm>
            <a:graphic>
              <a:graphicData uri="http://schemas.openxmlformats.org/drawingml/2006/table">
                <a:tbl>
                  <a:tblPr firstRow="1" bandRow="1">
                    <a:tableStyleId>{5940675A-B579-460E-94D1-54222C63F5DA}</a:tableStyleId>
                  </a:tblPr>
                  <a:tblGrid>
                    <a:gridCol w="673583">
                      <a:extLst>
                        <a:ext uri="{9D8B030D-6E8A-4147-A177-3AD203B41FA5}">
                          <a16:colId xmlns:a16="http://schemas.microsoft.com/office/drawing/2014/main" val="20000"/>
                        </a:ext>
                      </a:extLst>
                    </a:gridCol>
                    <a:gridCol w="4430680">
                      <a:extLst>
                        <a:ext uri="{9D8B030D-6E8A-4147-A177-3AD203B41FA5}">
                          <a16:colId xmlns:a16="http://schemas.microsoft.com/office/drawing/2014/main" val="20001"/>
                        </a:ext>
                      </a:extLst>
                    </a:gridCol>
                  </a:tblGrid>
                  <a:tr h="1050230">
                    <a:tc>
                      <a:txBody>
                        <a:bodyPr/>
                        <a:lstStyle/>
                        <a:p>
                          <a:endParaRPr lang="vi-VN" sz="2400" dirty="0">
                            <a:latin typeface="+mn-lt"/>
                          </a:endParaRPr>
                        </a:p>
                        <a:p>
                          <a:r>
                            <a:rPr lang="vi-VN" sz="2400" dirty="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14:m>
                            <m:oMath xmlns:m="http://schemas.openxmlformats.org/officeDocument/2006/math">
                              <m:r>
                                <a:rPr lang="en-US"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en-US" sz="2400" kern="1200" dirty="0">
                              <a:solidFill>
                                <a:schemeClr val="tx1"/>
                              </a:solidFill>
                              <a:effectLst/>
                              <a:latin typeface="Arial" panose="020B0604020202020204" pitchFamily="34" charset="0"/>
                              <a:ea typeface="+mn-ea"/>
                              <a:cs typeface="Arial" panose="020B0604020202020204" pitchFamily="34" charset="0"/>
                            </a:rPr>
                            <a:t>ABC, AC</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t>
                          </a:r>
                          <a:r>
                            <a:rPr lang="vi-VN" sz="2400" kern="1200" dirty="0">
                              <a:solidFill>
                                <a:schemeClr val="tx1"/>
                              </a:solidFill>
                              <a:effectLst/>
                              <a:latin typeface="Arial" panose="020B0604020202020204" pitchFamily="34" charset="0"/>
                              <a:ea typeface="+mn-ea"/>
                              <a:cs typeface="Arial" panose="020B0604020202020204" pitchFamily="34" charset="0"/>
                            </a:rPr>
                            <a:t> </a:t>
                          </a:r>
                          <a:r>
                            <a:rPr lang="en-US" sz="2400" kern="1200" dirty="0">
                              <a:solidFill>
                                <a:schemeClr val="tx1"/>
                              </a:solidFill>
                              <a:effectLst/>
                              <a:latin typeface="Arial" panose="020B0604020202020204" pitchFamily="34" charset="0"/>
                              <a:ea typeface="+mn-ea"/>
                              <a:cs typeface="Arial" panose="020B0604020202020204" pitchFamily="34" charset="0"/>
                            </a:rPr>
                            <a:t>AB</a:t>
                          </a:r>
                          <a:r>
                            <a:rPr lang="vi-VN" sz="2400" kern="1200" dirty="0">
                              <a:solidFill>
                                <a:schemeClr val="tx1"/>
                              </a:solidFill>
                              <a:effectLst/>
                              <a:latin typeface="Arial" panose="020B0604020202020204" pitchFamily="34" charset="0"/>
                              <a:ea typeface="+mn-ea"/>
                              <a:cs typeface="Arial" panose="020B0604020202020204" pitchFamily="34" charset="0"/>
                            </a:rPr>
                            <a:t>,</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ABC =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oMath>
                          </a14:m>
                          <a:r>
                            <a:rPr lang="vi-VN" sz="2400" kern="1200" dirty="0">
                              <a:solidFill>
                                <a:schemeClr val="tx1"/>
                              </a:solidFill>
                              <a:effectLst/>
                              <a:latin typeface="+mn-lt"/>
                              <a:ea typeface="+mn-ea"/>
                              <a:cs typeface="Arial" panose="020B0604020202020204" pitchFamily="34" charset="0"/>
                            </a:rPr>
                            <a:t>ACB </a:t>
                          </a:r>
                        </a:p>
                        <a:p>
                          <a:r>
                            <a:rPr lang="vi-VN" sz="2400" kern="1200" dirty="0">
                              <a:solidFill>
                                <a:schemeClr val="tx1"/>
                              </a:solidFill>
                              <a:effectLst/>
                              <a:latin typeface="+mn-lt"/>
                              <a:ea typeface="+mn-ea"/>
                              <a:cs typeface="+mn-cs"/>
                            </a:rPr>
                            <a:t>BH </a:t>
                          </a:r>
                          <a14:m>
                            <m:oMath xmlns:m="http://schemas.openxmlformats.org/officeDocument/2006/math">
                              <m:r>
                                <a:rPr lang="vi-VN" sz="2400" i="1" kern="1200" smtClean="0">
                                  <a:solidFill>
                                    <a:schemeClr val="tx1"/>
                                  </a:solidFill>
                                  <a:effectLst/>
                                  <a:latin typeface="Cambria Math" panose="02040503050406030204" pitchFamily="18" charset="0"/>
                                  <a:ea typeface="Cambria Math" panose="02040503050406030204" pitchFamily="18" charset="0"/>
                                  <a:cs typeface="+mn-cs"/>
                                </a:rPr>
                                <m:t>⊥</m:t>
                              </m:r>
                            </m:oMath>
                          </a14:m>
                          <a:r>
                            <a:rPr lang="vi-VN" sz="2400" dirty="0">
                              <a:latin typeface="+mn-lt"/>
                            </a:rPr>
                            <a:t> AC, CK </a:t>
                          </a:r>
                          <a14:m>
                            <m:oMath xmlns:m="http://schemas.openxmlformats.org/officeDocument/2006/math">
                              <m:r>
                                <a:rPr lang="vi-VN" sz="2400" i="1" smtClean="0">
                                  <a:latin typeface="Cambria Math" panose="02040503050406030204" pitchFamily="18" charset="0"/>
                                  <a:ea typeface="Cambria Math" panose="02040503050406030204" pitchFamily="18" charset="0"/>
                                </a:rPr>
                                <m:t>⊥</m:t>
                              </m:r>
                              <m:r>
                                <a:rPr lang="vi-VN" sz="2400" b="0" i="1" smtClean="0">
                                  <a:latin typeface="Cambria Math" panose="02040503050406030204" pitchFamily="18" charset="0"/>
                                  <a:ea typeface="Cambria Math" panose="02040503050406030204" pitchFamily="18" charset="0"/>
                                </a:rPr>
                                <m:t> </m:t>
                              </m:r>
                            </m:oMath>
                          </a14:m>
                          <a:r>
                            <a:rPr lang="vi-VN" sz="2400" dirty="0">
                              <a:latin typeface="+mn-lt"/>
                            </a:rPr>
                            <a:t>AB</a:t>
                          </a:r>
                          <a:r>
                            <a:rPr lang="vi-VN" sz="2400" baseline="0" dirty="0">
                              <a:latin typeface="+mn-lt"/>
                            </a:rPr>
                            <a:t> </a:t>
                          </a:r>
                        </a:p>
                        <a:p>
                          <a:r>
                            <a:rPr lang="vi-VN" sz="2400" baseline="0" dirty="0">
                              <a:latin typeface="+mn-lt"/>
                            </a:rPr>
                            <a:t>BH </a:t>
                          </a:r>
                          <a14:m>
                            <m:oMath xmlns:m="http://schemas.openxmlformats.org/officeDocument/2006/math">
                              <m:r>
                                <a:rPr lang="vi-VN" sz="2400" i="1" baseline="0" smtClean="0">
                                  <a:latin typeface="Cambria Math" panose="02040503050406030204" pitchFamily="18" charset="0"/>
                                  <a:ea typeface="Cambria Math" panose="02040503050406030204" pitchFamily="18" charset="0"/>
                                </a:rPr>
                                <m:t>⋂</m:t>
                              </m:r>
                            </m:oMath>
                          </a14:m>
                          <a:r>
                            <a:rPr lang="vi-VN" sz="2400" dirty="0">
                              <a:latin typeface="+mn-lt"/>
                            </a:rPr>
                            <a:t> CK </a:t>
                          </a:r>
                          <a:r>
                            <a:rPr lang="vi-VN" sz="2400">
                              <a:latin typeface="+mn-lt"/>
                            </a:rPr>
                            <a:t>= I</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965626">
                    <a:tc>
                      <a:txBody>
                        <a:bodyPr/>
                        <a:lstStyle/>
                        <a:p>
                          <a:endParaRPr lang="vi-VN" sz="2400" dirty="0">
                            <a:latin typeface="+mn-lt"/>
                          </a:endParaRPr>
                        </a:p>
                        <a:p>
                          <a:r>
                            <a:rPr lang="vi-VN" sz="2400" dirty="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342900" indent="-342900">
                            <a:buAutoNum type="alphaLcParenR"/>
                          </a:pPr>
                          <a:r>
                            <a:rPr lang="en-US" sz="2400">
                              <a:latin typeface="+mn-lt"/>
                            </a:rPr>
                            <a:t>A</a:t>
                          </a:r>
                          <a:r>
                            <a:rPr lang="vi-VN" sz="2400">
                              <a:latin typeface="+mn-lt"/>
                            </a:rPr>
                            <a:t>H</a:t>
                          </a:r>
                          <a:r>
                            <a:rPr lang="vi-VN" sz="2400" baseline="0">
                              <a:latin typeface="+mn-lt"/>
                            </a:rPr>
                            <a:t> = AK</a:t>
                          </a:r>
                          <a:endParaRPr lang="vi-VN" sz="2400" baseline="0" dirty="0">
                            <a:latin typeface="+mn-lt"/>
                          </a:endParaRPr>
                        </a:p>
                        <a:p>
                          <a:pPr marL="342900" indent="-342900">
                            <a:buAutoNum type="alphaLcParenR"/>
                          </a:pPr>
                          <a:r>
                            <a:rPr lang="vi-VN" sz="2400" baseline="0" dirty="0">
                              <a:latin typeface="+mn-lt"/>
                            </a:rPr>
                            <a:t>AI là tia phân giác của </a:t>
                          </a:r>
                          <a:r>
                            <a:rPr lang="vi-VN" sz="2400" baseline="0">
                              <a:latin typeface="+mn-lt"/>
                            </a:rPr>
                            <a:t>góc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4219997529"/>
                  </p:ext>
                </p:extLst>
              </p:nvPr>
            </p:nvGraphicFramePr>
            <p:xfrm>
              <a:off x="404877" y="202684"/>
              <a:ext cx="5104263" cy="2154346"/>
            </p:xfrm>
            <a:graphic>
              <a:graphicData uri="http://schemas.openxmlformats.org/drawingml/2006/table">
                <a:tbl>
                  <a:tblPr firstRow="1" bandRow="1">
                    <a:tableStyleId>{5940675A-B579-460E-94D1-54222C63F5DA}</a:tableStyleId>
                  </a:tblPr>
                  <a:tblGrid>
                    <a:gridCol w="673583"/>
                    <a:gridCol w="4430680"/>
                  </a:tblGrid>
                  <a:tr h="1188720">
                    <a:tc>
                      <a:txBody>
                        <a:bodyPr/>
                        <a:lstStyle/>
                        <a:p>
                          <a:endParaRPr lang="vi-VN" sz="2400" dirty="0" smtClean="0">
                            <a:latin typeface="+mn-lt"/>
                          </a:endParaRPr>
                        </a:p>
                        <a:p>
                          <a:r>
                            <a:rPr lang="vi-VN" sz="2400" dirty="0" smtClean="0">
                              <a:latin typeface="+mn-lt"/>
                            </a:rPr>
                            <a:t>GT</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2"/>
                          <a:stretch>
                            <a:fillRect l="-15268" t="-3590" b="-81538"/>
                          </a:stretch>
                        </a:blipFill>
                      </a:tcPr>
                    </a:tc>
                  </a:tr>
                  <a:tr h="965626">
                    <a:tc>
                      <a:txBody>
                        <a:bodyPr/>
                        <a:lstStyle/>
                        <a:p>
                          <a:endParaRPr lang="vi-VN" sz="2400" dirty="0" smtClean="0">
                            <a:latin typeface="+mn-lt"/>
                          </a:endParaRPr>
                        </a:p>
                        <a:p>
                          <a:r>
                            <a:rPr lang="vi-VN" sz="2400" dirty="0" smtClean="0">
                              <a:latin typeface="+mn-lt"/>
                            </a:rPr>
                            <a:t>KL</a:t>
                          </a:r>
                          <a:endParaRPr lang="en-US" sz="2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342900" indent="-342900">
                            <a:buAutoNum type="alphaLcParenR"/>
                          </a:pPr>
                          <a:r>
                            <a:rPr lang="en-US" sz="2400" smtClean="0">
                              <a:latin typeface="+mn-lt"/>
                            </a:rPr>
                            <a:t>A</a:t>
                          </a:r>
                          <a:r>
                            <a:rPr lang="vi-VN" sz="2400" smtClean="0">
                              <a:latin typeface="+mn-lt"/>
                            </a:rPr>
                            <a:t>H</a:t>
                          </a:r>
                          <a:r>
                            <a:rPr lang="vi-VN" sz="2400" baseline="0" smtClean="0">
                              <a:latin typeface="+mn-lt"/>
                            </a:rPr>
                            <a:t> </a:t>
                          </a:r>
                          <a:r>
                            <a:rPr lang="vi-VN" sz="2400" baseline="0" smtClean="0">
                              <a:latin typeface="+mn-lt"/>
                            </a:rPr>
                            <a:t>= </a:t>
                          </a:r>
                          <a:r>
                            <a:rPr lang="vi-VN" sz="2400" baseline="0" smtClean="0">
                              <a:latin typeface="+mn-lt"/>
                            </a:rPr>
                            <a:t>AK</a:t>
                          </a:r>
                          <a:endParaRPr lang="vi-VN" sz="2400" baseline="0" dirty="0" smtClean="0">
                            <a:latin typeface="+mn-lt"/>
                          </a:endParaRPr>
                        </a:p>
                        <a:p>
                          <a:pPr marL="342900" indent="-342900">
                            <a:buAutoNum type="alphaLcParenR"/>
                          </a:pPr>
                          <a:r>
                            <a:rPr lang="vi-VN" sz="2400" baseline="0" dirty="0" smtClean="0">
                              <a:latin typeface="+mn-lt"/>
                            </a:rPr>
                            <a:t>AI là tia phân giác của </a:t>
                          </a:r>
                          <a:r>
                            <a:rPr lang="vi-VN" sz="2400" baseline="0" smtClean="0">
                              <a:latin typeface="+mn-lt"/>
                            </a:rPr>
                            <a:t>góc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mc:Fallback>
      </mc:AlternateContent>
      <mc:AlternateContent xmlns:mc="http://schemas.openxmlformats.org/markup-compatibility/2006" xmlns:a14="http://schemas.microsoft.com/office/drawing/2010/main">
        <mc:Choice Requires="a14">
          <p:sp>
            <p:nvSpPr>
              <p:cNvPr id="6" name="Rectangle 5"/>
              <p:cNvSpPr/>
              <p:nvPr/>
            </p:nvSpPr>
            <p:spPr>
              <a:xfrm>
                <a:off x="502964" y="2800786"/>
                <a:ext cx="4144681" cy="3046988"/>
              </a:xfrm>
              <a:prstGeom prst="rect">
                <a:avLst/>
              </a:prstGeom>
              <a:solidFill>
                <a:srgbClr val="FFFF00"/>
              </a:solidFill>
            </p:spPr>
            <p:txBody>
              <a:bodyPr wrap="square">
                <a:spAutoFit/>
              </a:bodyPr>
              <a:lstStyle/>
              <a:p>
                <a:pPr algn="ctr"/>
                <a:r>
                  <a:rPr lang="vi-VN" sz="2400" b="1" i="1">
                    <a:solidFill>
                      <a:srgbClr val="7030A0"/>
                    </a:solidFill>
                  </a:rPr>
                  <a:t>Sơ đồ chứng minh</a:t>
                </a:r>
                <a:endParaRPr lang="vi-VN" sz="2400" b="1" i="1" dirty="0">
                  <a:solidFill>
                    <a:srgbClr val="7030A0"/>
                  </a:solidFill>
                </a:endParaRPr>
              </a:p>
              <a:p>
                <a:pPr algn="ctr"/>
                <a:r>
                  <a:rPr lang="vi-VN" sz="2400" b="1" i="1">
                    <a:solidFill>
                      <a:srgbClr val="7030A0"/>
                    </a:solidFill>
                  </a:rPr>
                  <a:t>AH = AK</a:t>
                </a:r>
                <a:endParaRPr lang="vi-VN" sz="2400" b="1" i="1" dirty="0">
                  <a:solidFill>
                    <a:srgbClr val="7030A0"/>
                  </a:solidFill>
                </a:endParaRPr>
              </a:p>
              <a:p>
                <a:pPr algn="ctr"/>
                <a14:m>
                  <m:oMathPara xmlns:m="http://schemas.openxmlformats.org/officeDocument/2006/math">
                    <m:oMathParaPr>
                      <m:jc m:val="centerGroup"/>
                    </m:oMathParaPr>
                    <m:oMath xmlns:m="http://schemas.openxmlformats.org/officeDocument/2006/math">
                      <m:r>
                        <a:rPr lang="en-US" sz="2400" b="1" i="1">
                          <a:solidFill>
                            <a:srgbClr val="7030A0"/>
                          </a:solidFill>
                          <a:latin typeface="Cambria Math" panose="02040503050406030204" pitchFamily="18" charset="0"/>
                          <a:ea typeface="Cambria Math" panose="02040503050406030204" pitchFamily="18" charset="0"/>
                        </a:rPr>
                        <m:t>↑</m:t>
                      </m:r>
                    </m:oMath>
                  </m:oMathPara>
                </a14:m>
                <a:endParaRPr lang="vi-VN" sz="2400" b="1" i="1" dirty="0">
                  <a:solidFill>
                    <a:srgbClr val="7030A0"/>
                  </a:solidFill>
                  <a:ea typeface="Cambria Math" panose="02040503050406030204" pitchFamily="18" charset="0"/>
                </a:endParaRPr>
              </a:p>
              <a:p>
                <a:pPr algn="ctr"/>
                <a14:m>
                  <m:oMath xmlns:m="http://schemas.openxmlformats.org/officeDocument/2006/math">
                    <m:r>
                      <a:rPr lang="en-US" sz="2400" b="1" i="1">
                        <a:solidFill>
                          <a:srgbClr val="7030A0"/>
                        </a:solidFill>
                        <a:latin typeface="Cambria Math" panose="02040503050406030204" pitchFamily="18" charset="0"/>
                        <a:ea typeface="Cambria Math" panose="02040503050406030204" pitchFamily="18" charset="0"/>
                      </a:rPr>
                      <m:t>∆</m:t>
                    </m:r>
                  </m:oMath>
                </a14:m>
                <a:r>
                  <a:rPr lang="vi-VN" sz="2400" b="1" i="1" dirty="0">
                    <a:solidFill>
                      <a:srgbClr val="7030A0"/>
                    </a:solidFill>
                  </a:rPr>
                  <a:t>BHA = </a:t>
                </a:r>
                <a14:m>
                  <m:oMath xmlns:m="http://schemas.openxmlformats.org/officeDocument/2006/math">
                    <m:r>
                      <a:rPr lang="en-US" sz="2400" b="1" i="1">
                        <a:solidFill>
                          <a:srgbClr val="7030A0"/>
                        </a:solidFill>
                        <a:latin typeface="Cambria Math" panose="02040503050406030204" pitchFamily="18" charset="0"/>
                        <a:ea typeface="Cambria Math" panose="02040503050406030204" pitchFamily="18" charset="0"/>
                      </a:rPr>
                      <m:t>∆</m:t>
                    </m:r>
                  </m:oMath>
                </a14:m>
                <a:r>
                  <a:rPr lang="vi-VN" sz="2400" b="1" i="1" dirty="0">
                    <a:solidFill>
                      <a:srgbClr val="7030A0"/>
                    </a:solidFill>
                  </a:rPr>
                  <a:t>CKA </a:t>
                </a:r>
              </a:p>
              <a:p>
                <a:pPr algn="ctr"/>
                <a14:m>
                  <m:oMathPara xmlns:m="http://schemas.openxmlformats.org/officeDocument/2006/math">
                    <m:oMathParaPr>
                      <m:jc m:val="centerGroup"/>
                    </m:oMathParaPr>
                    <m:oMath xmlns:m="http://schemas.openxmlformats.org/officeDocument/2006/math">
                      <m:r>
                        <a:rPr lang="en-US" sz="2400" b="1" i="1">
                          <a:solidFill>
                            <a:srgbClr val="7030A0"/>
                          </a:solidFill>
                          <a:latin typeface="Cambria Math" panose="02040503050406030204" pitchFamily="18" charset="0"/>
                          <a:ea typeface="Cambria Math" panose="02040503050406030204" pitchFamily="18" charset="0"/>
                        </a:rPr>
                        <m:t>↑</m:t>
                      </m:r>
                    </m:oMath>
                  </m:oMathPara>
                </a14:m>
                <a:endParaRPr lang="vi-VN" sz="2400" b="1" i="1" dirty="0">
                  <a:solidFill>
                    <a:srgbClr val="7030A0"/>
                  </a:solidFill>
                  <a:ea typeface="Cambria Math" panose="02040503050406030204" pitchFamily="18" charset="0"/>
                </a:endParaRPr>
              </a:p>
              <a:p>
                <a:pPr algn="ctr"/>
                <a:r>
                  <a:rPr lang="en-US" sz="2400" b="1" i="1">
                    <a:solidFill>
                      <a:srgbClr val="7030A0"/>
                    </a:solidFill>
                  </a:rPr>
                  <a:t>G</a:t>
                </a:r>
                <a:r>
                  <a:rPr lang="vi-VN" sz="2400" b="1" i="1">
                    <a:solidFill>
                      <a:srgbClr val="7030A0"/>
                    </a:solidFill>
                  </a:rPr>
                  <a:t>óc H = góc K = 90</a:t>
                </a:r>
                <a:r>
                  <a:rPr lang="vi-VN" sz="2400" b="1" i="1" baseline="30000">
                    <a:solidFill>
                      <a:srgbClr val="7030A0"/>
                    </a:solidFill>
                  </a:rPr>
                  <a:t>0</a:t>
                </a:r>
                <a:r>
                  <a:rPr lang="vi-VN" sz="2400" b="1" i="1">
                    <a:solidFill>
                      <a:srgbClr val="7030A0"/>
                    </a:solidFill>
                  </a:rPr>
                  <a:t> </a:t>
                </a:r>
              </a:p>
              <a:p>
                <a:pPr algn="ctr"/>
                <a:r>
                  <a:rPr lang="vi-VN" sz="2400" b="1" i="1">
                    <a:solidFill>
                      <a:srgbClr val="7030A0"/>
                    </a:solidFill>
                  </a:rPr>
                  <a:t>Góc A chung</a:t>
                </a:r>
              </a:p>
              <a:p>
                <a:pPr algn="ctr"/>
                <a:r>
                  <a:rPr lang="vi-VN" sz="2400" b="1" i="1">
                    <a:solidFill>
                      <a:srgbClr val="7030A0"/>
                    </a:solidFill>
                  </a:rPr>
                  <a:t>AB = AC</a:t>
                </a:r>
                <a:endParaRPr lang="vi-VN" sz="2400" b="1" i="1" dirty="0">
                  <a:solidFill>
                    <a:srgbClr val="7030A0"/>
                  </a:solidFill>
                </a:endParaRPr>
              </a:p>
            </p:txBody>
          </p:sp>
        </mc:Choice>
        <mc:Fallback xmlns="">
          <p:sp>
            <p:nvSpPr>
              <p:cNvPr id="6" name="Rectangle 5"/>
              <p:cNvSpPr>
                <a:spLocks noRot="1" noChangeAspect="1" noMove="1" noResize="1" noEditPoints="1" noAdjustHandles="1" noChangeArrowheads="1" noChangeShapeType="1" noTextEdit="1"/>
              </p:cNvSpPr>
              <p:nvPr/>
            </p:nvSpPr>
            <p:spPr>
              <a:xfrm>
                <a:off x="502964" y="2800786"/>
                <a:ext cx="4144681" cy="3046988"/>
              </a:xfrm>
              <a:prstGeom prst="rect">
                <a:avLst/>
              </a:prstGeom>
              <a:blipFill rotWithShape="1">
                <a:blip r:embed="rId3"/>
                <a:stretch>
                  <a:fillRect t="-1400" b="-3800"/>
                </a:stretch>
              </a:blipFill>
            </p:spPr>
            <p:txBody>
              <a:bodyPr/>
              <a:lstStyle/>
              <a:p>
                <a:r>
                  <a:rPr lang="vi-VN">
                    <a:noFill/>
                  </a:rPr>
                  <a:t> </a:t>
                </a:r>
              </a:p>
            </p:txBody>
          </p:sp>
        </mc:Fallback>
      </mc:AlternateContent>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6759" y="-65218"/>
            <a:ext cx="3387777" cy="3467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4887486" y="3170118"/>
            <a:ext cx="7229564" cy="2677656"/>
          </a:xfrm>
          <a:prstGeom prst="rect">
            <a:avLst/>
          </a:prstGeom>
          <a:solidFill>
            <a:schemeClr val="accent5">
              <a:lumMod val="60000"/>
              <a:lumOff val="40000"/>
            </a:schemeClr>
          </a:solidFill>
        </p:spPr>
        <p:txBody>
          <a:bodyPr wrap="square">
            <a:spAutoFit/>
          </a:bodyPr>
          <a:lstStyle/>
          <a:p>
            <a:r>
              <a:rPr lang="en-US" altLang="en-US" sz="2800" b="1">
                <a:solidFill>
                  <a:srgbClr val="000000"/>
                </a:solidFill>
                <a:latin typeface="Times New Roman" pitchFamily="18" charset="0"/>
                <a:cs typeface="Times New Roman" pitchFamily="18" charset="0"/>
              </a:rPr>
              <a:t>a. Chứng minh: AH = AK</a:t>
            </a:r>
          </a:p>
          <a:p>
            <a:r>
              <a:rPr lang="en-US" altLang="en-US" sz="2800" b="1">
                <a:solidFill>
                  <a:srgbClr val="000000"/>
                </a:solidFill>
                <a:latin typeface="Times New Roman" pitchFamily="18" charset="0"/>
                <a:cs typeface="Times New Roman" pitchFamily="18" charset="0"/>
              </a:rPr>
              <a:t>- Xét </a:t>
            </a:r>
            <a:r>
              <a:rPr lang="el-GR" altLang="en-US" sz="2800" b="1">
                <a:solidFill>
                  <a:srgbClr val="000000"/>
                </a:solidFill>
                <a:latin typeface="Times New Roman" pitchFamily="18" charset="0"/>
                <a:cs typeface="Times New Roman" pitchFamily="18" charset="0"/>
              </a:rPr>
              <a:t>Δ</a:t>
            </a:r>
            <a:r>
              <a:rPr lang="en-US" sz="2800" b="1">
                <a:latin typeface="Times New Roman" pitchFamily="18" charset="0"/>
                <a:cs typeface="Times New Roman" pitchFamily="18" charset="0"/>
              </a:rPr>
              <a:t>AHB </a:t>
            </a:r>
            <a:r>
              <a:rPr lang="en-US" sz="2800" b="1" err="1">
                <a:latin typeface="Times New Roman" pitchFamily="18" charset="0"/>
                <a:cs typeface="Times New Roman" pitchFamily="18" charset="0"/>
              </a:rPr>
              <a:t>và</a:t>
            </a:r>
            <a:r>
              <a:rPr lang="en-US" sz="2800" b="1">
                <a:latin typeface="Times New Roman" pitchFamily="18" charset="0"/>
                <a:cs typeface="Times New Roman" pitchFamily="18" charset="0"/>
              </a:rPr>
              <a:t> </a:t>
            </a:r>
            <a:r>
              <a:rPr lang="el-GR" altLang="en-US" sz="2800" b="1">
                <a:solidFill>
                  <a:srgbClr val="000000"/>
                </a:solidFill>
                <a:latin typeface="Times New Roman" pitchFamily="18" charset="0"/>
                <a:cs typeface="Times New Roman" pitchFamily="18" charset="0"/>
              </a:rPr>
              <a:t>Δ</a:t>
            </a:r>
            <a:r>
              <a:rPr lang="en-US" altLang="en-US" sz="2800" b="1">
                <a:solidFill>
                  <a:srgbClr val="000000"/>
                </a:solidFill>
                <a:latin typeface="Times New Roman" pitchFamily="18" charset="0"/>
                <a:cs typeface="Times New Roman" pitchFamily="18" charset="0"/>
              </a:rPr>
              <a:t>AHC </a:t>
            </a:r>
            <a:r>
              <a:rPr lang="en-US" sz="2800" b="1">
                <a:latin typeface="Times New Roman" pitchFamily="18" charset="0"/>
                <a:cs typeface="Times New Roman" pitchFamily="18" charset="0"/>
              </a:rPr>
              <a:t>có:</a:t>
            </a:r>
          </a:p>
          <a:p>
            <a:r>
              <a:rPr lang="en-US" sz="2800" b="1">
                <a:latin typeface="Times New Roman" pitchFamily="18" charset="0"/>
                <a:cs typeface="Times New Roman" pitchFamily="18" charset="0"/>
              </a:rPr>
              <a:t> + góc AHB = góc AKC = 90</a:t>
            </a:r>
            <a:r>
              <a:rPr lang="en-US" sz="2800" b="1" baseline="30000">
                <a:latin typeface="Times New Roman" pitchFamily="18" charset="0"/>
                <a:cs typeface="Times New Roman" pitchFamily="18" charset="0"/>
              </a:rPr>
              <a:t>0</a:t>
            </a:r>
            <a:r>
              <a:rPr lang="en-US" sz="2800" b="1">
                <a:latin typeface="Times New Roman" pitchFamily="18" charset="0"/>
                <a:cs typeface="Times New Roman" pitchFamily="18" charset="0"/>
              </a:rPr>
              <a:t> ( gt)</a:t>
            </a:r>
            <a:endParaRPr lang="vi-VN" sz="2800" b="1" dirty="0">
              <a:latin typeface="Times New Roman" pitchFamily="18" charset="0"/>
              <a:cs typeface="Times New Roman" pitchFamily="18" charset="0"/>
            </a:endParaRPr>
          </a:p>
          <a:p>
            <a:r>
              <a:rPr lang="en-US" sz="2800" b="1">
                <a:latin typeface="Times New Roman" pitchFamily="18" charset="0"/>
                <a:cs typeface="Times New Roman" pitchFamily="18" charset="0"/>
              </a:rPr>
              <a:t> + AB = </a:t>
            </a:r>
            <a:r>
              <a:rPr lang="vi-VN" sz="2800" b="1">
                <a:latin typeface="Times New Roman" pitchFamily="18" charset="0"/>
                <a:cs typeface="Times New Roman" pitchFamily="18" charset="0"/>
              </a:rPr>
              <a:t>AC (gt)</a:t>
            </a:r>
          </a:p>
          <a:p>
            <a:r>
              <a:rPr lang="vi-VN" sz="2800" b="1">
                <a:latin typeface="Times New Roman" pitchFamily="18" charset="0"/>
                <a:cs typeface="Times New Roman" pitchFamily="18" charset="0"/>
              </a:rPr>
              <a:t> + góc A chung</a:t>
            </a:r>
          </a:p>
          <a:p>
            <a:pPr lvl="0"/>
            <a:r>
              <a:rPr lang="vi-VN" sz="2800" b="1">
                <a:latin typeface="Times New Roman" pitchFamily="18" charset="0"/>
                <a:cs typeface="Times New Roman" pitchFamily="18" charset="0"/>
              </a:rPr>
              <a:t>=&gt; </a:t>
            </a:r>
            <a:r>
              <a:rPr lang="el-GR" altLang="en-US" sz="2800" b="1">
                <a:solidFill>
                  <a:srgbClr val="000000"/>
                </a:solidFill>
                <a:latin typeface="Times New Roman" pitchFamily="18" charset="0"/>
                <a:cs typeface="Times New Roman" pitchFamily="18" charset="0"/>
              </a:rPr>
              <a:t>Δ</a:t>
            </a:r>
            <a:r>
              <a:rPr lang="en-US" altLang="en-US" sz="2800" b="1">
                <a:solidFill>
                  <a:srgbClr val="000000"/>
                </a:solidFill>
                <a:latin typeface="Times New Roman" pitchFamily="18" charset="0"/>
                <a:cs typeface="Times New Roman" pitchFamily="18" charset="0"/>
              </a:rPr>
              <a:t>AHB =  </a:t>
            </a:r>
            <a:r>
              <a:rPr lang="el-GR" altLang="en-US" sz="2800" b="1">
                <a:solidFill>
                  <a:srgbClr val="000000"/>
                </a:solidFill>
                <a:latin typeface="Times New Roman" pitchFamily="18" charset="0"/>
                <a:cs typeface="Times New Roman" pitchFamily="18" charset="0"/>
              </a:rPr>
              <a:t>Δ</a:t>
            </a:r>
            <a:r>
              <a:rPr lang="en-US" altLang="en-US" sz="2800" b="1">
                <a:solidFill>
                  <a:srgbClr val="000000"/>
                </a:solidFill>
                <a:latin typeface="Times New Roman" pitchFamily="18" charset="0"/>
                <a:cs typeface="Times New Roman" pitchFamily="18" charset="0"/>
              </a:rPr>
              <a:t>AKC ( cạnh huyền – góc nhọn)</a:t>
            </a:r>
            <a:endParaRPr lang="en-US" sz="2800" b="1" dirty="0">
              <a:latin typeface="Times New Roman" pitchFamily="18" charset="0"/>
              <a:cs typeface="Times New Roman" pitchFamily="18" charset="0"/>
            </a:endParaRPr>
          </a:p>
        </p:txBody>
      </p:sp>
      <p:sp>
        <p:nvSpPr>
          <p:cNvPr id="15" name="Title 1"/>
          <p:cNvSpPr txBox="1">
            <a:spLocks/>
          </p:cNvSpPr>
          <p:nvPr/>
        </p:nvSpPr>
        <p:spPr>
          <a:xfrm>
            <a:off x="5788121" y="6041031"/>
            <a:ext cx="5458273" cy="639233"/>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C/m BH = CK theo ba cách trở lên?</a:t>
            </a:r>
            <a:endParaRPr lang="en-US" sz="2800"/>
          </a:p>
        </p:txBody>
      </p:sp>
      <p:sp>
        <p:nvSpPr>
          <p:cNvPr id="16" name="Title 1"/>
          <p:cNvSpPr txBox="1">
            <a:spLocks/>
          </p:cNvSpPr>
          <p:nvPr/>
        </p:nvSpPr>
        <p:spPr>
          <a:xfrm>
            <a:off x="292717" y="6056023"/>
            <a:ext cx="4594769" cy="639233"/>
          </a:xfrm>
          <a:prstGeom prst="rect">
            <a:avLst/>
          </a:prstGeom>
          <a:solidFill>
            <a:srgbClr val="FFFF0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2800"/>
              <a:t>C/m AH = AK bằng ba cách?</a:t>
            </a:r>
            <a:endParaRPr lang="en-US" sz="2800"/>
          </a:p>
        </p:txBody>
      </p:sp>
    </p:spTree>
    <p:extLst>
      <p:ext uri="{BB962C8B-B14F-4D97-AF65-F5344CB8AC3E}">
        <p14:creationId xmlns:p14="http://schemas.microsoft.com/office/powerpoint/2010/main" val="3709045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6" presetClass="entr" presetSubtype="21"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Effect transition="in" filter="barn(inVertical)">
                                      <p:cBhvr>
                                        <p:cTn id="11" dur="500"/>
                                        <p:tgtEl>
                                          <p:spTgt spid="6">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circle(in)">
                                      <p:cBhvr>
                                        <p:cTn id="19" dur="2000"/>
                                        <p:tgtEl>
                                          <p:spTgt spid="6">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fade">
                                      <p:cBhvr>
                                        <p:cTn id="24" dur="1000"/>
                                        <p:tgtEl>
                                          <p:spTgt spid="6">
                                            <p:txEl>
                                              <p:pRg st="5" end="5"/>
                                            </p:txEl>
                                          </p:spTgt>
                                        </p:tgtEl>
                                      </p:cBhvr>
                                    </p:animEffect>
                                    <p:anim calcmode="lin" valueType="num">
                                      <p:cBhvr>
                                        <p:cTn id="25"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fade">
                                      <p:cBhvr>
                                        <p:cTn id="31" dur="500"/>
                                        <p:tgtEl>
                                          <p:spTgt spid="6">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6">
                                            <p:txEl>
                                              <p:pRg st="7" end="7"/>
                                            </p:txEl>
                                          </p:spTgt>
                                        </p:tgtEl>
                                        <p:attrNameLst>
                                          <p:attrName>style.visibility</p:attrName>
                                        </p:attrNameLst>
                                      </p:cBhvr>
                                      <p:to>
                                        <p:strVal val="visible"/>
                                      </p:to>
                                    </p:set>
                                    <p:animEffect transition="in" filter="fade">
                                      <p:cBhvr>
                                        <p:cTn id="36" dur="500"/>
                                        <p:tgtEl>
                                          <p:spTgt spid="6">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down)">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wipe(down)">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1050</TotalTime>
  <Words>1841</Words>
  <Application>Microsoft Macintosh PowerPoint</Application>
  <PresentationFormat>Widescreen</PresentationFormat>
  <Paragraphs>228</Paragraphs>
  <Slides>16</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7" baseType="lpstr">
      <vt:lpstr>Arial</vt:lpstr>
      <vt:lpstr>Calibri</vt:lpstr>
      <vt:lpstr>Calibri Light</vt:lpstr>
      <vt:lpstr>Cambria Math</vt:lpstr>
      <vt:lpstr>MathJax_Main</vt:lpstr>
      <vt:lpstr>MathJax_Math-italic</vt:lpstr>
      <vt:lpstr>Open Sans</vt:lpstr>
      <vt:lpstr>Symbol</vt:lpstr>
      <vt:lpstr>Times New Roman</vt:lpstr>
      <vt:lpstr>Office Theme</vt:lpstr>
      <vt:lpstr>Equation</vt:lpstr>
      <vt:lpstr>Phát biểu định lý Pitago?</vt:lpstr>
      <vt:lpstr>PowerPoint Presentation</vt:lpstr>
      <vt:lpstr>PowerPoint Presentation</vt:lpstr>
      <vt:lpstr>PowerPoint Presentation</vt:lpstr>
      <vt:lpstr>PowerPoint Presentation</vt:lpstr>
      <vt:lpstr>PowerPoint Presentation</vt:lpstr>
      <vt:lpstr>PowerPoint Presentation</vt:lpstr>
      <vt:lpstr>Bài tập 65 SGK/ 137. Cho tam giác ABC cân tại A , góc A &lt; 900.  Vẽ BH vuông góc với AC (H thuộc AC), CK vuông góc với AB (K thuộc AB). a) Chứng minh rằng AH = AK. b) Gọi I là giao điểm của BH và CK. Chứng minh AI là phân giác của góc A.</vt:lpstr>
      <vt:lpstr>PowerPoint Presentation</vt:lpstr>
      <vt:lpstr>PowerPoint Presentation</vt:lpstr>
      <vt:lpstr>PowerPoint Presentation</vt:lpstr>
      <vt:lpstr>Bài 66/ 137/ SGK Tìm các cặp tam giác bằng nhau có trên hình 131. </vt:lpstr>
      <vt:lpstr>PowerPoint Presentation</vt:lpstr>
      <vt:lpstr>PowerPoint Presentation</vt:lpstr>
      <vt:lpstr>PowerPoint Presentation</vt:lpstr>
      <vt:lpstr>Bài tập dành cho 7A. Cho ΔABC cân tại A. 1.Chỉ ra 6 cặp tam giác bằng nhau có trên hình vẽ. 2. Chứng minh bốn điểm A, M, P, Q  thẳng hàng.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34. Các trường hợp bằng nhau của  tam giác vuông (tiết 2)</dc:title>
  <dc:creator>Đinh Hương</dc:creator>
  <cp:lastModifiedBy>Bach Um</cp:lastModifiedBy>
  <cp:revision>114</cp:revision>
  <dcterms:created xsi:type="dcterms:W3CDTF">2020-04-07T02:49:24Z</dcterms:created>
  <dcterms:modified xsi:type="dcterms:W3CDTF">2021-02-18T14:22:10Z</dcterms:modified>
</cp:coreProperties>
</file>