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91" r:id="rId32"/>
    <p:sldId id="292" r:id="rId33"/>
    <p:sldId id="293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21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F69490-5C4E-4654-9918-CB3727F26FCB}" type="datetimeFigureOut">
              <a:rPr lang="en-US" smtClean="0"/>
              <a:t>07/03/2021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5B044C-8EB7-4F0A-8A7A-56EFD8353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2477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fld id="{4E240752-F544-43D2-B04F-68A9669EC403}" type="slidenum">
              <a:rPr lang="en-US" altLang="en-US" sz="1200">
                <a:latin typeface="Arial" charset="0"/>
              </a:rPr>
              <a:pPr/>
              <a:t>1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fld id="{29BFC4BD-EE5E-42D4-A473-81147E687BE1}" type="slidenum">
              <a:rPr lang="en-US" altLang="en-US" sz="1200">
                <a:latin typeface="Arial" charset="0"/>
              </a:rPr>
              <a:pPr/>
              <a:t>14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fld id="{E6D6DC05-F201-4E22-9EE1-26F89B078AB7}" type="slidenum">
              <a:rPr lang="en-US" altLang="en-US" sz="1200">
                <a:latin typeface="Arial" charset="0"/>
              </a:rPr>
              <a:pPr/>
              <a:t>17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fld id="{B43F5CE3-6E77-4EE1-BAC4-84B945CA1354}" type="slidenum">
              <a:rPr lang="en-US" altLang="en-US" sz="1200">
                <a:latin typeface="Arial" charset="0"/>
              </a:rPr>
              <a:pPr/>
              <a:t>20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737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fld id="{5FAEF297-EE25-406F-A7F3-3EFE1487E225}" type="slidenum">
              <a:rPr lang="en-US" altLang="en-US" sz="1200">
                <a:latin typeface="Arial" charset="0"/>
              </a:rPr>
              <a:pPr/>
              <a:t>26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747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fld id="{EF599702-E54E-4F7B-A921-783A27043A1F}" type="slidenum">
              <a:rPr lang="en-US" altLang="en-US" sz="1200">
                <a:latin typeface="Arial" charset="0"/>
              </a:rPr>
              <a:pPr/>
              <a:t>27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fld id="{BECE16C7-9B57-4AF1-8AE7-087EF69B5E23}" type="slidenum">
              <a:rPr lang="en-US" altLang="en-US" sz="1200">
                <a:latin typeface="Arial" charset="0"/>
              </a:rPr>
              <a:pPr/>
              <a:t>28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768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fld id="{5B8E610B-D6C5-4BAF-B9D4-022AF3156E39}" type="slidenum">
              <a:rPr lang="en-US" altLang="en-US" sz="1200">
                <a:latin typeface="Arial" charset="0"/>
              </a:rPr>
              <a:pPr/>
              <a:t>2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fld id="{23C9CF4B-B213-4A92-BD87-9571A5ADBB38}" type="slidenum">
              <a:rPr lang="en-US" altLang="en-US" sz="1200">
                <a:latin typeface="Arial" charset="0"/>
              </a:rPr>
              <a:pPr/>
              <a:t>6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fld id="{F10E8DAD-944E-40C2-B203-90C1F40D3B8E}" type="slidenum">
              <a:rPr lang="en-US" altLang="en-US" sz="1200">
                <a:latin typeface="Arial" charset="0"/>
              </a:rPr>
              <a:pPr/>
              <a:t>7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fld id="{A6F7EEEA-91F4-4158-B03B-D62C35867339}" type="slidenum">
              <a:rPr lang="en-US" altLang="en-US" sz="1200">
                <a:latin typeface="Arial" charset="0"/>
              </a:rPr>
              <a:pPr/>
              <a:t>8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fld id="{5161E7B0-7208-48FD-AB3E-418E75771D86}" type="slidenum">
              <a:rPr lang="en-US" altLang="en-US" sz="1200">
                <a:latin typeface="Arial" charset="0"/>
              </a:rPr>
              <a:pPr/>
              <a:t>9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fld id="{C5BADF37-DACF-4D0C-8146-FD45856BDBC5}" type="slidenum">
              <a:rPr lang="en-US" altLang="en-US" sz="1200">
                <a:latin typeface="Arial" charset="0"/>
              </a:rPr>
              <a:pPr/>
              <a:t>10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fld id="{6763A2B9-9300-4FEF-ACED-BF9A44CF4583}" type="slidenum">
              <a:rPr lang="en-US" altLang="en-US" sz="1200">
                <a:latin typeface="Arial" charset="0"/>
              </a:rPr>
              <a:pPr/>
              <a:t>12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fld id="{46E8F8E8-888D-498B-9588-7DD2094C1C0A}" type="slidenum">
              <a:rPr lang="en-US" altLang="en-US" sz="1200">
                <a:latin typeface="Arial" charset="0"/>
              </a:rPr>
              <a:pPr/>
              <a:t>13</a:t>
            </a:fld>
            <a:endParaRPr lang="en-US" altLang="en-US" sz="1200">
              <a:latin typeface="Arial" charset="0"/>
            </a:endParaRPr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EFBF2-5CD3-4515-9625-AB025240E01C}" type="datetimeFigureOut">
              <a:rPr lang="en-US" smtClean="0"/>
              <a:t>07/03/2021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62DBF-1070-4206-BAB5-8F71A9D459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160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EFBF2-5CD3-4515-9625-AB025240E01C}" type="datetimeFigureOut">
              <a:rPr lang="en-US" smtClean="0"/>
              <a:t>07/03/2021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62DBF-1070-4206-BAB5-8F71A9D459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971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EFBF2-5CD3-4515-9625-AB025240E01C}" type="datetimeFigureOut">
              <a:rPr lang="en-US" smtClean="0"/>
              <a:t>07/03/2021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62DBF-1070-4206-BAB5-8F71A9D459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3150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algn="ctr" eaLnBrk="1" hangingPunct="1">
              <a:spcBef>
                <a:spcPct val="20000"/>
              </a:spcBef>
              <a:buClr>
                <a:srgbClr val="3366CC"/>
              </a:buClr>
              <a:defRPr>
                <a:cs typeface="+mn-cs"/>
              </a:defRPr>
            </a:lvl1pPr>
          </a:lstStyle>
          <a:p>
            <a:pPr>
              <a:defRPr/>
            </a:pPr>
            <a:fld id="{DC1117E9-C098-4D7A-8A4E-4FB214258358}" type="datetimeFigureOut">
              <a:rPr lang="en-US"/>
              <a:pPr>
                <a:defRPr/>
              </a:pPr>
              <a:t>07/03/2021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algn="ctr" eaLnBrk="1" hangingPunct="1">
              <a:spcBef>
                <a:spcPct val="20000"/>
              </a:spcBef>
              <a:buClr>
                <a:srgbClr val="3366CC"/>
              </a:buCl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20000"/>
              </a:spcBef>
              <a:buClr>
                <a:srgbClr val="3366CC"/>
              </a:buClr>
              <a:defRPr smtClean="0">
                <a:cs typeface="Arial" pitchFamily="34" charset="0"/>
              </a:defRPr>
            </a:lvl1pPr>
          </a:lstStyle>
          <a:p>
            <a:pPr>
              <a:defRPr/>
            </a:pPr>
            <a:fld id="{9A6679D4-CECA-4A88-AD1B-48CC5F53E10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7262131"/>
      </p:ext>
    </p:extLst>
  </p:cSld>
  <p:clrMapOvr>
    <a:masterClrMapping/>
  </p:clrMapOvr>
  <p:transition>
    <p:split orient="vert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/>
          <a:lstStyle>
            <a:lvl1pPr algn="ctr" eaLnBrk="1" hangingPunct="1">
              <a:spcBef>
                <a:spcPct val="20000"/>
              </a:spcBef>
              <a:buClr>
                <a:srgbClr val="3366CC"/>
              </a:buClr>
              <a:defRPr>
                <a:cs typeface="+mn-cs"/>
              </a:defRPr>
            </a:lvl1pPr>
          </a:lstStyle>
          <a:p>
            <a:pPr>
              <a:defRPr/>
            </a:pPr>
            <a:fld id="{DC1117E9-C098-4D7A-8A4E-4FB214258358}" type="datetimeFigureOut">
              <a:rPr lang="en-US"/>
              <a:pPr>
                <a:defRPr/>
              </a:pPr>
              <a:t>07/03/2021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/>
          <a:lstStyle>
            <a:lvl1pPr algn="ctr" eaLnBrk="1" hangingPunct="1">
              <a:spcBef>
                <a:spcPct val="20000"/>
              </a:spcBef>
              <a:buClr>
                <a:srgbClr val="3366CC"/>
              </a:buClr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spcBef>
                <a:spcPct val="20000"/>
              </a:spcBef>
              <a:buClr>
                <a:srgbClr val="3366CC"/>
              </a:buClr>
              <a:defRPr smtClean="0">
                <a:cs typeface="Arial" pitchFamily="34" charset="0"/>
              </a:defRPr>
            </a:lvl1pPr>
          </a:lstStyle>
          <a:p>
            <a:pPr>
              <a:defRPr/>
            </a:pPr>
            <a:fld id="{9A6679D4-CECA-4A88-AD1B-48CC5F53E10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7262131"/>
      </p:ext>
    </p:extLst>
  </p:cSld>
  <p:clrMapOvr>
    <a:masterClrMapping/>
  </p:clrMapOvr>
  <p:transition>
    <p:split orient="vert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825625"/>
            <a:ext cx="3867150" cy="20986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076700"/>
            <a:ext cx="3867150" cy="21002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593021"/>
      </p:ext>
    </p:extLst>
  </p:cSld>
  <p:clrMapOvr>
    <a:masterClrMapping/>
  </p:clrMapOvr>
  <p:transition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EFBF2-5CD3-4515-9625-AB025240E01C}" type="datetimeFigureOut">
              <a:rPr lang="en-US" smtClean="0"/>
              <a:t>07/03/2021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62DBF-1070-4206-BAB5-8F71A9D459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146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EFBF2-5CD3-4515-9625-AB025240E01C}" type="datetimeFigureOut">
              <a:rPr lang="en-US" smtClean="0"/>
              <a:t>07/03/2021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62DBF-1070-4206-BAB5-8F71A9D459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1349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EFBF2-5CD3-4515-9625-AB025240E01C}" type="datetimeFigureOut">
              <a:rPr lang="en-US" smtClean="0"/>
              <a:t>07/03/2021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62DBF-1070-4206-BAB5-8F71A9D459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977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EFBF2-5CD3-4515-9625-AB025240E01C}" type="datetimeFigureOut">
              <a:rPr lang="en-US" smtClean="0"/>
              <a:t>07/03/2021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62DBF-1070-4206-BAB5-8F71A9D459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568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EFBF2-5CD3-4515-9625-AB025240E01C}" type="datetimeFigureOut">
              <a:rPr lang="en-US" smtClean="0"/>
              <a:t>07/03/2021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62DBF-1070-4206-BAB5-8F71A9D459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205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EFBF2-5CD3-4515-9625-AB025240E01C}" type="datetimeFigureOut">
              <a:rPr lang="en-US" smtClean="0"/>
              <a:t>07/03/2021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62DBF-1070-4206-BAB5-8F71A9D459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809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EFBF2-5CD3-4515-9625-AB025240E01C}" type="datetimeFigureOut">
              <a:rPr lang="en-US" smtClean="0"/>
              <a:t>07/03/2021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62DBF-1070-4206-BAB5-8F71A9D459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533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EFBF2-5CD3-4515-9625-AB025240E01C}" type="datetimeFigureOut">
              <a:rPr lang="en-US" smtClean="0"/>
              <a:t>07/03/2021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F62DBF-1070-4206-BAB5-8F71A9D459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896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6">
            <a:lum/>
          </a:blip>
          <a:srcRect/>
          <a:stretch>
            <a:fillRect l="-16000" r="-1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CEFBF2-5CD3-4515-9625-AB025240E01C}" type="datetimeFigureOut">
              <a:rPr lang="en-US" smtClean="0"/>
              <a:t>07/03/2021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F62DBF-1070-4206-BAB5-8F71A9D459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72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gi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gif"/><Relationship Id="rId4" Type="http://schemas.openxmlformats.org/officeDocument/2006/relationships/image" Target="../media/image10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gif"/><Relationship Id="rId4" Type="http://schemas.openxmlformats.org/officeDocument/2006/relationships/image" Target="../media/image11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3.png"/><Relationship Id="rId4" Type="http://schemas.openxmlformats.org/officeDocument/2006/relationships/image" Target="../media/image11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3.png"/><Relationship Id="rId4" Type="http://schemas.openxmlformats.org/officeDocument/2006/relationships/image" Target="../media/image11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gi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../User/My%20Documents/132%20-%20Bong%20dien%20dien%20-%20Phi%20Nhung.mp3" TargetMode="External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gif"/><Relationship Id="rId4" Type="http://schemas.openxmlformats.org/officeDocument/2006/relationships/image" Target="../media/image17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gi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gif"/><Relationship Id="rId5" Type="http://schemas.openxmlformats.org/officeDocument/2006/relationships/image" Target="../media/image21.png"/><Relationship Id="rId4" Type="http://schemas.openxmlformats.org/officeDocument/2006/relationships/oleObject" Target="../embeddings/oleObject1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gi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gi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7" Type="http://schemas.openxmlformats.org/officeDocument/2006/relationships/image" Target="../media/image24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gi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12.png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4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03263"/>
            <a:ext cx="8763000" cy="5468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3" name="Text Box 6"/>
          <p:cNvSpPr txBox="1">
            <a:spLocks noChangeArrowheads="1"/>
          </p:cNvSpPr>
          <p:nvPr/>
        </p:nvSpPr>
        <p:spPr bwMode="auto">
          <a:xfrm>
            <a:off x="152400" y="152400"/>
            <a:ext cx="6172200" cy="51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tIns="10800" rIns="54000" bIns="10800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0000"/>
                </a:solidFill>
                <a:cs typeface="Times New Roman" pitchFamily="18" charset="0"/>
              </a:rPr>
              <a:t>Quan sát hình sau đây:</a:t>
            </a:r>
            <a:endParaRPr lang="vi-VN" altLang="en-US" sz="3200" b="1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101384" name="Text Box 8"/>
          <p:cNvSpPr txBox="1">
            <a:spLocks noChangeArrowheads="1"/>
          </p:cNvSpPr>
          <p:nvPr/>
        </p:nvSpPr>
        <p:spPr bwMode="auto">
          <a:xfrm>
            <a:off x="152400" y="6172200"/>
            <a:ext cx="8991600" cy="452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tIns="10800" rIns="54000" bIns="10800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000000"/>
                </a:solidFill>
                <a:cs typeface="Times New Roman" pitchFamily="18" charset="0"/>
              </a:rPr>
              <a:t>Em nhận xét thế nào về cột </a:t>
            </a:r>
            <a:r>
              <a:rPr lang="en-US" altLang="en-US" b="1" i="1">
                <a:solidFill>
                  <a:srgbClr val="FF0000"/>
                </a:solidFill>
                <a:cs typeface="Times New Roman" pitchFamily="18" charset="0"/>
              </a:rPr>
              <a:t>điểm trung bình</a:t>
            </a:r>
            <a:r>
              <a:rPr lang="en-US" altLang="en-US" b="1">
                <a:solidFill>
                  <a:srgbClr val="000000"/>
                </a:solidFill>
                <a:cs typeface="Times New Roman" pitchFamily="18" charset="0"/>
              </a:rPr>
              <a:t> ?</a:t>
            </a:r>
            <a:endParaRPr lang="vi-VN" altLang="en-US" b="1">
              <a:solidFill>
                <a:srgbClr val="000000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55109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1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8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6"/>
          <p:cNvSpPr txBox="1">
            <a:spLocks noChangeArrowheads="1"/>
          </p:cNvSpPr>
          <p:nvPr/>
        </p:nvSpPr>
        <p:spPr bwMode="auto">
          <a:xfrm>
            <a:off x="304800" y="990600"/>
            <a:ext cx="67056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rIns="54000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>
                <a:solidFill>
                  <a:srgbClr val="FF0000"/>
                </a:solidFill>
                <a:cs typeface="Times New Roman" pitchFamily="18" charset="0"/>
              </a:rPr>
              <a:t>1. </a:t>
            </a:r>
            <a:r>
              <a:rPr lang="en-US" altLang="en-US" sz="3200" b="1" u="sng">
                <a:solidFill>
                  <a:srgbClr val="FF0000"/>
                </a:solidFill>
                <a:cs typeface="Times New Roman" pitchFamily="18" charset="0"/>
              </a:rPr>
              <a:t>Sắp xếp dữ liệu</a:t>
            </a:r>
          </a:p>
        </p:txBody>
      </p:sp>
      <p:sp>
        <p:nvSpPr>
          <p:cNvPr id="29699" name="Rectangle 9"/>
          <p:cNvSpPr>
            <a:spLocks noChangeArrowheads="1"/>
          </p:cNvSpPr>
          <p:nvPr/>
        </p:nvSpPr>
        <p:spPr bwMode="auto">
          <a:xfrm>
            <a:off x="327025" y="1366838"/>
            <a:ext cx="8359775" cy="5262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rIns="54000" anchor="ctr">
            <a:spAutoFit/>
          </a:bodyPr>
          <a:lstStyle/>
          <a:p>
            <a:pPr eaLnBrk="1" hangingPunct="1">
              <a:lnSpc>
                <a:spcPct val="150000"/>
              </a:lnSpc>
            </a:pPr>
            <a:r>
              <a:rPr lang="en-US" altLang="en-US" sz="3200" b="1">
                <a:solidFill>
                  <a:srgbClr val="FF3300"/>
                </a:solidFill>
                <a:cs typeface="Times New Roman" pitchFamily="18" charset="0"/>
                <a:sym typeface="Wingdings" pitchFamily="2" charset="2"/>
              </a:rPr>
              <a:t> </a:t>
            </a:r>
            <a:r>
              <a:rPr lang="en-US" altLang="en-US" sz="3200" b="1">
                <a:solidFill>
                  <a:srgbClr val="0000FF"/>
                </a:solidFill>
                <a:cs typeface="Times New Roman" pitchFamily="18" charset="0"/>
              </a:rPr>
              <a:t>a) Định nghĩa:</a:t>
            </a:r>
          </a:p>
          <a:p>
            <a:pPr algn="just" eaLnBrk="1" hangingPunct="1">
              <a:lnSpc>
                <a:spcPct val="150000"/>
              </a:lnSpc>
            </a:pPr>
            <a:r>
              <a:rPr lang="en-US" altLang="en-US" sz="3200" i="1">
                <a:solidFill>
                  <a:srgbClr val="000000"/>
                </a:solidFill>
                <a:cs typeface="Times New Roman" pitchFamily="18" charset="0"/>
              </a:rPr>
              <a:t>Sắp xếp dữ liệu</a:t>
            </a:r>
            <a:r>
              <a:rPr lang="en-US" altLang="en-US" sz="3200">
                <a:solidFill>
                  <a:srgbClr val="000000"/>
                </a:solidFill>
                <a:cs typeface="Times New Roman" pitchFamily="18" charset="0"/>
              </a:rPr>
              <a:t> là hoán đổi vị trí các hàng của bảng dữ liệu để giá trị dữ liệu trong một hoặc nhiều cột được sắp xếp theo thứ tự </a:t>
            </a:r>
            <a:r>
              <a:rPr lang="en-US" altLang="en-US" sz="3200" b="1">
                <a:solidFill>
                  <a:srgbClr val="000000"/>
                </a:solidFill>
                <a:cs typeface="Times New Roman" pitchFamily="18" charset="0"/>
              </a:rPr>
              <a:t>tăng dần</a:t>
            </a:r>
            <a:r>
              <a:rPr lang="en-US" altLang="en-US" sz="3200">
                <a:solidFill>
                  <a:srgbClr val="000000"/>
                </a:solidFill>
                <a:cs typeface="Times New Roman" pitchFamily="18" charset="0"/>
              </a:rPr>
              <a:t> hay </a:t>
            </a:r>
            <a:r>
              <a:rPr lang="en-US" altLang="en-US" sz="3200" b="1">
                <a:solidFill>
                  <a:srgbClr val="000000"/>
                </a:solidFill>
                <a:cs typeface="Times New Roman" pitchFamily="18" charset="0"/>
              </a:rPr>
              <a:t>giảm dần</a:t>
            </a:r>
            <a:r>
              <a:rPr lang="en-US" altLang="en-US" sz="3200">
                <a:solidFill>
                  <a:srgbClr val="000000"/>
                </a:solidFill>
                <a:cs typeface="Times New Roman" pitchFamily="18" charset="0"/>
              </a:rPr>
              <a:t>.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3200" u="sng">
                <a:solidFill>
                  <a:srgbClr val="FF0000"/>
                </a:solidFill>
                <a:cs typeface="Times New Roman" pitchFamily="18" charset="0"/>
              </a:rPr>
              <a:t>Chú </a:t>
            </a:r>
            <a:r>
              <a:rPr lang="ar-SA" altLang="en-US" sz="3200" u="sng">
                <a:solidFill>
                  <a:srgbClr val="FF0000"/>
                </a:solidFill>
                <a:cs typeface="Times New Roman" pitchFamily="18" charset="0"/>
              </a:rPr>
              <a:t>‎</a:t>
            </a:r>
            <a:r>
              <a:rPr lang="en-US" altLang="en-US" sz="3200" u="sng">
                <a:solidFill>
                  <a:srgbClr val="FF0000"/>
                </a:solidFill>
                <a:cs typeface="Times New Roman" pitchFamily="18" charset="0"/>
              </a:rPr>
              <a:t>ý</a:t>
            </a:r>
            <a:r>
              <a:rPr lang="en-US" altLang="en-US" sz="3200">
                <a:solidFill>
                  <a:srgbClr val="FF0000"/>
                </a:solidFill>
                <a:cs typeface="Times New Roman" pitchFamily="18" charset="0"/>
              </a:rPr>
              <a:t>: </a:t>
            </a:r>
            <a:r>
              <a:rPr lang="en-US" altLang="en-US" sz="3200">
                <a:cs typeface="Times New Roman" pitchFamily="18" charset="0"/>
              </a:rPr>
              <a:t>Dữ liệu kiểu </a:t>
            </a:r>
            <a:r>
              <a:rPr lang="en-US" altLang="en-US" sz="3200" i="1">
                <a:cs typeface="Times New Roman" pitchFamily="18" charset="0"/>
              </a:rPr>
              <a:t>kí tự thì mặc định sẽ sắp xếp theo th</a:t>
            </a:r>
            <a:r>
              <a:rPr lang="vi-VN" altLang="en-US" sz="3200" i="1">
                <a:cs typeface="Times New Roman" pitchFamily="18" charset="0"/>
              </a:rPr>
              <a:t>ứ tự của bảng chữ cái</a:t>
            </a:r>
            <a:r>
              <a:rPr lang="en-US" altLang="en-US" sz="3200" i="1">
                <a:cs typeface="Times New Roman" pitchFamily="18" charset="0"/>
              </a:rPr>
              <a:t> t</a:t>
            </a:r>
            <a:r>
              <a:rPr lang="vi-VN" altLang="en-US" sz="3200" i="1">
                <a:cs typeface="Times New Roman" pitchFamily="18" charset="0"/>
              </a:rPr>
              <a:t>iếng Anh</a:t>
            </a:r>
            <a:r>
              <a:rPr lang="en-US" altLang="en-US" sz="3200" i="1">
                <a:cs typeface="Times New Roman" pitchFamily="18" charset="0"/>
              </a:rPr>
              <a:t>. </a:t>
            </a:r>
          </a:p>
        </p:txBody>
      </p:sp>
      <p:pic>
        <p:nvPicPr>
          <p:cNvPr id="29700" name="Picture 4" descr="49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0"/>
            <a:ext cx="121920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731665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088" y="1316038"/>
            <a:ext cx="7427912" cy="3752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3" name="AutoShape 3"/>
          <p:cNvSpPr>
            <a:spLocks/>
          </p:cNvSpPr>
          <p:nvPr/>
        </p:nvSpPr>
        <p:spPr bwMode="auto">
          <a:xfrm rot="-5400000">
            <a:off x="1784350" y="4057650"/>
            <a:ext cx="342900" cy="2514600"/>
          </a:xfrm>
          <a:prstGeom prst="leftBrace">
            <a:avLst>
              <a:gd name="adj1" fmla="val 61111"/>
              <a:gd name="adj2" fmla="val 50000"/>
            </a:avLst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>
              <a:cs typeface="Times New Roman" pitchFamily="18" charset="0"/>
            </a:endParaRPr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914400" y="5653088"/>
            <a:ext cx="2392363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vi-VN" altLang="en-US" b="1">
                <a:solidFill>
                  <a:srgbClr val="000000"/>
                </a:solidFill>
                <a:cs typeface="Times New Roman" pitchFamily="18" charset="0"/>
              </a:rPr>
              <a:t>Kiểu dữ liệu kí tự</a:t>
            </a:r>
          </a:p>
        </p:txBody>
      </p:sp>
      <p:sp>
        <p:nvSpPr>
          <p:cNvPr id="30725" name="AutoShape 5"/>
          <p:cNvSpPr>
            <a:spLocks/>
          </p:cNvSpPr>
          <p:nvPr/>
        </p:nvSpPr>
        <p:spPr bwMode="auto">
          <a:xfrm rot="10800000">
            <a:off x="7554913" y="2081213"/>
            <a:ext cx="533400" cy="2954337"/>
          </a:xfrm>
          <a:prstGeom prst="leftBrace">
            <a:avLst>
              <a:gd name="adj1" fmla="val 55900"/>
              <a:gd name="adj2" fmla="val 47167"/>
            </a:avLst>
          </a:prstGeom>
          <a:noFill/>
          <a:ln w="28575">
            <a:solidFill>
              <a:srgbClr val="000000"/>
            </a:solidFill>
            <a:round/>
            <a:headEnd type="oval" w="med" len="med"/>
            <a:tailEnd type="oval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wrap="none" anchor="ctr"/>
          <a:lstStyle/>
          <a:p>
            <a:pPr algn="ctr"/>
            <a:endParaRPr lang="en-US" altLang="en-US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30726" name="Text Box 6"/>
          <p:cNvSpPr txBox="1">
            <a:spLocks noChangeArrowheads="1"/>
          </p:cNvSpPr>
          <p:nvPr/>
        </p:nvSpPr>
        <p:spPr bwMode="auto">
          <a:xfrm>
            <a:off x="8077200" y="2743200"/>
            <a:ext cx="1066800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b="1">
                <a:solidFill>
                  <a:srgbClr val="000000"/>
                </a:solidFill>
                <a:cs typeface="Times New Roman" pitchFamily="18" charset="0"/>
              </a:rPr>
              <a:t>Kiểu dữ liệu số</a:t>
            </a:r>
          </a:p>
        </p:txBody>
      </p:sp>
      <p:pic>
        <p:nvPicPr>
          <p:cNvPr id="30727" name="Picture 4" descr="49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0"/>
            <a:ext cx="121920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029850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6"/>
          <p:cNvSpPr txBox="1">
            <a:spLocks noChangeArrowheads="1"/>
          </p:cNvSpPr>
          <p:nvPr/>
        </p:nvSpPr>
        <p:spPr bwMode="auto">
          <a:xfrm>
            <a:off x="304800" y="1004888"/>
            <a:ext cx="6705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rIns="54000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>
                <a:solidFill>
                  <a:srgbClr val="0000FF"/>
                </a:solidFill>
              </a:rPr>
              <a:t>1. </a:t>
            </a:r>
            <a:r>
              <a:rPr lang="en-US" altLang="en-US" b="1" u="sng">
                <a:solidFill>
                  <a:srgbClr val="0000FF"/>
                </a:solidFill>
              </a:rPr>
              <a:t>Sắp xếp dữ liệu</a:t>
            </a:r>
          </a:p>
        </p:txBody>
      </p:sp>
      <p:sp>
        <p:nvSpPr>
          <p:cNvPr id="31747" name="Rectangle 10"/>
          <p:cNvSpPr>
            <a:spLocks noChangeArrowheads="1"/>
          </p:cNvSpPr>
          <p:nvPr/>
        </p:nvSpPr>
        <p:spPr bwMode="auto">
          <a:xfrm>
            <a:off x="304800" y="1447800"/>
            <a:ext cx="3810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rIns="54000" anchor="ctr">
            <a:spAutoFit/>
          </a:bodyPr>
          <a:lstStyle/>
          <a:p>
            <a:pPr eaLnBrk="1" hangingPunct="1"/>
            <a:r>
              <a:rPr lang="en-US" altLang="en-US" b="1">
                <a:solidFill>
                  <a:srgbClr val="FF3300"/>
                </a:solidFill>
                <a:sym typeface="Wingdings" pitchFamily="2" charset="2"/>
              </a:rPr>
              <a:t></a:t>
            </a:r>
            <a:r>
              <a:rPr lang="en-US" altLang="en-US"/>
              <a:t> </a:t>
            </a:r>
            <a:r>
              <a:rPr lang="en-US" altLang="en-US" b="1">
                <a:solidFill>
                  <a:srgbClr val="0000FF"/>
                </a:solidFill>
              </a:rPr>
              <a:t>b) Cách thực hiện:</a:t>
            </a:r>
          </a:p>
        </p:txBody>
      </p:sp>
      <p:pic>
        <p:nvPicPr>
          <p:cNvPr id="31748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966913"/>
            <a:ext cx="8991600" cy="483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AutoShape 12"/>
          <p:cNvSpPr>
            <a:spLocks noChangeArrowheads="1"/>
          </p:cNvSpPr>
          <p:nvPr/>
        </p:nvSpPr>
        <p:spPr bwMode="auto">
          <a:xfrm>
            <a:off x="5537200" y="1174750"/>
            <a:ext cx="3352800" cy="1736725"/>
          </a:xfrm>
          <a:prstGeom prst="wedgeRoundRectCallout">
            <a:avLst>
              <a:gd name="adj1" fmla="val 32431"/>
              <a:gd name="adj2" fmla="val 90278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en-US" sz="3200">
                <a:sym typeface="Wingdings" pitchFamily="2" charset="2"/>
              </a:rPr>
              <a:t>Em hãy nêu cách thực hiện để sắp xếp dữ liệu?</a:t>
            </a:r>
            <a:endParaRPr lang="en-US" altLang="en-US" sz="3200"/>
          </a:p>
        </p:txBody>
      </p:sp>
      <p:pic>
        <p:nvPicPr>
          <p:cNvPr id="31750" name="Picture 4" descr="49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0"/>
            <a:ext cx="121920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00840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6"/>
          <p:cNvSpPr txBox="1">
            <a:spLocks noChangeArrowheads="1"/>
          </p:cNvSpPr>
          <p:nvPr/>
        </p:nvSpPr>
        <p:spPr bwMode="auto">
          <a:xfrm>
            <a:off x="304800" y="1004888"/>
            <a:ext cx="6705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rIns="54000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>
                <a:solidFill>
                  <a:srgbClr val="0000FF"/>
                </a:solidFill>
              </a:rPr>
              <a:t>1. </a:t>
            </a:r>
            <a:r>
              <a:rPr lang="en-US" altLang="en-US" b="1" u="sng">
                <a:solidFill>
                  <a:srgbClr val="0000FF"/>
                </a:solidFill>
              </a:rPr>
              <a:t>Sắp xếp dữ liệu</a:t>
            </a:r>
          </a:p>
        </p:txBody>
      </p:sp>
      <p:sp>
        <p:nvSpPr>
          <p:cNvPr id="32771" name="Rectangle 10"/>
          <p:cNvSpPr>
            <a:spLocks noChangeArrowheads="1"/>
          </p:cNvSpPr>
          <p:nvPr/>
        </p:nvSpPr>
        <p:spPr bwMode="auto">
          <a:xfrm>
            <a:off x="304800" y="1447800"/>
            <a:ext cx="3810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rIns="54000" anchor="ctr">
            <a:spAutoFit/>
          </a:bodyPr>
          <a:lstStyle/>
          <a:p>
            <a:pPr eaLnBrk="1" hangingPunct="1"/>
            <a:r>
              <a:rPr lang="en-US" altLang="en-US" b="1">
                <a:solidFill>
                  <a:srgbClr val="FF3300"/>
                </a:solidFill>
                <a:sym typeface="Wingdings" pitchFamily="2" charset="2"/>
              </a:rPr>
              <a:t></a:t>
            </a:r>
            <a:r>
              <a:rPr lang="en-US" altLang="en-US"/>
              <a:t> </a:t>
            </a:r>
            <a:r>
              <a:rPr lang="en-US" altLang="en-US" b="1">
                <a:solidFill>
                  <a:srgbClr val="0000FF"/>
                </a:solidFill>
              </a:rPr>
              <a:t>b) Cách thực hiện:</a:t>
            </a:r>
          </a:p>
        </p:txBody>
      </p:sp>
      <p:pic>
        <p:nvPicPr>
          <p:cNvPr id="3277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966913"/>
            <a:ext cx="8991600" cy="483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AutoShape 12"/>
          <p:cNvSpPr>
            <a:spLocks noChangeArrowheads="1"/>
          </p:cNvSpPr>
          <p:nvPr/>
        </p:nvSpPr>
        <p:spPr bwMode="auto">
          <a:xfrm>
            <a:off x="4049713" y="757238"/>
            <a:ext cx="5072062" cy="1533525"/>
          </a:xfrm>
          <a:prstGeom prst="wedgeRoundRectCallout">
            <a:avLst>
              <a:gd name="adj1" fmla="val -7056"/>
              <a:gd name="adj2" fmla="val 69440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en-US"/>
              <a:t>B2. Nháy nút           trong nhóm Soft &amp;Filter của dải lệnh Data để sắp xếp theo thứ tự tăng dần</a:t>
            </a:r>
          </a:p>
        </p:txBody>
      </p:sp>
      <p:sp>
        <p:nvSpPr>
          <p:cNvPr id="32774" name="AutoShape 12"/>
          <p:cNvSpPr>
            <a:spLocks noChangeArrowheads="1"/>
          </p:cNvSpPr>
          <p:nvPr/>
        </p:nvSpPr>
        <p:spPr bwMode="auto">
          <a:xfrm>
            <a:off x="3429000" y="4800600"/>
            <a:ext cx="2971800" cy="1531938"/>
          </a:xfrm>
          <a:prstGeom prst="wedgeRoundRectCallout">
            <a:avLst>
              <a:gd name="adj1" fmla="val 59745"/>
              <a:gd name="adj2" fmla="val -40259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eaLnBrk="1" hangingPunct="1"/>
            <a:r>
              <a:rPr lang="en-US" altLang="en-US"/>
              <a:t>B1. Nháy chuột, chọn 1 ô trong cột cần sắp xếp</a:t>
            </a:r>
          </a:p>
        </p:txBody>
      </p:sp>
      <p:pic>
        <p:nvPicPr>
          <p:cNvPr id="7" name="Picture 14"/>
          <p:cNvPicPr preferRelativeResize="0"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2063" y="828675"/>
            <a:ext cx="473075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2776" name="Picture 4" descr="49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0"/>
            <a:ext cx="121920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837567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90" name="Text Box 6"/>
          <p:cNvSpPr txBox="1">
            <a:spLocks noChangeArrowheads="1"/>
          </p:cNvSpPr>
          <p:nvPr/>
        </p:nvSpPr>
        <p:spPr bwMode="auto">
          <a:xfrm>
            <a:off x="304800" y="990600"/>
            <a:ext cx="67056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rIns="5400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altLang="en-US" sz="3200" dirty="0">
                <a:solidFill>
                  <a:srgbClr val="0000FF"/>
                </a:solidFill>
                <a:latin typeface="+mn-lt"/>
                <a:cs typeface="+mn-cs"/>
              </a:rPr>
              <a:t>1. </a:t>
            </a:r>
            <a:r>
              <a:rPr lang="en-US" altLang="en-US" sz="3200" b="1" u="sng" dirty="0" err="1">
                <a:solidFill>
                  <a:srgbClr val="0000FF"/>
                </a:solidFill>
                <a:latin typeface="+mn-lt"/>
                <a:cs typeface="+mn-cs"/>
              </a:rPr>
              <a:t>Sắp</a:t>
            </a:r>
            <a:r>
              <a:rPr lang="en-US" altLang="en-US" sz="3200" b="1" u="sng" dirty="0">
                <a:solidFill>
                  <a:srgbClr val="0000FF"/>
                </a:solidFill>
                <a:latin typeface="+mn-lt"/>
                <a:cs typeface="+mn-cs"/>
              </a:rPr>
              <a:t> </a:t>
            </a:r>
            <a:r>
              <a:rPr lang="en-US" altLang="en-US" sz="3200" b="1" u="sng" dirty="0" err="1">
                <a:solidFill>
                  <a:srgbClr val="0000FF"/>
                </a:solidFill>
                <a:latin typeface="+mn-lt"/>
                <a:cs typeface="+mn-cs"/>
              </a:rPr>
              <a:t>xếp</a:t>
            </a:r>
            <a:r>
              <a:rPr lang="en-US" altLang="en-US" sz="3200" b="1" u="sng" dirty="0">
                <a:solidFill>
                  <a:srgbClr val="0000FF"/>
                </a:solidFill>
                <a:latin typeface="+mn-lt"/>
                <a:cs typeface="+mn-cs"/>
              </a:rPr>
              <a:t> </a:t>
            </a:r>
            <a:r>
              <a:rPr lang="en-US" altLang="en-US" sz="3200" b="1" u="sng" dirty="0" err="1">
                <a:solidFill>
                  <a:srgbClr val="0000FF"/>
                </a:solidFill>
                <a:latin typeface="+mn-lt"/>
                <a:cs typeface="+mn-cs"/>
              </a:rPr>
              <a:t>dữ</a:t>
            </a:r>
            <a:r>
              <a:rPr lang="en-US" altLang="en-US" sz="3200" b="1" u="sng" dirty="0">
                <a:solidFill>
                  <a:srgbClr val="0000FF"/>
                </a:solidFill>
                <a:latin typeface="+mn-lt"/>
                <a:cs typeface="+mn-cs"/>
              </a:rPr>
              <a:t> </a:t>
            </a:r>
            <a:r>
              <a:rPr lang="en-US" altLang="en-US" sz="3200" b="1" u="sng" dirty="0" err="1">
                <a:solidFill>
                  <a:srgbClr val="0000FF"/>
                </a:solidFill>
                <a:latin typeface="+mn-lt"/>
                <a:cs typeface="+mn-cs"/>
              </a:rPr>
              <a:t>liệu</a:t>
            </a:r>
            <a:endParaRPr lang="en-US" altLang="en-US" sz="3200" b="1" u="sng" dirty="0">
              <a:solidFill>
                <a:srgbClr val="0000FF"/>
              </a:solidFill>
              <a:latin typeface="+mn-lt"/>
              <a:cs typeface="+mn-cs"/>
            </a:endParaRPr>
          </a:p>
        </p:txBody>
      </p:sp>
      <p:sp>
        <p:nvSpPr>
          <p:cNvPr id="33795" name="Rectangle 9"/>
          <p:cNvSpPr>
            <a:spLocks noChangeArrowheads="1"/>
          </p:cNvSpPr>
          <p:nvPr/>
        </p:nvSpPr>
        <p:spPr bwMode="auto">
          <a:xfrm>
            <a:off x="304800" y="2078038"/>
            <a:ext cx="8458200" cy="3697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rIns="54000" anchor="ctr">
            <a:spAutoFit/>
          </a:bodyPr>
          <a:lstStyle/>
          <a:p>
            <a:pPr eaLnBrk="1" hangingPunct="1">
              <a:lnSpc>
                <a:spcPct val="150000"/>
              </a:lnSpc>
            </a:pPr>
            <a:r>
              <a:rPr lang="en-US" altLang="en-US" sz="3200" b="1">
                <a:solidFill>
                  <a:srgbClr val="0000FF"/>
                </a:solidFill>
                <a:cs typeface="Times New Roman" pitchFamily="18" charset="0"/>
              </a:rPr>
              <a:t>b) Cách thực hiện: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3200" b="1">
                <a:solidFill>
                  <a:srgbClr val="FF3300"/>
                </a:solidFill>
                <a:cs typeface="Times New Roman" pitchFamily="18" charset="0"/>
                <a:sym typeface="Wingdings" pitchFamily="2" charset="2"/>
              </a:rPr>
              <a:t></a:t>
            </a:r>
            <a:r>
              <a:rPr lang="en-US" altLang="en-US" sz="3200">
                <a:cs typeface="Times New Roman" pitchFamily="18" charset="0"/>
              </a:rPr>
              <a:t> B1. Nháy chuột, chọn 1 ô trong cột cần sắp xếp</a:t>
            </a:r>
          </a:p>
          <a:p>
            <a:pPr eaLnBrk="1" hangingPunct="1">
              <a:lnSpc>
                <a:spcPct val="150000"/>
              </a:lnSpc>
            </a:pPr>
            <a:r>
              <a:rPr lang="en-US" altLang="en-US" sz="3200" b="1">
                <a:solidFill>
                  <a:srgbClr val="FF3300"/>
                </a:solidFill>
                <a:cs typeface="Times New Roman" pitchFamily="18" charset="0"/>
                <a:sym typeface="Wingdings" pitchFamily="2" charset="2"/>
              </a:rPr>
              <a:t></a:t>
            </a:r>
            <a:r>
              <a:rPr lang="en-US" altLang="en-US" sz="3200">
                <a:cs typeface="Times New Roman" pitchFamily="18" charset="0"/>
              </a:rPr>
              <a:t> B2. Nháy nút          trong nhóm Soft &amp;Filter của dải lệnh Data để sắp xếp theo thứ tự tăng dần (hoặc lệnh          để sắp xếp theo thứ tự giảm dần)</a:t>
            </a:r>
            <a:endParaRPr lang="en-US" altLang="en-US" sz="3200" b="1">
              <a:solidFill>
                <a:srgbClr val="0000FF"/>
              </a:solidFill>
              <a:cs typeface="Times New Roman" pitchFamily="18" charset="0"/>
            </a:endParaRPr>
          </a:p>
        </p:txBody>
      </p:sp>
      <p:pic>
        <p:nvPicPr>
          <p:cNvPr id="33796" name="Picture 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5000" y="3581400"/>
            <a:ext cx="787400" cy="612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797" name="Picture 15"/>
          <p:cNvPicPr preferRelativeResize="0"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5026025"/>
            <a:ext cx="822325" cy="56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798" name="Picture 4" descr="49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0"/>
            <a:ext cx="121920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04837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736725" y="865188"/>
            <a:ext cx="6797675" cy="1192212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just">
              <a:defRPr/>
            </a:pPr>
            <a:r>
              <a:rPr lang="en-US" alt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sắp</a:t>
            </a:r>
            <a:r>
              <a:rPr lang="en-US" alt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alt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dữ</a:t>
            </a:r>
            <a:r>
              <a:rPr lang="en-US" alt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alt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US" alt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dần</a:t>
            </a:r>
            <a:r>
              <a:rPr lang="en-US" alt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alt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alt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2590800" y="2362200"/>
            <a:ext cx="5943600" cy="57943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eaLnBrk="1" hangingPunct="1">
              <a:defRPr/>
            </a:pP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Nháy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nút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endParaRPr lang="nl-NL" alt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2570163" y="3370263"/>
            <a:ext cx="6040437" cy="57943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eaLnBrk="1" hangingPunct="1">
              <a:defRPr/>
            </a:pP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Nháy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nút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nl-NL" alt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2590800" y="4313238"/>
            <a:ext cx="5943600" cy="57943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eaLnBrk="1" hangingPunct="1">
              <a:defRPr/>
            </a:pP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Nháy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nút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endParaRPr lang="nl-NL" alt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570163" y="5334000"/>
            <a:ext cx="5943600" cy="57943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eaLnBrk="1" hangingPunct="1">
              <a:defRPr/>
            </a:pPr>
            <a:r>
              <a:rPr lang="nl-NL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Tất cả các câu trên đều sai</a:t>
            </a:r>
          </a:p>
        </p:txBody>
      </p:sp>
      <p:pic>
        <p:nvPicPr>
          <p:cNvPr id="7" name="Picture 10" descr="flowers0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235200"/>
            <a:ext cx="939800" cy="93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4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2925" y="2352675"/>
            <a:ext cx="777875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5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0075" y="3308350"/>
            <a:ext cx="7207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4826" name="Picture 1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4963" y="4376738"/>
            <a:ext cx="985837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27554449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1736725" y="865188"/>
            <a:ext cx="6797675" cy="1192212"/>
          </a:xfrm>
          <a:prstGeom prst="round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just">
              <a:defRPr/>
            </a:pPr>
            <a:r>
              <a:rPr lang="en-US" alt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alt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sắp</a:t>
            </a:r>
            <a:r>
              <a:rPr lang="en-US" alt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xếp</a:t>
            </a:r>
            <a:r>
              <a:rPr lang="en-US" alt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dữ</a:t>
            </a:r>
            <a:r>
              <a:rPr lang="en-US" alt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alt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giảm</a:t>
            </a:r>
            <a:r>
              <a:rPr lang="en-US" alt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dần</a:t>
            </a:r>
            <a:r>
              <a:rPr lang="en-US" alt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alt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alt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2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altLang="en-US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2590800" y="2362200"/>
            <a:ext cx="5943600" cy="57943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eaLnBrk="1" hangingPunct="1">
              <a:defRPr/>
            </a:pP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Nháy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nút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endParaRPr lang="nl-NL" alt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2570163" y="3370263"/>
            <a:ext cx="6040437" cy="57943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eaLnBrk="1" hangingPunct="1">
              <a:defRPr/>
            </a:pP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Nháy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nút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nl-NL" alt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2590800" y="4313238"/>
            <a:ext cx="5943600" cy="57943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eaLnBrk="1" hangingPunct="1">
              <a:defRPr/>
            </a:pP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Nháy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nút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endParaRPr lang="nl-NL" alt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2570163" y="5334000"/>
            <a:ext cx="5943600" cy="579438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eaLnBrk="1" hangingPunct="1">
              <a:defRPr/>
            </a:pPr>
            <a:r>
              <a:rPr lang="nl-NL" alt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Tất cả các câu trên đều sai</a:t>
            </a:r>
          </a:p>
        </p:txBody>
      </p:sp>
      <p:pic>
        <p:nvPicPr>
          <p:cNvPr id="7" name="Picture 10" descr="flowers0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513" y="3189288"/>
            <a:ext cx="939800" cy="93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8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2925" y="2352675"/>
            <a:ext cx="777875" cy="704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49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0075" y="3308350"/>
            <a:ext cx="7207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5850" name="Picture 1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4963" y="4376738"/>
            <a:ext cx="985837" cy="71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85663726"/>
      </p:ext>
    </p:extLst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6"/>
          <p:cNvSpPr txBox="1">
            <a:spLocks noChangeArrowheads="1"/>
          </p:cNvSpPr>
          <p:nvPr/>
        </p:nvSpPr>
        <p:spPr bwMode="auto">
          <a:xfrm>
            <a:off x="228600" y="990600"/>
            <a:ext cx="8610600" cy="95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just">
              <a:spcBef>
                <a:spcPct val="50000"/>
              </a:spcBef>
            </a:pPr>
            <a:r>
              <a:rPr lang="en-US" altLang="en-US" b="1">
                <a:cs typeface="Times New Roman" pitchFamily="18" charset="0"/>
                <a:sym typeface="Wingdings" pitchFamily="2" charset="2"/>
              </a:rPr>
              <a:t>Bài tập</a:t>
            </a:r>
            <a:r>
              <a:rPr lang="en-US" altLang="en-US">
                <a:cs typeface="Times New Roman" pitchFamily="18" charset="0"/>
                <a:sym typeface="Wingdings" pitchFamily="2" charset="2"/>
              </a:rPr>
              <a:t>: Em lập bảng tính như hình và lần lượt sắp xếp mỗi cột theo thứ tự tăng dần, giảm dần</a:t>
            </a:r>
            <a:endParaRPr lang="en-US" altLang="en-US">
              <a:cs typeface="Times New Roman" pitchFamily="18" charset="0"/>
            </a:endParaRPr>
          </a:p>
        </p:txBody>
      </p:sp>
      <p:pic>
        <p:nvPicPr>
          <p:cNvPr id="36867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944688"/>
            <a:ext cx="8686800" cy="4684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68" name="Picture 4" descr="49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0"/>
            <a:ext cx="121920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62847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2"/>
          <p:cNvSpPr txBox="1">
            <a:spLocks noChangeArrowheads="1"/>
          </p:cNvSpPr>
          <p:nvPr/>
        </p:nvSpPr>
        <p:spPr bwMode="auto">
          <a:xfrm>
            <a:off x="609600" y="1752600"/>
            <a:ext cx="28956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1">
                <a:solidFill>
                  <a:srgbClr val="000000"/>
                </a:solidFill>
                <a:cs typeface="Times New Roman" pitchFamily="18" charset="0"/>
              </a:rPr>
              <a:t>NỘI DUNG</a:t>
            </a:r>
            <a:endParaRPr lang="en-US" altLang="en-US" b="1">
              <a:cs typeface="Times New Roman" pitchFamily="18" charset="0"/>
            </a:endParaRPr>
          </a:p>
        </p:txBody>
      </p:sp>
      <p:sp>
        <p:nvSpPr>
          <p:cNvPr id="37891" name="Line 3"/>
          <p:cNvSpPr>
            <a:spLocks noChangeShapeType="1"/>
          </p:cNvSpPr>
          <p:nvPr/>
        </p:nvSpPr>
        <p:spPr bwMode="auto">
          <a:xfrm>
            <a:off x="4114800" y="1066800"/>
            <a:ext cx="0" cy="57912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4267200" y="2362200"/>
            <a:ext cx="4724400" cy="3540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/>
            <a:r>
              <a:rPr lang="en-US" altLang="en-US">
                <a:solidFill>
                  <a:srgbClr val="FF0000"/>
                </a:solidFill>
                <a:cs typeface="Times New Roman" pitchFamily="18" charset="0"/>
              </a:rPr>
              <a:t>HƯỚNG DẪN VỀ NHÀ :</a:t>
            </a:r>
          </a:p>
          <a:p>
            <a:pPr>
              <a:buFontTx/>
              <a:buChar char="-"/>
            </a:pPr>
            <a:r>
              <a:rPr lang="en-US" altLang="en-US">
                <a:solidFill>
                  <a:srgbClr val="000000"/>
                </a:solidFill>
                <a:cs typeface="Times New Roman" pitchFamily="18" charset="0"/>
              </a:rPr>
              <a:t>Học bài, xem nội dung đã học</a:t>
            </a:r>
          </a:p>
          <a:p>
            <a:pPr>
              <a:buFontTx/>
              <a:buChar char="-"/>
            </a:pPr>
            <a:r>
              <a:rPr lang="en-US" altLang="en-US">
                <a:solidFill>
                  <a:srgbClr val="000000"/>
                </a:solidFill>
                <a:cs typeface="Times New Roman" pitchFamily="18" charset="0"/>
              </a:rPr>
              <a:t>Thực hành lại các thao tác nếu có điều kiện máy tính ở nhà </a:t>
            </a:r>
          </a:p>
          <a:p>
            <a:pPr>
              <a:buFontTx/>
              <a:buChar char="-"/>
            </a:pPr>
            <a:r>
              <a:rPr lang="en-US" altLang="en-US">
                <a:solidFill>
                  <a:srgbClr val="000000"/>
                </a:solidFill>
                <a:cs typeface="Times New Roman" pitchFamily="18" charset="0"/>
              </a:rPr>
              <a:t>Xem trước nôi dung bài học tiếp theo: </a:t>
            </a:r>
            <a:r>
              <a:rPr lang="en-US" altLang="en-US" b="1">
                <a:solidFill>
                  <a:srgbClr val="0000FF"/>
                </a:solidFill>
                <a:cs typeface="Times New Roman" pitchFamily="18" charset="0"/>
              </a:rPr>
              <a:t>2. Lọc dữ liệu</a:t>
            </a:r>
          </a:p>
          <a:p>
            <a:pPr>
              <a:buFontTx/>
              <a:buChar char="-"/>
            </a:pPr>
            <a:r>
              <a:rPr lang="en-US" altLang="en-US" b="1">
                <a:solidFill>
                  <a:srgbClr val="FF0000"/>
                </a:solidFill>
                <a:cs typeface="Times New Roman" pitchFamily="18" charset="0"/>
              </a:rPr>
              <a:t>3.Lọc các hàng có giá trị lớn nhất (hay nhỏ nhất):</a:t>
            </a:r>
            <a:endParaRPr lang="en-US" altLang="en-US" b="1">
              <a:solidFill>
                <a:srgbClr val="0000FF"/>
              </a:solidFill>
              <a:cs typeface="Times New Roman" pitchFamily="18" charset="0"/>
            </a:endParaRPr>
          </a:p>
        </p:txBody>
      </p:sp>
      <p:pic>
        <p:nvPicPr>
          <p:cNvPr id="37893" name="Picture 5" descr="jlgbook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0688" y="1219200"/>
            <a:ext cx="1966912" cy="105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4" name="AutoShape 6"/>
          <p:cNvSpPr>
            <a:spLocks noChangeArrowheads="1"/>
          </p:cNvSpPr>
          <p:nvPr/>
        </p:nvSpPr>
        <p:spPr bwMode="auto">
          <a:xfrm>
            <a:off x="5486400" y="838200"/>
            <a:ext cx="1295400" cy="1219200"/>
          </a:xfrm>
          <a:prstGeom prst="star32">
            <a:avLst>
              <a:gd name="adj" fmla="val 4259"/>
            </a:avLst>
          </a:prstGeom>
          <a:noFill/>
          <a:ln w="9525" algn="ctr">
            <a:solidFill>
              <a:srgbClr val="FFFF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FFFF"/>
                    </a:gs>
                    <a:gs pos="100000">
                      <a:srgbClr val="FFFF00"/>
                    </a:gs>
                  </a:gsLst>
                  <a:path path="shape">
                    <a:fillToRect l="50000" t="50000" r="50000" b="50000"/>
                  </a:path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>
              <a:cs typeface="Times New Roman" pitchFamily="18" charset="0"/>
            </a:endParaRPr>
          </a:p>
        </p:txBody>
      </p:sp>
      <p:sp>
        <p:nvSpPr>
          <p:cNvPr id="37895" name="AutoShape 7"/>
          <p:cNvSpPr>
            <a:spLocks noChangeArrowheads="1"/>
          </p:cNvSpPr>
          <p:nvPr/>
        </p:nvSpPr>
        <p:spPr bwMode="gray">
          <a:xfrm>
            <a:off x="762000" y="3284538"/>
            <a:ext cx="3330575" cy="649287"/>
          </a:xfrm>
          <a:prstGeom prst="roundRect">
            <a:avLst>
              <a:gd name="adj" fmla="val 50000"/>
            </a:avLst>
          </a:prstGeom>
          <a:noFill/>
          <a:ln w="57150" algn="ctr">
            <a:solidFill>
              <a:srgbClr val="FF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76200" dir="10800000" kx="-3284103" algn="b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altLang="en-US" sz="2400" b="1">
                <a:solidFill>
                  <a:srgbClr val="0000FF"/>
                </a:solidFill>
                <a:cs typeface="Times New Roman" pitchFamily="18" charset="0"/>
              </a:rPr>
              <a:t>2. Lọc dữ liệu</a:t>
            </a:r>
          </a:p>
        </p:txBody>
      </p:sp>
      <p:sp>
        <p:nvSpPr>
          <p:cNvPr id="37896" name="AutoShape 8"/>
          <p:cNvSpPr>
            <a:spLocks noChangeArrowheads="1"/>
          </p:cNvSpPr>
          <p:nvPr/>
        </p:nvSpPr>
        <p:spPr bwMode="gray">
          <a:xfrm>
            <a:off x="704850" y="2446338"/>
            <a:ext cx="3397250" cy="649287"/>
          </a:xfrm>
          <a:prstGeom prst="roundRect">
            <a:avLst>
              <a:gd name="adj" fmla="val 50000"/>
            </a:avLst>
          </a:prstGeom>
          <a:noFill/>
          <a:ln w="57150" algn="ctr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rgbClr val="005C5C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altLang="en-US" sz="2400" b="1">
                <a:solidFill>
                  <a:srgbClr val="FF3300"/>
                </a:solidFill>
                <a:cs typeface="Times New Roman" pitchFamily="18" charset="0"/>
              </a:rPr>
              <a:t>1. </a:t>
            </a:r>
            <a:r>
              <a:rPr lang="en-US" altLang="en-US" sz="2400" b="1">
                <a:solidFill>
                  <a:srgbClr val="0000FF"/>
                </a:solidFill>
                <a:cs typeface="Times New Roman" pitchFamily="18" charset="0"/>
              </a:rPr>
              <a:t>Sắp xếp dữ liệu</a:t>
            </a:r>
          </a:p>
        </p:txBody>
      </p:sp>
      <p:grpSp>
        <p:nvGrpSpPr>
          <p:cNvPr id="37897" name="Group 9"/>
          <p:cNvGrpSpPr>
            <a:grpSpLocks/>
          </p:cNvGrpSpPr>
          <p:nvPr/>
        </p:nvGrpSpPr>
        <p:grpSpPr bwMode="auto">
          <a:xfrm>
            <a:off x="182563" y="2359025"/>
            <a:ext cx="609600" cy="736600"/>
            <a:chOff x="2078" y="1506"/>
            <a:chExt cx="1615" cy="1966"/>
          </a:xfrm>
        </p:grpSpPr>
        <p:sp>
          <p:nvSpPr>
            <p:cNvPr id="37914" name="Oval 10"/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5715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>
                <a:cs typeface="Times New Roman" pitchFamily="18" charset="0"/>
              </a:endParaRPr>
            </a:p>
          </p:txBody>
        </p:sp>
        <p:sp>
          <p:nvSpPr>
            <p:cNvPr id="37915" name="Oval 11"/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>
                <a:cs typeface="Times New Roman" pitchFamily="18" charset="0"/>
              </a:endParaRPr>
            </a:p>
          </p:txBody>
        </p:sp>
        <p:sp>
          <p:nvSpPr>
            <p:cNvPr id="116748" name="Oval 12"/>
            <p:cNvSpPr>
              <a:spLocks noChangeArrowheads="1"/>
            </p:cNvSpPr>
            <p:nvPr/>
          </p:nvSpPr>
          <p:spPr bwMode="gray">
            <a:xfrm>
              <a:off x="2255" y="1506"/>
              <a:ext cx="690" cy="1966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>
                <a:defRPr/>
              </a:pPr>
              <a:endParaRPr lang="en-US">
                <a:cs typeface="Times New Roman" panose="02020603050405020304" pitchFamily="18" charset="0"/>
              </a:endParaRPr>
            </a:p>
          </p:txBody>
        </p:sp>
        <p:sp>
          <p:nvSpPr>
            <p:cNvPr id="37917" name="Oval 13"/>
            <p:cNvSpPr>
              <a:spLocks noChangeArrowheads="1"/>
            </p:cNvSpPr>
            <p:nvPr/>
          </p:nvSpPr>
          <p:spPr bwMode="gray">
            <a:xfrm>
              <a:off x="2254" y="1506"/>
              <a:ext cx="688" cy="1965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 altLang="en-US">
                <a:cs typeface="Times New Roman" pitchFamily="18" charset="0"/>
              </a:endParaRPr>
            </a:p>
          </p:txBody>
        </p:sp>
        <p:sp>
          <p:nvSpPr>
            <p:cNvPr id="116750" name="Oval 14"/>
            <p:cNvSpPr>
              <a:spLocks noChangeArrowheads="1"/>
            </p:cNvSpPr>
            <p:nvPr/>
          </p:nvSpPr>
          <p:spPr bwMode="gray">
            <a:xfrm>
              <a:off x="2339" y="1506"/>
              <a:ext cx="1093" cy="1966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en-US">
                <a:cs typeface="Times New Roman" panose="02020603050405020304" pitchFamily="18" charset="0"/>
              </a:endParaRPr>
            </a:p>
          </p:txBody>
        </p:sp>
        <p:sp>
          <p:nvSpPr>
            <p:cNvPr id="37919" name="Oval 15"/>
            <p:cNvSpPr>
              <a:spLocks noChangeArrowheads="1"/>
            </p:cNvSpPr>
            <p:nvPr/>
          </p:nvSpPr>
          <p:spPr bwMode="gray">
            <a:xfrm>
              <a:off x="2337" y="1506"/>
              <a:ext cx="1096" cy="1965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 altLang="en-US">
                <a:cs typeface="Times New Roman" pitchFamily="18" charset="0"/>
              </a:endParaRPr>
            </a:p>
          </p:txBody>
        </p:sp>
      </p:grpSp>
      <p:grpSp>
        <p:nvGrpSpPr>
          <p:cNvPr id="37898" name="Group 16"/>
          <p:cNvGrpSpPr>
            <a:grpSpLocks/>
          </p:cNvGrpSpPr>
          <p:nvPr/>
        </p:nvGrpSpPr>
        <p:grpSpPr bwMode="auto">
          <a:xfrm>
            <a:off x="195263" y="3213100"/>
            <a:ext cx="609600" cy="736600"/>
            <a:chOff x="2078" y="1506"/>
            <a:chExt cx="1615" cy="1966"/>
          </a:xfrm>
        </p:grpSpPr>
        <p:sp>
          <p:nvSpPr>
            <p:cNvPr id="37908" name="Oval 17"/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5715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>
                <a:cs typeface="Times New Roman" pitchFamily="18" charset="0"/>
              </a:endParaRPr>
            </a:p>
          </p:txBody>
        </p:sp>
        <p:sp>
          <p:nvSpPr>
            <p:cNvPr id="37909" name="Oval 18"/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>
                <a:cs typeface="Times New Roman" pitchFamily="18" charset="0"/>
              </a:endParaRPr>
            </a:p>
          </p:txBody>
        </p:sp>
        <p:sp>
          <p:nvSpPr>
            <p:cNvPr id="116755" name="Oval 19"/>
            <p:cNvSpPr>
              <a:spLocks noChangeArrowheads="1"/>
            </p:cNvSpPr>
            <p:nvPr/>
          </p:nvSpPr>
          <p:spPr bwMode="gray">
            <a:xfrm>
              <a:off x="2255" y="1506"/>
              <a:ext cx="690" cy="1966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>
                <a:defRPr/>
              </a:pPr>
              <a:endParaRPr lang="en-US">
                <a:cs typeface="Times New Roman" panose="02020603050405020304" pitchFamily="18" charset="0"/>
              </a:endParaRPr>
            </a:p>
          </p:txBody>
        </p:sp>
        <p:sp>
          <p:nvSpPr>
            <p:cNvPr id="37911" name="Oval 20"/>
            <p:cNvSpPr>
              <a:spLocks noChangeArrowheads="1"/>
            </p:cNvSpPr>
            <p:nvPr/>
          </p:nvSpPr>
          <p:spPr bwMode="gray">
            <a:xfrm>
              <a:off x="2254" y="1506"/>
              <a:ext cx="688" cy="1965"/>
            </a:xfrm>
            <a:prstGeom prst="ellipse">
              <a:avLst/>
            </a:prstGeom>
            <a:gradFill rotWithShape="1">
              <a:gsLst>
                <a:gs pos="0">
                  <a:srgbClr val="21B3E1"/>
                </a:gs>
                <a:gs pos="100000">
                  <a:srgbClr val="0F5368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 altLang="en-US">
                <a:cs typeface="Times New Roman" pitchFamily="18" charset="0"/>
              </a:endParaRPr>
            </a:p>
          </p:txBody>
        </p:sp>
        <p:sp>
          <p:nvSpPr>
            <p:cNvPr id="116757" name="Oval 21"/>
            <p:cNvSpPr>
              <a:spLocks noChangeArrowheads="1"/>
            </p:cNvSpPr>
            <p:nvPr/>
          </p:nvSpPr>
          <p:spPr bwMode="gray">
            <a:xfrm>
              <a:off x="2339" y="1506"/>
              <a:ext cx="1093" cy="1966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en-US">
                <a:cs typeface="Times New Roman" panose="02020603050405020304" pitchFamily="18" charset="0"/>
              </a:endParaRPr>
            </a:p>
          </p:txBody>
        </p:sp>
        <p:sp>
          <p:nvSpPr>
            <p:cNvPr id="37913" name="Oval 22"/>
            <p:cNvSpPr>
              <a:spLocks noChangeArrowheads="1"/>
            </p:cNvSpPr>
            <p:nvPr/>
          </p:nvSpPr>
          <p:spPr bwMode="gray">
            <a:xfrm>
              <a:off x="2337" y="1506"/>
              <a:ext cx="1096" cy="1965"/>
            </a:xfrm>
            <a:prstGeom prst="ellipse">
              <a:avLst/>
            </a:prstGeom>
            <a:gradFill rotWithShape="1">
              <a:gsLst>
                <a:gs pos="0">
                  <a:srgbClr val="21B3E1"/>
                </a:gs>
                <a:gs pos="100000">
                  <a:srgbClr val="10576D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 altLang="en-US">
                <a:cs typeface="Times New Roman" pitchFamily="18" charset="0"/>
              </a:endParaRPr>
            </a:p>
          </p:txBody>
        </p:sp>
      </p:grpSp>
      <p:sp>
        <p:nvSpPr>
          <p:cNvPr id="37899" name="AutoShape 23"/>
          <p:cNvSpPr>
            <a:spLocks noChangeArrowheads="1"/>
          </p:cNvSpPr>
          <p:nvPr/>
        </p:nvSpPr>
        <p:spPr bwMode="gray">
          <a:xfrm>
            <a:off x="704850" y="4043363"/>
            <a:ext cx="3375025" cy="909637"/>
          </a:xfrm>
          <a:prstGeom prst="roundRect">
            <a:avLst>
              <a:gd name="adj" fmla="val 50000"/>
            </a:avLst>
          </a:prstGeom>
          <a:noFill/>
          <a:ln w="57150" algn="ctr">
            <a:solidFill>
              <a:srgbClr val="FF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76200" dir="10800000" kx="-3284103" algn="b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en-US" sz="1800" b="1">
                <a:solidFill>
                  <a:srgbClr val="FF0000"/>
                </a:solidFill>
                <a:cs typeface="Times New Roman" pitchFamily="18" charset="0"/>
              </a:rPr>
              <a:t>3.Lọc các hàng có giá trị lớn nhất (hay nhỏ nhất):</a:t>
            </a:r>
            <a:endParaRPr lang="en-US" altLang="en-US" sz="1800" b="1">
              <a:solidFill>
                <a:srgbClr val="0000FF"/>
              </a:solidFill>
              <a:cs typeface="Times New Roman" pitchFamily="18" charset="0"/>
            </a:endParaRPr>
          </a:p>
        </p:txBody>
      </p:sp>
      <p:grpSp>
        <p:nvGrpSpPr>
          <p:cNvPr id="37900" name="Group 24"/>
          <p:cNvGrpSpPr>
            <a:grpSpLocks/>
          </p:cNvGrpSpPr>
          <p:nvPr/>
        </p:nvGrpSpPr>
        <p:grpSpPr bwMode="auto">
          <a:xfrm>
            <a:off x="195263" y="4098925"/>
            <a:ext cx="609600" cy="738188"/>
            <a:chOff x="2078" y="1504"/>
            <a:chExt cx="1615" cy="1968"/>
          </a:xfrm>
        </p:grpSpPr>
        <p:sp>
          <p:nvSpPr>
            <p:cNvPr id="37902" name="Oval 25"/>
            <p:cNvSpPr>
              <a:spLocks noChangeArrowheads="1"/>
            </p:cNvSpPr>
            <p:nvPr/>
          </p:nvSpPr>
          <p:spPr bwMode="gray">
            <a:xfrm>
              <a:off x="2078" y="1505"/>
              <a:ext cx="1615" cy="196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5715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 altLang="en-US">
                <a:cs typeface="Times New Roman" pitchFamily="18" charset="0"/>
              </a:endParaRPr>
            </a:p>
          </p:txBody>
        </p:sp>
        <p:sp>
          <p:nvSpPr>
            <p:cNvPr id="37903" name="Oval 26"/>
            <p:cNvSpPr>
              <a:spLocks noChangeArrowheads="1"/>
            </p:cNvSpPr>
            <p:nvPr/>
          </p:nvSpPr>
          <p:spPr bwMode="gray">
            <a:xfrm>
              <a:off x="2170" y="1504"/>
              <a:ext cx="1430" cy="1965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 altLang="en-US">
                <a:cs typeface="Times New Roman" pitchFamily="18" charset="0"/>
              </a:endParaRPr>
            </a:p>
          </p:txBody>
        </p:sp>
        <p:sp>
          <p:nvSpPr>
            <p:cNvPr id="116763" name="Oval 27"/>
            <p:cNvSpPr>
              <a:spLocks noChangeArrowheads="1"/>
            </p:cNvSpPr>
            <p:nvPr/>
          </p:nvSpPr>
          <p:spPr bwMode="gray">
            <a:xfrm>
              <a:off x="2255" y="1508"/>
              <a:ext cx="1262" cy="1964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en-US">
                <a:cs typeface="Times New Roman" panose="02020603050405020304" pitchFamily="18" charset="0"/>
              </a:endParaRPr>
            </a:p>
          </p:txBody>
        </p:sp>
        <p:sp>
          <p:nvSpPr>
            <p:cNvPr id="37905" name="Oval 28"/>
            <p:cNvSpPr>
              <a:spLocks noChangeArrowheads="1"/>
            </p:cNvSpPr>
            <p:nvPr/>
          </p:nvSpPr>
          <p:spPr bwMode="gray">
            <a:xfrm>
              <a:off x="2254" y="1506"/>
              <a:ext cx="1262" cy="1965"/>
            </a:xfrm>
            <a:prstGeom prst="ellipse">
              <a:avLst/>
            </a:prstGeom>
            <a:gradFill rotWithShape="1">
              <a:gsLst>
                <a:gs pos="0">
                  <a:srgbClr val="21B3E1"/>
                </a:gs>
                <a:gs pos="100000">
                  <a:srgbClr val="0F5368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 altLang="en-US">
                <a:cs typeface="Times New Roman" pitchFamily="18" charset="0"/>
              </a:endParaRPr>
            </a:p>
          </p:txBody>
        </p:sp>
        <p:sp>
          <p:nvSpPr>
            <p:cNvPr id="116765" name="Oval 29"/>
            <p:cNvSpPr>
              <a:spLocks noChangeArrowheads="1"/>
            </p:cNvSpPr>
            <p:nvPr/>
          </p:nvSpPr>
          <p:spPr bwMode="gray">
            <a:xfrm>
              <a:off x="2339" y="1504"/>
              <a:ext cx="1093" cy="1968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en-US">
                <a:cs typeface="Times New Roman" panose="02020603050405020304" pitchFamily="18" charset="0"/>
              </a:endParaRPr>
            </a:p>
          </p:txBody>
        </p:sp>
        <p:sp>
          <p:nvSpPr>
            <p:cNvPr id="37907" name="Oval 30"/>
            <p:cNvSpPr>
              <a:spLocks noChangeArrowheads="1"/>
            </p:cNvSpPr>
            <p:nvPr/>
          </p:nvSpPr>
          <p:spPr bwMode="gray">
            <a:xfrm>
              <a:off x="2337" y="1506"/>
              <a:ext cx="1096" cy="1965"/>
            </a:xfrm>
            <a:prstGeom prst="ellipse">
              <a:avLst/>
            </a:prstGeom>
            <a:gradFill rotWithShape="1">
              <a:gsLst>
                <a:gs pos="0">
                  <a:srgbClr val="FFCC99"/>
                </a:gs>
                <a:gs pos="100000">
                  <a:srgbClr val="82684E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 altLang="en-US">
                <a:cs typeface="Times New Roman" pitchFamily="18" charset="0"/>
              </a:endParaRPr>
            </a:p>
          </p:txBody>
        </p:sp>
      </p:grpSp>
      <p:pic>
        <p:nvPicPr>
          <p:cNvPr id="37901" name="Picture 4" descr="49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0"/>
            <a:ext cx="121920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01160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WordArt 7"/>
          <p:cNvSpPr>
            <a:spLocks noChangeArrowheads="1" noChangeShapeType="1"/>
          </p:cNvSpPr>
          <p:nvPr/>
        </p:nvSpPr>
        <p:spPr bwMode="auto">
          <a:xfrm>
            <a:off x="762000" y="609600"/>
            <a:ext cx="7620000" cy="3276600"/>
          </a:xfrm>
          <a:prstGeom prst="rect">
            <a:avLst/>
          </a:prstGeom>
        </p:spPr>
        <p:txBody>
          <a:bodyPr wrap="none" fromWordArt="1">
            <a:prstTxWarp prst="textDeflateBottom">
              <a:avLst>
                <a:gd name="adj" fmla="val 53125"/>
              </a:avLst>
            </a:prstTxWarp>
            <a:scene3d>
              <a:camera prst="legacyObliqueTopRight">
                <a:rot lat="20999993" lon="20999993" rev="0"/>
              </a:camera>
              <a:lightRig rig="legacyNormal3" dir="r"/>
            </a:scene3d>
            <a:sp3d extrusionH="430200" prstMaterial="legacyMatte">
              <a:extrusionClr>
                <a:srgbClr val="FF0000"/>
              </a:extrusionClr>
            </a:sp3d>
          </a:bodyPr>
          <a:lstStyle/>
          <a:p>
            <a:pPr algn="ctr"/>
            <a:endParaRPr lang="pt-BR" sz="3600" kern="10" dirty="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FFCC"/>
                  </a:gs>
                  <a:gs pos="100000">
                    <a:srgbClr val="FF9999"/>
                  </a:gs>
                </a:gsLst>
                <a:lin ang="5400000" scaled="1"/>
              </a:gradFill>
              <a:latin typeface="Times New Roman"/>
              <a:cs typeface="Times New Roman"/>
            </a:endParaRPr>
          </a:p>
          <a:p>
            <a:pPr algn="ctr"/>
            <a:r>
              <a:rPr lang="pt-BR" sz="3600" kern="10" dirty="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FFCC"/>
                    </a:gs>
                    <a:gs pos="100000">
                      <a:srgbClr val="FF9999"/>
                    </a:gs>
                  </a:gsLst>
                  <a:lin ang="5400000" scaled="1"/>
                </a:gradFill>
                <a:latin typeface="Times New Roman"/>
                <a:cs typeface="Times New Roman"/>
              </a:rPr>
              <a:t>CHÚC CÁC EM HỌC TỐT</a:t>
            </a:r>
            <a:endParaRPr lang="en-US" sz="3600" kern="10" dirty="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FFFFCC"/>
                  </a:gs>
                  <a:gs pos="100000">
                    <a:srgbClr val="FF9999"/>
                  </a:gs>
                </a:gsLst>
                <a:lin ang="5400000" scaled="1"/>
              </a:gradFill>
              <a:latin typeface="Times New Roman"/>
              <a:cs typeface="Times New Roman"/>
            </a:endParaRPr>
          </a:p>
        </p:txBody>
      </p:sp>
      <p:sp>
        <p:nvSpPr>
          <p:cNvPr id="38915" name="Oval 8" descr="150409-163729"/>
          <p:cNvSpPr>
            <a:spLocks noChangeArrowheads="1"/>
          </p:cNvSpPr>
          <p:nvPr/>
        </p:nvSpPr>
        <p:spPr bwMode="auto">
          <a:xfrm>
            <a:off x="3124200" y="2819400"/>
            <a:ext cx="3048000" cy="2895600"/>
          </a:xfrm>
          <a:prstGeom prst="ellipse">
            <a:avLst/>
          </a:prstGeom>
          <a:blipFill dpi="0" rotWithShape="0">
            <a:blip r:embed="rId2"/>
            <a:srcRect/>
            <a:stretch>
              <a:fillRect/>
            </a:stretch>
          </a:blip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US" altLang="en-US" sz="1800">
              <a:latin typeface="Arial" charset="0"/>
            </a:endParaRPr>
          </a:p>
        </p:txBody>
      </p:sp>
      <p:pic>
        <p:nvPicPr>
          <p:cNvPr id="38916" name="Picture 4" descr="SO00828_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2388" y="4419600"/>
            <a:ext cx="1852612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7" name="Picture 5" descr="SO00828_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5335588"/>
            <a:ext cx="1089025" cy="152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8" name="Picture 6" descr="SO00828_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5715000"/>
            <a:ext cx="81756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19" name="Picture 7" descr="SO00828_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8600" y="4114800"/>
            <a:ext cx="1743075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20" name="Picture 8" descr="SO00828_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5029200"/>
            <a:ext cx="1306513" cy="182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21" name="Picture 9" descr="SO00828_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66938" y="5562600"/>
            <a:ext cx="923925" cy="1293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922" name="Picture 4" descr="49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0"/>
            <a:ext cx="121920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041254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3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0" y="685800"/>
            <a:ext cx="8712200" cy="558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7" name="Text Box 6"/>
          <p:cNvSpPr txBox="1">
            <a:spLocks noChangeArrowheads="1"/>
          </p:cNvSpPr>
          <p:nvPr/>
        </p:nvSpPr>
        <p:spPr bwMode="auto">
          <a:xfrm>
            <a:off x="228600" y="160338"/>
            <a:ext cx="6629400" cy="51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tIns="10800" rIns="54000" bIns="10800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0000"/>
                </a:solidFill>
                <a:cs typeface="Times New Roman" pitchFamily="18" charset="0"/>
              </a:rPr>
              <a:t>Quan sát hình sau đây:</a:t>
            </a:r>
            <a:endParaRPr lang="vi-VN" altLang="en-US" sz="3200" b="1">
              <a:solidFill>
                <a:srgbClr val="000000"/>
              </a:solidFill>
              <a:cs typeface="Times New Roman" pitchFamily="18" charset="0"/>
            </a:endParaRPr>
          </a:p>
        </p:txBody>
      </p:sp>
      <p:sp>
        <p:nvSpPr>
          <p:cNvPr id="101385" name="Text Box 9"/>
          <p:cNvSpPr txBox="1">
            <a:spLocks noChangeArrowheads="1"/>
          </p:cNvSpPr>
          <p:nvPr/>
        </p:nvSpPr>
        <p:spPr bwMode="auto">
          <a:xfrm>
            <a:off x="457200" y="6275388"/>
            <a:ext cx="8534400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tIns="10800" rIns="54000" bIns="10800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b="1">
                <a:solidFill>
                  <a:srgbClr val="000000"/>
                </a:solidFill>
                <a:cs typeface="Times New Roman" pitchFamily="18" charset="0"/>
              </a:rPr>
              <a:t>Sắp xếp dữ liệu </a:t>
            </a:r>
            <a:r>
              <a:rPr lang="en-US" altLang="en-US" b="1">
                <a:solidFill>
                  <a:srgbClr val="000000"/>
                </a:solidFill>
                <a:cs typeface="Times New Roman" pitchFamily="18" charset="0"/>
              </a:rPr>
              <a:t>theo</a:t>
            </a:r>
            <a:r>
              <a:rPr lang="en-US" altLang="en-US" b="1">
                <a:solidFill>
                  <a:srgbClr val="FF3399"/>
                </a:solidFill>
                <a:cs typeface="Times New Roman" pitchFamily="18" charset="0"/>
              </a:rPr>
              <a:t> </a:t>
            </a:r>
            <a:r>
              <a:rPr lang="en-US" altLang="en-US" b="1" i="1">
                <a:solidFill>
                  <a:srgbClr val="FF0000"/>
                </a:solidFill>
                <a:cs typeface="Times New Roman" pitchFamily="18" charset="0"/>
              </a:rPr>
              <a:t>điểm trung bình</a:t>
            </a:r>
            <a:r>
              <a:rPr lang="vi-VN" altLang="en-US" b="1" i="1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vi-VN" altLang="en-US" b="1">
                <a:solidFill>
                  <a:srgbClr val="000000"/>
                </a:solidFill>
                <a:cs typeface="Times New Roman" pitchFamily="18" charset="0"/>
              </a:rPr>
              <a:t>giảm dần</a:t>
            </a:r>
          </a:p>
        </p:txBody>
      </p:sp>
    </p:spTree>
    <p:extLst>
      <p:ext uri="{BB962C8B-B14F-4D97-AF65-F5344CB8AC3E}">
        <p14:creationId xmlns:p14="http://schemas.microsoft.com/office/powerpoint/2010/main" val="3617656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1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8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6"/>
          <p:cNvSpPr txBox="1">
            <a:spLocks noChangeArrowheads="1"/>
          </p:cNvSpPr>
          <p:nvPr/>
        </p:nvSpPr>
        <p:spPr bwMode="auto">
          <a:xfrm>
            <a:off x="103188" y="1168400"/>
            <a:ext cx="9040812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rIns="54000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1">
                <a:solidFill>
                  <a:srgbClr val="FF0000"/>
                </a:solidFill>
                <a:cs typeface="Times New Roman" pitchFamily="18" charset="0"/>
              </a:rPr>
              <a:t>Em hãy trình bày thế nào là s</a:t>
            </a:r>
            <a:r>
              <a:rPr lang="en-US" altLang="en-US" sz="3200" b="1" u="sng">
                <a:solidFill>
                  <a:srgbClr val="FF0000"/>
                </a:solidFill>
                <a:cs typeface="Times New Roman" pitchFamily="18" charset="0"/>
              </a:rPr>
              <a:t>ắp xếp dữ liệu?</a:t>
            </a:r>
          </a:p>
        </p:txBody>
      </p:sp>
      <p:sp>
        <p:nvSpPr>
          <p:cNvPr id="128009" name="Rectangle 9"/>
          <p:cNvSpPr>
            <a:spLocks noChangeArrowheads="1"/>
          </p:cNvSpPr>
          <p:nvPr/>
        </p:nvSpPr>
        <p:spPr bwMode="auto">
          <a:xfrm>
            <a:off x="304800" y="2536825"/>
            <a:ext cx="8359775" cy="2955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rIns="54000" anchor="ctr">
            <a:spAutoFit/>
          </a:bodyPr>
          <a:lstStyle/>
          <a:p>
            <a:pPr eaLnBrk="1" hangingPunct="1">
              <a:lnSpc>
                <a:spcPct val="150000"/>
              </a:lnSpc>
            </a:pPr>
            <a:r>
              <a:rPr lang="en-US" altLang="en-US" sz="3200" b="1">
                <a:solidFill>
                  <a:srgbClr val="FF3300"/>
                </a:solidFill>
                <a:cs typeface="Times New Roman" pitchFamily="18" charset="0"/>
                <a:sym typeface="Wingdings" pitchFamily="2" charset="2"/>
              </a:rPr>
              <a:t>-</a:t>
            </a:r>
            <a:r>
              <a:rPr lang="en-US" altLang="en-US" sz="3200" i="1">
                <a:solidFill>
                  <a:srgbClr val="000000"/>
                </a:solidFill>
                <a:cs typeface="Times New Roman" pitchFamily="18" charset="0"/>
              </a:rPr>
              <a:t>Sắp xếp dữ liệu</a:t>
            </a:r>
            <a:r>
              <a:rPr lang="en-US" altLang="en-US" sz="3200">
                <a:solidFill>
                  <a:srgbClr val="000000"/>
                </a:solidFill>
                <a:cs typeface="Times New Roman" pitchFamily="18" charset="0"/>
              </a:rPr>
              <a:t> là hoán đổi vị trí các hàng của bảng dữ liệu để giá trị dữ liệu trong một hoặc nhiều cột được sắp xếp theo thứ tự </a:t>
            </a:r>
            <a:r>
              <a:rPr lang="en-US" altLang="en-US" sz="3200" b="1">
                <a:solidFill>
                  <a:srgbClr val="000000"/>
                </a:solidFill>
                <a:cs typeface="Times New Roman" pitchFamily="18" charset="0"/>
              </a:rPr>
              <a:t>tăng dần</a:t>
            </a:r>
            <a:r>
              <a:rPr lang="en-US" altLang="en-US" sz="3200">
                <a:solidFill>
                  <a:srgbClr val="000000"/>
                </a:solidFill>
                <a:cs typeface="Times New Roman" pitchFamily="18" charset="0"/>
              </a:rPr>
              <a:t> hay </a:t>
            </a:r>
            <a:r>
              <a:rPr lang="en-US" altLang="en-US" sz="3200" b="1">
                <a:solidFill>
                  <a:srgbClr val="000000"/>
                </a:solidFill>
                <a:cs typeface="Times New Roman" pitchFamily="18" charset="0"/>
              </a:rPr>
              <a:t>giảm dần</a:t>
            </a:r>
            <a:r>
              <a:rPr lang="en-US" altLang="en-US" sz="3200">
                <a:solidFill>
                  <a:srgbClr val="000000"/>
                </a:solidFill>
                <a:cs typeface="Times New Roman" pitchFamily="18" charset="0"/>
              </a:rPr>
              <a:t>.</a:t>
            </a:r>
          </a:p>
        </p:txBody>
      </p:sp>
      <p:pic>
        <p:nvPicPr>
          <p:cNvPr id="39940" name="Picture 3" descr="79"/>
          <p:cNvPicPr>
            <a:picLocks noChangeAspect="1" noChangeArrowheads="1" noCrop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384175"/>
            <a:ext cx="5334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33204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80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00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Terminator 1"/>
          <p:cNvSpPr/>
          <p:nvPr/>
        </p:nvSpPr>
        <p:spPr bwMode="auto">
          <a:xfrm>
            <a:off x="381000" y="1851025"/>
            <a:ext cx="1676400" cy="2933700"/>
          </a:xfrm>
          <a:prstGeom prst="flowChartTerminator">
            <a:avLst/>
          </a:prstGeom>
          <a:solidFill>
            <a:schemeClr val="accent3">
              <a:lumMod val="20000"/>
              <a:lumOff val="80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dist="17961" dir="2700000" algn="ctr" rotWithShape="0">
              <a:schemeClr val="tx1">
                <a:gamma/>
                <a:shade val="60000"/>
                <a:invGamma/>
              </a:schemeClr>
            </a:outerShdw>
          </a:effec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  <a:buClr>
                <a:srgbClr val="3366CC"/>
              </a:buClr>
              <a:defRPr/>
            </a:pPr>
            <a:r>
              <a:rPr lang="en-US" altLang="en-US" sz="3600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Sắp</a:t>
            </a:r>
            <a:r>
              <a:rPr lang="en-US" altLang="en-US" sz="3600" b="1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xếp</a:t>
            </a:r>
            <a:r>
              <a:rPr lang="en-US" altLang="en-US" sz="3600" b="1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và</a:t>
            </a:r>
            <a:r>
              <a:rPr lang="en-US" altLang="en-US" sz="3600" b="1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lọc</a:t>
            </a:r>
            <a:r>
              <a:rPr lang="en-US" altLang="en-US" sz="3600" b="1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dữ</a:t>
            </a:r>
            <a:r>
              <a:rPr lang="en-US" altLang="en-US" sz="3600" b="1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liệu</a:t>
            </a:r>
            <a:endParaRPr lang="en-US" altLang="en-US" sz="3600" b="1" dirty="0">
              <a:solidFill>
                <a:srgbClr val="FF0000"/>
              </a:solidFill>
              <a:cs typeface="Times New Roman" panose="02020603050405020304" pitchFamily="18" charset="0"/>
            </a:endParaRPr>
          </a:p>
        </p:txBody>
      </p:sp>
      <p:sp>
        <p:nvSpPr>
          <p:cNvPr id="8" name="Line Callout 1 7"/>
          <p:cNvSpPr/>
          <p:nvPr/>
        </p:nvSpPr>
        <p:spPr bwMode="auto">
          <a:xfrm>
            <a:off x="2819400" y="2292350"/>
            <a:ext cx="4724400" cy="523875"/>
          </a:xfrm>
          <a:prstGeom prst="borderCallout1">
            <a:avLst>
              <a:gd name="adj1" fmla="val 29450"/>
              <a:gd name="adj2" fmla="val -864"/>
              <a:gd name="adj3" fmla="val 257205"/>
              <a:gd name="adj4" fmla="val -16566"/>
            </a:avLst>
          </a:prstGeom>
          <a:solidFill>
            <a:srgbClr val="82FD3D"/>
          </a:solidFill>
          <a:ln w="38100" cap="flat" cmpd="sng" algn="ctr">
            <a:solidFill>
              <a:srgbClr val="660033"/>
            </a:solidFill>
            <a:prstDash val="solid"/>
            <a:round/>
            <a:headEnd type="none" w="med" len="med"/>
            <a:tailEnd type="none" w="med" len="med"/>
          </a:ln>
          <a:effectLst>
            <a:outerShdw dist="17961" dir="2700000" algn="ctr" rotWithShape="0">
              <a:schemeClr val="tx1">
                <a:gamma/>
                <a:shade val="60000"/>
                <a:invGamma/>
              </a:scheme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altLang="en-US" b="1" dirty="0">
                <a:solidFill>
                  <a:srgbClr val="FF3300"/>
                </a:solidFill>
                <a:cs typeface="Times New Roman" panose="02020603050405020304" pitchFamily="18" charset="0"/>
              </a:rPr>
              <a:t>1. </a:t>
            </a:r>
            <a:r>
              <a:rPr lang="en-US" altLang="en-US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Sắp</a:t>
            </a:r>
            <a:r>
              <a:rPr lang="en-US" altLang="en-US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xếp</a:t>
            </a:r>
            <a:r>
              <a:rPr lang="en-US" altLang="en-US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dữ</a:t>
            </a:r>
            <a:r>
              <a:rPr lang="en-US" altLang="en-US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liệu</a:t>
            </a:r>
            <a:endParaRPr lang="en-US" altLang="en-US" b="1" dirty="0">
              <a:solidFill>
                <a:srgbClr val="0000FF"/>
              </a:solidFill>
              <a:cs typeface="Times New Roman" panose="02020603050405020304" pitchFamily="18" charset="0"/>
            </a:endParaRPr>
          </a:p>
        </p:txBody>
      </p:sp>
      <p:sp>
        <p:nvSpPr>
          <p:cNvPr id="9" name="Line Callout 1 8"/>
          <p:cNvSpPr/>
          <p:nvPr/>
        </p:nvSpPr>
        <p:spPr bwMode="auto">
          <a:xfrm>
            <a:off x="2853180" y="4253796"/>
            <a:ext cx="4724400" cy="522288"/>
          </a:xfrm>
          <a:prstGeom prst="borderCallout1">
            <a:avLst>
              <a:gd name="adj1" fmla="val 32383"/>
              <a:gd name="adj2" fmla="val 318"/>
              <a:gd name="adj3" fmla="val -117955"/>
              <a:gd name="adj4" fmla="val -17540"/>
            </a:avLst>
          </a:prstGeom>
          <a:solidFill>
            <a:srgbClr val="82FD3D"/>
          </a:solidFill>
          <a:ln w="38100" cap="flat" cmpd="sng" algn="ctr">
            <a:solidFill>
              <a:srgbClr val="660033"/>
            </a:solidFill>
            <a:prstDash val="solid"/>
            <a:round/>
            <a:headEnd type="none" w="med" len="med"/>
            <a:tailEnd type="none" w="med" len="med"/>
          </a:ln>
          <a:effectLst>
            <a:outerShdw dist="17961" dir="2700000" algn="ctr" rotWithShape="0">
              <a:schemeClr val="tx1">
                <a:gamma/>
                <a:shade val="60000"/>
                <a:invGamma/>
              </a:scheme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altLang="en-US" b="1" dirty="0">
                <a:solidFill>
                  <a:srgbClr val="FF0000"/>
                </a:solidFill>
                <a:cs typeface="Times New Roman" panose="02020603050405020304" pitchFamily="18" charset="0"/>
              </a:rPr>
              <a:t>2</a:t>
            </a:r>
            <a:r>
              <a:rPr lang="en-US" altLang="en-US" b="1" dirty="0">
                <a:solidFill>
                  <a:srgbClr val="0000FF"/>
                </a:solidFill>
                <a:cs typeface="Times New Roman" panose="02020603050405020304" pitchFamily="18" charset="0"/>
              </a:rPr>
              <a:t>. </a:t>
            </a:r>
            <a:r>
              <a:rPr lang="en-US" altLang="en-US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Lọc</a:t>
            </a:r>
            <a:r>
              <a:rPr lang="en-US" altLang="en-US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dữ</a:t>
            </a:r>
            <a:r>
              <a:rPr lang="en-US" altLang="en-US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liệu</a:t>
            </a:r>
            <a:endParaRPr lang="en-US" altLang="en-US" b="1" dirty="0">
              <a:solidFill>
                <a:srgbClr val="0000FF"/>
              </a:solidFill>
              <a:cs typeface="Times New Roman" panose="02020603050405020304" pitchFamily="18" charset="0"/>
            </a:endParaRPr>
          </a:p>
        </p:txBody>
      </p:sp>
      <p:pic>
        <p:nvPicPr>
          <p:cNvPr id="40966" name="Picture 4" descr="49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0"/>
            <a:ext cx="121920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25571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3048000" y="1282700"/>
            <a:ext cx="46482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solidFill>
                  <a:srgbClr val="0000CC"/>
                </a:solidFill>
                <a:cs typeface="Times New Roman" pitchFamily="18" charset="0"/>
              </a:rPr>
              <a:t>Các em quan sát ví dụ:</a:t>
            </a:r>
            <a:endParaRPr lang="vi-VN" altLang="en-US">
              <a:solidFill>
                <a:srgbClr val="0000CC"/>
              </a:solidFill>
              <a:cs typeface="Times New Roman" pitchFamily="18" charset="0"/>
            </a:endParaRPr>
          </a:p>
        </p:txBody>
      </p:sp>
      <p:pic>
        <p:nvPicPr>
          <p:cNvPr id="41987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846"/>
          <a:stretch>
            <a:fillRect/>
          </a:stretch>
        </p:blipFill>
        <p:spPr bwMode="auto">
          <a:xfrm>
            <a:off x="228600" y="1905000"/>
            <a:ext cx="8610600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988" name="Text Box 6"/>
          <p:cNvSpPr txBox="1">
            <a:spLocks noChangeArrowheads="1"/>
          </p:cNvSpPr>
          <p:nvPr/>
        </p:nvSpPr>
        <p:spPr bwMode="auto">
          <a:xfrm>
            <a:off x="304800" y="990600"/>
            <a:ext cx="67056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rIns="54000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3200" b="1">
                <a:solidFill>
                  <a:srgbClr val="FF0000"/>
                </a:solidFill>
                <a:cs typeface="Times New Roman" pitchFamily="18" charset="0"/>
              </a:rPr>
              <a:t>2. Lọc dữ liệu:</a:t>
            </a:r>
          </a:p>
        </p:txBody>
      </p:sp>
      <p:pic>
        <p:nvPicPr>
          <p:cNvPr id="41989" name="Picture 4" descr="49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0"/>
            <a:ext cx="121920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534380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3"/>
          <p:cNvSpPr>
            <a:spLocks noChangeArrowheads="1"/>
          </p:cNvSpPr>
          <p:nvPr/>
        </p:nvSpPr>
        <p:spPr bwMode="auto">
          <a:xfrm>
            <a:off x="0" y="2557463"/>
            <a:ext cx="1841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altLang="en-US">
              <a:cs typeface="Times New Roman" pitchFamily="18" charset="0"/>
            </a:endParaRPr>
          </a:p>
        </p:txBody>
      </p:sp>
      <p:sp>
        <p:nvSpPr>
          <p:cNvPr id="43011" name="Rectangle 4"/>
          <p:cNvSpPr>
            <a:spLocks noChangeArrowheads="1"/>
          </p:cNvSpPr>
          <p:nvPr/>
        </p:nvSpPr>
        <p:spPr bwMode="auto">
          <a:xfrm>
            <a:off x="0" y="2862263"/>
            <a:ext cx="1841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altLang="en-US">
              <a:cs typeface="Times New Roman" pitchFamily="18" charset="0"/>
            </a:endParaRPr>
          </a:p>
        </p:txBody>
      </p:sp>
      <p:pic>
        <p:nvPicPr>
          <p:cNvPr id="43012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6086"/>
          <a:stretch>
            <a:fillRect/>
          </a:stretch>
        </p:blipFill>
        <p:spPr bwMode="auto">
          <a:xfrm>
            <a:off x="457200" y="1828800"/>
            <a:ext cx="8458200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13" name="Text Box 8"/>
          <p:cNvSpPr txBox="1">
            <a:spLocks noChangeArrowheads="1"/>
          </p:cNvSpPr>
          <p:nvPr/>
        </p:nvSpPr>
        <p:spPr bwMode="auto">
          <a:xfrm>
            <a:off x="420688" y="4989513"/>
            <a:ext cx="81534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200" b="1">
                <a:cs typeface="Times New Roman" pitchFamily="18" charset="0"/>
              </a:rPr>
              <a:t>Lọc ra các bạn có học lực Xuất Sắc</a:t>
            </a:r>
          </a:p>
        </p:txBody>
      </p:sp>
      <p:sp>
        <p:nvSpPr>
          <p:cNvPr id="43014" name="Text Box 6"/>
          <p:cNvSpPr txBox="1">
            <a:spLocks noChangeArrowheads="1"/>
          </p:cNvSpPr>
          <p:nvPr/>
        </p:nvSpPr>
        <p:spPr bwMode="auto">
          <a:xfrm>
            <a:off x="304800" y="990600"/>
            <a:ext cx="67056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rIns="54000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3200" b="1">
                <a:solidFill>
                  <a:srgbClr val="FF0000"/>
                </a:solidFill>
                <a:cs typeface="Times New Roman" pitchFamily="18" charset="0"/>
              </a:rPr>
              <a:t>2. Lọc dữ liệu:</a:t>
            </a:r>
          </a:p>
        </p:txBody>
      </p:sp>
      <p:pic>
        <p:nvPicPr>
          <p:cNvPr id="43015" name="Picture 4" descr="49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0"/>
            <a:ext cx="121920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87387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4" name="Picture 10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574800"/>
            <a:ext cx="7620000" cy="307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4035" name="Rectangle 5"/>
          <p:cNvSpPr>
            <a:spLocks noChangeArrowheads="1"/>
          </p:cNvSpPr>
          <p:nvPr/>
        </p:nvSpPr>
        <p:spPr bwMode="auto">
          <a:xfrm>
            <a:off x="0" y="2320925"/>
            <a:ext cx="9144000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tIns="10800" rIns="54000" bIns="10800" anchor="ctr">
            <a:spAutoFit/>
          </a:bodyPr>
          <a:lstStyle/>
          <a:p>
            <a:endParaRPr lang="en-US" altLang="en-US">
              <a:cs typeface="Times New Roman" pitchFamily="18" charset="0"/>
            </a:endParaRPr>
          </a:p>
        </p:txBody>
      </p:sp>
      <p:sp>
        <p:nvSpPr>
          <p:cNvPr id="44036" name="Rectangle 6"/>
          <p:cNvSpPr>
            <a:spLocks noChangeArrowheads="1"/>
          </p:cNvSpPr>
          <p:nvPr/>
        </p:nvSpPr>
        <p:spPr bwMode="auto">
          <a:xfrm>
            <a:off x="0" y="2568575"/>
            <a:ext cx="9144000" cy="454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tIns="10800" rIns="54000" bIns="10800" anchor="ctr">
            <a:spAutoFit/>
          </a:bodyPr>
          <a:lstStyle/>
          <a:p>
            <a:endParaRPr lang="en-US" altLang="en-US">
              <a:cs typeface="Times New Roman" pitchFamily="18" charset="0"/>
            </a:endParaRPr>
          </a:p>
        </p:txBody>
      </p:sp>
      <p:graphicFrame>
        <p:nvGraphicFramePr>
          <p:cNvPr id="44037" name="Object 7"/>
          <p:cNvGraphicFramePr>
            <a:graphicFrameLocks noChangeAspect="1"/>
          </p:cNvGraphicFramePr>
          <p:nvPr/>
        </p:nvGraphicFramePr>
        <p:xfrm>
          <a:off x="1273175" y="4724400"/>
          <a:ext cx="7620000" cy="1763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Bitmap Image" r:id="rId4" imgW="4963218" imgH="800212" progId="Paint.Picture">
                  <p:embed/>
                </p:oleObj>
              </mc:Choice>
              <mc:Fallback>
                <p:oleObj name="Bitmap Image" r:id="rId4" imgW="4963218" imgH="800212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3175" y="4724400"/>
                        <a:ext cx="7620000" cy="1763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038" name="AutoShape 12"/>
          <p:cNvSpPr>
            <a:spLocks noChangeArrowheads="1"/>
          </p:cNvSpPr>
          <p:nvPr/>
        </p:nvSpPr>
        <p:spPr bwMode="auto">
          <a:xfrm>
            <a:off x="381000" y="3276600"/>
            <a:ext cx="762000" cy="2133600"/>
          </a:xfrm>
          <a:prstGeom prst="curvedRightArrow">
            <a:avLst>
              <a:gd name="adj1" fmla="val 56000"/>
              <a:gd name="adj2" fmla="val 112000"/>
              <a:gd name="adj3" fmla="val 3333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>
              <a:cs typeface="Times New Roman" pitchFamily="18" charset="0"/>
            </a:endParaRPr>
          </a:p>
        </p:txBody>
      </p:sp>
      <p:sp>
        <p:nvSpPr>
          <p:cNvPr id="44039" name="Text Box 6"/>
          <p:cNvSpPr txBox="1">
            <a:spLocks noChangeArrowheads="1"/>
          </p:cNvSpPr>
          <p:nvPr/>
        </p:nvSpPr>
        <p:spPr bwMode="auto">
          <a:xfrm>
            <a:off x="304800" y="990600"/>
            <a:ext cx="67056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rIns="54000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3200" b="1">
                <a:solidFill>
                  <a:srgbClr val="FF0000"/>
                </a:solidFill>
                <a:cs typeface="Times New Roman" pitchFamily="18" charset="0"/>
              </a:rPr>
              <a:t>2. Lọc dữ liệu:</a:t>
            </a:r>
          </a:p>
        </p:txBody>
      </p:sp>
      <p:sp>
        <p:nvSpPr>
          <p:cNvPr id="44040" name="AutoShape 9"/>
          <p:cNvSpPr>
            <a:spLocks noChangeArrowheads="1"/>
          </p:cNvSpPr>
          <p:nvPr/>
        </p:nvSpPr>
        <p:spPr bwMode="auto">
          <a:xfrm>
            <a:off x="5334000" y="1917700"/>
            <a:ext cx="2362200" cy="1219200"/>
          </a:xfrm>
          <a:prstGeom prst="wedgeRoundRectCallout">
            <a:avLst>
              <a:gd name="adj1" fmla="val -39782"/>
              <a:gd name="adj2" fmla="val 100852"/>
              <a:gd name="adj3" fmla="val 16667"/>
            </a:avLst>
          </a:prstGeom>
          <a:solidFill>
            <a:srgbClr val="00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US" altLang="en-US" sz="3200" b="1">
                <a:solidFill>
                  <a:srgbClr val="000000"/>
                </a:solidFill>
                <a:cs typeface="Times New Roman" pitchFamily="18" charset="0"/>
              </a:rPr>
              <a:t>Lọc dữ liệu là gì?</a:t>
            </a:r>
          </a:p>
        </p:txBody>
      </p:sp>
      <p:pic>
        <p:nvPicPr>
          <p:cNvPr id="44041" name="Picture 4" descr="49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0"/>
            <a:ext cx="121920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09799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 Box 3"/>
          <p:cNvSpPr txBox="1">
            <a:spLocks noChangeArrowheads="1"/>
          </p:cNvSpPr>
          <p:nvPr/>
        </p:nvSpPr>
        <p:spPr bwMode="auto">
          <a:xfrm>
            <a:off x="266700" y="1004888"/>
            <a:ext cx="58674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tIns="10800" rIns="54000" bIns="10800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3200" b="1" u="sng">
                <a:solidFill>
                  <a:srgbClr val="FF0000"/>
                </a:solidFill>
                <a:cs typeface="Times New Roman" pitchFamily="18" charset="0"/>
              </a:rPr>
              <a:t>2. Lọc dữ liệu :</a:t>
            </a:r>
          </a:p>
          <a:p>
            <a:pPr eaLnBrk="1" hangingPunct="1"/>
            <a:r>
              <a:rPr lang="en-US" altLang="en-US" sz="3200" b="1">
                <a:solidFill>
                  <a:srgbClr val="FF0000"/>
                </a:solidFill>
                <a:cs typeface="Times New Roman" pitchFamily="18" charset="0"/>
              </a:rPr>
              <a:t>  a. Khái niệm lọc dữ liệu:</a:t>
            </a:r>
            <a:endParaRPr lang="vi-VN" altLang="en-US" sz="3200" b="1">
              <a:solidFill>
                <a:srgbClr val="FF0000"/>
              </a:solidFill>
              <a:cs typeface="Times New Roman" pitchFamily="18" charset="0"/>
            </a:endParaRPr>
          </a:p>
        </p:txBody>
      </p:sp>
      <p:sp>
        <p:nvSpPr>
          <p:cNvPr id="45059" name="Rectangle 4"/>
          <p:cNvSpPr>
            <a:spLocks noChangeArrowheads="1"/>
          </p:cNvSpPr>
          <p:nvPr/>
        </p:nvSpPr>
        <p:spPr bwMode="auto">
          <a:xfrm>
            <a:off x="0" y="2557463"/>
            <a:ext cx="1841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altLang="en-US">
              <a:cs typeface="Times New Roman" pitchFamily="18" charset="0"/>
            </a:endParaRPr>
          </a:p>
        </p:txBody>
      </p:sp>
      <p:sp>
        <p:nvSpPr>
          <p:cNvPr id="45060" name="Rectangle 5"/>
          <p:cNvSpPr>
            <a:spLocks noChangeArrowheads="1"/>
          </p:cNvSpPr>
          <p:nvPr/>
        </p:nvSpPr>
        <p:spPr bwMode="auto">
          <a:xfrm>
            <a:off x="0" y="2862263"/>
            <a:ext cx="18415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 altLang="en-US">
              <a:cs typeface="Times New Roman" pitchFamily="18" charset="0"/>
            </a:endParaRPr>
          </a:p>
        </p:txBody>
      </p:sp>
      <p:sp>
        <p:nvSpPr>
          <p:cNvPr id="45061" name="Text Box 6"/>
          <p:cNvSpPr txBox="1">
            <a:spLocks noChangeArrowheads="1"/>
          </p:cNvSpPr>
          <p:nvPr/>
        </p:nvSpPr>
        <p:spPr bwMode="auto">
          <a:xfrm>
            <a:off x="533400" y="1958975"/>
            <a:ext cx="7772400" cy="1622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tIns="10800" rIns="54000" bIns="10800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 i="1">
                <a:solidFill>
                  <a:srgbClr val="CC0000"/>
                </a:solidFill>
                <a:cs typeface="Times New Roman" pitchFamily="18" charset="0"/>
              </a:rPr>
              <a:t> </a:t>
            </a:r>
            <a:r>
              <a:rPr lang="en-US" altLang="en-US" sz="4000" b="1">
                <a:solidFill>
                  <a:srgbClr val="FF3300"/>
                </a:solidFill>
                <a:cs typeface="Times New Roman" pitchFamily="18" charset="0"/>
                <a:sym typeface="Wingdings" pitchFamily="2" charset="2"/>
              </a:rPr>
              <a:t></a:t>
            </a:r>
            <a:r>
              <a:rPr lang="en-US" altLang="en-US" sz="3200">
                <a:cs typeface="Times New Roman" pitchFamily="18" charset="0"/>
              </a:rPr>
              <a:t> </a:t>
            </a:r>
            <a:r>
              <a:rPr lang="en-US" altLang="en-US" sz="3200" b="1" i="1">
                <a:solidFill>
                  <a:srgbClr val="CC0000"/>
                </a:solidFill>
                <a:cs typeface="Times New Roman" pitchFamily="18" charset="0"/>
              </a:rPr>
              <a:t>Lọc dữ liệu</a:t>
            </a:r>
            <a:r>
              <a:rPr lang="en-US" altLang="en-US" sz="3200" b="1" i="1">
                <a:solidFill>
                  <a:srgbClr val="0000CC"/>
                </a:solidFill>
                <a:cs typeface="Times New Roman" pitchFamily="18" charset="0"/>
              </a:rPr>
              <a:t> </a:t>
            </a:r>
            <a:r>
              <a:rPr lang="en-US" altLang="en-US" sz="3200">
                <a:solidFill>
                  <a:srgbClr val="0000CC"/>
                </a:solidFill>
                <a:cs typeface="Times New Roman" pitchFamily="18" charset="0"/>
              </a:rPr>
              <a:t>là chọn và chỉ hiển thị các hàng thỏa mãn các tiêu chuẩn nhất định nào đó.</a:t>
            </a:r>
            <a:endParaRPr lang="vi-VN" altLang="en-US" sz="3200">
              <a:solidFill>
                <a:srgbClr val="0000CC"/>
              </a:solidFill>
              <a:cs typeface="Times New Roman" pitchFamily="18" charset="0"/>
            </a:endParaRPr>
          </a:p>
        </p:txBody>
      </p:sp>
      <p:pic>
        <p:nvPicPr>
          <p:cNvPr id="4506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3581400"/>
            <a:ext cx="8215312" cy="2949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5063" name="Picture 4" descr="49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0"/>
            <a:ext cx="121920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92301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011363"/>
            <a:ext cx="8991600" cy="479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AutoShape 12"/>
          <p:cNvSpPr>
            <a:spLocks noChangeArrowheads="1"/>
          </p:cNvSpPr>
          <p:nvPr/>
        </p:nvSpPr>
        <p:spPr bwMode="auto">
          <a:xfrm>
            <a:off x="5537200" y="1174750"/>
            <a:ext cx="3352800" cy="1736725"/>
          </a:xfrm>
          <a:prstGeom prst="wedgeRoundRectCallout">
            <a:avLst>
              <a:gd name="adj1" fmla="val 32431"/>
              <a:gd name="adj2" fmla="val 90278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en-US" sz="3200">
                <a:cs typeface="Times New Roman" pitchFamily="18" charset="0"/>
                <a:sym typeface="Wingdings" pitchFamily="2" charset="2"/>
              </a:rPr>
              <a:t>Em hãy nêu cách thực hiện để lọc dữ liệu?</a:t>
            </a:r>
            <a:endParaRPr lang="en-US" altLang="en-US" sz="3200">
              <a:cs typeface="Times New Roman" pitchFamily="18" charset="0"/>
            </a:endParaRPr>
          </a:p>
        </p:txBody>
      </p:sp>
      <p:sp>
        <p:nvSpPr>
          <p:cNvPr id="46084" name="Text Box 3"/>
          <p:cNvSpPr txBox="1">
            <a:spLocks noChangeArrowheads="1"/>
          </p:cNvSpPr>
          <p:nvPr/>
        </p:nvSpPr>
        <p:spPr bwMode="auto">
          <a:xfrm>
            <a:off x="266700" y="1004888"/>
            <a:ext cx="58674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tIns="10800" rIns="54000" bIns="10800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3200" b="1" u="sng">
                <a:solidFill>
                  <a:srgbClr val="FF0000"/>
                </a:solidFill>
                <a:cs typeface="Times New Roman" pitchFamily="18" charset="0"/>
              </a:rPr>
              <a:t>2. Lọc dữ liệu :</a:t>
            </a:r>
          </a:p>
          <a:p>
            <a:pPr eaLnBrk="1" hangingPunct="1"/>
            <a:r>
              <a:rPr lang="en-US" altLang="en-US" sz="3200" b="1">
                <a:solidFill>
                  <a:srgbClr val="FF0000"/>
                </a:solidFill>
                <a:cs typeface="Times New Roman" pitchFamily="18" charset="0"/>
              </a:rPr>
              <a:t>  </a:t>
            </a:r>
            <a:r>
              <a:rPr lang="en-US" altLang="en-US" sz="3200" b="1">
                <a:solidFill>
                  <a:srgbClr val="0000FF"/>
                </a:solidFill>
                <a:cs typeface="Times New Roman" pitchFamily="18" charset="0"/>
              </a:rPr>
              <a:t>b) Cách thực hiện:</a:t>
            </a:r>
          </a:p>
        </p:txBody>
      </p:sp>
      <p:pic>
        <p:nvPicPr>
          <p:cNvPr id="46085" name="Picture 4" descr="49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0"/>
            <a:ext cx="121920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71956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6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011363"/>
            <a:ext cx="8991600" cy="479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AutoShape 12"/>
          <p:cNvSpPr>
            <a:spLocks noChangeArrowheads="1"/>
          </p:cNvSpPr>
          <p:nvPr/>
        </p:nvSpPr>
        <p:spPr bwMode="auto">
          <a:xfrm>
            <a:off x="4419600" y="533400"/>
            <a:ext cx="4114800" cy="1736725"/>
          </a:xfrm>
          <a:prstGeom prst="wedgeRoundRectCallout">
            <a:avLst>
              <a:gd name="adj1" fmla="val 18319"/>
              <a:gd name="adj2" fmla="val 65204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eaLnBrk="1" hangingPunct="1"/>
            <a:r>
              <a:rPr lang="en-US" altLang="en-US" sz="3200">
                <a:cs typeface="Times New Roman" pitchFamily="18" charset="0"/>
                <a:sym typeface="Wingdings" pitchFamily="2" charset="2"/>
              </a:rPr>
              <a:t>Mở dải lệnh Data và chọn lệnh Filter trong nhóm Sort&amp;Filter</a:t>
            </a:r>
            <a:endParaRPr lang="en-US" altLang="en-US" sz="3200">
              <a:cs typeface="Times New Roman" pitchFamily="18" charset="0"/>
            </a:endParaRPr>
          </a:p>
        </p:txBody>
      </p:sp>
      <p:sp>
        <p:nvSpPr>
          <p:cNvPr id="47108" name="Text Box 3"/>
          <p:cNvSpPr txBox="1">
            <a:spLocks noChangeArrowheads="1"/>
          </p:cNvSpPr>
          <p:nvPr/>
        </p:nvSpPr>
        <p:spPr bwMode="auto">
          <a:xfrm>
            <a:off x="266700" y="1004888"/>
            <a:ext cx="58674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tIns="10800" rIns="54000" bIns="10800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3200" b="1" u="sng">
                <a:solidFill>
                  <a:srgbClr val="FF0000"/>
                </a:solidFill>
                <a:cs typeface="Times New Roman" pitchFamily="18" charset="0"/>
              </a:rPr>
              <a:t>2. Lọc dữ liệu :</a:t>
            </a:r>
          </a:p>
          <a:p>
            <a:pPr eaLnBrk="1" hangingPunct="1"/>
            <a:r>
              <a:rPr lang="en-US" altLang="en-US" sz="3200" b="1">
                <a:solidFill>
                  <a:srgbClr val="FF0000"/>
                </a:solidFill>
                <a:cs typeface="Times New Roman" pitchFamily="18" charset="0"/>
              </a:rPr>
              <a:t>  </a:t>
            </a:r>
            <a:r>
              <a:rPr lang="en-US" altLang="en-US" sz="3200" b="1">
                <a:solidFill>
                  <a:srgbClr val="0000FF"/>
                </a:solidFill>
                <a:cs typeface="Times New Roman" pitchFamily="18" charset="0"/>
              </a:rPr>
              <a:t>b) Cách thực hiện:</a:t>
            </a:r>
          </a:p>
        </p:txBody>
      </p:sp>
      <p:sp>
        <p:nvSpPr>
          <p:cNvPr id="47109" name="AutoShape 12"/>
          <p:cNvSpPr>
            <a:spLocks noChangeArrowheads="1"/>
          </p:cNvSpPr>
          <p:nvPr/>
        </p:nvSpPr>
        <p:spPr bwMode="auto">
          <a:xfrm>
            <a:off x="3429000" y="4800600"/>
            <a:ext cx="2971800" cy="1531938"/>
          </a:xfrm>
          <a:prstGeom prst="wedgeRoundRectCallout">
            <a:avLst>
              <a:gd name="adj1" fmla="val 59745"/>
              <a:gd name="adj2" fmla="val -40259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eaLnBrk="1" hangingPunct="1"/>
            <a:r>
              <a:rPr lang="en-US" altLang="en-US">
                <a:cs typeface="Times New Roman" pitchFamily="18" charset="0"/>
              </a:rPr>
              <a:t>Nháy chuột, chọn 1 ô trong vùng có dữ liệu cần lọc.</a:t>
            </a:r>
          </a:p>
        </p:txBody>
      </p:sp>
      <p:pic>
        <p:nvPicPr>
          <p:cNvPr id="47110" name="Picture 4" descr="49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0"/>
            <a:ext cx="121920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06650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0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188" y="1039813"/>
            <a:ext cx="8761412" cy="581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131" name="Text Box 3"/>
          <p:cNvSpPr txBox="1">
            <a:spLocks noChangeArrowheads="1"/>
          </p:cNvSpPr>
          <p:nvPr/>
        </p:nvSpPr>
        <p:spPr bwMode="auto">
          <a:xfrm>
            <a:off x="0" y="33338"/>
            <a:ext cx="9144000" cy="1006475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4000" tIns="10800" rIns="54000" bIns="10800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3200" b="1" u="sng">
                <a:solidFill>
                  <a:srgbClr val="FF0000"/>
                </a:solidFill>
                <a:cs typeface="Times New Roman" pitchFamily="18" charset="0"/>
              </a:rPr>
              <a:t>2. Lọc dữ liệu :</a:t>
            </a:r>
          </a:p>
          <a:p>
            <a:pPr eaLnBrk="1" hangingPunct="1"/>
            <a:r>
              <a:rPr lang="en-US" altLang="en-US" sz="3200" b="1">
                <a:solidFill>
                  <a:srgbClr val="FF0000"/>
                </a:solidFill>
                <a:cs typeface="Times New Roman" pitchFamily="18" charset="0"/>
              </a:rPr>
              <a:t>  </a:t>
            </a:r>
            <a:r>
              <a:rPr lang="en-US" altLang="en-US" sz="3200" b="1">
                <a:solidFill>
                  <a:srgbClr val="0000FF"/>
                </a:solidFill>
                <a:cs typeface="Times New Roman" pitchFamily="18" charset="0"/>
              </a:rPr>
              <a:t>b) Cách thực hiện: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4038600"/>
            <a:ext cx="3163888" cy="2805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AutoShape 12"/>
          <p:cNvSpPr>
            <a:spLocks noChangeArrowheads="1"/>
          </p:cNvSpPr>
          <p:nvPr/>
        </p:nvSpPr>
        <p:spPr bwMode="auto">
          <a:xfrm>
            <a:off x="4010025" y="846138"/>
            <a:ext cx="4676775" cy="2281237"/>
          </a:xfrm>
          <a:prstGeom prst="wedgeRoundRectCallout">
            <a:avLst>
              <a:gd name="adj1" fmla="val -38199"/>
              <a:gd name="adj2" fmla="val 84097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eaLnBrk="1" hangingPunct="1"/>
            <a:r>
              <a:rPr lang="en-US" altLang="en-US" sz="3200">
                <a:cs typeface="Times New Roman" pitchFamily="18" charset="0"/>
              </a:rPr>
              <a:t>Nháy chuột vào biểu tượng mũi tên        trên hàng tiêu đề cột có giá trị dữ liệu cần lọc.  </a:t>
            </a:r>
          </a:p>
        </p:txBody>
      </p:sp>
      <p:graphicFrame>
        <p:nvGraphicFramePr>
          <p:cNvPr id="8" name="Object 9"/>
          <p:cNvGraphicFramePr>
            <a:graphicFrameLocks noChangeAspect="1"/>
          </p:cNvGraphicFramePr>
          <p:nvPr/>
        </p:nvGraphicFramePr>
        <p:xfrm>
          <a:off x="6934200" y="1563688"/>
          <a:ext cx="519113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Bitmap Image" r:id="rId6" imgW="161990" imgH="142933" progId="Paint.Picture">
                  <p:embed/>
                </p:oleObj>
              </mc:Choice>
              <mc:Fallback>
                <p:oleObj name="Bitmap Image" r:id="rId6" imgW="161990" imgH="142933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1563688"/>
                        <a:ext cx="519113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AutoShape 12"/>
          <p:cNvSpPr>
            <a:spLocks noChangeArrowheads="1"/>
          </p:cNvSpPr>
          <p:nvPr/>
        </p:nvSpPr>
        <p:spPr bwMode="auto">
          <a:xfrm>
            <a:off x="4572000" y="4419600"/>
            <a:ext cx="3875088" cy="2281238"/>
          </a:xfrm>
          <a:prstGeom prst="wedgeRoundRectCallout">
            <a:avLst>
              <a:gd name="adj1" fmla="val -85426"/>
              <a:gd name="adj2" fmla="val 40394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eaLnBrk="1" hangingPunct="1"/>
            <a:r>
              <a:rPr lang="en-US" altLang="en-US" sz="3200">
                <a:cs typeface="Times New Roman" pitchFamily="18" charset="0"/>
                <a:sym typeface="Wingdings" pitchFamily="2" charset="2"/>
              </a:rPr>
              <a:t>Nháy chuột chọn các giá trị dữ liệu cần lọc trên danh sách hiện ra rồi nháy OK</a:t>
            </a:r>
            <a:endParaRPr lang="en-US" altLang="en-US" sz="3200"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8231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ext Box 3"/>
          <p:cNvSpPr txBox="1">
            <a:spLocks noChangeArrowheads="1"/>
          </p:cNvSpPr>
          <p:nvPr/>
        </p:nvSpPr>
        <p:spPr bwMode="auto">
          <a:xfrm>
            <a:off x="381000" y="960438"/>
            <a:ext cx="8382000" cy="5099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tIns="10800" rIns="54000" bIns="10800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/>
            <a:r>
              <a:rPr lang="en-US" altLang="en-US" sz="3000" b="1">
                <a:solidFill>
                  <a:srgbClr val="FF0000"/>
                </a:solidFill>
                <a:cs typeface="Times New Roman" pitchFamily="18" charset="0"/>
              </a:rPr>
              <a:t>2. Lọc dữ liệu :</a:t>
            </a:r>
          </a:p>
          <a:p>
            <a:pPr eaLnBrk="1" hangingPunct="1"/>
            <a:r>
              <a:rPr lang="en-US" altLang="en-US" sz="3000" b="1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altLang="en-US" sz="3000" b="1">
                <a:solidFill>
                  <a:srgbClr val="FF0000"/>
                </a:solidFill>
                <a:cs typeface="Times New Roman" pitchFamily="18" charset="0"/>
                <a:sym typeface="Wingdings" pitchFamily="2" charset="2"/>
              </a:rPr>
              <a:t></a:t>
            </a:r>
            <a:r>
              <a:rPr lang="en-US" altLang="en-US" sz="3000" b="1">
                <a:solidFill>
                  <a:srgbClr val="FF0000"/>
                </a:solidFill>
                <a:cs typeface="Times New Roman" pitchFamily="18" charset="0"/>
              </a:rPr>
              <a:t> b. Cách thực hiện:</a:t>
            </a:r>
          </a:p>
          <a:p>
            <a:pPr eaLnBrk="1" hangingPunct="1"/>
            <a:r>
              <a:rPr lang="en-US" altLang="en-US" sz="3000" b="1">
                <a:solidFill>
                  <a:srgbClr val="FF0000"/>
                </a:solidFill>
                <a:cs typeface="Times New Roman" pitchFamily="18" charset="0"/>
                <a:sym typeface="Wingdings" pitchFamily="2" charset="2"/>
              </a:rPr>
              <a:t></a:t>
            </a:r>
            <a:r>
              <a:rPr lang="en-US" altLang="en-US" sz="3000" b="1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altLang="en-US" sz="3000" b="1">
                <a:solidFill>
                  <a:srgbClr val="000099"/>
                </a:solidFill>
                <a:cs typeface="Times New Roman" pitchFamily="18" charset="0"/>
              </a:rPr>
              <a:t>Bước 1: Chuẩn bị</a:t>
            </a:r>
            <a:r>
              <a:rPr lang="en-US" altLang="en-US" sz="3000">
                <a:solidFill>
                  <a:srgbClr val="660033"/>
                </a:solidFill>
                <a:cs typeface="Times New Roman" pitchFamily="18" charset="0"/>
              </a:rPr>
              <a:t> </a:t>
            </a:r>
            <a:r>
              <a:rPr lang="en-US" altLang="en-US" sz="3000" b="1">
                <a:solidFill>
                  <a:srgbClr val="660033"/>
                </a:solidFill>
                <a:cs typeface="Times New Roman" pitchFamily="18" charset="0"/>
              </a:rPr>
              <a:t>(mở chế độ lọc):</a:t>
            </a:r>
            <a:endParaRPr lang="vi-VN" altLang="en-US" sz="3000" b="1">
              <a:solidFill>
                <a:srgbClr val="660033"/>
              </a:solidFill>
              <a:cs typeface="Times New Roman" pitchFamily="18" charset="0"/>
            </a:endParaRPr>
          </a:p>
          <a:p>
            <a:pPr algn="just" eaLnBrk="1" hangingPunct="1"/>
            <a:r>
              <a:rPr lang="en-US" altLang="en-US" sz="3000">
                <a:cs typeface="Times New Roman" pitchFamily="18" charset="0"/>
              </a:rPr>
              <a:t>- Nháy chuột, chọn 1 ô trong vùng có dữ liệu cần lọc.</a:t>
            </a:r>
          </a:p>
          <a:p>
            <a:pPr algn="just" eaLnBrk="1" hangingPunct="1"/>
            <a:r>
              <a:rPr lang="en-US" altLang="en-US" sz="3000">
                <a:cs typeface="Times New Roman" pitchFamily="18" charset="0"/>
              </a:rPr>
              <a:t>-</a:t>
            </a:r>
            <a:r>
              <a:rPr lang="en-US" altLang="en-US" sz="3000">
                <a:cs typeface="Times New Roman" pitchFamily="18" charset="0"/>
                <a:sym typeface="Wingdings" pitchFamily="2" charset="2"/>
              </a:rPr>
              <a:t>Mở dải lệnh Data và chọn lệnh Filter        trong nhóm Sort &amp;Filter</a:t>
            </a:r>
            <a:endParaRPr lang="en-US" altLang="en-US" sz="3000">
              <a:cs typeface="Times New Roman" pitchFamily="18" charset="0"/>
            </a:endParaRPr>
          </a:p>
          <a:p>
            <a:pPr eaLnBrk="1" hangingPunct="1"/>
            <a:r>
              <a:rPr lang="en-US" altLang="en-US" sz="3000" b="1">
                <a:solidFill>
                  <a:srgbClr val="FF0000"/>
                </a:solidFill>
                <a:cs typeface="Times New Roman" pitchFamily="18" charset="0"/>
                <a:sym typeface="Wingdings" pitchFamily="2" charset="2"/>
              </a:rPr>
              <a:t></a:t>
            </a:r>
            <a:r>
              <a:rPr lang="en-US" altLang="en-US" sz="3000" b="1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altLang="en-US" sz="3000" b="1">
                <a:solidFill>
                  <a:srgbClr val="000099"/>
                </a:solidFill>
                <a:cs typeface="Times New Roman" pitchFamily="18" charset="0"/>
              </a:rPr>
              <a:t>Bước 2: Lọc</a:t>
            </a:r>
          </a:p>
          <a:p>
            <a:pPr eaLnBrk="1" hangingPunct="1"/>
            <a:r>
              <a:rPr lang="en-US" altLang="en-US" sz="3000">
                <a:cs typeface="Times New Roman" pitchFamily="18" charset="0"/>
              </a:rPr>
              <a:t>-Nháy chuột vào biểu tượng mũi tên           trên hàng tiêu đề cột có giá trị dữ liệu cần lọc.  </a:t>
            </a:r>
          </a:p>
          <a:p>
            <a:pPr algn="just" eaLnBrk="1" hangingPunct="1"/>
            <a:r>
              <a:rPr lang="en-US" altLang="en-US" sz="3000">
                <a:solidFill>
                  <a:srgbClr val="000000"/>
                </a:solidFill>
                <a:cs typeface="Times New Roman" pitchFamily="18" charset="0"/>
              </a:rPr>
              <a:t>-</a:t>
            </a:r>
            <a:r>
              <a:rPr lang="en-US" altLang="en-US" sz="3000">
                <a:cs typeface="Times New Roman" pitchFamily="18" charset="0"/>
                <a:sym typeface="Wingdings" pitchFamily="2" charset="2"/>
              </a:rPr>
              <a:t>Nháy chuột chọn các giá trị dữ liệu cần lọc trên danh sách hiện ra rồi nháy OK</a:t>
            </a:r>
            <a:endParaRPr lang="en-US" altLang="en-US" sz="3000">
              <a:cs typeface="Times New Roman" pitchFamily="18" charset="0"/>
            </a:endParaRPr>
          </a:p>
        </p:txBody>
      </p:sp>
      <p:pic>
        <p:nvPicPr>
          <p:cNvPr id="49155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4038600"/>
            <a:ext cx="762000" cy="642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156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2819400"/>
            <a:ext cx="762000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157" name="Picture 4" descr="49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-30163"/>
            <a:ext cx="1219200" cy="933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92757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3"/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905000"/>
            <a:ext cx="85725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29" name="Rectangle 5"/>
          <p:cNvSpPr>
            <a:spLocks noGrp="1" noChangeArrowheads="1"/>
          </p:cNvSpPr>
          <p:nvPr>
            <p:ph idx="1"/>
          </p:nvPr>
        </p:nvSpPr>
        <p:spPr bwMode="auto">
          <a:xfrm>
            <a:off x="1066800" y="5029200"/>
            <a:ext cx="7696200" cy="5143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54000" tIns="10800" rIns="54000" bIns="10800" numCol="1" anchor="t" anchorCtr="0" compatLnSpc="1">
            <a:prstTxWarp prst="textNoShape">
              <a:avLst/>
            </a:prstTxWarp>
            <a:spAutoFit/>
          </a:bodyPr>
          <a:lstStyle/>
          <a:p>
            <a:pPr algn="ctr" eaLnBrk="1" hangingPunct="1">
              <a:buFontTx/>
              <a:buNone/>
            </a:pPr>
            <a:r>
              <a:rPr lang="en-US" altLang="en-US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Lọc 3 bạn có điểm trung bình cao nhất</a:t>
            </a:r>
          </a:p>
        </p:txBody>
      </p:sp>
      <p:sp>
        <p:nvSpPr>
          <p:cNvPr id="22532" name="Text Box 9"/>
          <p:cNvSpPr txBox="1">
            <a:spLocks noChangeArrowheads="1"/>
          </p:cNvSpPr>
          <p:nvPr/>
        </p:nvSpPr>
        <p:spPr bwMode="auto">
          <a:xfrm>
            <a:off x="358775" y="1227138"/>
            <a:ext cx="6172200" cy="514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tIns="10800" rIns="54000" bIns="10800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000000"/>
                </a:solidFill>
                <a:cs typeface="Times New Roman" pitchFamily="18" charset="0"/>
              </a:rPr>
              <a:t>Quan sát hình sau đây:</a:t>
            </a:r>
            <a:endParaRPr lang="vi-VN" altLang="en-US" sz="3200" b="1">
              <a:solidFill>
                <a:srgbClr val="000000"/>
              </a:solidFill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36320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34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429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762000"/>
            <a:ext cx="8534400" cy="60023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4000" tIns="45720" rIns="5400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indent="0"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Lọc dữ liệu :</a:t>
            </a:r>
            <a:endParaRPr lang="vi-VN" altLang="en-US" b="1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 </a:t>
            </a:r>
            <a:r>
              <a:rPr lang="en-US" altLang="en-US" b="1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Một số lưu ý:</a:t>
            </a:r>
          </a:p>
          <a:p>
            <a:pPr marL="0" indent="0"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b="1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altLang="en-US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Sau khi có kết quả lọc trong một cột, em có thể chọn cột khác để tiếp tục lọc </a:t>
            </a:r>
          </a:p>
          <a:p>
            <a:pPr marL="0" indent="0"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-Để hiển thị lại toàn bộ dữ liệu ta chọn lệnh Clear              hoặc nháy chuột ô Select All      </a:t>
            </a:r>
          </a:p>
          <a:p>
            <a:pPr marL="0" indent="0"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                       rồi nháy OK.</a:t>
            </a:r>
          </a:p>
          <a:p>
            <a:pPr marL="0" indent="0" algn="just" eaLnBrk="1" hangingPunct="1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n-US" altLang="en-US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-Thoát khỏi chế độ lọc em chọn lệnh Filter  </a:t>
            </a:r>
            <a:endParaRPr lang="en-US" altLang="en-US" b="1" smtClean="0">
              <a:solidFill>
                <a:srgbClr val="66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0179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5108575"/>
            <a:ext cx="138112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0180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5715000"/>
            <a:ext cx="12192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0181" name="Picture 4" descr="49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0"/>
            <a:ext cx="121920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417784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228600"/>
            <a:ext cx="7924800" cy="9461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4000" tIns="45720" rIns="54000" bIns="45720" numCol="1" anchor="t" anchorCtr="0" compatLnSpc="1">
            <a:prstTxWarp prst="textNoShape">
              <a:avLst/>
            </a:prstTxWarp>
            <a:spAutoFit/>
          </a:bodyPr>
          <a:lstStyle/>
          <a:p>
            <a:r>
              <a:rPr lang="en-US" altLang="en-US" sz="28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Hãy quan sát các hình dưới đây, em hãy cho biết thao tác nào đã được thực hiện?</a:t>
            </a:r>
          </a:p>
        </p:txBody>
      </p:sp>
      <p:sp>
        <p:nvSpPr>
          <p:cNvPr id="55299" name="Text Box 10"/>
          <p:cNvSpPr txBox="1">
            <a:spLocks noChangeArrowheads="1"/>
          </p:cNvSpPr>
          <p:nvPr/>
        </p:nvSpPr>
        <p:spPr bwMode="auto">
          <a:xfrm>
            <a:off x="6477000" y="4038600"/>
            <a:ext cx="1066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rIns="54000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800" b="1">
                <a:solidFill>
                  <a:srgbClr val="000000"/>
                </a:solidFill>
                <a:cs typeface="Times New Roman" pitchFamily="18" charset="0"/>
              </a:rPr>
              <a:t>Trước </a:t>
            </a:r>
          </a:p>
        </p:txBody>
      </p:sp>
      <p:sp>
        <p:nvSpPr>
          <p:cNvPr id="55300" name="Text Box 11"/>
          <p:cNvSpPr txBox="1">
            <a:spLocks noChangeArrowheads="1"/>
          </p:cNvSpPr>
          <p:nvPr/>
        </p:nvSpPr>
        <p:spPr bwMode="auto">
          <a:xfrm>
            <a:off x="6781800" y="6415088"/>
            <a:ext cx="914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rIns="54000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800" b="1">
                <a:solidFill>
                  <a:srgbClr val="000000"/>
                </a:solidFill>
                <a:cs typeface="Times New Roman" pitchFamily="18" charset="0"/>
              </a:rPr>
              <a:t>Sau </a:t>
            </a:r>
          </a:p>
        </p:txBody>
      </p:sp>
      <p:pic>
        <p:nvPicPr>
          <p:cNvPr id="55301" name="Picture 13"/>
          <p:cNvPicPr preferRelativeResize="0"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1219200"/>
            <a:ext cx="5257800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5302" name="Picture 14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4419600"/>
            <a:ext cx="52578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303" name="Text Box 17"/>
          <p:cNvSpPr txBox="1">
            <a:spLocks noChangeArrowheads="1"/>
          </p:cNvSpPr>
          <p:nvPr/>
        </p:nvSpPr>
        <p:spPr bwMode="auto">
          <a:xfrm>
            <a:off x="685800" y="1371600"/>
            <a:ext cx="2895600" cy="124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rIns="54000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>
                <a:solidFill>
                  <a:srgbClr val="000000"/>
                </a:solidFill>
                <a:cs typeface="Times New Roman" pitchFamily="18" charset="0"/>
              </a:rPr>
              <a:t>A. Lọc ba bạn có số phiếu tổng kết cao nhất;</a:t>
            </a:r>
          </a:p>
        </p:txBody>
      </p:sp>
      <p:sp>
        <p:nvSpPr>
          <p:cNvPr id="55304" name="Text Box 18"/>
          <p:cNvSpPr txBox="1">
            <a:spLocks noChangeArrowheads="1"/>
          </p:cNvSpPr>
          <p:nvPr/>
        </p:nvSpPr>
        <p:spPr bwMode="auto">
          <a:xfrm>
            <a:off x="685800" y="2743200"/>
            <a:ext cx="2971800" cy="124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rIns="54000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20000"/>
              </a:spcBef>
            </a:pPr>
            <a:r>
              <a:rPr lang="en-US" altLang="en-US">
                <a:solidFill>
                  <a:srgbClr val="000000"/>
                </a:solidFill>
                <a:cs typeface="Times New Roman" pitchFamily="18" charset="0"/>
              </a:rPr>
              <a:t>B. Lọc ba bạn có số phiếu tại cột Vui vẻ cao nhất;</a:t>
            </a:r>
          </a:p>
        </p:txBody>
      </p:sp>
      <p:sp>
        <p:nvSpPr>
          <p:cNvPr id="55305" name="Text Box 19"/>
          <p:cNvSpPr txBox="1">
            <a:spLocks noChangeArrowheads="1"/>
          </p:cNvSpPr>
          <p:nvPr/>
        </p:nvSpPr>
        <p:spPr bwMode="auto">
          <a:xfrm>
            <a:off x="685800" y="5410200"/>
            <a:ext cx="28956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rIns="54000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>
                <a:solidFill>
                  <a:srgbClr val="000000"/>
                </a:solidFill>
                <a:cs typeface="Times New Roman" pitchFamily="18" charset="0"/>
              </a:rPr>
              <a:t>D. Cả 3 đáp án trên đều sai</a:t>
            </a:r>
          </a:p>
        </p:txBody>
      </p:sp>
      <p:sp>
        <p:nvSpPr>
          <p:cNvPr id="55306" name="Text Box 20"/>
          <p:cNvSpPr txBox="1">
            <a:spLocks noChangeArrowheads="1"/>
          </p:cNvSpPr>
          <p:nvPr/>
        </p:nvSpPr>
        <p:spPr bwMode="auto">
          <a:xfrm>
            <a:off x="685800" y="4038600"/>
            <a:ext cx="2895600" cy="138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rIns="54000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>
                <a:solidFill>
                  <a:srgbClr val="000000"/>
                </a:solidFill>
                <a:cs typeface="Times New Roman" pitchFamily="18" charset="0"/>
              </a:rPr>
              <a:t>C. Lọc ba bạn có số phiếu tại cột Dịu Dàng cao nhất;</a:t>
            </a:r>
          </a:p>
        </p:txBody>
      </p:sp>
      <p:pic>
        <p:nvPicPr>
          <p:cNvPr id="12" name="Picture 10" descr="flowers0c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098550"/>
            <a:ext cx="762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9954321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14"/>
          <p:cNvSpPr>
            <a:spLocks noChangeArrowheads="1"/>
          </p:cNvSpPr>
          <p:nvPr/>
        </p:nvSpPr>
        <p:spPr bwMode="auto">
          <a:xfrm>
            <a:off x="1752600" y="990600"/>
            <a:ext cx="6629400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4000" tIns="10800" rIns="54000" bIns="10800">
            <a:spAutoFit/>
          </a:bodyPr>
          <a:lstStyle/>
          <a:p>
            <a:pPr algn="ctr" eaLnBrk="1" hangingPunct="1"/>
            <a:r>
              <a:rPr lang="en-US" altLang="en-US">
                <a:solidFill>
                  <a:srgbClr val="000000"/>
                </a:solidFill>
                <a:cs typeface="Times New Roman" pitchFamily="18" charset="0"/>
              </a:rPr>
              <a:t>Sau khi lọc theo yêu cầu thì dữ liệu trong cột được lọc đó sẽ thay đổi thế nào?</a:t>
            </a:r>
          </a:p>
        </p:txBody>
      </p:sp>
      <p:sp>
        <p:nvSpPr>
          <p:cNvPr id="56323" name="Text Box 15"/>
          <p:cNvSpPr txBox="1">
            <a:spLocks noChangeArrowheads="1"/>
          </p:cNvSpPr>
          <p:nvPr/>
        </p:nvSpPr>
        <p:spPr bwMode="auto">
          <a:xfrm>
            <a:off x="2971800" y="2362200"/>
            <a:ext cx="4648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rIns="54000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>
                <a:solidFill>
                  <a:srgbClr val="000000"/>
                </a:solidFill>
                <a:cs typeface="Times New Roman" pitchFamily="18" charset="0"/>
              </a:rPr>
              <a:t>Sẽ được sắp xếp tăng dần;</a:t>
            </a:r>
          </a:p>
        </p:txBody>
      </p:sp>
      <p:sp>
        <p:nvSpPr>
          <p:cNvPr id="56324" name="Text Box 16"/>
          <p:cNvSpPr txBox="1">
            <a:spLocks noChangeArrowheads="1"/>
          </p:cNvSpPr>
          <p:nvPr/>
        </p:nvSpPr>
        <p:spPr bwMode="auto">
          <a:xfrm>
            <a:off x="2590800" y="3352800"/>
            <a:ext cx="5943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rIns="54000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>
                <a:solidFill>
                  <a:srgbClr val="000000"/>
                </a:solidFill>
                <a:cs typeface="Times New Roman" pitchFamily="18" charset="0"/>
              </a:rPr>
              <a:t>Sẽ được sắp xếp giảm dần;</a:t>
            </a:r>
          </a:p>
        </p:txBody>
      </p:sp>
      <p:sp>
        <p:nvSpPr>
          <p:cNvPr id="56325" name="Text Box 17"/>
          <p:cNvSpPr txBox="1">
            <a:spLocks noChangeArrowheads="1"/>
          </p:cNvSpPr>
          <p:nvPr/>
        </p:nvSpPr>
        <p:spPr bwMode="auto">
          <a:xfrm>
            <a:off x="2971800" y="5410200"/>
            <a:ext cx="4648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rIns="54000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>
                <a:solidFill>
                  <a:srgbClr val="000000"/>
                </a:solidFill>
                <a:cs typeface="Times New Roman" pitchFamily="18" charset="0"/>
              </a:rPr>
              <a:t>Cả 3 đáp án trên đều sai</a:t>
            </a:r>
          </a:p>
        </p:txBody>
      </p:sp>
      <p:sp>
        <p:nvSpPr>
          <p:cNvPr id="56326" name="Text Box 18"/>
          <p:cNvSpPr txBox="1">
            <a:spLocks noChangeArrowheads="1"/>
          </p:cNvSpPr>
          <p:nvPr/>
        </p:nvSpPr>
        <p:spPr bwMode="auto">
          <a:xfrm>
            <a:off x="2743200" y="4191000"/>
            <a:ext cx="57150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rIns="54000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20000"/>
              </a:spcBef>
            </a:pPr>
            <a:r>
              <a:rPr lang="en-US" altLang="en-US">
                <a:solidFill>
                  <a:srgbClr val="000000"/>
                </a:solidFill>
                <a:cs typeface="Times New Roman" pitchFamily="18" charset="0"/>
              </a:rPr>
              <a:t>Dữ liệu được giữ nguyên theo vị trí ban đầu;</a:t>
            </a:r>
          </a:p>
        </p:txBody>
      </p:sp>
      <p:pic>
        <p:nvPicPr>
          <p:cNvPr id="8" name="Picture 10" descr="flowers0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989513"/>
            <a:ext cx="939800" cy="93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66123341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609600" y="1752600"/>
            <a:ext cx="28956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b="1">
                <a:solidFill>
                  <a:srgbClr val="000000"/>
                </a:solidFill>
              </a:rPr>
              <a:t>NỘI DUNG</a:t>
            </a:r>
            <a:endParaRPr lang="en-US" altLang="en-US" b="1"/>
          </a:p>
        </p:txBody>
      </p:sp>
      <p:sp>
        <p:nvSpPr>
          <p:cNvPr id="57347" name="Line 3"/>
          <p:cNvSpPr>
            <a:spLocks noChangeShapeType="1"/>
          </p:cNvSpPr>
          <p:nvPr/>
        </p:nvSpPr>
        <p:spPr bwMode="auto">
          <a:xfrm>
            <a:off x="4114800" y="1066800"/>
            <a:ext cx="0" cy="57912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48" name="Text Box 4"/>
          <p:cNvSpPr txBox="1">
            <a:spLocks noChangeArrowheads="1"/>
          </p:cNvSpPr>
          <p:nvPr/>
        </p:nvSpPr>
        <p:spPr bwMode="auto">
          <a:xfrm>
            <a:off x="4267200" y="3200400"/>
            <a:ext cx="4724400" cy="3108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/>
            <a:r>
              <a:rPr lang="en-US" altLang="en-US">
                <a:solidFill>
                  <a:srgbClr val="FF0000"/>
                </a:solidFill>
              </a:rPr>
              <a:t>HƯỚNG DẪN VỀ NHÀ :</a:t>
            </a:r>
          </a:p>
          <a:p>
            <a:pPr>
              <a:buFontTx/>
              <a:buChar char="-"/>
            </a:pPr>
            <a:r>
              <a:rPr lang="en-US" altLang="en-US">
                <a:solidFill>
                  <a:srgbClr val="000000"/>
                </a:solidFill>
              </a:rPr>
              <a:t>Học bài, xem nội dung đã học</a:t>
            </a:r>
          </a:p>
          <a:p>
            <a:pPr>
              <a:buFontTx/>
              <a:buChar char="-"/>
            </a:pPr>
            <a:r>
              <a:rPr lang="en-US" altLang="en-US">
                <a:solidFill>
                  <a:srgbClr val="000000"/>
                </a:solidFill>
              </a:rPr>
              <a:t>Thực hành lại các thao tác nếu có điều kiện máy tính ở nhà </a:t>
            </a:r>
          </a:p>
          <a:p>
            <a:pPr>
              <a:buFontTx/>
              <a:buChar char="-"/>
            </a:pPr>
            <a:r>
              <a:rPr lang="en-US" altLang="en-US">
                <a:solidFill>
                  <a:srgbClr val="000000"/>
                </a:solidFill>
              </a:rPr>
              <a:t>Xem trước nôi dung bài học tiếp theo: Bài TH 8. Sắp xếp và lọc dữ liệu.</a:t>
            </a:r>
          </a:p>
        </p:txBody>
      </p:sp>
      <p:pic>
        <p:nvPicPr>
          <p:cNvPr id="57349" name="Picture 5" descr="jlgbook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1219200"/>
            <a:ext cx="2286000" cy="182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50" name="AutoShape 6"/>
          <p:cNvSpPr>
            <a:spLocks noChangeArrowheads="1"/>
          </p:cNvSpPr>
          <p:nvPr/>
        </p:nvSpPr>
        <p:spPr bwMode="auto">
          <a:xfrm>
            <a:off x="5257800" y="838200"/>
            <a:ext cx="1295400" cy="1219200"/>
          </a:xfrm>
          <a:prstGeom prst="star32">
            <a:avLst>
              <a:gd name="adj" fmla="val 4259"/>
            </a:avLst>
          </a:prstGeom>
          <a:noFill/>
          <a:ln w="9525" algn="ctr">
            <a:solidFill>
              <a:srgbClr val="FFFF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FFFF"/>
                    </a:gs>
                    <a:gs pos="100000">
                      <a:srgbClr val="FFFF00"/>
                    </a:gs>
                  </a:gsLst>
                  <a:path path="shape">
                    <a:fillToRect l="50000" t="50000" r="50000" b="50000"/>
                  </a:path>
                </a:gra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altLang="en-US">
              <a:latin typeface="Arial" charset="0"/>
            </a:endParaRPr>
          </a:p>
        </p:txBody>
      </p:sp>
      <p:sp>
        <p:nvSpPr>
          <p:cNvPr id="57351" name="AutoShape 7"/>
          <p:cNvSpPr>
            <a:spLocks noChangeArrowheads="1"/>
          </p:cNvSpPr>
          <p:nvPr/>
        </p:nvSpPr>
        <p:spPr bwMode="gray">
          <a:xfrm>
            <a:off x="762000" y="3284538"/>
            <a:ext cx="3330575" cy="649287"/>
          </a:xfrm>
          <a:prstGeom prst="roundRect">
            <a:avLst>
              <a:gd name="adj" fmla="val 50000"/>
            </a:avLst>
          </a:prstGeom>
          <a:noFill/>
          <a:ln w="57150" algn="ctr">
            <a:solidFill>
              <a:srgbClr val="FF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76200" dir="10800000" kx="-3284103" algn="b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altLang="en-US" sz="2400" b="1">
                <a:solidFill>
                  <a:srgbClr val="0000FF"/>
                </a:solidFill>
                <a:cs typeface="Times New Roman" pitchFamily="18" charset="0"/>
              </a:rPr>
              <a:t>2. </a:t>
            </a:r>
            <a:r>
              <a:rPr lang="en-US" altLang="en-US" sz="2400" b="1">
                <a:solidFill>
                  <a:srgbClr val="0000FF"/>
                </a:solidFill>
              </a:rPr>
              <a:t>Lọc dữ liệu</a:t>
            </a:r>
          </a:p>
        </p:txBody>
      </p:sp>
      <p:sp>
        <p:nvSpPr>
          <p:cNvPr id="57352" name="AutoShape 8"/>
          <p:cNvSpPr>
            <a:spLocks noChangeArrowheads="1"/>
          </p:cNvSpPr>
          <p:nvPr/>
        </p:nvSpPr>
        <p:spPr bwMode="gray">
          <a:xfrm>
            <a:off x="704850" y="2446338"/>
            <a:ext cx="3397250" cy="649287"/>
          </a:xfrm>
          <a:prstGeom prst="roundRect">
            <a:avLst>
              <a:gd name="adj" fmla="val 50000"/>
            </a:avLst>
          </a:prstGeom>
          <a:noFill/>
          <a:ln w="57150" algn="ctr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rgbClr val="005C5C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altLang="en-US" sz="2400" b="1">
                <a:solidFill>
                  <a:srgbClr val="FF3300"/>
                </a:solidFill>
                <a:cs typeface="Times New Roman" pitchFamily="18" charset="0"/>
              </a:rPr>
              <a:t>1. </a:t>
            </a:r>
            <a:r>
              <a:rPr lang="en-US" altLang="en-US" sz="2400" b="1">
                <a:solidFill>
                  <a:srgbClr val="0000FF"/>
                </a:solidFill>
              </a:rPr>
              <a:t>Sắp xếp dữ liệu</a:t>
            </a:r>
          </a:p>
        </p:txBody>
      </p:sp>
      <p:grpSp>
        <p:nvGrpSpPr>
          <p:cNvPr id="57353" name="Group 9"/>
          <p:cNvGrpSpPr>
            <a:grpSpLocks/>
          </p:cNvGrpSpPr>
          <p:nvPr/>
        </p:nvGrpSpPr>
        <p:grpSpPr bwMode="auto">
          <a:xfrm>
            <a:off x="182563" y="2424113"/>
            <a:ext cx="609600" cy="604837"/>
            <a:chOff x="2078" y="1680"/>
            <a:chExt cx="1615" cy="1615"/>
          </a:xfrm>
        </p:grpSpPr>
        <p:sp>
          <p:nvSpPr>
            <p:cNvPr id="57370" name="Oval 10"/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5715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>
                <a:latin typeface="Arial" charset="0"/>
              </a:endParaRPr>
            </a:p>
          </p:txBody>
        </p:sp>
        <p:sp>
          <p:nvSpPr>
            <p:cNvPr id="57371" name="Oval 11"/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>
                <a:latin typeface="Arial" charset="0"/>
              </a:endParaRPr>
            </a:p>
          </p:txBody>
        </p:sp>
        <p:sp>
          <p:nvSpPr>
            <p:cNvPr id="116748" name="Oval 12"/>
            <p:cNvSpPr>
              <a:spLocks noChangeArrowheads="1"/>
            </p:cNvSpPr>
            <p:nvPr/>
          </p:nvSpPr>
          <p:spPr bwMode="gray">
            <a:xfrm>
              <a:off x="2255" y="1858"/>
              <a:ext cx="1262" cy="1263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57373" name="Oval 13"/>
            <p:cNvSpPr>
              <a:spLocks noChangeArrowheads="1"/>
            </p:cNvSpPr>
            <p:nvPr/>
          </p:nvSpPr>
          <p:spPr bwMode="gray">
            <a:xfrm>
              <a:off x="2254" y="1856"/>
              <a:ext cx="1262" cy="1264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 altLang="en-US">
                <a:latin typeface="Arial" charset="0"/>
              </a:endParaRPr>
            </a:p>
          </p:txBody>
        </p:sp>
        <p:sp>
          <p:nvSpPr>
            <p:cNvPr id="116750" name="Oval 14"/>
            <p:cNvSpPr>
              <a:spLocks noChangeArrowheads="1"/>
            </p:cNvSpPr>
            <p:nvPr/>
          </p:nvSpPr>
          <p:spPr bwMode="gray">
            <a:xfrm>
              <a:off x="2339" y="1939"/>
              <a:ext cx="1093" cy="1098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57375" name="Oval 15"/>
            <p:cNvSpPr>
              <a:spLocks noChangeArrowheads="1"/>
            </p:cNvSpPr>
            <p:nvPr/>
          </p:nvSpPr>
          <p:spPr bwMode="gray">
            <a:xfrm>
              <a:off x="2337" y="1939"/>
              <a:ext cx="1096" cy="1098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 altLang="en-US">
                <a:latin typeface="Arial" charset="0"/>
              </a:endParaRPr>
            </a:p>
          </p:txBody>
        </p:sp>
      </p:grpSp>
      <p:grpSp>
        <p:nvGrpSpPr>
          <p:cNvPr id="57354" name="Group 16"/>
          <p:cNvGrpSpPr>
            <a:grpSpLocks/>
          </p:cNvGrpSpPr>
          <p:nvPr/>
        </p:nvGrpSpPr>
        <p:grpSpPr bwMode="auto">
          <a:xfrm>
            <a:off x="195263" y="3278188"/>
            <a:ext cx="609600" cy="604837"/>
            <a:chOff x="2078" y="1680"/>
            <a:chExt cx="1615" cy="1615"/>
          </a:xfrm>
        </p:grpSpPr>
        <p:sp>
          <p:nvSpPr>
            <p:cNvPr id="57364" name="Oval 17"/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5715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>
                <a:latin typeface="Arial" charset="0"/>
              </a:endParaRPr>
            </a:p>
          </p:txBody>
        </p:sp>
        <p:sp>
          <p:nvSpPr>
            <p:cNvPr id="57365" name="Oval 18"/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>
                <a:latin typeface="Arial" charset="0"/>
              </a:endParaRPr>
            </a:p>
          </p:txBody>
        </p:sp>
        <p:sp>
          <p:nvSpPr>
            <p:cNvPr id="116755" name="Oval 19"/>
            <p:cNvSpPr>
              <a:spLocks noChangeArrowheads="1"/>
            </p:cNvSpPr>
            <p:nvPr/>
          </p:nvSpPr>
          <p:spPr bwMode="gray">
            <a:xfrm>
              <a:off x="2255" y="1858"/>
              <a:ext cx="1262" cy="1263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57367" name="Oval 20"/>
            <p:cNvSpPr>
              <a:spLocks noChangeArrowheads="1"/>
            </p:cNvSpPr>
            <p:nvPr/>
          </p:nvSpPr>
          <p:spPr bwMode="gray">
            <a:xfrm>
              <a:off x="2254" y="1856"/>
              <a:ext cx="1262" cy="1264"/>
            </a:xfrm>
            <a:prstGeom prst="ellipse">
              <a:avLst/>
            </a:prstGeom>
            <a:gradFill rotWithShape="1">
              <a:gsLst>
                <a:gs pos="0">
                  <a:srgbClr val="21B3E1"/>
                </a:gs>
                <a:gs pos="100000">
                  <a:srgbClr val="0F5368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 altLang="en-US">
                <a:latin typeface="Arial" charset="0"/>
              </a:endParaRPr>
            </a:p>
          </p:txBody>
        </p:sp>
        <p:sp>
          <p:nvSpPr>
            <p:cNvPr id="116757" name="Oval 21"/>
            <p:cNvSpPr>
              <a:spLocks noChangeArrowheads="1"/>
            </p:cNvSpPr>
            <p:nvPr/>
          </p:nvSpPr>
          <p:spPr bwMode="gray">
            <a:xfrm>
              <a:off x="2339" y="1939"/>
              <a:ext cx="1093" cy="1098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57369" name="Oval 22"/>
            <p:cNvSpPr>
              <a:spLocks noChangeArrowheads="1"/>
            </p:cNvSpPr>
            <p:nvPr/>
          </p:nvSpPr>
          <p:spPr bwMode="gray">
            <a:xfrm>
              <a:off x="2337" y="1939"/>
              <a:ext cx="1096" cy="1098"/>
            </a:xfrm>
            <a:prstGeom prst="ellipse">
              <a:avLst/>
            </a:prstGeom>
            <a:gradFill rotWithShape="1">
              <a:gsLst>
                <a:gs pos="0">
                  <a:srgbClr val="21B3E1"/>
                </a:gs>
                <a:gs pos="100000">
                  <a:srgbClr val="10576D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 altLang="en-US">
                <a:latin typeface="Arial" charset="0"/>
              </a:endParaRPr>
            </a:p>
          </p:txBody>
        </p:sp>
      </p:grpSp>
      <p:pic>
        <p:nvPicPr>
          <p:cNvPr id="31" name="Picture 4" descr="49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0"/>
            <a:ext cx="121920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33551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163" y="1784350"/>
            <a:ext cx="1738313" cy="393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5" name="AutoShape 4"/>
          <p:cNvSpPr>
            <a:spLocks noChangeArrowheads="1"/>
          </p:cNvSpPr>
          <p:nvPr/>
        </p:nvSpPr>
        <p:spPr bwMode="gray">
          <a:xfrm>
            <a:off x="1944688" y="3857625"/>
            <a:ext cx="5497512" cy="1341438"/>
          </a:xfrm>
          <a:prstGeom prst="roundRect">
            <a:avLst>
              <a:gd name="adj" fmla="val 50000"/>
            </a:avLst>
          </a:prstGeom>
          <a:noFill/>
          <a:ln w="57150" algn="ctr">
            <a:solidFill>
              <a:srgbClr val="FF99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76200" dir="10800000" kx="-3284103" algn="br" rotWithShape="0">
                    <a:schemeClr val="bg2">
                      <a:alpha val="50000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altLang="en-US" b="1">
                <a:solidFill>
                  <a:srgbClr val="0000FF"/>
                </a:solidFill>
                <a:cs typeface="Times New Roman" pitchFamily="18" charset="0"/>
              </a:rPr>
              <a:t>Các thao tác cơ bản để sắp xếp và lọc dữ liệu</a:t>
            </a:r>
          </a:p>
        </p:txBody>
      </p:sp>
      <p:sp>
        <p:nvSpPr>
          <p:cNvPr id="23556" name="AutoShape 5"/>
          <p:cNvSpPr>
            <a:spLocks noChangeArrowheads="1"/>
          </p:cNvSpPr>
          <p:nvPr/>
        </p:nvSpPr>
        <p:spPr bwMode="gray">
          <a:xfrm>
            <a:off x="1908175" y="2119313"/>
            <a:ext cx="5534025" cy="1341437"/>
          </a:xfrm>
          <a:prstGeom prst="roundRect">
            <a:avLst>
              <a:gd name="adj" fmla="val 50000"/>
            </a:avLst>
          </a:prstGeom>
          <a:noFill/>
          <a:ln w="57150" algn="ctr">
            <a:solidFill>
              <a:schemeClr val="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13500000" algn="ctr" rotWithShape="0">
                    <a:srgbClr val="005C5C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r>
              <a:rPr lang="en-US" altLang="en-US" b="1">
                <a:solidFill>
                  <a:srgbClr val="FF3300"/>
                </a:solidFill>
                <a:cs typeface="Times New Roman" pitchFamily="18" charset="0"/>
              </a:rPr>
              <a:t>Ý nghĩa và tác dụng của sắp xếp và lọc dữ liệu</a:t>
            </a:r>
            <a:endParaRPr lang="en-US" altLang="en-US" b="1">
              <a:solidFill>
                <a:srgbClr val="0000FF"/>
              </a:solidFill>
              <a:cs typeface="Times New Roman" pitchFamily="18" charset="0"/>
            </a:endParaRPr>
          </a:p>
        </p:txBody>
      </p:sp>
      <p:grpSp>
        <p:nvGrpSpPr>
          <p:cNvPr id="23557" name="Group 6"/>
          <p:cNvGrpSpPr>
            <a:grpSpLocks/>
          </p:cNvGrpSpPr>
          <p:nvPr/>
        </p:nvGrpSpPr>
        <p:grpSpPr bwMode="auto">
          <a:xfrm>
            <a:off x="1347788" y="2378075"/>
            <a:ext cx="609600" cy="736600"/>
            <a:chOff x="2078" y="1506"/>
            <a:chExt cx="1615" cy="1966"/>
          </a:xfrm>
        </p:grpSpPr>
        <p:sp>
          <p:nvSpPr>
            <p:cNvPr id="23567" name="Oval 7"/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5715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>
                <a:cs typeface="Times New Roman" pitchFamily="18" charset="0"/>
              </a:endParaRPr>
            </a:p>
          </p:txBody>
        </p:sp>
        <p:sp>
          <p:nvSpPr>
            <p:cNvPr id="23568" name="Oval 8"/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>
                <a:cs typeface="Times New Roman" pitchFamily="18" charset="0"/>
              </a:endParaRPr>
            </a:p>
          </p:txBody>
        </p:sp>
        <p:sp>
          <p:nvSpPr>
            <p:cNvPr id="29" name="Oval 9"/>
            <p:cNvSpPr>
              <a:spLocks noChangeArrowheads="1"/>
            </p:cNvSpPr>
            <p:nvPr/>
          </p:nvSpPr>
          <p:spPr bwMode="gray">
            <a:xfrm>
              <a:off x="2255" y="1506"/>
              <a:ext cx="690" cy="1966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>
                <a:defRPr/>
              </a:pPr>
              <a:endParaRPr lang="en-US">
                <a:cs typeface="Times New Roman" panose="02020603050405020304" pitchFamily="18" charset="0"/>
              </a:endParaRPr>
            </a:p>
          </p:txBody>
        </p:sp>
        <p:sp>
          <p:nvSpPr>
            <p:cNvPr id="23570" name="Oval 10"/>
            <p:cNvSpPr>
              <a:spLocks noChangeArrowheads="1"/>
            </p:cNvSpPr>
            <p:nvPr/>
          </p:nvSpPr>
          <p:spPr bwMode="gray">
            <a:xfrm>
              <a:off x="2254" y="1506"/>
              <a:ext cx="688" cy="1965"/>
            </a:xfrm>
            <a:prstGeom prst="ellipse">
              <a:avLst/>
            </a:prstGeom>
            <a:gradFill rotWithShape="1">
              <a:gsLst>
                <a:gs pos="0">
                  <a:srgbClr val="000000"/>
                </a:gs>
                <a:gs pos="100000">
                  <a:srgbClr val="FFCC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 altLang="en-US">
                <a:cs typeface="Times New Roman" pitchFamily="18" charset="0"/>
              </a:endParaRPr>
            </a:p>
          </p:txBody>
        </p:sp>
        <p:sp>
          <p:nvSpPr>
            <p:cNvPr id="31" name="Oval 11"/>
            <p:cNvSpPr>
              <a:spLocks noChangeArrowheads="1"/>
            </p:cNvSpPr>
            <p:nvPr/>
          </p:nvSpPr>
          <p:spPr bwMode="gray">
            <a:xfrm>
              <a:off x="2339" y="1506"/>
              <a:ext cx="1093" cy="1966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en-US">
                <a:cs typeface="Times New Roman" panose="02020603050405020304" pitchFamily="18" charset="0"/>
              </a:endParaRPr>
            </a:p>
          </p:txBody>
        </p:sp>
        <p:sp>
          <p:nvSpPr>
            <p:cNvPr id="23572" name="Oval 12"/>
            <p:cNvSpPr>
              <a:spLocks noChangeArrowheads="1"/>
            </p:cNvSpPr>
            <p:nvPr/>
          </p:nvSpPr>
          <p:spPr bwMode="gray">
            <a:xfrm>
              <a:off x="2337" y="1506"/>
              <a:ext cx="1096" cy="1965"/>
            </a:xfrm>
            <a:prstGeom prst="ellipse">
              <a:avLst/>
            </a:prstGeom>
            <a:gradFill rotWithShape="1">
              <a:gsLst>
                <a:gs pos="0">
                  <a:srgbClr val="FFCC00"/>
                </a:gs>
                <a:gs pos="100000">
                  <a:srgbClr val="7C6300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 altLang="en-US">
                <a:cs typeface="Times New Roman" pitchFamily="18" charset="0"/>
              </a:endParaRPr>
            </a:p>
          </p:txBody>
        </p:sp>
      </p:grpSp>
      <p:grpSp>
        <p:nvGrpSpPr>
          <p:cNvPr id="23558" name="Group 13"/>
          <p:cNvGrpSpPr>
            <a:grpSpLocks/>
          </p:cNvGrpSpPr>
          <p:nvPr/>
        </p:nvGrpSpPr>
        <p:grpSpPr bwMode="auto">
          <a:xfrm>
            <a:off x="1397000" y="4132263"/>
            <a:ext cx="609600" cy="736600"/>
            <a:chOff x="2078" y="1506"/>
            <a:chExt cx="1615" cy="1966"/>
          </a:xfrm>
        </p:grpSpPr>
        <p:sp>
          <p:nvSpPr>
            <p:cNvPr id="23561" name="Oval 14"/>
            <p:cNvSpPr>
              <a:spLocks noChangeArrowheads="1"/>
            </p:cNvSpPr>
            <p:nvPr/>
          </p:nvSpPr>
          <p:spPr bwMode="gray">
            <a:xfrm>
              <a:off x="2078" y="1680"/>
              <a:ext cx="1615" cy="1615"/>
            </a:xfrm>
            <a:prstGeom prst="ellipse">
              <a:avLst/>
            </a:prstGeom>
            <a:gradFill rotWithShape="1">
              <a:gsLst>
                <a:gs pos="0">
                  <a:srgbClr val="767676"/>
                </a:gs>
                <a:gs pos="50000">
                  <a:srgbClr val="FFFFFF"/>
                </a:gs>
                <a:gs pos="100000">
                  <a:srgbClr val="767676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5715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>
                <a:cs typeface="Times New Roman" pitchFamily="18" charset="0"/>
              </a:endParaRPr>
            </a:p>
          </p:txBody>
        </p:sp>
        <p:sp>
          <p:nvSpPr>
            <p:cNvPr id="23562" name="Oval 15"/>
            <p:cNvSpPr>
              <a:spLocks noChangeArrowheads="1"/>
            </p:cNvSpPr>
            <p:nvPr/>
          </p:nvSpPr>
          <p:spPr bwMode="gray">
            <a:xfrm>
              <a:off x="2170" y="1771"/>
              <a:ext cx="1430" cy="1430"/>
            </a:xfrm>
            <a:prstGeom prst="ellipse">
              <a:avLst/>
            </a:prstGeom>
            <a:gradFill rotWithShape="1">
              <a:gsLst>
                <a:gs pos="0">
                  <a:srgbClr val="A2A2A2"/>
                </a:gs>
                <a:gs pos="50000">
                  <a:srgbClr val="FFFFFF"/>
                </a:gs>
                <a:gs pos="100000">
                  <a:srgbClr val="A2A2A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algn="ctr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76200" dir="10800000" kx="-3284103" algn="br" rotWithShape="0">
                      <a:schemeClr val="bg2">
                        <a:alpha val="50000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altLang="en-US">
                <a:cs typeface="Times New Roman" pitchFamily="18" charset="0"/>
              </a:endParaRPr>
            </a:p>
          </p:txBody>
        </p:sp>
        <p:sp>
          <p:nvSpPr>
            <p:cNvPr id="36" name="Oval 16"/>
            <p:cNvSpPr>
              <a:spLocks noChangeArrowheads="1"/>
            </p:cNvSpPr>
            <p:nvPr/>
          </p:nvSpPr>
          <p:spPr bwMode="gray">
            <a:xfrm>
              <a:off x="2255" y="1506"/>
              <a:ext cx="690" cy="1966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tint val="0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tint val="0"/>
                    <a:invGamma/>
                  </a:schemeClr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pPr>
                <a:defRPr/>
              </a:pPr>
              <a:endParaRPr lang="en-US">
                <a:cs typeface="Times New Roman" panose="02020603050405020304" pitchFamily="18" charset="0"/>
              </a:endParaRPr>
            </a:p>
          </p:txBody>
        </p:sp>
        <p:sp>
          <p:nvSpPr>
            <p:cNvPr id="23564" name="Oval 17"/>
            <p:cNvSpPr>
              <a:spLocks noChangeArrowheads="1"/>
            </p:cNvSpPr>
            <p:nvPr/>
          </p:nvSpPr>
          <p:spPr bwMode="gray">
            <a:xfrm>
              <a:off x="2254" y="1506"/>
              <a:ext cx="688" cy="1965"/>
            </a:xfrm>
            <a:prstGeom prst="ellipse">
              <a:avLst/>
            </a:prstGeom>
            <a:gradFill rotWithShape="1">
              <a:gsLst>
                <a:gs pos="0">
                  <a:srgbClr val="21B3E1"/>
                </a:gs>
                <a:gs pos="100000">
                  <a:srgbClr val="0F5368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wrap="none" anchor="ctr">
              <a:spAutoFit/>
            </a:bodyPr>
            <a:lstStyle/>
            <a:p>
              <a:endParaRPr lang="en-US" altLang="en-US">
                <a:cs typeface="Times New Roman" pitchFamily="18" charset="0"/>
              </a:endParaRPr>
            </a:p>
          </p:txBody>
        </p:sp>
        <p:sp>
          <p:nvSpPr>
            <p:cNvPr id="38" name="Oval 18"/>
            <p:cNvSpPr>
              <a:spLocks noChangeArrowheads="1"/>
            </p:cNvSpPr>
            <p:nvPr/>
          </p:nvSpPr>
          <p:spPr bwMode="gray">
            <a:xfrm>
              <a:off x="2339" y="1506"/>
              <a:ext cx="1093" cy="1966"/>
            </a:xfrm>
            <a:prstGeom prst="ellipse">
              <a:avLst/>
            </a:prstGeom>
            <a:gradFill rotWithShape="1">
              <a:gsLst>
                <a:gs pos="0">
                  <a:schemeClr val="hlink">
                    <a:gamma/>
                    <a:shade val="5411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54118"/>
                    <a:invGamma/>
                  </a:schemeClr>
                </a:gs>
              </a:gsLst>
              <a:lin ang="189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>
                <a:defRPr/>
              </a:pPr>
              <a:endParaRPr lang="en-US">
                <a:cs typeface="Times New Roman" panose="02020603050405020304" pitchFamily="18" charset="0"/>
              </a:endParaRPr>
            </a:p>
          </p:txBody>
        </p:sp>
        <p:sp>
          <p:nvSpPr>
            <p:cNvPr id="23566" name="Oval 19"/>
            <p:cNvSpPr>
              <a:spLocks noChangeArrowheads="1"/>
            </p:cNvSpPr>
            <p:nvPr/>
          </p:nvSpPr>
          <p:spPr bwMode="gray">
            <a:xfrm>
              <a:off x="2337" y="1506"/>
              <a:ext cx="1096" cy="1965"/>
            </a:xfrm>
            <a:prstGeom prst="ellipse">
              <a:avLst/>
            </a:prstGeom>
            <a:gradFill rotWithShape="1">
              <a:gsLst>
                <a:gs pos="0">
                  <a:srgbClr val="21B3E1"/>
                </a:gs>
                <a:gs pos="100000">
                  <a:srgbClr val="10576D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38100" algn="ctr">
                  <a:solidFill>
                    <a:schemeClr val="bg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109250" dir="3267739" algn="ctr" rotWithShape="0">
                      <a:srgbClr val="808080">
                        <a:alpha val="50000"/>
                      </a:srgb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endParaRPr lang="en-US" altLang="en-US">
                <a:cs typeface="Times New Roman" pitchFamily="18" charset="0"/>
              </a:endParaRPr>
            </a:p>
          </p:txBody>
        </p:sp>
      </p:grpSp>
      <p:sp>
        <p:nvSpPr>
          <p:cNvPr id="23559" name="Rectangle 20"/>
          <p:cNvSpPr>
            <a:spLocks noGrp="1" noChangeArrowheads="1"/>
          </p:cNvSpPr>
          <p:nvPr>
            <p:ph type="title"/>
          </p:nvPr>
        </p:nvSpPr>
        <p:spPr bwMode="auto">
          <a:xfrm>
            <a:off x="33338" y="2430463"/>
            <a:ext cx="1582737" cy="25558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algn="l" eaLnBrk="1" hangingPunct="1"/>
            <a:r>
              <a:rPr lang="en-US" altLang="en-US" sz="3200" b="1" smtClean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NỘI DUNG CẦN TÌM HIỂU</a:t>
            </a:r>
          </a:p>
        </p:txBody>
      </p:sp>
      <p:pic>
        <p:nvPicPr>
          <p:cNvPr id="23560" name="Picture 4" descr="49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0"/>
            <a:ext cx="121920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78688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Terminator 1"/>
          <p:cNvSpPr/>
          <p:nvPr/>
        </p:nvSpPr>
        <p:spPr bwMode="auto">
          <a:xfrm>
            <a:off x="381000" y="1851025"/>
            <a:ext cx="1676400" cy="2933700"/>
          </a:xfrm>
          <a:prstGeom prst="flowChartTerminator">
            <a:avLst/>
          </a:prstGeom>
          <a:solidFill>
            <a:schemeClr val="accent3">
              <a:lumMod val="20000"/>
              <a:lumOff val="80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>
            <a:outerShdw dist="17961" dir="2700000" algn="ctr" rotWithShape="0">
              <a:schemeClr val="tx1">
                <a:gamma/>
                <a:shade val="60000"/>
                <a:invGamma/>
              </a:schemeClr>
            </a:outerShdw>
          </a:effec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  <a:buClr>
                <a:srgbClr val="3366CC"/>
              </a:buClr>
              <a:defRPr/>
            </a:pPr>
            <a:r>
              <a:rPr lang="en-US" altLang="en-US" sz="3600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Sắp</a:t>
            </a:r>
            <a:r>
              <a:rPr lang="en-US" altLang="en-US" sz="3600" b="1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xếp</a:t>
            </a:r>
            <a:r>
              <a:rPr lang="en-US" altLang="en-US" sz="3600" b="1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và</a:t>
            </a:r>
            <a:r>
              <a:rPr lang="en-US" altLang="en-US" sz="3600" b="1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lọc</a:t>
            </a:r>
            <a:r>
              <a:rPr lang="en-US" altLang="en-US" sz="3600" b="1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dữ</a:t>
            </a:r>
            <a:r>
              <a:rPr lang="en-US" altLang="en-US" sz="3600" b="1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liệu</a:t>
            </a:r>
            <a:endParaRPr lang="en-US" altLang="en-US" sz="3600" b="1" dirty="0">
              <a:solidFill>
                <a:srgbClr val="FF0000"/>
              </a:solidFill>
              <a:cs typeface="Times New Roman" panose="02020603050405020304" pitchFamily="18" charset="0"/>
            </a:endParaRPr>
          </a:p>
        </p:txBody>
      </p:sp>
      <p:sp>
        <p:nvSpPr>
          <p:cNvPr id="8" name="Line Callout 1 7"/>
          <p:cNvSpPr/>
          <p:nvPr/>
        </p:nvSpPr>
        <p:spPr bwMode="auto">
          <a:xfrm>
            <a:off x="2819400" y="2292350"/>
            <a:ext cx="4724400" cy="523875"/>
          </a:xfrm>
          <a:prstGeom prst="borderCallout1">
            <a:avLst>
              <a:gd name="adj1" fmla="val 29450"/>
              <a:gd name="adj2" fmla="val -864"/>
              <a:gd name="adj3" fmla="val 257205"/>
              <a:gd name="adj4" fmla="val -16566"/>
            </a:avLst>
          </a:prstGeom>
          <a:solidFill>
            <a:srgbClr val="82FD3D"/>
          </a:solidFill>
          <a:ln w="38100" cap="flat" cmpd="sng" algn="ctr">
            <a:solidFill>
              <a:srgbClr val="660033"/>
            </a:solidFill>
            <a:prstDash val="solid"/>
            <a:round/>
            <a:headEnd type="none" w="med" len="med"/>
            <a:tailEnd type="none" w="med" len="med"/>
          </a:ln>
          <a:effectLst>
            <a:outerShdw dist="17961" dir="2700000" algn="ctr" rotWithShape="0">
              <a:schemeClr val="tx1">
                <a:gamma/>
                <a:shade val="60000"/>
                <a:invGamma/>
              </a:scheme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altLang="en-US" b="1" dirty="0">
                <a:solidFill>
                  <a:srgbClr val="FF3300"/>
                </a:solidFill>
                <a:cs typeface="Times New Roman" panose="02020603050405020304" pitchFamily="18" charset="0"/>
              </a:rPr>
              <a:t>1. </a:t>
            </a:r>
            <a:r>
              <a:rPr lang="en-US" altLang="en-US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Sắp</a:t>
            </a:r>
            <a:r>
              <a:rPr lang="en-US" altLang="en-US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xếp</a:t>
            </a:r>
            <a:r>
              <a:rPr lang="en-US" altLang="en-US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dữ</a:t>
            </a:r>
            <a:r>
              <a:rPr lang="en-US" altLang="en-US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liệu</a:t>
            </a:r>
            <a:endParaRPr lang="en-US" altLang="en-US" b="1" dirty="0">
              <a:solidFill>
                <a:srgbClr val="0000FF"/>
              </a:solidFill>
              <a:cs typeface="Times New Roman" panose="02020603050405020304" pitchFamily="18" charset="0"/>
            </a:endParaRPr>
          </a:p>
        </p:txBody>
      </p:sp>
      <p:sp>
        <p:nvSpPr>
          <p:cNvPr id="9" name="Line Callout 1 8"/>
          <p:cNvSpPr/>
          <p:nvPr/>
        </p:nvSpPr>
        <p:spPr bwMode="auto">
          <a:xfrm>
            <a:off x="2819400" y="3276600"/>
            <a:ext cx="4724400" cy="522288"/>
          </a:xfrm>
          <a:prstGeom prst="borderCallout1">
            <a:avLst>
              <a:gd name="adj1" fmla="val 32383"/>
              <a:gd name="adj2" fmla="val 318"/>
              <a:gd name="adj3" fmla="val 71560"/>
              <a:gd name="adj4" fmla="val -16742"/>
            </a:avLst>
          </a:prstGeom>
          <a:solidFill>
            <a:srgbClr val="82FD3D"/>
          </a:solidFill>
          <a:ln w="38100" cap="flat" cmpd="sng" algn="ctr">
            <a:solidFill>
              <a:srgbClr val="660033"/>
            </a:solidFill>
            <a:prstDash val="solid"/>
            <a:round/>
            <a:headEnd type="none" w="med" len="med"/>
            <a:tailEnd type="none" w="med" len="med"/>
          </a:ln>
          <a:effectLst>
            <a:outerShdw dist="17961" dir="2700000" algn="ctr" rotWithShape="0">
              <a:schemeClr val="tx1">
                <a:gamma/>
                <a:shade val="60000"/>
                <a:invGamma/>
              </a:scheme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en-US" altLang="en-US" b="1" dirty="0">
                <a:solidFill>
                  <a:srgbClr val="FF0000"/>
                </a:solidFill>
                <a:cs typeface="Times New Roman" panose="02020603050405020304" pitchFamily="18" charset="0"/>
              </a:rPr>
              <a:t>2</a:t>
            </a:r>
            <a:r>
              <a:rPr lang="en-US" altLang="en-US" b="1" dirty="0">
                <a:solidFill>
                  <a:srgbClr val="0000FF"/>
                </a:solidFill>
                <a:cs typeface="Times New Roman" panose="02020603050405020304" pitchFamily="18" charset="0"/>
              </a:rPr>
              <a:t>. </a:t>
            </a:r>
            <a:r>
              <a:rPr lang="en-US" altLang="en-US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Lọc</a:t>
            </a:r>
            <a:r>
              <a:rPr lang="en-US" altLang="en-US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dữ</a:t>
            </a:r>
            <a:r>
              <a:rPr lang="en-US" altLang="en-US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liệu</a:t>
            </a:r>
            <a:endParaRPr lang="en-US" altLang="en-US" b="1" dirty="0">
              <a:solidFill>
                <a:srgbClr val="0000FF"/>
              </a:solidFill>
              <a:cs typeface="Times New Roman" panose="02020603050405020304" pitchFamily="18" charset="0"/>
            </a:endParaRPr>
          </a:p>
        </p:txBody>
      </p:sp>
      <p:sp>
        <p:nvSpPr>
          <p:cNvPr id="10" name="Line Callout 1 9"/>
          <p:cNvSpPr/>
          <p:nvPr/>
        </p:nvSpPr>
        <p:spPr bwMode="auto">
          <a:xfrm>
            <a:off x="2808288" y="4357688"/>
            <a:ext cx="4735512" cy="954087"/>
          </a:xfrm>
          <a:prstGeom prst="borderCallout1">
            <a:avLst>
              <a:gd name="adj1" fmla="val 32980"/>
              <a:gd name="adj2" fmla="val 296"/>
              <a:gd name="adj3" fmla="val -72474"/>
              <a:gd name="adj4" fmla="val -15918"/>
            </a:avLst>
          </a:prstGeom>
          <a:solidFill>
            <a:srgbClr val="82FD3D"/>
          </a:solidFill>
          <a:ln w="38100" cap="flat" cmpd="sng" algn="ctr">
            <a:solidFill>
              <a:srgbClr val="660033"/>
            </a:solidFill>
            <a:prstDash val="solid"/>
            <a:round/>
            <a:headEnd type="none" w="med" len="med"/>
            <a:tailEnd type="none" w="med" len="med"/>
          </a:ln>
          <a:effectLst>
            <a:outerShdw dist="17961" dir="2700000" algn="ctr" rotWithShape="0">
              <a:schemeClr val="tx1">
                <a:gamma/>
                <a:shade val="60000"/>
                <a:invGamma/>
              </a:schemeClr>
            </a:outerShdw>
          </a:effectLst>
        </p:spPr>
        <p:txBody>
          <a:bodyPr>
            <a:spAutoFit/>
          </a:bodyPr>
          <a:lstStyle/>
          <a:p>
            <a:pPr eaLnBrk="1" hangingPunct="1">
              <a:spcBef>
                <a:spcPct val="20000"/>
              </a:spcBef>
              <a:defRPr/>
            </a:pPr>
            <a:r>
              <a:rPr lang="en-US" altLang="en-US" b="1" dirty="0">
                <a:solidFill>
                  <a:srgbClr val="FF0000"/>
                </a:solidFill>
                <a:cs typeface="Times New Roman" panose="02020603050405020304" pitchFamily="18" charset="0"/>
              </a:rPr>
              <a:t>3</a:t>
            </a:r>
            <a:r>
              <a:rPr lang="en-US" altLang="en-US" b="1" dirty="0">
                <a:solidFill>
                  <a:srgbClr val="003300"/>
                </a:solidFill>
                <a:cs typeface="Times New Roman" panose="02020603050405020304" pitchFamily="18" charset="0"/>
              </a:rPr>
              <a:t>. </a:t>
            </a:r>
            <a:r>
              <a:rPr lang="en-US" altLang="en-US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Lọc</a:t>
            </a:r>
            <a:r>
              <a:rPr lang="en-US" altLang="en-US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các</a:t>
            </a:r>
            <a:r>
              <a:rPr lang="en-US" altLang="en-US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hàng</a:t>
            </a:r>
            <a:r>
              <a:rPr lang="en-US" altLang="en-US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có</a:t>
            </a:r>
            <a:r>
              <a:rPr lang="en-US" altLang="en-US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giá</a:t>
            </a:r>
            <a:r>
              <a:rPr lang="en-US" altLang="en-US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trị</a:t>
            </a:r>
            <a:r>
              <a:rPr lang="en-US" altLang="en-US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lớn</a:t>
            </a:r>
            <a:r>
              <a:rPr lang="en-US" altLang="en-US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nhất</a:t>
            </a:r>
            <a:r>
              <a:rPr lang="en-US" altLang="en-US" b="1" dirty="0">
                <a:solidFill>
                  <a:srgbClr val="0000FF"/>
                </a:solidFill>
                <a:cs typeface="Times New Roman" panose="02020603050405020304" pitchFamily="18" charset="0"/>
              </a:rPr>
              <a:t> hay </a:t>
            </a:r>
            <a:r>
              <a:rPr lang="en-US" altLang="en-US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nhỏ</a:t>
            </a:r>
            <a:r>
              <a:rPr lang="en-US" altLang="en-US" b="1" dirty="0">
                <a:solidFill>
                  <a:srgbClr val="0000FF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solidFill>
                  <a:srgbClr val="0000FF"/>
                </a:solidFill>
                <a:cs typeface="Times New Roman" panose="02020603050405020304" pitchFamily="18" charset="0"/>
              </a:rPr>
              <a:t>nhất</a:t>
            </a:r>
            <a:endParaRPr lang="en-US" altLang="en-US" b="1" dirty="0">
              <a:solidFill>
                <a:srgbClr val="003300"/>
              </a:solidFill>
              <a:cs typeface="Times New Roman" panose="02020603050405020304" pitchFamily="18" charset="0"/>
            </a:endParaRPr>
          </a:p>
        </p:txBody>
      </p:sp>
      <p:pic>
        <p:nvPicPr>
          <p:cNvPr id="24582" name="Picture 4" descr="49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0"/>
            <a:ext cx="129540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5895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6"/>
          <p:cNvSpPr txBox="1">
            <a:spLocks noChangeArrowheads="1"/>
          </p:cNvSpPr>
          <p:nvPr/>
        </p:nvSpPr>
        <p:spPr bwMode="auto">
          <a:xfrm>
            <a:off x="228600" y="1066800"/>
            <a:ext cx="67056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3200" b="1">
                <a:solidFill>
                  <a:srgbClr val="FF3300"/>
                </a:solidFill>
                <a:cs typeface="Times New Roman" pitchFamily="18" charset="0"/>
                <a:sym typeface="Wingdings" pitchFamily="2" charset="2"/>
              </a:rPr>
              <a:t></a:t>
            </a:r>
            <a:r>
              <a:rPr lang="en-US" altLang="en-US" sz="3200">
                <a:cs typeface="Times New Roman" pitchFamily="18" charset="0"/>
              </a:rPr>
              <a:t> </a:t>
            </a:r>
            <a:r>
              <a:rPr lang="en-US" altLang="en-US" sz="3200">
                <a:solidFill>
                  <a:srgbClr val="0000FF"/>
                </a:solidFill>
                <a:cs typeface="Times New Roman" pitchFamily="18" charset="0"/>
              </a:rPr>
              <a:t>1. </a:t>
            </a:r>
            <a:r>
              <a:rPr lang="en-US" altLang="en-US" sz="3200" b="1" u="sng">
                <a:solidFill>
                  <a:srgbClr val="0000FF"/>
                </a:solidFill>
                <a:cs typeface="Times New Roman" pitchFamily="18" charset="0"/>
              </a:rPr>
              <a:t>Sắp xếp dữ liệu</a:t>
            </a:r>
          </a:p>
        </p:txBody>
      </p:sp>
      <p:pic>
        <p:nvPicPr>
          <p:cNvPr id="25603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651000"/>
            <a:ext cx="9144000" cy="5189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4" name="Picture 4" descr="49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57150"/>
            <a:ext cx="1171575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78235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1998663"/>
            <a:ext cx="7072313" cy="4783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7" name="Text Box 4"/>
          <p:cNvSpPr txBox="1">
            <a:spLocks noChangeArrowheads="1"/>
          </p:cNvSpPr>
          <p:nvPr/>
        </p:nvSpPr>
        <p:spPr bwMode="auto">
          <a:xfrm>
            <a:off x="838200" y="987425"/>
            <a:ext cx="76200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tIns="10800" rIns="54000" bIns="10800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vi-VN" altLang="en-US" sz="3200" b="1">
                <a:solidFill>
                  <a:srgbClr val="000099"/>
                </a:solidFill>
              </a:rPr>
              <a:t>Để dễ tra cứu, bảng điểm lớp em thường được sắp xếp theo thứ tự nào?</a:t>
            </a:r>
          </a:p>
        </p:txBody>
      </p:sp>
      <p:sp>
        <p:nvSpPr>
          <p:cNvPr id="130053" name="Text Box 5"/>
          <p:cNvSpPr txBox="1">
            <a:spLocks noChangeArrowheads="1"/>
          </p:cNvSpPr>
          <p:nvPr/>
        </p:nvSpPr>
        <p:spPr bwMode="auto">
          <a:xfrm>
            <a:off x="228600" y="2633663"/>
            <a:ext cx="1219200" cy="3081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rIns="54000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b="1">
                <a:solidFill>
                  <a:srgbClr val="000000"/>
                </a:solidFill>
              </a:rPr>
              <a:t>Sắp xếp theo thứ tự bảng chữ cái</a:t>
            </a:r>
          </a:p>
        </p:txBody>
      </p:sp>
      <p:sp>
        <p:nvSpPr>
          <p:cNvPr id="130054" name="Line 6"/>
          <p:cNvSpPr>
            <a:spLocks noChangeShapeType="1"/>
          </p:cNvSpPr>
          <p:nvPr/>
        </p:nvSpPr>
        <p:spPr bwMode="auto">
          <a:xfrm>
            <a:off x="1066800" y="2819400"/>
            <a:ext cx="1143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rIns="54000">
            <a:spAutoFit/>
          </a:bodyPr>
          <a:lstStyle/>
          <a:p>
            <a:endParaRPr lang="en-US"/>
          </a:p>
        </p:txBody>
      </p:sp>
      <p:sp>
        <p:nvSpPr>
          <p:cNvPr id="130059" name="Line 11"/>
          <p:cNvSpPr>
            <a:spLocks noChangeShapeType="1"/>
          </p:cNvSpPr>
          <p:nvPr/>
        </p:nvSpPr>
        <p:spPr bwMode="auto">
          <a:xfrm>
            <a:off x="3886200" y="2819400"/>
            <a:ext cx="0" cy="2057400"/>
          </a:xfrm>
          <a:prstGeom prst="line">
            <a:avLst/>
          </a:prstGeom>
          <a:noFill/>
          <a:ln w="38100">
            <a:solidFill>
              <a:srgbClr val="5D0957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rIns="54000">
            <a:spAutoFit/>
          </a:bodyPr>
          <a:lstStyle/>
          <a:p>
            <a:endParaRPr lang="en-US"/>
          </a:p>
        </p:txBody>
      </p:sp>
      <p:pic>
        <p:nvPicPr>
          <p:cNvPr id="26631" name="Picture 4" descr="49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3400" y="76200"/>
            <a:ext cx="137160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41126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0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30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1000"/>
                                        <p:tgtEl>
                                          <p:spTgt spid="130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053" grpId="0"/>
      <p:bldP spid="130054" grpId="0" animBg="1"/>
      <p:bldP spid="13005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3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488" y="1630363"/>
            <a:ext cx="6691312" cy="5075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1" name="Text Box 7"/>
          <p:cNvSpPr txBox="1">
            <a:spLocks noChangeArrowheads="1"/>
          </p:cNvSpPr>
          <p:nvPr/>
        </p:nvSpPr>
        <p:spPr bwMode="auto">
          <a:xfrm>
            <a:off x="381000" y="1111250"/>
            <a:ext cx="8458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rIns="54000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b="1">
                <a:solidFill>
                  <a:srgbClr val="000099"/>
                </a:solidFill>
              </a:rPr>
              <a:t>Bảng điểm ở hình </a:t>
            </a:r>
            <a:r>
              <a:rPr lang="en-US" altLang="en-US" b="1">
                <a:solidFill>
                  <a:srgbClr val="000099"/>
                </a:solidFill>
              </a:rPr>
              <a:t>sau</a:t>
            </a:r>
            <a:r>
              <a:rPr lang="vi-VN" altLang="en-US" b="1">
                <a:solidFill>
                  <a:srgbClr val="000099"/>
                </a:solidFill>
              </a:rPr>
              <a:t> được sắp xếp theo thứ tự nào?</a:t>
            </a:r>
          </a:p>
        </p:txBody>
      </p:sp>
      <p:sp>
        <p:nvSpPr>
          <p:cNvPr id="130056" name="Text Box 8"/>
          <p:cNvSpPr txBox="1">
            <a:spLocks noChangeArrowheads="1"/>
          </p:cNvSpPr>
          <p:nvPr/>
        </p:nvSpPr>
        <p:spPr bwMode="auto">
          <a:xfrm>
            <a:off x="7467600" y="3200400"/>
            <a:ext cx="1676400" cy="2654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rIns="54000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b="1">
                <a:solidFill>
                  <a:srgbClr val="000000"/>
                </a:solidFill>
              </a:rPr>
              <a:t>Sắp xếp theo thứ tự giảm</a:t>
            </a:r>
            <a:r>
              <a:rPr lang="vi-VN" altLang="en-US" b="1"/>
              <a:t> </a:t>
            </a:r>
            <a:r>
              <a:rPr lang="vi-VN" altLang="en-US" b="1">
                <a:solidFill>
                  <a:srgbClr val="000000"/>
                </a:solidFill>
              </a:rPr>
              <a:t>dần </a:t>
            </a:r>
            <a:r>
              <a:rPr lang="vi-VN" altLang="en-US" b="1" i="1">
                <a:solidFill>
                  <a:srgbClr val="FF0000"/>
                </a:solidFill>
              </a:rPr>
              <a:t>điểm trung bình</a:t>
            </a:r>
          </a:p>
        </p:txBody>
      </p:sp>
      <p:sp>
        <p:nvSpPr>
          <p:cNvPr id="130059" name="Line 11"/>
          <p:cNvSpPr>
            <a:spLocks noChangeShapeType="1"/>
          </p:cNvSpPr>
          <p:nvPr/>
        </p:nvSpPr>
        <p:spPr bwMode="auto">
          <a:xfrm>
            <a:off x="7315200" y="3200400"/>
            <a:ext cx="0" cy="2057400"/>
          </a:xfrm>
          <a:prstGeom prst="line">
            <a:avLst/>
          </a:prstGeom>
          <a:noFill/>
          <a:ln w="38100">
            <a:solidFill>
              <a:srgbClr val="5D0957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rIns="54000">
            <a:spAutoFit/>
          </a:bodyPr>
          <a:lstStyle/>
          <a:p>
            <a:endParaRPr lang="en-US"/>
          </a:p>
        </p:txBody>
      </p:sp>
      <p:sp>
        <p:nvSpPr>
          <p:cNvPr id="130060" name="Text Box 12"/>
          <p:cNvSpPr txBox="1">
            <a:spLocks noChangeArrowheads="1"/>
          </p:cNvSpPr>
          <p:nvPr/>
        </p:nvSpPr>
        <p:spPr bwMode="auto">
          <a:xfrm>
            <a:off x="7373938" y="1712913"/>
            <a:ext cx="1676400" cy="137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rIns="54000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b="1">
                <a:solidFill>
                  <a:srgbClr val="000099"/>
                </a:solidFill>
              </a:rPr>
              <a:t>Sắp xếp như vậy có lợi gì?</a:t>
            </a:r>
          </a:p>
        </p:txBody>
      </p:sp>
      <p:sp>
        <p:nvSpPr>
          <p:cNvPr id="130061" name="Text Box 13"/>
          <p:cNvSpPr txBox="1">
            <a:spLocks noChangeArrowheads="1"/>
          </p:cNvSpPr>
          <p:nvPr/>
        </p:nvSpPr>
        <p:spPr bwMode="auto">
          <a:xfrm>
            <a:off x="7467600" y="4800600"/>
            <a:ext cx="167640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rIns="54000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b="1">
                <a:solidFill>
                  <a:srgbClr val="FF0000"/>
                </a:solidFill>
              </a:rPr>
              <a:t>Dễ so sánh</a:t>
            </a:r>
            <a:r>
              <a:rPr lang="en-US" altLang="en-US" b="1">
                <a:solidFill>
                  <a:srgbClr val="FF0000"/>
                </a:solidFill>
              </a:rPr>
              <a:t>, đối chiếu</a:t>
            </a:r>
            <a:endParaRPr lang="vi-VN" altLang="en-US" b="1">
              <a:solidFill>
                <a:srgbClr val="FF0000"/>
              </a:solidFill>
            </a:endParaRPr>
          </a:p>
        </p:txBody>
      </p:sp>
      <p:pic>
        <p:nvPicPr>
          <p:cNvPr id="27656" name="Picture 4" descr="49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0"/>
            <a:ext cx="1219200" cy="933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07877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1000"/>
                                        <p:tgtEl>
                                          <p:spTgt spid="130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30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4" dur="500"/>
                                        <p:tgtEl>
                                          <p:spTgt spid="1300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30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130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056" grpId="0"/>
      <p:bldP spid="130056" grpId="1"/>
      <p:bldP spid="130059" grpId="0" animBg="1"/>
      <p:bldP spid="130060" grpId="0"/>
      <p:bldP spid="13006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 preferRelativeResize="0"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304800"/>
            <a:ext cx="5943600" cy="2649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5" name="Picture 3"/>
          <p:cNvPicPr preferRelativeResize="0"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3278188"/>
            <a:ext cx="5943600" cy="3046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6629400" y="6248400"/>
            <a:ext cx="1600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rIns="54000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2000" b="1"/>
              <a:t>Hình 4</a:t>
            </a:r>
          </a:p>
        </p:txBody>
      </p:sp>
      <p:sp>
        <p:nvSpPr>
          <p:cNvPr id="28677" name="Text Box 5"/>
          <p:cNvSpPr txBox="1">
            <a:spLocks noChangeArrowheads="1"/>
          </p:cNvSpPr>
          <p:nvPr/>
        </p:nvSpPr>
        <p:spPr bwMode="auto">
          <a:xfrm>
            <a:off x="6705600" y="2895600"/>
            <a:ext cx="1676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rIns="54000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vi-VN" altLang="en-US" sz="2000" b="1"/>
              <a:t>Hình 3</a:t>
            </a:r>
          </a:p>
        </p:txBody>
      </p:sp>
      <p:sp>
        <p:nvSpPr>
          <p:cNvPr id="28678" name="Text Box 6"/>
          <p:cNvSpPr txBox="1">
            <a:spLocks noChangeArrowheads="1"/>
          </p:cNvSpPr>
          <p:nvPr/>
        </p:nvSpPr>
        <p:spPr bwMode="auto">
          <a:xfrm>
            <a:off x="381000" y="1066800"/>
            <a:ext cx="17526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rIns="54000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000000"/>
                </a:solidFill>
              </a:rPr>
              <a:t>Trước khi sắp xếp</a:t>
            </a:r>
            <a:endParaRPr lang="vi-VN" altLang="en-US" b="1">
              <a:solidFill>
                <a:srgbClr val="000000"/>
              </a:solidFill>
            </a:endParaRPr>
          </a:p>
        </p:txBody>
      </p:sp>
      <p:sp>
        <p:nvSpPr>
          <p:cNvPr id="28679" name="Text Box 7"/>
          <p:cNvSpPr txBox="1">
            <a:spLocks noChangeArrowheads="1"/>
          </p:cNvSpPr>
          <p:nvPr/>
        </p:nvSpPr>
        <p:spPr bwMode="auto">
          <a:xfrm>
            <a:off x="228600" y="3352800"/>
            <a:ext cx="13716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rIns="54000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000000"/>
                </a:solidFill>
              </a:rPr>
              <a:t>Sau khi sắp xếp</a:t>
            </a:r>
            <a:endParaRPr lang="vi-VN" altLang="en-US" b="1">
              <a:solidFill>
                <a:srgbClr val="000000"/>
              </a:solidFill>
            </a:endParaRPr>
          </a:p>
        </p:txBody>
      </p:sp>
      <p:sp>
        <p:nvSpPr>
          <p:cNvPr id="28680" name="Line 8"/>
          <p:cNvSpPr>
            <a:spLocks noChangeShapeType="1"/>
          </p:cNvSpPr>
          <p:nvPr/>
        </p:nvSpPr>
        <p:spPr bwMode="auto">
          <a:xfrm>
            <a:off x="1752600" y="1828800"/>
            <a:ext cx="381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rIns="54000">
            <a:spAutoFit/>
          </a:bodyPr>
          <a:lstStyle/>
          <a:p>
            <a:endParaRPr lang="en-US"/>
          </a:p>
        </p:txBody>
      </p:sp>
      <p:sp>
        <p:nvSpPr>
          <p:cNvPr id="28681" name="Line 9"/>
          <p:cNvSpPr>
            <a:spLocks noChangeShapeType="1"/>
          </p:cNvSpPr>
          <p:nvPr/>
        </p:nvSpPr>
        <p:spPr bwMode="auto">
          <a:xfrm>
            <a:off x="1676400" y="3810000"/>
            <a:ext cx="457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rIns="54000">
            <a:spAutoFit/>
          </a:bodyPr>
          <a:lstStyle/>
          <a:p>
            <a:endParaRPr lang="en-US"/>
          </a:p>
        </p:txBody>
      </p:sp>
      <p:sp>
        <p:nvSpPr>
          <p:cNvPr id="28682" name="Text Box 10"/>
          <p:cNvSpPr txBox="1">
            <a:spLocks noChangeArrowheads="1"/>
          </p:cNvSpPr>
          <p:nvPr/>
        </p:nvSpPr>
        <p:spPr bwMode="auto">
          <a:xfrm>
            <a:off x="228600" y="4343400"/>
            <a:ext cx="1905000" cy="2227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rIns="54000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1">
                <a:solidFill>
                  <a:srgbClr val="000099"/>
                </a:solidFill>
              </a:rPr>
              <a:t>Em hãy nhận xét vị trí các hàng so với ban đầu?</a:t>
            </a:r>
            <a:endParaRPr lang="vi-VN" altLang="en-US" b="1">
              <a:solidFill>
                <a:srgbClr val="000099"/>
              </a:solidFill>
            </a:endParaRPr>
          </a:p>
        </p:txBody>
      </p:sp>
      <p:sp>
        <p:nvSpPr>
          <p:cNvPr id="111627" name="AutoShape 11"/>
          <p:cNvSpPr>
            <a:spLocks noChangeArrowheads="1"/>
          </p:cNvSpPr>
          <p:nvPr/>
        </p:nvSpPr>
        <p:spPr bwMode="auto">
          <a:xfrm>
            <a:off x="3962400" y="4343400"/>
            <a:ext cx="3048000" cy="1639888"/>
          </a:xfrm>
          <a:prstGeom prst="cloudCallout">
            <a:avLst>
              <a:gd name="adj1" fmla="val -18435"/>
              <a:gd name="adj2" fmla="val -13944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4000" rIns="54000">
            <a:spAutoFit/>
          </a:bodyPr>
          <a:lstStyle/>
          <a:p>
            <a:pPr algn="ctr"/>
            <a:r>
              <a:rPr lang="en-US" altLang="en-US" sz="3200">
                <a:solidFill>
                  <a:srgbClr val="0000FF"/>
                </a:solidFill>
              </a:rPr>
              <a:t>Sắp xếp dữ liệu là gì?</a:t>
            </a:r>
          </a:p>
        </p:txBody>
      </p:sp>
    </p:spTree>
    <p:extLst>
      <p:ext uri="{BB962C8B-B14F-4D97-AF65-F5344CB8AC3E}">
        <p14:creationId xmlns:p14="http://schemas.microsoft.com/office/powerpoint/2010/main" val="10812259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116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1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162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1219</Words>
  <Application>Microsoft Office PowerPoint</Application>
  <PresentationFormat>On-screen Show (4:3)</PresentationFormat>
  <Paragraphs>138</Paragraphs>
  <Slides>33</Slides>
  <Notes>15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5" baseType="lpstr">
      <vt:lpstr>Office Theme</vt:lpstr>
      <vt:lpstr>Bitmap Image</vt:lpstr>
      <vt:lpstr>PowerPoint Presentation</vt:lpstr>
      <vt:lpstr>PowerPoint Presentation</vt:lpstr>
      <vt:lpstr>PowerPoint Presentation</vt:lpstr>
      <vt:lpstr>NỘI DUNG CẦN TÌM HIỂU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Hãy quan sát các hình dưới đây, em hãy cho biết thao tác nào đã được thực hiện?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Techsi.vn</cp:lastModifiedBy>
  <cp:revision>2</cp:revision>
  <dcterms:created xsi:type="dcterms:W3CDTF">2021-02-03T13:55:33Z</dcterms:created>
  <dcterms:modified xsi:type="dcterms:W3CDTF">2021-03-07T13:01:29Z</dcterms:modified>
</cp:coreProperties>
</file>