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62" r:id="rId3"/>
    <p:sldId id="263" r:id="rId4"/>
    <p:sldId id="261" r:id="rId5"/>
    <p:sldId id="259" r:id="rId6"/>
    <p:sldId id="269" r:id="rId7"/>
    <p:sldId id="270" r:id="rId8"/>
    <p:sldId id="268" r:id="rId9"/>
    <p:sldId id="271" r:id="rId10"/>
    <p:sldId id="272" r:id="rId11"/>
    <p:sldId id="273" r:id="rId12"/>
    <p:sldId id="267" r:id="rId13"/>
    <p:sldId id="260" r:id="rId14"/>
    <p:sldId id="274" r:id="rId15"/>
    <p:sldId id="280" r:id="rId16"/>
    <p:sldId id="281" r:id="rId17"/>
    <p:sldId id="282" r:id="rId18"/>
    <p:sldId id="279" r:id="rId19"/>
    <p:sldId id="315" r:id="rId20"/>
    <p:sldId id="310" r:id="rId21"/>
    <p:sldId id="284" r:id="rId22"/>
    <p:sldId id="285" r:id="rId23"/>
    <p:sldId id="314" r:id="rId24"/>
    <p:sldId id="288" r:id="rId2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94" d="100"/>
          <a:sy n="94" d="100"/>
        </p:scale>
        <p:origin x="712" y="18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5/22/21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5/22/21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5/22/21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5/22/21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5/22/21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5/22/21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5/22/21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5/22/21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5/22/21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5/22/21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5/22/21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imes New Roman" panose="02020603050405020304" charset="0"/>
                <a:cs typeface="Times New Roman" panose="02020603050405020304" charset="0"/>
              </a:rPr>
              <a:t>Tiết</a:t>
            </a:r>
            <a:r>
              <a:rPr lang="en-US" sz="4000" b="1" dirty="0">
                <a:solidFill>
                  <a:srgbClr val="FF0000"/>
                </a:solidFill>
                <a:latin typeface="Times New Roman" panose="02020603050405020304" charset="0"/>
                <a:cs typeface="Times New Roman" panose="02020603050405020304" charset="0"/>
              </a:rPr>
              <a:t> 43,44: PHÒNG, TRỊ BỆNH CHO VẬT NUÔI</a:t>
            </a:r>
          </a:p>
        </p:txBody>
      </p:sp>
      <p:sp>
        <p:nvSpPr>
          <p:cNvPr id="6" name="Text Box 5"/>
          <p:cNvSpPr txBox="1"/>
          <p:nvPr/>
        </p:nvSpPr>
        <p:spPr>
          <a:xfrm>
            <a:off x="339090" y="1140460"/>
            <a:ext cx="7395210" cy="706755"/>
          </a:xfrm>
          <a:prstGeom prst="rect">
            <a:avLst/>
          </a:prstGeom>
          <a:noFill/>
        </p:spPr>
        <p:txBody>
          <a:bodyPr wrap="square" rtlCol="0">
            <a:spAutoFit/>
          </a:bodyPr>
          <a:lstStyle/>
          <a:p>
            <a:r>
              <a:rPr lang="en-US" sz="4000" b="1">
                <a:gradFill>
                  <a:gsLst>
                    <a:gs pos="0">
                      <a:srgbClr val="007BD3"/>
                    </a:gs>
                    <a:gs pos="100000">
                      <a:srgbClr val="034373"/>
                    </a:gs>
                  </a:gsLst>
                  <a:lin ang="5400000" scaled="0"/>
                </a:gradFill>
                <a:latin typeface="Times New Roman" panose="02020603050405020304" charset="0"/>
                <a:cs typeface="Times New Roman" panose="02020603050405020304" charset="0"/>
              </a:rPr>
              <a:t>I. Khái niệm về bệnh: </a:t>
            </a:r>
          </a:p>
        </p:txBody>
      </p:sp>
      <p:sp>
        <p:nvSpPr>
          <p:cNvPr id="7" name="Text Box 6"/>
          <p:cNvSpPr txBox="1"/>
          <p:nvPr/>
        </p:nvSpPr>
        <p:spPr>
          <a:xfrm>
            <a:off x="1054100" y="1847215"/>
            <a:ext cx="10083800" cy="1198880"/>
          </a:xfrm>
          <a:prstGeom prst="rect">
            <a:avLst/>
          </a:prstGeom>
          <a:noFill/>
        </p:spPr>
        <p:txBody>
          <a:bodyPr wrap="square" rtlCol="0">
            <a:spAutoFit/>
          </a:bodyPr>
          <a:lstStyle/>
          <a:p>
            <a:pPr>
              <a:spcBef>
                <a:spcPct val="50000"/>
              </a:spcBef>
              <a:buNone/>
            </a:pPr>
            <a:r>
              <a:rPr lang="en-US" sz="3600">
                <a:latin typeface="Times New Roman" panose="02020603050405020304" charset="0"/>
                <a:cs typeface="Times New Roman" panose="02020603050405020304" charset="0"/>
              </a:rPr>
              <a:t>Dựa vào 2 ảnh sau, phân biệt đâu là heo bình thường và heo bệnh? Tại sao?</a:t>
            </a:r>
          </a:p>
        </p:txBody>
      </p:sp>
      <p:pic>
        <p:nvPicPr>
          <p:cNvPr id="8" name="Content Placeholder 7" descr="heeo bị bệnh"/>
          <p:cNvPicPr>
            <a:picLocks noGrp="1" noChangeAspect="1"/>
          </p:cNvPicPr>
          <p:nvPr>
            <p:ph sz="half" idx="1"/>
          </p:nvPr>
        </p:nvPicPr>
        <p:blipFill>
          <a:blip r:embed="rId2"/>
          <a:stretch>
            <a:fillRect/>
          </a:stretch>
        </p:blipFill>
        <p:spPr>
          <a:xfrm>
            <a:off x="6802120" y="3046095"/>
            <a:ext cx="4551680" cy="3364230"/>
          </a:xfrm>
          <a:prstGeom prst="rect">
            <a:avLst/>
          </a:prstGeom>
        </p:spPr>
      </p:pic>
      <p:pic>
        <p:nvPicPr>
          <p:cNvPr id="9" name="Content Placeholder 8" descr="hinh_heo"/>
          <p:cNvPicPr>
            <a:picLocks noGrp="1" noChangeAspect="1"/>
          </p:cNvPicPr>
          <p:nvPr>
            <p:ph sz="half" idx="2"/>
          </p:nvPr>
        </p:nvPicPr>
        <p:blipFill>
          <a:blip r:embed="rId3"/>
          <a:stretch>
            <a:fillRect/>
          </a:stretch>
        </p:blipFill>
        <p:spPr>
          <a:xfrm>
            <a:off x="921385" y="3046095"/>
            <a:ext cx="5181600" cy="3364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3"/>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66000">
              <a:schemeClr val="accent6">
                <a:lumMod val="20000"/>
                <a:lumOff val="80000"/>
              </a:schemeClr>
            </a:gs>
            <a:gs pos="5000">
              <a:schemeClr val="accent6">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Text Box 2"/>
          <p:cNvSpPr txBox="1"/>
          <p:nvPr/>
        </p:nvSpPr>
        <p:spPr>
          <a:xfrm>
            <a:off x="233680" y="285115"/>
            <a:ext cx="11503025" cy="132207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Kết hợp với SGK cho biết bệnh truyền nhiễm và bệnh không truyền nhiễm: </a:t>
            </a:r>
          </a:p>
        </p:txBody>
      </p:sp>
      <p:graphicFrame>
        <p:nvGraphicFramePr>
          <p:cNvPr id="4" name="Table 3"/>
          <p:cNvGraphicFramePr/>
          <p:nvPr/>
        </p:nvGraphicFramePr>
        <p:xfrm>
          <a:off x="401955" y="1607185"/>
          <a:ext cx="11462385" cy="5124450"/>
        </p:xfrm>
        <a:graphic>
          <a:graphicData uri="http://schemas.openxmlformats.org/drawingml/2006/table">
            <a:tbl>
              <a:tblPr firstRow="1" bandRow="1">
                <a:tableStyleId>{5940675A-B579-460E-94D1-54222C63F5DA}</a:tableStyleId>
              </a:tblPr>
              <a:tblGrid>
                <a:gridCol w="5479415">
                  <a:extLst>
                    <a:ext uri="{9D8B030D-6E8A-4147-A177-3AD203B41FA5}">
                      <a16:colId xmlns:a16="http://schemas.microsoft.com/office/drawing/2014/main" val="20000"/>
                    </a:ext>
                  </a:extLst>
                </a:gridCol>
                <a:gridCol w="5982970">
                  <a:extLst>
                    <a:ext uri="{9D8B030D-6E8A-4147-A177-3AD203B41FA5}">
                      <a16:colId xmlns:a16="http://schemas.microsoft.com/office/drawing/2014/main" val="20001"/>
                    </a:ext>
                  </a:extLst>
                </a:gridCol>
              </a:tblGrid>
              <a:tr h="796290">
                <a:tc>
                  <a:txBody>
                    <a:bodyPr/>
                    <a:lstStyle/>
                    <a:p>
                      <a:pPr indent="0">
                        <a:buNone/>
                      </a:pP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28160">
                <a:tc>
                  <a:txBody>
                    <a:bodyPr/>
                    <a:lstStyle/>
                    <a:p>
                      <a:pPr marL="0" lvl="0" indent="0">
                        <a:spcBef>
                          <a:spcPct val="0"/>
                        </a:spcBef>
                        <a:buNone/>
                      </a:pPr>
                      <a:endParaRPr sz="3600">
                        <a:latin typeface="Times New Roman" panose="02020603050405020304" charset="0"/>
                        <a:ea typeface="+mn-ea"/>
                        <a:sym typeface="+mn-ea"/>
                      </a:endParaRPr>
                    </a:p>
                    <a:p>
                      <a:pPr marL="0" lvl="0" indent="0" eaLnBrk="0" hangingPunct="0">
                        <a:spcBef>
                          <a:spcPct val="0"/>
                        </a:spcBef>
                        <a:buNone/>
                      </a:pPr>
                      <a:endParaRPr sz="3600">
                        <a:solidFill>
                          <a:srgbClr val="000000"/>
                        </a:solidFill>
                        <a:latin typeface="Times New Roman" panose="02020603050405020304" charset="0"/>
                        <a:ea typeface="+mn-ea"/>
                        <a:sym typeface="+mn-ea"/>
                      </a:endParaRPr>
                    </a:p>
                    <a:p>
                      <a:pPr marL="0" lvl="0" indent="0" eaLnBrk="0" hangingPunct="0">
                        <a:spcBef>
                          <a:spcPct val="0"/>
                        </a:spcBef>
                        <a:buNone/>
                      </a:pPr>
                      <a:endParaRPr sz="3600">
                        <a:latin typeface="Times New Roman" panose="02020603050405020304" charset="0"/>
                        <a:ea typeface="+mn-ea"/>
                        <a:sym typeface="+mn-ea"/>
                      </a:endParaRPr>
                    </a:p>
                    <a:p>
                      <a:pPr indent="0">
                        <a:buNone/>
                      </a:pP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5"/>
          <p:cNvSpPr txBox="1"/>
          <p:nvPr/>
        </p:nvSpPr>
        <p:spPr>
          <a:xfrm>
            <a:off x="401955" y="1786890"/>
            <a:ext cx="5634355" cy="706755"/>
          </a:xfrm>
          <a:prstGeom prst="rect">
            <a:avLst/>
          </a:prstGeom>
          <a:noFill/>
        </p:spPr>
        <p:txBody>
          <a:bodyPr wrap="square" rtlCol="0">
            <a:spAutoFit/>
            <a:scene3d>
              <a:camera prst="orthographicFront"/>
              <a:lightRig rig="threePt" dir="t"/>
            </a:scene3d>
          </a:bodyPr>
          <a:lstStyle/>
          <a:p>
            <a:pPr algn="ctr"/>
            <a:r>
              <a:rPr lang="en-US" sz="400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charset="0"/>
                <a:cs typeface="Times New Roman" panose="02020603050405020304" charset="0"/>
              </a:rPr>
              <a:t>Bệnh truyền nhiễm </a:t>
            </a:r>
          </a:p>
        </p:txBody>
      </p:sp>
      <p:sp>
        <p:nvSpPr>
          <p:cNvPr id="7" name="Text Box 6"/>
          <p:cNvSpPr txBox="1"/>
          <p:nvPr/>
        </p:nvSpPr>
        <p:spPr>
          <a:xfrm>
            <a:off x="5904230" y="1786890"/>
            <a:ext cx="5960110" cy="706755"/>
          </a:xfrm>
          <a:prstGeom prst="rect">
            <a:avLst/>
          </a:prstGeom>
          <a:noFill/>
        </p:spPr>
        <p:txBody>
          <a:bodyPr wrap="square" rtlCol="0">
            <a:spAutoFit/>
            <a:scene3d>
              <a:camera prst="orthographicFront"/>
              <a:lightRig rig="threePt" dir="t"/>
            </a:scene3d>
          </a:bodyPr>
          <a:lstStyle/>
          <a:p>
            <a:pPr algn="ctr"/>
            <a:r>
              <a:rPr lang="en-US" sz="400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charset="0"/>
                <a:cs typeface="Times New Roman" panose="02020603050405020304" charset="0"/>
              </a:rPr>
              <a:t>Bệnh không truyền nhiễm</a:t>
            </a:r>
          </a:p>
        </p:txBody>
      </p:sp>
      <p:sp>
        <p:nvSpPr>
          <p:cNvPr id="11" name="Rectangle 10"/>
          <p:cNvSpPr/>
          <p:nvPr/>
        </p:nvSpPr>
        <p:spPr>
          <a:xfrm>
            <a:off x="424180" y="2493010"/>
            <a:ext cx="4410710" cy="56896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1"/>
          <p:cNvSpPr txBox="1"/>
          <p:nvPr/>
        </p:nvSpPr>
        <p:spPr>
          <a:xfrm>
            <a:off x="574040" y="2493645"/>
            <a:ext cx="528955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Do vi sinh vật gây ra.</a:t>
            </a:r>
          </a:p>
        </p:txBody>
      </p:sp>
      <p:sp>
        <p:nvSpPr>
          <p:cNvPr id="13" name="Text Box 12"/>
          <p:cNvSpPr txBox="1"/>
          <p:nvPr/>
        </p:nvSpPr>
        <p:spPr>
          <a:xfrm>
            <a:off x="574040" y="3813175"/>
            <a:ext cx="5154295" cy="119888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Gây tổn thấp vì làm chết nhiều vật nuôi.</a:t>
            </a:r>
          </a:p>
        </p:txBody>
      </p:sp>
      <p:sp>
        <p:nvSpPr>
          <p:cNvPr id="14" name="Text Box 13"/>
          <p:cNvSpPr txBox="1"/>
          <p:nvPr/>
        </p:nvSpPr>
        <p:spPr>
          <a:xfrm>
            <a:off x="574040" y="5560695"/>
            <a:ext cx="500697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Lây lan thành dịch</a:t>
            </a:r>
          </a:p>
        </p:txBody>
      </p:sp>
      <p:sp>
        <p:nvSpPr>
          <p:cNvPr id="15" name="Text Box 14"/>
          <p:cNvSpPr txBox="1"/>
          <p:nvPr/>
        </p:nvSpPr>
        <p:spPr>
          <a:xfrm>
            <a:off x="5963285" y="2493645"/>
            <a:ext cx="5739765" cy="119888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Không phải vi sinh vật gây ra.</a:t>
            </a:r>
          </a:p>
        </p:txBody>
      </p:sp>
      <p:sp>
        <p:nvSpPr>
          <p:cNvPr id="16" name="Text Box 15"/>
          <p:cNvSpPr txBox="1"/>
          <p:nvPr/>
        </p:nvSpPr>
        <p:spPr>
          <a:xfrm>
            <a:off x="5963285" y="3813175"/>
            <a:ext cx="6066790" cy="119888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Không làm chết nhiều vật nuôi.</a:t>
            </a:r>
          </a:p>
        </p:txBody>
      </p:sp>
      <p:sp>
        <p:nvSpPr>
          <p:cNvPr id="17" name="Text Box 16"/>
          <p:cNvSpPr txBox="1"/>
          <p:nvPr/>
        </p:nvSpPr>
        <p:spPr>
          <a:xfrm>
            <a:off x="5963285" y="5283835"/>
            <a:ext cx="5739765" cy="119888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Không lây lan nhanh, không thành dịch.</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childTnLst>
                                </p:cTn>
                              </p:par>
                              <p:par>
                                <p:cTn id="22" presetID="39" presetClass="entr" presetSubtype="0" ac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70" decel="100000"/>
                                        <p:tgtEl>
                                          <p:spTgt spid="12"/>
                                        </p:tgtEl>
                                      </p:cBhvr>
                                    </p:animEffect>
                                    <p:animScale>
                                      <p:cBhvr>
                                        <p:cTn id="33" dur="770" decel="100000"/>
                                        <p:tgtEl>
                                          <p:spTgt spid="12"/>
                                        </p:tgtEl>
                                      </p:cBhvr>
                                      <p:from x="10000" y="10000"/>
                                      <p:to x="200000" y="450000"/>
                                    </p:animScale>
                                    <p:animScale>
                                      <p:cBhvr>
                                        <p:cTn id="34" dur="1230" accel="100000" fill="hold">
                                          <p:stCondLst>
                                            <p:cond delay="770"/>
                                          </p:stCondLst>
                                        </p:cTn>
                                        <p:tgtEl>
                                          <p:spTgt spid="12"/>
                                        </p:tgtEl>
                                      </p:cBhvr>
                                      <p:from x="200000" y="450000"/>
                                      <p:to x="100000" y="100000"/>
                                    </p:animScale>
                                    <p:set>
                                      <p:cBhvr>
                                        <p:cTn id="35" dur="770" fill="hold"/>
                                        <p:tgtEl>
                                          <p:spTgt spid="12"/>
                                        </p:tgtEl>
                                        <p:attrNameLst>
                                          <p:attrName>ppt_x</p:attrName>
                                        </p:attrNameLst>
                                      </p:cBhvr>
                                      <p:to>
                                        <p:strVal val="(0.5)"/>
                                      </p:to>
                                    </p:set>
                                    <p:anim from="(0.5)" to="(#ppt_x)" calcmode="lin" valueType="num">
                                      <p:cBhvr>
                                        <p:cTn id="36" dur="1230" accel="100000" fill="hold">
                                          <p:stCondLst>
                                            <p:cond delay="770"/>
                                          </p:stCondLst>
                                        </p:cTn>
                                        <p:tgtEl>
                                          <p:spTgt spid="12"/>
                                        </p:tgtEl>
                                        <p:attrNameLst>
                                          <p:attrName>ppt_x</p:attrName>
                                        </p:attrNameLst>
                                      </p:cBhvr>
                                    </p:anim>
                                    <p:set>
                                      <p:cBhvr>
                                        <p:cTn id="37" dur="770" fill="hold"/>
                                        <p:tgtEl>
                                          <p:spTgt spid="12"/>
                                        </p:tgtEl>
                                        <p:attrNameLst>
                                          <p:attrName>ppt_y</p:attrName>
                                        </p:attrNameLst>
                                      </p:cBhvr>
                                      <p:to>
                                        <p:strVal val="(#ppt_y+0.4)"/>
                                      </p:to>
                                    </p:set>
                                    <p:anim from="(#ppt_y+0.4)" to="(#ppt_y)" calcmode="lin" valueType="num">
                                      <p:cBhvr>
                                        <p:cTn id="38" dur="1230" accel="100000" fill="hold">
                                          <p:stCondLst>
                                            <p:cond delay="770"/>
                                          </p:stCondLst>
                                        </p:cTn>
                                        <p:tgtEl>
                                          <p:spTgt spid="12"/>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6"/>
                                        </p:tgtEl>
                                        <p:attrNameLst>
                                          <p:attrName>ppt_y</p:attrName>
                                        </p:attrNameLst>
                                      </p:cBhvr>
                                      <p:tavLst>
                                        <p:tav tm="0">
                                          <p:val>
                                            <p:strVal val="#ppt_y"/>
                                          </p:val>
                                        </p:tav>
                                        <p:tav tm="100000">
                                          <p:val>
                                            <p:strVal val="#ppt_y"/>
                                          </p:val>
                                        </p:tav>
                                      </p:tavLst>
                                    </p:anim>
                                    <p:anim calcmode="lin" valueType="num">
                                      <p:cBhvr>
                                        <p:cTn id="6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5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770" decel="100000"/>
                                        <p:tgtEl>
                                          <p:spTgt spid="14"/>
                                        </p:tgtEl>
                                      </p:cBhvr>
                                    </p:animEffect>
                                    <p:animScale>
                                      <p:cBhvr>
                                        <p:cTn id="76" dur="770" decel="100000"/>
                                        <p:tgtEl>
                                          <p:spTgt spid="14"/>
                                        </p:tgtEl>
                                      </p:cBhvr>
                                      <p:from x="10000" y="10000"/>
                                      <p:to x="200000" y="450000"/>
                                    </p:animScale>
                                    <p:animScale>
                                      <p:cBhvr>
                                        <p:cTn id="77" dur="1230" accel="100000" fill="hold">
                                          <p:stCondLst>
                                            <p:cond delay="770"/>
                                          </p:stCondLst>
                                        </p:cTn>
                                        <p:tgtEl>
                                          <p:spTgt spid="14"/>
                                        </p:tgtEl>
                                      </p:cBhvr>
                                      <p:from x="200000" y="450000"/>
                                      <p:to x="100000" y="100000"/>
                                    </p:animScale>
                                    <p:set>
                                      <p:cBhvr>
                                        <p:cTn id="78" dur="770" fill="hold"/>
                                        <p:tgtEl>
                                          <p:spTgt spid="14"/>
                                        </p:tgtEl>
                                        <p:attrNameLst>
                                          <p:attrName>ppt_x</p:attrName>
                                        </p:attrNameLst>
                                      </p:cBhvr>
                                      <p:to>
                                        <p:strVal val="(0.5)"/>
                                      </p:to>
                                    </p:set>
                                    <p:anim from="(0.5)" to="(#ppt_x)" calcmode="lin" valueType="num">
                                      <p:cBhvr>
                                        <p:cTn id="79" dur="1230" accel="100000" fill="hold">
                                          <p:stCondLst>
                                            <p:cond delay="770"/>
                                          </p:stCondLst>
                                        </p:cTn>
                                        <p:tgtEl>
                                          <p:spTgt spid="14"/>
                                        </p:tgtEl>
                                        <p:attrNameLst>
                                          <p:attrName>ppt_x</p:attrName>
                                        </p:attrNameLst>
                                      </p:cBhvr>
                                    </p:anim>
                                    <p:set>
                                      <p:cBhvr>
                                        <p:cTn id="80" dur="770" fill="hold"/>
                                        <p:tgtEl>
                                          <p:spTgt spid="14"/>
                                        </p:tgtEl>
                                        <p:attrNameLst>
                                          <p:attrName>ppt_y</p:attrName>
                                        </p:attrNameLst>
                                      </p:cBhvr>
                                      <p:to>
                                        <p:strVal val="(#ppt_y+0.4)"/>
                                      </p:to>
                                    </p:set>
                                    <p:anim from="(#ppt_y+0.4)" to="(#ppt_y)" calcmode="lin" valueType="num">
                                      <p:cBhvr>
                                        <p:cTn id="81" dur="1230" accel="100000" fill="hold">
                                          <p:stCondLst>
                                            <p:cond delay="770"/>
                                          </p:stCondLst>
                                        </p:cTn>
                                        <p:tgtEl>
                                          <p:spTgt spid="14"/>
                                        </p:tgtEl>
                                        <p:attrNameLst>
                                          <p:attrName>ppt_y</p:attrName>
                                        </p:attrNameLst>
                                      </p:cBhvr>
                                    </p:anim>
                                  </p:childTnLst>
                                </p:cTn>
                              </p:par>
                            </p:childTnLst>
                          </p:cTn>
                        </p:par>
                      </p:childTnLst>
                    </p:cTn>
                  </p:par>
                  <p:par>
                    <p:cTn id="82" fill="hold">
                      <p:stCondLst>
                        <p:cond delay="indefinite"/>
                      </p:stCondLst>
                      <p:childTnLst>
                        <p:par>
                          <p:cTn id="83" fill="hold">
                            <p:stCondLst>
                              <p:cond delay="0"/>
                            </p:stCondLst>
                            <p:childTnLst>
                              <p:par>
                                <p:cTn id="84" presetID="54" presetClass="entr" presetSubtype="0" accel="10000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strVal val="#ppt_w*0.05"/>
                                          </p:val>
                                        </p:tav>
                                        <p:tav tm="100000">
                                          <p:val>
                                            <p:strVal val="#ppt_w"/>
                                          </p:val>
                                        </p:tav>
                                      </p:tavLst>
                                    </p:anim>
                                    <p:anim calcmode="lin" valueType="num">
                                      <p:cBhvr>
                                        <p:cTn id="87" dur="500" fill="hold"/>
                                        <p:tgtEl>
                                          <p:spTgt spid="17"/>
                                        </p:tgtEl>
                                        <p:attrNameLst>
                                          <p:attrName>ppt_h</p:attrName>
                                        </p:attrNameLst>
                                      </p:cBhvr>
                                      <p:tavLst>
                                        <p:tav tm="0">
                                          <p:val>
                                            <p:strVal val="#ppt_h"/>
                                          </p:val>
                                        </p:tav>
                                        <p:tav tm="100000">
                                          <p:val>
                                            <p:strVal val="#ppt_h"/>
                                          </p:val>
                                        </p:tav>
                                      </p:tavLst>
                                    </p:anim>
                                    <p:anim calcmode="lin" valueType="num">
                                      <p:cBhvr>
                                        <p:cTn id="88" dur="500" fill="hold"/>
                                        <p:tgtEl>
                                          <p:spTgt spid="17"/>
                                        </p:tgtEl>
                                        <p:attrNameLst>
                                          <p:attrName>ppt_x</p:attrName>
                                        </p:attrNameLst>
                                      </p:cBhvr>
                                      <p:tavLst>
                                        <p:tav tm="0">
                                          <p:val>
                                            <p:strVal val="#ppt_x-.2"/>
                                          </p:val>
                                        </p:tav>
                                        <p:tav tm="100000">
                                          <p:val>
                                            <p:strVal val="#ppt_x"/>
                                          </p:val>
                                        </p:tav>
                                      </p:tavLst>
                                    </p:anim>
                                    <p:anim calcmode="lin" valueType="num">
                                      <p:cBhvr>
                                        <p:cTn id="89" dur="500" fill="hold"/>
                                        <p:tgtEl>
                                          <p:spTgt spid="17"/>
                                        </p:tgtEl>
                                        <p:attrNameLst>
                                          <p:attrName>ppt_y</p:attrName>
                                        </p:attrNameLst>
                                      </p:cBhvr>
                                      <p:tavLst>
                                        <p:tav tm="0">
                                          <p:val>
                                            <p:strVal val="#ppt_y"/>
                                          </p:val>
                                        </p:tav>
                                        <p:tav tm="100000">
                                          <p:val>
                                            <p:strVal val="#ppt_y"/>
                                          </p:val>
                                        </p:tav>
                                      </p:tavLst>
                                    </p:anim>
                                    <p:animEffect transition="in" filter="fade">
                                      <p:cBhvr>
                                        <p:cTn id="9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val Callout 1"/>
          <p:cNvSpPr/>
          <p:nvPr/>
        </p:nvSpPr>
        <p:spPr>
          <a:xfrm>
            <a:off x="687705" y="102235"/>
            <a:ext cx="5553710" cy="2769235"/>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Kể một vài bệnh do yếu tố bên trong?</a:t>
            </a:r>
          </a:p>
        </p:txBody>
      </p:sp>
      <p:pic>
        <p:nvPicPr>
          <p:cNvPr id="258065" name="Content Placeholder 258064" descr="MCj04174160000[1]"/>
          <p:cNvPicPr>
            <a:picLocks noChangeAspect="1"/>
          </p:cNvPicPr>
          <p:nvPr/>
        </p:nvPicPr>
        <p:blipFill>
          <a:blip r:embed="rId3"/>
          <a:stretch>
            <a:fillRect/>
          </a:stretch>
        </p:blipFill>
        <p:spPr>
          <a:xfrm>
            <a:off x="401955" y="3575685"/>
            <a:ext cx="1635125" cy="1783080"/>
          </a:xfrm>
          <a:prstGeom prst="rect">
            <a:avLst/>
          </a:prstGeom>
          <a:noFill/>
          <a:ln w="9525">
            <a:noFill/>
          </a:ln>
        </p:spPr>
      </p:pic>
      <p:sp>
        <p:nvSpPr>
          <p:cNvPr id="3" name="Right Arrow 2"/>
          <p:cNvSpPr/>
          <p:nvPr/>
        </p:nvSpPr>
        <p:spPr>
          <a:xfrm>
            <a:off x="2086610" y="4204970"/>
            <a:ext cx="835660" cy="5861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3053715" y="4036695"/>
            <a:ext cx="9282430" cy="706755"/>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Bạch tạng, dị tật bẩm sinh, rắn hai đầu..v.v.</a:t>
            </a:r>
          </a:p>
        </p:txBody>
      </p:sp>
      <p:sp>
        <p:nvSpPr>
          <p:cNvPr id="5" name="Oval Callout 4"/>
          <p:cNvSpPr/>
          <p:nvPr/>
        </p:nvSpPr>
        <p:spPr>
          <a:xfrm flipH="1">
            <a:off x="5126355" y="102235"/>
            <a:ext cx="7209790" cy="2769235"/>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Kể một vài bệnh do yếu tố bên ngoài?</a:t>
            </a:r>
          </a:p>
        </p:txBody>
      </p:sp>
      <p:sp>
        <p:nvSpPr>
          <p:cNvPr id="6" name="Text Box 5"/>
          <p:cNvSpPr txBox="1"/>
          <p:nvPr/>
        </p:nvSpPr>
        <p:spPr>
          <a:xfrm>
            <a:off x="2922270" y="4036695"/>
            <a:ext cx="8689975" cy="132207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Môi trường sống, nhiệt độ, chấn thương, ngộ độc thức ăn.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58065"/>
                                        </p:tgtEl>
                                        <p:attrNameLst>
                                          <p:attrName>style.visibility</p:attrName>
                                        </p:attrNameLst>
                                      </p:cBhvr>
                                      <p:to>
                                        <p:strVal val="visible"/>
                                      </p:to>
                                    </p:set>
                                    <p:anim calcmode="lin" valueType="num">
                                      <p:cBhvr>
                                        <p:cTn id="13" dur="1000" fill="hold"/>
                                        <p:tgtEl>
                                          <p:spTgt spid="258065"/>
                                        </p:tgtEl>
                                        <p:attrNameLst>
                                          <p:attrName>ppt_x</p:attrName>
                                        </p:attrNameLst>
                                      </p:cBhvr>
                                      <p:tavLst>
                                        <p:tav tm="0">
                                          <p:val>
                                            <p:strVal val="#ppt_x-.2"/>
                                          </p:val>
                                        </p:tav>
                                        <p:tav tm="100000">
                                          <p:val>
                                            <p:strVal val="#ppt_x"/>
                                          </p:val>
                                        </p:tav>
                                      </p:tavLst>
                                    </p:anim>
                                    <p:anim calcmode="lin" valueType="num">
                                      <p:cBhvr>
                                        <p:cTn id="14" dur="1000" fill="hold"/>
                                        <p:tgtEl>
                                          <p:spTgt spid="25806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5806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gtEl>
                                      </p:cBhvr>
                                    </p:animEffect>
                                  </p:childTnLst>
                                </p:cTn>
                              </p:par>
                              <p:par>
                                <p:cTn id="37" presetID="6" presetClass="exit" presetSubtype="32" fill="hold" grpId="1" nodeType="withEffect">
                                  <p:stCondLst>
                                    <p:cond delay="0"/>
                                  </p:stCondLst>
                                  <p:childTnLst>
                                    <p:animEffect transition="out" filter="circle(out)">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amond(in)">
                                      <p:cBhvr>
                                        <p:cTn id="44" dur="2000"/>
                                        <p:tgtEl>
                                          <p:spTgt spid="6"/>
                                        </p:tgtEl>
                                      </p:cBhvr>
                                    </p:animEffect>
                                  </p:childTnLst>
                                </p:cTn>
                              </p:par>
                              <p:par>
                                <p:cTn id="45" presetID="8" presetClass="exit" presetSubtype="32" fill="hold" grpId="1" nodeType="withEffect">
                                  <p:stCondLst>
                                    <p:cond delay="0"/>
                                  </p:stCondLst>
                                  <p:childTnLst>
                                    <p:animEffect transition="out" filter="diamond(out)">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p:bldP spid="4" grpId="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39090" y="997585"/>
            <a:ext cx="6771005" cy="706755"/>
          </a:xfrm>
          <a:prstGeom prst="rect">
            <a:avLst/>
          </a:prstGeom>
          <a:noFill/>
        </p:spPr>
        <p:txBody>
          <a:bodyPr wrap="square" rtlCol="0">
            <a:spAutoFit/>
            <a:scene3d>
              <a:camera prst="orthographicFront"/>
              <a:lightRig rig="threePt" dir="t"/>
            </a:scene3d>
          </a:bodyPr>
          <a:lstStyle/>
          <a:p>
            <a:r>
              <a:rPr lang="en-US" sz="4000" b="1">
                <a:gradFill>
                  <a:gsLst>
                    <a:gs pos="0">
                      <a:srgbClr val="007BD3"/>
                    </a:gs>
                    <a:gs pos="100000">
                      <a:srgbClr val="034373"/>
                    </a:gs>
                  </a:gsLst>
                  <a:lin ang="5400000" scaled="0"/>
                </a:gradFill>
                <a:effectLst/>
                <a:latin typeface="Times New Roman" panose="02020603050405020304" charset="0"/>
                <a:cs typeface="Times New Roman" panose="02020603050405020304" charset="0"/>
              </a:rPr>
              <a:t>II. Nguyên nhân sinh ra bệnh:</a:t>
            </a:r>
          </a:p>
        </p:txBody>
      </p:sp>
      <p:sp>
        <p:nvSpPr>
          <p:cNvPr id="4" name="Rectangle 3"/>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3" name="Text Box 2"/>
          <p:cNvSpPr txBox="1"/>
          <p:nvPr/>
        </p:nvSpPr>
        <p:spPr>
          <a:xfrm>
            <a:off x="499745" y="1334770"/>
            <a:ext cx="859790" cy="1014730"/>
          </a:xfrm>
          <a:prstGeom prst="rect">
            <a:avLst/>
          </a:prstGeom>
          <a:noFill/>
        </p:spPr>
        <p:txBody>
          <a:bodyPr wrap="square" rtlCol="0" anchor="t">
            <a:spAutoFit/>
          </a:bodyPr>
          <a:lstStyle/>
          <a:p>
            <a:r>
              <a:rPr lang="fr-FR" altLang="x-none" sz="6000" b="1" dirty="0">
                <a:solidFill>
                  <a:schemeClr val="tx1"/>
                </a:solidFill>
                <a:cs typeface="Times New Roman" panose="02020603050405020304" charset="0"/>
                <a:sym typeface="Wingdings" panose="05000000000000000000" pitchFamily="2" charset="2"/>
              </a:rPr>
              <a:t></a:t>
            </a:r>
          </a:p>
        </p:txBody>
      </p:sp>
      <p:sp>
        <p:nvSpPr>
          <p:cNvPr id="5" name="Text Box 4"/>
          <p:cNvSpPr txBox="1"/>
          <p:nvPr/>
        </p:nvSpPr>
        <p:spPr>
          <a:xfrm>
            <a:off x="1655445" y="1704340"/>
            <a:ext cx="720979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Có 2 yếu tố để phân loại bệnh: </a:t>
            </a:r>
          </a:p>
        </p:txBody>
      </p:sp>
      <p:sp>
        <p:nvSpPr>
          <p:cNvPr id="7" name="Text Box 6"/>
          <p:cNvSpPr txBox="1"/>
          <p:nvPr/>
        </p:nvSpPr>
        <p:spPr>
          <a:xfrm>
            <a:off x="219075" y="2349500"/>
            <a:ext cx="11238865" cy="1753235"/>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Bệnh truyền nhiễm: do các vi sinh vật ( vi khuẩn, vi rút) gây ra, lây lan nhanh thành dịch và làm tổn thất nghiêm trọng cho ngành chăn nuôi.  </a:t>
            </a:r>
          </a:p>
        </p:txBody>
      </p:sp>
      <p:sp>
        <p:nvSpPr>
          <p:cNvPr id="8" name="Text Box 7"/>
          <p:cNvSpPr txBox="1"/>
          <p:nvPr/>
        </p:nvSpPr>
        <p:spPr>
          <a:xfrm>
            <a:off x="219075" y="4102735"/>
            <a:ext cx="11238230" cy="1753235"/>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Bệnh không truyền nhiễm: do vật kí sinh như giun, sán, ve gây lây lan thành dịch, không làm chết nhiều vật nuôi được gọi là bệnh thông thường.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800" decel="100000"/>
                                        <p:tgtEl>
                                          <p:spTgt spid="7"/>
                                        </p:tgtEl>
                                      </p:cBhvr>
                                    </p:animEffect>
                                    <p:anim calcmode="lin" valueType="num">
                                      <p:cBhvr>
                                        <p:cTn id="21" dur="800" decel="100000" fill="hold"/>
                                        <p:tgtEl>
                                          <p:spTgt spid="7"/>
                                        </p:tgtEl>
                                        <p:attrNameLst>
                                          <p:attrName>style.rotation</p:attrName>
                                        </p:attrNameLst>
                                      </p:cBhvr>
                                      <p:tavLst>
                                        <p:tav tm="0">
                                          <p:val>
                                            <p:fltVal val="-90"/>
                                          </p:val>
                                        </p:tav>
                                        <p:tav tm="100000">
                                          <p:val>
                                            <p:fltVal val="0"/>
                                          </p:val>
                                        </p:tav>
                                      </p:tavLst>
                                    </p:anim>
                                    <p:anim calcmode="lin" valueType="num">
                                      <p:cBhvr>
                                        <p:cTn id="22" dur="800" decel="100000" fill="hold"/>
                                        <p:tgtEl>
                                          <p:spTgt spid="7"/>
                                        </p:tgtEl>
                                        <p:attrNameLst>
                                          <p:attrName>ppt_x</p:attrName>
                                        </p:attrNameLst>
                                      </p:cBhvr>
                                      <p:tavLst>
                                        <p:tav tm="0">
                                          <p:val>
                                            <p:strVal val="#ppt_x+0.4"/>
                                          </p:val>
                                        </p:tav>
                                        <p:tav tm="100000">
                                          <p:val>
                                            <p:strVal val="#ppt_x-0.05"/>
                                          </p:val>
                                        </p:tav>
                                      </p:tavLst>
                                    </p:anim>
                                    <p:anim calcmode="lin" valueType="num">
                                      <p:cBhvr>
                                        <p:cTn id="23" dur="800" decel="100000" fill="hold"/>
                                        <p:tgtEl>
                                          <p:spTgt spid="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7" name="Text Box 6"/>
          <p:cNvSpPr txBox="1"/>
          <p:nvPr/>
        </p:nvSpPr>
        <p:spPr>
          <a:xfrm>
            <a:off x="339090" y="997585"/>
            <a:ext cx="7855585" cy="706755"/>
          </a:xfrm>
          <a:prstGeom prst="rect">
            <a:avLst/>
          </a:prstGeom>
          <a:noFill/>
        </p:spPr>
        <p:txBody>
          <a:bodyPr wrap="square" rtlCol="0">
            <a:spAutoFit/>
            <a:scene3d>
              <a:camera prst="orthographicFront"/>
              <a:lightRig rig="threePt" dir="t"/>
            </a:scene3d>
          </a:bodyPr>
          <a:lstStyle/>
          <a:p>
            <a:r>
              <a:rPr lang="en-US" sz="4000" b="1">
                <a:gradFill>
                  <a:gsLst>
                    <a:gs pos="0">
                      <a:srgbClr val="007BD3"/>
                    </a:gs>
                    <a:gs pos="100000">
                      <a:srgbClr val="034373"/>
                    </a:gs>
                  </a:gsLst>
                  <a:lin ang="5400000" scaled="0"/>
                </a:gradFill>
                <a:effectLst/>
                <a:latin typeface="Times New Roman" panose="02020603050405020304" charset="0"/>
                <a:cs typeface="Times New Roman" panose="02020603050405020304" charset="0"/>
              </a:rPr>
              <a:t>III. Phòng trị bệnh cho vật nuôi:</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0903" name="Picture 7" descr="Cau hoi"/>
          <p:cNvPicPr>
            <a:picLocks noGrp="1" noChangeAspect="1"/>
          </p:cNvPicPr>
          <p:nvPr>
            <p:ph sz="half" idx="4294967295"/>
          </p:nvPr>
        </p:nvPicPr>
        <p:blipFill>
          <a:blip r:embed="rId3"/>
          <a:stretch>
            <a:fillRect/>
          </a:stretch>
        </p:blipFill>
        <p:spPr>
          <a:xfrm>
            <a:off x="111760" y="201930"/>
            <a:ext cx="1524000" cy="1524000"/>
          </a:xfrm>
          <a:prstGeom prst="rect">
            <a:avLst/>
          </a:prstGeom>
          <a:noFill/>
          <a:ln w="9525">
            <a:noFill/>
          </a:ln>
        </p:spPr>
      </p:pic>
      <p:pic>
        <p:nvPicPr>
          <p:cNvPr id="2" name="Content Placeholder 1"/>
          <p:cNvPicPr>
            <a:picLocks noGrp="1" noChangeAspect="1"/>
          </p:cNvPicPr>
          <p:nvPr>
            <p:ph sz="half" idx="4294967295"/>
          </p:nvPr>
        </p:nvPicPr>
        <p:blipFill>
          <a:blip r:embed="rId4"/>
          <a:stretch>
            <a:fillRect/>
          </a:stretch>
        </p:blipFill>
        <p:spPr>
          <a:xfrm>
            <a:off x="2168525" y="201930"/>
            <a:ext cx="9126855" cy="4184015"/>
          </a:xfrm>
          <a:prstGeom prst="rect">
            <a:avLst/>
          </a:prstGeom>
        </p:spPr>
      </p:pic>
      <p:sp>
        <p:nvSpPr>
          <p:cNvPr id="4" name="Rectangle 3"/>
          <p:cNvSpPr/>
          <p:nvPr/>
        </p:nvSpPr>
        <p:spPr>
          <a:xfrm>
            <a:off x="2493010" y="2757170"/>
            <a:ext cx="7206615" cy="134429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charset="0"/>
                <a:cs typeface="Times New Roman" panose="02020603050405020304" charset="0"/>
              </a:rPr>
              <a:t>Theo em, có nên ăn vật nuôi bị ốm hay bệnh không? Tại sao?</a:t>
            </a:r>
          </a:p>
        </p:txBody>
      </p:sp>
      <p:sp>
        <p:nvSpPr>
          <p:cNvPr id="5" name="Rectangle 4"/>
          <p:cNvSpPr/>
          <p:nvPr/>
        </p:nvSpPr>
        <p:spPr>
          <a:xfrm>
            <a:off x="2358390" y="2651125"/>
            <a:ext cx="7623810" cy="14503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Không nên, vì dễ lây bệnh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blinds(horizontal)">
                                      <p:cBhvr>
                                        <p:cTn id="7" dur="500"/>
                                        <p:tgtEl>
                                          <p:spTgt spid="809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2000"/>
                                        <p:tgtEl>
                                          <p:spTgt spid="5"/>
                                        </p:tgtEl>
                                      </p:cBhvr>
                                    </p:animEffect>
                                  </p:childTnLst>
                                </p:cTn>
                              </p:par>
                              <p:par>
                                <p:cTn id="24" presetID="3" presetClass="exit" presetSubtype="10" fill="hold" grpId="1" nodeType="withEffect">
                                  <p:stCondLst>
                                    <p:cond delay="0"/>
                                  </p:stCondLst>
                                  <p:childTnLst>
                                    <p:animEffect transition="out" filter="blinds(horizontal)">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0" y="5080"/>
            <a:ext cx="6857365" cy="3237865"/>
          </a:xfrm>
          <a:prstGeom prst="rect">
            <a:avLst/>
          </a:prstGeom>
        </p:spPr>
      </p:pic>
      <p:pic>
        <p:nvPicPr>
          <p:cNvPr id="3" name="Picture 2"/>
          <p:cNvPicPr>
            <a:picLocks noChangeAspect="1"/>
          </p:cNvPicPr>
          <p:nvPr/>
        </p:nvPicPr>
        <p:blipFill>
          <a:blip r:embed="rId3"/>
          <a:stretch>
            <a:fillRect/>
          </a:stretch>
        </p:blipFill>
        <p:spPr>
          <a:xfrm>
            <a:off x="6711950" y="3242945"/>
            <a:ext cx="5489575" cy="3601720"/>
          </a:xfrm>
          <a:prstGeom prst="rect">
            <a:avLst/>
          </a:prstGeom>
        </p:spPr>
      </p:pic>
      <p:sp>
        <p:nvSpPr>
          <p:cNvPr id="4" name="Text Box 3"/>
          <p:cNvSpPr txBox="1"/>
          <p:nvPr/>
        </p:nvSpPr>
        <p:spPr>
          <a:xfrm>
            <a:off x="333375" y="4194175"/>
            <a:ext cx="5289550" cy="1445260"/>
          </a:xfrm>
          <a:prstGeom prst="rect">
            <a:avLst/>
          </a:prstGeom>
          <a:noFill/>
        </p:spPr>
        <p:txBody>
          <a:bodyPr wrap="square" rtlCol="0">
            <a:spAutoFit/>
          </a:bodyPr>
          <a:lstStyle/>
          <a:p>
            <a:r>
              <a:rPr lang="en-US" sz="4400">
                <a:latin typeface="Times New Roman" panose="02020603050405020304" charset="0"/>
                <a:cs typeface="Times New Roman" panose="02020603050405020304" charset="0"/>
              </a:rPr>
              <a:t>Vệ sinh chuồng trại cho vật nuôi</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 y="-10795"/>
            <a:ext cx="7619365" cy="4961890"/>
          </a:xfrm>
          <a:prstGeom prst="rect">
            <a:avLst/>
          </a:prstGeom>
        </p:spPr>
      </p:pic>
      <p:sp>
        <p:nvSpPr>
          <p:cNvPr id="3" name="Text Box 2"/>
          <p:cNvSpPr txBox="1"/>
          <p:nvPr/>
        </p:nvSpPr>
        <p:spPr>
          <a:xfrm>
            <a:off x="7737475" y="1915160"/>
            <a:ext cx="4431030" cy="193802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Tiêm ngừa cho vật nuôi tránh khỏi bệnh tật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15" y="23495"/>
            <a:ext cx="4285615" cy="2240915"/>
          </a:xfrm>
          <a:prstGeom prst="rect">
            <a:avLst/>
          </a:prstGeom>
        </p:spPr>
      </p:pic>
      <p:pic>
        <p:nvPicPr>
          <p:cNvPr id="3" name="Picture 2"/>
          <p:cNvPicPr>
            <a:picLocks noChangeAspect="1"/>
          </p:cNvPicPr>
          <p:nvPr/>
        </p:nvPicPr>
        <p:blipFill>
          <a:blip r:embed="rId3"/>
          <a:stretch>
            <a:fillRect/>
          </a:stretch>
        </p:blipFill>
        <p:spPr>
          <a:xfrm>
            <a:off x="18415" y="2264410"/>
            <a:ext cx="4285615" cy="3190240"/>
          </a:xfrm>
          <a:prstGeom prst="rect">
            <a:avLst/>
          </a:prstGeom>
        </p:spPr>
      </p:pic>
      <p:pic>
        <p:nvPicPr>
          <p:cNvPr id="4" name="Picture 3"/>
          <p:cNvPicPr>
            <a:picLocks noChangeAspect="1"/>
          </p:cNvPicPr>
          <p:nvPr/>
        </p:nvPicPr>
        <p:blipFill>
          <a:blip r:embed="rId4"/>
          <a:stretch>
            <a:fillRect/>
          </a:stretch>
        </p:blipFill>
        <p:spPr>
          <a:xfrm>
            <a:off x="4304030" y="2264410"/>
            <a:ext cx="4257040" cy="3189605"/>
          </a:xfrm>
          <a:prstGeom prst="rect">
            <a:avLst/>
          </a:prstGeom>
        </p:spPr>
      </p:pic>
      <p:sp>
        <p:nvSpPr>
          <p:cNvPr id="5" name="Text Box 4"/>
          <p:cNvSpPr txBox="1"/>
          <p:nvPr/>
        </p:nvSpPr>
        <p:spPr>
          <a:xfrm>
            <a:off x="4937760" y="482600"/>
            <a:ext cx="6098540" cy="132207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Cho vật nuôi ăn đầy đủ các thức ăn dinh dưỡng.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7" name="Text Box 6"/>
          <p:cNvSpPr txBox="1"/>
          <p:nvPr/>
        </p:nvSpPr>
        <p:spPr>
          <a:xfrm>
            <a:off x="339090" y="997585"/>
            <a:ext cx="7855585" cy="706755"/>
          </a:xfrm>
          <a:prstGeom prst="rect">
            <a:avLst/>
          </a:prstGeom>
          <a:noFill/>
        </p:spPr>
        <p:txBody>
          <a:bodyPr wrap="square" rtlCol="0">
            <a:spAutoFit/>
            <a:scene3d>
              <a:camera prst="orthographicFront"/>
              <a:lightRig rig="threePt" dir="t"/>
            </a:scene3d>
          </a:bodyPr>
          <a:lstStyle/>
          <a:p>
            <a:r>
              <a:rPr lang="en-US" sz="4000" b="1">
                <a:gradFill>
                  <a:gsLst>
                    <a:gs pos="0">
                      <a:srgbClr val="007BD3"/>
                    </a:gs>
                    <a:gs pos="100000">
                      <a:srgbClr val="034373"/>
                    </a:gs>
                  </a:gsLst>
                  <a:lin ang="5400000" scaled="0"/>
                </a:gradFill>
                <a:effectLst/>
                <a:latin typeface="Times New Roman" panose="02020603050405020304" charset="0"/>
                <a:cs typeface="Times New Roman" panose="02020603050405020304" charset="0"/>
              </a:rPr>
              <a:t>III. Phòng trị bệnh cho vật nuôi:</a:t>
            </a:r>
          </a:p>
        </p:txBody>
      </p:sp>
      <p:sp>
        <p:nvSpPr>
          <p:cNvPr id="2" name="Text Box 1"/>
          <p:cNvSpPr txBox="1"/>
          <p:nvPr/>
        </p:nvSpPr>
        <p:spPr>
          <a:xfrm>
            <a:off x="694690" y="1791970"/>
            <a:ext cx="990790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Chăm sóc chu đáo cho từng vật nuôi.</a:t>
            </a:r>
          </a:p>
        </p:txBody>
      </p:sp>
      <p:sp>
        <p:nvSpPr>
          <p:cNvPr id="3" name="Text Box 2"/>
          <p:cNvSpPr txBox="1"/>
          <p:nvPr/>
        </p:nvSpPr>
        <p:spPr>
          <a:xfrm>
            <a:off x="694690" y="2437130"/>
            <a:ext cx="927290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Cho vật nuôi ăn đầy đủ các chất dinh dưỡng.</a:t>
            </a:r>
          </a:p>
        </p:txBody>
      </p:sp>
      <p:sp>
        <p:nvSpPr>
          <p:cNvPr id="4" name="Text Box 3"/>
          <p:cNvSpPr txBox="1"/>
          <p:nvPr/>
        </p:nvSpPr>
        <p:spPr>
          <a:xfrm>
            <a:off x="694690" y="3082290"/>
            <a:ext cx="11656695" cy="119888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Vệ sinh môi trường sạch sẽ ( thức ăn, nước uống, chuồng trại).</a:t>
            </a:r>
          </a:p>
        </p:txBody>
      </p:sp>
      <p:sp>
        <p:nvSpPr>
          <p:cNvPr id="6" name="Text Box 5"/>
          <p:cNvSpPr txBox="1"/>
          <p:nvPr/>
        </p:nvSpPr>
        <p:spPr>
          <a:xfrm>
            <a:off x="694690" y="4281170"/>
            <a:ext cx="998220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Báo ngay cho bác sĩ thú ý khi có dịch bệnh.</a:t>
            </a:r>
          </a:p>
        </p:txBody>
      </p:sp>
      <p:sp>
        <p:nvSpPr>
          <p:cNvPr id="8" name="Text Box 7"/>
          <p:cNvSpPr txBox="1"/>
          <p:nvPr/>
        </p:nvSpPr>
        <p:spPr>
          <a:xfrm>
            <a:off x="694690" y="4926330"/>
            <a:ext cx="547687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 Tiêm phòng vắc - xin.</a:t>
            </a:r>
          </a:p>
        </p:txBody>
      </p:sp>
      <p:sp>
        <p:nvSpPr>
          <p:cNvPr id="9" name="Text Box 8"/>
          <p:cNvSpPr txBox="1"/>
          <p:nvPr/>
        </p:nvSpPr>
        <p:spPr>
          <a:xfrm>
            <a:off x="-10160" y="1333500"/>
            <a:ext cx="859790" cy="1014730"/>
          </a:xfrm>
          <a:prstGeom prst="rect">
            <a:avLst/>
          </a:prstGeom>
          <a:noFill/>
        </p:spPr>
        <p:txBody>
          <a:bodyPr wrap="square" rtlCol="0" anchor="t">
            <a:spAutoFit/>
          </a:bodyPr>
          <a:lstStyle/>
          <a:p>
            <a:r>
              <a:rPr lang="fr-FR" altLang="x-none" sz="6000" b="1" dirty="0">
                <a:solidFill>
                  <a:schemeClr val="tx1"/>
                </a:solidFill>
                <a:cs typeface="Times New Roman" panose="02020603050405020304" charset="0"/>
                <a:sym typeface="Wingdings" panose="05000000000000000000" pitchFamily="2" charset="2"/>
              </a:rPr>
              <a:t></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p:tgtEl>
                                          <p:spTgt spid="4"/>
                                        </p:tgtEl>
                                        <p:attrNameLst>
                                          <p:attrName>ppt_y</p:attrName>
                                        </p:attrNameLst>
                                      </p:cBhvr>
                                      <p:tavLst>
                                        <p:tav tm="0">
                                          <p:val>
                                            <p:strVal val="#ppt_y+#ppt_h*1.125000"/>
                                          </p:val>
                                        </p:tav>
                                        <p:tav tm="100000">
                                          <p:val>
                                            <p:strVal val="#ppt_y"/>
                                          </p:val>
                                        </p:tav>
                                      </p:tavLst>
                                    </p:anim>
                                    <p:animEffect transition="in" filter="wipe(up)">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1" nodeType="clickEffect">
                                  <p:stCondLst>
                                    <p:cond delay="0"/>
                                  </p:stCondLst>
                                  <p:iterate type="lt">
                                    <p:tmPct val="0"/>
                                  </p:iterate>
                                  <p:childTnLst>
                                    <p:set>
                                      <p:cBhvr>
                                        <p:cTn id="38" dur="1" fill="hold">
                                          <p:stCondLst>
                                            <p:cond delay="0"/>
                                          </p:stCondLst>
                                        </p:cTn>
                                        <p:tgtEl>
                                          <p:spTgt spid="8"/>
                                        </p:tgtEl>
                                        <p:attrNameLst>
                                          <p:attrName>style.visibility</p:attrName>
                                        </p:attrNameLst>
                                      </p:cBhvr>
                                      <p:to>
                                        <p:strVal val="visible"/>
                                      </p:to>
                                    </p:set>
                                    <p:animEffect transition="in" filter="fade">
                                      <p:cBhvr>
                                        <p:cTn id="39" dur="770" decel="100000"/>
                                        <p:tgtEl>
                                          <p:spTgt spid="8"/>
                                        </p:tgtEl>
                                      </p:cBhvr>
                                    </p:animEffect>
                                    <p:animScale>
                                      <p:cBhvr>
                                        <p:cTn id="40" dur="770" decel="100000"/>
                                        <p:tgtEl>
                                          <p:spTgt spid="8"/>
                                        </p:tgtEl>
                                      </p:cBhvr>
                                      <p:from x="10000" y="10000"/>
                                      <p:to x="200000" y="450000"/>
                                    </p:animScale>
                                    <p:animScale>
                                      <p:cBhvr>
                                        <p:cTn id="41" dur="1230" accel="100000" fill="hold">
                                          <p:stCondLst>
                                            <p:cond delay="770"/>
                                          </p:stCondLst>
                                        </p:cTn>
                                        <p:tgtEl>
                                          <p:spTgt spid="8"/>
                                        </p:tgtEl>
                                      </p:cBhvr>
                                      <p:from x="200000" y="450000"/>
                                      <p:to x="100000" y="100000"/>
                                    </p:animScale>
                                    <p:set>
                                      <p:cBhvr>
                                        <p:cTn id="42" dur="770" fill="hold"/>
                                        <p:tgtEl>
                                          <p:spTgt spid="8"/>
                                        </p:tgtEl>
                                        <p:attrNameLst>
                                          <p:attrName>ppt_x</p:attrName>
                                        </p:attrNameLst>
                                      </p:cBhvr>
                                      <p:to>
                                        <p:strVal val="(0.5)"/>
                                      </p:to>
                                    </p:set>
                                    <p:anim from="(0.5)" to="(#ppt_x)" calcmode="lin" valueType="num">
                                      <p:cBhvr>
                                        <p:cTn id="43" dur="1230" accel="100000" fill="hold">
                                          <p:stCondLst>
                                            <p:cond delay="770"/>
                                          </p:stCondLst>
                                        </p:cTn>
                                        <p:tgtEl>
                                          <p:spTgt spid="8"/>
                                        </p:tgtEl>
                                        <p:attrNameLst>
                                          <p:attrName>ppt_x</p:attrName>
                                        </p:attrNameLst>
                                      </p:cBhvr>
                                    </p:anim>
                                    <p:set>
                                      <p:cBhvr>
                                        <p:cTn id="44" dur="770" fill="hold"/>
                                        <p:tgtEl>
                                          <p:spTgt spid="8"/>
                                        </p:tgtEl>
                                        <p:attrNameLst>
                                          <p:attrName>ppt_y</p:attrName>
                                        </p:attrNameLst>
                                      </p:cBhvr>
                                      <p:to>
                                        <p:strVal val="(#ppt_y+0.4)"/>
                                      </p:to>
                                    </p:set>
                                    <p:anim from="(#ppt_y+0.4)" to="(#ppt_y)" calcmode="lin" valueType="num">
                                      <p:cBhvr>
                                        <p:cTn id="45"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88005" y="2078990"/>
            <a:ext cx="5434330" cy="1568450"/>
          </a:xfrm>
          <a:prstGeom prst="rect">
            <a:avLst/>
          </a:prstGeom>
          <a:noFill/>
          <a:ln>
            <a:noFill/>
          </a:ln>
        </p:spPr>
        <p:txBody>
          <a:bodyPr wrap="square" rtlCol="0" anchor="t">
            <a:spAutoFit/>
          </a:bodyPr>
          <a:lstStyle/>
          <a:p>
            <a:pPr algn="ctr"/>
            <a:r>
              <a:rPr lang="en-US" altLang="zh-CN"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charset="0"/>
                <a:cs typeface="Times New Roman" panose="02020603050405020304" charset="0"/>
              </a:rPr>
              <a:t>Hết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8" name="Content Placeholder 7" descr="heeo bị bệnh"/>
          <p:cNvPicPr>
            <a:picLocks noGrp="1" noChangeAspect="1"/>
          </p:cNvPicPr>
          <p:nvPr>
            <p:ph sz="half" idx="1"/>
          </p:nvPr>
        </p:nvPicPr>
        <p:blipFill>
          <a:blip r:embed="rId2"/>
          <a:stretch>
            <a:fillRect/>
          </a:stretch>
        </p:blipFill>
        <p:spPr>
          <a:xfrm>
            <a:off x="6567170" y="123825"/>
            <a:ext cx="5289550" cy="3364865"/>
          </a:xfrm>
          <a:prstGeom prst="rect">
            <a:avLst/>
          </a:prstGeom>
        </p:spPr>
      </p:pic>
      <p:pic>
        <p:nvPicPr>
          <p:cNvPr id="9" name="Content Placeholder 8" descr="hinh_heo"/>
          <p:cNvPicPr>
            <a:picLocks noGrp="1" noChangeAspect="1"/>
          </p:cNvPicPr>
          <p:nvPr>
            <p:ph sz="half" idx="2"/>
          </p:nvPr>
        </p:nvPicPr>
        <p:blipFill>
          <a:blip r:embed="rId3"/>
          <a:stretch>
            <a:fillRect/>
          </a:stretch>
        </p:blipFill>
        <p:spPr>
          <a:xfrm>
            <a:off x="669290" y="123825"/>
            <a:ext cx="5181600" cy="3364230"/>
          </a:xfrm>
          <a:prstGeom prst="rect">
            <a:avLst/>
          </a:prstGeom>
        </p:spPr>
      </p:pic>
      <p:cxnSp>
        <p:nvCxnSpPr>
          <p:cNvPr id="2" name="Straight Arrow Connector 1"/>
          <p:cNvCxnSpPr/>
          <p:nvPr/>
        </p:nvCxnSpPr>
        <p:spPr>
          <a:xfrm>
            <a:off x="974090" y="3688080"/>
            <a:ext cx="1335405" cy="1445260"/>
          </a:xfrm>
          <a:prstGeom prst="straightConnector1">
            <a:avLst/>
          </a:prstGeom>
          <a:ln>
            <a:solidFill>
              <a:srgbClr val="FF0000"/>
            </a:solidFill>
            <a:tailEnd type="arrow" w="med" len="med"/>
          </a:ln>
        </p:spPr>
        <p:style>
          <a:lnRef idx="3">
            <a:schemeClr val="dk1"/>
          </a:lnRef>
          <a:fillRef idx="0">
            <a:schemeClr val="dk1"/>
          </a:fillRef>
          <a:effectRef idx="2">
            <a:schemeClr val="dk1"/>
          </a:effectRef>
          <a:fontRef idx="minor">
            <a:schemeClr val="tx1"/>
          </a:fontRef>
        </p:style>
      </p:cxnSp>
      <p:cxnSp>
        <p:nvCxnSpPr>
          <p:cNvPr id="3" name="Straight Arrow Connector 2"/>
          <p:cNvCxnSpPr/>
          <p:nvPr/>
        </p:nvCxnSpPr>
        <p:spPr>
          <a:xfrm flipH="1">
            <a:off x="9253855" y="3758565"/>
            <a:ext cx="2136775" cy="1304290"/>
          </a:xfrm>
          <a:prstGeom prst="straightConnector1">
            <a:avLst/>
          </a:prstGeom>
          <a:ln>
            <a:solidFill>
              <a:srgbClr val="FF0000"/>
            </a:solidFill>
            <a:tailEnd type="arrow" w="med" len="med"/>
          </a:ln>
        </p:spPr>
        <p:style>
          <a:lnRef idx="3">
            <a:schemeClr val="dk1"/>
          </a:lnRef>
          <a:fillRef idx="0">
            <a:schemeClr val="dk1"/>
          </a:fillRef>
          <a:effectRef idx="2">
            <a:schemeClr val="dk1"/>
          </a:effectRef>
          <a:fontRef idx="minor">
            <a:schemeClr val="tx1"/>
          </a:fontRef>
        </p:style>
      </p:cxnSp>
      <p:sp>
        <p:nvSpPr>
          <p:cNvPr id="5" name="Text Box 4"/>
          <p:cNvSpPr txBox="1"/>
          <p:nvPr/>
        </p:nvSpPr>
        <p:spPr>
          <a:xfrm>
            <a:off x="974090" y="5133340"/>
            <a:ext cx="4572000" cy="768350"/>
          </a:xfrm>
          <a:prstGeom prst="rect">
            <a:avLst/>
          </a:prstGeom>
          <a:noFill/>
        </p:spPr>
        <p:txBody>
          <a:bodyPr wrap="square" rtlCol="0">
            <a:spAutoFit/>
          </a:bodyPr>
          <a:lstStyle/>
          <a:p>
            <a:r>
              <a:rPr lang="en-US" sz="4400">
                <a:latin typeface="Times New Roman" panose="02020603050405020304" charset="0"/>
                <a:cs typeface="Times New Roman" panose="02020603050405020304" charset="0"/>
              </a:rPr>
              <a:t>Heo bình thường </a:t>
            </a:r>
          </a:p>
        </p:txBody>
      </p:sp>
      <p:sp>
        <p:nvSpPr>
          <p:cNvPr id="10" name="Text Box 9"/>
          <p:cNvSpPr txBox="1"/>
          <p:nvPr/>
        </p:nvSpPr>
        <p:spPr>
          <a:xfrm>
            <a:off x="7761605" y="5133340"/>
            <a:ext cx="3629025" cy="768350"/>
          </a:xfrm>
          <a:prstGeom prst="rect">
            <a:avLst/>
          </a:prstGeom>
          <a:noFill/>
        </p:spPr>
        <p:txBody>
          <a:bodyPr wrap="square" rtlCol="0">
            <a:spAutoFit/>
          </a:bodyPr>
          <a:lstStyle/>
          <a:p>
            <a:r>
              <a:rPr lang="en-US" sz="4400">
                <a:latin typeface="Times New Roman" panose="02020603050405020304" charset="0"/>
                <a:cs typeface="Times New Roman" panose="02020603050405020304" charset="0"/>
              </a:rPr>
              <a:t>Heo bị bệnh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Flowchart: Preparation 3">
            <a:hlinkClick r:id="rId3" action="ppaction://hlinksldjump"/>
          </p:cNvPr>
          <p:cNvSpPr/>
          <p:nvPr/>
        </p:nvSpPr>
        <p:spPr>
          <a:xfrm>
            <a:off x="953135" y="3314700"/>
            <a:ext cx="2153285" cy="1332230"/>
          </a:xfrm>
          <a:prstGeom prst="flowChartPrepa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Câu 1</a:t>
            </a:r>
          </a:p>
        </p:txBody>
      </p:sp>
      <p:sp>
        <p:nvSpPr>
          <p:cNvPr id="13" name="Flowchart: Preparation 12">
            <a:hlinkClick r:id="rId4" action="ppaction://hlinksldjump"/>
          </p:cNvPr>
          <p:cNvSpPr/>
          <p:nvPr/>
        </p:nvSpPr>
        <p:spPr>
          <a:xfrm>
            <a:off x="4661535" y="3314700"/>
            <a:ext cx="2153285" cy="1332230"/>
          </a:xfrm>
          <a:prstGeom prst="flowChartPrepa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Câu 2</a:t>
            </a:r>
          </a:p>
        </p:txBody>
      </p:sp>
      <p:sp>
        <p:nvSpPr>
          <p:cNvPr id="17" name="Rectangle 16"/>
          <p:cNvSpPr/>
          <p:nvPr/>
        </p:nvSpPr>
        <p:spPr>
          <a:xfrm>
            <a:off x="953135" y="739775"/>
            <a:ext cx="10800715" cy="1568450"/>
          </a:xfrm>
          <a:prstGeom prst="rect">
            <a:avLst/>
          </a:prstGeom>
          <a:noFill/>
          <a:ln>
            <a:noFill/>
          </a:ln>
        </p:spPr>
        <p:txBody>
          <a:bodyPr wrap="square" rtlCol="0" anchor="t">
            <a:prstTxWarp prst="textChevron">
              <a:avLst/>
            </a:prstTxWarp>
            <a:spAutoFit/>
          </a:bodyPr>
          <a:lstStyle/>
          <a:p>
            <a:pPr algn="ctr"/>
            <a:r>
              <a:rPr lang="en-US" altLang="zh-CN" sz="9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charset="0"/>
                <a:cs typeface="Times New Roman" panose="02020603050405020304" charset="0"/>
              </a:rPr>
              <a:t>ĐỐ VUI ĐỂ HỌC</a:t>
            </a:r>
          </a:p>
        </p:txBody>
      </p:sp>
      <p:sp>
        <p:nvSpPr>
          <p:cNvPr id="18" name="Flowchart: Preparation 17">
            <a:hlinkClick r:id="rId5" action="ppaction://hlinksldjump"/>
          </p:cNvPr>
          <p:cNvSpPr/>
          <p:nvPr/>
        </p:nvSpPr>
        <p:spPr>
          <a:xfrm>
            <a:off x="8448040" y="3314700"/>
            <a:ext cx="2153285" cy="1332230"/>
          </a:xfrm>
          <a:prstGeom prst="flowChartPrepa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Câu 3</a:t>
            </a:r>
          </a:p>
        </p:txBody>
      </p:sp>
      <p:sp>
        <p:nvSpPr>
          <p:cNvPr id="19" name="Right Arrow 18">
            <a:hlinkClick r:id="rId6" action="ppaction://hlinksldjump"/>
          </p:cNvPr>
          <p:cNvSpPr/>
          <p:nvPr/>
        </p:nvSpPr>
        <p:spPr>
          <a:xfrm>
            <a:off x="9191625" y="5353050"/>
            <a:ext cx="2403475" cy="144462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Times New Roman" panose="02020603050405020304" charset="0"/>
                <a:cs typeface="Times New Roman" panose="02020603050405020304" charset="0"/>
              </a:rPr>
              <a:t>Tiếp</a:t>
            </a:r>
          </a:p>
        </p:txBody>
      </p:sp>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301625" y="100965"/>
            <a:ext cx="11588750" cy="13188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Câu 1: Vắc-xin chỉ sử dụng với vật nuôi khi:</a:t>
            </a:r>
          </a:p>
        </p:txBody>
      </p:sp>
      <p:sp>
        <p:nvSpPr>
          <p:cNvPr id="4" name="Text Box 3"/>
          <p:cNvSpPr txBox="1"/>
          <p:nvPr/>
        </p:nvSpPr>
        <p:spPr>
          <a:xfrm>
            <a:off x="706755" y="1894205"/>
            <a:ext cx="381825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A. Khỏe mạnh </a:t>
            </a:r>
          </a:p>
        </p:txBody>
      </p:sp>
      <p:sp>
        <p:nvSpPr>
          <p:cNvPr id="5" name="Text Box 4"/>
          <p:cNvSpPr txBox="1"/>
          <p:nvPr/>
        </p:nvSpPr>
        <p:spPr>
          <a:xfrm>
            <a:off x="706755" y="2875915"/>
            <a:ext cx="427355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B. Sắp bị bệnh</a:t>
            </a:r>
          </a:p>
        </p:txBody>
      </p:sp>
      <p:sp>
        <p:nvSpPr>
          <p:cNvPr id="6" name="chưa mang"/>
          <p:cNvSpPr txBox="1"/>
          <p:nvPr/>
        </p:nvSpPr>
        <p:spPr>
          <a:xfrm>
            <a:off x="706755" y="3816985"/>
            <a:ext cx="667766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C. Chưa mang mầm bệnh</a:t>
            </a:r>
          </a:p>
        </p:txBody>
      </p:sp>
      <p:sp>
        <p:nvSpPr>
          <p:cNvPr id="7" name="D"/>
          <p:cNvSpPr txBox="1"/>
          <p:nvPr/>
        </p:nvSpPr>
        <p:spPr>
          <a:xfrm>
            <a:off x="706755" y="4758055"/>
            <a:ext cx="485521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D. Tất cả đều đúng</a:t>
            </a:r>
          </a:p>
        </p:txBody>
      </p:sp>
      <p:sp>
        <p:nvSpPr>
          <p:cNvPr id="8" name="Left Arrow 7">
            <a:hlinkClick r:id="rId3" action="ppaction://hlinksldjump"/>
          </p:cNvPr>
          <p:cNvSpPr/>
          <p:nvPr/>
        </p:nvSpPr>
        <p:spPr>
          <a:xfrm>
            <a:off x="9705975" y="5732780"/>
            <a:ext cx="2184400" cy="895985"/>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charset="0"/>
                <a:cs typeface="Times New Roman" panose="02020603050405020304" charset="0"/>
              </a:rPr>
              <a:t>Về</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4" presetClass="exit" presetSubtype="32" fill="hold" grpId="1" nodeType="clickEffect">
                                  <p:stCondLst>
                                    <p:cond delay="0"/>
                                  </p:stCondLst>
                                  <p:childTnLst>
                                    <p:animEffect transition="out" filter="box(out)">
                                      <p:cBhvr>
                                        <p:cTn id="36" dur="1000"/>
                                        <p:tgtEl>
                                          <p:spTgt spid="5"/>
                                        </p:tgtEl>
                                      </p:cBhvr>
                                    </p:animEffect>
                                    <p:set>
                                      <p:cBhvr>
                                        <p:cTn id="37"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5" presetClass="exit" presetSubtype="10" fill="hold" grpId="1" nodeType="clickEffect">
                                  <p:stCondLst>
                                    <p:cond delay="0"/>
                                  </p:stCondLst>
                                  <p:childTnLst>
                                    <p:animEffect transition="out" filter="checkerboard(across)">
                                      <p:cBhvr>
                                        <p:cTn id="42" dur="1000"/>
                                        <p:tgtEl>
                                          <p:spTgt spid="6"/>
                                        </p:tgtEl>
                                      </p:cBhvr>
                                    </p:animEffect>
                                    <p:set>
                                      <p:cBhvr>
                                        <p:cTn id="43" dur="1" fill="hold">
                                          <p:stCondLst>
                                            <p:cond delay="998"/>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1" nodeType="clickEffect">
                                  <p:stCondLst>
                                    <p:cond delay="0"/>
                                  </p:stCondLst>
                                  <p:childTnLst>
                                    <p:animEffect transition="out" filter="circle(out)">
                                      <p:cBhvr>
                                        <p:cTn id="48" dur="1000"/>
                                        <p:tgtEl>
                                          <p:spTgt spid="7"/>
                                        </p:tgtEl>
                                      </p:cBhvr>
                                    </p:animEffect>
                                    <p:set>
                                      <p:cBhvr>
                                        <p:cTn id="4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4"/>
                    </p:tgtEl>
                  </p:cond>
                </p:stCondLst>
                <p:endSync evt="end" delay="0">
                  <p:rtn val="all"/>
                </p:endSync>
                <p:childTnLst>
                  <p:par>
                    <p:cTn id="51" fill="hold">
                      <p:stCondLst>
                        <p:cond delay="0"/>
                      </p:stCondLst>
                      <p:childTnLst>
                        <p:par>
                          <p:cTn id="52" fill="hold">
                            <p:stCondLst>
                              <p:cond delay="0"/>
                            </p:stCondLst>
                            <p:childTnLst>
                              <p:par>
                                <p:cTn id="53" presetID="34" presetClass="emph" presetSubtype="0" fill="hold" grpId="1" nodeType="clickEffect">
                                  <p:stCondLst>
                                    <p:cond delay="0"/>
                                  </p:stCondLst>
                                  <p:iterate type="lt">
                                    <p:tmPct val="1000"/>
                                  </p:iterate>
                                  <p:childTnLst>
                                    <p:animMotion origin="layout" path="M 0.0 0.0 L 0.0 -0.07213" pathEditMode="relative" ptsTypes="">
                                      <p:cBhvr>
                                        <p:cTn id="54" dur="250" accel="50000" decel="50000" autoRev="1" fill="hold">
                                          <p:stCondLst>
                                            <p:cond delay="0"/>
                                          </p:stCondLst>
                                        </p:cTn>
                                        <p:tgtEl>
                                          <p:spTgt spid="4"/>
                                        </p:tgtEl>
                                        <p:attrNameLst>
                                          <p:attrName>ppt_x</p:attrName>
                                          <p:attrName>ppt_y</p:attrName>
                                        </p:attrNameLst>
                                      </p:cBhvr>
                                    </p:animMotion>
                                    <p:animRot by="1500000">
                                      <p:cBhvr>
                                        <p:cTn id="55" dur="125" fill="hold">
                                          <p:stCondLst>
                                            <p:cond delay="0"/>
                                          </p:stCondLst>
                                        </p:cTn>
                                        <p:tgtEl>
                                          <p:spTgt spid="4"/>
                                        </p:tgtEl>
                                        <p:attrNameLst>
                                          <p:attrName>r</p:attrName>
                                        </p:attrNameLst>
                                      </p:cBhvr>
                                    </p:animRot>
                                    <p:animRot by="-1500000">
                                      <p:cBhvr>
                                        <p:cTn id="56" dur="125" fill="hold">
                                          <p:stCondLst>
                                            <p:cond delay="125"/>
                                          </p:stCondLst>
                                        </p:cTn>
                                        <p:tgtEl>
                                          <p:spTgt spid="4"/>
                                        </p:tgtEl>
                                        <p:attrNameLst>
                                          <p:attrName>r</p:attrName>
                                        </p:attrNameLst>
                                      </p:cBhvr>
                                    </p:animRot>
                                    <p:animRot by="-1500000">
                                      <p:cBhvr>
                                        <p:cTn id="57" dur="125" fill="hold">
                                          <p:stCondLst>
                                            <p:cond delay="250"/>
                                          </p:stCondLst>
                                        </p:cTn>
                                        <p:tgtEl>
                                          <p:spTgt spid="4"/>
                                        </p:tgtEl>
                                        <p:attrNameLst>
                                          <p:attrName>r</p:attrName>
                                        </p:attrNameLst>
                                      </p:cBhvr>
                                    </p:animRot>
                                    <p:animRot by="1500000">
                                      <p:cBhvr>
                                        <p:cTn id="58" dur="125" fill="hold">
                                          <p:stCondLst>
                                            <p:cond delay="375"/>
                                          </p:stCondLst>
                                        </p:cTn>
                                        <p:tgtEl>
                                          <p:spTgt spid="4"/>
                                        </p:tgtEl>
                                        <p:attrNameLst>
                                          <p:attrName>r</p:attrName>
                                        </p:attrNameLst>
                                      </p:cBhvr>
                                    </p:animRot>
                                  </p:childTnLst>
                                  <p:subTnLst>
                                    <p:audio>
                                      <p:cMediaNode>
                                        <p:cTn display="1"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childTnLst>
        </p:cTn>
      </p:par>
    </p:tnLst>
    <p:bldLst>
      <p:bldP spid="3" grpId="0" bldLvl="0" animBg="1"/>
      <p:bldP spid="4" grpId="0"/>
      <p:bldP spid="4" grpId="1"/>
      <p:bldP spid="5" grpId="0"/>
      <p:bldP spid="5" grpId="1"/>
      <p:bldP spid="6" grpId="0"/>
      <p:bldP spid="6"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301625" y="364490"/>
            <a:ext cx="11588750" cy="13188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charset="0"/>
                <a:cs typeface="Times New Roman" panose="02020603050405020304" charset="0"/>
              </a:rPr>
              <a:t>Câu 2: Bệnh truyền nhiễm gồm:</a:t>
            </a:r>
          </a:p>
        </p:txBody>
      </p:sp>
      <p:sp>
        <p:nvSpPr>
          <p:cNvPr id="4" name="Text Box 3"/>
          <p:cNvSpPr txBox="1"/>
          <p:nvPr/>
        </p:nvSpPr>
        <p:spPr>
          <a:xfrm>
            <a:off x="706755" y="1925955"/>
            <a:ext cx="1002411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A. Bệnh sán lá gan bò, ghẻ chân gà, ngã gãy chân gà. </a:t>
            </a:r>
          </a:p>
        </p:txBody>
      </p:sp>
      <p:sp>
        <p:nvSpPr>
          <p:cNvPr id="5" name="giun dua"/>
          <p:cNvSpPr txBox="1"/>
          <p:nvPr/>
        </p:nvSpPr>
        <p:spPr>
          <a:xfrm>
            <a:off x="707390" y="2844165"/>
            <a:ext cx="856234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B. Giun đũa gà, sán lá gan bò, niucason gà.</a:t>
            </a:r>
          </a:p>
        </p:txBody>
      </p:sp>
      <p:sp>
        <p:nvSpPr>
          <p:cNvPr id="6" name="Text Box 5"/>
          <p:cNvSpPr txBox="1"/>
          <p:nvPr/>
        </p:nvSpPr>
        <p:spPr>
          <a:xfrm>
            <a:off x="706755" y="3683635"/>
            <a:ext cx="1099820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C. Tụ huyết trùng lợn, dịch tả lợn, niucason gà.</a:t>
            </a:r>
          </a:p>
        </p:txBody>
      </p:sp>
      <p:sp>
        <p:nvSpPr>
          <p:cNvPr id="7" name="rận"/>
          <p:cNvSpPr txBox="1"/>
          <p:nvPr/>
        </p:nvSpPr>
        <p:spPr>
          <a:xfrm>
            <a:off x="707390" y="4522470"/>
            <a:ext cx="8562975"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D. Rận ở chó, dịch tả lợn, ghẻ chân gà. </a:t>
            </a:r>
          </a:p>
        </p:txBody>
      </p:sp>
      <p:sp>
        <p:nvSpPr>
          <p:cNvPr id="8" name="Left Arrow 7">
            <a:hlinkClick r:id="rId3" action="ppaction://hlinksldjump"/>
          </p:cNvPr>
          <p:cNvSpPr/>
          <p:nvPr/>
        </p:nvSpPr>
        <p:spPr>
          <a:xfrm>
            <a:off x="9705975" y="5732780"/>
            <a:ext cx="2184400" cy="895985"/>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charset="0"/>
                <a:cs typeface="Times New Roman" panose="02020603050405020304" charset="0"/>
              </a:rPr>
              <a:t>Về</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8" presetClass="exit" presetSubtype="32" fill="hold" grpId="1" nodeType="clickEffect">
                                  <p:stCondLst>
                                    <p:cond delay="0"/>
                                  </p:stCondLst>
                                  <p:childTnLst>
                                    <p:animEffect transition="out" filter="diamond(out)">
                                      <p:cBhvr>
                                        <p:cTn id="36" dur="1000"/>
                                        <p:tgtEl>
                                          <p:spTgt spid="4"/>
                                        </p:tgtEl>
                                      </p:cBhvr>
                                    </p:animEffect>
                                    <p:set>
                                      <p:cBhvr>
                                        <p:cTn id="37"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1000"/>
                                        <p:tgtEl>
                                          <p:spTgt spid="5"/>
                                        </p:tgtEl>
                                        <p:attrNameLst>
                                          <p:attrName>ppt_x</p:attrName>
                                        </p:attrNameLst>
                                      </p:cBhvr>
                                      <p:tavLst>
                                        <p:tav tm="0">
                                          <p:val>
                                            <p:strVal val="ppt_x"/>
                                          </p:val>
                                        </p:tav>
                                        <p:tav tm="100000">
                                          <p:val>
                                            <p:strVal val="ppt_x"/>
                                          </p:val>
                                        </p:tav>
                                      </p:tavLst>
                                    </p:anim>
                                    <p:anim calcmode="lin" valueType="num">
                                      <p:cBhvr additive="base">
                                        <p:cTn id="43" dur="1000"/>
                                        <p:tgtEl>
                                          <p:spTgt spid="5"/>
                                        </p:tgtEl>
                                        <p:attrNameLst>
                                          <p:attrName>ppt_y</p:attrName>
                                        </p:attrNameLst>
                                      </p:cBhvr>
                                      <p:tavLst>
                                        <p:tav tm="0">
                                          <p:val>
                                            <p:strVal val="ppt_y"/>
                                          </p:val>
                                        </p:tav>
                                        <p:tav tm="100000">
                                          <p:val>
                                            <p:strVal val="1+ppt_h/2"/>
                                          </p:val>
                                        </p:tav>
                                      </p:tavLst>
                                    </p:anim>
                                    <p:set>
                                      <p:cBhvr>
                                        <p:cTn id="44" dur="1" fill="hold">
                                          <p:stCondLst>
                                            <p:cond delay="998"/>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2" presetClass="exit" presetSubtype="4" fill="hold" grpId="1" nodeType="clickEffect">
                                  <p:stCondLst>
                                    <p:cond delay="0"/>
                                  </p:stCondLst>
                                  <p:childTnLst>
                                    <p:anim calcmode="lin" valueType="num">
                                      <p:cBhvr additive="base">
                                        <p:cTn id="49" dur="500"/>
                                        <p:tgtEl>
                                          <p:spTgt spid="7"/>
                                        </p:tgtEl>
                                        <p:attrNameLst>
                                          <p:attrName>ppt_y</p:attrName>
                                        </p:attrNameLst>
                                      </p:cBhvr>
                                      <p:tavLst>
                                        <p:tav tm="0">
                                          <p:val>
                                            <p:strVal val="#ppt_y"/>
                                          </p:val>
                                        </p:tav>
                                        <p:tav tm="100000">
                                          <p:val>
                                            <p:strVal val="#ppt_y+#ppt_h*1.125000"/>
                                          </p:val>
                                        </p:tav>
                                      </p:tavLst>
                                    </p:anim>
                                    <p:animEffect transition="out" filter="wipe(down)">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34" presetClass="emph" presetSubtype="0" fill="hold" grpId="1" nodeType="clickEffect">
                                  <p:stCondLst>
                                    <p:cond delay="0"/>
                                  </p:stCondLst>
                                  <p:iterate type="lt">
                                    <p:tmPct val="1000"/>
                                  </p:iterate>
                                  <p:childTnLst>
                                    <p:animMotion origin="layout" path="M 0.0 0.0 L 0.0 -0.07213" pathEditMode="relative" ptsTypes="">
                                      <p:cBhvr>
                                        <p:cTn id="56" dur="250" accel="50000" decel="50000" autoRev="1" fill="hold">
                                          <p:stCondLst>
                                            <p:cond delay="0"/>
                                          </p:stCondLst>
                                        </p:cTn>
                                        <p:tgtEl>
                                          <p:spTgt spid="6"/>
                                        </p:tgtEl>
                                        <p:attrNameLst>
                                          <p:attrName>ppt_x</p:attrName>
                                          <p:attrName>ppt_y</p:attrName>
                                        </p:attrNameLst>
                                      </p:cBhvr>
                                    </p:animMotion>
                                    <p:animRot by="1500000">
                                      <p:cBhvr>
                                        <p:cTn id="57" dur="125" fill="hold">
                                          <p:stCondLst>
                                            <p:cond delay="0"/>
                                          </p:stCondLst>
                                        </p:cTn>
                                        <p:tgtEl>
                                          <p:spTgt spid="6"/>
                                        </p:tgtEl>
                                        <p:attrNameLst>
                                          <p:attrName>r</p:attrName>
                                        </p:attrNameLst>
                                      </p:cBhvr>
                                    </p:animRot>
                                    <p:animRot by="-1500000">
                                      <p:cBhvr>
                                        <p:cTn id="58" dur="125" fill="hold">
                                          <p:stCondLst>
                                            <p:cond delay="125"/>
                                          </p:stCondLst>
                                        </p:cTn>
                                        <p:tgtEl>
                                          <p:spTgt spid="6"/>
                                        </p:tgtEl>
                                        <p:attrNameLst>
                                          <p:attrName>r</p:attrName>
                                        </p:attrNameLst>
                                      </p:cBhvr>
                                    </p:animRot>
                                    <p:animRot by="-1500000">
                                      <p:cBhvr>
                                        <p:cTn id="59" dur="125" fill="hold">
                                          <p:stCondLst>
                                            <p:cond delay="250"/>
                                          </p:stCondLst>
                                        </p:cTn>
                                        <p:tgtEl>
                                          <p:spTgt spid="6"/>
                                        </p:tgtEl>
                                        <p:attrNameLst>
                                          <p:attrName>r</p:attrName>
                                        </p:attrNameLst>
                                      </p:cBhvr>
                                    </p:animRot>
                                    <p:animRot by="1500000">
                                      <p:cBhvr>
                                        <p:cTn id="60" dur="125" fill="hold">
                                          <p:stCondLst>
                                            <p:cond delay="375"/>
                                          </p:stCondLst>
                                        </p:cTn>
                                        <p:tgtEl>
                                          <p:spTgt spid="6"/>
                                        </p:tgtEl>
                                        <p:attrNameLst>
                                          <p:attrName>r</p:attrName>
                                        </p:attrNameLst>
                                      </p:cBhvr>
                                    </p:animRot>
                                  </p:childTnLst>
                                  <p:subTnLst>
                                    <p:audio>
                                      <p:cMediaNode>
                                        <p:cTn display="1" masterRel="sameClick">
                                          <p:stCondLst>
                                            <p:cond evt="begin" delay="0">
                                              <p:tn val="5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childTnLst>
        </p:cTn>
      </p:par>
    </p:tnLst>
    <p:bldLst>
      <p:bldP spid="3" grpId="0" bldLvl="0" animBg="1"/>
      <p:bldP spid="4" grpId="0"/>
      <p:bldP spid="4" grpId="1"/>
      <p:bldP spid="5" grpId="0"/>
      <p:bldP spid="5" grpId="1"/>
      <p:bldP spid="6" grpId="0"/>
      <p:bldP spid="6" grpId="1"/>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a:hlinkClick r:id="rId3" action="ppaction://hlinksldjump"/>
          </p:cNvPr>
          <p:cNvSpPr/>
          <p:nvPr/>
        </p:nvSpPr>
        <p:spPr>
          <a:xfrm>
            <a:off x="9800590" y="3846830"/>
            <a:ext cx="2184400" cy="895985"/>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charset="0"/>
                <a:cs typeface="Times New Roman" panose="02020603050405020304" charset="0"/>
              </a:rPr>
              <a:t>Về</a:t>
            </a:r>
          </a:p>
        </p:txBody>
      </p:sp>
      <p:sp>
        <p:nvSpPr>
          <p:cNvPr id="2" name="Text Box 1"/>
          <p:cNvSpPr txBox="1"/>
          <p:nvPr/>
        </p:nvSpPr>
        <p:spPr>
          <a:xfrm>
            <a:off x="8641080" y="201295"/>
            <a:ext cx="3173730" cy="645160"/>
          </a:xfrm>
          <a:prstGeom prst="rect">
            <a:avLst/>
          </a:prstGeom>
          <a:noFill/>
        </p:spPr>
        <p:txBody>
          <a:bodyPr wrap="square" rtlCol="0">
            <a:spAutoFit/>
          </a:bodyPr>
          <a:lstStyle/>
          <a:p>
            <a:r>
              <a:rPr lang="en-US" sz="3600">
                <a:latin typeface="Times New Roman" panose="02020603050405020304" charset="0"/>
                <a:cs typeface="Times New Roman" panose="02020603050405020304" charset="0"/>
              </a:rPr>
              <a:t>Đây là hoa gì:</a:t>
            </a:r>
          </a:p>
        </p:txBody>
      </p:sp>
      <p:pic>
        <p:nvPicPr>
          <p:cNvPr id="5" name="Picture 4"/>
          <p:cNvPicPr>
            <a:picLocks noChangeAspect="1"/>
          </p:cNvPicPr>
          <p:nvPr/>
        </p:nvPicPr>
        <p:blipFill>
          <a:blip r:embed="rId4"/>
          <a:stretch>
            <a:fillRect/>
          </a:stretch>
        </p:blipFill>
        <p:spPr>
          <a:xfrm>
            <a:off x="69850" y="52070"/>
            <a:ext cx="8339455" cy="4690745"/>
          </a:xfrm>
          <a:prstGeom prst="rect">
            <a:avLst/>
          </a:prstGeom>
        </p:spPr>
      </p:pic>
      <p:sp>
        <p:nvSpPr>
          <p:cNvPr id="6" name="binh"/>
          <p:cNvSpPr txBox="1"/>
          <p:nvPr/>
        </p:nvSpPr>
        <p:spPr>
          <a:xfrm>
            <a:off x="266065" y="5360670"/>
            <a:ext cx="2451100" cy="58356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A. Hoa Bình</a:t>
            </a:r>
          </a:p>
        </p:txBody>
      </p:sp>
      <p:sp>
        <p:nvSpPr>
          <p:cNvPr id="7" name="cẩm"/>
          <p:cNvSpPr txBox="1"/>
          <p:nvPr/>
        </p:nvSpPr>
        <p:spPr>
          <a:xfrm>
            <a:off x="3100705" y="5360670"/>
            <a:ext cx="2277110" cy="58356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B. Hoa Cẩm</a:t>
            </a:r>
          </a:p>
        </p:txBody>
      </p:sp>
      <p:sp>
        <p:nvSpPr>
          <p:cNvPr id="9" name="quỳnh"/>
          <p:cNvSpPr txBox="1"/>
          <p:nvPr/>
        </p:nvSpPr>
        <p:spPr>
          <a:xfrm>
            <a:off x="5860415" y="5360670"/>
            <a:ext cx="2780665" cy="58356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C. Hoa Quỳnh</a:t>
            </a:r>
          </a:p>
        </p:txBody>
      </p:sp>
      <p:sp>
        <p:nvSpPr>
          <p:cNvPr id="10" name="my"/>
          <p:cNvSpPr txBox="1"/>
          <p:nvPr/>
        </p:nvSpPr>
        <p:spPr>
          <a:xfrm>
            <a:off x="9143365" y="5360670"/>
            <a:ext cx="2371725" cy="58356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D. Hoa 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par>
                                <p:cTn id="24" presetID="5" presetClass="entr" presetSubtype="10" fill="hold" grpId="0" nodeType="withEffect">
                                  <p:stCondLst>
                                    <p:cond delay="0"/>
                                  </p:stCondLst>
                                  <p:iterate type="lt">
                                    <p:tmPct val="0"/>
                                  </p:iterate>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4" presetClass="exit" presetSubtype="32" fill="hold" grpId="1" nodeType="clickEffect">
                                  <p:stCondLst>
                                    <p:cond delay="0"/>
                                  </p:stCondLst>
                                  <p:childTnLst>
                                    <p:animEffect transition="out" filter="box(out)">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34" presetClass="emph" presetSubtype="0" fill="hold" grpId="1" nodeType="clickEffect">
                                  <p:stCondLst>
                                    <p:cond delay="0"/>
                                  </p:stCondLst>
                                  <p:iterate type="lt">
                                    <p:tmPct val="1000"/>
                                  </p:iterate>
                                  <p:childTnLst>
                                    <p:animMotion origin="layout" path="M 0.0 0.0 L 0.0 -0.07213" pathEditMode="relative" ptsTypes="">
                                      <p:cBhvr>
                                        <p:cTn id="52" dur="250" accel="50000" decel="50000" autoRev="1" fill="hold">
                                          <p:stCondLst>
                                            <p:cond delay="0"/>
                                          </p:stCondLst>
                                        </p:cTn>
                                        <p:tgtEl>
                                          <p:spTgt spid="9"/>
                                        </p:tgtEl>
                                        <p:attrNameLst>
                                          <p:attrName>ppt_x</p:attrName>
                                          <p:attrName>ppt_y</p:attrName>
                                        </p:attrNameLst>
                                      </p:cBhvr>
                                    </p:animMotion>
                                    <p:animRot by="1500000">
                                      <p:cBhvr>
                                        <p:cTn id="53" dur="125" fill="hold">
                                          <p:stCondLst>
                                            <p:cond delay="0"/>
                                          </p:stCondLst>
                                        </p:cTn>
                                        <p:tgtEl>
                                          <p:spTgt spid="9"/>
                                        </p:tgtEl>
                                        <p:attrNameLst>
                                          <p:attrName>r</p:attrName>
                                        </p:attrNameLst>
                                      </p:cBhvr>
                                    </p:animRot>
                                    <p:animRot by="-1500000">
                                      <p:cBhvr>
                                        <p:cTn id="54" dur="125" fill="hold">
                                          <p:stCondLst>
                                            <p:cond delay="125"/>
                                          </p:stCondLst>
                                        </p:cTn>
                                        <p:tgtEl>
                                          <p:spTgt spid="9"/>
                                        </p:tgtEl>
                                        <p:attrNameLst>
                                          <p:attrName>r</p:attrName>
                                        </p:attrNameLst>
                                      </p:cBhvr>
                                    </p:animRot>
                                    <p:animRot by="-1500000">
                                      <p:cBhvr>
                                        <p:cTn id="55" dur="125" fill="hold">
                                          <p:stCondLst>
                                            <p:cond delay="250"/>
                                          </p:stCondLst>
                                        </p:cTn>
                                        <p:tgtEl>
                                          <p:spTgt spid="9"/>
                                        </p:tgtEl>
                                        <p:attrNameLst>
                                          <p:attrName>r</p:attrName>
                                        </p:attrNameLst>
                                      </p:cBhvr>
                                    </p:animRot>
                                    <p:animRot by="1500000">
                                      <p:cBhvr>
                                        <p:cTn id="56" dur="125" fill="hold">
                                          <p:stCondLst>
                                            <p:cond delay="375"/>
                                          </p:stCondLst>
                                        </p:cTn>
                                        <p:tgtEl>
                                          <p:spTgt spid="9"/>
                                        </p:tgtEl>
                                        <p:attrNameLst>
                                          <p:attrName>r</p:attrName>
                                        </p:attrNameLst>
                                      </p:cBhvr>
                                    </p:animRot>
                                  </p:childTnLst>
                                  <p:subTnLst>
                                    <p:audio>
                                      <p:cMediaNode>
                                        <p:cTn display="1" masterRel="sameClick">
                                          <p:stCondLst>
                                            <p:cond evt="begin" delay="0">
                                              <p:tn val="5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childTnLst>
        </p:cTn>
      </p:par>
    </p:tnLst>
    <p:bldLst>
      <p:bldP spid="2" grpId="0"/>
      <p:bldP spid="6" grpId="0"/>
      <p:bldP spid="6" grpId="1"/>
      <p:bldP spid="7" grpId="0"/>
      <p:bldP spid="7" grpId="1"/>
      <p:bldP spid="9" grpId="0"/>
      <p:bldP spid="9" grpId="1"/>
      <p:bldP spid="10" grpId="0"/>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4447540" y="174625"/>
            <a:ext cx="329692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DẶN DÒ</a:t>
            </a:r>
          </a:p>
        </p:txBody>
      </p:sp>
      <p:sp>
        <p:nvSpPr>
          <p:cNvPr id="4" name="Text Box 3"/>
          <p:cNvSpPr txBox="1"/>
          <p:nvPr/>
        </p:nvSpPr>
        <p:spPr>
          <a:xfrm>
            <a:off x="533400" y="1542415"/>
            <a:ext cx="10433050" cy="132207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 Trả lời câu hỏi trong SGK trang 122 và học thuộc lòng bài 46.</a:t>
            </a:r>
          </a:p>
        </p:txBody>
      </p:sp>
      <p:sp>
        <p:nvSpPr>
          <p:cNvPr id="5" name="Text Box 4"/>
          <p:cNvSpPr txBox="1"/>
          <p:nvPr/>
        </p:nvSpPr>
        <p:spPr>
          <a:xfrm>
            <a:off x="533400" y="2864485"/>
            <a:ext cx="5797550" cy="706755"/>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 Xem trước bài 47.</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1335405" y="433070"/>
            <a:ext cx="9835515" cy="706755"/>
          </a:xfrm>
          <a:prstGeom prst="rect">
            <a:avLst/>
          </a:prstGeom>
          <a:noFill/>
        </p:spPr>
        <p:txBody>
          <a:bodyPr wrap="square" rtlCol="0">
            <a:spAutoFit/>
          </a:bodyPr>
          <a:lstStyle/>
          <a:p>
            <a:r>
              <a:rPr lang="en-US" sz="4000">
                <a:solidFill>
                  <a:srgbClr val="FF0000"/>
                </a:solidFill>
                <a:latin typeface="Times New Roman" panose="02020603050405020304" charset="0"/>
                <a:cs typeface="Times New Roman" panose="02020603050405020304" charset="0"/>
              </a:rPr>
              <a:t>? Biểu hiện, hình thái của heo bị bệnh:</a:t>
            </a:r>
          </a:p>
        </p:txBody>
      </p:sp>
      <p:pic>
        <p:nvPicPr>
          <p:cNvPr id="80903" name="Picture 7" descr="Cau hoi"/>
          <p:cNvPicPr>
            <a:picLocks noGrp="1" noChangeAspect="1"/>
          </p:cNvPicPr>
          <p:nvPr>
            <p:ph idx="1"/>
          </p:nvPr>
        </p:nvPicPr>
        <p:blipFill>
          <a:blip r:embed="rId3"/>
          <a:stretch>
            <a:fillRect/>
          </a:stretch>
        </p:blipFill>
        <p:spPr>
          <a:xfrm>
            <a:off x="64770" y="150495"/>
            <a:ext cx="1524000" cy="1524000"/>
          </a:xfrm>
          <a:prstGeom prst="rect">
            <a:avLst/>
          </a:prstGeom>
          <a:noFill/>
          <a:ln w="9525">
            <a:noFill/>
          </a:ln>
        </p:spPr>
      </p:pic>
      <p:sp>
        <p:nvSpPr>
          <p:cNvPr id="6" name="Text Box 5"/>
          <p:cNvSpPr txBox="1"/>
          <p:nvPr/>
        </p:nvSpPr>
        <p:spPr>
          <a:xfrm>
            <a:off x="1588770" y="1139825"/>
            <a:ext cx="10367010" cy="706755"/>
          </a:xfrm>
          <a:prstGeom prst="rect">
            <a:avLst/>
          </a:prstGeom>
          <a:noFill/>
        </p:spPr>
        <p:txBody>
          <a:bodyPr wrap="square" rtlCol="0">
            <a:spAutoFit/>
          </a:bodyPr>
          <a:lstStyle/>
          <a:p>
            <a:pPr algn="l"/>
            <a:r>
              <a:rPr lang="en-US" sz="4000">
                <a:latin typeface="Times New Roman" panose="02020603050405020304" charset="0"/>
                <a:cs typeface="Times New Roman" panose="02020603050405020304" charset="0"/>
              </a:rPr>
              <a:t>- Bỏ ăn, mệt mỏi, phân loãng, hạn chế di chuyển.</a:t>
            </a:r>
          </a:p>
        </p:txBody>
      </p:sp>
      <p:sp>
        <p:nvSpPr>
          <p:cNvPr id="7" name="Text Box 6"/>
          <p:cNvSpPr txBox="1"/>
          <p:nvPr/>
        </p:nvSpPr>
        <p:spPr>
          <a:xfrm>
            <a:off x="2718435" y="1802765"/>
            <a:ext cx="9142730" cy="1322070"/>
          </a:xfrm>
          <a:prstGeom prst="rect">
            <a:avLst/>
          </a:prstGeom>
          <a:noFill/>
        </p:spPr>
        <p:txBody>
          <a:bodyPr wrap="square" rtlCol="0">
            <a:spAutoFit/>
          </a:bodyPr>
          <a:lstStyle/>
          <a:p>
            <a:r>
              <a:rPr lang="en-US" sz="4000">
                <a:solidFill>
                  <a:srgbClr val="FF0000"/>
                </a:solidFill>
                <a:latin typeface="Times New Roman" panose="02020603050405020304" charset="0"/>
                <a:cs typeface="Times New Roman" panose="02020603050405020304" charset="0"/>
              </a:rPr>
              <a:t>? Nếu không chữa bệnh cho vật nuôi thì sẽ như thế nào?</a:t>
            </a:r>
          </a:p>
        </p:txBody>
      </p:sp>
      <p:sp>
        <p:nvSpPr>
          <p:cNvPr id="8" name="Text Box 7"/>
          <p:cNvSpPr txBox="1"/>
          <p:nvPr/>
        </p:nvSpPr>
        <p:spPr>
          <a:xfrm>
            <a:off x="3393440" y="2980055"/>
            <a:ext cx="8562340" cy="1938020"/>
          </a:xfrm>
          <a:prstGeom prst="rect">
            <a:avLst/>
          </a:prstGeom>
          <a:noFill/>
        </p:spPr>
        <p:txBody>
          <a:bodyPr wrap="square" rtlCol="0">
            <a:spAutoFit/>
          </a:bodyPr>
          <a:lstStyle/>
          <a:p>
            <a:r>
              <a:rPr lang="en-US" sz="4000">
                <a:latin typeface="Times New Roman" panose="02020603050405020304" charset="0"/>
                <a:cs typeface="Times New Roman" panose="02020603050405020304" charset="0"/>
              </a:rPr>
              <a:t>- Cân nặng giảm sút, gầy yếu có thể dẫn đến chết khi không chữa bệnh cho vật nuôi.</a:t>
            </a:r>
          </a:p>
        </p:txBody>
      </p:sp>
      <p:sp>
        <p:nvSpPr>
          <p:cNvPr id="9" name="Rectangle 8"/>
          <p:cNvSpPr/>
          <p:nvPr/>
        </p:nvSpPr>
        <p:spPr>
          <a:xfrm>
            <a:off x="3118485" y="433070"/>
            <a:ext cx="8341995" cy="1692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fr-FR" sz="4000" dirty="0">
                <a:solidFill>
                  <a:srgbClr val="FF0000"/>
                </a:solidFill>
                <a:latin typeface="Times New Roman" panose="02020603050405020304" charset="0"/>
                <a:cs typeface="Times New Roman" panose="02020603050405020304" charset="0"/>
                <a:sym typeface="+mn-ea"/>
              </a:rPr>
              <a:t>? </a:t>
            </a:r>
            <a:r>
              <a:rPr lang="fr-FR" altLang="x-none" sz="4000" dirty="0">
                <a:solidFill>
                  <a:srgbClr val="FF0000"/>
                </a:solidFill>
                <a:latin typeface="Times New Roman" panose="02020603050405020304" charset="0"/>
                <a:cs typeface="Times New Roman" panose="02020603050405020304" charset="0"/>
                <a:sym typeface="+mn-ea"/>
              </a:rPr>
              <a:t>Vật nuôi bị bệnh thì ảnh hưởng như thế nào trong chăn nuôi ?</a:t>
            </a:r>
          </a:p>
        </p:txBody>
      </p:sp>
      <p:sp>
        <p:nvSpPr>
          <p:cNvPr id="10" name="Rectangle 9"/>
          <p:cNvSpPr/>
          <p:nvPr/>
        </p:nvSpPr>
        <p:spPr>
          <a:xfrm>
            <a:off x="3432175" y="2881630"/>
            <a:ext cx="8028305" cy="25927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altLang="x-none" sz="4000" dirty="0">
                <a:solidFill>
                  <a:schemeClr val="tx1"/>
                </a:solidFill>
                <a:latin typeface="Times New Roman" panose="02020603050405020304" charset="0"/>
                <a:cs typeface="Times New Roman" panose="02020603050405020304" charset="0"/>
                <a:sym typeface="Wingdings" panose="05000000000000000000" pitchFamily="2" charset="2"/>
              </a:rPr>
              <a:t>Vật nuôi bị bệnh thì hạn chế khả năng thích nghi , làm giảm khả năng sản xuất và giá trị kinh tế của vật nuôi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blinds(horizontal)">
                                      <p:cBhvr>
                                        <p:cTn id="7" dur="500"/>
                                        <p:tgtEl>
                                          <p:spTgt spid="8090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5" presetClass="exit" presetSubtype="10" fill="hold" grpId="1" nodeType="withEffect">
                                  <p:stCondLst>
                                    <p:cond delay="0"/>
                                  </p:stCondLst>
                                  <p:childTnLst>
                                    <p:animEffect transition="out" filter="checkerboard(across)">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5" presetClass="exit" presetSubtype="10" fill="hold" grpId="1" nodeType="withEffect">
                                  <p:stCondLst>
                                    <p:cond delay="0"/>
                                  </p:stCondLst>
                                  <p:childTnLst>
                                    <p:animEffect transition="out" filter="checkerboard(across)">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5" presetClass="exit" presetSubtype="10" fill="hold" grpId="1" nodeType="withEffect">
                                  <p:stCondLst>
                                    <p:cond delay="0"/>
                                  </p:stCondLst>
                                  <p:childTnLst>
                                    <p:animEffect transition="out" filter="checkerboard(across)">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bldLvl="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2" name="Text Box 1"/>
          <p:cNvSpPr txBox="1"/>
          <p:nvPr/>
        </p:nvSpPr>
        <p:spPr>
          <a:xfrm>
            <a:off x="543560" y="1657985"/>
            <a:ext cx="859790" cy="1014730"/>
          </a:xfrm>
          <a:prstGeom prst="rect">
            <a:avLst/>
          </a:prstGeom>
          <a:noFill/>
        </p:spPr>
        <p:txBody>
          <a:bodyPr wrap="square" rtlCol="0" anchor="t">
            <a:spAutoFit/>
          </a:bodyPr>
          <a:lstStyle/>
          <a:p>
            <a:r>
              <a:rPr lang="fr-FR" altLang="x-none" sz="6000" b="1" dirty="0">
                <a:solidFill>
                  <a:schemeClr val="tx1"/>
                </a:solidFill>
                <a:cs typeface="Times New Roman" panose="02020603050405020304" charset="0"/>
                <a:sym typeface="Wingdings" panose="05000000000000000000" pitchFamily="2" charset="2"/>
              </a:rPr>
              <a:t></a:t>
            </a:r>
          </a:p>
        </p:txBody>
      </p:sp>
      <p:sp>
        <p:nvSpPr>
          <p:cNvPr id="3" name="Text Box 2"/>
          <p:cNvSpPr txBox="1"/>
          <p:nvPr/>
        </p:nvSpPr>
        <p:spPr>
          <a:xfrm>
            <a:off x="808990" y="3043555"/>
            <a:ext cx="10762615" cy="2799715"/>
          </a:xfrm>
          <a:prstGeom prst="rect">
            <a:avLst/>
          </a:prstGeom>
          <a:noFill/>
        </p:spPr>
        <p:txBody>
          <a:bodyPr wrap="square" rtlCol="0">
            <a:spAutoFit/>
          </a:bodyPr>
          <a:lstStyle/>
          <a:p>
            <a:r>
              <a:rPr lang="en-US" sz="4400">
                <a:latin typeface="Times New Roman" panose="02020603050405020304" charset="0"/>
                <a:cs typeface="Times New Roman" panose="02020603050405020304" charset="0"/>
              </a:rPr>
              <a:t>Vật nuôi bị bệnh do chức năng sinh lý trong cơ thể tác động của yếu tố gây bệnh làm giảm sút khả năng sản xuất và giá trị kinh tế của vật nuôi.</a:t>
            </a:r>
          </a:p>
        </p:txBody>
      </p:sp>
      <p:sp>
        <p:nvSpPr>
          <p:cNvPr id="5" name="Text Box 4"/>
          <p:cNvSpPr txBox="1"/>
          <p:nvPr/>
        </p:nvSpPr>
        <p:spPr>
          <a:xfrm>
            <a:off x="339090" y="1140460"/>
            <a:ext cx="7395210" cy="706755"/>
          </a:xfrm>
          <a:prstGeom prst="rect">
            <a:avLst/>
          </a:prstGeom>
          <a:noFill/>
        </p:spPr>
        <p:txBody>
          <a:bodyPr wrap="square" rtlCol="0">
            <a:spAutoFit/>
          </a:bodyPr>
          <a:lstStyle/>
          <a:p>
            <a:r>
              <a:rPr lang="en-US" sz="4000" b="1">
                <a:gradFill>
                  <a:gsLst>
                    <a:gs pos="0">
                      <a:srgbClr val="007BD3"/>
                    </a:gs>
                    <a:gs pos="100000">
                      <a:srgbClr val="034373"/>
                    </a:gs>
                  </a:gsLst>
                  <a:lin ang="5400000" scaled="0"/>
                </a:gradFill>
                <a:latin typeface="Times New Roman" panose="02020603050405020304" charset="0"/>
                <a:cs typeface="Times New Roman" panose="02020603050405020304" charset="0"/>
              </a:rPr>
              <a:t>I. Khái niệm về bệnh: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39090" y="997585"/>
            <a:ext cx="6771005" cy="706755"/>
          </a:xfrm>
          <a:prstGeom prst="rect">
            <a:avLst/>
          </a:prstGeom>
          <a:noFill/>
        </p:spPr>
        <p:txBody>
          <a:bodyPr wrap="square" rtlCol="0">
            <a:spAutoFit/>
            <a:scene3d>
              <a:camera prst="orthographicFront"/>
              <a:lightRig rig="threePt" dir="t"/>
            </a:scene3d>
          </a:bodyPr>
          <a:lstStyle/>
          <a:p>
            <a:r>
              <a:rPr lang="en-US" sz="4000" b="1">
                <a:gradFill>
                  <a:gsLst>
                    <a:gs pos="0">
                      <a:srgbClr val="007BD3"/>
                    </a:gs>
                    <a:gs pos="100000">
                      <a:srgbClr val="034373"/>
                    </a:gs>
                  </a:gsLst>
                  <a:lin ang="5400000" scaled="0"/>
                </a:gradFill>
                <a:effectLst/>
                <a:latin typeface="Times New Roman" panose="02020603050405020304" charset="0"/>
                <a:cs typeface="Times New Roman" panose="02020603050405020304" charset="0"/>
              </a:rPr>
              <a:t>II. Nguyên nhân sinh ra bệnh:</a:t>
            </a:r>
          </a:p>
        </p:txBody>
      </p:sp>
      <p:sp>
        <p:nvSpPr>
          <p:cNvPr id="4" name="Rectangle 3"/>
          <p:cNvSpPr/>
          <p:nvPr/>
        </p:nvSpPr>
        <p:spPr>
          <a:xfrm>
            <a:off x="339090" y="79375"/>
            <a:ext cx="11513820" cy="918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charset="0"/>
                <a:cs typeface="Times New Roman" panose="02020603050405020304" charset="0"/>
              </a:rPr>
              <a:t>BÀI 46: PHÒNG, TRỊ BỆNH CHO VẬT NUÔI</a:t>
            </a:r>
          </a:p>
        </p:txBody>
      </p:sp>
      <p:sp>
        <p:nvSpPr>
          <p:cNvPr id="6" name="Text Box 5"/>
          <p:cNvSpPr txBox="1"/>
          <p:nvPr/>
        </p:nvSpPr>
        <p:spPr>
          <a:xfrm>
            <a:off x="2466340" y="2823210"/>
            <a:ext cx="8594090" cy="2122805"/>
          </a:xfrm>
          <a:prstGeom prst="rect">
            <a:avLst/>
          </a:prstGeom>
          <a:noFill/>
        </p:spPr>
        <p:txBody>
          <a:bodyPr wrap="square" rtlCol="0">
            <a:spAutoFit/>
          </a:bodyPr>
          <a:lstStyle/>
          <a:p>
            <a:r>
              <a:rPr lang="en-US" sz="4400">
                <a:solidFill>
                  <a:srgbClr val="FF0000"/>
                </a:solidFill>
                <a:latin typeface="Times New Roman" panose="02020603050405020304" charset="0"/>
                <a:cs typeface="Times New Roman" panose="02020603050405020304" charset="0"/>
              </a:rPr>
              <a:t>Hãy quan sát ảnh, cho biết có mấy nguyên nhân gây bệnh?</a:t>
            </a:r>
          </a:p>
          <a:p>
            <a:r>
              <a:rPr lang="en-US" sz="4400">
                <a:solidFill>
                  <a:srgbClr val="FF0000"/>
                </a:solidFill>
                <a:latin typeface="Times New Roman" panose="02020603050405020304" charset="0"/>
                <a:cs typeface="Times New Roman" panose="02020603050405020304" charset="0"/>
              </a:rPr>
              <a:t>Gồm những nguyên nhân nào? </a:t>
            </a:r>
          </a:p>
        </p:txBody>
      </p:sp>
      <p:pic>
        <p:nvPicPr>
          <p:cNvPr id="80903" name="Picture 7" descr="Cau hoi"/>
          <p:cNvPicPr>
            <a:picLocks noChangeAspect="1"/>
          </p:cNvPicPr>
          <p:nvPr/>
        </p:nvPicPr>
        <p:blipFill>
          <a:blip r:embed="rId2"/>
          <a:stretch>
            <a:fillRect/>
          </a:stretch>
        </p:blipFill>
        <p:spPr>
          <a:xfrm>
            <a:off x="551815" y="2365375"/>
            <a:ext cx="1524000" cy="1524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903"/>
                                        </p:tgtEl>
                                        <p:attrNameLst>
                                          <p:attrName>style.visibility</p:attrName>
                                        </p:attrNameLst>
                                      </p:cBhvr>
                                      <p:to>
                                        <p:strVal val="visible"/>
                                      </p:to>
                                    </p:set>
                                    <p:animEffect transition="in" filter="blinds(horizontal)">
                                      <p:cBhvr>
                                        <p:cTn id="12" dur="500"/>
                                        <p:tgtEl>
                                          <p:spTgt spid="8090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75" y="185420"/>
            <a:ext cx="11222990" cy="648716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4000">
              <a:schemeClr val="accent1">
                <a:lumMod val="60000"/>
                <a:lumOff val="40000"/>
              </a:schemeClr>
            </a:gs>
            <a:gs pos="0">
              <a:srgbClr val="034373"/>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430655" y="477672"/>
            <a:ext cx="9330690" cy="48995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dirty="0">
              <a:solidFill>
                <a:schemeClr val="tx1"/>
              </a:solidFill>
              <a:latin typeface="Times New Roman" panose="02020603050405020304" charset="0"/>
              <a:cs typeface="Times New Roman" panose="02020603050405020304" charset="0"/>
            </a:endParaRPr>
          </a:p>
          <a:p>
            <a:pPr algn="l"/>
            <a:endParaRPr lang="en-US" sz="4000" dirty="0">
              <a:solidFill>
                <a:schemeClr val="tx1"/>
              </a:solidFill>
              <a:latin typeface="Times New Roman" panose="02020603050405020304" charset="0"/>
              <a:cs typeface="Times New Roman" panose="02020603050405020304" charset="0"/>
            </a:endParaRPr>
          </a:p>
          <a:p>
            <a:pPr algn="l"/>
            <a:endParaRPr lang="en-US" sz="4000" dirty="0">
              <a:solidFill>
                <a:schemeClr val="tx1"/>
              </a:solidFill>
              <a:latin typeface="Times New Roman" panose="02020603050405020304" charset="0"/>
              <a:cs typeface="Times New Roman" panose="02020603050405020304" charset="0"/>
            </a:endParaRPr>
          </a:p>
          <a:p>
            <a:pPr algn="l"/>
            <a:endParaRPr lang="en-US" sz="4000" dirty="0">
              <a:solidFill>
                <a:schemeClr val="tx1"/>
              </a:solidFill>
              <a:latin typeface="Times New Roman" panose="02020603050405020304" charset="0"/>
              <a:cs typeface="Times New Roman" panose="02020603050405020304" charset="0"/>
            </a:endParaRPr>
          </a:p>
          <a:p>
            <a:pPr algn="l"/>
            <a:r>
              <a:rPr lang="en-US" sz="4000" dirty="0">
                <a:solidFill>
                  <a:schemeClr val="tx1"/>
                </a:solidFill>
                <a:latin typeface="Times New Roman" panose="02020603050405020304" charset="0"/>
                <a:cs typeface="Times New Roman" panose="02020603050405020304" charset="0"/>
              </a:rPr>
              <a:t>II. </a:t>
            </a:r>
            <a:r>
              <a:rPr lang="en-US" sz="4000" dirty="0" err="1">
                <a:solidFill>
                  <a:schemeClr val="tx1"/>
                </a:solidFill>
                <a:latin typeface="Times New Roman" panose="02020603050405020304" charset="0"/>
                <a:cs typeface="Times New Roman" panose="02020603050405020304" charset="0"/>
              </a:rPr>
              <a:t>Nguyên</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nhân</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sinh</a:t>
            </a:r>
            <a:r>
              <a:rPr lang="en-US" sz="4000" dirty="0">
                <a:solidFill>
                  <a:schemeClr val="tx1"/>
                </a:solidFill>
                <a:latin typeface="Times New Roman" panose="02020603050405020304" charset="0"/>
                <a:cs typeface="Times New Roman" panose="02020603050405020304" charset="0"/>
              </a:rPr>
              <a:t> ra </a:t>
            </a:r>
            <a:r>
              <a:rPr lang="en-US" sz="4000" dirty="0" err="1">
                <a:solidFill>
                  <a:schemeClr val="tx1"/>
                </a:solidFill>
                <a:latin typeface="Times New Roman" panose="02020603050405020304" charset="0"/>
                <a:cs typeface="Times New Roman" panose="02020603050405020304" charset="0"/>
              </a:rPr>
              <a:t>bệnh</a:t>
            </a:r>
            <a:r>
              <a:rPr lang="en-US" sz="4000" dirty="0">
                <a:solidFill>
                  <a:schemeClr val="tx1"/>
                </a:solidFill>
                <a:latin typeface="Times New Roman" panose="02020603050405020304" charset="0"/>
                <a:cs typeface="Times New Roman" panose="02020603050405020304" charset="0"/>
              </a:rPr>
              <a:t>:</a:t>
            </a:r>
          </a:p>
          <a:p>
            <a:pPr algn="l"/>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Gồm</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có</a:t>
            </a:r>
            <a:r>
              <a:rPr lang="en-US" sz="4000" dirty="0">
                <a:solidFill>
                  <a:schemeClr val="tx1"/>
                </a:solidFill>
                <a:latin typeface="Times New Roman" panose="02020603050405020304" charset="0"/>
                <a:cs typeface="Times New Roman" panose="02020603050405020304" charset="0"/>
              </a:rPr>
              <a:t> 2 </a:t>
            </a:r>
            <a:r>
              <a:rPr lang="en-US" sz="4000" dirty="0" err="1">
                <a:solidFill>
                  <a:schemeClr val="tx1"/>
                </a:solidFill>
                <a:latin typeface="Times New Roman" panose="02020603050405020304" charset="0"/>
                <a:cs typeface="Times New Roman" panose="02020603050405020304" charset="0"/>
              </a:rPr>
              <a:t>yếu</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tố</a:t>
            </a:r>
            <a:r>
              <a:rPr lang="en-US" sz="4000" dirty="0">
                <a:solidFill>
                  <a:schemeClr val="tx1"/>
                </a:solidFill>
                <a:latin typeface="Times New Roman" panose="02020603050405020304" charset="0"/>
                <a:cs typeface="Times New Roman" panose="02020603050405020304" charset="0"/>
              </a:rPr>
              <a:t>:</a:t>
            </a:r>
          </a:p>
          <a:p>
            <a:pPr algn="l"/>
            <a:endParaRPr lang="en-US" sz="4000" dirty="0">
              <a:solidFill>
                <a:schemeClr val="tx1"/>
              </a:solidFill>
              <a:latin typeface="Times New Roman" panose="02020603050405020304" charset="0"/>
              <a:cs typeface="Times New Roman" panose="02020603050405020304" charset="0"/>
            </a:endParaRPr>
          </a:p>
          <a:p>
            <a:pPr algn="l"/>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Yếu</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tố</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bên</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trong</a:t>
            </a:r>
            <a:r>
              <a:rPr lang="en-US" sz="4000" dirty="0">
                <a:solidFill>
                  <a:schemeClr val="tx1"/>
                </a:solidFill>
                <a:latin typeface="Times New Roman" panose="02020603050405020304" charset="0"/>
                <a:cs typeface="Times New Roman" panose="02020603050405020304" charset="0"/>
              </a:rPr>
              <a:t> ( di </a:t>
            </a:r>
            <a:r>
              <a:rPr lang="en-US" sz="4000" dirty="0" err="1">
                <a:solidFill>
                  <a:schemeClr val="tx1"/>
                </a:solidFill>
                <a:latin typeface="Times New Roman" panose="02020603050405020304" charset="0"/>
                <a:cs typeface="Times New Roman" panose="02020603050405020304" charset="0"/>
              </a:rPr>
              <a:t>truyền</a:t>
            </a:r>
            <a:r>
              <a:rPr lang="en-US" sz="4000" dirty="0">
                <a:solidFill>
                  <a:schemeClr val="tx1"/>
                </a:solidFill>
                <a:latin typeface="Times New Roman" panose="02020603050405020304" charset="0"/>
                <a:cs typeface="Times New Roman" panose="02020603050405020304" charset="0"/>
              </a:rPr>
              <a:t>).</a:t>
            </a:r>
          </a:p>
          <a:p>
            <a:pPr algn="l"/>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Yếu</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tố</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bên</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ngoài</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Sinh</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học</a:t>
            </a:r>
            <a:r>
              <a:rPr lang="en-US" sz="4000" dirty="0">
                <a:solidFill>
                  <a:schemeClr val="tx1"/>
                </a:solidFill>
                <a:latin typeface="Times New Roman" panose="02020603050405020304" charset="0"/>
                <a:cs typeface="Times New Roman" panose="02020603050405020304" charset="0"/>
              </a:rPr>
              <a:t> , </a:t>
            </a:r>
            <a:r>
              <a:rPr lang="en-US" sz="4000" dirty="0" err="1">
                <a:solidFill>
                  <a:schemeClr val="tx1"/>
                </a:solidFill>
                <a:latin typeface="Times New Roman" panose="02020603050405020304" charset="0"/>
                <a:cs typeface="Times New Roman" panose="02020603050405020304" charset="0"/>
              </a:rPr>
              <a:t>Hóa</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học</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Lý</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học</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Cơ</a:t>
            </a:r>
            <a:r>
              <a:rPr lang="en-US" sz="4000" dirty="0">
                <a:solidFill>
                  <a:schemeClr val="tx1"/>
                </a:solidFill>
                <a:latin typeface="Times New Roman" panose="02020603050405020304" charset="0"/>
                <a:cs typeface="Times New Roman" panose="02020603050405020304" charset="0"/>
              </a:rPr>
              <a:t> </a:t>
            </a:r>
            <a:r>
              <a:rPr lang="en-US" sz="4000" dirty="0" err="1">
                <a:solidFill>
                  <a:schemeClr val="tx1"/>
                </a:solidFill>
                <a:latin typeface="Times New Roman" panose="02020603050405020304" charset="0"/>
                <a:cs typeface="Times New Roman" panose="02020603050405020304" charset="0"/>
              </a:rPr>
              <a:t>học</a:t>
            </a:r>
            <a:r>
              <a:rPr lang="en-US" sz="4000" dirty="0">
                <a:solidFill>
                  <a:schemeClr val="tx1"/>
                </a:solidFill>
                <a:latin typeface="Times New Roman" panose="02020603050405020304" charset="0"/>
                <a:cs typeface="Times New Roman" panose="02020603050405020304" charset="0"/>
              </a:rPr>
              <a:t>.</a:t>
            </a:r>
          </a:p>
          <a:p>
            <a:pPr algn="ctr"/>
            <a:endParaRPr lang="en-US" sz="4000" dirty="0">
              <a:solidFill>
                <a:schemeClr val="tx1"/>
              </a:solidFill>
              <a:latin typeface="Times New Roman" panose="02020603050405020304" charset="0"/>
              <a:cs typeface="Times New Roman" panose="02020603050405020304" charset="0"/>
            </a:endParaRPr>
          </a:p>
          <a:p>
            <a:pPr algn="ctr"/>
            <a:endParaRPr lang="en-US" sz="4000" dirty="0">
              <a:solidFill>
                <a:schemeClr val="tx1"/>
              </a:solidFill>
              <a:latin typeface="Times New Roman" panose="02020603050405020304" charset="0"/>
              <a:cs typeface="Times New Roman" panose="02020603050405020304" charset="0"/>
            </a:endParaRPr>
          </a:p>
          <a:p>
            <a:pPr algn="ctr"/>
            <a:endParaRPr lang="en-US" sz="4000" dirty="0">
              <a:solidFill>
                <a:schemeClr val="tx1"/>
              </a:solidFill>
              <a:latin typeface="Times New Roman" panose="02020603050405020304" charset="0"/>
              <a:cs typeface="Times New Roman" panose="02020603050405020304" charset="0"/>
            </a:endParaRPr>
          </a:p>
          <a:p>
            <a:pPr algn="ctr"/>
            <a:endParaRPr lang="en-US" sz="4000" dirty="0">
              <a:solidFill>
                <a:schemeClr val="tx1"/>
              </a:solidFill>
              <a:latin typeface="Times New Roman" panose="02020603050405020304" charset="0"/>
              <a:cs typeface="Times New Roman" panose="02020603050405020304" charset="0"/>
            </a:endParaRPr>
          </a:p>
          <a:p>
            <a:pPr algn="ctr"/>
            <a:endParaRPr lang="en-US" sz="4000" dirty="0">
              <a:solidFill>
                <a:schemeClr val="tx1"/>
              </a:solidFill>
              <a:latin typeface="Times New Roman" panose="02020603050405020304" charset="0"/>
              <a:cs typeface="Times New Roman" panose="02020603050405020304" charset="0"/>
            </a:endParaRPr>
          </a:p>
        </p:txBody>
      </p:sp>
      <p:sp>
        <p:nvSpPr>
          <p:cNvPr id="4" name="Text Box 3"/>
          <p:cNvSpPr txBox="1"/>
          <p:nvPr/>
        </p:nvSpPr>
        <p:spPr>
          <a:xfrm>
            <a:off x="570865" y="1027430"/>
            <a:ext cx="859790" cy="1014730"/>
          </a:xfrm>
          <a:prstGeom prst="rect">
            <a:avLst/>
          </a:prstGeom>
          <a:noFill/>
        </p:spPr>
        <p:txBody>
          <a:bodyPr wrap="square" rtlCol="0" anchor="t">
            <a:spAutoFit/>
          </a:bodyPr>
          <a:lstStyle/>
          <a:p>
            <a:r>
              <a:rPr lang="fr-FR" altLang="x-none" sz="6000" b="1" dirty="0">
                <a:solidFill>
                  <a:schemeClr val="tx1"/>
                </a:solidFill>
                <a:cs typeface="Times New Roman" panose="02020603050405020304" charset="0"/>
                <a:sym typeface="Wingdings" panose="05000000000000000000" pitchFamily="2" charset="2"/>
              </a:rPr>
              <a: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1"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diamond(in)">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Scale>
                                      <p:cBhvr>
                                        <p:cTn id="21"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5" end="5"/>
                                            </p:txEl>
                                          </p:spTgt>
                                        </p:tgtEl>
                                        <p:attrNameLst>
                                          <p:attrName>ppt_x</p:attrName>
                                          <p:attrName>ppt_y</p:attrName>
                                        </p:attrNameLst>
                                      </p:cBhvr>
                                    </p:animMotion>
                                    <p:animEffect transition="in" filter="fade">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Scale>
                                      <p:cBhvr>
                                        <p:cTn id="28"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4" end="4"/>
                                            </p:txEl>
                                          </p:spTgt>
                                        </p:tgtEl>
                                        <p:attrNameLst>
                                          <p:attrName>ppt_x</p:attrName>
                                          <p:attrName>ppt_y</p:attrName>
                                        </p:attrNameLst>
                                      </p:cBhvr>
                                    </p:animMotion>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ox(in)">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bldLvl="0" animBg="1"/>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bạch tạng 1"/>
          <p:cNvPicPr>
            <a:picLocks noGrp="1" noChangeAspect="1"/>
          </p:cNvPicPr>
          <p:nvPr>
            <p:ph sz="half" idx="4294967295"/>
          </p:nvPr>
        </p:nvPicPr>
        <p:blipFill>
          <a:blip r:embed="rId3"/>
          <a:stretch>
            <a:fillRect/>
          </a:stretch>
        </p:blipFill>
        <p:spPr>
          <a:xfrm>
            <a:off x="367665" y="219710"/>
            <a:ext cx="5181600" cy="3620135"/>
          </a:xfrm>
          <a:prstGeom prst="rect">
            <a:avLst/>
          </a:prstGeom>
        </p:spPr>
      </p:pic>
      <p:pic>
        <p:nvPicPr>
          <p:cNvPr id="5" name="Content Placeholder 4" descr="bạch tạng"/>
          <p:cNvPicPr>
            <a:picLocks noGrp="1" noChangeAspect="1"/>
          </p:cNvPicPr>
          <p:nvPr>
            <p:ph sz="half" idx="4294967295"/>
          </p:nvPr>
        </p:nvPicPr>
        <p:blipFill>
          <a:blip r:embed="rId4"/>
          <a:stretch>
            <a:fillRect/>
          </a:stretch>
        </p:blipFill>
        <p:spPr>
          <a:xfrm>
            <a:off x="367665" y="3839845"/>
            <a:ext cx="5181600" cy="2637790"/>
          </a:xfrm>
          <a:prstGeom prst="rect">
            <a:avLst/>
          </a:prstGeom>
        </p:spPr>
      </p:pic>
      <p:pic>
        <p:nvPicPr>
          <p:cNvPr id="7" name="Picture 6" descr="bệnh"/>
          <p:cNvPicPr>
            <a:picLocks noChangeAspect="1"/>
          </p:cNvPicPr>
          <p:nvPr/>
        </p:nvPicPr>
        <p:blipFill>
          <a:blip r:embed="rId5"/>
          <a:stretch>
            <a:fillRect/>
          </a:stretch>
        </p:blipFill>
        <p:spPr>
          <a:xfrm>
            <a:off x="5549265" y="219710"/>
            <a:ext cx="6508115" cy="6257925"/>
          </a:xfrm>
          <a:prstGeom prst="rect">
            <a:avLst/>
          </a:prstGeom>
        </p:spPr>
      </p:pic>
      <p:sp>
        <p:nvSpPr>
          <p:cNvPr id="8" name="Rectangle 7"/>
          <p:cNvSpPr/>
          <p:nvPr/>
        </p:nvSpPr>
        <p:spPr>
          <a:xfrm>
            <a:off x="3282315" y="1459230"/>
            <a:ext cx="5892165" cy="14573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charset="0"/>
                <a:cs typeface="Times New Roman" panose="02020603050405020304" charset="0"/>
              </a:rPr>
              <a:t>Bệnh Bạch Tạng </a:t>
            </a:r>
          </a:p>
          <a:p>
            <a:pPr algn="ctr"/>
            <a:r>
              <a:rPr lang="en-US" sz="4400" b="1">
                <a:solidFill>
                  <a:schemeClr val="tx1"/>
                </a:solidFill>
                <a:latin typeface="Times New Roman" panose="02020603050405020304" charset="0"/>
                <a:cs typeface="Times New Roman" panose="02020603050405020304" charset="0"/>
              </a:rPr>
              <a:t>( Yếu tố bên trong)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15"/>
            <a:ext cx="5714365" cy="2971165"/>
          </a:xfrm>
          <a:prstGeom prst="rect">
            <a:avLst/>
          </a:prstGeom>
        </p:spPr>
      </p:pic>
      <p:pic>
        <p:nvPicPr>
          <p:cNvPr id="3" name="Picture 2"/>
          <p:cNvPicPr>
            <a:picLocks noChangeAspect="1"/>
          </p:cNvPicPr>
          <p:nvPr/>
        </p:nvPicPr>
        <p:blipFill>
          <a:blip r:embed="rId3"/>
          <a:stretch>
            <a:fillRect/>
          </a:stretch>
        </p:blipFill>
        <p:spPr>
          <a:xfrm>
            <a:off x="5714365" y="-5715"/>
            <a:ext cx="6469380" cy="2971165"/>
          </a:xfrm>
          <a:prstGeom prst="rect">
            <a:avLst/>
          </a:prstGeom>
        </p:spPr>
      </p:pic>
      <p:cxnSp>
        <p:nvCxnSpPr>
          <p:cNvPr id="5" name="Straight Arrow Connector 4"/>
          <p:cNvCxnSpPr/>
          <p:nvPr/>
        </p:nvCxnSpPr>
        <p:spPr>
          <a:xfrm>
            <a:off x="2854960" y="3117850"/>
            <a:ext cx="2432685" cy="1098550"/>
          </a:xfrm>
          <a:prstGeom prst="straightConnector1">
            <a:avLst/>
          </a:prstGeom>
          <a:ln>
            <a:solidFill>
              <a:srgbClr val="FF0000"/>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5507355" y="3132455"/>
            <a:ext cx="1656080" cy="1113790"/>
          </a:xfrm>
          <a:prstGeom prst="straightConnector1">
            <a:avLst/>
          </a:prstGeom>
          <a:ln>
            <a:solidFill>
              <a:srgbClr val="FF0000"/>
            </a:solidFill>
            <a:tailEnd type="arrow" w="med" len="med"/>
          </a:ln>
        </p:spPr>
        <p:style>
          <a:lnRef idx="3">
            <a:schemeClr val="accent4"/>
          </a:lnRef>
          <a:fillRef idx="0">
            <a:schemeClr val="accent4"/>
          </a:fillRef>
          <a:effectRef idx="2">
            <a:schemeClr val="accent4"/>
          </a:effectRef>
          <a:fontRef idx="minor">
            <a:schemeClr val="tx1"/>
          </a:fontRef>
        </p:style>
      </p:cxnSp>
      <p:sp>
        <p:nvSpPr>
          <p:cNvPr id="7" name="Rectangle 6"/>
          <p:cNvSpPr/>
          <p:nvPr/>
        </p:nvSpPr>
        <p:spPr>
          <a:xfrm>
            <a:off x="3148330" y="4348480"/>
            <a:ext cx="6447155" cy="219900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charset="0"/>
                <a:cs typeface="Times New Roman" panose="02020603050405020304" charset="0"/>
              </a:rPr>
              <a:t>Gãy chân, bị ngộ độc chết.</a:t>
            </a:r>
          </a:p>
          <a:p>
            <a:pPr algn="ctr"/>
            <a:r>
              <a:rPr lang="en-US" sz="4400" b="1">
                <a:solidFill>
                  <a:schemeClr val="tx1"/>
                </a:solidFill>
                <a:latin typeface="Times New Roman" panose="02020603050405020304" charset="0"/>
                <a:cs typeface="Times New Roman" panose="02020603050405020304" charset="0"/>
              </a:rPr>
              <a:t>( Yếu tố bên ngoài)</a:t>
            </a:r>
            <a:r>
              <a:rPr lang="en-US" sz="4400">
                <a:solidFill>
                  <a:schemeClr val="tx1"/>
                </a:solidFill>
                <a:latin typeface="Times New Roman" panose="02020603050405020304" charset="0"/>
                <a:cs typeface="Times New Roman" panose="02020603050405020304" charset="0"/>
              </a:rPr>
              <a:t>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70" decel="100000"/>
                                        <p:tgtEl>
                                          <p:spTgt spid="7"/>
                                        </p:tgtEl>
                                      </p:cBhvr>
                                    </p:animEffect>
                                    <p:animScale>
                                      <p:cBhvr>
                                        <p:cTn id="26" dur="770" decel="100000"/>
                                        <p:tgtEl>
                                          <p:spTgt spid="7"/>
                                        </p:tgtEl>
                                      </p:cBhvr>
                                      <p:from x="10000" y="10000"/>
                                      <p:to x="200000" y="450000"/>
                                    </p:animScale>
                                    <p:animScale>
                                      <p:cBhvr>
                                        <p:cTn id="27" dur="1230" accel="100000" fill="hold">
                                          <p:stCondLst>
                                            <p:cond delay="770"/>
                                          </p:stCondLst>
                                        </p:cTn>
                                        <p:tgtEl>
                                          <p:spTgt spid="7"/>
                                        </p:tgtEl>
                                      </p:cBhvr>
                                      <p:from x="200000" y="450000"/>
                                      <p:to x="100000" y="100000"/>
                                    </p:animScale>
                                    <p:set>
                                      <p:cBhvr>
                                        <p:cTn id="28" dur="770" fill="hold"/>
                                        <p:tgtEl>
                                          <p:spTgt spid="7"/>
                                        </p:tgtEl>
                                        <p:attrNameLst>
                                          <p:attrName>ppt_x</p:attrName>
                                        </p:attrNameLst>
                                      </p:cBhvr>
                                      <p:to>
                                        <p:strVal val="(0.5)"/>
                                      </p:to>
                                    </p:set>
                                    <p:anim from="(0.5)" to="(#ppt_x)" calcmode="lin" valueType="num">
                                      <p:cBhvr>
                                        <p:cTn id="29" dur="1230" accel="100000" fill="hold">
                                          <p:stCondLst>
                                            <p:cond delay="770"/>
                                          </p:stCondLst>
                                        </p:cTn>
                                        <p:tgtEl>
                                          <p:spTgt spid="7"/>
                                        </p:tgtEl>
                                        <p:attrNameLst>
                                          <p:attrName>ppt_x</p:attrName>
                                        </p:attrNameLst>
                                      </p:cBhvr>
                                    </p:anim>
                                    <p:set>
                                      <p:cBhvr>
                                        <p:cTn id="30" dur="770" fill="hold"/>
                                        <p:tgtEl>
                                          <p:spTgt spid="7"/>
                                        </p:tgtEl>
                                        <p:attrNameLst>
                                          <p:attrName>ppt_y</p:attrName>
                                        </p:attrNameLst>
                                      </p:cBhvr>
                                      <p:to>
                                        <p:strVal val="(#ppt_y+0.4)"/>
                                      </p:to>
                                    </p:set>
                                    <p:anim from="(#ppt_y+0.4)" to="(#ppt_y)" calcmode="lin" valueType="num">
                                      <p:cBhvr>
                                        <p:cTn id="31"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838</Words>
  <Application>Microsoft Macintosh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pc</dc:creator>
  <cp:lastModifiedBy>Ca Co Canh</cp:lastModifiedBy>
  <cp:revision>17</cp:revision>
  <dcterms:created xsi:type="dcterms:W3CDTF">2019-03-21T05:46:00Z</dcterms:created>
  <dcterms:modified xsi:type="dcterms:W3CDTF">2021-05-22T01:32:40Z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