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7" r:id="rId2"/>
    <p:sldId id="258" r:id="rId3"/>
    <p:sldId id="259" r:id="rId4"/>
    <p:sldId id="288" r:id="rId5"/>
    <p:sldId id="305" r:id="rId6"/>
    <p:sldId id="297" r:id="rId7"/>
    <p:sldId id="300" r:id="rId8"/>
    <p:sldId id="301" r:id="rId9"/>
    <p:sldId id="302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6666"/>
    <a:srgbClr val="FF00FF"/>
    <a:srgbClr val="FF0000"/>
    <a:srgbClr val="D60093"/>
    <a:srgbClr val="660066"/>
    <a:srgbClr val="0000FF"/>
    <a:srgbClr val="6D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95222" autoAdjust="0"/>
  </p:normalViewPr>
  <p:slideViewPr>
    <p:cSldViewPr>
      <p:cViewPr>
        <p:scale>
          <a:sx n="77" d="100"/>
          <a:sy n="77" d="100"/>
        </p:scale>
        <p:origin x="-114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A7AD-7B6C-41D8-9E2B-ED4CFA4E1462}" type="datetimeFigureOut">
              <a:rPr lang="en-US" smtClean="0"/>
              <a:pPr/>
              <a:t>07/03/2021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B372F-B3DD-4094-9FBD-752592A62F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4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E1FA6C-9CB1-4897-A06D-A2E4979AA14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6376E-6548-4854-AFA1-0758DA2058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41A1B3-34B1-4CD5-AE40-DDE3A37422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6C4C82-05CF-4D40-8564-2A4A0F6AEC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29B6F-0169-49A4-AA77-42BC1AB362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9D8AF7-AC7A-4400-B4A6-7FBCACFFF0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4C75AA-3D66-46F5-AB24-66A31D6761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3D1185-AAF0-4293-A2EA-831D87FD7A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F5F0C-6783-469B-86E5-A526C20F61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72684E-1CC2-47C5-ADED-E609434EC6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93F18F-E97F-4876-9E9F-7529126E4A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E4C05E-2B5B-4083-957F-A2EF9DD655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D902D34-3960-4E4F-A7EB-99633918EAB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8"/>
          <p:cNvSpPr txBox="1">
            <a:spLocks noChangeArrowheads="1"/>
          </p:cNvSpPr>
          <p:nvPr/>
        </p:nvSpPr>
        <p:spPr bwMode="auto">
          <a:xfrm>
            <a:off x="0" y="152400"/>
            <a:ext cx="9144000" cy="10156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ct val="20000"/>
              </a:spcAft>
            </a:pP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TIẾT 13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4. SỬ DỤNG CÁC HÀM ĐỂ TÍNH TOÁN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85800" y="685800"/>
            <a:ext cx="77724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en-US" sz="36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1. Hàm trong chương trình bảng tính: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295400"/>
            <a:ext cx="8534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3276600" y="1828800"/>
            <a:ext cx="5486400" cy="3581400"/>
          </a:xfrm>
          <a:prstGeom prst="cloudCallout">
            <a:avLst>
              <a:gd name="adj1" fmla="val -82176"/>
              <a:gd name="adj2" fmla="val 843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Em hãy lập công thức tính trung bình cộng của ba giá trị 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3; 10; 2</a:t>
            </a: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lần lượt nằm trong các ô sau?</a:t>
            </a: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2057400" y="2895600"/>
            <a:ext cx="3048000" cy="685800"/>
          </a:xfrm>
          <a:prstGeom prst="wedgeRectCallout">
            <a:avLst>
              <a:gd name="adj1" fmla="val -7375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3600" b="1">
                <a:solidFill>
                  <a:srgbClr val="990099"/>
                </a:solidFill>
              </a:rPr>
              <a:t>=(3+10+2)/3</a:t>
            </a:r>
          </a:p>
        </p:txBody>
      </p:sp>
      <p:sp>
        <p:nvSpPr>
          <p:cNvPr id="39943" name="AutoShape 7"/>
          <p:cNvSpPr>
            <a:spLocks noChangeArrowheads="1"/>
          </p:cNvSpPr>
          <p:nvPr/>
        </p:nvSpPr>
        <p:spPr bwMode="auto">
          <a:xfrm>
            <a:off x="1371600" y="3733800"/>
            <a:ext cx="3581400" cy="685800"/>
          </a:xfrm>
          <a:prstGeom prst="wedgeRectCallout">
            <a:avLst>
              <a:gd name="adj1" fmla="val -55718"/>
              <a:gd name="adj2" fmla="val -52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3600" b="1">
                <a:solidFill>
                  <a:srgbClr val="990099"/>
                </a:solidFill>
              </a:rPr>
              <a:t>=(A1+A2+A3)/3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457200" y="4648200"/>
            <a:ext cx="8305800" cy="15636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Ngoài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công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thức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trên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chương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trình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bảng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tính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còn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có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thể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sử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dụng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hàm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Average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giúp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ta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tính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trung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bình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cộng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cho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giá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trị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trên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39945" name="AutoShape 9"/>
          <p:cNvSpPr>
            <a:spLocks noChangeArrowheads="1"/>
          </p:cNvSpPr>
          <p:nvPr/>
        </p:nvSpPr>
        <p:spPr bwMode="auto">
          <a:xfrm>
            <a:off x="2057400" y="2590800"/>
            <a:ext cx="4038600" cy="685800"/>
          </a:xfrm>
          <a:prstGeom prst="wedgeRectCallout">
            <a:avLst>
              <a:gd name="adj1" fmla="val -68593"/>
              <a:gd name="adj2" fmla="val 768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990099"/>
                </a:solidFill>
              </a:rPr>
              <a:t>=Average(3,10,2)</a:t>
            </a:r>
            <a:endParaRPr lang="en-US" sz="6000" b="1" dirty="0">
              <a:solidFill>
                <a:srgbClr val="990099"/>
              </a:solidFill>
            </a:endParaRPr>
          </a:p>
        </p:txBody>
      </p:sp>
      <p:sp>
        <p:nvSpPr>
          <p:cNvPr id="39946" name="AutoShape 10"/>
          <p:cNvSpPr>
            <a:spLocks noChangeArrowheads="1"/>
          </p:cNvSpPr>
          <p:nvPr/>
        </p:nvSpPr>
        <p:spPr bwMode="auto">
          <a:xfrm>
            <a:off x="2133600" y="3429000"/>
            <a:ext cx="4876800" cy="685800"/>
          </a:xfrm>
          <a:prstGeom prst="wedgeRectCallout">
            <a:avLst>
              <a:gd name="adj1" fmla="val -68815"/>
              <a:gd name="adj2" fmla="val -150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99"/>
                </a:solidFill>
              </a:rPr>
              <a:t>=Average(A1,A2,A3)</a:t>
            </a:r>
          </a:p>
        </p:txBody>
      </p:sp>
      <p:sp>
        <p:nvSpPr>
          <p:cNvPr id="39947" name="AutoShape 11"/>
          <p:cNvSpPr>
            <a:spLocks noChangeArrowheads="1"/>
          </p:cNvSpPr>
          <p:nvPr/>
        </p:nvSpPr>
        <p:spPr bwMode="auto">
          <a:xfrm>
            <a:off x="2057400" y="4876800"/>
            <a:ext cx="3962400" cy="685800"/>
          </a:xfrm>
          <a:prstGeom prst="wedgeRectCallout">
            <a:avLst>
              <a:gd name="adj1" fmla="val -71917"/>
              <a:gd name="adj2" fmla="val -220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99"/>
                </a:solidFill>
              </a:rPr>
              <a:t>=Average</a:t>
            </a:r>
            <a:r>
              <a:rPr lang="en-US" sz="3600">
                <a:solidFill>
                  <a:srgbClr val="990099"/>
                </a:solidFill>
              </a:rPr>
              <a:t>(</a:t>
            </a:r>
            <a:r>
              <a:rPr lang="en-US" sz="3600" b="1">
                <a:solidFill>
                  <a:srgbClr val="990099"/>
                </a:solidFill>
              </a:rPr>
              <a:t>A1:A3)</a:t>
            </a:r>
          </a:p>
        </p:txBody>
      </p:sp>
      <p:sp>
        <p:nvSpPr>
          <p:cNvPr id="39948" name="AutoShape 12"/>
          <p:cNvSpPr>
            <a:spLocks noChangeArrowheads="1"/>
          </p:cNvSpPr>
          <p:nvPr/>
        </p:nvSpPr>
        <p:spPr bwMode="auto">
          <a:xfrm>
            <a:off x="1752600" y="1371600"/>
            <a:ext cx="7162800" cy="12954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Vậy hàm trong chương trình bảng tính là gì?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/>
      <p:bldP spid="39941" grpId="1" animBg="1"/>
      <p:bldP spid="39942" grpId="0" animBg="1"/>
      <p:bldP spid="39942" grpId="1" animBg="1"/>
      <p:bldP spid="39943" grpId="0" animBg="1"/>
      <p:bldP spid="39943" grpId="1" animBg="1"/>
      <p:bldP spid="39944" grpId="0" animBg="1"/>
      <p:bldP spid="39944" grpId="1" animBg="1"/>
      <p:bldP spid="39945" grpId="0" animBg="1"/>
      <p:bldP spid="39946" grpId="0" animBg="1"/>
      <p:bldP spid="39947" grpId="0" animBg="1"/>
      <p:bldP spid="399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228600" y="838200"/>
            <a:ext cx="937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1. Hàm trong chương trình bảng tính</a:t>
            </a:r>
            <a:r>
              <a:rPr lang="en-US" sz="360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0" y="152400"/>
            <a:ext cx="9144000" cy="5540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ct val="200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Bài 4. SỬ DỤNG CÁC HÀM ĐỂ TÍNH TOÁN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533400" y="1530350"/>
            <a:ext cx="83820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20000"/>
              </a:spcBef>
              <a:spcAft>
                <a:spcPct val="15000"/>
              </a:spcAft>
              <a:buFont typeface="Wingdings" pitchFamily="2" charset="2"/>
              <a:buChar char="@"/>
            </a:pPr>
            <a:r>
              <a:rPr lang="en-US" sz="3200" b="1">
                <a:latin typeface="Times New Roman" pitchFamily="18" charset="0"/>
              </a:rPr>
              <a:t> </a:t>
            </a:r>
            <a:r>
              <a:rPr lang="en-US" sz="3000" b="1">
                <a:latin typeface="Times New Roman" pitchFamily="18" charset="0"/>
              </a:rPr>
              <a:t>Hàm là công thức được định nghĩa từ trước.</a:t>
            </a:r>
          </a:p>
          <a:p>
            <a:pPr algn="just" eaLnBrk="1" hangingPunct="1">
              <a:spcBef>
                <a:spcPct val="20000"/>
              </a:spcBef>
              <a:spcAft>
                <a:spcPct val="15000"/>
              </a:spcAft>
              <a:buFont typeface="Wingdings" pitchFamily="2" charset="2"/>
              <a:buChar char="@"/>
            </a:pPr>
            <a:r>
              <a:rPr lang="en-US" sz="3000" b="1">
                <a:latin typeface="Times New Roman" pitchFamily="18" charset="0"/>
              </a:rPr>
              <a:t> Hàm được sử dụng để thực hiện tính toán theo công thức với các giá trị dữ liệu cụ thể.</a:t>
            </a:r>
          </a:p>
          <a:p>
            <a:pPr eaLnBrk="1" hangingPunct="1">
              <a:spcBef>
                <a:spcPct val="20000"/>
              </a:spcBef>
              <a:spcAft>
                <a:spcPct val="15000"/>
              </a:spcAft>
              <a:buFont typeface="Wingdings" pitchFamily="2" charset="2"/>
              <a:buNone/>
            </a:pPr>
            <a:r>
              <a:rPr lang="en-US" sz="3000" b="1" u="sng">
                <a:latin typeface="Times New Roman" pitchFamily="18" charset="0"/>
              </a:rPr>
              <a:t>Ví dụ: </a:t>
            </a:r>
            <a:r>
              <a:rPr lang="en-US" sz="3000" b="1">
                <a:latin typeface="Times New Roman" pitchFamily="18" charset="0"/>
              </a:rPr>
              <a:t>Tính trung bình cộng của ba số 7, 9, 8</a:t>
            </a:r>
            <a:endParaRPr lang="en-US" sz="3000" b="1" u="sng"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20000"/>
              </a:spcBef>
              <a:spcAft>
                <a:spcPct val="25000"/>
              </a:spcAft>
              <a:buFont typeface="Wingdings" pitchFamily="2" charset="2"/>
              <a:buNone/>
            </a:pPr>
            <a:r>
              <a:rPr lang="en-US" sz="3000" b="1">
                <a:latin typeface="Times New Roman" pitchFamily="18" charset="0"/>
              </a:rPr>
              <a:t>                                                                         				 </a:t>
            </a:r>
            <a:r>
              <a:rPr lang="en-US" sz="3000">
                <a:latin typeface="Times New Roman" pitchFamily="18" charset="0"/>
              </a:rPr>
              <a:t>Cách 1:</a:t>
            </a:r>
            <a:r>
              <a:rPr lang="en-US" sz="3000" b="1">
                <a:latin typeface="Times New Roman" pitchFamily="18" charset="0"/>
              </a:rPr>
              <a:t>    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=Average(7,9,8)</a:t>
            </a:r>
          </a:p>
          <a:p>
            <a:pPr>
              <a:lnSpc>
                <a:spcPct val="70000"/>
              </a:lnSpc>
              <a:spcBef>
                <a:spcPct val="50000"/>
              </a:spcBef>
              <a:spcAft>
                <a:spcPct val="15000"/>
              </a:spcAft>
            </a:pP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 			 </a:t>
            </a:r>
            <a:r>
              <a:rPr lang="en-US" sz="3000">
                <a:latin typeface="Times New Roman" pitchFamily="18" charset="0"/>
              </a:rPr>
              <a:t>Cách 2:    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=Average(A1,A2,A3)</a:t>
            </a: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spcAft>
                <a:spcPct val="15000"/>
              </a:spcAft>
              <a:buFont typeface="Wingdings" pitchFamily="2" charset="2"/>
              <a:buNone/>
            </a:pP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	 		 </a:t>
            </a:r>
            <a:r>
              <a:rPr lang="en-US" sz="3000">
                <a:latin typeface="Times New Roman" pitchFamily="18" charset="0"/>
              </a:rPr>
              <a:t>Cách 3:    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=Average(A1:A3)</a:t>
            </a:r>
          </a:p>
        </p:txBody>
      </p:sp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267200"/>
            <a:ext cx="2667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6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6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6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5"/>
          <p:cNvSpPr txBox="1">
            <a:spLocks noChangeArrowheads="1"/>
          </p:cNvSpPr>
          <p:nvPr/>
        </p:nvSpPr>
        <p:spPr bwMode="auto">
          <a:xfrm>
            <a:off x="0" y="152400"/>
            <a:ext cx="9144000" cy="5540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ct val="20000"/>
              </a:spcAft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Bài 4. SỬ DỤNG CÁC HÀM ĐỂ TÍNH TOÁN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066800" y="1752600"/>
            <a:ext cx="7620000" cy="190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@"/>
            </a:pPr>
            <a:r>
              <a:rPr lang="en-US" sz="3600" b="1" i="1">
                <a:latin typeface="Times New Roman" pitchFamily="18" charset="0"/>
              </a:rPr>
              <a:t>Sử dụng hàm có sẵn trong chương trình bảng tính giúp việc tính toán dễ dàng và nhanh chóng hơn.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685800" y="914400"/>
            <a:ext cx="77724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36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1. Hàm trong chương trình bảng tính: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914400" y="1447800"/>
            <a:ext cx="7696200" cy="35052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Việc sử dụng hàm trong</a:t>
            </a:r>
          </a:p>
          <a:p>
            <a:pPr algn="ctr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bảng tính có lợi ích gì?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7" grpId="0" animBg="1"/>
      <p:bldP spid="717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7"/>
          <p:cNvSpPr txBox="1">
            <a:spLocks noChangeArrowheads="1"/>
          </p:cNvSpPr>
          <p:nvPr/>
        </p:nvSpPr>
        <p:spPr bwMode="auto">
          <a:xfrm>
            <a:off x="0" y="152400"/>
            <a:ext cx="9144000" cy="5540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ct val="200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Bài 4. SỬ DỤNG CÁC HÀM ĐỂ TÍNH TOÁN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609600" y="762000"/>
            <a:ext cx="51054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36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2. Cách sử dụng hàm: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1066800" y="1568450"/>
            <a:ext cx="7315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Chọn ô cần nhập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Gõ dấu =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Nhập hàm theo đúng cú pháp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Nhấn Enter.</a:t>
            </a:r>
          </a:p>
        </p:txBody>
      </p:sp>
      <p:sp>
        <p:nvSpPr>
          <p:cNvPr id="41993" name="AutoShape 9"/>
          <p:cNvSpPr>
            <a:spLocks noChangeArrowheads="1"/>
          </p:cNvSpPr>
          <p:nvPr/>
        </p:nvSpPr>
        <p:spPr bwMode="auto">
          <a:xfrm>
            <a:off x="762000" y="1600200"/>
            <a:ext cx="7696200" cy="3657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4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Để nhập hàm vào trong</a:t>
            </a:r>
          </a:p>
          <a:p>
            <a:pPr algn="ctr" eaLnBrk="1" hangingPunct="1">
              <a:defRPr/>
            </a:pPr>
            <a:r>
              <a:rPr lang="en-US" sz="4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ô tính ta cần thực hiện </a:t>
            </a:r>
          </a:p>
          <a:p>
            <a:pPr algn="ctr" eaLnBrk="1" hangingPunct="1">
              <a:defRPr/>
            </a:pPr>
            <a:r>
              <a:rPr lang="en-US" sz="4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những bước nào?</a:t>
            </a:r>
            <a:endParaRPr lang="en-US" sz="4000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41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41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41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41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 animBg="1"/>
      <p:bldP spid="4199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2270125"/>
            <a:ext cx="4876800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5" name="Text Box 17"/>
          <p:cNvSpPr txBox="1">
            <a:spLocks noChangeArrowheads="1"/>
          </p:cNvSpPr>
          <p:nvPr/>
        </p:nvSpPr>
        <p:spPr bwMode="auto">
          <a:xfrm>
            <a:off x="0" y="152400"/>
            <a:ext cx="9144000" cy="5540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spcAft>
                <a:spcPct val="20000"/>
              </a:spcAft>
            </a:pPr>
            <a:r>
              <a:rPr lang="en-US" sz="2800" b="1" dirty="0">
                <a:latin typeface="Times New Roman" pitchFamily="18" charset="0"/>
              </a:rPr>
              <a:t>Tiết 20-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Bài 4. SỬ DỤNG CÁC HÀM ĐỂ TÍNH TOÁN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990600" y="1447800"/>
            <a:ext cx="2819400" cy="83026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bước 1: Chọn ô cần nhâp hàm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2057400" y="22098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6400800" y="3733800"/>
            <a:ext cx="2743200" cy="83026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bước 3: Gõ hàm theo đúng cú pháp </a:t>
            </a:r>
          </a:p>
        </p:txBody>
      </p:sp>
      <p:sp>
        <p:nvSpPr>
          <p:cNvPr id="37907" name="Line 19"/>
          <p:cNvSpPr>
            <a:spLocks noChangeShapeType="1"/>
          </p:cNvSpPr>
          <p:nvPr/>
        </p:nvSpPr>
        <p:spPr bwMode="auto">
          <a:xfrm flipH="1" flipV="1">
            <a:off x="3352800" y="3505200"/>
            <a:ext cx="3048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3727450" y="5970588"/>
            <a:ext cx="2971800" cy="46196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 bước 4: Nhấn Enter</a:t>
            </a: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228600" y="4492625"/>
            <a:ext cx="2590800" cy="46196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 bước 2: Gõ dấu =</a:t>
            </a:r>
          </a:p>
        </p:txBody>
      </p:sp>
      <p:sp>
        <p:nvSpPr>
          <p:cNvPr id="37910" name="Line 22"/>
          <p:cNvSpPr>
            <a:spLocks noChangeShapeType="1"/>
          </p:cNvSpPr>
          <p:nvPr/>
        </p:nvSpPr>
        <p:spPr bwMode="auto">
          <a:xfrm flipH="1" flipV="1">
            <a:off x="3352800" y="3810000"/>
            <a:ext cx="990600" cy="2160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911" name="Line 23"/>
          <p:cNvSpPr>
            <a:spLocks noChangeShapeType="1"/>
          </p:cNvSpPr>
          <p:nvPr/>
        </p:nvSpPr>
        <p:spPr bwMode="auto">
          <a:xfrm flipV="1">
            <a:off x="838200" y="3505200"/>
            <a:ext cx="1562100" cy="98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0" y="852488"/>
            <a:ext cx="937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en-US" sz="28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Cách</a:t>
            </a:r>
            <a:r>
              <a:rPr lang="en-US" sz="28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sử</a:t>
            </a:r>
            <a:r>
              <a:rPr lang="en-US" sz="28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dụng</a:t>
            </a:r>
            <a:r>
              <a:rPr lang="en-US" sz="28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sz="28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3" grpId="0" animBg="1"/>
      <p:bldP spid="37904" grpId="0" animBg="1"/>
      <p:bldP spid="37905" grpId="0" animBg="1"/>
      <p:bldP spid="37907" grpId="0" animBg="1"/>
      <p:bldP spid="37908" grpId="0" animBg="1"/>
      <p:bldP spid="37909" grpId="0" animBg="1"/>
      <p:bldP spid="37910" grpId="0" animBg="1"/>
      <p:bldP spid="379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0"/>
          <p:cNvSpPr txBox="1">
            <a:spLocks noChangeArrowheads="1"/>
          </p:cNvSpPr>
          <p:nvPr/>
        </p:nvSpPr>
        <p:spPr bwMode="auto">
          <a:xfrm>
            <a:off x="0" y="152400"/>
            <a:ext cx="9144000" cy="5540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ct val="200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Bài 4. SỬ DỤNG CÁC HÀM ĐỂ TÍNH TOÁN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7924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Wingdings" pitchFamily="2" charset="2"/>
              </a:rPr>
              <a:t>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Tên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hàm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  <a:r>
              <a:rPr lang="en-US" sz="32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SUM</a:t>
            </a:r>
          </a:p>
          <a:p>
            <a:pPr algn="just" eaLnBrk="1" hangingPunct="1"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Wingdings" pitchFamily="2" charset="2"/>
              </a:rPr>
              <a:t>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Cú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pháp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  <a:r>
              <a:rPr lang="en-US" sz="32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=SUM(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a,b,c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,...)</a:t>
            </a:r>
          </a:p>
          <a:p>
            <a:pPr algn="just" eaLnBrk="1" hangingPunct="1"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Wingdings" pitchFamily="2" charset="2"/>
              </a:rPr>
              <a:t>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Trong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đó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biến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a,b,c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là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hay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địa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chỉ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ô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lượng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biến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là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không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hạn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chế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8600" y="4191000"/>
            <a:ext cx="4876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000" b="1">
                <a:latin typeface="Times New Roman" pitchFamily="18" charset="0"/>
              </a:rPr>
              <a:t>Ví dụ: Tính tổng điểm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7915275" y="49974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47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33400" y="1143000"/>
            <a:ext cx="3082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1" hangingPunct="1"/>
            <a:r>
              <a:rPr lang="en-US" sz="3200" b="1" i="1">
                <a:solidFill>
                  <a:srgbClr val="A50021"/>
                </a:solidFill>
                <a:latin typeface="Times New Roman" pitchFamily="18" charset="0"/>
              </a:rPr>
              <a:t>a) Hàm tính tổng</a:t>
            </a:r>
            <a:endParaRPr lang="en-US" sz="3200" i="1">
              <a:solidFill>
                <a:srgbClr val="A50021"/>
              </a:solidFill>
              <a:latin typeface="Times New Roman" pitchFamily="18" charset="0"/>
            </a:endParaRP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381000" y="704850"/>
            <a:ext cx="81534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3. Một số hàm trong chương trình bảng tính: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685800" y="4724400"/>
            <a:ext cx="3886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= SUM(15,24,45)	</a:t>
            </a:r>
          </a:p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= SUM(A2,B2,C2)	</a:t>
            </a:r>
          </a:p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= SUM(A2,B2,20) </a:t>
            </a:r>
          </a:p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= SUM(A2:C2,20) </a:t>
            </a:r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3225800" y="4724400"/>
            <a:ext cx="58562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latin typeface="Times New Roman" pitchFamily="18" charset="0"/>
              </a:rPr>
              <a:t>	: Biến là các số</a:t>
            </a:r>
          </a:p>
          <a:p>
            <a:pPr eaLnBrk="1" hangingPunct="1"/>
            <a:r>
              <a:rPr lang="en-US" sz="2800">
                <a:latin typeface="Times New Roman" pitchFamily="18" charset="0"/>
              </a:rPr>
              <a:t>	: Biến là địa chỉ ô tính	</a:t>
            </a:r>
          </a:p>
          <a:p>
            <a:pPr eaLnBrk="1" hangingPunct="1"/>
            <a:r>
              <a:rPr lang="en-US" sz="2800">
                <a:latin typeface="Times New Roman" pitchFamily="18" charset="0"/>
              </a:rPr>
              <a:t>	: Biến là địa chỉ ô tính và số</a:t>
            </a:r>
          </a:p>
          <a:p>
            <a:pPr eaLnBrk="1" hangingPunct="1"/>
            <a:r>
              <a:rPr lang="en-US" sz="2800">
                <a:latin typeface="Times New Roman" pitchFamily="18" charset="0"/>
              </a:rPr>
              <a:t>	: Biến là địa chỉ khối ô và số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3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3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3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3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3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3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3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3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/>
      <p:bldP spid="532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Một số hàm trong chương trình bảng tính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b) Hàm tính trung bình cộng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81000" y="1752600"/>
            <a:ext cx="14830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Cú pháp: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828800" y="1752600"/>
            <a:ext cx="29887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AVERAGE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(a,b,c,...)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676400" y="2286000"/>
            <a:ext cx="15977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Tên hàm: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381000" y="2209800"/>
            <a:ext cx="13969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Trong đó: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690260" y="25908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a,b,c,… là các biến được đặt cách nhau bởi dấu phẩy là số hay địa chỉ của ô tính. Số lượng các biến không hạn chế.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200400" y="2279075"/>
            <a:ext cx="16846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AVERAGE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457200" y="3733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Chức năng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Tính trung bình cộng của một dãy các số</a:t>
            </a:r>
          </a:p>
        </p:txBody>
      </p:sp>
      <p:sp>
        <p:nvSpPr>
          <p:cNvPr id="16403" name="Text Box 27"/>
          <p:cNvSpPr txBox="1">
            <a:spLocks noChangeArrowheads="1"/>
          </p:cNvSpPr>
          <p:nvPr/>
        </p:nvSpPr>
        <p:spPr bwMode="auto">
          <a:xfrm>
            <a:off x="0" y="22225"/>
            <a:ext cx="914400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ct val="20000"/>
              </a:spcAft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4. SỬ DỤNG CÁC HÀM ĐỂ TÍNH TOÁN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Một số hàm trong chương trình bảng tính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c) Hàm xác định giá trị lớn nhất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81000" y="1676400"/>
            <a:ext cx="14830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Cú pháp: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752600" y="1676400"/>
            <a:ext cx="22942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(a,b,c,...)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676400" y="2209800"/>
            <a:ext cx="15977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Tên hàm: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57200" y="2133600"/>
            <a:ext cx="13969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Trong đó: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1676400" y="26670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a,b,c,… là các biến được đặt cách nhau bởi dấu phẩy là số hay địa chỉ của ô tính. Số lượng các biến không hạn chế.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124200" y="2209800"/>
            <a:ext cx="9204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MAX</a:t>
            </a:r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457200" y="38862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Chức năng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Xác định giá trị lớn nhất trong một dãy số</a:t>
            </a:r>
          </a:p>
        </p:txBody>
      </p:sp>
      <p:sp>
        <p:nvSpPr>
          <p:cNvPr id="17427" name="Text Box 27"/>
          <p:cNvSpPr txBox="1">
            <a:spLocks noChangeArrowheads="1"/>
          </p:cNvSpPr>
          <p:nvPr/>
        </p:nvSpPr>
        <p:spPr bwMode="auto">
          <a:xfrm>
            <a:off x="0" y="11113"/>
            <a:ext cx="9144000" cy="5540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ct val="200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Bài 4. SỬ DỤNG CÁC HÀM ĐỂ TÍNH TOÁN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Một số hàm trong chương trình bảng tính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d) Hàm xác định giá trị nhỏ nhất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81000" y="1676400"/>
            <a:ext cx="14830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Cú pháp: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676400" y="1676400"/>
            <a:ext cx="2121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en-US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(a,b,c,...)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676400" y="2057400"/>
            <a:ext cx="15977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Tên hàm: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2057400"/>
            <a:ext cx="13969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Trong đó: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1752600" y="25146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a,b,c,… là các biến được đặt cách nhau bởi dấu phẩy là số hay địa chỉ của ô tính. Số lượng các biến không hạn chế.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124200" y="2057400"/>
            <a:ext cx="8178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MIN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533400" y="3733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Chức năng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Xác định giá trị nhỏ nhất trong một dãy số</a:t>
            </a:r>
          </a:p>
        </p:txBody>
      </p:sp>
      <p:sp>
        <p:nvSpPr>
          <p:cNvPr id="18450" name="Text Box 27"/>
          <p:cNvSpPr txBox="1">
            <a:spLocks noChangeArrowheads="1"/>
          </p:cNvSpPr>
          <p:nvPr/>
        </p:nvSpPr>
        <p:spPr bwMode="auto">
          <a:xfrm>
            <a:off x="0" y="22225"/>
            <a:ext cx="9144000" cy="5540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ct val="20000"/>
              </a:spcAft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Bài 4. SỬ DỤNG CÁC HÀM ĐỂ TÍNH TOÁN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1374</TotalTime>
  <Words>662</Words>
  <Application>Microsoft Office PowerPoint</Application>
  <PresentationFormat>On-screen Show (4:3)</PresentationFormat>
  <Paragraphs>85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Techsi.vn</cp:lastModifiedBy>
  <cp:revision>143</cp:revision>
  <cp:lastPrinted>1601-01-01T00:00:00Z</cp:lastPrinted>
  <dcterms:created xsi:type="dcterms:W3CDTF">1601-01-01T00:00:00Z</dcterms:created>
  <dcterms:modified xsi:type="dcterms:W3CDTF">2021-03-07T13:00:01Z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