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7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5ED4-22A2-7641-898C-818633B38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D2C84-2D57-BF41-8E75-D3B86B4E4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8973-864E-C94A-B68E-DE0AA191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50022-2E4C-8F48-AED8-DBCDC5AA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8984-A64E-5043-8F1D-9C2EF60F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057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A724-697B-564C-9F2A-65D869E9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BCCD9-FE6B-8F47-BC60-3A480B76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2F41-20E7-7747-A6AC-D793AFF0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6A76-10F1-8E4C-B2A4-2F7D1AB1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E025-161F-AC43-8A20-44979B14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6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6BF99-3269-2148-8825-AF130195B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189FF-BA59-7948-AD04-56717144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759D4-B56B-8543-970F-E81ECB92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8F9E-35E4-AF45-831A-1F76E6BB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BB8CB-873D-8946-9A35-118C05D6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560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6BCD-4D9B-E24E-B3A5-1AB750CA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8E8A-0BAF-9849-8E1E-178543521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3DCD-ED81-3942-8A3C-C56119E3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2B525-2D45-6D43-9E17-11D5CA4C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9ED48-24BD-474C-91DE-F0BDDC25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086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2B59-24AC-C041-9F0B-1430955E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C4B7-B9D5-374C-B01D-EB1FDE65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81F3-E794-054E-89B9-FC8733AB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C554-4FA9-D946-B9F5-A6D683E3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D9739-7C76-3D41-B9EE-A1DD90A4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412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999-7FD8-0F41-9E94-DFDAA3FD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115D-8C16-9B4B-9408-78432B7A2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7ECD8-9AC1-4242-B575-438724196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4C39-C36A-6245-A7A1-0D1C4C97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E66D3-50A6-8840-9A48-D9441694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66A28-4018-564D-90D2-D04A6F1A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745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1126-8528-1541-AB01-32F76F13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9F9F-5F94-104E-8562-4580BD27E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C2347-02C1-534F-958C-438BCBC65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A1D9E-0A5F-4344-9E57-4A73B8AD3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12886-02B4-294D-891E-524DB915E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EA649-1BD8-AB4C-86D4-BE08E351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EE122-907B-9F42-B71F-5A8125B1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CCB37-B130-FA4A-8CD6-AE2F079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550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048B-6FD6-0640-A35F-82733B8E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34AD0-CE16-B047-BDA4-E4939FDB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F4BFA-B744-1B48-8AD8-6441B00D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0C4B1-BF89-4043-BB7A-6F3510FF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100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D5CF3-BCE8-534B-A74E-83AF7B47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E4161-1A7F-F445-965C-51237870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3A49-B2B6-8545-A977-8839571D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92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AB65-BC69-0846-AA43-92293CDF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3AC2-8836-EA4F-A636-6CCE4C0E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AB643-765A-414D-806D-4C66720A0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AB89D-2EED-B541-8402-0B427EDE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06E27-4650-AB41-B483-2E023427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C6877-285A-1142-8120-41FDAA80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697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AE3C-C43E-6241-BF16-5091423E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0A433-CAB3-CB42-8D1A-DD604BA16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40E26-B9C7-F840-9426-7764A639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26F18-3740-0A47-AA17-A2B83E5C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B3C5-52F7-494A-92C1-C92C2151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2578F-ECE2-904F-9B4E-A642BBB6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9624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2400-2BDD-5D44-A9BF-055EA21A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E65A8-9599-8748-86EA-95025D15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AA40-C4F2-6E42-B9BE-F70DCF4D3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0058-39B4-BD40-85CC-7AD43B90C95C}" type="datetimeFigureOut">
              <a:rPr lang="en-VN" smtClean="0"/>
              <a:t>5/13/21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2B9D-AA7F-BE44-9B54-1EA3089B1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BD121-3CD3-D645-B29D-EC1D79808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E7F2-7C56-C045-8081-B78461A552E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23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93A5-2C55-4142-A4D9-9B89CEE7A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945" y="-7188"/>
            <a:ext cx="7074090" cy="924801"/>
          </a:xfrm>
        </p:spPr>
        <p:txBody>
          <a:bodyPr>
            <a:normAutofit/>
          </a:bodyPr>
          <a:lstStyle/>
          <a:p>
            <a:r>
              <a:rPr lang="en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VI</a:t>
            </a:r>
            <a:endParaRPr lang="en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097EB-BCF6-4044-9736-368678BB7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873" y="1022612"/>
            <a:ext cx="9858233" cy="1655762"/>
          </a:xfrm>
        </p:spPr>
        <p:txBody>
          <a:bodyPr>
            <a:normAutofit/>
          </a:bodyPr>
          <a:lstStyle/>
          <a:p>
            <a:r>
              <a:rPr lang="en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NỬA ĐẦU THẾ KỈ XIX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28F78-D929-D749-897E-7122386A1F5A}"/>
              </a:ext>
            </a:extLst>
          </p:cNvPr>
          <p:cNvSpPr txBox="1"/>
          <p:nvPr/>
        </p:nvSpPr>
        <p:spPr>
          <a:xfrm>
            <a:off x="769862" y="1970488"/>
            <a:ext cx="11112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CHẾ ĐỘ PHONG KIẾN NHÀ NGUYỄN</a:t>
            </a:r>
            <a:endParaRPr lang="en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ộ tranh quý về triều đình nhà Nguyễn">
            <a:extLst>
              <a:ext uri="{FF2B5EF4-FFF2-40B4-BE49-F238E27FC236}">
                <a16:creationId xmlns:a16="http://schemas.microsoft.com/office/drawing/2014/main" id="{AB337C1A-2B7F-654D-9DF7-E1AB48DC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83" y="3226145"/>
            <a:ext cx="4956917" cy="32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uyên trang Phong trào “Toàn dân đoàn kết xây dựng đời sống văn hóa”">
            <a:extLst>
              <a:ext uri="{FF2B5EF4-FFF2-40B4-BE49-F238E27FC236}">
                <a16:creationId xmlns:a16="http://schemas.microsoft.com/office/drawing/2014/main" id="{901DB9A5-88E9-B948-8280-3D2EABFB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17" y="3226145"/>
            <a:ext cx="4707467" cy="32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4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9C946368-F306-FC4D-B220-932900D8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69850"/>
            <a:ext cx="93599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, timeline&#10;&#10;Description automatically generated">
            <a:extLst>
              <a:ext uri="{FF2B5EF4-FFF2-40B4-BE49-F238E27FC236}">
                <a16:creationId xmlns:a16="http://schemas.microsoft.com/office/drawing/2014/main" id="{B3FF0D9A-A460-5A4A-B1D5-E2121253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4"/>
            <a:ext cx="10905066" cy="545253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BA347-9E24-A345-9DC2-4640DF74A406}"/>
              </a:ext>
            </a:extLst>
          </p:cNvPr>
          <p:cNvSpPr txBox="1"/>
          <p:nvPr/>
        </p:nvSpPr>
        <p:spPr>
          <a:xfrm>
            <a:off x="474133" y="220133"/>
            <a:ext cx="57073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CHÍNH TRỊ – KINH TẾ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C08BC-127B-674B-8DBB-0758407CB0F4}"/>
              </a:ext>
            </a:extLst>
          </p:cNvPr>
          <p:cNvSpPr txBox="1"/>
          <p:nvPr/>
        </p:nvSpPr>
        <p:spPr>
          <a:xfrm>
            <a:off x="474133" y="789414"/>
            <a:ext cx="71400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Nhà Nguyễn lập lại chế độ phong kiến tập quyền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17849-8B08-0145-9215-A722CFB6845A}"/>
              </a:ext>
            </a:extLst>
          </p:cNvPr>
          <p:cNvSpPr/>
          <p:nvPr/>
        </p:nvSpPr>
        <p:spPr>
          <a:xfrm>
            <a:off x="474133" y="1359605"/>
            <a:ext cx="11372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Nguyễn thành lập: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Năm 1802, Nguyễn Ánh đánh bại triều Tây Sơn, lập ra nhà Nguyễn, hiệu Gia Long.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Năm 1806, lên ngôi Hoàng đế.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làm: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Trực tiếp điều hành mọi việc từ Trung ương đến địa phương.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Ban hành Hoàng triều luật lệ.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lại các đơn vị hành chính, xây dựng lại quân đội.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Ngoại giao: thần phục nhà Thanh, khước từ mọi tiếp xúc với các nước phương Tây.</a:t>
            </a:r>
            <a:endParaRPr lang="vi-VN" sz="25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75DC3-4A22-B04D-A531-F0618E00191F}"/>
              </a:ext>
            </a:extLst>
          </p:cNvPr>
          <p:cNvSpPr/>
          <p:nvPr/>
        </p:nvSpPr>
        <p:spPr>
          <a:xfrm>
            <a:off x="1524000" y="5067508"/>
            <a:ext cx="1066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chính sách trên nhằm lập lại chế độ phong kiến, củng cố địa vị thống trị.</a:t>
            </a:r>
          </a:p>
          <a:p>
            <a:pPr algn="just"/>
            <a:r>
              <a:rPr lang="vi-VN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Nhưng có những chính sách lỗi thời (ngoại giao, luật pháp...)</a:t>
            </a:r>
            <a:endParaRPr lang="vi-VN" sz="2500" b="0" i="0" u="none" strike="noStrike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D403E9-7B06-9345-9BB7-A85B67BA0C34}"/>
              </a:ext>
            </a:extLst>
          </p:cNvPr>
          <p:cNvSpPr/>
          <p:nvPr/>
        </p:nvSpPr>
        <p:spPr>
          <a:xfrm>
            <a:off x="474133" y="52560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85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54FEA-F1F7-0146-8F65-15F89E73EBCA}"/>
              </a:ext>
            </a:extLst>
          </p:cNvPr>
          <p:cNvSpPr txBox="1"/>
          <p:nvPr/>
        </p:nvSpPr>
        <p:spPr>
          <a:xfrm>
            <a:off x="413461" y="325950"/>
            <a:ext cx="41200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Kinh tế dưới triều Nguyễn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7132BF-2EA6-2748-AA35-B9F01A342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6350"/>
              </p:ext>
            </p:extLst>
          </p:nvPr>
        </p:nvGraphicFramePr>
        <p:xfrm>
          <a:off x="380619" y="831817"/>
          <a:ext cx="11656705" cy="578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72">
                  <a:extLst>
                    <a:ext uri="{9D8B030D-6E8A-4147-A177-3AD203B41FA5}">
                      <a16:colId xmlns:a16="http://schemas.microsoft.com/office/drawing/2014/main" val="214979136"/>
                    </a:ext>
                  </a:extLst>
                </a:gridCol>
                <a:gridCol w="10109233">
                  <a:extLst>
                    <a:ext uri="{9D8B030D-6E8A-4147-A177-3AD203B41FA5}">
                      <a16:colId xmlns:a16="http://schemas.microsoft.com/office/drawing/2014/main" val="4052883888"/>
                    </a:ext>
                  </a:extLst>
                </a:gridCol>
              </a:tblGrid>
              <a:tr h="162190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74954"/>
                  </a:ext>
                </a:extLst>
              </a:tr>
              <a:tr h="23912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721"/>
                  </a:ext>
                </a:extLst>
              </a:tr>
              <a:tr h="1776338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247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5B7976F-7043-754E-9272-B29E0CA9D1D6}"/>
              </a:ext>
            </a:extLst>
          </p:cNvPr>
          <p:cNvSpPr/>
          <p:nvPr/>
        </p:nvSpPr>
        <p:spPr>
          <a:xfrm>
            <a:off x="1917510" y="868399"/>
            <a:ext cx="9599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 ý việc khai hoang, đặt lại quân điền, lập đồn điền, huyện mới.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Sửa đắp đê điều, làm thủy lợi, không được chú trọng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Ruộng đất lại rơi vào tay địa chủ. Người nông dân không có ruộng, sống lưu tán. </a:t>
            </a:r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 ngày càng sa sút.</a:t>
            </a:r>
            <a:endParaRPr lang="vi-VN" sz="25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AB672-6347-6040-8097-158781384CB4}"/>
              </a:ext>
            </a:extLst>
          </p:cNvPr>
          <p:cNvSpPr/>
          <p:nvPr/>
        </p:nvSpPr>
        <p:spPr>
          <a:xfrm>
            <a:off x="1888935" y="2453771"/>
            <a:ext cx="1014838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nước lập nhiều xưởng đúc tiền, đúc súng, đóng tàu,... Ngành khai thác mỏ được mở rộng, nhưng còn lạc hậu và hoạt động thất thường.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nghề thủ công vẫn phát triển nhưng phân tán, thợ thủ công phải nộp thuế sản phẩm nặng nề. 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công nghiệp có điều kiện phát triển nhưng bị kìm hãm.</a:t>
            </a:r>
            <a:endParaRPr lang="vi-VN" sz="25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ABA24-68B6-CF46-9347-971286BAF2A2}"/>
              </a:ext>
            </a:extLst>
          </p:cNvPr>
          <p:cNvSpPr/>
          <p:nvPr/>
        </p:nvSpPr>
        <p:spPr>
          <a:xfrm>
            <a:off x="1966555" y="4854428"/>
            <a:ext cx="10070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Nội thương: xuất hiện nhiều thị tứ. Nhà nước không có chính sách khuyến khích phát triển, thuế khóa phức tạp.</a:t>
            </a:r>
          </a:p>
          <a:p>
            <a:pPr algn="just"/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Ngoại thương: duy trì quan hệ buôn bán với Trung Quốc, Nam Dương (In-đô-nê-xi-a)... nhưng hạn chế buôn bán với các nước phương Tây.</a:t>
            </a:r>
            <a:endParaRPr lang="vi-VN" sz="25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D35F5-531D-2142-87C4-744EC23ACC92}"/>
              </a:ext>
            </a:extLst>
          </p:cNvPr>
          <p:cNvSpPr/>
          <p:nvPr/>
        </p:nvSpPr>
        <p:spPr>
          <a:xfrm>
            <a:off x="413461" y="962608"/>
            <a:ext cx="1471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nghiệp: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4D2F8-7FB9-B04A-BE82-90D43EB96573}"/>
              </a:ext>
            </a:extLst>
          </p:cNvPr>
          <p:cNvSpPr/>
          <p:nvPr/>
        </p:nvSpPr>
        <p:spPr>
          <a:xfrm>
            <a:off x="331574" y="2700107"/>
            <a:ext cx="1585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công thương nghiệp: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64732-BB80-4B45-9D05-5428319FC95B}"/>
              </a:ext>
            </a:extLst>
          </p:cNvPr>
          <p:cNvSpPr/>
          <p:nvPr/>
        </p:nvSpPr>
        <p:spPr>
          <a:xfrm>
            <a:off x="331574" y="4854428"/>
            <a:ext cx="1585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thương nghiệp: 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BA347-9E24-A345-9DC2-4640DF74A406}"/>
              </a:ext>
            </a:extLst>
          </p:cNvPr>
          <p:cNvSpPr txBox="1"/>
          <p:nvPr/>
        </p:nvSpPr>
        <p:spPr>
          <a:xfrm>
            <a:off x="509742" y="206485"/>
            <a:ext cx="6307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CUỘC NỔI DẬY CỦA NHÂN DÂN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C08BC-127B-674B-8DBB-0758407CB0F4}"/>
              </a:ext>
            </a:extLst>
          </p:cNvPr>
          <p:cNvSpPr txBox="1"/>
          <p:nvPr/>
        </p:nvSpPr>
        <p:spPr>
          <a:xfrm>
            <a:off x="678850" y="934681"/>
            <a:ext cx="23294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17849-8B08-0145-9215-A722CFB6845A}"/>
              </a:ext>
            </a:extLst>
          </p:cNvPr>
          <p:cNvSpPr/>
          <p:nvPr/>
        </p:nvSpPr>
        <p:spPr>
          <a:xfrm>
            <a:off x="1333942" y="2205766"/>
            <a:ext cx="11372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chủ hào lí chiếm đoạt ruộng đất.</a:t>
            </a:r>
          </a:p>
          <a:p>
            <a:pPr marL="342900" indent="-342900" algn="just">
              <a:buFontTx/>
              <a:buChar char="-"/>
            </a:pPr>
            <a:r>
              <a:rPr lang="vi-VN" sz="25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lại tham nhũng.</a:t>
            </a:r>
          </a:p>
          <a:p>
            <a:pPr marL="342900" indent="-342900" algn="just">
              <a:buFontTx/>
              <a:buChar char="-"/>
            </a:pPr>
            <a:r>
              <a:rPr lang="vi-VN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Tô, thuế phu dịch nặng nề.</a:t>
            </a:r>
          </a:p>
          <a:p>
            <a:pPr marL="342900" indent="-342900" algn="just">
              <a:buFontTx/>
              <a:buChar char="-"/>
            </a:pPr>
            <a:r>
              <a:rPr lang="vi-VN" sz="25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 bệnh, nạn đói hoành hành khắp nơi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75DC3-4A22-B04D-A531-F0618E00191F}"/>
              </a:ext>
            </a:extLst>
          </p:cNvPr>
          <p:cNvSpPr/>
          <p:nvPr/>
        </p:nvSpPr>
        <p:spPr>
          <a:xfrm>
            <a:off x="2134929" y="4623869"/>
            <a:ext cx="1066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nổi dậy giành chính quyền</a:t>
            </a:r>
            <a:endParaRPr lang="vi-VN" sz="2500" b="0" i="0" u="none" strike="noStrike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D403E9-7B06-9345-9BB7-A85B67BA0C34}"/>
              </a:ext>
            </a:extLst>
          </p:cNvPr>
          <p:cNvSpPr/>
          <p:nvPr/>
        </p:nvSpPr>
        <p:spPr>
          <a:xfrm>
            <a:off x="1020043" y="46310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A56797-8248-ED48-9E46-3218344438E7}"/>
              </a:ext>
            </a:extLst>
          </p:cNvPr>
          <p:cNvSpPr/>
          <p:nvPr/>
        </p:nvSpPr>
        <p:spPr>
          <a:xfrm>
            <a:off x="6990380" y="2116112"/>
            <a:ext cx="650930" cy="1869033"/>
          </a:xfrm>
          <a:prstGeom prst="rightBrace">
            <a:avLst>
              <a:gd name="adj1" fmla="val 31396"/>
              <a:gd name="adj2" fmla="val 50000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0E8C4-B0C7-E943-BF55-C7BB666E4C98}"/>
              </a:ext>
            </a:extLst>
          </p:cNvPr>
          <p:cNvSpPr txBox="1"/>
          <p:nvPr/>
        </p:nvSpPr>
        <p:spPr>
          <a:xfrm>
            <a:off x="7861110" y="2619741"/>
            <a:ext cx="3220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sống khổ cực, bị áp bức, bóc lột</a:t>
            </a:r>
          </a:p>
        </p:txBody>
      </p:sp>
    </p:spTree>
    <p:extLst>
      <p:ext uri="{BB962C8B-B14F-4D97-AF65-F5344CB8AC3E}">
        <p14:creationId xmlns:p14="http://schemas.microsoft.com/office/powerpoint/2010/main" val="6426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FF9F1-7BED-EE48-88DA-0251B031A7A8}"/>
              </a:ext>
            </a:extLst>
          </p:cNvPr>
          <p:cNvSpPr txBox="1"/>
          <p:nvPr/>
        </p:nvSpPr>
        <p:spPr>
          <a:xfrm>
            <a:off x="326862" y="109874"/>
            <a:ext cx="68084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CUỘC NỔI DẬY CỦA NHÂN DÂN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6C814-62BA-BF4A-9FEA-3DCC4F0E2721}"/>
              </a:ext>
            </a:extLst>
          </p:cNvPr>
          <p:cNvSpPr/>
          <p:nvPr/>
        </p:nvSpPr>
        <p:spPr>
          <a:xfrm>
            <a:off x="609980" y="649827"/>
            <a:ext cx="111881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b="1" dirty="0">
                <a:solidFill>
                  <a:srgbClr val="E0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530F4C-BE61-A044-B8A2-CDB556D5E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17090"/>
              </p:ext>
            </p:extLst>
          </p:nvPr>
        </p:nvGraphicFramePr>
        <p:xfrm>
          <a:off x="487252" y="1400457"/>
          <a:ext cx="11433603" cy="531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08">
                  <a:extLst>
                    <a:ext uri="{9D8B030D-6E8A-4147-A177-3AD203B41FA5}">
                      <a16:colId xmlns:a16="http://schemas.microsoft.com/office/drawing/2014/main" val="239524385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88391062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3306980389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686451346"/>
                    </a:ext>
                  </a:extLst>
                </a:gridCol>
              </a:tblGrid>
              <a:tr h="953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cuộc khởi nghĩa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– Ý nghĩa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01336"/>
                  </a:ext>
                </a:extLst>
              </a:tr>
              <a:tr h="1089646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67230"/>
                  </a:ext>
                </a:extLst>
              </a:tr>
              <a:tr h="1089646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17766"/>
                  </a:ext>
                </a:extLst>
              </a:tr>
              <a:tr h="1089646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34079"/>
                  </a:ext>
                </a:extLst>
              </a:tr>
              <a:tr h="108964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4671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49A537-F65A-394C-A3B4-84E7400B8B1E}"/>
              </a:ext>
            </a:extLst>
          </p:cNvPr>
          <p:cNvSpPr txBox="1"/>
          <p:nvPr/>
        </p:nvSpPr>
        <p:spPr>
          <a:xfrm>
            <a:off x="4906075" y="2451549"/>
            <a:ext cx="352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Bình, Nam Định, Hải Dương, Quảng Yên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13E38-E60A-5240-BC12-B8B949C4230F}"/>
              </a:ext>
            </a:extLst>
          </p:cNvPr>
          <p:cNvSpPr txBox="1"/>
          <p:nvPr/>
        </p:nvSpPr>
        <p:spPr>
          <a:xfrm>
            <a:off x="5922828" y="3682319"/>
            <a:ext cx="13853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E42E7-EF08-CF49-80CF-6B8CEA6F48C3}"/>
              </a:ext>
            </a:extLst>
          </p:cNvPr>
          <p:cNvSpPr txBox="1"/>
          <p:nvPr/>
        </p:nvSpPr>
        <p:spPr>
          <a:xfrm>
            <a:off x="5844345" y="4830806"/>
            <a:ext cx="14638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95BA2-762D-F349-9B4F-EDC79033FC40}"/>
              </a:ext>
            </a:extLst>
          </p:cNvPr>
          <p:cNvSpPr txBox="1"/>
          <p:nvPr/>
        </p:nvSpPr>
        <p:spPr>
          <a:xfrm>
            <a:off x="4994135" y="5649867"/>
            <a:ext cx="334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Nội, Bắc Ninh, Sơn Tây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B997C-0CF8-FD4D-A61C-C9C8794D1028}"/>
              </a:ext>
            </a:extLst>
          </p:cNvPr>
          <p:cNvSpPr/>
          <p:nvPr/>
        </p:nvSpPr>
        <p:spPr>
          <a:xfrm>
            <a:off x="8651071" y="2428376"/>
            <a:ext cx="3027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cuộc khởi nghĩa đều thất bại. </a:t>
            </a:r>
          </a:p>
          <a:p>
            <a:pPr algn="just"/>
            <a:r>
              <a:rPr lang="vi-VN" sz="27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hiện truyền thống chống áp bức, cường quyền của nhân dân ta. </a:t>
            </a:r>
          </a:p>
          <a:p>
            <a:pPr algn="just"/>
            <a:r>
              <a:rPr lang="vi-VN" sz="27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Góp phần củng cố khối đoàn kết, thống nhất của cộng đồng dân tộc Việt Nam.</a:t>
            </a:r>
            <a:endParaRPr lang="vi-VN" sz="27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3C342-E418-054A-8A93-AAD89BD41F8A}"/>
              </a:ext>
            </a:extLst>
          </p:cNvPr>
          <p:cNvSpPr/>
          <p:nvPr/>
        </p:nvSpPr>
        <p:spPr>
          <a:xfrm>
            <a:off x="487252" y="2597605"/>
            <a:ext cx="27370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 Bá Vành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EDF3B-2814-C648-95D6-D0E099AA072C}"/>
              </a:ext>
            </a:extLst>
          </p:cNvPr>
          <p:cNvSpPr/>
          <p:nvPr/>
        </p:nvSpPr>
        <p:spPr>
          <a:xfrm>
            <a:off x="2990166" y="2737587"/>
            <a:ext cx="19159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1821 – 1827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B12C6-7861-C04D-B5CD-2DB519FFFEA4}"/>
              </a:ext>
            </a:extLst>
          </p:cNvPr>
          <p:cNvSpPr/>
          <p:nvPr/>
        </p:nvSpPr>
        <p:spPr>
          <a:xfrm>
            <a:off x="474540" y="3682320"/>
            <a:ext cx="22688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547FD-5AF6-A742-9D09-52D09C34ABA7}"/>
              </a:ext>
            </a:extLst>
          </p:cNvPr>
          <p:cNvSpPr/>
          <p:nvPr/>
        </p:nvSpPr>
        <p:spPr>
          <a:xfrm>
            <a:off x="2926815" y="3780887"/>
            <a:ext cx="19159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1833 – 1835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872FD-2D19-8945-9616-C1072EDCE5EA}"/>
              </a:ext>
            </a:extLst>
          </p:cNvPr>
          <p:cNvSpPr/>
          <p:nvPr/>
        </p:nvSpPr>
        <p:spPr>
          <a:xfrm>
            <a:off x="503214" y="4846109"/>
            <a:ext cx="19865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B8A94F-0B8C-0046-AB87-6ED434E1FB2B}"/>
              </a:ext>
            </a:extLst>
          </p:cNvPr>
          <p:cNvSpPr/>
          <p:nvPr/>
        </p:nvSpPr>
        <p:spPr>
          <a:xfrm>
            <a:off x="2969334" y="4830806"/>
            <a:ext cx="19159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1833 – 1835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10FB2-FD3C-EA49-BD75-9089F1A77935}"/>
              </a:ext>
            </a:extLst>
          </p:cNvPr>
          <p:cNvSpPr/>
          <p:nvPr/>
        </p:nvSpPr>
        <p:spPr>
          <a:xfrm>
            <a:off x="509689" y="5854221"/>
            <a:ext cx="19736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220437-1ECC-2C4B-AAB8-1EC16F87F51D}"/>
              </a:ext>
            </a:extLst>
          </p:cNvPr>
          <p:cNvSpPr/>
          <p:nvPr/>
        </p:nvSpPr>
        <p:spPr>
          <a:xfrm>
            <a:off x="2926815" y="5854221"/>
            <a:ext cx="18582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1854 - 1856</a:t>
            </a:r>
          </a:p>
        </p:txBody>
      </p:sp>
    </p:spTree>
    <p:extLst>
      <p:ext uri="{BB962C8B-B14F-4D97-AF65-F5344CB8AC3E}">
        <p14:creationId xmlns:p14="http://schemas.microsoft.com/office/powerpoint/2010/main" val="442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628F78-D929-D749-897E-7122386A1F5A}"/>
              </a:ext>
            </a:extLst>
          </p:cNvPr>
          <p:cNvSpPr txBox="1"/>
          <p:nvPr/>
        </p:nvSpPr>
        <p:spPr>
          <a:xfrm>
            <a:off x="529711" y="2031448"/>
            <a:ext cx="1113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</a:t>
            </a:r>
          </a:p>
          <a:p>
            <a:pPr algn="ctr"/>
            <a:r>
              <a:rPr lang="en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CỦA VĂN HOÁ DÂN TỘC CUỐI THẾ KỈ XVIII – NỬA ĐẦU THẾ KỈ XIX</a:t>
            </a:r>
          </a:p>
        </p:txBody>
      </p:sp>
    </p:spTree>
    <p:extLst>
      <p:ext uri="{BB962C8B-B14F-4D97-AF65-F5344CB8AC3E}">
        <p14:creationId xmlns:p14="http://schemas.microsoft.com/office/powerpoint/2010/main" val="20194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129B27-B80A-2641-924C-3EFE84423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79119"/>
              </p:ext>
            </p:extLst>
          </p:nvPr>
        </p:nvGraphicFramePr>
        <p:xfrm>
          <a:off x="509742" y="1009225"/>
          <a:ext cx="11377458" cy="5444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105">
                  <a:extLst>
                    <a:ext uri="{9D8B030D-6E8A-4147-A177-3AD203B41FA5}">
                      <a16:colId xmlns:a16="http://schemas.microsoft.com/office/drawing/2014/main" val="1549511223"/>
                    </a:ext>
                  </a:extLst>
                </a:gridCol>
                <a:gridCol w="1992487">
                  <a:extLst>
                    <a:ext uri="{9D8B030D-6E8A-4147-A177-3AD203B41FA5}">
                      <a16:colId xmlns:a16="http://schemas.microsoft.com/office/drawing/2014/main" val="1010938747"/>
                    </a:ext>
                  </a:extLst>
                </a:gridCol>
                <a:gridCol w="7246866">
                  <a:extLst>
                    <a:ext uri="{9D8B030D-6E8A-4147-A177-3AD203B41FA5}">
                      <a16:colId xmlns:a16="http://schemas.microsoft.com/office/drawing/2014/main" val="2993432392"/>
                    </a:ext>
                  </a:extLst>
                </a:gridCol>
              </a:tblGrid>
              <a:tr h="760327">
                <a:tc gridSpan="2"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NỔI BẬT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83054"/>
                  </a:ext>
                </a:extLst>
              </a:tr>
              <a:tr h="760327">
                <a:tc gridSpan="2"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97368"/>
                  </a:ext>
                </a:extLst>
              </a:tr>
              <a:tr h="760327">
                <a:tc rowSpan="3"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 KHẤU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9868"/>
                  </a:ext>
                </a:extLst>
              </a:tr>
              <a:tr h="760327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HOẠ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71809"/>
                  </a:ext>
                </a:extLst>
              </a:tr>
              <a:tr h="882207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65183"/>
                  </a:ext>
                </a:extLst>
              </a:tr>
              <a:tr h="760327">
                <a:tc gridSpan="2"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DỤC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18489"/>
                  </a:ext>
                </a:extLst>
              </a:tr>
              <a:tr h="760327">
                <a:tc gridSpan="2"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HỌC –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353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0BB109-9166-0249-B914-09BA27AFBE1C}"/>
              </a:ext>
            </a:extLst>
          </p:cNvPr>
          <p:cNvSpPr txBox="1"/>
          <p:nvPr/>
        </p:nvSpPr>
        <p:spPr>
          <a:xfrm>
            <a:off x="811348" y="272955"/>
            <a:ext cx="10569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b="1" dirty="0">
                <a:solidFill>
                  <a:srgbClr val="C00000"/>
                </a:solidFill>
              </a:rPr>
              <a:t>BÀI TẬP VỀ NHÀ: Đọc bài 28 (SGK/tr142) và hoàn thành bảng sau:</a:t>
            </a:r>
          </a:p>
        </p:txBody>
      </p:sp>
    </p:spTree>
    <p:extLst>
      <p:ext uri="{BB962C8B-B14F-4D97-AF65-F5344CB8AC3E}">
        <p14:creationId xmlns:p14="http://schemas.microsoft.com/office/powerpoint/2010/main" val="11561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4BFA033-83DA-8649-939A-B5F773D6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48" y="643466"/>
            <a:ext cx="779170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9606FDA7-415B-7D46-B725-1283D900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90500"/>
            <a:ext cx="9486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634</Words>
  <Application>Microsoft Macintosh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Chương 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VI</dc:title>
  <dc:creator>Duong Thuy</dc:creator>
  <cp:lastModifiedBy>Duong Thuy</cp:lastModifiedBy>
  <cp:revision>10</cp:revision>
  <dcterms:created xsi:type="dcterms:W3CDTF">2021-05-12T07:44:05Z</dcterms:created>
  <dcterms:modified xsi:type="dcterms:W3CDTF">2021-05-13T03:01:55Z</dcterms:modified>
</cp:coreProperties>
</file>