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735763" cy="9869488"/>
  <p:embeddedFontLst>
    <p:embeddedFont>
      <p:font typeface="Garamond" pitchFamily="18" charset="0"/>
      <p:regular r:id="rId33"/>
      <p:bold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yOi/mvrnqFSDzesfNDFuXGfJk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85221C5-51F9-463A-90FA-4C192FF96A17}">
  <a:tblStyle styleId="{885221C5-51F9-463A-90FA-4C192FF96A1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5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9412" cy="4937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14762" y="0"/>
            <a:ext cx="2919412" cy="4937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3100" y="4687887"/>
            <a:ext cx="5389562" cy="44418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374187"/>
            <a:ext cx="2919412" cy="49371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14762" y="9374187"/>
            <a:ext cx="2919412" cy="4937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aramond"/>
              <a:buNone/>
            </a:pPr>
            <a:fld id="{00000000-1234-1234-1234-123412341234}" type="slidenum">
              <a:rPr lang="en-US" sz="1200" b="0" i="0" u="none" strike="noStrike" cap="none">
                <a:solidFill>
                  <a:srgbClr val="000000"/>
                </a:solidFill>
                <a:latin typeface="Garamond"/>
                <a:ea typeface="Garamond"/>
                <a:cs typeface="Garamond"/>
                <a:sym typeface="Garamond"/>
              </a:rPr>
              <a:t>‹#›</a:t>
            </a:fld>
            <a:endParaRPr/>
          </a:p>
        </p:txBody>
      </p:sp>
    </p:spTree>
    <p:extLst>
      <p:ext uri="{BB962C8B-B14F-4D97-AF65-F5344CB8AC3E}">
        <p14:creationId xmlns:p14="http://schemas.microsoft.com/office/powerpoint/2010/main" val="37530429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3: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4: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5: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7: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8: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9: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0: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2: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3: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3: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4: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5: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6: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6: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7: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7: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8: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9: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29: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0: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30: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73100" y="4687887"/>
            <a:ext cx="5389562" cy="44418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900112" y="739775"/>
            <a:ext cx="493553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75" name="Google Shape;75;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4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81" name="Google Shape;81;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8" name="Google Shape;28;p3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9" name="Google Shape;29;p3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3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36"/>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3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3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7" name="Google Shape;47;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8" name="Google Shape;48;p3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54" name="Google Shape;54;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5" name="Google Shape;55;p3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6" name="Google Shape;66;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7" name="Google Shape;67;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8" name="Google Shape;68;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9" name="Google Shape;69;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3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3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19.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descr="White marble"/>
          <p:cNvSpPr/>
          <p:nvPr/>
        </p:nvSpPr>
        <p:spPr>
          <a:xfrm>
            <a:off x="2895600" y="1066800"/>
            <a:ext cx="3429000" cy="762000"/>
          </a:xfrm>
          <a:prstGeom prst="rect">
            <a:avLst/>
          </a:prstGeom>
          <a:blipFill rotWithShape="1">
            <a:blip r:embed="rId3">
              <a:alphaModFix/>
            </a:blip>
            <a:stretch>
              <a:fillRect/>
            </a:stretch>
          </a:blipFill>
        </p:spPr>
        <p:txBody>
          <a:bodyPr>
            <a:prstTxWarp prst="textPlain">
              <a:avLst/>
            </a:prstTxWarp>
          </a:bodyPr>
          <a:lstStyle/>
          <a:p>
            <a:pPr lvl="0" algn="l"/>
            <a:r>
              <a:rPr b="0" i="1">
                <a:ln w="9525" cap="flat" cmpd="sng">
                  <a:solidFill>
                    <a:srgbClr val="000000"/>
                  </a:solidFill>
                  <a:prstDash val="solid"/>
                  <a:miter lim="800000"/>
                  <a:headEnd type="none" w="sm" len="sm"/>
                  <a:tailEnd type="none" w="sm" len="sm"/>
                </a:ln>
                <a:solidFill>
                  <a:srgbClr val="FFFFFF"/>
                </a:solidFill>
                <a:latin typeface="Times New Roman"/>
              </a:rPr>
              <a:t> </a:t>
            </a:r>
          </a:p>
        </p:txBody>
      </p:sp>
      <p:cxnSp>
        <p:nvCxnSpPr>
          <p:cNvPr id="89" name="Google Shape;89;p1"/>
          <p:cNvCxnSpPr/>
          <p:nvPr/>
        </p:nvCxnSpPr>
        <p:spPr>
          <a:xfrm>
            <a:off x="990600" y="3810000"/>
            <a:ext cx="7391400" cy="0"/>
          </a:xfrm>
          <a:prstGeom prst="straightConnector1">
            <a:avLst/>
          </a:prstGeom>
          <a:noFill/>
          <a:ln w="76200" cap="flat" cmpd="tri">
            <a:solidFill>
              <a:srgbClr val="FF0000"/>
            </a:solidFill>
            <a:prstDash val="solid"/>
            <a:miter lim="800000"/>
            <a:headEnd type="none" w="med" len="med"/>
            <a:tailEnd type="none" w="med" len="med"/>
          </a:ln>
        </p:spPr>
      </p:cxnSp>
      <p:pic>
        <p:nvPicPr>
          <p:cNvPr id="90" name="Google Shape;90;p1" descr="POINSET2"/>
          <p:cNvPicPr preferRelativeResize="0"/>
          <p:nvPr/>
        </p:nvPicPr>
        <p:blipFill rotWithShape="1">
          <a:blip r:embed="rId4">
            <a:alphaModFix/>
          </a:blip>
          <a:srcRect/>
          <a:stretch/>
        </p:blipFill>
        <p:spPr>
          <a:xfrm>
            <a:off x="0" y="0"/>
            <a:ext cx="3581400" cy="1752600"/>
          </a:xfrm>
          <a:prstGeom prst="rect">
            <a:avLst/>
          </a:prstGeom>
          <a:noFill/>
          <a:ln>
            <a:noFill/>
          </a:ln>
        </p:spPr>
      </p:pic>
      <p:pic>
        <p:nvPicPr>
          <p:cNvPr id="91" name="Google Shape;91;p1" descr="POINSET2"/>
          <p:cNvPicPr preferRelativeResize="0"/>
          <p:nvPr/>
        </p:nvPicPr>
        <p:blipFill rotWithShape="1">
          <a:blip r:embed="rId4">
            <a:alphaModFix/>
          </a:blip>
          <a:srcRect/>
          <a:stretch/>
        </p:blipFill>
        <p:spPr>
          <a:xfrm rot="10800000">
            <a:off x="5562600" y="5105400"/>
            <a:ext cx="3581400" cy="1752600"/>
          </a:xfrm>
          <a:prstGeom prst="rect">
            <a:avLst/>
          </a:prstGeom>
          <a:noFill/>
          <a:ln>
            <a:noFill/>
          </a:ln>
        </p:spPr>
      </p:pic>
      <p:sp>
        <p:nvSpPr>
          <p:cNvPr id="92" name="Google Shape;92;p1"/>
          <p:cNvSpPr/>
          <p:nvPr/>
        </p:nvSpPr>
        <p:spPr>
          <a:xfrm>
            <a:off x="228600" y="1981200"/>
            <a:ext cx="8763000" cy="1524000"/>
          </a:xfrm>
          <a:prstGeom prst="rect">
            <a:avLst/>
          </a:prstGeom>
        </p:spPr>
        <p:txBody>
          <a:bodyPr>
            <a:prstTxWarp prst="textPlain">
              <a:avLst/>
            </a:prstTxWarp>
          </a:bodyPr>
          <a:lstStyle/>
          <a:p>
            <a:pPr lvl="0" algn="l"/>
            <a:r>
              <a:rPr b="0" i="1">
                <a:ln w="19050" cap="flat" cmpd="sng">
                  <a:solidFill>
                    <a:srgbClr val="99CCFF"/>
                  </a:solidFill>
                  <a:prstDash val="solid"/>
                  <a:miter lim="800000"/>
                  <a:headEnd type="none" w="sm" len="sm"/>
                  <a:tailEnd type="none" w="sm" len="sm"/>
                </a:ln>
                <a:solidFill>
                  <a:srgbClr val="0066CC"/>
                </a:solidFill>
                <a:latin typeface="Times New Roman"/>
              </a:rPr>
              <a:t> </a:t>
            </a:r>
          </a:p>
        </p:txBody>
      </p:sp>
      <p:sp>
        <p:nvSpPr>
          <p:cNvPr id="93" name="Google Shape;93;p1"/>
          <p:cNvSpPr/>
          <p:nvPr/>
        </p:nvSpPr>
        <p:spPr>
          <a:xfrm>
            <a:off x="609600" y="762000"/>
            <a:ext cx="8229600" cy="2133600"/>
          </a:xfrm>
          <a:prstGeom prst="rect">
            <a:avLst/>
          </a:prstGeom>
        </p:spPr>
        <p:txBody>
          <a:bodyPr>
            <a:prstTxWarp prst="textPlain">
              <a:avLst/>
            </a:prstTxWarp>
          </a:bodyPr>
          <a:lstStyle/>
          <a:p>
            <a:pPr lvl="0" algn="ctr"/>
            <a:r>
              <a:rPr b="1" i="0">
                <a:ln>
                  <a:noFill/>
                </a:ln>
                <a:noFill/>
                <a:latin typeface="Times New Roman"/>
              </a:rPr>
              <a:t>KÍNH CHÀO QUÝ THẦY CÔ ĐÃ ĐẾN DỰ GIỜ</a:t>
            </a:r>
          </a:p>
        </p:txBody>
      </p:sp>
      <p:sp>
        <p:nvSpPr>
          <p:cNvPr id="94" name="Google Shape;94;p1"/>
          <p:cNvSpPr txBox="1"/>
          <p:nvPr/>
        </p:nvSpPr>
        <p:spPr>
          <a:xfrm>
            <a:off x="1943100" y="2787662"/>
            <a:ext cx="5257800" cy="641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Times New Roman"/>
              <a:buNone/>
            </a:pPr>
            <a:r>
              <a:rPr lang="en-US" sz="3600" b="1" i="0" u="none" strike="noStrike" cap="none">
                <a:solidFill>
                  <a:schemeClr val="dk1"/>
                </a:solidFill>
                <a:latin typeface="Times New Roman"/>
                <a:ea typeface="Times New Roman"/>
                <a:cs typeface="Times New Roman"/>
                <a:sym typeface="Times New Roman"/>
              </a:rPr>
              <a:t>ĐỊA LÍ 7</a:t>
            </a:r>
            <a:endParaRPr/>
          </a:p>
        </p:txBody>
      </p:sp>
      <p:sp>
        <p:nvSpPr>
          <p:cNvPr id="95" name="Google Shape;95;p1"/>
          <p:cNvSpPr txBox="1"/>
          <p:nvPr/>
        </p:nvSpPr>
        <p:spPr>
          <a:xfrm>
            <a:off x="2590800" y="5943600"/>
            <a:ext cx="3810000"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strike="noStrike" cap="none">
                <a:solidFill>
                  <a:schemeClr val="dk1"/>
                </a:solidFill>
                <a:latin typeface="Times New Roman"/>
                <a:ea typeface="Times New Roman"/>
                <a:cs typeface="Times New Roman"/>
                <a:sym typeface="Times New Roman"/>
              </a:rPr>
              <a:t>Gv giảng dạy: Hoàng Thị Liên</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0" descr="gobi4"/>
          <p:cNvPicPr preferRelativeResize="0"/>
          <p:nvPr/>
        </p:nvPicPr>
        <p:blipFill rotWithShape="1">
          <a:blip r:embed="rId3">
            <a:alphaModFix/>
          </a:blip>
          <a:srcRect/>
          <a:stretch/>
        </p:blipFill>
        <p:spPr>
          <a:xfrm>
            <a:off x="0" y="0"/>
            <a:ext cx="4730750" cy="4495800"/>
          </a:xfrm>
          <a:prstGeom prst="rect">
            <a:avLst/>
          </a:prstGeom>
          <a:noFill/>
          <a:ln>
            <a:noFill/>
          </a:ln>
        </p:spPr>
      </p:pic>
      <p:pic>
        <p:nvPicPr>
          <p:cNvPr id="195" name="Google Shape;195;p10" descr="7.jpg"/>
          <p:cNvPicPr preferRelativeResize="0"/>
          <p:nvPr/>
        </p:nvPicPr>
        <p:blipFill rotWithShape="1">
          <a:blip r:embed="rId4">
            <a:alphaModFix/>
          </a:blip>
          <a:srcRect/>
          <a:stretch/>
        </p:blipFill>
        <p:spPr>
          <a:xfrm>
            <a:off x="4724400" y="0"/>
            <a:ext cx="4419600" cy="4475162"/>
          </a:xfrm>
          <a:prstGeom prst="rect">
            <a:avLst/>
          </a:prstGeom>
          <a:noFill/>
          <a:ln>
            <a:noFill/>
          </a:ln>
        </p:spPr>
      </p:pic>
      <p:sp>
        <p:nvSpPr>
          <p:cNvPr id="196" name="Google Shape;196;p10"/>
          <p:cNvSpPr txBox="1"/>
          <p:nvPr/>
        </p:nvSpPr>
        <p:spPr>
          <a:xfrm>
            <a:off x="0" y="4800600"/>
            <a:ext cx="9144000" cy="15700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Hoang mạc Gô bi, vùng đất cằn cỗi với cảnh quan tươi đẹp, có nhiệt độ lên tới 40 độ C vào mùa hè và – 40 độ C vào mùa đông. Khác với Xahara ở châu Phi, hoang mạc Gô bi có nhiều cồn cát, đồng bằng sỏi và núi đá hùng vĩ</a:t>
            </a:r>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0"/>
        <p:cNvGrpSpPr/>
        <p:nvPr/>
      </p:nvGrpSpPr>
      <p:grpSpPr>
        <a:xfrm>
          <a:off x="0" y="0"/>
          <a:ext cx="0" cy="0"/>
          <a:chOff x="0" y="0"/>
          <a:chExt cx="0" cy="0"/>
        </a:xfrm>
      </p:grpSpPr>
      <p:pic>
        <p:nvPicPr>
          <p:cNvPr id="201" name="Google Shape;201;p11" descr="19"/>
          <p:cNvPicPr preferRelativeResize="0"/>
          <p:nvPr/>
        </p:nvPicPr>
        <p:blipFill rotWithShape="1">
          <a:blip r:embed="rId3">
            <a:alphaModFix/>
          </a:blip>
          <a:srcRect l="4586" b="2173"/>
          <a:stretch/>
        </p:blipFill>
        <p:spPr>
          <a:xfrm>
            <a:off x="381000" y="533400"/>
            <a:ext cx="8763000" cy="4857750"/>
          </a:xfrm>
          <a:prstGeom prst="rect">
            <a:avLst/>
          </a:prstGeom>
          <a:noFill/>
          <a:ln>
            <a:noFill/>
          </a:ln>
        </p:spPr>
      </p:pic>
      <p:sp>
        <p:nvSpPr>
          <p:cNvPr id="202" name="Google Shape;202;p11"/>
          <p:cNvSpPr txBox="1"/>
          <p:nvPr/>
        </p:nvSpPr>
        <p:spPr>
          <a:xfrm>
            <a:off x="381000" y="4343400"/>
            <a:ext cx="8305800" cy="251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80"/>
                                        <p:tgtEl>
                                          <p:spTgt spid="2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p:nvPr/>
        </p:nvSpPr>
        <p:spPr>
          <a:xfrm>
            <a:off x="61912" y="1311275"/>
            <a:ext cx="8442325" cy="1365250"/>
          </a:xfrm>
          <a:prstGeom prst="roundRect">
            <a:avLst>
              <a:gd name="adj" fmla="val 10800"/>
            </a:avLst>
          </a:prstGeom>
          <a:gradFill>
            <a:gsLst>
              <a:gs pos="0">
                <a:srgbClr val="F8F8F8"/>
              </a:gs>
              <a:gs pos="100000">
                <a:srgbClr val="BEBEBE"/>
              </a:gs>
            </a:gsLst>
            <a:lin ang="5400000" scaled="0"/>
          </a:gradFill>
          <a:ln w="19050" cap="flat" cmpd="sng">
            <a:solidFill>
              <a:srgbClr val="C0C0C0"/>
            </a:solidFill>
            <a:prstDash val="solid"/>
            <a:miter lim="800000"/>
            <a:headEnd type="none" w="sm" len="sm"/>
            <a:tailEnd type="none" w="sm" len="sm"/>
          </a:ln>
          <a:effectLst>
            <a:outerShdw blurRad="63500" dist="53881" dir="2700000">
              <a:srgbClr val="292929">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sng">
                <a:solidFill>
                  <a:schemeClr val="dk1"/>
                </a:solidFill>
                <a:latin typeface="Times New Roman"/>
                <a:ea typeface="Times New Roman"/>
                <a:cs typeface="Times New Roman"/>
                <a:sym typeface="Times New Roman"/>
              </a:rPr>
              <a:t>Nhóm 1,3</a:t>
            </a:r>
            <a:r>
              <a:rPr lang="en-US" sz="2800" b="1" i="0" u="none">
                <a:solidFill>
                  <a:schemeClr val="dk1"/>
                </a:solidFill>
                <a:latin typeface="Times New Roman"/>
                <a:ea typeface="Times New Roman"/>
                <a:cs typeface="Times New Roman"/>
                <a:sym typeface="Times New Roman"/>
              </a:rPr>
              <a:t>: Phân tích biểu đồ H.19.2 rút ra </a:t>
            </a:r>
            <a:endParaRPr/>
          </a:p>
          <a:p>
            <a:pPr marL="0" marR="0" lvl="0" indent="0" algn="ctr" rtl="0">
              <a:lnSpc>
                <a:spcPct val="100000"/>
              </a:lnSpc>
              <a:spcBef>
                <a:spcPts val="140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kết luận về chế độ nhiệt và mưa?</a:t>
            </a:r>
            <a:endParaRPr/>
          </a:p>
        </p:txBody>
      </p:sp>
      <p:sp>
        <p:nvSpPr>
          <p:cNvPr id="208" name="Google Shape;208;p12"/>
          <p:cNvSpPr/>
          <p:nvPr/>
        </p:nvSpPr>
        <p:spPr>
          <a:xfrm>
            <a:off x="0" y="2971800"/>
            <a:ext cx="8575675" cy="1214437"/>
          </a:xfrm>
          <a:prstGeom prst="roundRect">
            <a:avLst>
              <a:gd name="adj" fmla="val 10800"/>
            </a:avLst>
          </a:prstGeom>
          <a:gradFill>
            <a:gsLst>
              <a:gs pos="0">
                <a:srgbClr val="F8F8F8"/>
              </a:gs>
              <a:gs pos="100000">
                <a:srgbClr val="BEBEBE"/>
              </a:gs>
            </a:gsLst>
            <a:lin ang="5400000" scaled="0"/>
          </a:gradFill>
          <a:ln w="19050" cap="flat" cmpd="sng">
            <a:solidFill>
              <a:srgbClr val="C0C0C0"/>
            </a:solidFill>
            <a:prstDash val="solid"/>
            <a:miter lim="800000"/>
            <a:headEnd type="none" w="sm" len="sm"/>
            <a:tailEnd type="none" w="sm" len="sm"/>
          </a:ln>
          <a:effectLst>
            <a:outerShdw blurRad="63500" dist="53881" dir="2700000">
              <a:srgbClr val="292929">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sng">
                <a:solidFill>
                  <a:schemeClr val="dk1"/>
                </a:solidFill>
                <a:latin typeface="Times New Roman"/>
                <a:ea typeface="Times New Roman"/>
                <a:cs typeface="Times New Roman"/>
                <a:sym typeface="Times New Roman"/>
              </a:rPr>
              <a:t>Nhóm 2,4</a:t>
            </a:r>
            <a:r>
              <a:rPr lang="en-US" sz="2800" b="1" i="0" u="none">
                <a:solidFill>
                  <a:schemeClr val="dk1"/>
                </a:solidFill>
                <a:latin typeface="Times New Roman"/>
                <a:ea typeface="Times New Roman"/>
                <a:cs typeface="Times New Roman"/>
                <a:sym typeface="Times New Roman"/>
              </a:rPr>
              <a:t>: Phân tích biểu đồ H.19.3 rút ra </a:t>
            </a:r>
            <a:endParaRPr/>
          </a:p>
          <a:p>
            <a:pPr marL="0" marR="0" lvl="0" indent="0" algn="ctr" rtl="0">
              <a:lnSpc>
                <a:spcPct val="100000"/>
              </a:lnSpc>
              <a:spcBef>
                <a:spcPts val="140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kết luận về chế độ nhiệt và mưa?</a:t>
            </a:r>
            <a:endParaRPr/>
          </a:p>
        </p:txBody>
      </p:sp>
      <p:sp>
        <p:nvSpPr>
          <p:cNvPr id="209" name="Google Shape;209;p12"/>
          <p:cNvSpPr txBox="1"/>
          <p:nvPr/>
        </p:nvSpPr>
        <p:spPr>
          <a:xfrm>
            <a:off x="1828800" y="228600"/>
            <a:ext cx="5311775"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THẢO LUẬN NHÓM (4 PHÚT):</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14" name="Google Shape;214;p13"/>
          <p:cNvGraphicFramePr/>
          <p:nvPr/>
        </p:nvGraphicFramePr>
        <p:xfrm>
          <a:off x="0" y="228600"/>
          <a:ext cx="3000000" cy="3000000"/>
        </p:xfrm>
        <a:graphic>
          <a:graphicData uri="http://schemas.openxmlformats.org/drawingml/2006/table">
            <a:tbl>
              <a:tblPr>
                <a:noFill/>
                <a:tableStyleId>{885221C5-51F9-463A-90FA-4C192FF96A17}</a:tableStyleId>
              </a:tblPr>
              <a:tblGrid>
                <a:gridCol w="1187450"/>
                <a:gridCol w="1268400"/>
                <a:gridCol w="1268400"/>
                <a:gridCol w="1439850"/>
                <a:gridCol w="1160450"/>
                <a:gridCol w="1209675"/>
                <a:gridCol w="1609725"/>
              </a:tblGrid>
              <a:tr h="777875">
                <a:tc rowSpan="2">
                  <a:txBody>
                    <a:bodyPr/>
                    <a:lstStyle/>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rgbClr val="0000FF"/>
                        </a:solidFill>
                        <a:latin typeface="Times New Roman"/>
                        <a:ea typeface="Times New Roman"/>
                        <a:cs typeface="Times New Roman"/>
                        <a:sym typeface="Times New Roman"/>
                      </a:endParaRPr>
                    </a:p>
                    <a:p>
                      <a:pPr marL="0" marR="0" lvl="0" indent="0" algn="ctr" rtl="0">
                        <a:lnSpc>
                          <a:spcPct val="100000"/>
                        </a:lnSpc>
                        <a:spcBef>
                          <a:spcPts val="480"/>
                        </a:spcBef>
                        <a:spcAft>
                          <a:spcPts val="0"/>
                        </a:spcAft>
                        <a:buClr>
                          <a:schemeClr val="dk1"/>
                        </a:buClr>
                        <a:buSzPts val="2400"/>
                        <a:buFont typeface="Arial"/>
                        <a:buNone/>
                      </a:pPr>
                      <a:endParaRPr sz="2400" b="1" i="0" u="none" strike="noStrike" cap="none">
                        <a:solidFill>
                          <a:srgbClr val="0000FF"/>
                        </a:solidFill>
                        <a:latin typeface="Times New Roman"/>
                        <a:ea typeface="Times New Roman"/>
                        <a:cs typeface="Times New Roman"/>
                        <a:sym typeface="Times New Roman"/>
                      </a:endParaRPr>
                    </a:p>
                    <a:p>
                      <a:pPr marL="0" marR="0" lvl="0" indent="0" algn="ctr" rtl="0">
                        <a:lnSpc>
                          <a:spcPct val="100000"/>
                        </a:lnSpc>
                        <a:spcBef>
                          <a:spcPts val="480"/>
                        </a:spcBef>
                        <a:spcAft>
                          <a:spcPts val="0"/>
                        </a:spcAft>
                        <a:buClr>
                          <a:srgbClr val="0000FF"/>
                        </a:buClr>
                        <a:buSzPts val="2400"/>
                        <a:buFont typeface="Times New Roman"/>
                        <a:buNone/>
                      </a:pPr>
                      <a:r>
                        <a:rPr lang="en-US" sz="2400" b="1" i="0" u="none" strike="noStrike" cap="none">
                          <a:solidFill>
                            <a:srgbClr val="0000FF"/>
                          </a:solidFill>
                          <a:latin typeface="Times New Roman"/>
                          <a:ea typeface="Times New Roman"/>
                          <a:cs typeface="Times New Roman"/>
                          <a:sym typeface="Times New Roman"/>
                        </a:rPr>
                        <a:t>Các yếu tố</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FF0000"/>
                        </a:buClr>
                        <a:buSzPts val="2400"/>
                        <a:buFont typeface="Garamond"/>
                        <a:buNone/>
                      </a:pPr>
                      <a:r>
                        <a:rPr lang="en-US" sz="2400" b="1" i="0" u="none" strike="noStrike" cap="none">
                          <a:solidFill>
                            <a:srgbClr val="FF0000"/>
                          </a:solidFill>
                          <a:latin typeface="Garamond"/>
                          <a:ea typeface="Garamond"/>
                          <a:cs typeface="Garamond"/>
                          <a:sym typeface="Garamond"/>
                        </a:rPr>
                        <a:t>Hoang mạc Xahara (19</a:t>
                      </a:r>
                      <a:r>
                        <a:rPr lang="en-US" sz="2400" b="1" i="0" u="none" strike="noStrike" cap="none" baseline="30000">
                          <a:solidFill>
                            <a:srgbClr val="FF0000"/>
                          </a:solidFill>
                          <a:latin typeface="Garamond"/>
                          <a:ea typeface="Garamond"/>
                          <a:cs typeface="Garamond"/>
                          <a:sym typeface="Garamond"/>
                        </a:rPr>
                        <a:t>0</a:t>
                      </a:r>
                      <a:r>
                        <a:rPr lang="en-US" sz="2400" b="1" i="0" u="none" strike="noStrike" cap="none">
                          <a:solidFill>
                            <a:srgbClr val="FF0000"/>
                          </a:solidFill>
                          <a:latin typeface="Garamond"/>
                          <a:ea typeface="Garamond"/>
                          <a:cs typeface="Garamond"/>
                          <a:sym typeface="Garamond"/>
                        </a:rPr>
                        <a:t>B)</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Clr>
                          <a:srgbClr val="FF0000"/>
                        </a:buClr>
                        <a:buSzPts val="2400"/>
                        <a:buFont typeface="Garamond"/>
                        <a:buNone/>
                      </a:pPr>
                      <a:r>
                        <a:rPr lang="en-US" sz="2400" b="1" i="0" u="none" strike="noStrike" cap="none">
                          <a:solidFill>
                            <a:srgbClr val="FF0000"/>
                          </a:solidFill>
                          <a:latin typeface="Garamond"/>
                          <a:ea typeface="Garamond"/>
                          <a:cs typeface="Garamond"/>
                          <a:sym typeface="Garamond"/>
                        </a:rPr>
                        <a:t>Hoang mạc Gôbi (43</a:t>
                      </a:r>
                      <a:r>
                        <a:rPr lang="en-US" sz="2400" b="1" i="0" u="none" strike="noStrike" cap="none" baseline="30000">
                          <a:solidFill>
                            <a:srgbClr val="FF0000"/>
                          </a:solidFill>
                          <a:latin typeface="Garamond"/>
                          <a:ea typeface="Garamond"/>
                          <a:cs typeface="Garamond"/>
                          <a:sym typeface="Garamond"/>
                        </a:rPr>
                        <a:t>0</a:t>
                      </a:r>
                      <a:r>
                        <a:rPr lang="en-US" sz="2400" b="1" i="0" u="none" strike="noStrike" cap="none">
                          <a:solidFill>
                            <a:srgbClr val="FF0000"/>
                          </a:solidFill>
                          <a:latin typeface="Garamond"/>
                          <a:ea typeface="Garamond"/>
                          <a:cs typeface="Garamond"/>
                          <a:sym typeface="Garamond"/>
                        </a:rPr>
                        <a:t>B)</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r>
              <a:tr h="1262050">
                <a:tc vMerge="1">
                  <a:txBody>
                    <a:bodyPr/>
                    <a:lstStyle/>
                    <a:p>
                      <a:endParaRPr lang="en-US"/>
                    </a:p>
                  </a:txBody>
                  <a:tcPr/>
                </a:tc>
                <a:tc>
                  <a:txBody>
                    <a:bodyPr/>
                    <a:lstStyle/>
                    <a:p>
                      <a:pPr marL="0" marR="0" lvl="0" indent="0" algn="ctr" rtl="0">
                        <a:lnSpc>
                          <a:spcPct val="100000"/>
                        </a:lnSpc>
                        <a:spcBef>
                          <a:spcPts val="0"/>
                        </a:spcBef>
                        <a:spcAft>
                          <a:spcPts val="0"/>
                        </a:spcAft>
                        <a:buClr>
                          <a:srgbClr val="0000FF"/>
                        </a:buClr>
                        <a:buSzPts val="2400"/>
                        <a:buFont typeface="Times New Roman"/>
                        <a:buNone/>
                      </a:pPr>
                      <a:r>
                        <a:rPr lang="en-US" sz="2400" b="1" i="0" u="none" strike="noStrike" cap="none">
                          <a:solidFill>
                            <a:srgbClr val="0000FF"/>
                          </a:solidFill>
                          <a:latin typeface="Times New Roman"/>
                          <a:ea typeface="Times New Roman"/>
                          <a:cs typeface="Times New Roman"/>
                          <a:sym typeface="Times New Roman"/>
                        </a:rPr>
                        <a:t>Mùa đông</a:t>
                      </a:r>
                      <a:br>
                        <a:rPr lang="en-US" sz="2400" b="1" i="0" u="none" strike="noStrike" cap="none">
                          <a:solidFill>
                            <a:srgbClr val="0000FF"/>
                          </a:solidFill>
                          <a:latin typeface="Times New Roman"/>
                          <a:ea typeface="Times New Roman"/>
                          <a:cs typeface="Times New Roman"/>
                          <a:sym typeface="Times New Roman"/>
                        </a:rPr>
                      </a:br>
                      <a:r>
                        <a:rPr lang="en-US" sz="2000" b="1" i="0" u="none" strike="noStrike" cap="none">
                          <a:solidFill>
                            <a:srgbClr val="0000FF"/>
                          </a:solidFill>
                          <a:latin typeface="Times New Roman"/>
                          <a:ea typeface="Times New Roman"/>
                          <a:cs typeface="Times New Roman"/>
                          <a:sym typeface="Times New Roman"/>
                        </a:rPr>
                        <a:t>(tháng 1)</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rgbClr val="0000FF"/>
                        </a:solidFill>
                        <a:latin typeface="Times New Roman"/>
                        <a:ea typeface="Times New Roman"/>
                        <a:cs typeface="Times New Roman"/>
                        <a:sym typeface="Times New Roman"/>
                      </a:endParaRPr>
                    </a:p>
                    <a:p>
                      <a:pPr marL="0" marR="0" lvl="0" indent="0" algn="ctr" rtl="0">
                        <a:lnSpc>
                          <a:spcPct val="100000"/>
                        </a:lnSpc>
                        <a:spcBef>
                          <a:spcPts val="480"/>
                        </a:spcBef>
                        <a:spcAft>
                          <a:spcPts val="0"/>
                        </a:spcAft>
                        <a:buClr>
                          <a:srgbClr val="0000FF"/>
                        </a:buClr>
                        <a:buSzPts val="2400"/>
                        <a:buFont typeface="Times New Roman"/>
                        <a:buNone/>
                      </a:pPr>
                      <a:r>
                        <a:rPr lang="en-US" sz="2400" b="1" i="0" u="none" strike="noStrike" cap="none">
                          <a:solidFill>
                            <a:srgbClr val="0000FF"/>
                          </a:solidFill>
                          <a:latin typeface="Times New Roman"/>
                          <a:ea typeface="Times New Roman"/>
                          <a:cs typeface="Times New Roman"/>
                          <a:sym typeface="Times New Roman"/>
                        </a:rPr>
                        <a:t>Mùa hạ</a:t>
                      </a:r>
                      <a:br>
                        <a:rPr lang="en-US" sz="2400" b="1" i="0" u="none" strike="noStrike" cap="none">
                          <a:solidFill>
                            <a:srgbClr val="0000FF"/>
                          </a:solidFill>
                          <a:latin typeface="Times New Roman"/>
                          <a:ea typeface="Times New Roman"/>
                          <a:cs typeface="Times New Roman"/>
                          <a:sym typeface="Times New Roman"/>
                        </a:rPr>
                      </a:br>
                      <a:r>
                        <a:rPr lang="en-US" sz="2400" b="1" i="0" u="none" strike="noStrike" cap="none">
                          <a:solidFill>
                            <a:srgbClr val="0000FF"/>
                          </a:solidFill>
                          <a:latin typeface="Times New Roman"/>
                          <a:ea typeface="Times New Roman"/>
                          <a:cs typeface="Times New Roman"/>
                          <a:sym typeface="Times New Roman"/>
                        </a:rPr>
                        <a:t> </a:t>
                      </a:r>
                      <a:r>
                        <a:rPr lang="en-US" sz="2000" b="1" i="0" u="none" strike="noStrike" cap="none">
                          <a:solidFill>
                            <a:srgbClr val="0000FF"/>
                          </a:solidFill>
                          <a:latin typeface="Times New Roman"/>
                          <a:ea typeface="Times New Roman"/>
                          <a:cs typeface="Times New Roman"/>
                          <a:sym typeface="Times New Roman"/>
                        </a:rPr>
                        <a:t>(tháng 7)</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FF"/>
                        </a:buClr>
                        <a:buSzPts val="2400"/>
                        <a:buFont typeface="Times New Roman"/>
                        <a:buNone/>
                      </a:pPr>
                      <a:r>
                        <a:rPr lang="en-US" sz="2400" b="1" i="0" u="none" strike="noStrike" cap="none">
                          <a:solidFill>
                            <a:srgbClr val="0000FF"/>
                          </a:solidFill>
                          <a:latin typeface="Times New Roman"/>
                          <a:ea typeface="Times New Roman"/>
                          <a:cs typeface="Times New Roman"/>
                          <a:sym typeface="Times New Roman"/>
                        </a:rPr>
                        <a:t>Biên độ nhiệt , </a:t>
                      </a:r>
                      <a:r>
                        <a:rPr lang="en-US" sz="2000" b="1" i="0" u="none" strike="noStrike" cap="none">
                          <a:solidFill>
                            <a:srgbClr val="0000FF"/>
                          </a:solidFill>
                          <a:latin typeface="Times New Roman"/>
                          <a:ea typeface="Times New Roman"/>
                          <a:cs typeface="Times New Roman"/>
                          <a:sym typeface="Times New Roman"/>
                        </a:rPr>
                        <a:t>lượng mưa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FF"/>
                        </a:buClr>
                        <a:buSzPts val="2400"/>
                        <a:buFont typeface="Times New Roman"/>
                        <a:buNone/>
                      </a:pPr>
                      <a:r>
                        <a:rPr lang="en-US" sz="2400" b="1" i="0" u="none" strike="noStrike" cap="none">
                          <a:solidFill>
                            <a:srgbClr val="0000FF"/>
                          </a:solidFill>
                          <a:latin typeface="Times New Roman"/>
                          <a:ea typeface="Times New Roman"/>
                          <a:cs typeface="Times New Roman"/>
                          <a:sym typeface="Times New Roman"/>
                        </a:rPr>
                        <a:t>Mùa đông</a:t>
                      </a:r>
                      <a:endParaRPr/>
                    </a:p>
                    <a:p>
                      <a:pPr marL="0" marR="0" lvl="0" indent="0" algn="ctr" rtl="0">
                        <a:lnSpc>
                          <a:spcPct val="100000"/>
                        </a:lnSpc>
                        <a:spcBef>
                          <a:spcPts val="400"/>
                        </a:spcBef>
                        <a:spcAft>
                          <a:spcPts val="0"/>
                        </a:spcAft>
                        <a:buClr>
                          <a:srgbClr val="0000FF"/>
                        </a:buClr>
                        <a:buSzPts val="2000"/>
                        <a:buFont typeface="Times New Roman"/>
                        <a:buNone/>
                      </a:pPr>
                      <a:r>
                        <a:rPr lang="en-US" sz="2000" b="1" i="0" u="none" strike="noStrike" cap="none">
                          <a:solidFill>
                            <a:srgbClr val="0000FF"/>
                          </a:solidFill>
                          <a:latin typeface="Times New Roman"/>
                          <a:ea typeface="Times New Roman"/>
                          <a:cs typeface="Times New Roman"/>
                          <a:sym typeface="Times New Roman"/>
                        </a:rPr>
                        <a:t>(tháng1)</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rgbClr val="0000FF"/>
                        </a:solidFill>
                        <a:latin typeface="Times New Roman"/>
                        <a:ea typeface="Times New Roman"/>
                        <a:cs typeface="Times New Roman"/>
                        <a:sym typeface="Times New Roman"/>
                      </a:endParaRPr>
                    </a:p>
                    <a:p>
                      <a:pPr marL="0" marR="0" lvl="0" indent="0" algn="ctr" rtl="0">
                        <a:lnSpc>
                          <a:spcPct val="100000"/>
                        </a:lnSpc>
                        <a:spcBef>
                          <a:spcPts val="480"/>
                        </a:spcBef>
                        <a:spcAft>
                          <a:spcPts val="0"/>
                        </a:spcAft>
                        <a:buClr>
                          <a:srgbClr val="0000FF"/>
                        </a:buClr>
                        <a:buSzPts val="2400"/>
                        <a:buFont typeface="Times New Roman"/>
                        <a:buNone/>
                      </a:pPr>
                      <a:r>
                        <a:rPr lang="en-US" sz="2400" b="1" i="0" u="none" strike="noStrike" cap="none">
                          <a:solidFill>
                            <a:srgbClr val="0000FF"/>
                          </a:solidFill>
                          <a:latin typeface="Times New Roman"/>
                          <a:ea typeface="Times New Roman"/>
                          <a:cs typeface="Times New Roman"/>
                          <a:sym typeface="Times New Roman"/>
                        </a:rPr>
                        <a:t>Mùa hạ</a:t>
                      </a:r>
                      <a:endParaRPr/>
                    </a:p>
                    <a:p>
                      <a:pPr marL="0" marR="0" lvl="0" indent="0" algn="ctr" rtl="0">
                        <a:lnSpc>
                          <a:spcPct val="100000"/>
                        </a:lnSpc>
                        <a:spcBef>
                          <a:spcPts val="400"/>
                        </a:spcBef>
                        <a:spcAft>
                          <a:spcPts val="0"/>
                        </a:spcAft>
                        <a:buClr>
                          <a:srgbClr val="0000FF"/>
                        </a:buClr>
                        <a:buSzPts val="2000"/>
                        <a:buFont typeface="Times New Roman"/>
                        <a:buNone/>
                      </a:pPr>
                      <a:r>
                        <a:rPr lang="en-US" sz="2000" b="1" i="0" u="none" strike="noStrike" cap="none">
                          <a:solidFill>
                            <a:srgbClr val="0000FF"/>
                          </a:solidFill>
                          <a:latin typeface="Times New Roman"/>
                          <a:ea typeface="Times New Roman"/>
                          <a:cs typeface="Times New Roman"/>
                          <a:sym typeface="Times New Roman"/>
                        </a:rPr>
                        <a:t>(tháng 7)</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FF"/>
                        </a:buClr>
                        <a:buSzPts val="2400"/>
                        <a:buFont typeface="Times New Roman"/>
                        <a:buNone/>
                      </a:pPr>
                      <a:r>
                        <a:rPr lang="en-US" sz="2400" b="1" i="0" u="none" strike="noStrike" cap="none">
                          <a:solidFill>
                            <a:srgbClr val="0000FF"/>
                          </a:solidFill>
                          <a:latin typeface="Times New Roman"/>
                          <a:ea typeface="Times New Roman"/>
                          <a:cs typeface="Times New Roman"/>
                          <a:sym typeface="Times New Roman"/>
                        </a:rPr>
                        <a:t>Biên độ nhiệt,</a:t>
                      </a:r>
                      <a:endParaRPr/>
                    </a:p>
                    <a:p>
                      <a:pPr marL="0" marR="0" lvl="0" indent="0" algn="ctr" rtl="0">
                        <a:lnSpc>
                          <a:spcPct val="100000"/>
                        </a:lnSpc>
                        <a:spcBef>
                          <a:spcPts val="400"/>
                        </a:spcBef>
                        <a:spcAft>
                          <a:spcPts val="0"/>
                        </a:spcAft>
                        <a:buClr>
                          <a:srgbClr val="0000FF"/>
                        </a:buClr>
                        <a:buSzPts val="2000"/>
                        <a:buFont typeface="Times New Roman"/>
                        <a:buNone/>
                      </a:pPr>
                      <a:r>
                        <a:rPr lang="en-US" sz="2000" b="1" i="0" u="none" strike="noStrike" cap="none">
                          <a:solidFill>
                            <a:srgbClr val="0000FF"/>
                          </a:solidFill>
                          <a:latin typeface="Times New Roman"/>
                          <a:ea typeface="Times New Roman"/>
                          <a:cs typeface="Times New Roman"/>
                          <a:sym typeface="Times New Roman"/>
                        </a:rPr>
                        <a:t>lượng mưa</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873125">
                <a:tc>
                  <a:txBody>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strike="noStrike" cap="none">
                          <a:solidFill>
                            <a:srgbClr val="0000FF"/>
                          </a:solidFill>
                          <a:latin typeface="Times New Roman"/>
                          <a:ea typeface="Times New Roman"/>
                          <a:cs typeface="Times New Roman"/>
                          <a:sym typeface="Times New Roman"/>
                        </a:rPr>
                        <a:t>Mưa</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Garamond"/>
                        <a:buNone/>
                      </a:pPr>
                      <a:r>
                        <a:rPr lang="en-US" sz="2400" b="1" i="0" u="none" strike="noStrike" cap="none">
                          <a:solidFill>
                            <a:schemeClr val="dk1"/>
                          </a:solidFill>
                          <a:latin typeface="Garamond"/>
                          <a:ea typeface="Garamond"/>
                          <a:cs typeface="Garamond"/>
                          <a:sym typeface="Garamond"/>
                        </a:rPr>
                        <a:t/>
                      </a:r>
                      <a:br>
                        <a:rPr lang="en-US" sz="2400" b="1" i="0" u="none" strike="noStrike" cap="none">
                          <a:solidFill>
                            <a:schemeClr val="dk1"/>
                          </a:solidFill>
                          <a:latin typeface="Garamond"/>
                          <a:ea typeface="Garamond"/>
                          <a:cs typeface="Garamond"/>
                          <a:sym typeface="Garamond"/>
                        </a:rPr>
                      </a:b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873125">
                <a:tc>
                  <a:txBody>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a:solidFill>
                            <a:srgbClr val="0000FF"/>
                          </a:solidFill>
                          <a:latin typeface="Times New Roman"/>
                          <a:ea typeface="Times New Roman"/>
                          <a:cs typeface="Times New Roman"/>
                          <a:sym typeface="Times New Roman"/>
                        </a:rPr>
                        <a:t>Nhiệt độ</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1636700">
                <a:tc>
                  <a:txBody>
                    <a:bodyPr/>
                    <a:lstStyle/>
                    <a:p>
                      <a:pPr marL="0" marR="0" lvl="0" indent="0" algn="l" rtl="0">
                        <a:lnSpc>
                          <a:spcPct val="100000"/>
                        </a:lnSpc>
                        <a:spcBef>
                          <a:spcPts val="0"/>
                        </a:spcBef>
                        <a:spcAft>
                          <a:spcPts val="0"/>
                        </a:spcAft>
                        <a:buClr>
                          <a:schemeClr val="dk1"/>
                        </a:buClr>
                        <a:buSzPts val="2400"/>
                        <a:buFont typeface="Arial"/>
                        <a:buNone/>
                      </a:pPr>
                      <a:endParaRPr sz="2400" b="1" i="0" u="none">
                        <a:solidFill>
                          <a:srgbClr val="0000FF"/>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rgbClr val="0000FF"/>
                        </a:buClr>
                        <a:buSzPts val="2400"/>
                        <a:buFont typeface="Times New Roman"/>
                        <a:buNone/>
                      </a:pPr>
                      <a:r>
                        <a:rPr lang="en-US" sz="2400" b="1" i="0" u="none">
                          <a:solidFill>
                            <a:srgbClr val="0000FF"/>
                          </a:solidFill>
                          <a:latin typeface="Times New Roman"/>
                          <a:ea typeface="Times New Roman"/>
                          <a:cs typeface="Times New Roman"/>
                          <a:sym typeface="Times New Roman"/>
                        </a:rPr>
                        <a:t>Đặc điểm</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gridSpan="3">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r>
            </a:tbl>
          </a:graphicData>
        </a:graphic>
      </p:graphicFrame>
      <p:sp>
        <p:nvSpPr>
          <p:cNvPr id="215" name="Google Shape;215;p13"/>
          <p:cNvSpPr txBox="1"/>
          <p:nvPr/>
        </p:nvSpPr>
        <p:spPr>
          <a:xfrm>
            <a:off x="1525587" y="2620962"/>
            <a:ext cx="3579812"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216" name="Google Shape;216;p13"/>
          <p:cNvSpPr txBox="1"/>
          <p:nvPr/>
        </p:nvSpPr>
        <p:spPr>
          <a:xfrm>
            <a:off x="1600200" y="2667000"/>
            <a:ext cx="3429000"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217" name="Google Shape;217;p13"/>
          <p:cNvSpPr txBox="1"/>
          <p:nvPr/>
        </p:nvSpPr>
        <p:spPr>
          <a:xfrm>
            <a:off x="1187450" y="2362200"/>
            <a:ext cx="422275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 0 mưa          5mm         mưa rất ít</a:t>
            </a:r>
            <a:endParaRPr/>
          </a:p>
        </p:txBody>
      </p:sp>
      <p:sp>
        <p:nvSpPr>
          <p:cNvPr id="218" name="Google Shape;218;p13"/>
          <p:cNvSpPr txBox="1"/>
          <p:nvPr/>
        </p:nvSpPr>
        <p:spPr>
          <a:xfrm>
            <a:off x="1187450" y="3429000"/>
            <a:ext cx="391795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12</a:t>
            </a:r>
            <a:r>
              <a:rPr lang="en-US" sz="2000" b="1" i="0" u="none" baseline="30000">
                <a:solidFill>
                  <a:schemeClr val="dk1"/>
                </a:solidFill>
                <a:latin typeface="Times New Roman"/>
                <a:ea typeface="Times New Roman"/>
                <a:cs typeface="Times New Roman"/>
                <a:sym typeface="Times New Roman"/>
              </a:rPr>
              <a:t>0</a:t>
            </a:r>
            <a:r>
              <a:rPr lang="en-US" sz="2000" b="1" i="0" u="none">
                <a:solidFill>
                  <a:schemeClr val="dk1"/>
                </a:solidFill>
                <a:latin typeface="Times New Roman"/>
                <a:ea typeface="Times New Roman"/>
                <a:cs typeface="Times New Roman"/>
                <a:sym typeface="Times New Roman"/>
              </a:rPr>
              <a:t>C             40</a:t>
            </a:r>
            <a:r>
              <a:rPr lang="en-US" sz="2000" b="1" i="0" u="none" baseline="30000">
                <a:solidFill>
                  <a:schemeClr val="dk1"/>
                </a:solidFill>
                <a:latin typeface="Times New Roman"/>
                <a:ea typeface="Times New Roman"/>
                <a:cs typeface="Times New Roman"/>
                <a:sym typeface="Times New Roman"/>
              </a:rPr>
              <a:t>0</a:t>
            </a:r>
            <a:r>
              <a:rPr lang="en-US" sz="2000" b="1" i="0" u="none">
                <a:solidFill>
                  <a:schemeClr val="dk1"/>
                </a:solidFill>
                <a:latin typeface="Times New Roman"/>
                <a:ea typeface="Times New Roman"/>
                <a:cs typeface="Times New Roman"/>
                <a:sym typeface="Times New Roman"/>
              </a:rPr>
              <a:t>C          28</a:t>
            </a:r>
            <a:r>
              <a:rPr lang="en-US" sz="2000" b="1" i="0" u="none" baseline="30000">
                <a:solidFill>
                  <a:schemeClr val="dk1"/>
                </a:solidFill>
                <a:latin typeface="Times New Roman"/>
                <a:ea typeface="Times New Roman"/>
                <a:cs typeface="Times New Roman"/>
                <a:sym typeface="Times New Roman"/>
              </a:rPr>
              <a:t>0</a:t>
            </a:r>
            <a:r>
              <a:rPr lang="en-US" sz="2000" b="1" i="0" u="none">
                <a:solidFill>
                  <a:schemeClr val="dk1"/>
                </a:solidFill>
                <a:latin typeface="Times New Roman"/>
                <a:ea typeface="Times New Roman"/>
                <a:cs typeface="Times New Roman"/>
                <a:sym typeface="Times New Roman"/>
              </a:rPr>
              <a:t>C</a:t>
            </a:r>
            <a:endParaRPr/>
          </a:p>
        </p:txBody>
      </p:sp>
      <p:sp>
        <p:nvSpPr>
          <p:cNvPr id="219" name="Google Shape;219;p13"/>
          <p:cNvSpPr txBox="1"/>
          <p:nvPr/>
        </p:nvSpPr>
        <p:spPr>
          <a:xfrm>
            <a:off x="1263650" y="4267200"/>
            <a:ext cx="3917950" cy="1006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Lượng mưa rất ít, mùa hè rất nóng, mùa đông ấm. Biên độ nhiệt năm cao  =&gt;  nóng, khô hạn.</a:t>
            </a:r>
            <a:endParaRPr/>
          </a:p>
        </p:txBody>
      </p:sp>
      <p:sp>
        <p:nvSpPr>
          <p:cNvPr id="220" name="Google Shape;220;p13"/>
          <p:cNvSpPr txBox="1"/>
          <p:nvPr/>
        </p:nvSpPr>
        <p:spPr>
          <a:xfrm>
            <a:off x="5410200" y="2362200"/>
            <a:ext cx="35814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a:solidFill>
                  <a:schemeClr val="dk1"/>
                </a:solidFill>
                <a:latin typeface="Times New Roman"/>
                <a:ea typeface="Times New Roman"/>
                <a:cs typeface="Times New Roman"/>
                <a:sym typeface="Times New Roman"/>
              </a:rPr>
              <a:t>0</a:t>
            </a:r>
            <a:r>
              <a:rPr lang="en-US" sz="2000" b="1" i="0" u="none">
                <a:solidFill>
                  <a:schemeClr val="dk1"/>
                </a:solidFill>
                <a:latin typeface="Times New Roman"/>
                <a:ea typeface="Times New Roman"/>
                <a:cs typeface="Times New Roman"/>
                <a:sym typeface="Times New Roman"/>
              </a:rPr>
              <a:t>mm       60mm          mưa ít</a:t>
            </a:r>
            <a:endParaRPr/>
          </a:p>
        </p:txBody>
      </p:sp>
      <p:sp>
        <p:nvSpPr>
          <p:cNvPr id="221" name="Google Shape;221;p13"/>
          <p:cNvSpPr txBox="1"/>
          <p:nvPr/>
        </p:nvSpPr>
        <p:spPr>
          <a:xfrm>
            <a:off x="5105400" y="3400425"/>
            <a:ext cx="35814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 - 24</a:t>
            </a:r>
            <a:r>
              <a:rPr lang="en-US" sz="2000" b="1" i="0" u="none" baseline="30000">
                <a:solidFill>
                  <a:schemeClr val="dk1"/>
                </a:solidFill>
                <a:latin typeface="Times New Roman"/>
                <a:ea typeface="Times New Roman"/>
                <a:cs typeface="Times New Roman"/>
                <a:sym typeface="Times New Roman"/>
              </a:rPr>
              <a:t>0</a:t>
            </a:r>
            <a:r>
              <a:rPr lang="en-US" sz="2000" b="1" i="0" u="none">
                <a:solidFill>
                  <a:schemeClr val="dk1"/>
                </a:solidFill>
                <a:latin typeface="Times New Roman"/>
                <a:ea typeface="Times New Roman"/>
                <a:cs typeface="Times New Roman"/>
                <a:sym typeface="Times New Roman"/>
              </a:rPr>
              <a:t>C             20</a:t>
            </a:r>
            <a:r>
              <a:rPr lang="en-US" sz="2000" b="1" i="0" u="none" baseline="30000">
                <a:solidFill>
                  <a:schemeClr val="dk1"/>
                </a:solidFill>
                <a:latin typeface="Times New Roman"/>
                <a:ea typeface="Times New Roman"/>
                <a:cs typeface="Times New Roman"/>
                <a:sym typeface="Times New Roman"/>
              </a:rPr>
              <a:t>0</a:t>
            </a:r>
            <a:r>
              <a:rPr lang="en-US" sz="2000" b="1" i="0" u="none">
                <a:solidFill>
                  <a:schemeClr val="dk1"/>
                </a:solidFill>
                <a:latin typeface="Times New Roman"/>
                <a:ea typeface="Times New Roman"/>
                <a:cs typeface="Times New Roman"/>
                <a:sym typeface="Times New Roman"/>
              </a:rPr>
              <a:t>C       44</a:t>
            </a:r>
            <a:r>
              <a:rPr lang="en-US" sz="2000" b="1" i="0" u="none" baseline="30000">
                <a:solidFill>
                  <a:schemeClr val="dk1"/>
                </a:solidFill>
                <a:latin typeface="Times New Roman"/>
                <a:ea typeface="Times New Roman"/>
                <a:cs typeface="Times New Roman"/>
                <a:sym typeface="Times New Roman"/>
              </a:rPr>
              <a:t>0</a:t>
            </a:r>
            <a:r>
              <a:rPr lang="en-US" sz="2000" b="1" i="0" u="none">
                <a:solidFill>
                  <a:schemeClr val="dk1"/>
                </a:solidFill>
                <a:latin typeface="Times New Roman"/>
                <a:ea typeface="Times New Roman"/>
                <a:cs typeface="Times New Roman"/>
                <a:sym typeface="Times New Roman"/>
              </a:rPr>
              <a:t>C</a:t>
            </a:r>
            <a:endParaRPr/>
          </a:p>
        </p:txBody>
      </p:sp>
      <p:sp>
        <p:nvSpPr>
          <p:cNvPr id="222" name="Google Shape;222;p13"/>
          <p:cNvSpPr txBox="1"/>
          <p:nvPr/>
        </p:nvSpPr>
        <p:spPr>
          <a:xfrm>
            <a:off x="5257800" y="4267200"/>
            <a:ext cx="3886200" cy="1006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Mưa ít, mùa hè không quá nóng, mùa đông rất lạnh. Biên độ nhiệt năm rất cao.</a:t>
            </a:r>
            <a:endParaRPr/>
          </a:p>
        </p:txBody>
      </p:sp>
      <p:sp>
        <p:nvSpPr>
          <p:cNvPr id="223" name="Google Shape;223;p13"/>
          <p:cNvSpPr txBox="1"/>
          <p:nvPr/>
        </p:nvSpPr>
        <p:spPr>
          <a:xfrm>
            <a:off x="609600" y="5684837"/>
            <a:ext cx="78486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 So sánh điểm giống và khác nhau về chế độ nhiệt, mưa của hoang mạc ở đới nóng và đới ôn hoà?</a:t>
            </a:r>
            <a:endParaRPr/>
          </a:p>
        </p:txBody>
      </p:sp>
      <p:sp>
        <p:nvSpPr>
          <p:cNvPr id="224" name="Google Shape;224;p13"/>
          <p:cNvSpPr txBox="1"/>
          <p:nvPr/>
        </p:nvSpPr>
        <p:spPr>
          <a:xfrm>
            <a:off x="381000" y="5715000"/>
            <a:ext cx="7153275"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 Giống: Mưa ít, biên độ nhiệt năm lớn…</a:t>
            </a:r>
            <a:endParaRPr/>
          </a:p>
        </p:txBody>
      </p:sp>
      <p:sp>
        <p:nvSpPr>
          <p:cNvPr id="225" name="Google Shape;225;p13"/>
          <p:cNvSpPr txBox="1"/>
          <p:nvPr/>
        </p:nvSpPr>
        <p:spPr>
          <a:xfrm>
            <a:off x="466725" y="5899150"/>
            <a:ext cx="73152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 Từ phân tích trên hãy nêu lên đặc điểm của khí hậu hoang mạc?</a:t>
            </a:r>
            <a:endParaRPr/>
          </a:p>
        </p:txBody>
      </p:sp>
      <p:sp>
        <p:nvSpPr>
          <p:cNvPr id="226" name="Google Shape;226;p13"/>
          <p:cNvSpPr txBox="1"/>
          <p:nvPr/>
        </p:nvSpPr>
        <p:spPr>
          <a:xfrm>
            <a:off x="5172075" y="3398837"/>
            <a:ext cx="860425"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- 24</a:t>
            </a:r>
            <a:r>
              <a:rPr lang="en-US" sz="2000" b="1" i="0" u="none" baseline="30000">
                <a:solidFill>
                  <a:schemeClr val="dk1"/>
                </a:solidFill>
                <a:latin typeface="Times New Roman"/>
                <a:ea typeface="Times New Roman"/>
                <a:cs typeface="Times New Roman"/>
                <a:sym typeface="Times New Roman"/>
              </a:rPr>
              <a:t>0</a:t>
            </a:r>
            <a:r>
              <a:rPr lang="en-US" sz="2000" b="1" i="0" u="none">
                <a:solidFill>
                  <a:schemeClr val="dk1"/>
                </a:solidFill>
                <a:latin typeface="Times New Roman"/>
                <a:ea typeface="Times New Roman"/>
                <a:cs typeface="Times New Roman"/>
                <a:sym typeface="Times New Roman"/>
              </a:rPr>
              <a:t>C</a:t>
            </a:r>
            <a:endParaRPr/>
          </a:p>
        </p:txBody>
      </p:sp>
      <p:sp>
        <p:nvSpPr>
          <p:cNvPr id="227" name="Google Shape;227;p13"/>
          <p:cNvSpPr/>
          <p:nvPr/>
        </p:nvSpPr>
        <p:spPr>
          <a:xfrm>
            <a:off x="8686800" y="6019800"/>
            <a:ext cx="457200" cy="457200"/>
          </a:xfrm>
          <a:custGeom>
            <a:avLst/>
            <a:gdLst/>
            <a:ahLst/>
            <a:cxnLst/>
            <a:rect l="l" t="t" r="r" b="b"/>
            <a:pathLst>
              <a:path w="120000" h="120000" extrusionOk="0">
                <a:moveTo>
                  <a:pt x="0" y="0"/>
                </a:moveTo>
                <a:lnTo>
                  <a:pt x="120000" y="0"/>
                </a:lnTo>
                <a:lnTo>
                  <a:pt x="120000" y="120000"/>
                </a:lnTo>
                <a:lnTo>
                  <a:pt x="0" y="120000"/>
                </a:lnTo>
                <a:close/>
                <a:moveTo>
                  <a:pt x="37500" y="60000"/>
                </a:moveTo>
                <a:lnTo>
                  <a:pt x="105000" y="15000"/>
                </a:lnTo>
                <a:lnTo>
                  <a:pt x="105000" y="105000"/>
                </a:lnTo>
                <a:close/>
                <a:moveTo>
                  <a:pt x="26250" y="15000"/>
                </a:moveTo>
                <a:lnTo>
                  <a:pt x="15000" y="15000"/>
                </a:lnTo>
                <a:lnTo>
                  <a:pt x="15000" y="105000"/>
                </a:lnTo>
                <a:lnTo>
                  <a:pt x="26250" y="105000"/>
                </a:lnTo>
                <a:close/>
              </a:path>
              <a:path w="120000" h="120000" fill="darken" extrusionOk="0">
                <a:moveTo>
                  <a:pt x="37500" y="60000"/>
                </a:moveTo>
                <a:lnTo>
                  <a:pt x="105000" y="15000"/>
                </a:lnTo>
                <a:lnTo>
                  <a:pt x="105000" y="105000"/>
                </a:lnTo>
                <a:close/>
                <a:moveTo>
                  <a:pt x="26250" y="15000"/>
                </a:moveTo>
                <a:lnTo>
                  <a:pt x="15000" y="15000"/>
                </a:lnTo>
                <a:lnTo>
                  <a:pt x="15000" y="105000"/>
                </a:lnTo>
                <a:lnTo>
                  <a:pt x="26250" y="105000"/>
                </a:lnTo>
                <a:close/>
              </a:path>
              <a:path w="120000" h="120000" fill="none" extrusionOk="0">
                <a:moveTo>
                  <a:pt x="37500" y="60000"/>
                </a:moveTo>
                <a:lnTo>
                  <a:pt x="105000" y="15000"/>
                </a:lnTo>
                <a:lnTo>
                  <a:pt x="105000" y="105000"/>
                </a:lnTo>
                <a:close/>
                <a:moveTo>
                  <a:pt x="26250" y="15000"/>
                </a:moveTo>
                <a:lnTo>
                  <a:pt x="26250" y="105000"/>
                </a:lnTo>
                <a:lnTo>
                  <a:pt x="15000" y="105000"/>
                </a:lnTo>
                <a:lnTo>
                  <a:pt x="15000" y="1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228" name="Google Shape;228;p13"/>
          <p:cNvSpPr/>
          <p:nvPr/>
        </p:nvSpPr>
        <p:spPr>
          <a:xfrm>
            <a:off x="8686800" y="6477000"/>
            <a:ext cx="457200" cy="38100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cxnSp>
        <p:nvCxnSpPr>
          <p:cNvPr id="229" name="Google Shape;229;p13"/>
          <p:cNvCxnSpPr/>
          <p:nvPr/>
        </p:nvCxnSpPr>
        <p:spPr>
          <a:xfrm>
            <a:off x="2455862" y="5273675"/>
            <a:ext cx="0" cy="0"/>
          </a:xfrm>
          <a:prstGeom prst="straightConnector1">
            <a:avLst/>
          </a:prstGeom>
          <a:noFill/>
          <a:ln w="9525" cap="flat" cmpd="sng">
            <a:solidFill>
              <a:schemeClr val="dk1"/>
            </a:solidFill>
            <a:prstDash val="solid"/>
            <a:miter lim="800000"/>
            <a:headEnd type="none" w="med" len="med"/>
            <a:tailEnd type="triangle" w="med" len="med"/>
          </a:ln>
        </p:spPr>
      </p:cxnSp>
      <p:sp>
        <p:nvSpPr>
          <p:cNvPr id="230" name="Google Shape;230;p13"/>
          <p:cNvSpPr txBox="1"/>
          <p:nvPr/>
        </p:nvSpPr>
        <p:spPr>
          <a:xfrm>
            <a:off x="152400" y="5791200"/>
            <a:ext cx="8839200" cy="8540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 Khác:  - HM ở đới nóng mùa hạ rất nóng, mùa đông không lạnh lắm.</a:t>
            </a:r>
            <a:endParaRPr/>
          </a:p>
          <a:p>
            <a:pPr marL="0" marR="0" lvl="0" indent="0" algn="l" rtl="0">
              <a:lnSpc>
                <a:spcPct val="100000"/>
              </a:lnSpc>
              <a:spcBef>
                <a:spcPts val="100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               - HM ở ôn đới mùa hạ không nóng lắm, nhưng mùa đông rất lạnh.</a:t>
            </a:r>
            <a:endParaRPr/>
          </a:p>
        </p:txBody>
      </p:sp>
      <p:sp>
        <p:nvSpPr>
          <p:cNvPr id="231" name="Google Shape;231;p13"/>
          <p:cNvSpPr/>
          <p:nvPr/>
        </p:nvSpPr>
        <p:spPr>
          <a:xfrm>
            <a:off x="8686800" y="6019800"/>
            <a:ext cx="457200" cy="457200"/>
          </a:xfrm>
          <a:custGeom>
            <a:avLst/>
            <a:gdLst/>
            <a:ahLst/>
            <a:cxnLst/>
            <a:rect l="l" t="t" r="r" b="b"/>
            <a:pathLst>
              <a:path w="120000" h="120000" extrusionOk="0">
                <a:moveTo>
                  <a:pt x="0" y="0"/>
                </a:moveTo>
                <a:lnTo>
                  <a:pt x="120000" y="0"/>
                </a:lnTo>
                <a:lnTo>
                  <a:pt x="120000" y="120000"/>
                </a:lnTo>
                <a:lnTo>
                  <a:pt x="0" y="120000"/>
                </a:lnTo>
                <a:close/>
                <a:moveTo>
                  <a:pt x="37500" y="60000"/>
                </a:moveTo>
                <a:lnTo>
                  <a:pt x="105000" y="15000"/>
                </a:lnTo>
                <a:lnTo>
                  <a:pt x="105000" y="105000"/>
                </a:lnTo>
                <a:close/>
                <a:moveTo>
                  <a:pt x="26250" y="15000"/>
                </a:moveTo>
                <a:lnTo>
                  <a:pt x="15000" y="15000"/>
                </a:lnTo>
                <a:lnTo>
                  <a:pt x="15000" y="105000"/>
                </a:lnTo>
                <a:lnTo>
                  <a:pt x="26250" y="105000"/>
                </a:lnTo>
                <a:close/>
              </a:path>
              <a:path w="120000" h="120000" fill="darken" extrusionOk="0">
                <a:moveTo>
                  <a:pt x="37500" y="60000"/>
                </a:moveTo>
                <a:lnTo>
                  <a:pt x="105000" y="15000"/>
                </a:lnTo>
                <a:lnTo>
                  <a:pt x="105000" y="105000"/>
                </a:lnTo>
                <a:close/>
                <a:moveTo>
                  <a:pt x="26250" y="15000"/>
                </a:moveTo>
                <a:lnTo>
                  <a:pt x="15000" y="15000"/>
                </a:lnTo>
                <a:lnTo>
                  <a:pt x="15000" y="105000"/>
                </a:lnTo>
                <a:lnTo>
                  <a:pt x="26250" y="105000"/>
                </a:lnTo>
                <a:close/>
              </a:path>
              <a:path w="120000" h="120000" fill="none" extrusionOk="0">
                <a:moveTo>
                  <a:pt x="37500" y="60000"/>
                </a:moveTo>
                <a:lnTo>
                  <a:pt x="105000" y="15000"/>
                </a:lnTo>
                <a:lnTo>
                  <a:pt x="105000" y="105000"/>
                </a:lnTo>
                <a:close/>
                <a:moveTo>
                  <a:pt x="26250" y="15000"/>
                </a:moveTo>
                <a:lnTo>
                  <a:pt x="26250" y="105000"/>
                </a:lnTo>
                <a:lnTo>
                  <a:pt x="15000" y="105000"/>
                </a:lnTo>
                <a:lnTo>
                  <a:pt x="15000" y="1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232" name="Google Shape;232;p13"/>
          <p:cNvSpPr/>
          <p:nvPr/>
        </p:nvSpPr>
        <p:spPr>
          <a:xfrm>
            <a:off x="8686800" y="6477000"/>
            <a:ext cx="457200" cy="381000"/>
          </a:xfrm>
          <a:custGeom>
            <a:avLst/>
            <a:gdLst/>
            <a:ahLst/>
            <a:cxnLst/>
            <a:rect l="l" t="t" r="r" b="b"/>
            <a:pathLst>
              <a:path w="120000" h="120000" extrusionOk="0">
                <a:moveTo>
                  <a:pt x="0" y="0"/>
                </a:moveTo>
                <a:lnTo>
                  <a:pt x="120000" y="0"/>
                </a:lnTo>
                <a:lnTo>
                  <a:pt x="120000" y="120000"/>
                </a:lnTo>
                <a:lnTo>
                  <a:pt x="0" y="120000"/>
                </a:lnTo>
                <a:close/>
                <a:moveTo>
                  <a:pt x="97500" y="60000"/>
                </a:moveTo>
                <a:lnTo>
                  <a:pt x="22500" y="15000"/>
                </a:lnTo>
                <a:lnTo>
                  <a:pt x="22500" y="105000"/>
                </a:lnTo>
                <a:close/>
              </a:path>
              <a:path w="120000" h="120000" fill="darken" extrusionOk="0">
                <a:moveTo>
                  <a:pt x="97500" y="60000"/>
                </a:moveTo>
                <a:lnTo>
                  <a:pt x="22500" y="15000"/>
                </a:lnTo>
                <a:lnTo>
                  <a:pt x="22500" y="105000"/>
                </a:lnTo>
                <a:close/>
              </a:path>
              <a:path w="120000" h="120000" fill="none" extrusionOk="0">
                <a:moveTo>
                  <a:pt x="97500" y="60000"/>
                </a:moveTo>
                <a:lnTo>
                  <a:pt x="22500" y="105000"/>
                </a:lnTo>
                <a:lnTo>
                  <a:pt x="22500" y="1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233" name="Google Shape;233;p13"/>
          <p:cNvSpPr/>
          <p:nvPr/>
        </p:nvSpPr>
        <p:spPr>
          <a:xfrm>
            <a:off x="8686800" y="6019800"/>
            <a:ext cx="457200" cy="457200"/>
          </a:xfrm>
          <a:custGeom>
            <a:avLst/>
            <a:gdLst/>
            <a:ahLst/>
            <a:cxnLst/>
            <a:rect l="l" t="t" r="r" b="b"/>
            <a:pathLst>
              <a:path w="120000" h="120000" extrusionOk="0">
                <a:moveTo>
                  <a:pt x="0" y="0"/>
                </a:moveTo>
                <a:lnTo>
                  <a:pt x="120000" y="0"/>
                </a:lnTo>
                <a:lnTo>
                  <a:pt x="120000" y="120000"/>
                </a:lnTo>
                <a:lnTo>
                  <a:pt x="0" y="120000"/>
                </a:lnTo>
                <a:close/>
                <a:moveTo>
                  <a:pt x="37500" y="60000"/>
                </a:moveTo>
                <a:lnTo>
                  <a:pt x="105000" y="15000"/>
                </a:lnTo>
                <a:lnTo>
                  <a:pt x="105000" y="105000"/>
                </a:lnTo>
                <a:close/>
                <a:moveTo>
                  <a:pt x="26250" y="15000"/>
                </a:moveTo>
                <a:lnTo>
                  <a:pt x="15000" y="15000"/>
                </a:lnTo>
                <a:lnTo>
                  <a:pt x="15000" y="105000"/>
                </a:lnTo>
                <a:lnTo>
                  <a:pt x="26250" y="105000"/>
                </a:lnTo>
                <a:close/>
              </a:path>
              <a:path w="120000" h="120000" fill="darken" extrusionOk="0">
                <a:moveTo>
                  <a:pt x="37500" y="60000"/>
                </a:moveTo>
                <a:lnTo>
                  <a:pt x="105000" y="15000"/>
                </a:lnTo>
                <a:lnTo>
                  <a:pt x="105000" y="105000"/>
                </a:lnTo>
                <a:close/>
                <a:moveTo>
                  <a:pt x="26250" y="15000"/>
                </a:moveTo>
                <a:lnTo>
                  <a:pt x="15000" y="15000"/>
                </a:lnTo>
                <a:lnTo>
                  <a:pt x="15000" y="105000"/>
                </a:lnTo>
                <a:lnTo>
                  <a:pt x="26250" y="105000"/>
                </a:lnTo>
                <a:close/>
              </a:path>
              <a:path w="120000" h="120000" fill="none" extrusionOk="0">
                <a:moveTo>
                  <a:pt x="37500" y="60000"/>
                </a:moveTo>
                <a:lnTo>
                  <a:pt x="105000" y="15000"/>
                </a:lnTo>
                <a:lnTo>
                  <a:pt x="105000" y="105000"/>
                </a:lnTo>
                <a:close/>
                <a:moveTo>
                  <a:pt x="26250" y="15000"/>
                </a:moveTo>
                <a:lnTo>
                  <a:pt x="26250" y="105000"/>
                </a:lnTo>
                <a:lnTo>
                  <a:pt x="15000" y="105000"/>
                </a:lnTo>
                <a:lnTo>
                  <a:pt x="15000" y="1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500"/>
                                        <p:tgtEl>
                                          <p:spTgt spid="2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0"/>
                                        </p:tgtEl>
                                        <p:attrNameLst>
                                          <p:attrName>style.visibility</p:attrName>
                                        </p:attrNameLst>
                                      </p:cBhvr>
                                      <p:to>
                                        <p:strVal val="visible"/>
                                      </p:to>
                                    </p:set>
                                    <p:animEffect transition="in" filter="fade">
                                      <p:cBhvr>
                                        <p:cTn id="22" dur="500"/>
                                        <p:tgtEl>
                                          <p:spTgt spid="2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2"/>
                                        </p:tgtEl>
                                        <p:attrNameLst>
                                          <p:attrName>style.visibility</p:attrName>
                                        </p:attrNameLst>
                                      </p:cBhvr>
                                      <p:to>
                                        <p:strVal val="visible"/>
                                      </p:to>
                                    </p:set>
                                    <p:animEffect transition="in" filter="fade">
                                      <p:cBhvr>
                                        <p:cTn id="32" dur="500"/>
                                        <p:tgtEl>
                                          <p:spTgt spid="2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fade">
                                      <p:cBhvr>
                                        <p:cTn id="37" dur="500"/>
                                        <p:tgtEl>
                                          <p:spTgt spid="2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23"/>
                                        </p:tgtEl>
                                      </p:cBhvr>
                                    </p:animEffect>
                                    <p:set>
                                      <p:cBhvr>
                                        <p:cTn id="42" dur="1" fill="hold">
                                          <p:stCondLst>
                                            <p:cond delay="500"/>
                                          </p:stCondLst>
                                        </p:cTn>
                                        <p:tgtEl>
                                          <p:spTgt spid="2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4"/>
                                        </p:tgtEl>
                                        <p:attrNameLst>
                                          <p:attrName>style.visibility</p:attrName>
                                        </p:attrNameLst>
                                      </p:cBhvr>
                                      <p:to>
                                        <p:strVal val="visible"/>
                                      </p:to>
                                    </p:set>
                                    <p:animEffect transition="in" filter="fade">
                                      <p:cBhvr>
                                        <p:cTn id="47" dur="500"/>
                                        <p:tgtEl>
                                          <p:spTgt spid="2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24"/>
                                        </p:tgtEl>
                                      </p:cBhvr>
                                    </p:animEffect>
                                    <p:set>
                                      <p:cBhvr>
                                        <p:cTn id="52" dur="1" fill="hold">
                                          <p:stCondLst>
                                            <p:cond delay="500"/>
                                          </p:stCondLst>
                                        </p:cTn>
                                        <p:tgtEl>
                                          <p:spTgt spid="2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0"/>
                                        </p:tgtEl>
                                        <p:attrNameLst>
                                          <p:attrName>style.visibility</p:attrName>
                                        </p:attrNameLst>
                                      </p:cBhvr>
                                      <p:to>
                                        <p:strVal val="visible"/>
                                      </p:to>
                                    </p:set>
                                    <p:animEffect transition="in" filter="fade">
                                      <p:cBhvr>
                                        <p:cTn id="57" dur="500"/>
                                        <p:tgtEl>
                                          <p:spTgt spid="2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30"/>
                                        </p:tgtEl>
                                      </p:cBhvr>
                                    </p:animEffect>
                                    <p:set>
                                      <p:cBhvr>
                                        <p:cTn id="62" dur="1" fill="hold">
                                          <p:stCondLst>
                                            <p:cond delay="500"/>
                                          </p:stCondLst>
                                        </p:cTn>
                                        <p:tgtEl>
                                          <p:spTgt spid="2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6"/>
                                        </p:tgtEl>
                                        <p:attrNameLst>
                                          <p:attrName>style.visibility</p:attrName>
                                        </p:attrNameLst>
                                      </p:cBhvr>
                                      <p:to>
                                        <p:strVal val="visible"/>
                                      </p:to>
                                    </p:set>
                                    <p:animEffect transition="in" filter="fade">
                                      <p:cBhvr>
                                        <p:cTn id="67" dur="500"/>
                                        <p:tgtEl>
                                          <p:spTgt spid="2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5"/>
                                        </p:tgtEl>
                                        <p:attrNameLst>
                                          <p:attrName>style.visibility</p:attrName>
                                        </p:attrNameLst>
                                      </p:cBhvr>
                                      <p:to>
                                        <p:strVal val="visible"/>
                                      </p:to>
                                    </p:set>
                                    <p:animEffect transition="in" filter="fade">
                                      <p:cBhvr>
                                        <p:cTn id="72" dur="500"/>
                                        <p:tgtEl>
                                          <p:spTgt spid="2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25"/>
                                        </p:tgtEl>
                                      </p:cBhvr>
                                    </p:animEffect>
                                    <p:set>
                                      <p:cBhvr>
                                        <p:cTn id="77" dur="1" fill="hold">
                                          <p:stCondLst>
                                            <p:cond delay="500"/>
                                          </p:stCondLst>
                                        </p:cTn>
                                        <p:tgtEl>
                                          <p:spTgt spid="2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p:nvPr/>
        </p:nvSpPr>
        <p:spPr>
          <a:xfrm>
            <a:off x="457200" y="990600"/>
            <a:ext cx="8229600" cy="228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40"/>
              <a:buFont typeface="Noto Sans Symbols"/>
              <a:buChar char="❖"/>
            </a:pPr>
            <a:r>
              <a:rPr lang="en-US" sz="2800" b="0" i="0" u="none">
                <a:solidFill>
                  <a:schemeClr val="dk1"/>
                </a:solidFill>
                <a:latin typeface="Times New Roman"/>
                <a:ea typeface="Times New Roman"/>
                <a:cs typeface="Times New Roman"/>
                <a:sym typeface="Times New Roman"/>
              </a:rPr>
              <a:t>Vị trí:</a:t>
            </a:r>
            <a:endParaRPr/>
          </a:p>
          <a:p>
            <a:pPr marL="342900" marR="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Hoang mạc chiếm một diện tích khá lớn trên bề mặt Trái Đất</a:t>
            </a:r>
            <a:endParaRPr/>
          </a:p>
          <a:p>
            <a:pPr marL="342900" marR="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Chủ yếu nằm dọc theo hai đường chí tuyến và giữa lục địa Á- Âu</a:t>
            </a:r>
            <a:endParaRPr/>
          </a:p>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
        <p:nvSpPr>
          <p:cNvPr id="239" name="Google Shape;239;p14"/>
          <p:cNvSpPr txBox="1"/>
          <p:nvPr/>
        </p:nvSpPr>
        <p:spPr>
          <a:xfrm>
            <a:off x="457200" y="609600"/>
            <a:ext cx="4419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1. Đặc điểm của môi trường</a:t>
            </a:r>
            <a:endParaRPr/>
          </a:p>
        </p:txBody>
      </p:sp>
      <p:sp>
        <p:nvSpPr>
          <p:cNvPr id="240" name="Google Shape;240;p14"/>
          <p:cNvSpPr txBox="1"/>
          <p:nvPr/>
        </p:nvSpPr>
        <p:spPr>
          <a:xfrm>
            <a:off x="1295400" y="-30162"/>
            <a:ext cx="66294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3300"/>
              </a:buClr>
              <a:buSzPts val="2800"/>
              <a:buFont typeface="Times New Roman"/>
              <a:buNone/>
            </a:pPr>
            <a:r>
              <a:rPr lang="en-US" sz="2800" b="1" i="0" u="none">
                <a:solidFill>
                  <a:srgbClr val="FF3300"/>
                </a:solidFill>
                <a:latin typeface="Times New Roman"/>
                <a:ea typeface="Times New Roman"/>
                <a:cs typeface="Times New Roman"/>
                <a:sym typeface="Times New Roman"/>
              </a:rPr>
              <a:t>Bài 19:    MÔI TRƯỜNG HOANG MẠC</a:t>
            </a:r>
            <a:endParaRPr/>
          </a:p>
        </p:txBody>
      </p:sp>
      <p:sp>
        <p:nvSpPr>
          <p:cNvPr id="241" name="Google Shape;241;p14"/>
          <p:cNvSpPr txBox="1"/>
          <p:nvPr/>
        </p:nvSpPr>
        <p:spPr>
          <a:xfrm>
            <a:off x="457200" y="3429000"/>
            <a:ext cx="8229600" cy="129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240"/>
              <a:buFont typeface="Noto Sans Symbols"/>
              <a:buChar char="❖"/>
            </a:pPr>
            <a:r>
              <a:rPr lang="en-US" sz="2800" b="0" i="0" u="none">
                <a:solidFill>
                  <a:schemeClr val="dk1"/>
                </a:solidFill>
                <a:latin typeface="Times New Roman"/>
                <a:ea typeface="Times New Roman"/>
                <a:cs typeface="Times New Roman"/>
                <a:sym typeface="Times New Roman"/>
              </a:rPr>
              <a:t>Khí hậu:</a:t>
            </a:r>
            <a:endParaRPr/>
          </a:p>
          <a:p>
            <a:pPr marL="342900" marR="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Hết sức khô hạn, khắc nghiệt. L</a:t>
            </a:r>
            <a:r>
              <a:rPr lang="en-US" sz="2800">
                <a:solidFill>
                  <a:schemeClr val="dk1"/>
                </a:solidFill>
                <a:latin typeface="Times New Roman"/>
                <a:ea typeface="Times New Roman"/>
                <a:cs typeface="Times New Roman"/>
                <a:sym typeface="Times New Roman"/>
              </a:rPr>
              <a:t>ượng mưa rất thấp, lượng bốc hơi lớn</a:t>
            </a:r>
            <a:endParaRPr/>
          </a:p>
          <a:p>
            <a:pPr marL="342900" marR="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Sự chênh lệch nhiệt độ giữa ngày và đêm lớn</a:t>
            </a:r>
            <a:endParaRPr/>
          </a:p>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Effect transition="in" filter="fade">
                                      <p:cBhvr>
                                        <p:cTn id="7" dur="80"/>
                                        <p:tgtEl>
                                          <p:spTgt spid="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xEl>
                                              <p:pRg st="1" end="1"/>
                                            </p:txEl>
                                          </p:spTgt>
                                        </p:tgtEl>
                                        <p:attrNameLst>
                                          <p:attrName>style.visibility</p:attrName>
                                        </p:attrNameLst>
                                      </p:cBhvr>
                                      <p:to>
                                        <p:strVal val="visible"/>
                                      </p:to>
                                    </p:set>
                                    <p:animEffect transition="in" filter="fade">
                                      <p:cBhvr>
                                        <p:cTn id="12" dur="80"/>
                                        <p:tgtEl>
                                          <p:spTgt spid="2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xEl>
                                              <p:pRg st="2" end="2"/>
                                            </p:txEl>
                                          </p:spTgt>
                                        </p:tgtEl>
                                        <p:attrNameLst>
                                          <p:attrName>style.visibility</p:attrName>
                                        </p:attrNameLst>
                                      </p:cBhvr>
                                      <p:to>
                                        <p:strVal val="visible"/>
                                      </p:to>
                                    </p:set>
                                    <p:animEffect transition="in" filter="fade">
                                      <p:cBhvr>
                                        <p:cTn id="17" dur="80"/>
                                        <p:tgtEl>
                                          <p:spTgt spid="2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1">
                                            <p:txEl>
                                              <p:pRg st="3" end="3"/>
                                            </p:txEl>
                                          </p:spTgt>
                                        </p:tgtEl>
                                        <p:attrNameLst>
                                          <p:attrName>style.visibility</p:attrName>
                                        </p:attrNameLst>
                                      </p:cBhvr>
                                      <p:to>
                                        <p:strVal val="visible"/>
                                      </p:to>
                                    </p:set>
                                    <p:animEffect transition="in" filter="fade">
                                      <p:cBhvr>
                                        <p:cTn id="22" dur="80"/>
                                        <p:tgtEl>
                                          <p:spTgt spid="2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pic>
        <p:nvPicPr>
          <p:cNvPr id="246" name="Google Shape;246;p15" descr="Picture2"/>
          <p:cNvPicPr preferRelativeResize="0"/>
          <p:nvPr/>
        </p:nvPicPr>
        <p:blipFill rotWithShape="1">
          <a:blip r:embed="rId3">
            <a:alphaModFix/>
          </a:blip>
          <a:srcRect l="1213" t="1989"/>
          <a:stretch/>
        </p:blipFill>
        <p:spPr>
          <a:xfrm>
            <a:off x="4724400" y="3733800"/>
            <a:ext cx="4191000" cy="2819400"/>
          </a:xfrm>
          <a:prstGeom prst="rect">
            <a:avLst/>
          </a:prstGeom>
          <a:noFill/>
          <a:ln w="19050" cap="flat" cmpd="sng">
            <a:solidFill>
              <a:srgbClr val="FF3300"/>
            </a:solidFill>
            <a:prstDash val="solid"/>
            <a:miter lim="800000"/>
            <a:headEnd type="none" w="sm" len="sm"/>
            <a:tailEnd type="none" w="sm" len="sm"/>
          </a:ln>
        </p:spPr>
      </p:pic>
      <p:pic>
        <p:nvPicPr>
          <p:cNvPr id="247" name="Google Shape;247;p15" descr="oc dao"/>
          <p:cNvPicPr preferRelativeResize="0"/>
          <p:nvPr/>
        </p:nvPicPr>
        <p:blipFill rotWithShape="1">
          <a:blip r:embed="rId4">
            <a:alphaModFix/>
          </a:blip>
          <a:srcRect l="8000"/>
          <a:stretch/>
        </p:blipFill>
        <p:spPr>
          <a:xfrm>
            <a:off x="228600" y="3733800"/>
            <a:ext cx="4167187" cy="2590800"/>
          </a:xfrm>
          <a:prstGeom prst="rect">
            <a:avLst/>
          </a:prstGeom>
          <a:noFill/>
          <a:ln w="19050" cap="flat" cmpd="sng">
            <a:solidFill>
              <a:srgbClr val="FF3300"/>
            </a:solidFill>
            <a:prstDash val="solid"/>
            <a:miter lim="800000"/>
            <a:headEnd type="none" w="sm" len="sm"/>
            <a:tailEnd type="none" w="sm" len="sm"/>
          </a:ln>
        </p:spPr>
      </p:pic>
      <p:sp>
        <p:nvSpPr>
          <p:cNvPr id="248" name="Google Shape;248;p15"/>
          <p:cNvSpPr txBox="1"/>
          <p:nvPr/>
        </p:nvSpPr>
        <p:spPr>
          <a:xfrm>
            <a:off x="0" y="6216650"/>
            <a:ext cx="449580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aramond"/>
              <a:buNone/>
            </a:pPr>
            <a:r>
              <a:rPr lang="en-US" sz="1800" b="1" i="0" u="none">
                <a:solidFill>
                  <a:schemeClr val="dk1"/>
                </a:solidFill>
                <a:latin typeface="Garamond"/>
                <a:ea typeface="Garamond"/>
                <a:cs typeface="Garamond"/>
                <a:sym typeface="Garamond"/>
              </a:rPr>
              <a:t>Hình 19.4 – Hoang mạc cát và ốc đảo ở châu Phi</a:t>
            </a:r>
            <a:endParaRPr/>
          </a:p>
        </p:txBody>
      </p:sp>
      <p:sp>
        <p:nvSpPr>
          <p:cNvPr id="249" name="Google Shape;249;p15"/>
          <p:cNvSpPr txBox="1"/>
          <p:nvPr/>
        </p:nvSpPr>
        <p:spPr>
          <a:xfrm>
            <a:off x="4876800" y="6491287"/>
            <a:ext cx="39624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Garamond"/>
              <a:buNone/>
            </a:pPr>
            <a:r>
              <a:rPr lang="en-US" sz="1800" b="1" i="0" u="none">
                <a:solidFill>
                  <a:schemeClr val="dk1"/>
                </a:solidFill>
                <a:latin typeface="Garamond"/>
                <a:ea typeface="Garamond"/>
                <a:cs typeface="Garamond"/>
                <a:sym typeface="Garamond"/>
              </a:rPr>
              <a:t>Hình 19.5 – Hoang mạc đá ở Bắc Mĩ</a:t>
            </a:r>
            <a:endParaRPr/>
          </a:p>
        </p:txBody>
      </p:sp>
      <p:sp>
        <p:nvSpPr>
          <p:cNvPr id="250" name="Google Shape;250;p15"/>
          <p:cNvSpPr txBox="1"/>
          <p:nvPr/>
        </p:nvSpPr>
        <p:spPr>
          <a:xfrm>
            <a:off x="1295400" y="-152400"/>
            <a:ext cx="66294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3300"/>
              </a:buClr>
              <a:buSzPts val="2800"/>
              <a:buFont typeface="Times New Roman"/>
              <a:buNone/>
            </a:pPr>
            <a:r>
              <a:rPr lang="en-US" sz="2800" b="1" i="0" u="none">
                <a:solidFill>
                  <a:srgbClr val="FF3300"/>
                </a:solidFill>
                <a:latin typeface="Times New Roman"/>
                <a:ea typeface="Times New Roman"/>
                <a:cs typeface="Times New Roman"/>
                <a:sym typeface="Times New Roman"/>
              </a:rPr>
              <a:t>Bài 19:    MÔI TRƯỜNG HOANG MẠC</a:t>
            </a:r>
            <a:endParaRPr/>
          </a:p>
        </p:txBody>
      </p:sp>
      <p:sp>
        <p:nvSpPr>
          <p:cNvPr id="251" name="Google Shape;251;p15"/>
          <p:cNvSpPr txBox="1"/>
          <p:nvPr/>
        </p:nvSpPr>
        <p:spPr>
          <a:xfrm>
            <a:off x="457200" y="457200"/>
            <a:ext cx="4419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1. Đặc điểm của môi trường</a:t>
            </a:r>
            <a:endParaRPr/>
          </a:p>
        </p:txBody>
      </p:sp>
      <p:pic>
        <p:nvPicPr>
          <p:cNvPr id="252" name="Google Shape;252;p15" descr="sa mac 1"/>
          <p:cNvPicPr preferRelativeResize="0"/>
          <p:nvPr/>
        </p:nvPicPr>
        <p:blipFill rotWithShape="1">
          <a:blip r:embed="rId5">
            <a:alphaModFix/>
          </a:blip>
          <a:srcRect/>
          <a:stretch/>
        </p:blipFill>
        <p:spPr>
          <a:xfrm>
            <a:off x="228600" y="914400"/>
            <a:ext cx="4191000" cy="2743200"/>
          </a:xfrm>
          <a:prstGeom prst="rect">
            <a:avLst/>
          </a:prstGeom>
          <a:noFill/>
          <a:ln>
            <a:noFill/>
          </a:ln>
        </p:spPr>
      </p:pic>
      <p:sp>
        <p:nvSpPr>
          <p:cNvPr id="253" name="Google Shape;253;p15"/>
          <p:cNvSpPr txBox="1"/>
          <p:nvPr/>
        </p:nvSpPr>
        <p:spPr>
          <a:xfrm>
            <a:off x="1981200" y="3200400"/>
            <a:ext cx="2362200"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Hoang mạc Xahara</a:t>
            </a:r>
            <a:endParaRPr/>
          </a:p>
        </p:txBody>
      </p:sp>
      <p:pic>
        <p:nvPicPr>
          <p:cNvPr id="254" name="Google Shape;254;p15" descr="gobi4"/>
          <p:cNvPicPr preferRelativeResize="0"/>
          <p:nvPr/>
        </p:nvPicPr>
        <p:blipFill rotWithShape="1">
          <a:blip r:embed="rId6">
            <a:alphaModFix/>
          </a:blip>
          <a:srcRect/>
          <a:stretch/>
        </p:blipFill>
        <p:spPr>
          <a:xfrm>
            <a:off x="4724400" y="914400"/>
            <a:ext cx="4191000" cy="2743200"/>
          </a:xfrm>
          <a:prstGeom prst="rect">
            <a:avLst/>
          </a:prstGeom>
          <a:noFill/>
          <a:ln>
            <a:noFill/>
          </a:ln>
        </p:spPr>
      </p:pic>
      <p:sp>
        <p:nvSpPr>
          <p:cNvPr id="255" name="Google Shape;255;p15"/>
          <p:cNvSpPr txBox="1"/>
          <p:nvPr/>
        </p:nvSpPr>
        <p:spPr>
          <a:xfrm>
            <a:off x="5334000" y="914400"/>
            <a:ext cx="3581400"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Hoang m</a:t>
            </a:r>
            <a:r>
              <a:rPr lang="en-US" sz="2000" b="1" i="0" u="none">
                <a:solidFill>
                  <a:schemeClr val="dk1"/>
                </a:solidFill>
                <a:latin typeface="Times New Roman"/>
                <a:ea typeface="Times New Roman"/>
                <a:cs typeface="Times New Roman"/>
                <a:sym typeface="Times New Roman"/>
              </a:rPr>
              <a:t>ạc Gôbi</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2000"/>
                                        <p:tgtEl>
                                          <p:spTgt spid="247"/>
                                        </p:tgtEl>
                                      </p:cBhvr>
                                    </p:animEffect>
                                  </p:childTnLst>
                                </p:cTn>
                              </p:par>
                              <p:par>
                                <p:cTn id="8" presetID="10" presetClass="entr" presetSubtype="0" fill="hold" nodeType="withEffect">
                                  <p:stCondLst>
                                    <p:cond delay="0"/>
                                  </p:stCondLst>
                                  <p:childTnLst>
                                    <p:set>
                                      <p:cBhvr>
                                        <p:cTn id="9" dur="1" fill="hold">
                                          <p:stCondLst>
                                            <p:cond delay="0"/>
                                          </p:stCondLst>
                                        </p:cTn>
                                        <p:tgtEl>
                                          <p:spTgt spid="248"/>
                                        </p:tgtEl>
                                        <p:attrNameLst>
                                          <p:attrName>style.visibility</p:attrName>
                                        </p:attrNameLst>
                                      </p:cBhvr>
                                      <p:to>
                                        <p:strVal val="visible"/>
                                      </p:to>
                                    </p:set>
                                    <p:animEffect transition="in" filter="fade">
                                      <p:cBhvr>
                                        <p:cTn id="10" dur="500"/>
                                        <p:tgtEl>
                                          <p:spTgt spid="248"/>
                                        </p:tgtEl>
                                      </p:cBhvr>
                                    </p:animEffect>
                                  </p:childTnLst>
                                </p:cTn>
                              </p:par>
                              <p:par>
                                <p:cTn id="11" presetID="10" presetClass="entr" presetSubtype="0" fill="hold" nodeType="withEffect">
                                  <p:stCondLst>
                                    <p:cond delay="0"/>
                                  </p:stCondLst>
                                  <p:childTnLst>
                                    <p:set>
                                      <p:cBhvr>
                                        <p:cTn id="12" dur="1" fill="hold">
                                          <p:stCondLst>
                                            <p:cond delay="0"/>
                                          </p:stCondLst>
                                        </p:cTn>
                                        <p:tgtEl>
                                          <p:spTgt spid="246"/>
                                        </p:tgtEl>
                                        <p:attrNameLst>
                                          <p:attrName>style.visibility</p:attrName>
                                        </p:attrNameLst>
                                      </p:cBhvr>
                                      <p:to>
                                        <p:strVal val="visible"/>
                                      </p:to>
                                    </p:set>
                                    <p:animEffect transition="in" filter="fade">
                                      <p:cBhvr>
                                        <p:cTn id="13" dur="2000"/>
                                        <p:tgtEl>
                                          <p:spTgt spid="246"/>
                                        </p:tgtEl>
                                      </p:cBhvr>
                                    </p:animEffect>
                                  </p:childTnLst>
                                </p:cTn>
                              </p:par>
                              <p:par>
                                <p:cTn id="14" presetID="10" presetClass="entr" presetSubtype="0" fill="hold" nodeType="withEffect">
                                  <p:stCondLst>
                                    <p:cond delay="0"/>
                                  </p:stCondLst>
                                  <p:childTnLst>
                                    <p:set>
                                      <p:cBhvr>
                                        <p:cTn id="15" dur="1" fill="hold">
                                          <p:stCondLst>
                                            <p:cond delay="0"/>
                                          </p:stCondLst>
                                        </p:cTn>
                                        <p:tgtEl>
                                          <p:spTgt spid="249"/>
                                        </p:tgtEl>
                                        <p:attrNameLst>
                                          <p:attrName>style.visibility</p:attrName>
                                        </p:attrNameLst>
                                      </p:cBhvr>
                                      <p:to>
                                        <p:strVal val="visible"/>
                                      </p:to>
                                    </p:set>
                                    <p:animEffect transition="in" filter="fade">
                                      <p:cBhvr>
                                        <p:cTn id="16"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6" descr="image02"/>
          <p:cNvPicPr preferRelativeResize="0"/>
          <p:nvPr/>
        </p:nvPicPr>
        <p:blipFill rotWithShape="1">
          <a:blip r:embed="rId3">
            <a:alphaModFix/>
          </a:blip>
          <a:srcRect/>
          <a:stretch/>
        </p:blipFill>
        <p:spPr>
          <a:xfrm>
            <a:off x="228600" y="152400"/>
            <a:ext cx="4267200" cy="2209800"/>
          </a:xfrm>
          <a:prstGeom prst="rect">
            <a:avLst/>
          </a:prstGeom>
          <a:noFill/>
          <a:ln>
            <a:noFill/>
          </a:ln>
        </p:spPr>
      </p:pic>
      <p:pic>
        <p:nvPicPr>
          <p:cNvPr id="261" name="Google Shape;261;p16" descr="gobi-1"/>
          <p:cNvPicPr preferRelativeResize="0"/>
          <p:nvPr/>
        </p:nvPicPr>
        <p:blipFill rotWithShape="1">
          <a:blip r:embed="rId4">
            <a:alphaModFix/>
          </a:blip>
          <a:srcRect/>
          <a:stretch/>
        </p:blipFill>
        <p:spPr>
          <a:xfrm>
            <a:off x="4572000" y="152400"/>
            <a:ext cx="4495800" cy="2171700"/>
          </a:xfrm>
          <a:prstGeom prst="rect">
            <a:avLst/>
          </a:prstGeom>
          <a:noFill/>
          <a:ln>
            <a:noFill/>
          </a:ln>
        </p:spPr>
      </p:pic>
      <p:pic>
        <p:nvPicPr>
          <p:cNvPr id="262" name="Google Shape;262;p16" descr="hoang mac thar 1"/>
          <p:cNvPicPr preferRelativeResize="0"/>
          <p:nvPr/>
        </p:nvPicPr>
        <p:blipFill rotWithShape="1">
          <a:blip r:embed="rId5">
            <a:alphaModFix/>
          </a:blip>
          <a:srcRect/>
          <a:stretch/>
        </p:blipFill>
        <p:spPr>
          <a:xfrm>
            <a:off x="228600" y="2438400"/>
            <a:ext cx="4267200" cy="2895600"/>
          </a:xfrm>
          <a:prstGeom prst="rect">
            <a:avLst/>
          </a:prstGeom>
          <a:noFill/>
          <a:ln>
            <a:noFill/>
          </a:ln>
        </p:spPr>
      </p:pic>
      <p:pic>
        <p:nvPicPr>
          <p:cNvPr id="263" name="Google Shape;263;p16" descr="gobi-11"/>
          <p:cNvPicPr preferRelativeResize="0"/>
          <p:nvPr/>
        </p:nvPicPr>
        <p:blipFill rotWithShape="1">
          <a:blip r:embed="rId6">
            <a:alphaModFix/>
          </a:blip>
          <a:srcRect/>
          <a:stretch/>
        </p:blipFill>
        <p:spPr>
          <a:xfrm>
            <a:off x="4572000" y="2438400"/>
            <a:ext cx="4495800" cy="2895600"/>
          </a:xfrm>
          <a:prstGeom prst="rect">
            <a:avLst/>
          </a:prstGeom>
          <a:noFill/>
          <a:ln>
            <a:noFill/>
          </a:ln>
        </p:spPr>
      </p:pic>
      <p:sp>
        <p:nvSpPr>
          <p:cNvPr id="264" name="Google Shape;264;p16"/>
          <p:cNvSpPr txBox="1"/>
          <p:nvPr/>
        </p:nvSpPr>
        <p:spPr>
          <a:xfrm>
            <a:off x="914400" y="5562600"/>
            <a:ext cx="63246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hlink"/>
              </a:buClr>
              <a:buSzPts val="2400"/>
              <a:buFont typeface="Times New Roman"/>
              <a:buNone/>
            </a:pPr>
            <a:r>
              <a:rPr lang="en-US" sz="2400" b="1" i="0" u="none">
                <a:solidFill>
                  <a:schemeClr val="hlink"/>
                </a:solidFill>
                <a:latin typeface="Times New Roman"/>
                <a:ea typeface="Times New Roman"/>
                <a:cs typeface="Times New Roman"/>
                <a:sym typeface="Times New Roman"/>
              </a:rPr>
              <a:t>   Mô tả quang cảnh hoang mạc ?</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
                                        <p:tgtEl>
                                          <p:spTgt spid="260"/>
                                        </p:tgtEl>
                                      </p:cBhvr>
                                    </p:animEffect>
                                  </p:childTnLst>
                                </p:cTn>
                              </p:par>
                              <p:par>
                                <p:cTn id="8" presetID="10" presetClass="entr" presetSubtype="0" fill="hold"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fade">
                                      <p:cBhvr>
                                        <p:cTn id="10" dur="1"/>
                                        <p:tgtEl>
                                          <p:spTgt spid="263"/>
                                        </p:tgtEl>
                                      </p:cBhvr>
                                    </p:animEffect>
                                  </p:childTnLst>
                                </p:cTn>
                              </p:par>
                              <p:par>
                                <p:cTn id="11" presetID="10" presetClass="entr" presetSubtype="0" fill="hold" nodeType="withEffect">
                                  <p:stCondLst>
                                    <p:cond delay="0"/>
                                  </p:stCondLst>
                                  <p:childTnLst>
                                    <p:set>
                                      <p:cBhvr>
                                        <p:cTn id="12" dur="1" fill="hold">
                                          <p:stCondLst>
                                            <p:cond delay="0"/>
                                          </p:stCondLst>
                                        </p:cTn>
                                        <p:tgtEl>
                                          <p:spTgt spid="261"/>
                                        </p:tgtEl>
                                        <p:attrNameLst>
                                          <p:attrName>style.visibility</p:attrName>
                                        </p:attrNameLst>
                                      </p:cBhvr>
                                      <p:to>
                                        <p:strVal val="visible"/>
                                      </p:to>
                                    </p:set>
                                    <p:animEffect transition="in" filter="fade">
                                      <p:cBhvr>
                                        <p:cTn id="13" dur="1"/>
                                        <p:tgtEl>
                                          <p:spTgt spid="261"/>
                                        </p:tgtEl>
                                      </p:cBhvr>
                                    </p:animEffect>
                                  </p:childTnLst>
                                </p:cTn>
                              </p:par>
                              <p:par>
                                <p:cTn id="14" presetID="10" presetClass="entr" presetSubtype="0" fill="hold" nodeType="with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fade">
                                      <p:cBhvr>
                                        <p:cTn id="16" dur="1"/>
                                        <p:tgtEl>
                                          <p:spTgt spid="2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4"/>
                                        </p:tgtEl>
                                        <p:attrNameLst>
                                          <p:attrName>style.visibility</p:attrName>
                                        </p:attrNameLst>
                                      </p:cBhvr>
                                      <p:to>
                                        <p:strVal val="visible"/>
                                      </p:to>
                                    </p:set>
                                    <p:animEffect transition="in" filter="fade">
                                      <p:cBhvr>
                                        <p:cTn id="21" dur="2000"/>
                                        <p:tgtEl>
                                          <p:spTgt spid="2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264"/>
                                        </p:tgtEl>
                                      </p:cBhvr>
                                    </p:animEffect>
                                    <p:set>
                                      <p:cBhvr>
                                        <p:cTn id="26" dur="1" fill="hold">
                                          <p:stCondLst>
                                            <p:cond delay="2000"/>
                                          </p:stCondLst>
                                        </p:cTn>
                                        <p:tgtEl>
                                          <p:spTgt spid="2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p:nvPr/>
        </p:nvSpPr>
        <p:spPr>
          <a:xfrm>
            <a:off x="457200" y="990600"/>
            <a:ext cx="8229600" cy="1905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40"/>
              <a:buFont typeface="Noto Sans Symbols"/>
              <a:buChar char="❖"/>
            </a:pPr>
            <a:r>
              <a:rPr lang="en-US" sz="2800" b="0" i="0" u="none">
                <a:solidFill>
                  <a:schemeClr val="dk1"/>
                </a:solidFill>
                <a:latin typeface="Times New Roman"/>
                <a:ea typeface="Times New Roman"/>
                <a:cs typeface="Times New Roman"/>
                <a:sym typeface="Times New Roman"/>
              </a:rPr>
              <a:t>Vị trí: </a:t>
            </a:r>
            <a:endParaRPr/>
          </a:p>
          <a:p>
            <a:pPr marL="342900" marR="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Hoang mạc chiếm một diện tích khá lớn trên bề mặt Trái Đất</a:t>
            </a:r>
            <a:endParaRPr/>
          </a:p>
          <a:p>
            <a:pPr marL="342900" marR="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Chủ yếu nằm dọc theo hai đường chí tuyến và giữa lục địa Á- Âu</a:t>
            </a:r>
            <a:endParaRPr/>
          </a:p>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
        <p:nvSpPr>
          <p:cNvPr id="270" name="Google Shape;270;p17"/>
          <p:cNvSpPr txBox="1"/>
          <p:nvPr/>
        </p:nvSpPr>
        <p:spPr>
          <a:xfrm>
            <a:off x="457200" y="609600"/>
            <a:ext cx="4419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1. Đặc điểm của môi trường</a:t>
            </a:r>
            <a:endParaRPr/>
          </a:p>
        </p:txBody>
      </p:sp>
      <p:sp>
        <p:nvSpPr>
          <p:cNvPr id="271" name="Google Shape;271;p17"/>
          <p:cNvSpPr txBox="1"/>
          <p:nvPr/>
        </p:nvSpPr>
        <p:spPr>
          <a:xfrm>
            <a:off x="1295400" y="-30162"/>
            <a:ext cx="66294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3300"/>
              </a:buClr>
              <a:buSzPts val="2800"/>
              <a:buFont typeface="Times New Roman"/>
              <a:buNone/>
            </a:pPr>
            <a:r>
              <a:rPr lang="en-US" sz="2800" b="1" i="0" u="none">
                <a:solidFill>
                  <a:srgbClr val="FF3300"/>
                </a:solidFill>
                <a:latin typeface="Times New Roman"/>
                <a:ea typeface="Times New Roman"/>
                <a:cs typeface="Times New Roman"/>
                <a:sym typeface="Times New Roman"/>
              </a:rPr>
              <a:t>Bài 19:    MÔI TRƯỜNG HOANG MẠC</a:t>
            </a:r>
            <a:endParaRPr/>
          </a:p>
        </p:txBody>
      </p:sp>
      <p:sp>
        <p:nvSpPr>
          <p:cNvPr id="272" name="Google Shape;272;p17"/>
          <p:cNvSpPr txBox="1"/>
          <p:nvPr/>
        </p:nvSpPr>
        <p:spPr>
          <a:xfrm>
            <a:off x="381000" y="3319462"/>
            <a:ext cx="8229600" cy="129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240"/>
              <a:buFont typeface="Noto Sans Symbols"/>
              <a:buChar char="❖"/>
            </a:pPr>
            <a:r>
              <a:rPr lang="en-US" sz="2800" b="0" i="0" u="none">
                <a:solidFill>
                  <a:schemeClr val="dk1"/>
                </a:solidFill>
                <a:latin typeface="Times New Roman"/>
                <a:ea typeface="Times New Roman"/>
                <a:cs typeface="Times New Roman"/>
                <a:sym typeface="Times New Roman"/>
              </a:rPr>
              <a:t>Khí hậu:</a:t>
            </a:r>
            <a:endParaRPr/>
          </a:p>
          <a:p>
            <a:pPr marL="342900" marR="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Hết sức khô hạn, khắc nghiệt. </a:t>
            </a:r>
            <a:endParaRPr/>
          </a:p>
          <a:p>
            <a:pPr marL="342900" marR="0" lvl="0" indent="-3429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Sự chênh lệch nhiệt độ giữa ngày và đêm lớn</a:t>
            </a:r>
            <a:endParaRPr/>
          </a:p>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
        <p:nvSpPr>
          <p:cNvPr id="273" name="Google Shape;273;p17"/>
          <p:cNvSpPr txBox="1"/>
          <p:nvPr/>
        </p:nvSpPr>
        <p:spPr>
          <a:xfrm>
            <a:off x="381000" y="4800600"/>
            <a:ext cx="8610600" cy="19383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40"/>
              <a:buFont typeface="Noto Sans Symbols"/>
              <a:buChar char="❖"/>
            </a:pPr>
            <a:r>
              <a:rPr lang="en-US" sz="2800" b="0" i="0" u="none">
                <a:solidFill>
                  <a:schemeClr val="dk1"/>
                </a:solidFill>
                <a:latin typeface="Times New Roman"/>
                <a:ea typeface="Times New Roman"/>
                <a:cs typeface="Times New Roman"/>
                <a:sym typeface="Times New Roman"/>
              </a:rPr>
              <a:t>Cảnh quan</a:t>
            </a:r>
            <a:endParaRPr/>
          </a:p>
          <a:p>
            <a:pPr marL="342900" marR="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Do thiếu nước nên thực vật cằn cỗi, động vật hiếm hoi.</a:t>
            </a:r>
            <a:endParaRPr/>
          </a:p>
          <a:p>
            <a:pPr marL="342900" marR="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Dân cư rất ít, tập trung chủ yếu ở những ốc đảo</a:t>
            </a:r>
            <a:endParaRPr/>
          </a:p>
          <a:p>
            <a:pPr marL="342900" marR="0" lvl="0" indent="-1651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8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8"/>
          <p:cNvSpPr txBox="1">
            <a:spLocks noGrp="1"/>
          </p:cNvSpPr>
          <p:nvPr>
            <p:ph type="title" idx="4294967295"/>
          </p:nvPr>
        </p:nvSpPr>
        <p:spPr>
          <a:xfrm>
            <a:off x="157162" y="650875"/>
            <a:ext cx="8377237" cy="5683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1" i="0" u="none" strike="noStrike" cap="none">
                <a:solidFill>
                  <a:srgbClr val="0000FF"/>
                </a:solidFill>
                <a:latin typeface="Times New Roman"/>
                <a:ea typeface="Times New Roman"/>
                <a:cs typeface="Times New Roman"/>
                <a:sym typeface="Times New Roman"/>
              </a:rPr>
              <a:t>2. Sự thích nghi của thực, động vật với môi trường:</a:t>
            </a:r>
            <a:endParaRPr/>
          </a:p>
        </p:txBody>
      </p:sp>
      <p:sp>
        <p:nvSpPr>
          <p:cNvPr id="279" name="Google Shape;279;p18"/>
          <p:cNvSpPr txBox="1"/>
          <p:nvPr/>
        </p:nvSpPr>
        <p:spPr>
          <a:xfrm>
            <a:off x="1295400" y="87312"/>
            <a:ext cx="66294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3300"/>
              </a:buClr>
              <a:buSzPts val="2800"/>
              <a:buFont typeface="Times New Roman"/>
              <a:buNone/>
            </a:pPr>
            <a:r>
              <a:rPr lang="en-US" sz="2800" b="1" i="0" u="none">
                <a:solidFill>
                  <a:srgbClr val="FF3300"/>
                </a:solidFill>
                <a:latin typeface="Times New Roman"/>
                <a:ea typeface="Times New Roman"/>
                <a:cs typeface="Times New Roman"/>
                <a:sym typeface="Times New Roman"/>
              </a:rPr>
              <a:t>Bài 19:    MÔI TRƯỜNG HOANG MẠC</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8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p:nvPr/>
        </p:nvSpPr>
        <p:spPr>
          <a:xfrm>
            <a:off x="457200" y="990600"/>
            <a:ext cx="8229600" cy="144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285" name="Google Shape;285;p19"/>
          <p:cNvSpPr txBox="1"/>
          <p:nvPr/>
        </p:nvSpPr>
        <p:spPr>
          <a:xfrm>
            <a:off x="457200" y="609600"/>
            <a:ext cx="4419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286" name="Google Shape;286;p19"/>
          <p:cNvSpPr txBox="1"/>
          <p:nvPr/>
        </p:nvSpPr>
        <p:spPr>
          <a:xfrm>
            <a:off x="1295400" y="-30162"/>
            <a:ext cx="66294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3300"/>
              </a:buClr>
              <a:buSzPts val="2800"/>
              <a:buFont typeface="Times New Roman"/>
              <a:buNone/>
            </a:pPr>
            <a:r>
              <a:rPr lang="en-US" sz="2800" b="1" i="0" u="none">
                <a:solidFill>
                  <a:srgbClr val="FF3300"/>
                </a:solidFill>
                <a:latin typeface="Times New Roman"/>
                <a:ea typeface="Times New Roman"/>
                <a:cs typeface="Times New Roman"/>
                <a:sym typeface="Times New Roman"/>
              </a:rPr>
              <a:t>Bài 19:    MÔI TRƯỜNG HOANG MẠC</a:t>
            </a:r>
            <a:endParaRPr/>
          </a:p>
        </p:txBody>
      </p:sp>
      <p:sp>
        <p:nvSpPr>
          <p:cNvPr id="287" name="Google Shape;287;p19"/>
          <p:cNvSpPr txBox="1"/>
          <p:nvPr/>
        </p:nvSpPr>
        <p:spPr>
          <a:xfrm>
            <a:off x="533400" y="2362200"/>
            <a:ext cx="8229600" cy="129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288" name="Google Shape;288;p19"/>
          <p:cNvSpPr txBox="1"/>
          <p:nvPr/>
        </p:nvSpPr>
        <p:spPr>
          <a:xfrm>
            <a:off x="533400" y="3243262"/>
            <a:ext cx="8229600" cy="19383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Times New Roman"/>
              <a:buNone/>
            </a:pPr>
            <a:endParaRPr sz="2800" b="0" i="0" u="none">
              <a:solidFill>
                <a:srgbClr val="0000FF"/>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dk1"/>
              </a:buClr>
              <a:buSzPts val="2800"/>
              <a:buFont typeface="Times New Roman"/>
              <a:buNone/>
            </a:pPr>
            <a:endParaRPr sz="2800" b="0" i="0" u="none">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0" i="0" u="none">
              <a:solidFill>
                <a:srgbClr val="0000FF"/>
              </a:solidFill>
              <a:latin typeface="Times New Roman"/>
              <a:ea typeface="Times New Roman"/>
              <a:cs typeface="Times New Roman"/>
              <a:sym typeface="Times New Roman"/>
            </a:endParaRPr>
          </a:p>
        </p:txBody>
      </p:sp>
      <p:sp>
        <p:nvSpPr>
          <p:cNvPr id="289" name="Google Shape;289;p19"/>
          <p:cNvSpPr txBox="1"/>
          <p:nvPr/>
        </p:nvSpPr>
        <p:spPr>
          <a:xfrm>
            <a:off x="228600" y="1295400"/>
            <a:ext cx="8229600"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Tự hạn chế mất nước: thân lá thực vật biến thành gai, thân bọc sáp, động vật kiếm ăn ban đêm, thân có vảy sừng, thực vật có bộ rễ to và dài </a:t>
            </a:r>
            <a:endParaRPr/>
          </a:p>
          <a:p>
            <a:pPr marL="342900" marR="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Tăng cường dự trữ nước và chất dinh dưỡng trong cơ thể: cây có rễ sâu và t</a:t>
            </a:r>
            <a:r>
              <a:rPr lang="en-US" sz="2800">
                <a:solidFill>
                  <a:schemeClr val="dk1"/>
                </a:solidFill>
                <a:latin typeface="Times New Roman"/>
                <a:ea typeface="Times New Roman"/>
                <a:cs typeface="Times New Roman"/>
                <a:sym typeface="Times New Roman"/>
              </a:rPr>
              <a:t>hân</a:t>
            </a:r>
            <a:r>
              <a:rPr lang="en-US" sz="2800" b="0" i="0" u="none">
                <a:solidFill>
                  <a:schemeClr val="dk1"/>
                </a:solidFill>
                <a:latin typeface="Times New Roman"/>
                <a:ea typeface="Times New Roman"/>
                <a:cs typeface="Times New Roman"/>
                <a:sym typeface="Times New Roman"/>
              </a:rPr>
              <a:t> rộng, cây xương rồng khổng lồ, cây b</a:t>
            </a:r>
            <a:r>
              <a:rPr lang="en-US" sz="2800">
                <a:solidFill>
                  <a:schemeClr val="dk1"/>
                </a:solidFill>
                <a:latin typeface="Times New Roman"/>
                <a:ea typeface="Times New Roman"/>
                <a:cs typeface="Times New Roman"/>
                <a:sym typeface="Times New Roman"/>
              </a:rPr>
              <a:t>a</a:t>
            </a:r>
            <a:r>
              <a:rPr lang="en-US" sz="2800" b="0" i="0" u="none">
                <a:solidFill>
                  <a:schemeClr val="dk1"/>
                </a:solidFill>
                <a:latin typeface="Times New Roman"/>
                <a:ea typeface="Times New Roman"/>
                <a:cs typeface="Times New Roman"/>
                <a:sym typeface="Times New Roman"/>
              </a:rPr>
              <a:t>o báp có thân hình chai để dự tr</a:t>
            </a:r>
            <a:r>
              <a:rPr lang="en-US" sz="2800">
                <a:solidFill>
                  <a:schemeClr val="dk1"/>
                </a:solidFill>
                <a:latin typeface="Times New Roman"/>
                <a:ea typeface="Times New Roman"/>
                <a:cs typeface="Times New Roman"/>
                <a:sym typeface="Times New Roman"/>
              </a:rPr>
              <a:t>ữ</a:t>
            </a:r>
            <a:r>
              <a:rPr lang="en-US" sz="2800" b="0" i="0" u="none">
                <a:solidFill>
                  <a:schemeClr val="dk1"/>
                </a:solidFill>
                <a:latin typeface="Times New Roman"/>
                <a:ea typeface="Times New Roman"/>
                <a:cs typeface="Times New Roman"/>
                <a:sym typeface="Times New Roman"/>
              </a:rPr>
              <a:t> nước, lạc đà ăn và uống nhiều nước</a:t>
            </a:r>
            <a:r>
              <a:rPr lang="en-US" sz="2800">
                <a:solidFill>
                  <a:schemeClr val="dk1"/>
                </a:solidFill>
                <a:latin typeface="Times New Roman"/>
                <a:ea typeface="Times New Roman"/>
                <a:cs typeface="Times New Roman"/>
                <a:sym typeface="Times New Roman"/>
              </a:rPr>
              <a:t>,</a:t>
            </a:r>
            <a:r>
              <a:rPr lang="en-US" sz="2800" b="0" i="0" u="none">
                <a:solidFill>
                  <a:schemeClr val="dk1"/>
                </a:solidFill>
                <a:latin typeface="Times New Roman"/>
                <a:ea typeface="Times New Roman"/>
                <a:cs typeface="Times New Roman"/>
                <a:sym typeface="Times New Roman"/>
              </a:rPr>
              <a:t>dự tr</a:t>
            </a:r>
            <a:r>
              <a:rPr lang="en-US" sz="2800">
                <a:solidFill>
                  <a:schemeClr val="dk1"/>
                </a:solidFill>
                <a:latin typeface="Times New Roman"/>
                <a:ea typeface="Times New Roman"/>
                <a:cs typeface="Times New Roman"/>
                <a:sym typeface="Times New Roman"/>
              </a:rPr>
              <a:t>ữ</a:t>
            </a:r>
            <a:r>
              <a:rPr lang="en-US" sz="2800" b="0" i="0" u="none">
                <a:solidFill>
                  <a:schemeClr val="dk1"/>
                </a:solidFill>
                <a:latin typeface="Times New Roman"/>
                <a:ea typeface="Times New Roman"/>
                <a:cs typeface="Times New Roman"/>
                <a:sym typeface="Times New Roman"/>
              </a:rPr>
              <a:t> mỡ ở bướu </a:t>
            </a:r>
            <a:endParaRPr/>
          </a:p>
          <a:p>
            <a:pPr marL="342900" marR="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p:txBody>
      </p:sp>
      <p:sp>
        <p:nvSpPr>
          <p:cNvPr id="290" name="Google Shape;290;p19"/>
          <p:cNvSpPr txBox="1"/>
          <p:nvPr/>
        </p:nvSpPr>
        <p:spPr>
          <a:xfrm>
            <a:off x="228600" y="762000"/>
            <a:ext cx="8377237" cy="5683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2. Sự thích nghi của thực, động vật với môi trường:</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9">
                                            <p:txEl>
                                              <p:pRg st="0" end="0"/>
                                            </p:txEl>
                                          </p:spTgt>
                                        </p:tgtEl>
                                        <p:attrNameLst>
                                          <p:attrName>style.visibility</p:attrName>
                                        </p:attrNameLst>
                                      </p:cBhvr>
                                      <p:to>
                                        <p:strVal val="visible"/>
                                      </p:to>
                                    </p:set>
                                    <p:animEffect transition="in" filter="fade">
                                      <p:cBhvr>
                                        <p:cTn id="13" dur="500"/>
                                        <p:tgtEl>
                                          <p:spTgt spid="28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9">
                                            <p:txEl>
                                              <p:pRg st="1" end="1"/>
                                            </p:txEl>
                                          </p:spTgt>
                                        </p:tgtEl>
                                        <p:attrNameLst>
                                          <p:attrName>style.visibility</p:attrName>
                                        </p:attrNameLst>
                                      </p:cBhvr>
                                      <p:to>
                                        <p:strVal val="visible"/>
                                      </p:to>
                                    </p:set>
                                    <p:animEffect transition="in" filter="fade">
                                      <p:cBhvr>
                                        <p:cTn id="18" dur="500"/>
                                        <p:tgtEl>
                                          <p:spTgt spid="28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9">
                                            <p:txEl>
                                              <p:pRg st="2" end="2"/>
                                            </p:txEl>
                                          </p:spTgt>
                                        </p:tgtEl>
                                        <p:attrNameLst>
                                          <p:attrName>style.visibility</p:attrName>
                                        </p:attrNameLst>
                                      </p:cBhvr>
                                      <p:to>
                                        <p:strVal val="visible"/>
                                      </p:to>
                                    </p:set>
                                    <p:animEffect transition="in" filter="fade">
                                      <p:cBhvr>
                                        <p:cTn id="23" dur="500"/>
                                        <p:tgtEl>
                                          <p:spTgt spid="2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914400" y="228600"/>
            <a:ext cx="7924800" cy="487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US" sz="3200" b="1" i="0" u="none" strike="noStrike" cap="none">
                <a:solidFill>
                  <a:schemeClr val="dk1"/>
                </a:solidFill>
                <a:latin typeface="Times New Roman"/>
                <a:ea typeface="Times New Roman"/>
                <a:cs typeface="Times New Roman"/>
                <a:sym typeface="Times New Roman"/>
              </a:rPr>
              <a:t>Đây là hình ảnh thuộc về môi trường nào?</a:t>
            </a:r>
            <a:endParaRPr/>
          </a:p>
        </p:txBody>
      </p:sp>
      <p:pic>
        <p:nvPicPr>
          <p:cNvPr id="101" name="Google Shape;101;p2" descr="Sahara"/>
          <p:cNvPicPr preferRelativeResize="0"/>
          <p:nvPr/>
        </p:nvPicPr>
        <p:blipFill rotWithShape="1">
          <a:blip r:embed="rId3">
            <a:alphaModFix/>
          </a:blip>
          <a:srcRect/>
          <a:stretch/>
        </p:blipFill>
        <p:spPr>
          <a:xfrm>
            <a:off x="228600" y="914400"/>
            <a:ext cx="4191000" cy="2886075"/>
          </a:xfrm>
          <a:prstGeom prst="rect">
            <a:avLst/>
          </a:prstGeom>
          <a:noFill/>
          <a:ln>
            <a:noFill/>
          </a:ln>
        </p:spPr>
      </p:pic>
      <p:pic>
        <p:nvPicPr>
          <p:cNvPr id="102" name="Google Shape;102;p2" descr="Sahara_Desert_Morocco"/>
          <p:cNvPicPr preferRelativeResize="0"/>
          <p:nvPr/>
        </p:nvPicPr>
        <p:blipFill rotWithShape="1">
          <a:blip r:embed="rId4">
            <a:alphaModFix/>
          </a:blip>
          <a:srcRect/>
          <a:stretch/>
        </p:blipFill>
        <p:spPr>
          <a:xfrm>
            <a:off x="4495800" y="914400"/>
            <a:ext cx="4419600" cy="2857500"/>
          </a:xfrm>
          <a:prstGeom prst="rect">
            <a:avLst/>
          </a:prstGeom>
          <a:noFill/>
          <a:ln>
            <a:noFill/>
          </a:ln>
        </p:spPr>
      </p:pic>
      <p:pic>
        <p:nvPicPr>
          <p:cNvPr id="103" name="Google Shape;103;p2" descr="tải xuống (1).jpg"/>
          <p:cNvPicPr preferRelativeResize="0"/>
          <p:nvPr/>
        </p:nvPicPr>
        <p:blipFill rotWithShape="1">
          <a:blip r:embed="rId5">
            <a:alphaModFix/>
          </a:blip>
          <a:srcRect/>
          <a:stretch/>
        </p:blipFill>
        <p:spPr>
          <a:xfrm>
            <a:off x="304800" y="3832225"/>
            <a:ext cx="4038600" cy="3025775"/>
          </a:xfrm>
          <a:prstGeom prst="rect">
            <a:avLst/>
          </a:prstGeom>
          <a:noFill/>
          <a:ln>
            <a:noFill/>
          </a:ln>
        </p:spPr>
      </p:pic>
      <p:pic>
        <p:nvPicPr>
          <p:cNvPr id="104" name="Google Shape;104;p2" descr="11162126-6.jpg"/>
          <p:cNvPicPr preferRelativeResize="0"/>
          <p:nvPr/>
        </p:nvPicPr>
        <p:blipFill rotWithShape="1">
          <a:blip r:embed="rId6">
            <a:alphaModFix/>
          </a:blip>
          <a:srcRect/>
          <a:stretch/>
        </p:blipFill>
        <p:spPr>
          <a:xfrm>
            <a:off x="4419600" y="3810000"/>
            <a:ext cx="4572000" cy="3048000"/>
          </a:xfrm>
          <a:prstGeom prst="rect">
            <a:avLst/>
          </a:prstGeom>
          <a:noFill/>
          <a:ln>
            <a:noFill/>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500"/>
                                        <p:tgtEl>
                                          <p:spTgt spid="1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1000"/>
                                        <p:tgtEl>
                                          <p:spTgt spid="10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4"/>
                                        </p:tgtEl>
                                        <p:attrNameLst>
                                          <p:attrName>style.visibility</p:attrName>
                                        </p:attrNameLst>
                                      </p:cBhvr>
                                      <p:to>
                                        <p:strVal val="visible"/>
                                      </p:to>
                                    </p:set>
                                    <p:anim calcmode="lin" valueType="num">
                                      <p:cBhvr additive="base">
                                        <p:cTn id="26" dur="500"/>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2"/>
              </a:solidFill>
              <a:latin typeface="Arial"/>
              <a:ea typeface="Arial"/>
              <a:cs typeface="Arial"/>
              <a:sym typeface="Arial"/>
            </a:endParaRPr>
          </a:p>
        </p:txBody>
      </p:sp>
      <p:sp>
        <p:nvSpPr>
          <p:cNvPr id="296" name="Google Shape;296;p2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Font typeface="Arial"/>
              <a:buNone/>
            </a:pPr>
            <a:endParaRPr sz="3200">
              <a:solidFill>
                <a:schemeClr val="dk1"/>
              </a:solidFill>
              <a:latin typeface="Arial"/>
              <a:ea typeface="Arial"/>
              <a:cs typeface="Arial"/>
              <a:sym typeface="Arial"/>
            </a:endParaRPr>
          </a:p>
        </p:txBody>
      </p:sp>
      <p:pic>
        <p:nvPicPr>
          <p:cNvPr id="297" name="Google Shape;297;p20" descr="XR_Ranh"/>
          <p:cNvPicPr preferRelativeResize="0"/>
          <p:nvPr/>
        </p:nvPicPr>
        <p:blipFill rotWithShape="1">
          <a:blip r:embed="rId3">
            <a:alphaModFix/>
          </a:blip>
          <a:srcRect/>
          <a:stretch/>
        </p:blipFill>
        <p:spPr>
          <a:xfrm>
            <a:off x="4724400" y="0"/>
            <a:ext cx="4419600" cy="3484562"/>
          </a:xfrm>
          <a:prstGeom prst="rect">
            <a:avLst/>
          </a:prstGeom>
          <a:noFill/>
          <a:ln>
            <a:noFill/>
          </a:ln>
        </p:spPr>
      </p:pic>
      <p:pic>
        <p:nvPicPr>
          <p:cNvPr id="298" name="Google Shape;298;p20" descr="4"/>
          <p:cNvPicPr preferRelativeResize="0"/>
          <p:nvPr/>
        </p:nvPicPr>
        <p:blipFill rotWithShape="1">
          <a:blip r:embed="rId4">
            <a:alphaModFix/>
          </a:blip>
          <a:srcRect/>
          <a:stretch/>
        </p:blipFill>
        <p:spPr>
          <a:xfrm>
            <a:off x="4572000" y="3505200"/>
            <a:ext cx="4572000" cy="3352800"/>
          </a:xfrm>
          <a:prstGeom prst="rect">
            <a:avLst/>
          </a:prstGeom>
          <a:noFill/>
          <a:ln w="38100" cap="flat" cmpd="sng">
            <a:solidFill>
              <a:srgbClr val="CC3300"/>
            </a:solidFill>
            <a:prstDash val="solid"/>
            <a:miter lim="800000"/>
            <a:headEnd type="none" w="sm" len="sm"/>
            <a:tailEnd type="none" w="sm" len="sm"/>
          </a:ln>
        </p:spPr>
      </p:pic>
      <p:pic>
        <p:nvPicPr>
          <p:cNvPr id="299" name="Google Shape;299;p20" descr="image02"/>
          <p:cNvPicPr preferRelativeResize="0"/>
          <p:nvPr/>
        </p:nvPicPr>
        <p:blipFill rotWithShape="1">
          <a:blip r:embed="rId5">
            <a:alphaModFix/>
          </a:blip>
          <a:srcRect/>
          <a:stretch/>
        </p:blipFill>
        <p:spPr>
          <a:xfrm>
            <a:off x="0" y="0"/>
            <a:ext cx="4724400" cy="3495675"/>
          </a:xfrm>
          <a:prstGeom prst="rect">
            <a:avLst/>
          </a:prstGeom>
          <a:noFill/>
          <a:ln w="28575" cap="flat" cmpd="sng">
            <a:solidFill>
              <a:srgbClr val="0033CC"/>
            </a:solidFill>
            <a:prstDash val="solid"/>
            <a:miter lim="800000"/>
            <a:headEnd type="none" w="sm" len="sm"/>
            <a:tailEnd type="none" w="sm" len="sm"/>
          </a:ln>
        </p:spPr>
      </p:pic>
      <p:pic>
        <p:nvPicPr>
          <p:cNvPr id="300" name="Google Shape;300;p20" descr="images (10)"/>
          <p:cNvPicPr preferRelativeResize="0"/>
          <p:nvPr/>
        </p:nvPicPr>
        <p:blipFill rotWithShape="1">
          <a:blip r:embed="rId6">
            <a:alphaModFix/>
          </a:blip>
          <a:srcRect/>
          <a:stretch/>
        </p:blipFill>
        <p:spPr>
          <a:xfrm>
            <a:off x="0" y="3505200"/>
            <a:ext cx="4572000" cy="3352800"/>
          </a:xfrm>
          <a:prstGeom prst="rect">
            <a:avLst/>
          </a:prstGeom>
          <a:noFill/>
          <a:ln>
            <a:noFill/>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000"/>
                                        <p:tgtEl>
                                          <p:spTgt spid="299"/>
                                        </p:tgtEl>
                                      </p:cBhvr>
                                    </p:animEffect>
                                  </p:childTnLst>
                                </p:cTn>
                              </p:par>
                              <p:par>
                                <p:cTn id="8" presetID="10" presetClass="entr" presetSubtype="0" fill="hold"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nodeType="withEffect">
                                  <p:stCondLst>
                                    <p:cond delay="0"/>
                                  </p:stCondLst>
                                  <p:childTnLst>
                                    <p:set>
                                      <p:cBhvr>
                                        <p:cTn id="12" dur="1" fill="hold">
                                          <p:stCondLst>
                                            <p:cond delay="0"/>
                                          </p:stCondLst>
                                        </p:cTn>
                                        <p:tgtEl>
                                          <p:spTgt spid="298"/>
                                        </p:tgtEl>
                                        <p:attrNameLst>
                                          <p:attrName>style.visibility</p:attrName>
                                        </p:attrNameLst>
                                      </p:cBhvr>
                                      <p:to>
                                        <p:strVal val="visible"/>
                                      </p:to>
                                    </p:set>
                                    <p:animEffect transition="in" filter="fade">
                                      <p:cBhvr>
                                        <p:cTn id="13" dur="1000"/>
                                        <p:tgtEl>
                                          <p:spTgt spid="298"/>
                                        </p:tgtEl>
                                      </p:cBhvr>
                                    </p:animEffect>
                                  </p:childTnLst>
                                </p:cTn>
                              </p:par>
                              <p:par>
                                <p:cTn id="14" presetID="10" presetClass="entr" presetSubtype="0" fill="hold" nodeType="withEffect">
                                  <p:stCondLst>
                                    <p:cond delay="0"/>
                                  </p:stCondLst>
                                  <p:childTnLst>
                                    <p:set>
                                      <p:cBhvr>
                                        <p:cTn id="15" dur="1" fill="hold">
                                          <p:stCondLst>
                                            <p:cond delay="0"/>
                                          </p:stCondLst>
                                        </p:cTn>
                                        <p:tgtEl>
                                          <p:spTgt spid="300"/>
                                        </p:tgtEl>
                                        <p:attrNameLst>
                                          <p:attrName>style.visibility</p:attrName>
                                        </p:attrNameLst>
                                      </p:cBhvr>
                                      <p:to>
                                        <p:strVal val="visible"/>
                                      </p:to>
                                    </p:set>
                                    <p:animEffect transition="in" filter="fade">
                                      <p:cBhvr>
                                        <p:cTn id="16" dur="2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1" descr="Consong5"/>
          <p:cNvPicPr preferRelativeResize="0"/>
          <p:nvPr/>
        </p:nvPicPr>
        <p:blipFill rotWithShape="1">
          <a:blip r:embed="rId3">
            <a:alphaModFix/>
          </a:blip>
          <a:srcRect/>
          <a:stretch/>
        </p:blipFill>
        <p:spPr>
          <a:xfrm>
            <a:off x="4452937" y="304800"/>
            <a:ext cx="4462462" cy="3200400"/>
          </a:xfrm>
          <a:prstGeom prst="rect">
            <a:avLst/>
          </a:prstGeom>
          <a:noFill/>
          <a:ln>
            <a:noFill/>
          </a:ln>
        </p:spPr>
      </p:pic>
      <p:pic>
        <p:nvPicPr>
          <p:cNvPr id="306" name="Google Shape;306;p21" descr="VZ0"/>
          <p:cNvPicPr preferRelativeResize="0"/>
          <p:nvPr/>
        </p:nvPicPr>
        <p:blipFill rotWithShape="1">
          <a:blip r:embed="rId4">
            <a:alphaModFix/>
          </a:blip>
          <a:srcRect/>
          <a:stretch/>
        </p:blipFill>
        <p:spPr>
          <a:xfrm>
            <a:off x="152400" y="304800"/>
            <a:ext cx="4419600" cy="3200400"/>
          </a:xfrm>
          <a:prstGeom prst="rect">
            <a:avLst/>
          </a:prstGeom>
          <a:noFill/>
          <a:ln>
            <a:noFill/>
          </a:ln>
        </p:spPr>
      </p:pic>
      <p:pic>
        <p:nvPicPr>
          <p:cNvPr id="307" name="Google Shape;307;p21" descr="anhdep5"/>
          <p:cNvPicPr preferRelativeResize="0"/>
          <p:nvPr/>
        </p:nvPicPr>
        <p:blipFill rotWithShape="1">
          <a:blip r:embed="rId5">
            <a:alphaModFix/>
          </a:blip>
          <a:srcRect/>
          <a:stretch/>
        </p:blipFill>
        <p:spPr>
          <a:xfrm>
            <a:off x="4572000" y="3505200"/>
            <a:ext cx="4343400" cy="2971800"/>
          </a:xfrm>
          <a:prstGeom prst="rect">
            <a:avLst/>
          </a:prstGeom>
          <a:noFill/>
          <a:ln>
            <a:noFill/>
          </a:ln>
        </p:spPr>
      </p:pic>
      <p:pic>
        <p:nvPicPr>
          <p:cNvPr id="308" name="Google Shape;308;p21" descr="images (28)"/>
          <p:cNvPicPr preferRelativeResize="0"/>
          <p:nvPr/>
        </p:nvPicPr>
        <p:blipFill rotWithShape="1">
          <a:blip r:embed="rId6">
            <a:alphaModFix/>
          </a:blip>
          <a:srcRect/>
          <a:stretch/>
        </p:blipFill>
        <p:spPr>
          <a:xfrm>
            <a:off x="152400" y="3505200"/>
            <a:ext cx="4419600" cy="2971800"/>
          </a:xfrm>
          <a:prstGeom prst="rect">
            <a:avLst/>
          </a:prstGeom>
          <a:noFill/>
          <a:ln>
            <a:noFill/>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2000"/>
                                        <p:tgtEl>
                                          <p:spTgt spid="306"/>
                                        </p:tgtEl>
                                      </p:cBhvr>
                                    </p:animEffect>
                                  </p:childTnLst>
                                </p:cTn>
                              </p:par>
                              <p:par>
                                <p:cTn id="8" presetID="10" presetClass="entr" presetSubtype="0" fill="hold" nodeType="withEffect">
                                  <p:stCondLst>
                                    <p:cond delay="0"/>
                                  </p:stCondLst>
                                  <p:childTnLst>
                                    <p:set>
                                      <p:cBhvr>
                                        <p:cTn id="9" dur="1" fill="hold">
                                          <p:stCondLst>
                                            <p:cond delay="0"/>
                                          </p:stCondLst>
                                        </p:cTn>
                                        <p:tgtEl>
                                          <p:spTgt spid="305"/>
                                        </p:tgtEl>
                                        <p:attrNameLst>
                                          <p:attrName>style.visibility</p:attrName>
                                        </p:attrNameLst>
                                      </p:cBhvr>
                                      <p:to>
                                        <p:strVal val="visible"/>
                                      </p:to>
                                    </p:set>
                                    <p:animEffect transition="in" filter="fade">
                                      <p:cBhvr>
                                        <p:cTn id="10" dur="2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22" descr="ArabsCrossingtheDesert-Jean-LeonGre"/>
          <p:cNvPicPr preferRelativeResize="0"/>
          <p:nvPr/>
        </p:nvPicPr>
        <p:blipFill rotWithShape="1">
          <a:blip r:embed="rId3">
            <a:alphaModFix/>
          </a:blip>
          <a:srcRect/>
          <a:stretch/>
        </p:blipFill>
        <p:spPr>
          <a:xfrm>
            <a:off x="0" y="76200"/>
            <a:ext cx="9144000" cy="5791200"/>
          </a:xfrm>
          <a:prstGeom prst="rect">
            <a:avLst/>
          </a:prstGeom>
          <a:noFill/>
          <a:ln>
            <a:noFill/>
          </a:ln>
        </p:spPr>
      </p:pic>
      <p:sp>
        <p:nvSpPr>
          <p:cNvPr id="314" name="Google Shape;314;p22"/>
          <p:cNvSpPr txBox="1"/>
          <p:nvPr/>
        </p:nvSpPr>
        <p:spPr>
          <a:xfrm>
            <a:off x="838200" y="5943600"/>
            <a:ext cx="8077200"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15" name="Google Shape;315;p22"/>
          <p:cNvSpPr txBox="1"/>
          <p:nvPr/>
        </p:nvSpPr>
        <p:spPr>
          <a:xfrm>
            <a:off x="685800" y="5943600"/>
            <a:ext cx="82296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hlink"/>
              </a:buClr>
              <a:buSzPts val="2400"/>
              <a:buFont typeface="Times New Roman"/>
              <a:buNone/>
            </a:pPr>
            <a:r>
              <a:rPr lang="en-US" sz="2400" b="0" i="0" u="none">
                <a:solidFill>
                  <a:schemeClr val="hlink"/>
                </a:solidFill>
                <a:latin typeface="Times New Roman"/>
                <a:ea typeface="Times New Roman"/>
                <a:cs typeface="Times New Roman"/>
                <a:sym typeface="Times New Roman"/>
              </a:rPr>
              <a:t>Con người thích nghi với môi trường hoang mạc như thế nào?</a:t>
            </a:r>
            <a:endParaRPr/>
          </a:p>
        </p:txBody>
      </p:sp>
      <p:sp>
        <p:nvSpPr>
          <p:cNvPr id="316" name="Google Shape;316;p22"/>
          <p:cNvSpPr txBox="1"/>
          <p:nvPr/>
        </p:nvSpPr>
        <p:spPr>
          <a:xfrm>
            <a:off x="685800" y="5943600"/>
            <a:ext cx="8458200" cy="822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Con người mặc áo choàng nhiều lớp, trùm kín đầu để tránh mất nước vào ban ngày và chống rét vào ban đêm.</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15"/>
                                        </p:tgtEl>
                                      </p:cBhvr>
                                    </p:animEffect>
                                    <p:set>
                                      <p:cBhvr>
                                        <p:cTn id="12" dur="1" fill="hold">
                                          <p:stCondLst>
                                            <p:cond delay="500"/>
                                          </p:stCondLst>
                                        </p:cTn>
                                        <p:tgtEl>
                                          <p:spTgt spid="3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
                                        </p:tgtEl>
                                        <p:attrNameLst>
                                          <p:attrName>style.visibility</p:attrName>
                                        </p:attrNameLst>
                                      </p:cBhvr>
                                      <p:to>
                                        <p:strVal val="visible"/>
                                      </p:to>
                                    </p:set>
                                    <p:animEffect transition="in" filter="fade">
                                      <p:cBhvr>
                                        <p:cTn id="17" dur="500"/>
                                        <p:tgtEl>
                                          <p:spTgt spid="3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16"/>
                                        </p:tgtEl>
                                      </p:cBhvr>
                                    </p:animEffect>
                                    <p:set>
                                      <p:cBhvr>
                                        <p:cTn id="22" dur="1" fill="hold">
                                          <p:stCondLst>
                                            <p:cond delay="500"/>
                                          </p:stCondLst>
                                        </p:cTn>
                                        <p:tgtEl>
                                          <p:spTgt spid="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23" descr="2"/>
          <p:cNvPicPr preferRelativeResize="0"/>
          <p:nvPr/>
        </p:nvPicPr>
        <p:blipFill rotWithShape="1">
          <a:blip r:embed="rId3">
            <a:alphaModFix/>
          </a:blip>
          <a:srcRect/>
          <a:stretch/>
        </p:blipFill>
        <p:spPr>
          <a:xfrm>
            <a:off x="0" y="762000"/>
            <a:ext cx="4248150" cy="4797425"/>
          </a:xfrm>
          <a:prstGeom prst="rect">
            <a:avLst/>
          </a:prstGeom>
          <a:noFill/>
          <a:ln>
            <a:noFill/>
          </a:ln>
        </p:spPr>
      </p:pic>
      <p:sp>
        <p:nvSpPr>
          <p:cNvPr id="322" name="Google Shape;322;p23"/>
          <p:cNvSpPr txBox="1"/>
          <p:nvPr/>
        </p:nvSpPr>
        <p:spPr>
          <a:xfrm>
            <a:off x="152400" y="5715000"/>
            <a:ext cx="4500562" cy="946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3300"/>
              </a:buClr>
              <a:buSzPts val="2800"/>
              <a:buFont typeface="Times New Roman"/>
              <a:buNone/>
            </a:pPr>
            <a:r>
              <a:rPr lang="en-US" sz="2800" b="1" i="0" u="none">
                <a:solidFill>
                  <a:srgbClr val="FF3300"/>
                </a:solidFill>
                <a:latin typeface="Times New Roman"/>
                <a:ea typeface="Times New Roman"/>
                <a:cs typeface="Times New Roman"/>
                <a:sym typeface="Times New Roman"/>
              </a:rPr>
              <a:t>Theo em ở Việt Nam có hoang mạc không ?</a:t>
            </a:r>
            <a:endParaRPr/>
          </a:p>
        </p:txBody>
      </p:sp>
      <p:sp>
        <p:nvSpPr>
          <p:cNvPr id="323" name="Google Shape;323;p23"/>
          <p:cNvSpPr/>
          <p:nvPr/>
        </p:nvSpPr>
        <p:spPr>
          <a:xfrm rot="600000">
            <a:off x="2366962" y="4197350"/>
            <a:ext cx="609600" cy="504825"/>
          </a:xfrm>
          <a:custGeom>
            <a:avLst/>
            <a:gdLst/>
            <a:ahLst/>
            <a:cxnLst/>
            <a:rect l="l" t="t" r="r" b="b"/>
            <a:pathLst>
              <a:path w="384" h="284" extrusionOk="0">
                <a:moveTo>
                  <a:pt x="384" y="0"/>
                </a:moveTo>
                <a:cubicBezTo>
                  <a:pt x="348" y="12"/>
                  <a:pt x="312" y="24"/>
                  <a:pt x="276" y="36"/>
                </a:cubicBezTo>
                <a:cubicBezTo>
                  <a:pt x="262" y="41"/>
                  <a:pt x="254" y="57"/>
                  <a:pt x="240" y="60"/>
                </a:cubicBezTo>
                <a:cubicBezTo>
                  <a:pt x="205" y="69"/>
                  <a:pt x="168" y="68"/>
                  <a:pt x="132" y="72"/>
                </a:cubicBezTo>
                <a:cubicBezTo>
                  <a:pt x="54" y="98"/>
                  <a:pt x="136" y="60"/>
                  <a:pt x="72" y="156"/>
                </a:cubicBezTo>
                <a:cubicBezTo>
                  <a:pt x="56" y="180"/>
                  <a:pt x="40" y="204"/>
                  <a:pt x="24" y="228"/>
                </a:cubicBezTo>
                <a:cubicBezTo>
                  <a:pt x="16" y="240"/>
                  <a:pt x="0" y="264"/>
                  <a:pt x="0" y="264"/>
                </a:cubicBezTo>
                <a:cubicBezTo>
                  <a:pt x="60" y="284"/>
                  <a:pt x="133" y="260"/>
                  <a:pt x="192" y="240"/>
                </a:cubicBezTo>
                <a:cubicBezTo>
                  <a:pt x="200" y="228"/>
                  <a:pt x="206" y="214"/>
                  <a:pt x="216" y="204"/>
                </a:cubicBezTo>
                <a:cubicBezTo>
                  <a:pt x="226" y="194"/>
                  <a:pt x="243" y="191"/>
                  <a:pt x="252" y="180"/>
                </a:cubicBezTo>
                <a:cubicBezTo>
                  <a:pt x="260" y="170"/>
                  <a:pt x="258" y="155"/>
                  <a:pt x="264" y="144"/>
                </a:cubicBezTo>
                <a:cubicBezTo>
                  <a:pt x="270" y="131"/>
                  <a:pt x="282" y="121"/>
                  <a:pt x="288" y="108"/>
                </a:cubicBezTo>
                <a:cubicBezTo>
                  <a:pt x="319" y="47"/>
                  <a:pt x="307" y="0"/>
                  <a:pt x="384" y="0"/>
                </a:cubicBezTo>
                <a:close/>
              </a:path>
            </a:pathLst>
          </a:cu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pic>
        <p:nvPicPr>
          <p:cNvPr id="324" name="Google Shape;324;p23" descr="scan copy"/>
          <p:cNvPicPr preferRelativeResize="0"/>
          <p:nvPr/>
        </p:nvPicPr>
        <p:blipFill rotWithShape="1">
          <a:blip r:embed="rId4">
            <a:alphaModFix/>
          </a:blip>
          <a:srcRect/>
          <a:stretch/>
        </p:blipFill>
        <p:spPr>
          <a:xfrm>
            <a:off x="4608512" y="4114800"/>
            <a:ext cx="4535487" cy="2589212"/>
          </a:xfrm>
          <a:prstGeom prst="rect">
            <a:avLst/>
          </a:prstGeom>
          <a:noFill/>
          <a:ln>
            <a:noFill/>
          </a:ln>
        </p:spPr>
      </p:pic>
      <p:sp>
        <p:nvSpPr>
          <p:cNvPr id="325" name="Google Shape;325;p23"/>
          <p:cNvSpPr txBox="1"/>
          <p:nvPr/>
        </p:nvSpPr>
        <p:spPr>
          <a:xfrm>
            <a:off x="5638800" y="3505200"/>
            <a:ext cx="274637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C0066"/>
              </a:buClr>
              <a:buSzPts val="2400"/>
              <a:buFont typeface="Times New Roman"/>
              <a:buNone/>
            </a:pPr>
            <a:r>
              <a:rPr lang="en-US" sz="2400" b="0" i="0" u="none">
                <a:solidFill>
                  <a:srgbClr val="CC0066"/>
                </a:solidFill>
                <a:latin typeface="Times New Roman"/>
                <a:ea typeface="Times New Roman"/>
                <a:cs typeface="Times New Roman"/>
                <a:sym typeface="Times New Roman"/>
              </a:rPr>
              <a:t>Mũi Né - tiểu sa mạc</a:t>
            </a:r>
            <a:endParaRPr/>
          </a:p>
        </p:txBody>
      </p:sp>
      <p:pic>
        <p:nvPicPr>
          <p:cNvPr id="326" name="Google Shape;326;p23" descr="Đồi cát bay Phan Thiết.jpg"/>
          <p:cNvPicPr preferRelativeResize="0"/>
          <p:nvPr/>
        </p:nvPicPr>
        <p:blipFill rotWithShape="1">
          <a:blip r:embed="rId5">
            <a:alphaModFix/>
          </a:blip>
          <a:srcRect/>
          <a:stretch/>
        </p:blipFill>
        <p:spPr>
          <a:xfrm>
            <a:off x="4724400" y="838200"/>
            <a:ext cx="4267200" cy="2514600"/>
          </a:xfrm>
          <a:prstGeom prst="rect">
            <a:avLst/>
          </a:prstGeom>
          <a:noFill/>
          <a:ln>
            <a:noFill/>
          </a:ln>
        </p:spPr>
      </p:pic>
      <p:sp>
        <p:nvSpPr>
          <p:cNvPr id="327" name="Google Shape;327;p23"/>
          <p:cNvSpPr txBox="1"/>
          <p:nvPr/>
        </p:nvSpPr>
        <p:spPr>
          <a:xfrm>
            <a:off x="1295400" y="87312"/>
            <a:ext cx="66294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3300"/>
              </a:buClr>
              <a:buSzPts val="2800"/>
              <a:buFont typeface="Times New Roman"/>
              <a:buNone/>
            </a:pPr>
            <a:r>
              <a:rPr lang="en-US" sz="2800" b="1" i="0" u="none">
                <a:solidFill>
                  <a:srgbClr val="FF3300"/>
                </a:solidFill>
                <a:latin typeface="Times New Roman"/>
                <a:ea typeface="Times New Roman"/>
                <a:cs typeface="Times New Roman"/>
                <a:sym typeface="Times New Roman"/>
              </a:rPr>
              <a:t>Bài 19:    MÔI TRƯỜNG HOANG MẠC</a:t>
            </a:r>
            <a:endParaRPr/>
          </a:p>
        </p:txBody>
      </p:sp>
      <p:sp>
        <p:nvSpPr>
          <p:cNvPr id="328" name="Google Shape;328;p23"/>
          <p:cNvSpPr/>
          <p:nvPr/>
        </p:nvSpPr>
        <p:spPr>
          <a:xfrm>
            <a:off x="2743200" y="1143000"/>
            <a:ext cx="2743200" cy="2819400"/>
          </a:xfrm>
          <a:prstGeom prst="wedgeRoundRectCallout">
            <a:avLst>
              <a:gd name="adj1" fmla="val -600"/>
              <a:gd name="adj2" fmla="val 24835"/>
              <a:gd name="adj3" fmla="val 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600"/>
              <a:buFont typeface="Times New Roman"/>
              <a:buNone/>
            </a:pPr>
            <a:r>
              <a:rPr lang="en-US" sz="2600" b="1" i="0" u="none">
                <a:solidFill>
                  <a:srgbClr val="FF0000"/>
                </a:solidFill>
                <a:latin typeface="Times New Roman"/>
                <a:ea typeface="Times New Roman"/>
                <a:cs typeface="Times New Roman"/>
                <a:sym typeface="Times New Roman"/>
              </a:rPr>
              <a:t>Ninh Thuận và Bình Thuận là nơi nóng và khô nhất nước ta có nguy cơ hoang mạc hóa rất cao</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20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10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6"/>
                                        </p:tgtEl>
                                        <p:attrNameLst>
                                          <p:attrName>style.visibility</p:attrName>
                                        </p:attrNameLst>
                                      </p:cBhvr>
                                      <p:to>
                                        <p:strVal val="visible"/>
                                      </p:to>
                                    </p:set>
                                    <p:animEffect transition="in" filter="fade">
                                      <p:cBhvr>
                                        <p:cTn id="17" dur="1000"/>
                                        <p:tgtEl>
                                          <p:spTgt spid="326"/>
                                        </p:tgtEl>
                                      </p:cBhvr>
                                    </p:animEffect>
                                  </p:childTnLst>
                                </p:cTn>
                              </p:par>
                              <p:par>
                                <p:cTn id="18" presetID="10" presetClass="entr" presetSubtype="0" fill="hold" nodeType="withEffect">
                                  <p:stCondLst>
                                    <p:cond delay="0"/>
                                  </p:stCondLst>
                                  <p:childTnLst>
                                    <p:set>
                                      <p:cBhvr>
                                        <p:cTn id="19" dur="1" fill="hold">
                                          <p:stCondLst>
                                            <p:cond delay="0"/>
                                          </p:stCondLst>
                                        </p:cTn>
                                        <p:tgtEl>
                                          <p:spTgt spid="325"/>
                                        </p:tgtEl>
                                        <p:attrNameLst>
                                          <p:attrName>style.visibility</p:attrName>
                                        </p:attrNameLst>
                                      </p:cBhvr>
                                      <p:to>
                                        <p:strVal val="visible"/>
                                      </p:to>
                                    </p:set>
                                    <p:animEffect transition="in" filter="fade">
                                      <p:cBhvr>
                                        <p:cTn id="20" dur="1000"/>
                                        <p:tgtEl>
                                          <p:spTgt spid="325"/>
                                        </p:tgtEl>
                                      </p:cBhvr>
                                    </p:animEffect>
                                  </p:childTnLst>
                                </p:cTn>
                              </p:par>
                              <p:par>
                                <p:cTn id="21" presetID="10" presetClass="entr" presetSubtype="0" fill="hold" nodeType="withEffect">
                                  <p:stCondLst>
                                    <p:cond delay="0"/>
                                  </p:stCondLst>
                                  <p:childTnLst>
                                    <p:set>
                                      <p:cBhvr>
                                        <p:cTn id="22" dur="1" fill="hold">
                                          <p:stCondLst>
                                            <p:cond delay="0"/>
                                          </p:stCondLst>
                                        </p:cTn>
                                        <p:tgtEl>
                                          <p:spTgt spid="324"/>
                                        </p:tgtEl>
                                        <p:attrNameLst>
                                          <p:attrName>style.visibility</p:attrName>
                                        </p:attrNameLst>
                                      </p:cBhvr>
                                      <p:to>
                                        <p:strVal val="visible"/>
                                      </p:to>
                                    </p:set>
                                    <p:animEffect transition="in" filter="fade">
                                      <p:cBhvr>
                                        <p:cTn id="23" dur="1000"/>
                                        <p:tgtEl>
                                          <p:spTgt spid="3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3"/>
                                        </p:tgtEl>
                                        <p:attrNameLst>
                                          <p:attrName>style.visibility</p:attrName>
                                        </p:attrNameLst>
                                      </p:cBhvr>
                                      <p:to>
                                        <p:strVal val="visible"/>
                                      </p:to>
                                    </p:set>
                                    <p:animEffect transition="in" filter="fade">
                                      <p:cBhvr>
                                        <p:cTn id="28" dur="500"/>
                                        <p:tgtEl>
                                          <p:spTgt spid="3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8"/>
                                        </p:tgtEl>
                                        <p:attrNameLst>
                                          <p:attrName>style.visibility</p:attrName>
                                        </p:attrNameLst>
                                      </p:cBhvr>
                                      <p:to>
                                        <p:strVal val="visible"/>
                                      </p:to>
                                    </p:set>
                                    <p:animEffect transition="in" filter="fade">
                                      <p:cBhvr>
                                        <p:cTn id="33" dur="8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4" descr="scan copy"/>
          <p:cNvPicPr preferRelativeResize="0"/>
          <p:nvPr/>
        </p:nvPicPr>
        <p:blipFill rotWithShape="1">
          <a:blip r:embed="rId3">
            <a:alphaModFix/>
          </a:blip>
          <a:srcRect/>
          <a:stretch/>
        </p:blipFill>
        <p:spPr>
          <a:xfrm>
            <a:off x="76200" y="76200"/>
            <a:ext cx="4419600" cy="3048000"/>
          </a:xfrm>
          <a:prstGeom prst="rect">
            <a:avLst/>
          </a:prstGeom>
          <a:noFill/>
          <a:ln>
            <a:noFill/>
          </a:ln>
        </p:spPr>
      </p:pic>
      <p:sp>
        <p:nvSpPr>
          <p:cNvPr id="334" name="Google Shape;334;p24"/>
          <p:cNvSpPr txBox="1"/>
          <p:nvPr/>
        </p:nvSpPr>
        <p:spPr>
          <a:xfrm>
            <a:off x="304800" y="3200400"/>
            <a:ext cx="8353425" cy="70167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660066"/>
              </a:buClr>
              <a:buSzPts val="2000"/>
              <a:buFont typeface="Times New Roman"/>
              <a:buNone/>
            </a:pPr>
            <a:r>
              <a:rPr lang="en-US" sz="2000" b="0" i="0" u="none">
                <a:solidFill>
                  <a:srgbClr val="660066"/>
                </a:solidFill>
                <a:latin typeface="Times New Roman"/>
                <a:ea typeface="Times New Roman"/>
                <a:cs typeface="Times New Roman"/>
                <a:sym typeface="Times New Roman"/>
              </a:rPr>
              <a:t>Một vùng đất bị ảnh hưởng bởi sa mạc hóa ở phía nam tỉnh Bình Thuận.</a:t>
            </a:r>
            <a:endParaRPr/>
          </a:p>
          <a:p>
            <a:pPr marL="0" marR="0" lvl="0" indent="0" algn="l" rtl="0">
              <a:lnSpc>
                <a:spcPct val="100000"/>
              </a:lnSpc>
              <a:spcBef>
                <a:spcPts val="0"/>
              </a:spcBef>
              <a:spcAft>
                <a:spcPts val="0"/>
              </a:spcAft>
              <a:buClr>
                <a:srgbClr val="660066"/>
              </a:buClr>
              <a:buSzPts val="2000"/>
              <a:buFont typeface="Times New Roman"/>
              <a:buNone/>
            </a:pPr>
            <a:r>
              <a:rPr lang="en-US" sz="2000" b="0" i="0" u="none">
                <a:solidFill>
                  <a:srgbClr val="660066"/>
                </a:solidFill>
                <a:latin typeface="Times New Roman"/>
                <a:ea typeface="Times New Roman"/>
                <a:cs typeface="Times New Roman"/>
                <a:sym typeface="Times New Roman"/>
              </a:rPr>
              <a:t> Hơn 9.000.000 ha đất tại Việt Nam có nguy cơ biến thành hoang mạc </a:t>
            </a:r>
            <a:endParaRPr/>
          </a:p>
        </p:txBody>
      </p:sp>
      <p:sp>
        <p:nvSpPr>
          <p:cNvPr id="335" name="Google Shape;335;p24"/>
          <p:cNvSpPr txBox="1"/>
          <p:nvPr/>
        </p:nvSpPr>
        <p:spPr>
          <a:xfrm>
            <a:off x="533400" y="4191000"/>
            <a:ext cx="7924800" cy="914400"/>
          </a:xfrm>
          <a:prstGeom prst="rect">
            <a:avLst/>
          </a:prstGeom>
          <a:solidFill>
            <a:srgbClr val="CCFF99"/>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CC"/>
              </a:buClr>
              <a:buSzPts val="2000"/>
              <a:buFont typeface="Times New Roman"/>
              <a:buNone/>
            </a:pPr>
            <a:r>
              <a:rPr lang="en-US" sz="2000" b="1" i="0" u="none">
                <a:solidFill>
                  <a:srgbClr val="0000CC"/>
                </a:solidFill>
                <a:latin typeface="Times New Roman"/>
                <a:ea typeface="Times New Roman"/>
                <a:cs typeface="Times New Roman"/>
                <a:sym typeface="Times New Roman"/>
              </a:rPr>
              <a:t>Sa mạc hóa là một trong những loại hình thiên tai đang xảy ra ở Việt Nam và mức độ gây thiệt hại do hạn hán và sa mạc hóa được xếp hạng thứ 3, chỉ đứng sau lũ lụt và bão.</a:t>
            </a:r>
            <a:endParaRPr/>
          </a:p>
        </p:txBody>
      </p:sp>
      <p:pic>
        <p:nvPicPr>
          <p:cNvPr id="336" name="Google Shape;336;p24" descr="500_thumb"/>
          <p:cNvPicPr preferRelativeResize="0"/>
          <p:nvPr/>
        </p:nvPicPr>
        <p:blipFill rotWithShape="1">
          <a:blip r:embed="rId4">
            <a:alphaModFix/>
          </a:blip>
          <a:srcRect/>
          <a:stretch/>
        </p:blipFill>
        <p:spPr>
          <a:xfrm>
            <a:off x="4572000" y="76200"/>
            <a:ext cx="4457700" cy="3028950"/>
          </a:xfrm>
          <a:prstGeom prst="rect">
            <a:avLst/>
          </a:prstGeom>
          <a:noFill/>
          <a:ln>
            <a:noFill/>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2000"/>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5"/>
                                        </p:tgtEl>
                                        <p:attrNameLst>
                                          <p:attrName>style.visibility</p:attrName>
                                        </p:attrNameLst>
                                      </p:cBhvr>
                                      <p:to>
                                        <p:strVal val="visible"/>
                                      </p:to>
                                    </p:set>
                                    <p:animEffect transition="in" filter="fade">
                                      <p:cBhvr>
                                        <p:cTn id="12"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txBox="1"/>
          <p:nvPr/>
        </p:nvSpPr>
        <p:spPr>
          <a:xfrm>
            <a:off x="304800" y="76200"/>
            <a:ext cx="8839200" cy="66468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Ở Việt Nam có khoảng 9,34 triệu hecta đất hoang hóa, trong đó diện tích đã và đang chịu tác động mạnh bởi hoang mạc hóa khoảng 7.550.000 ha, bao gồm đất trống bị thoái hóa mạnh trên cả nước là 7.000.000 ha; Đụn cát và bãi cát di động tập trung ở các tỉnh miền Trung là 400.000 ha; Đất bị xói mòn tại Tây Bắc, Tây Nguyên và một số nơi khác là 120.000 ha; Đất bị nhiễm mặn, nhiễm phèn tập trung ở đồng bằng sông Cửu Long là 30.000 ha và đất khô hạn theo mùa hoặc vĩnh viễn tập trung ở Bình Thuận, Ninh Thuận và Nam Khánh Hòa là 300.000 ha.</a:t>
            </a:r>
            <a:endParaRPr/>
          </a:p>
          <a:p>
            <a:pPr marL="0" marR="0" lvl="0" indent="0" algn="l" rtl="0">
              <a:lnSpc>
                <a:spcPct val="100000"/>
              </a:lnSpc>
              <a:spcBef>
                <a:spcPts val="140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Theo em để chống hoang mạc hóa ta phải làm gì?</a:t>
            </a:r>
            <a:endParaRPr/>
          </a:p>
          <a:p>
            <a:pPr marL="0" marR="0" lvl="0" indent="0" algn="l" rtl="0">
              <a:lnSpc>
                <a:spcPct val="100000"/>
              </a:lnSpc>
              <a:spcBef>
                <a:spcPts val="1200"/>
              </a:spcBef>
              <a:spcAft>
                <a:spcPts val="0"/>
              </a:spcAft>
              <a:buClr>
                <a:schemeClr val="dk1"/>
              </a:buClr>
              <a:buSzPts val="2400"/>
              <a:buFont typeface="Times New Roman"/>
              <a:buNone/>
            </a:pPr>
            <a:r>
              <a:rPr lang="en-US" sz="2400" b="0" i="1" u="none">
                <a:solidFill>
                  <a:schemeClr val="dk1"/>
                </a:solidFill>
                <a:latin typeface="Times New Roman"/>
                <a:ea typeface="Times New Roman"/>
                <a:cs typeface="Times New Roman"/>
                <a:sym typeface="Times New Roman"/>
              </a:rPr>
              <a:t>Ở Ninh Thuận cây neem sẽ được trồng theo phương thức tập trung và phân tán để góp phần hạn chế và tiến đến chặn đứng nguy cơ hoang mạc hóa đất đai trên địa bàn toàn tỉnh, đồng thời tạo vùng nguyên liệu ổn định cho các nhà máy chế biến sản phẩm từ cây neem.</a:t>
            </a:r>
            <a:endParaRPr/>
          </a:p>
        </p:txBody>
      </p:sp>
    </p:spTree>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6" descr="nhung-thong-tin-noi-bat-ve-cay-neem.jpg"/>
          <p:cNvPicPr preferRelativeResize="0"/>
          <p:nvPr/>
        </p:nvPicPr>
        <p:blipFill rotWithShape="1">
          <a:blip r:embed="rId3">
            <a:alphaModFix/>
          </a:blip>
          <a:srcRect/>
          <a:stretch/>
        </p:blipFill>
        <p:spPr>
          <a:xfrm>
            <a:off x="4495800" y="0"/>
            <a:ext cx="4648200" cy="3810000"/>
          </a:xfrm>
          <a:prstGeom prst="rect">
            <a:avLst/>
          </a:prstGeom>
          <a:noFill/>
          <a:ln>
            <a:noFill/>
          </a:ln>
        </p:spPr>
      </p:pic>
      <p:pic>
        <p:nvPicPr>
          <p:cNvPr id="347" name="Google Shape;347;p26" descr="ninh_thuan_nafy.jpg"/>
          <p:cNvPicPr preferRelativeResize="0"/>
          <p:nvPr/>
        </p:nvPicPr>
        <p:blipFill rotWithShape="1">
          <a:blip r:embed="rId4">
            <a:alphaModFix/>
          </a:blip>
          <a:srcRect/>
          <a:stretch/>
        </p:blipFill>
        <p:spPr>
          <a:xfrm>
            <a:off x="4143375" y="3429000"/>
            <a:ext cx="5000625" cy="3429000"/>
          </a:xfrm>
          <a:prstGeom prst="rect">
            <a:avLst/>
          </a:prstGeom>
          <a:noFill/>
          <a:ln>
            <a:noFill/>
          </a:ln>
        </p:spPr>
      </p:pic>
      <p:pic>
        <p:nvPicPr>
          <p:cNvPr id="348" name="Google Shape;348;p26" descr="2016.05.30._cay_chiu_han_03.jpg"/>
          <p:cNvPicPr preferRelativeResize="0"/>
          <p:nvPr/>
        </p:nvPicPr>
        <p:blipFill rotWithShape="1">
          <a:blip r:embed="rId5">
            <a:alphaModFix/>
          </a:blip>
          <a:srcRect/>
          <a:stretch/>
        </p:blipFill>
        <p:spPr>
          <a:xfrm>
            <a:off x="0" y="0"/>
            <a:ext cx="4572000" cy="3429000"/>
          </a:xfrm>
          <a:prstGeom prst="rect">
            <a:avLst/>
          </a:prstGeom>
          <a:noFill/>
          <a:ln>
            <a:noFill/>
          </a:ln>
        </p:spPr>
      </p:pic>
      <p:pic>
        <p:nvPicPr>
          <p:cNvPr id="349" name="Google Shape;349;p26" descr="20786296_images1563850_neem01_CMS03.jpg"/>
          <p:cNvPicPr preferRelativeResize="0"/>
          <p:nvPr/>
        </p:nvPicPr>
        <p:blipFill rotWithShape="1">
          <a:blip r:embed="rId6">
            <a:alphaModFix/>
          </a:blip>
          <a:srcRect/>
          <a:stretch/>
        </p:blipFill>
        <p:spPr>
          <a:xfrm>
            <a:off x="0" y="3429000"/>
            <a:ext cx="4114800" cy="3429000"/>
          </a:xfrm>
          <a:prstGeom prst="rect">
            <a:avLst/>
          </a:prstGeom>
          <a:noFill/>
          <a:ln>
            <a:noFill/>
          </a:ln>
        </p:spPr>
      </p:pic>
    </p:spTree>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27" descr="Cover"/>
          <p:cNvPicPr preferRelativeResize="0"/>
          <p:nvPr/>
        </p:nvPicPr>
        <p:blipFill rotWithShape="1">
          <a:blip r:embed="rId3">
            <a:alphaModFix/>
          </a:blip>
          <a:srcRect/>
          <a:stretch/>
        </p:blipFill>
        <p:spPr>
          <a:xfrm>
            <a:off x="4195762" y="5008562"/>
            <a:ext cx="4924425" cy="1709737"/>
          </a:xfrm>
          <a:prstGeom prst="rect">
            <a:avLst/>
          </a:prstGeom>
          <a:noFill/>
          <a:ln>
            <a:noFill/>
          </a:ln>
        </p:spPr>
      </p:pic>
      <p:pic>
        <p:nvPicPr>
          <p:cNvPr id="355" name="Google Shape;355;p27" descr="Cover"/>
          <p:cNvPicPr preferRelativeResize="0"/>
          <p:nvPr/>
        </p:nvPicPr>
        <p:blipFill rotWithShape="1">
          <a:blip r:embed="rId4">
            <a:alphaModFix/>
          </a:blip>
          <a:srcRect/>
          <a:stretch/>
        </p:blipFill>
        <p:spPr>
          <a:xfrm>
            <a:off x="3541712" y="3552825"/>
            <a:ext cx="5591175" cy="2765425"/>
          </a:xfrm>
          <a:prstGeom prst="rect">
            <a:avLst/>
          </a:prstGeom>
          <a:noFill/>
          <a:ln>
            <a:noFill/>
          </a:ln>
        </p:spPr>
      </p:pic>
      <p:pic>
        <p:nvPicPr>
          <p:cNvPr id="356" name="Google Shape;356;p27" descr="Cover"/>
          <p:cNvPicPr preferRelativeResize="0"/>
          <p:nvPr/>
        </p:nvPicPr>
        <p:blipFill rotWithShape="1">
          <a:blip r:embed="rId5">
            <a:alphaModFix/>
          </a:blip>
          <a:srcRect/>
          <a:stretch/>
        </p:blipFill>
        <p:spPr>
          <a:xfrm>
            <a:off x="0" y="1819275"/>
            <a:ext cx="4548187" cy="4681537"/>
          </a:xfrm>
          <a:prstGeom prst="rect">
            <a:avLst/>
          </a:prstGeom>
          <a:noFill/>
          <a:ln>
            <a:noFill/>
          </a:ln>
        </p:spPr>
      </p:pic>
      <p:pic>
        <p:nvPicPr>
          <p:cNvPr id="357" name="Google Shape;357;p27" descr="Cover"/>
          <p:cNvPicPr preferRelativeResize="0"/>
          <p:nvPr/>
        </p:nvPicPr>
        <p:blipFill rotWithShape="1">
          <a:blip r:embed="rId6">
            <a:alphaModFix/>
          </a:blip>
          <a:srcRect/>
          <a:stretch/>
        </p:blipFill>
        <p:spPr>
          <a:xfrm>
            <a:off x="4451350" y="958850"/>
            <a:ext cx="4621212" cy="2522537"/>
          </a:xfrm>
          <a:prstGeom prst="rect">
            <a:avLst/>
          </a:prstGeom>
          <a:noFill/>
          <a:ln>
            <a:noFill/>
          </a:ln>
        </p:spPr>
      </p:pic>
      <p:pic>
        <p:nvPicPr>
          <p:cNvPr id="358" name="Google Shape;358;p27" descr="Cover"/>
          <p:cNvPicPr preferRelativeResize="0"/>
          <p:nvPr/>
        </p:nvPicPr>
        <p:blipFill rotWithShape="1">
          <a:blip r:embed="rId7">
            <a:alphaModFix/>
          </a:blip>
          <a:srcRect/>
          <a:stretch/>
        </p:blipFill>
        <p:spPr>
          <a:xfrm>
            <a:off x="4451350" y="958850"/>
            <a:ext cx="4548187" cy="1697037"/>
          </a:xfrm>
          <a:prstGeom prst="rect">
            <a:avLst/>
          </a:prstGeom>
          <a:noFill/>
          <a:ln>
            <a:noFill/>
          </a:ln>
        </p:spPr>
      </p:pic>
      <p:pic>
        <p:nvPicPr>
          <p:cNvPr id="359" name="Google Shape;359;p27" descr="Cover"/>
          <p:cNvPicPr preferRelativeResize="0"/>
          <p:nvPr/>
        </p:nvPicPr>
        <p:blipFill rotWithShape="1">
          <a:blip r:embed="rId8">
            <a:alphaModFix/>
          </a:blip>
          <a:srcRect/>
          <a:stretch/>
        </p:blipFill>
        <p:spPr>
          <a:xfrm>
            <a:off x="4389437" y="120650"/>
            <a:ext cx="4584700" cy="1419225"/>
          </a:xfrm>
          <a:prstGeom prst="rect">
            <a:avLst/>
          </a:prstGeom>
          <a:noFill/>
          <a:ln>
            <a:noFill/>
          </a:ln>
        </p:spPr>
      </p:pic>
      <p:pic>
        <p:nvPicPr>
          <p:cNvPr id="360" name="Google Shape;360;p27" descr="Cover"/>
          <p:cNvPicPr preferRelativeResize="0"/>
          <p:nvPr/>
        </p:nvPicPr>
        <p:blipFill rotWithShape="1">
          <a:blip r:embed="rId9">
            <a:alphaModFix/>
          </a:blip>
          <a:srcRect/>
          <a:stretch/>
        </p:blipFill>
        <p:spPr>
          <a:xfrm>
            <a:off x="1430337" y="193675"/>
            <a:ext cx="3371850" cy="2413000"/>
          </a:xfrm>
          <a:prstGeom prst="rect">
            <a:avLst/>
          </a:prstGeom>
          <a:noFill/>
          <a:ln>
            <a:noFill/>
          </a:ln>
        </p:spPr>
      </p:pic>
      <p:pic>
        <p:nvPicPr>
          <p:cNvPr id="361" name="Google Shape;361;p27" descr="Cover"/>
          <p:cNvPicPr preferRelativeResize="0"/>
          <p:nvPr/>
        </p:nvPicPr>
        <p:blipFill rotWithShape="1">
          <a:blip r:embed="rId10">
            <a:alphaModFix/>
          </a:blip>
          <a:srcRect/>
          <a:stretch/>
        </p:blipFill>
        <p:spPr>
          <a:xfrm>
            <a:off x="1212850" y="1430337"/>
            <a:ext cx="3116262" cy="1782762"/>
          </a:xfrm>
          <a:prstGeom prst="rect">
            <a:avLst/>
          </a:prstGeom>
          <a:noFill/>
          <a:ln>
            <a:noFill/>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0"/>
                                        </p:tgtEl>
                                        <p:attrNameLst>
                                          <p:attrName>style.visibility</p:attrName>
                                        </p:attrNameLst>
                                      </p:cBhvr>
                                      <p:to>
                                        <p:strVal val="visible"/>
                                      </p:to>
                                    </p:set>
                                    <p:animEffect transition="in" filter="fade">
                                      <p:cBhvr>
                                        <p:cTn id="12" dur="500"/>
                                        <p:tgtEl>
                                          <p:spTgt spid="3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9"/>
                                        </p:tgtEl>
                                        <p:attrNameLst>
                                          <p:attrName>style.visibility</p:attrName>
                                        </p:attrNameLst>
                                      </p:cBhvr>
                                      <p:to>
                                        <p:strVal val="visible"/>
                                      </p:to>
                                    </p:set>
                                    <p:animEffect transition="in" filter="fade">
                                      <p:cBhvr>
                                        <p:cTn id="17" dur="500"/>
                                        <p:tgtEl>
                                          <p:spTgt spid="3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
                                        </p:tgtEl>
                                        <p:attrNameLst>
                                          <p:attrName>style.visibility</p:attrName>
                                        </p:attrNameLst>
                                      </p:cBhvr>
                                      <p:to>
                                        <p:strVal val="visible"/>
                                      </p:to>
                                    </p:set>
                                    <p:animEffect transition="in" filter="fade">
                                      <p:cBhvr>
                                        <p:cTn id="22" dur="500"/>
                                        <p:tgtEl>
                                          <p:spTgt spid="3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
                                        </p:tgtEl>
                                        <p:attrNameLst>
                                          <p:attrName>style.visibility</p:attrName>
                                        </p:attrNameLst>
                                      </p:cBhvr>
                                      <p:to>
                                        <p:strVal val="visible"/>
                                      </p:to>
                                    </p:set>
                                    <p:animEffect transition="in" filter="fade">
                                      <p:cBhvr>
                                        <p:cTn id="27" dur="500"/>
                                        <p:tgtEl>
                                          <p:spTgt spid="3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6"/>
                                        </p:tgtEl>
                                        <p:attrNameLst>
                                          <p:attrName>style.visibility</p:attrName>
                                        </p:attrNameLst>
                                      </p:cBhvr>
                                      <p:to>
                                        <p:strVal val="visible"/>
                                      </p:to>
                                    </p:set>
                                    <p:animEffect transition="in" filter="fade">
                                      <p:cBhvr>
                                        <p:cTn id="32" dur="500"/>
                                        <p:tgtEl>
                                          <p:spTgt spid="3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5"/>
                                        </p:tgtEl>
                                        <p:attrNameLst>
                                          <p:attrName>style.visibility</p:attrName>
                                        </p:attrNameLst>
                                      </p:cBhvr>
                                      <p:to>
                                        <p:strVal val="visible"/>
                                      </p:to>
                                    </p:set>
                                    <p:animEffect transition="in" filter="fade">
                                      <p:cBhvr>
                                        <p:cTn id="37" dur="500"/>
                                        <p:tgtEl>
                                          <p:spTgt spid="3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4"/>
                                        </p:tgtEl>
                                        <p:attrNameLst>
                                          <p:attrName>style.visibility</p:attrName>
                                        </p:attrNameLst>
                                      </p:cBhvr>
                                      <p:to>
                                        <p:strVal val="visible"/>
                                      </p:to>
                                    </p:set>
                                    <p:animEffect transition="in" filter="fade">
                                      <p:cBhvr>
                                        <p:cTn id="42"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8"/>
          <p:cNvSpPr txBox="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TRƯỜNG THCS TÂY SƠN QUẬN HẢI CHÂU ĐN</a:t>
            </a:r>
            <a:endParaRPr/>
          </a:p>
        </p:txBody>
      </p:sp>
      <p:sp>
        <p:nvSpPr>
          <p:cNvPr id="367" name="Google Shape;367;p28"/>
          <p:cNvSpPr txBox="1"/>
          <p:nvPr/>
        </p:nvSpPr>
        <p:spPr>
          <a:xfrm>
            <a:off x="1143000" y="990600"/>
            <a:ext cx="7696200" cy="954087"/>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Câu 1: những nơi tập trung đông dân cư ở các hoang mạc?</a:t>
            </a:r>
            <a:endParaRPr/>
          </a:p>
        </p:txBody>
      </p:sp>
      <p:sp>
        <p:nvSpPr>
          <p:cNvPr id="368" name="Google Shape;368;p28"/>
          <p:cNvSpPr txBox="1"/>
          <p:nvPr/>
        </p:nvSpPr>
        <p:spPr>
          <a:xfrm>
            <a:off x="1143000" y="990600"/>
            <a:ext cx="7620000" cy="954087"/>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Câu 2: lớp động vật sống nhiều trong các hoang mạc?</a:t>
            </a:r>
            <a:endParaRPr/>
          </a:p>
        </p:txBody>
      </p:sp>
      <p:sp>
        <p:nvSpPr>
          <p:cNvPr id="369" name="Google Shape;369;p28"/>
          <p:cNvSpPr txBox="1"/>
          <p:nvPr/>
        </p:nvSpPr>
        <p:spPr>
          <a:xfrm>
            <a:off x="838200" y="990600"/>
            <a:ext cx="7696200" cy="954087"/>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Câu 3:Cách thực, động vật sống trong các hoang mạc?</a:t>
            </a:r>
            <a:endParaRPr/>
          </a:p>
        </p:txBody>
      </p:sp>
      <p:sp>
        <p:nvSpPr>
          <p:cNvPr id="370" name="Google Shape;370;p28"/>
          <p:cNvSpPr txBox="1"/>
          <p:nvPr/>
        </p:nvSpPr>
        <p:spPr>
          <a:xfrm>
            <a:off x="914400" y="990600"/>
            <a:ext cx="7543800" cy="954087"/>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Câu 4: châu lục có hoang mạc lớn nhất thế giới?</a:t>
            </a:r>
            <a:endParaRPr/>
          </a:p>
        </p:txBody>
      </p:sp>
      <p:sp>
        <p:nvSpPr>
          <p:cNvPr id="371" name="Google Shape;371;p28"/>
          <p:cNvSpPr txBox="1"/>
          <p:nvPr/>
        </p:nvSpPr>
        <p:spPr>
          <a:xfrm>
            <a:off x="838200" y="1219200"/>
            <a:ext cx="7661275" cy="519112"/>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Câu 5: tên thường gọi của các hoang mạc cát?</a:t>
            </a:r>
            <a:endParaRPr/>
          </a:p>
        </p:txBody>
      </p:sp>
      <p:sp>
        <p:nvSpPr>
          <p:cNvPr id="372" name="Google Shape;372;p28"/>
          <p:cNvSpPr txBox="1"/>
          <p:nvPr/>
        </p:nvSpPr>
        <p:spPr>
          <a:xfrm>
            <a:off x="838200" y="1219200"/>
            <a:ext cx="7696200" cy="523875"/>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Câu 6: tính chất khí hậu nổi bật của hoang mạc</a:t>
            </a:r>
            <a:endParaRPr/>
          </a:p>
        </p:txBody>
      </p:sp>
      <p:sp>
        <p:nvSpPr>
          <p:cNvPr id="373" name="Google Shape;373;p28"/>
          <p:cNvSpPr txBox="1"/>
          <p:nvPr/>
        </p:nvSpPr>
        <p:spPr>
          <a:xfrm>
            <a:off x="762000" y="990600"/>
            <a:ext cx="7696200" cy="116046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a:solidFill>
                <a:schemeClr val="accent2"/>
              </a:solidFill>
              <a:latin typeface="Arial"/>
              <a:ea typeface="Arial"/>
              <a:cs typeface="Arial"/>
              <a:sym typeface="Arial"/>
            </a:endParaRPr>
          </a:p>
          <a:p>
            <a:pPr marL="0" marR="0" lvl="0" indent="0" algn="l" rtl="0">
              <a:lnSpc>
                <a:spcPct val="100000"/>
              </a:lnSpc>
              <a:spcBef>
                <a:spcPts val="0"/>
              </a:spcBef>
              <a:spcAft>
                <a:spcPts val="0"/>
              </a:spcAft>
              <a:buNone/>
            </a:pPr>
            <a:endParaRPr sz="2800" b="0" i="0" u="none">
              <a:solidFill>
                <a:schemeClr val="accent2"/>
              </a:solidFill>
              <a:latin typeface="Arial"/>
              <a:ea typeface="Arial"/>
              <a:cs typeface="Arial"/>
              <a:sym typeface="Arial"/>
            </a:endParaRPr>
          </a:p>
        </p:txBody>
      </p:sp>
      <p:sp>
        <p:nvSpPr>
          <p:cNvPr id="374" name="Google Shape;374;p28"/>
          <p:cNvSpPr txBox="1"/>
          <p:nvPr/>
        </p:nvSpPr>
        <p:spPr>
          <a:xfrm>
            <a:off x="2736850" y="4262437"/>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75" name="Google Shape;375;p28"/>
          <p:cNvSpPr txBox="1"/>
          <p:nvPr/>
        </p:nvSpPr>
        <p:spPr>
          <a:xfrm>
            <a:off x="3346450" y="4262437"/>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76" name="Google Shape;376;p28"/>
          <p:cNvSpPr txBox="1"/>
          <p:nvPr/>
        </p:nvSpPr>
        <p:spPr>
          <a:xfrm>
            <a:off x="5181600" y="3001962"/>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77" name="Google Shape;377;p28"/>
          <p:cNvSpPr txBox="1"/>
          <p:nvPr/>
        </p:nvSpPr>
        <p:spPr>
          <a:xfrm>
            <a:off x="4572000" y="3001962"/>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78" name="Google Shape;378;p28"/>
          <p:cNvSpPr txBox="1"/>
          <p:nvPr/>
        </p:nvSpPr>
        <p:spPr>
          <a:xfrm>
            <a:off x="3962400" y="3001962"/>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79" name="Google Shape;379;p28"/>
          <p:cNvSpPr txBox="1"/>
          <p:nvPr/>
        </p:nvSpPr>
        <p:spPr>
          <a:xfrm>
            <a:off x="3352800" y="3001962"/>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80" name="Google Shape;380;p28"/>
          <p:cNvSpPr txBox="1"/>
          <p:nvPr/>
        </p:nvSpPr>
        <p:spPr>
          <a:xfrm>
            <a:off x="2743200" y="3001962"/>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81" name="Google Shape;381;p28"/>
          <p:cNvSpPr txBox="1"/>
          <p:nvPr/>
        </p:nvSpPr>
        <p:spPr>
          <a:xfrm>
            <a:off x="2120900" y="363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82" name="Google Shape;382;p28"/>
          <p:cNvSpPr txBox="1"/>
          <p:nvPr/>
        </p:nvSpPr>
        <p:spPr>
          <a:xfrm>
            <a:off x="5784850" y="4262437"/>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83" name="Google Shape;383;p28"/>
          <p:cNvSpPr txBox="1"/>
          <p:nvPr/>
        </p:nvSpPr>
        <p:spPr>
          <a:xfrm>
            <a:off x="5175250" y="4262437"/>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84" name="Google Shape;384;p28"/>
          <p:cNvSpPr txBox="1"/>
          <p:nvPr/>
        </p:nvSpPr>
        <p:spPr>
          <a:xfrm>
            <a:off x="4565650" y="4262437"/>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85" name="Google Shape;385;p28"/>
          <p:cNvSpPr txBox="1"/>
          <p:nvPr/>
        </p:nvSpPr>
        <p:spPr>
          <a:xfrm>
            <a:off x="3956050" y="4262437"/>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86" name="Google Shape;386;p28"/>
          <p:cNvSpPr txBox="1"/>
          <p:nvPr/>
        </p:nvSpPr>
        <p:spPr>
          <a:xfrm>
            <a:off x="6388100" y="363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87" name="Google Shape;387;p28"/>
          <p:cNvSpPr txBox="1"/>
          <p:nvPr/>
        </p:nvSpPr>
        <p:spPr>
          <a:xfrm>
            <a:off x="5778500" y="363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88" name="Google Shape;388;p28"/>
          <p:cNvSpPr txBox="1"/>
          <p:nvPr/>
        </p:nvSpPr>
        <p:spPr>
          <a:xfrm>
            <a:off x="5168900" y="363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89" name="Google Shape;389;p28"/>
          <p:cNvSpPr txBox="1"/>
          <p:nvPr/>
        </p:nvSpPr>
        <p:spPr>
          <a:xfrm>
            <a:off x="4559300" y="363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90" name="Google Shape;390;p28"/>
          <p:cNvSpPr txBox="1"/>
          <p:nvPr/>
        </p:nvSpPr>
        <p:spPr>
          <a:xfrm>
            <a:off x="3949700" y="363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91" name="Google Shape;391;p28"/>
          <p:cNvSpPr txBox="1"/>
          <p:nvPr/>
        </p:nvSpPr>
        <p:spPr>
          <a:xfrm>
            <a:off x="3340100" y="363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92" name="Google Shape;392;p28"/>
          <p:cNvSpPr txBox="1"/>
          <p:nvPr/>
        </p:nvSpPr>
        <p:spPr>
          <a:xfrm>
            <a:off x="2730500" y="363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93" name="Google Shape;393;p28"/>
          <p:cNvSpPr txBox="1"/>
          <p:nvPr/>
        </p:nvSpPr>
        <p:spPr>
          <a:xfrm>
            <a:off x="1503362" y="363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94" name="Google Shape;394;p28"/>
          <p:cNvSpPr txBox="1"/>
          <p:nvPr/>
        </p:nvSpPr>
        <p:spPr>
          <a:xfrm>
            <a:off x="6394450" y="4262437"/>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95" name="Google Shape;395;p28"/>
          <p:cNvSpPr txBox="1"/>
          <p:nvPr/>
        </p:nvSpPr>
        <p:spPr>
          <a:xfrm>
            <a:off x="6407150" y="236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96" name="Google Shape;396;p28"/>
          <p:cNvSpPr txBox="1"/>
          <p:nvPr/>
        </p:nvSpPr>
        <p:spPr>
          <a:xfrm>
            <a:off x="5797550" y="236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97" name="Google Shape;397;p28"/>
          <p:cNvSpPr txBox="1"/>
          <p:nvPr/>
        </p:nvSpPr>
        <p:spPr>
          <a:xfrm>
            <a:off x="5187950" y="236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98" name="Google Shape;398;p28"/>
          <p:cNvSpPr txBox="1"/>
          <p:nvPr/>
        </p:nvSpPr>
        <p:spPr>
          <a:xfrm>
            <a:off x="4578350" y="236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399" name="Google Shape;399;p28"/>
          <p:cNvSpPr txBox="1"/>
          <p:nvPr/>
        </p:nvSpPr>
        <p:spPr>
          <a:xfrm>
            <a:off x="3968750" y="236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00" name="Google Shape;400;p28"/>
          <p:cNvSpPr txBox="1"/>
          <p:nvPr/>
        </p:nvSpPr>
        <p:spPr>
          <a:xfrm>
            <a:off x="3352800" y="236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01" name="Google Shape;401;p28"/>
          <p:cNvSpPr txBox="1"/>
          <p:nvPr/>
        </p:nvSpPr>
        <p:spPr>
          <a:xfrm>
            <a:off x="2749550" y="236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02" name="Google Shape;402;p28"/>
          <p:cNvSpPr txBox="1"/>
          <p:nvPr/>
        </p:nvSpPr>
        <p:spPr>
          <a:xfrm>
            <a:off x="2139950" y="2362200"/>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03" name="Google Shape;403;p28"/>
          <p:cNvSpPr/>
          <p:nvPr/>
        </p:nvSpPr>
        <p:spPr>
          <a:xfrm>
            <a:off x="0" y="2460625"/>
            <a:ext cx="457200" cy="457200"/>
          </a:xfrm>
          <a:prstGeom prst="chevron">
            <a:avLst>
              <a:gd name="adj" fmla="val 50000"/>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3200"/>
              <a:buFont typeface="Arial"/>
              <a:buNone/>
            </a:pPr>
            <a:r>
              <a:rPr lang="en-US" sz="3200" b="0" i="0" u="none">
                <a:solidFill>
                  <a:schemeClr val="accent2"/>
                </a:solidFill>
                <a:latin typeface="Arial"/>
                <a:ea typeface="Arial"/>
                <a:cs typeface="Arial"/>
                <a:sym typeface="Arial"/>
              </a:rPr>
              <a:t>1</a:t>
            </a:r>
            <a:endParaRPr/>
          </a:p>
        </p:txBody>
      </p:sp>
      <p:sp>
        <p:nvSpPr>
          <p:cNvPr id="404" name="Google Shape;404;p28"/>
          <p:cNvSpPr txBox="1"/>
          <p:nvPr/>
        </p:nvSpPr>
        <p:spPr>
          <a:xfrm>
            <a:off x="922337" y="6186487"/>
            <a:ext cx="609600" cy="609600"/>
          </a:xfrm>
          <a:prstGeom prst="rect">
            <a:avLst/>
          </a:prstGeom>
          <a:gradFill>
            <a:gsLst>
              <a:gs pos="0">
                <a:srgbClr val="A3FFA3"/>
              </a:gs>
              <a:gs pos="100000">
                <a:srgbClr val="00CC00"/>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05" name="Google Shape;405;p28"/>
          <p:cNvSpPr txBox="1"/>
          <p:nvPr/>
        </p:nvSpPr>
        <p:spPr>
          <a:xfrm>
            <a:off x="7018337" y="6186487"/>
            <a:ext cx="609600" cy="609600"/>
          </a:xfrm>
          <a:prstGeom prst="rect">
            <a:avLst/>
          </a:prstGeom>
          <a:gradFill>
            <a:gsLst>
              <a:gs pos="0">
                <a:srgbClr val="A3FFA3"/>
              </a:gs>
              <a:gs pos="100000">
                <a:srgbClr val="00CC00"/>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06" name="Google Shape;406;p28"/>
          <p:cNvSpPr txBox="1"/>
          <p:nvPr/>
        </p:nvSpPr>
        <p:spPr>
          <a:xfrm>
            <a:off x="6408737" y="6186487"/>
            <a:ext cx="609600" cy="609600"/>
          </a:xfrm>
          <a:prstGeom prst="rect">
            <a:avLst/>
          </a:prstGeom>
          <a:gradFill>
            <a:gsLst>
              <a:gs pos="0">
                <a:srgbClr val="A3FFA3"/>
              </a:gs>
              <a:gs pos="100000">
                <a:srgbClr val="00CC00"/>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07" name="Google Shape;407;p28"/>
          <p:cNvSpPr txBox="1"/>
          <p:nvPr/>
        </p:nvSpPr>
        <p:spPr>
          <a:xfrm>
            <a:off x="5799137" y="6186487"/>
            <a:ext cx="609600" cy="609600"/>
          </a:xfrm>
          <a:prstGeom prst="rect">
            <a:avLst/>
          </a:prstGeom>
          <a:gradFill>
            <a:gsLst>
              <a:gs pos="0">
                <a:srgbClr val="A3FFA3"/>
              </a:gs>
              <a:gs pos="100000">
                <a:srgbClr val="00CC00"/>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08" name="Google Shape;408;p28"/>
          <p:cNvSpPr txBox="1"/>
          <p:nvPr/>
        </p:nvSpPr>
        <p:spPr>
          <a:xfrm>
            <a:off x="5189537" y="6186487"/>
            <a:ext cx="609600" cy="609600"/>
          </a:xfrm>
          <a:prstGeom prst="rect">
            <a:avLst/>
          </a:prstGeom>
          <a:gradFill>
            <a:gsLst>
              <a:gs pos="0">
                <a:srgbClr val="A3FFA3"/>
              </a:gs>
              <a:gs pos="100000">
                <a:srgbClr val="00CC00"/>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09" name="Google Shape;409;p28"/>
          <p:cNvSpPr txBox="1"/>
          <p:nvPr/>
        </p:nvSpPr>
        <p:spPr>
          <a:xfrm>
            <a:off x="4579937" y="6186487"/>
            <a:ext cx="609600" cy="609600"/>
          </a:xfrm>
          <a:prstGeom prst="rect">
            <a:avLst/>
          </a:prstGeom>
          <a:gradFill>
            <a:gsLst>
              <a:gs pos="0">
                <a:srgbClr val="A3FFA3"/>
              </a:gs>
              <a:gs pos="100000">
                <a:srgbClr val="00CC00"/>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10" name="Google Shape;410;p28"/>
          <p:cNvSpPr txBox="1"/>
          <p:nvPr/>
        </p:nvSpPr>
        <p:spPr>
          <a:xfrm>
            <a:off x="3970337" y="6186487"/>
            <a:ext cx="609600" cy="609600"/>
          </a:xfrm>
          <a:prstGeom prst="rect">
            <a:avLst/>
          </a:prstGeom>
          <a:gradFill>
            <a:gsLst>
              <a:gs pos="0">
                <a:srgbClr val="A3FFA3"/>
              </a:gs>
              <a:gs pos="100000">
                <a:srgbClr val="00CC00"/>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11" name="Google Shape;411;p28"/>
          <p:cNvSpPr txBox="1"/>
          <p:nvPr/>
        </p:nvSpPr>
        <p:spPr>
          <a:xfrm>
            <a:off x="3360737" y="6186487"/>
            <a:ext cx="609600" cy="609600"/>
          </a:xfrm>
          <a:prstGeom prst="rect">
            <a:avLst/>
          </a:prstGeom>
          <a:gradFill>
            <a:gsLst>
              <a:gs pos="0">
                <a:srgbClr val="A3FFA3"/>
              </a:gs>
              <a:gs pos="100000">
                <a:srgbClr val="00CC00"/>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12" name="Google Shape;412;p28"/>
          <p:cNvSpPr txBox="1"/>
          <p:nvPr/>
        </p:nvSpPr>
        <p:spPr>
          <a:xfrm>
            <a:off x="2751137" y="6186487"/>
            <a:ext cx="609600" cy="609600"/>
          </a:xfrm>
          <a:prstGeom prst="rect">
            <a:avLst/>
          </a:prstGeom>
          <a:gradFill>
            <a:gsLst>
              <a:gs pos="0">
                <a:srgbClr val="A3FFA3"/>
              </a:gs>
              <a:gs pos="100000">
                <a:srgbClr val="00CC00"/>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13" name="Google Shape;413;p28"/>
          <p:cNvSpPr txBox="1"/>
          <p:nvPr/>
        </p:nvSpPr>
        <p:spPr>
          <a:xfrm>
            <a:off x="2141537" y="6186487"/>
            <a:ext cx="609600" cy="609600"/>
          </a:xfrm>
          <a:prstGeom prst="rect">
            <a:avLst/>
          </a:prstGeom>
          <a:gradFill>
            <a:gsLst>
              <a:gs pos="0">
                <a:srgbClr val="A3FFA3"/>
              </a:gs>
              <a:gs pos="100000">
                <a:srgbClr val="00CC00"/>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14" name="Google Shape;414;p28"/>
          <p:cNvSpPr txBox="1"/>
          <p:nvPr/>
        </p:nvSpPr>
        <p:spPr>
          <a:xfrm>
            <a:off x="1531937" y="6186487"/>
            <a:ext cx="609600" cy="609600"/>
          </a:xfrm>
          <a:prstGeom prst="rect">
            <a:avLst/>
          </a:prstGeom>
          <a:gradFill>
            <a:gsLst>
              <a:gs pos="0">
                <a:srgbClr val="A3FFA3"/>
              </a:gs>
              <a:gs pos="100000">
                <a:srgbClr val="00CC00"/>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grpSp>
        <p:nvGrpSpPr>
          <p:cNvPr id="415" name="Google Shape;415;p28"/>
          <p:cNvGrpSpPr/>
          <p:nvPr/>
        </p:nvGrpSpPr>
        <p:grpSpPr>
          <a:xfrm>
            <a:off x="2743200" y="4267200"/>
            <a:ext cx="4267200" cy="609600"/>
            <a:chOff x="1392" y="3936"/>
            <a:chExt cx="2688" cy="384"/>
          </a:xfrm>
        </p:grpSpPr>
        <p:sp>
          <p:nvSpPr>
            <p:cNvPr id="416" name="Google Shape;416;p28"/>
            <p:cNvSpPr txBox="1"/>
            <p:nvPr/>
          </p:nvSpPr>
          <p:spPr>
            <a:xfrm>
              <a:off x="3696" y="39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I</a:t>
              </a:r>
              <a:endParaRPr/>
            </a:p>
          </p:txBody>
        </p:sp>
        <p:sp>
          <p:nvSpPr>
            <p:cNvPr id="417" name="Google Shape;417;p28"/>
            <p:cNvSpPr txBox="1"/>
            <p:nvPr/>
          </p:nvSpPr>
          <p:spPr>
            <a:xfrm>
              <a:off x="3312" y="39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sp>
          <p:nvSpPr>
            <p:cNvPr id="418" name="Google Shape;418;p28"/>
            <p:cNvSpPr txBox="1"/>
            <p:nvPr/>
          </p:nvSpPr>
          <p:spPr>
            <a:xfrm>
              <a:off x="2928" y="39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P</a:t>
              </a:r>
              <a:endParaRPr/>
            </a:p>
          </p:txBody>
        </p:sp>
        <p:sp>
          <p:nvSpPr>
            <p:cNvPr id="419" name="Google Shape;419;p28"/>
            <p:cNvSpPr txBox="1"/>
            <p:nvPr/>
          </p:nvSpPr>
          <p:spPr>
            <a:xfrm>
              <a:off x="2544" y="39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U</a:t>
              </a:r>
              <a:endParaRPr/>
            </a:p>
          </p:txBody>
        </p:sp>
        <p:sp>
          <p:nvSpPr>
            <p:cNvPr id="420" name="Google Shape;420;p28"/>
            <p:cNvSpPr txBox="1"/>
            <p:nvPr/>
          </p:nvSpPr>
          <p:spPr>
            <a:xfrm>
              <a:off x="2160" y="39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t>
              </a:r>
              <a:endParaRPr/>
            </a:p>
          </p:txBody>
        </p:sp>
        <p:sp>
          <p:nvSpPr>
            <p:cNvPr id="421" name="Google Shape;421;p28"/>
            <p:cNvSpPr txBox="1"/>
            <p:nvPr/>
          </p:nvSpPr>
          <p:spPr>
            <a:xfrm>
              <a:off x="1776" y="39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sp>
          <p:nvSpPr>
            <p:cNvPr id="422" name="Google Shape;422;p28"/>
            <p:cNvSpPr txBox="1"/>
            <p:nvPr/>
          </p:nvSpPr>
          <p:spPr>
            <a:xfrm>
              <a:off x="1392" y="39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C</a:t>
              </a:r>
              <a:endParaRPr/>
            </a:p>
          </p:txBody>
        </p:sp>
      </p:grpSp>
      <p:grpSp>
        <p:nvGrpSpPr>
          <p:cNvPr id="423" name="Google Shape;423;p28"/>
          <p:cNvGrpSpPr/>
          <p:nvPr/>
        </p:nvGrpSpPr>
        <p:grpSpPr>
          <a:xfrm>
            <a:off x="1503362" y="3636962"/>
            <a:ext cx="5494337" cy="609600"/>
            <a:chOff x="864" y="3744"/>
            <a:chExt cx="3461" cy="384"/>
          </a:xfrm>
        </p:grpSpPr>
        <p:sp>
          <p:nvSpPr>
            <p:cNvPr id="424" name="Google Shape;424;p28"/>
            <p:cNvSpPr txBox="1"/>
            <p:nvPr/>
          </p:nvSpPr>
          <p:spPr>
            <a:xfrm>
              <a:off x="1253" y="3744"/>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sp>
          <p:nvSpPr>
            <p:cNvPr id="425" name="Google Shape;425;p28"/>
            <p:cNvSpPr txBox="1"/>
            <p:nvPr/>
          </p:nvSpPr>
          <p:spPr>
            <a:xfrm>
              <a:off x="3941" y="3744"/>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I</a:t>
              </a:r>
              <a:endParaRPr/>
            </a:p>
          </p:txBody>
        </p:sp>
        <p:sp>
          <p:nvSpPr>
            <p:cNvPr id="426" name="Google Shape;426;p28"/>
            <p:cNvSpPr txBox="1"/>
            <p:nvPr/>
          </p:nvSpPr>
          <p:spPr>
            <a:xfrm>
              <a:off x="3557" y="3744"/>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sp>
          <p:nvSpPr>
            <p:cNvPr id="427" name="Google Shape;427;p28"/>
            <p:cNvSpPr txBox="1"/>
            <p:nvPr/>
          </p:nvSpPr>
          <p:spPr>
            <a:xfrm>
              <a:off x="3173" y="3744"/>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G</a:t>
              </a:r>
              <a:endParaRPr/>
            </a:p>
          </p:txBody>
        </p:sp>
        <p:sp>
          <p:nvSpPr>
            <p:cNvPr id="428" name="Google Shape;428;p28"/>
            <p:cNvSpPr txBox="1"/>
            <p:nvPr/>
          </p:nvSpPr>
          <p:spPr>
            <a:xfrm>
              <a:off x="2789" y="3744"/>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N</a:t>
              </a:r>
              <a:endParaRPr/>
            </a:p>
          </p:txBody>
        </p:sp>
        <p:sp>
          <p:nvSpPr>
            <p:cNvPr id="429" name="Google Shape;429;p28"/>
            <p:cNvSpPr txBox="1"/>
            <p:nvPr/>
          </p:nvSpPr>
          <p:spPr>
            <a:xfrm>
              <a:off x="2405" y="3744"/>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sp>
          <p:nvSpPr>
            <p:cNvPr id="430" name="Google Shape;430;p28"/>
            <p:cNvSpPr txBox="1"/>
            <p:nvPr/>
          </p:nvSpPr>
          <p:spPr>
            <a:xfrm>
              <a:off x="2021" y="3744"/>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C</a:t>
              </a:r>
              <a:endParaRPr/>
            </a:p>
          </p:txBody>
        </p:sp>
        <p:sp>
          <p:nvSpPr>
            <p:cNvPr id="431" name="Google Shape;431;p28"/>
            <p:cNvSpPr txBox="1"/>
            <p:nvPr/>
          </p:nvSpPr>
          <p:spPr>
            <a:xfrm>
              <a:off x="1637" y="3744"/>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Ý</a:t>
              </a:r>
              <a:endParaRPr/>
            </a:p>
          </p:txBody>
        </p:sp>
        <p:sp>
          <p:nvSpPr>
            <p:cNvPr id="432" name="Google Shape;432;p28"/>
            <p:cNvSpPr txBox="1"/>
            <p:nvPr/>
          </p:nvSpPr>
          <p:spPr>
            <a:xfrm>
              <a:off x="864" y="3744"/>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T</a:t>
              </a:r>
              <a:endParaRPr/>
            </a:p>
          </p:txBody>
        </p:sp>
      </p:grpSp>
      <p:sp>
        <p:nvSpPr>
          <p:cNvPr id="433" name="Google Shape;433;p28"/>
          <p:cNvSpPr txBox="1"/>
          <p:nvPr/>
        </p:nvSpPr>
        <p:spPr>
          <a:xfrm>
            <a:off x="2743200" y="4892675"/>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34" name="Google Shape;434;p28"/>
          <p:cNvSpPr txBox="1"/>
          <p:nvPr/>
        </p:nvSpPr>
        <p:spPr>
          <a:xfrm>
            <a:off x="5181600" y="4892675"/>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35" name="Google Shape;435;p28"/>
          <p:cNvSpPr txBox="1"/>
          <p:nvPr/>
        </p:nvSpPr>
        <p:spPr>
          <a:xfrm>
            <a:off x="4572000" y="4892675"/>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36" name="Google Shape;436;p28"/>
          <p:cNvSpPr txBox="1"/>
          <p:nvPr/>
        </p:nvSpPr>
        <p:spPr>
          <a:xfrm>
            <a:off x="3962400" y="4892675"/>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37" name="Google Shape;437;p28"/>
          <p:cNvSpPr txBox="1"/>
          <p:nvPr/>
        </p:nvSpPr>
        <p:spPr>
          <a:xfrm>
            <a:off x="3352800" y="4892675"/>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38" name="Google Shape;438;p28"/>
          <p:cNvSpPr txBox="1"/>
          <p:nvPr/>
        </p:nvSpPr>
        <p:spPr>
          <a:xfrm>
            <a:off x="6435725" y="6199187"/>
            <a:ext cx="609600" cy="609600"/>
          </a:xfrm>
          <a:prstGeom prst="rect">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a:t>
            </a:r>
            <a:endParaRPr/>
          </a:p>
        </p:txBody>
      </p:sp>
      <p:sp>
        <p:nvSpPr>
          <p:cNvPr id="439" name="Google Shape;439;p28"/>
          <p:cNvSpPr txBox="1"/>
          <p:nvPr/>
        </p:nvSpPr>
        <p:spPr>
          <a:xfrm>
            <a:off x="2743200" y="5502275"/>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40" name="Google Shape;440;p28"/>
          <p:cNvSpPr txBox="1"/>
          <p:nvPr/>
        </p:nvSpPr>
        <p:spPr>
          <a:xfrm>
            <a:off x="5181600" y="5502275"/>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41" name="Google Shape;441;p28"/>
          <p:cNvSpPr txBox="1"/>
          <p:nvPr/>
        </p:nvSpPr>
        <p:spPr>
          <a:xfrm>
            <a:off x="4572000" y="5502275"/>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42" name="Google Shape;442;p28"/>
          <p:cNvSpPr txBox="1"/>
          <p:nvPr/>
        </p:nvSpPr>
        <p:spPr>
          <a:xfrm>
            <a:off x="3962400" y="5502275"/>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43" name="Google Shape;443;p28"/>
          <p:cNvSpPr txBox="1"/>
          <p:nvPr/>
        </p:nvSpPr>
        <p:spPr>
          <a:xfrm>
            <a:off x="3352800" y="5502275"/>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44" name="Google Shape;444;p28"/>
          <p:cNvSpPr txBox="1"/>
          <p:nvPr/>
        </p:nvSpPr>
        <p:spPr>
          <a:xfrm>
            <a:off x="5791200" y="5502275"/>
            <a:ext cx="609600" cy="609600"/>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grpSp>
        <p:nvGrpSpPr>
          <p:cNvPr id="445" name="Google Shape;445;p28"/>
          <p:cNvGrpSpPr/>
          <p:nvPr/>
        </p:nvGrpSpPr>
        <p:grpSpPr>
          <a:xfrm>
            <a:off x="2133600" y="2971800"/>
            <a:ext cx="4267200" cy="609600"/>
            <a:chOff x="1632" y="3936"/>
            <a:chExt cx="2688" cy="384"/>
          </a:xfrm>
        </p:grpSpPr>
        <p:sp>
          <p:nvSpPr>
            <p:cNvPr id="446" name="Google Shape;446;p28"/>
            <p:cNvSpPr txBox="1"/>
            <p:nvPr/>
          </p:nvSpPr>
          <p:spPr>
            <a:xfrm>
              <a:off x="1632" y="393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47" name="Google Shape;447;p28"/>
            <p:cNvSpPr txBox="1"/>
            <p:nvPr/>
          </p:nvSpPr>
          <p:spPr>
            <a:xfrm>
              <a:off x="2016" y="393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b</a:t>
              </a:r>
              <a:endParaRPr/>
            </a:p>
          </p:txBody>
        </p:sp>
        <p:sp>
          <p:nvSpPr>
            <p:cNvPr id="448" name="Google Shape;448;p28"/>
            <p:cNvSpPr txBox="1"/>
            <p:nvPr/>
          </p:nvSpPr>
          <p:spPr>
            <a:xfrm>
              <a:off x="3552" y="393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T</a:t>
              </a:r>
              <a:endParaRPr/>
            </a:p>
          </p:txBody>
        </p:sp>
        <p:sp>
          <p:nvSpPr>
            <p:cNvPr id="449" name="Google Shape;449;p28"/>
            <p:cNvSpPr txBox="1"/>
            <p:nvPr/>
          </p:nvSpPr>
          <p:spPr>
            <a:xfrm>
              <a:off x="3168" y="393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t>
              </a:r>
              <a:endParaRPr/>
            </a:p>
          </p:txBody>
        </p:sp>
        <p:sp>
          <p:nvSpPr>
            <p:cNvPr id="450" name="Google Shape;450;p28"/>
            <p:cNvSpPr txBox="1"/>
            <p:nvPr/>
          </p:nvSpPr>
          <p:spPr>
            <a:xfrm>
              <a:off x="2784" y="393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s</a:t>
              </a:r>
              <a:endParaRPr/>
            </a:p>
          </p:txBody>
        </p:sp>
        <p:sp>
          <p:nvSpPr>
            <p:cNvPr id="451" name="Google Shape;451;p28"/>
            <p:cNvSpPr txBox="1"/>
            <p:nvPr/>
          </p:nvSpPr>
          <p:spPr>
            <a:xfrm>
              <a:off x="2400" y="393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ß</a:t>
              </a:r>
              <a:endParaRPr/>
            </a:p>
          </p:txBody>
        </p:sp>
        <p:sp>
          <p:nvSpPr>
            <p:cNvPr id="452" name="Google Shape;452;p28"/>
            <p:cNvSpPr txBox="1"/>
            <p:nvPr/>
          </p:nvSpPr>
          <p:spPr>
            <a:xfrm>
              <a:off x="3936" y="393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grpSp>
      <p:sp>
        <p:nvSpPr>
          <p:cNvPr id="453" name="Google Shape;453;p28"/>
          <p:cNvSpPr/>
          <p:nvPr/>
        </p:nvSpPr>
        <p:spPr>
          <a:xfrm>
            <a:off x="0" y="3124200"/>
            <a:ext cx="457200" cy="457200"/>
          </a:xfrm>
          <a:prstGeom prst="chevron">
            <a:avLst>
              <a:gd name="adj" fmla="val 50000"/>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3200"/>
              <a:buFont typeface="Arial"/>
              <a:buNone/>
            </a:pPr>
            <a:r>
              <a:rPr lang="en-US" sz="3200" b="0" i="0" u="none">
                <a:solidFill>
                  <a:srgbClr val="0000FF"/>
                </a:solidFill>
                <a:latin typeface="Arial"/>
                <a:ea typeface="Arial"/>
                <a:cs typeface="Arial"/>
                <a:sym typeface="Arial"/>
              </a:rPr>
              <a:t>2</a:t>
            </a:r>
            <a:endParaRPr/>
          </a:p>
        </p:txBody>
      </p:sp>
      <p:sp>
        <p:nvSpPr>
          <p:cNvPr id="454" name="Google Shape;454;p28"/>
          <p:cNvSpPr/>
          <p:nvPr/>
        </p:nvSpPr>
        <p:spPr>
          <a:xfrm>
            <a:off x="0" y="4267200"/>
            <a:ext cx="533400" cy="457200"/>
          </a:xfrm>
          <a:prstGeom prst="chevron">
            <a:avLst>
              <a:gd name="adj" fmla="val 16971"/>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3200"/>
              <a:buFont typeface="Arial"/>
              <a:buNone/>
            </a:pPr>
            <a:r>
              <a:rPr lang="en-US" sz="3200" b="0" i="0" u="none">
                <a:solidFill>
                  <a:srgbClr val="0000FF"/>
                </a:solidFill>
                <a:latin typeface="Arial"/>
                <a:ea typeface="Arial"/>
                <a:cs typeface="Arial"/>
                <a:sym typeface="Arial"/>
              </a:rPr>
              <a:t>4</a:t>
            </a:r>
            <a:endParaRPr/>
          </a:p>
        </p:txBody>
      </p:sp>
      <p:sp>
        <p:nvSpPr>
          <p:cNvPr id="455" name="Google Shape;455;p28"/>
          <p:cNvSpPr/>
          <p:nvPr/>
        </p:nvSpPr>
        <p:spPr>
          <a:xfrm>
            <a:off x="0" y="3733800"/>
            <a:ext cx="533400" cy="457200"/>
          </a:xfrm>
          <a:prstGeom prst="chevron">
            <a:avLst>
              <a:gd name="adj" fmla="val 16971"/>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3200"/>
              <a:buFont typeface="Arial"/>
              <a:buNone/>
            </a:pPr>
            <a:r>
              <a:rPr lang="en-US" sz="3200" b="0" i="0" u="none">
                <a:solidFill>
                  <a:srgbClr val="0000FF"/>
                </a:solidFill>
                <a:latin typeface="Arial"/>
                <a:ea typeface="Arial"/>
                <a:cs typeface="Arial"/>
                <a:sym typeface="Arial"/>
              </a:rPr>
              <a:t>3</a:t>
            </a:r>
            <a:endParaRPr/>
          </a:p>
        </p:txBody>
      </p:sp>
      <p:sp>
        <p:nvSpPr>
          <p:cNvPr id="456" name="Google Shape;456;p28"/>
          <p:cNvSpPr/>
          <p:nvPr/>
        </p:nvSpPr>
        <p:spPr>
          <a:xfrm>
            <a:off x="0" y="5481637"/>
            <a:ext cx="457200" cy="457200"/>
          </a:xfrm>
          <a:prstGeom prst="chevron">
            <a:avLst>
              <a:gd name="adj" fmla="val 50000"/>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3200"/>
              <a:buFont typeface="Arial"/>
              <a:buNone/>
            </a:pPr>
            <a:r>
              <a:rPr lang="en-US" sz="3200" b="0" i="0" u="none">
                <a:solidFill>
                  <a:srgbClr val="0000FF"/>
                </a:solidFill>
                <a:latin typeface="Arial"/>
                <a:ea typeface="Arial"/>
                <a:cs typeface="Arial"/>
                <a:sym typeface="Arial"/>
              </a:rPr>
              <a:t>6</a:t>
            </a:r>
            <a:endParaRPr/>
          </a:p>
        </p:txBody>
      </p:sp>
      <p:sp>
        <p:nvSpPr>
          <p:cNvPr id="457" name="Google Shape;457;p28"/>
          <p:cNvSpPr/>
          <p:nvPr/>
        </p:nvSpPr>
        <p:spPr>
          <a:xfrm>
            <a:off x="0" y="4876800"/>
            <a:ext cx="457200" cy="457200"/>
          </a:xfrm>
          <a:prstGeom prst="chevron">
            <a:avLst>
              <a:gd name="adj" fmla="val 50000"/>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3200"/>
              <a:buFont typeface="Arial"/>
              <a:buNone/>
            </a:pPr>
            <a:r>
              <a:rPr lang="en-US" sz="3200" b="0" i="0" u="none">
                <a:solidFill>
                  <a:srgbClr val="0000FF"/>
                </a:solidFill>
                <a:latin typeface="Arial"/>
                <a:ea typeface="Arial"/>
                <a:cs typeface="Arial"/>
                <a:sym typeface="Arial"/>
              </a:rPr>
              <a:t>5</a:t>
            </a:r>
            <a:endParaRPr/>
          </a:p>
        </p:txBody>
      </p:sp>
      <p:sp>
        <p:nvSpPr>
          <p:cNvPr id="458" name="Google Shape;458;p28"/>
          <p:cNvSpPr/>
          <p:nvPr/>
        </p:nvSpPr>
        <p:spPr>
          <a:xfrm>
            <a:off x="7772400" y="2459037"/>
            <a:ext cx="304800" cy="457200"/>
          </a:xfrm>
          <a:prstGeom prst="ellipse">
            <a:avLst/>
          </a:prstGeom>
          <a:solidFill>
            <a:srgbClr val="00FF00"/>
          </a:solidFill>
          <a:ln w="12700" cap="flat" cmpd="sng">
            <a:solidFill>
              <a:srgbClr val="339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a:t>
            </a:r>
            <a:endParaRPr/>
          </a:p>
        </p:txBody>
      </p:sp>
      <p:sp>
        <p:nvSpPr>
          <p:cNvPr id="459" name="Google Shape;459;p28"/>
          <p:cNvSpPr/>
          <p:nvPr/>
        </p:nvSpPr>
        <p:spPr>
          <a:xfrm>
            <a:off x="7675562" y="3708400"/>
            <a:ext cx="609600" cy="533400"/>
          </a:xfrm>
          <a:prstGeom prst="ellipse">
            <a:avLst/>
          </a:prstGeom>
          <a:solidFill>
            <a:srgbClr val="00FF00"/>
          </a:solidFill>
          <a:ln w="12700" cap="flat" cmpd="sng">
            <a:solidFill>
              <a:srgbClr val="339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C</a:t>
            </a:r>
            <a:endParaRPr/>
          </a:p>
        </p:txBody>
      </p:sp>
      <p:sp>
        <p:nvSpPr>
          <p:cNvPr id="460" name="Google Shape;460;p28"/>
          <p:cNvSpPr/>
          <p:nvPr/>
        </p:nvSpPr>
        <p:spPr>
          <a:xfrm>
            <a:off x="7675562" y="4338637"/>
            <a:ext cx="609600" cy="533400"/>
          </a:xfrm>
          <a:prstGeom prst="ellipse">
            <a:avLst/>
          </a:prstGeom>
          <a:solidFill>
            <a:srgbClr val="00FF00"/>
          </a:solidFill>
          <a:ln w="12700" cap="flat" cmpd="sng">
            <a:solidFill>
              <a:srgbClr val="339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D</a:t>
            </a:r>
            <a:endParaRPr/>
          </a:p>
        </p:txBody>
      </p:sp>
      <p:sp>
        <p:nvSpPr>
          <p:cNvPr id="461" name="Google Shape;461;p28"/>
          <p:cNvSpPr/>
          <p:nvPr/>
        </p:nvSpPr>
        <p:spPr>
          <a:xfrm>
            <a:off x="7654925" y="4968875"/>
            <a:ext cx="609600" cy="533400"/>
          </a:xfrm>
          <a:prstGeom prst="ellipse">
            <a:avLst/>
          </a:prstGeom>
          <a:solidFill>
            <a:srgbClr val="00FF00"/>
          </a:solidFill>
          <a:ln w="12700" cap="flat" cmpd="sng">
            <a:solidFill>
              <a:srgbClr val="339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E</a:t>
            </a:r>
            <a:endParaRPr/>
          </a:p>
        </p:txBody>
      </p:sp>
      <p:sp>
        <p:nvSpPr>
          <p:cNvPr id="462" name="Google Shape;462;p28"/>
          <p:cNvSpPr/>
          <p:nvPr/>
        </p:nvSpPr>
        <p:spPr>
          <a:xfrm>
            <a:off x="7669212" y="5578475"/>
            <a:ext cx="609600" cy="533400"/>
          </a:xfrm>
          <a:prstGeom prst="ellipse">
            <a:avLst/>
          </a:prstGeom>
          <a:solidFill>
            <a:srgbClr val="00FF00"/>
          </a:solidFill>
          <a:ln w="12700" cap="flat" cmpd="sng">
            <a:solidFill>
              <a:srgbClr val="339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F</a:t>
            </a:r>
            <a:endParaRPr/>
          </a:p>
        </p:txBody>
      </p:sp>
      <p:grpSp>
        <p:nvGrpSpPr>
          <p:cNvPr id="463" name="Google Shape;463;p28"/>
          <p:cNvGrpSpPr/>
          <p:nvPr/>
        </p:nvGrpSpPr>
        <p:grpSpPr>
          <a:xfrm>
            <a:off x="0" y="2362200"/>
            <a:ext cx="9144000" cy="609600"/>
            <a:chOff x="187" y="3456"/>
            <a:chExt cx="5381" cy="384"/>
          </a:xfrm>
        </p:grpSpPr>
        <p:sp>
          <p:nvSpPr>
            <p:cNvPr id="464" name="Google Shape;464;p28"/>
            <p:cNvSpPr txBox="1"/>
            <p:nvPr/>
          </p:nvSpPr>
          <p:spPr>
            <a:xfrm>
              <a:off x="576"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65" name="Google Shape;465;p28"/>
            <p:cNvSpPr txBox="1"/>
            <p:nvPr/>
          </p:nvSpPr>
          <p:spPr>
            <a:xfrm>
              <a:off x="4800"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66" name="Google Shape;466;p28"/>
            <p:cNvSpPr txBox="1"/>
            <p:nvPr/>
          </p:nvSpPr>
          <p:spPr>
            <a:xfrm>
              <a:off x="4416"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67" name="Google Shape;467;p28"/>
            <p:cNvSpPr txBox="1"/>
            <p:nvPr/>
          </p:nvSpPr>
          <p:spPr>
            <a:xfrm>
              <a:off x="4032"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o</a:t>
              </a:r>
              <a:endParaRPr/>
            </a:p>
          </p:txBody>
        </p:sp>
        <p:sp>
          <p:nvSpPr>
            <p:cNvPr id="468" name="Google Shape;468;p28"/>
            <p:cNvSpPr txBox="1"/>
            <p:nvPr/>
          </p:nvSpPr>
          <p:spPr>
            <a:xfrm>
              <a:off x="3648"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t>
              </a:r>
              <a:endParaRPr/>
            </a:p>
          </p:txBody>
        </p:sp>
        <p:sp>
          <p:nvSpPr>
            <p:cNvPr id="469" name="Google Shape;469;p28"/>
            <p:cNvSpPr txBox="1"/>
            <p:nvPr/>
          </p:nvSpPr>
          <p:spPr>
            <a:xfrm>
              <a:off x="3264"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t>
              </a:r>
              <a:endParaRPr/>
            </a:p>
          </p:txBody>
        </p:sp>
        <p:sp>
          <p:nvSpPr>
            <p:cNvPr id="470" name="Google Shape;470;p28"/>
            <p:cNvSpPr txBox="1"/>
            <p:nvPr/>
          </p:nvSpPr>
          <p:spPr>
            <a:xfrm>
              <a:off x="2880"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c</a:t>
              </a:r>
              <a:endParaRPr/>
            </a:p>
          </p:txBody>
        </p:sp>
        <p:sp>
          <p:nvSpPr>
            <p:cNvPr id="471" name="Google Shape;471;p28"/>
            <p:cNvSpPr txBox="1"/>
            <p:nvPr/>
          </p:nvSpPr>
          <p:spPr>
            <a:xfrm>
              <a:off x="2496"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è</a:t>
              </a:r>
              <a:endParaRPr/>
            </a:p>
          </p:txBody>
        </p:sp>
        <p:sp>
          <p:nvSpPr>
            <p:cNvPr id="472" name="Google Shape;472;p28"/>
            <p:cNvSpPr txBox="1"/>
            <p:nvPr/>
          </p:nvSpPr>
          <p:spPr>
            <a:xfrm>
              <a:off x="2112"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c</a:t>
              </a:r>
              <a:endParaRPr/>
            </a:p>
          </p:txBody>
        </p:sp>
        <p:sp>
          <p:nvSpPr>
            <p:cNvPr id="473" name="Google Shape;473;p28"/>
            <p:cNvSpPr txBox="1"/>
            <p:nvPr/>
          </p:nvSpPr>
          <p:spPr>
            <a:xfrm>
              <a:off x="1756"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t>
              </a:r>
              <a:endParaRPr/>
            </a:p>
          </p:txBody>
        </p:sp>
        <p:sp>
          <p:nvSpPr>
            <p:cNvPr id="474" name="Google Shape;474;p28"/>
            <p:cNvSpPr txBox="1"/>
            <p:nvPr/>
          </p:nvSpPr>
          <p:spPr>
            <a:xfrm>
              <a:off x="1443"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C</a:t>
              </a:r>
              <a:endParaRPr/>
            </a:p>
          </p:txBody>
        </p:sp>
        <p:sp>
          <p:nvSpPr>
            <p:cNvPr id="475" name="Google Shape;475;p28"/>
            <p:cNvSpPr txBox="1"/>
            <p:nvPr/>
          </p:nvSpPr>
          <p:spPr>
            <a:xfrm>
              <a:off x="960"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76" name="Google Shape;476;p28"/>
            <p:cNvSpPr txBox="1"/>
            <p:nvPr/>
          </p:nvSpPr>
          <p:spPr>
            <a:xfrm>
              <a:off x="187"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77" name="Google Shape;477;p28"/>
            <p:cNvSpPr txBox="1"/>
            <p:nvPr/>
          </p:nvSpPr>
          <p:spPr>
            <a:xfrm>
              <a:off x="5184" y="3456"/>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grpSp>
      <p:sp>
        <p:nvSpPr>
          <p:cNvPr id="478" name="Google Shape;478;p28"/>
          <p:cNvSpPr txBox="1"/>
          <p:nvPr/>
        </p:nvSpPr>
        <p:spPr>
          <a:xfrm>
            <a:off x="7031037" y="6192837"/>
            <a:ext cx="609600" cy="609600"/>
          </a:xfrm>
          <a:prstGeom prst="rect">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grpSp>
        <p:nvGrpSpPr>
          <p:cNvPr id="479" name="Google Shape;479;p28"/>
          <p:cNvGrpSpPr/>
          <p:nvPr/>
        </p:nvGrpSpPr>
        <p:grpSpPr>
          <a:xfrm>
            <a:off x="2743200" y="5486400"/>
            <a:ext cx="3657600" cy="609600"/>
            <a:chOff x="2880" y="5136"/>
            <a:chExt cx="2304" cy="384"/>
          </a:xfrm>
        </p:grpSpPr>
        <p:sp>
          <p:nvSpPr>
            <p:cNvPr id="480" name="Google Shape;480;p28"/>
            <p:cNvSpPr txBox="1"/>
            <p:nvPr/>
          </p:nvSpPr>
          <p:spPr>
            <a:xfrm>
              <a:off x="4800" y="51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N</a:t>
              </a:r>
              <a:endParaRPr/>
            </a:p>
          </p:txBody>
        </p:sp>
        <p:sp>
          <p:nvSpPr>
            <p:cNvPr id="481" name="Google Shape;481;p28"/>
            <p:cNvSpPr txBox="1"/>
            <p:nvPr/>
          </p:nvSpPr>
          <p:spPr>
            <a:xfrm>
              <a:off x="4416" y="51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¹</a:t>
              </a:r>
              <a:endParaRPr/>
            </a:p>
          </p:txBody>
        </p:sp>
        <p:sp>
          <p:nvSpPr>
            <p:cNvPr id="482" name="Google Shape;482;p28"/>
            <p:cNvSpPr txBox="1"/>
            <p:nvPr/>
          </p:nvSpPr>
          <p:spPr>
            <a:xfrm>
              <a:off x="4032" y="51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sp>
          <p:nvSpPr>
            <p:cNvPr id="483" name="Google Shape;483;p28"/>
            <p:cNvSpPr txBox="1"/>
            <p:nvPr/>
          </p:nvSpPr>
          <p:spPr>
            <a:xfrm>
              <a:off x="3648" y="51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t>
              </a:r>
              <a:endParaRPr/>
            </a:p>
          </p:txBody>
        </p:sp>
        <p:sp>
          <p:nvSpPr>
            <p:cNvPr id="484" name="Google Shape;484;p28"/>
            <p:cNvSpPr txBox="1"/>
            <p:nvPr/>
          </p:nvSpPr>
          <p:spPr>
            <a:xfrm>
              <a:off x="3264" y="51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sp>
          <p:nvSpPr>
            <p:cNvPr id="485" name="Google Shape;485;p28"/>
            <p:cNvSpPr txBox="1"/>
            <p:nvPr/>
          </p:nvSpPr>
          <p:spPr>
            <a:xfrm>
              <a:off x="2880" y="51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K</a:t>
              </a:r>
              <a:endParaRPr/>
            </a:p>
          </p:txBody>
        </p:sp>
      </p:grpSp>
      <p:grpSp>
        <p:nvGrpSpPr>
          <p:cNvPr id="486" name="Google Shape;486;p28"/>
          <p:cNvGrpSpPr/>
          <p:nvPr/>
        </p:nvGrpSpPr>
        <p:grpSpPr>
          <a:xfrm>
            <a:off x="2743200" y="4876800"/>
            <a:ext cx="3048000" cy="609600"/>
            <a:chOff x="960" y="5136"/>
            <a:chExt cx="1920" cy="384"/>
          </a:xfrm>
        </p:grpSpPr>
        <p:sp>
          <p:nvSpPr>
            <p:cNvPr id="487" name="Google Shape;487;p28"/>
            <p:cNvSpPr txBox="1"/>
            <p:nvPr/>
          </p:nvSpPr>
          <p:spPr>
            <a:xfrm>
              <a:off x="960" y="51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S</a:t>
              </a:r>
              <a:endParaRPr/>
            </a:p>
          </p:txBody>
        </p:sp>
        <p:sp>
          <p:nvSpPr>
            <p:cNvPr id="488" name="Google Shape;488;p28"/>
            <p:cNvSpPr txBox="1"/>
            <p:nvPr/>
          </p:nvSpPr>
          <p:spPr>
            <a:xfrm>
              <a:off x="2496" y="51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C</a:t>
              </a:r>
              <a:endParaRPr/>
            </a:p>
          </p:txBody>
        </p:sp>
        <p:sp>
          <p:nvSpPr>
            <p:cNvPr id="489" name="Google Shape;489;p28"/>
            <p:cNvSpPr txBox="1"/>
            <p:nvPr/>
          </p:nvSpPr>
          <p:spPr>
            <a:xfrm>
              <a:off x="2112" y="51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¹</a:t>
              </a:r>
              <a:endParaRPr/>
            </a:p>
          </p:txBody>
        </p:sp>
        <p:sp>
          <p:nvSpPr>
            <p:cNvPr id="490" name="Google Shape;490;p28"/>
            <p:cNvSpPr txBox="1"/>
            <p:nvPr/>
          </p:nvSpPr>
          <p:spPr>
            <a:xfrm>
              <a:off x="1728" y="51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M</a:t>
              </a:r>
              <a:endParaRPr/>
            </a:p>
          </p:txBody>
        </p:sp>
        <p:sp>
          <p:nvSpPr>
            <p:cNvPr id="491" name="Google Shape;491;p28"/>
            <p:cNvSpPr txBox="1"/>
            <p:nvPr/>
          </p:nvSpPr>
          <p:spPr>
            <a:xfrm>
              <a:off x="1344" y="5136"/>
              <a:ext cx="384" cy="384"/>
            </a:xfrm>
            <a:prstGeom prst="rect">
              <a:avLst/>
            </a:prstGeom>
            <a:gradFill>
              <a:gsLst>
                <a:gs pos="0">
                  <a:srgbClr val="E7B1AB"/>
                </a:gs>
                <a:gs pos="100000">
                  <a:srgbClr val="BC291A"/>
                </a:gs>
              </a:gsLst>
              <a:path path="circle">
                <a:fillToRect l="50000" t="50000" r="50000" b="50000"/>
              </a:path>
              <a:tileRect/>
            </a:gra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a:t>
              </a:r>
              <a:endParaRPr/>
            </a:p>
          </p:txBody>
        </p:sp>
      </p:grpSp>
      <p:sp>
        <p:nvSpPr>
          <p:cNvPr id="492" name="Google Shape;492;p28"/>
          <p:cNvSpPr/>
          <p:nvPr/>
        </p:nvSpPr>
        <p:spPr>
          <a:xfrm>
            <a:off x="0" y="228600"/>
            <a:ext cx="838200" cy="760412"/>
          </a:xfrm>
          <a:prstGeom prst="roundRect">
            <a:avLst>
              <a:gd name="adj" fmla="val 16667"/>
            </a:avLst>
          </a:prstGeom>
          <a:solidFill>
            <a:srgbClr val="FF9900"/>
          </a:solidFill>
          <a:ln w="9525" cap="flat" cmpd="sng">
            <a:solidFill>
              <a:srgbClr val="000000"/>
            </a:solidFill>
            <a:prstDash val="solid"/>
            <a:miter lim="800000"/>
            <a:headEnd type="none" w="sm" len="sm"/>
            <a:tailEnd type="none" w="sm" len="sm"/>
          </a:ln>
        </p:spPr>
        <p:txBody>
          <a:bodyPr spcFirstLastPara="1" wrap="square" lIns="18000" tIns="36000" rIns="18000" bIns="0" anchor="ctr" anchorCtr="1">
            <a:noAutofit/>
          </a:bodyPr>
          <a:lstStyle/>
          <a:p>
            <a:pPr marL="0" marR="0" lvl="0" indent="0" algn="l" rtl="0">
              <a:lnSpc>
                <a:spcPct val="100000"/>
              </a:lnSpc>
              <a:spcBef>
                <a:spcPts val="0"/>
              </a:spcBef>
              <a:spcAft>
                <a:spcPts val="0"/>
              </a:spcAft>
              <a:buClr>
                <a:schemeClr val="lt1"/>
              </a:buClr>
              <a:buSzPts val="6600"/>
              <a:buFont typeface="Times New Roman"/>
              <a:buNone/>
            </a:pPr>
            <a:r>
              <a:rPr lang="en-US" sz="6600" b="1" i="0" u="none">
                <a:solidFill>
                  <a:schemeClr val="lt1"/>
                </a:solidFill>
                <a:latin typeface="Times New Roman"/>
                <a:ea typeface="Times New Roman"/>
                <a:cs typeface="Times New Roman"/>
                <a:sym typeface="Times New Roman"/>
              </a:rPr>
              <a:t>Ô</a:t>
            </a:r>
            <a:endParaRPr/>
          </a:p>
        </p:txBody>
      </p:sp>
      <p:sp>
        <p:nvSpPr>
          <p:cNvPr id="493" name="Google Shape;493;p28"/>
          <p:cNvSpPr/>
          <p:nvPr/>
        </p:nvSpPr>
        <p:spPr>
          <a:xfrm>
            <a:off x="1143000" y="228600"/>
            <a:ext cx="762000" cy="760412"/>
          </a:xfrm>
          <a:prstGeom prst="roundRect">
            <a:avLst>
              <a:gd name="adj" fmla="val 16667"/>
            </a:avLst>
          </a:prstGeom>
          <a:solidFill>
            <a:schemeClr val="accent2"/>
          </a:solidFill>
          <a:ln w="9525" cap="flat" cmpd="sng">
            <a:solidFill>
              <a:srgbClr val="000000"/>
            </a:solidFill>
            <a:prstDash val="solid"/>
            <a:miter lim="800000"/>
            <a:headEnd type="none" w="sm" len="sm"/>
            <a:tailEnd type="none" w="sm" len="sm"/>
          </a:ln>
        </p:spPr>
        <p:txBody>
          <a:bodyPr spcFirstLastPara="1" wrap="square" lIns="18000" tIns="36000" rIns="18000" bIns="0" anchor="ctr" anchorCtr="1">
            <a:noAutofit/>
          </a:bodyPr>
          <a:lstStyle/>
          <a:p>
            <a:pPr marL="0" marR="0" lvl="0" indent="0" algn="l" rtl="0">
              <a:lnSpc>
                <a:spcPct val="100000"/>
              </a:lnSpc>
              <a:spcBef>
                <a:spcPts val="0"/>
              </a:spcBef>
              <a:spcAft>
                <a:spcPts val="0"/>
              </a:spcAft>
              <a:buClr>
                <a:schemeClr val="lt1"/>
              </a:buClr>
              <a:buSzPts val="6600"/>
              <a:buFont typeface="Times New Roman"/>
              <a:buNone/>
            </a:pPr>
            <a:r>
              <a:rPr lang="en-US" sz="6600" b="1" i="0" u="none">
                <a:solidFill>
                  <a:schemeClr val="lt1"/>
                </a:solidFill>
                <a:latin typeface="Times New Roman"/>
                <a:ea typeface="Times New Roman"/>
                <a:cs typeface="Times New Roman"/>
                <a:sym typeface="Times New Roman"/>
              </a:rPr>
              <a:t>c</a:t>
            </a:r>
            <a:endParaRPr/>
          </a:p>
        </p:txBody>
      </p:sp>
      <p:sp>
        <p:nvSpPr>
          <p:cNvPr id="494" name="Google Shape;494;p28"/>
          <p:cNvSpPr/>
          <p:nvPr/>
        </p:nvSpPr>
        <p:spPr>
          <a:xfrm>
            <a:off x="2133600" y="228600"/>
            <a:ext cx="838200" cy="760412"/>
          </a:xfrm>
          <a:prstGeom prst="roundRect">
            <a:avLst>
              <a:gd name="adj" fmla="val 16667"/>
            </a:avLst>
          </a:prstGeom>
          <a:solidFill>
            <a:srgbClr val="3399FF"/>
          </a:solidFill>
          <a:ln w="9525" cap="flat" cmpd="sng">
            <a:solidFill>
              <a:srgbClr val="000000"/>
            </a:solidFill>
            <a:prstDash val="solid"/>
            <a:miter lim="800000"/>
            <a:headEnd type="none" w="sm" len="sm"/>
            <a:tailEnd type="none" w="sm" len="sm"/>
          </a:ln>
        </p:spPr>
        <p:txBody>
          <a:bodyPr spcFirstLastPara="1" wrap="square" lIns="18000" tIns="36000" rIns="18000" bIns="0" anchor="ctr" anchorCtr="1">
            <a:noAutofit/>
          </a:bodyPr>
          <a:lstStyle/>
          <a:p>
            <a:pPr marL="0" marR="0" lvl="0" indent="0" algn="l" rtl="0">
              <a:lnSpc>
                <a:spcPct val="100000"/>
              </a:lnSpc>
              <a:spcBef>
                <a:spcPts val="0"/>
              </a:spcBef>
              <a:spcAft>
                <a:spcPts val="0"/>
              </a:spcAft>
              <a:buClr>
                <a:schemeClr val="lt1"/>
              </a:buClr>
              <a:buSzPts val="6600"/>
              <a:buFont typeface="Times New Roman"/>
              <a:buNone/>
            </a:pPr>
            <a:r>
              <a:rPr lang="en-US" sz="6600" b="1" i="0" u="none">
                <a:solidFill>
                  <a:schemeClr val="lt1"/>
                </a:solidFill>
                <a:latin typeface="Times New Roman"/>
                <a:ea typeface="Times New Roman"/>
                <a:cs typeface="Times New Roman"/>
                <a:sym typeface="Times New Roman"/>
              </a:rPr>
              <a:t>h</a:t>
            </a:r>
            <a:endParaRPr/>
          </a:p>
        </p:txBody>
      </p:sp>
      <p:sp>
        <p:nvSpPr>
          <p:cNvPr id="495" name="Google Shape;495;p28"/>
          <p:cNvSpPr/>
          <p:nvPr/>
        </p:nvSpPr>
        <p:spPr>
          <a:xfrm>
            <a:off x="3048000" y="228600"/>
            <a:ext cx="838200" cy="760412"/>
          </a:xfrm>
          <a:prstGeom prst="roundRect">
            <a:avLst>
              <a:gd name="adj" fmla="val 16667"/>
            </a:avLst>
          </a:prstGeom>
          <a:solidFill>
            <a:srgbClr val="33CC33"/>
          </a:solidFill>
          <a:ln w="9525" cap="flat" cmpd="sng">
            <a:solidFill>
              <a:srgbClr val="000000"/>
            </a:solidFill>
            <a:prstDash val="solid"/>
            <a:miter lim="800000"/>
            <a:headEnd type="none" w="sm" len="sm"/>
            <a:tailEnd type="none" w="sm" len="sm"/>
          </a:ln>
        </p:spPr>
        <p:txBody>
          <a:bodyPr spcFirstLastPara="1" wrap="square" lIns="18000" tIns="36000" rIns="18000" bIns="0" anchor="ctr" anchorCtr="1">
            <a:noAutofit/>
          </a:bodyPr>
          <a:lstStyle/>
          <a:p>
            <a:pPr marL="0" marR="0" lvl="0" indent="0" algn="l" rtl="0">
              <a:lnSpc>
                <a:spcPct val="100000"/>
              </a:lnSpc>
              <a:spcBef>
                <a:spcPts val="0"/>
              </a:spcBef>
              <a:spcAft>
                <a:spcPts val="0"/>
              </a:spcAft>
              <a:buClr>
                <a:schemeClr val="lt1"/>
              </a:buClr>
              <a:buSzPts val="6600"/>
              <a:buFont typeface="Times New Roman"/>
              <a:buNone/>
            </a:pPr>
            <a:r>
              <a:rPr lang="en-US" sz="6600" b="1" i="0" u="none">
                <a:solidFill>
                  <a:schemeClr val="lt1"/>
                </a:solidFill>
                <a:latin typeface="Times New Roman"/>
                <a:ea typeface="Times New Roman"/>
                <a:cs typeface="Times New Roman"/>
                <a:sym typeface="Times New Roman"/>
              </a:rPr>
              <a:t>ữ</a:t>
            </a:r>
            <a:endParaRPr/>
          </a:p>
        </p:txBody>
      </p:sp>
      <p:sp>
        <p:nvSpPr>
          <p:cNvPr id="496" name="Google Shape;496;p28"/>
          <p:cNvSpPr/>
          <p:nvPr/>
        </p:nvSpPr>
        <p:spPr>
          <a:xfrm>
            <a:off x="4114800" y="228600"/>
            <a:ext cx="914400" cy="760412"/>
          </a:xfrm>
          <a:prstGeom prst="roundRect">
            <a:avLst>
              <a:gd name="adj" fmla="val 16667"/>
            </a:avLst>
          </a:prstGeom>
          <a:solidFill>
            <a:srgbClr val="CC9900"/>
          </a:solidFill>
          <a:ln w="9525" cap="flat" cmpd="sng">
            <a:solidFill>
              <a:srgbClr val="000000"/>
            </a:solidFill>
            <a:prstDash val="solid"/>
            <a:miter lim="800000"/>
            <a:headEnd type="none" w="sm" len="sm"/>
            <a:tailEnd type="none" w="sm" len="sm"/>
          </a:ln>
        </p:spPr>
        <p:txBody>
          <a:bodyPr spcFirstLastPara="1" wrap="square" lIns="18000" tIns="36000" rIns="18000" bIns="0" anchor="ctr" anchorCtr="1">
            <a:noAutofit/>
          </a:bodyPr>
          <a:lstStyle/>
          <a:p>
            <a:pPr marL="0" marR="0" lvl="0" indent="0" algn="l" rtl="0">
              <a:lnSpc>
                <a:spcPct val="100000"/>
              </a:lnSpc>
              <a:spcBef>
                <a:spcPts val="0"/>
              </a:spcBef>
              <a:spcAft>
                <a:spcPts val="0"/>
              </a:spcAft>
              <a:buClr>
                <a:schemeClr val="lt1"/>
              </a:buClr>
              <a:buSzPts val="6600"/>
              <a:buFont typeface="Times New Roman"/>
              <a:buNone/>
            </a:pPr>
            <a:r>
              <a:rPr lang="en-US" sz="6600" b="1" i="0" u="none">
                <a:solidFill>
                  <a:schemeClr val="lt1"/>
                </a:solidFill>
                <a:latin typeface="Times New Roman"/>
                <a:ea typeface="Times New Roman"/>
                <a:cs typeface="Times New Roman"/>
                <a:sym typeface="Times New Roman"/>
              </a:rPr>
              <a:t>b</a:t>
            </a:r>
            <a:endParaRPr/>
          </a:p>
        </p:txBody>
      </p:sp>
      <p:sp>
        <p:nvSpPr>
          <p:cNvPr id="497" name="Google Shape;497;p28"/>
          <p:cNvSpPr/>
          <p:nvPr/>
        </p:nvSpPr>
        <p:spPr>
          <a:xfrm>
            <a:off x="5181600" y="228600"/>
            <a:ext cx="838200" cy="760412"/>
          </a:xfrm>
          <a:prstGeom prst="roundRect">
            <a:avLst>
              <a:gd name="adj" fmla="val 16667"/>
            </a:avLst>
          </a:prstGeom>
          <a:solidFill>
            <a:srgbClr val="00FFFF"/>
          </a:solidFill>
          <a:ln w="9525" cap="flat" cmpd="sng">
            <a:solidFill>
              <a:srgbClr val="000000"/>
            </a:solidFill>
            <a:prstDash val="solid"/>
            <a:miter lim="800000"/>
            <a:headEnd type="none" w="sm" len="sm"/>
            <a:tailEnd type="none" w="sm" len="sm"/>
          </a:ln>
        </p:spPr>
        <p:txBody>
          <a:bodyPr spcFirstLastPara="1" wrap="square" lIns="18000" tIns="36000" rIns="18000" bIns="0" anchor="ctr" anchorCtr="1">
            <a:noAutofit/>
          </a:bodyPr>
          <a:lstStyle/>
          <a:p>
            <a:pPr marL="0" marR="0" lvl="0" indent="0" algn="l" rtl="0">
              <a:lnSpc>
                <a:spcPct val="100000"/>
              </a:lnSpc>
              <a:spcBef>
                <a:spcPts val="0"/>
              </a:spcBef>
              <a:spcAft>
                <a:spcPts val="0"/>
              </a:spcAft>
              <a:buClr>
                <a:schemeClr val="lt1"/>
              </a:buClr>
              <a:buSzPts val="6600"/>
              <a:buFont typeface="Times New Roman"/>
              <a:buNone/>
            </a:pPr>
            <a:r>
              <a:rPr lang="en-US" sz="6600" b="1" i="0" u="none">
                <a:solidFill>
                  <a:schemeClr val="lt1"/>
                </a:solidFill>
                <a:latin typeface="Times New Roman"/>
                <a:ea typeface="Times New Roman"/>
                <a:cs typeface="Times New Roman"/>
                <a:sym typeface="Times New Roman"/>
              </a:rPr>
              <a:t>í</a:t>
            </a:r>
            <a:endParaRPr/>
          </a:p>
        </p:txBody>
      </p:sp>
      <p:sp>
        <p:nvSpPr>
          <p:cNvPr id="498" name="Google Shape;498;p28"/>
          <p:cNvSpPr/>
          <p:nvPr/>
        </p:nvSpPr>
        <p:spPr>
          <a:xfrm>
            <a:off x="6172200" y="152400"/>
            <a:ext cx="838200" cy="836612"/>
          </a:xfrm>
          <a:prstGeom prst="roundRect">
            <a:avLst>
              <a:gd name="adj" fmla="val 16667"/>
            </a:avLst>
          </a:prstGeom>
          <a:solidFill>
            <a:srgbClr val="CC00CC"/>
          </a:solidFill>
          <a:ln w="9525" cap="flat" cmpd="sng">
            <a:solidFill>
              <a:srgbClr val="000000"/>
            </a:solidFill>
            <a:prstDash val="solid"/>
            <a:miter lim="800000"/>
            <a:headEnd type="none" w="sm" len="sm"/>
            <a:tailEnd type="none" w="sm" len="sm"/>
          </a:ln>
        </p:spPr>
        <p:txBody>
          <a:bodyPr spcFirstLastPara="1" wrap="square" lIns="18000" tIns="36000" rIns="18000" bIns="0" anchor="ctr" anchorCtr="1">
            <a:noAutofit/>
          </a:bodyPr>
          <a:lstStyle/>
          <a:p>
            <a:pPr marL="0" marR="0" lvl="0" indent="0" algn="l" rtl="0">
              <a:lnSpc>
                <a:spcPct val="100000"/>
              </a:lnSpc>
              <a:spcBef>
                <a:spcPts val="0"/>
              </a:spcBef>
              <a:spcAft>
                <a:spcPts val="0"/>
              </a:spcAft>
              <a:buClr>
                <a:schemeClr val="lt1"/>
              </a:buClr>
              <a:buSzPts val="6600"/>
              <a:buFont typeface="Times New Roman"/>
              <a:buNone/>
            </a:pPr>
            <a:r>
              <a:rPr lang="en-US" sz="6600" b="1" i="0" u="none">
                <a:solidFill>
                  <a:schemeClr val="lt1"/>
                </a:solidFill>
                <a:latin typeface="Times New Roman"/>
                <a:ea typeface="Times New Roman"/>
                <a:cs typeface="Times New Roman"/>
                <a:sym typeface="Times New Roman"/>
              </a:rPr>
              <a:t>m</a:t>
            </a:r>
            <a:endParaRPr/>
          </a:p>
        </p:txBody>
      </p:sp>
      <p:sp>
        <p:nvSpPr>
          <p:cNvPr id="499" name="Google Shape;499;p28"/>
          <p:cNvSpPr/>
          <p:nvPr/>
        </p:nvSpPr>
        <p:spPr>
          <a:xfrm>
            <a:off x="7239000" y="152400"/>
            <a:ext cx="914400" cy="836612"/>
          </a:xfrm>
          <a:prstGeom prst="roundRect">
            <a:avLst>
              <a:gd name="adj" fmla="val 16667"/>
            </a:avLst>
          </a:prstGeom>
          <a:solidFill>
            <a:srgbClr val="CC0000"/>
          </a:solidFill>
          <a:ln w="9525" cap="flat" cmpd="sng">
            <a:solidFill>
              <a:srgbClr val="000000"/>
            </a:solidFill>
            <a:prstDash val="solid"/>
            <a:miter lim="800000"/>
            <a:headEnd type="none" w="sm" len="sm"/>
            <a:tailEnd type="none" w="sm" len="sm"/>
          </a:ln>
        </p:spPr>
        <p:txBody>
          <a:bodyPr spcFirstLastPara="1" wrap="square" lIns="18000" tIns="36000" rIns="18000" bIns="0" anchor="ctr" anchorCtr="1">
            <a:noAutofit/>
          </a:bodyPr>
          <a:lstStyle/>
          <a:p>
            <a:pPr marL="0" marR="0" lvl="0" indent="0" algn="l" rtl="0">
              <a:lnSpc>
                <a:spcPct val="100000"/>
              </a:lnSpc>
              <a:spcBef>
                <a:spcPts val="0"/>
              </a:spcBef>
              <a:spcAft>
                <a:spcPts val="0"/>
              </a:spcAft>
              <a:buClr>
                <a:schemeClr val="lt1"/>
              </a:buClr>
              <a:buSzPts val="8800"/>
              <a:buFont typeface="Times New Roman"/>
              <a:buNone/>
            </a:pPr>
            <a:r>
              <a:rPr lang="en-US" sz="8800" b="0" i="0" u="none">
                <a:solidFill>
                  <a:schemeClr val="lt1"/>
                </a:solidFill>
                <a:latin typeface="Times New Roman"/>
                <a:ea typeface="Times New Roman"/>
                <a:cs typeface="Times New Roman"/>
                <a:sym typeface="Times New Roman"/>
              </a:rPr>
              <a:t>ậ</a:t>
            </a:r>
            <a:endParaRPr/>
          </a:p>
        </p:txBody>
      </p:sp>
      <p:grpSp>
        <p:nvGrpSpPr>
          <p:cNvPr id="500" name="Google Shape;500;p28"/>
          <p:cNvGrpSpPr/>
          <p:nvPr/>
        </p:nvGrpSpPr>
        <p:grpSpPr>
          <a:xfrm>
            <a:off x="935037" y="6186487"/>
            <a:ext cx="1828800" cy="609600"/>
            <a:chOff x="-384" y="4512"/>
            <a:chExt cx="1152" cy="384"/>
          </a:xfrm>
        </p:grpSpPr>
        <p:sp>
          <p:nvSpPr>
            <p:cNvPr id="501" name="Google Shape;501;p28"/>
            <p:cNvSpPr txBox="1"/>
            <p:nvPr/>
          </p:nvSpPr>
          <p:spPr>
            <a:xfrm>
              <a:off x="-384" y="4512"/>
              <a:ext cx="384" cy="384"/>
            </a:xfrm>
            <a:prstGeom prst="rect">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C</a:t>
              </a:r>
              <a:endParaRPr/>
            </a:p>
          </p:txBody>
        </p:sp>
        <p:sp>
          <p:nvSpPr>
            <p:cNvPr id="502" name="Google Shape;502;p28"/>
            <p:cNvSpPr txBox="1"/>
            <p:nvPr/>
          </p:nvSpPr>
          <p:spPr>
            <a:xfrm>
              <a:off x="0" y="4512"/>
              <a:ext cx="384" cy="384"/>
            </a:xfrm>
            <a:prstGeom prst="rect">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O</a:t>
              </a:r>
              <a:endParaRPr/>
            </a:p>
          </p:txBody>
        </p:sp>
        <p:sp>
          <p:nvSpPr>
            <p:cNvPr id="503" name="Google Shape;503;p28"/>
            <p:cNvSpPr txBox="1"/>
            <p:nvPr/>
          </p:nvSpPr>
          <p:spPr>
            <a:xfrm>
              <a:off x="384" y="4512"/>
              <a:ext cx="384" cy="384"/>
            </a:xfrm>
            <a:prstGeom prst="rect">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a:t>
              </a:r>
              <a:endParaRPr/>
            </a:p>
          </p:txBody>
        </p:sp>
      </p:grpSp>
      <p:grpSp>
        <p:nvGrpSpPr>
          <p:cNvPr id="504" name="Google Shape;504;p28"/>
          <p:cNvGrpSpPr/>
          <p:nvPr/>
        </p:nvGrpSpPr>
        <p:grpSpPr>
          <a:xfrm>
            <a:off x="2763837" y="6186487"/>
            <a:ext cx="1212850" cy="609600"/>
            <a:chOff x="-192" y="4608"/>
            <a:chExt cx="764" cy="384"/>
          </a:xfrm>
        </p:grpSpPr>
        <p:sp>
          <p:nvSpPr>
            <p:cNvPr id="505" name="Google Shape;505;p28"/>
            <p:cNvSpPr txBox="1"/>
            <p:nvPr/>
          </p:nvSpPr>
          <p:spPr>
            <a:xfrm>
              <a:off x="-192" y="4608"/>
              <a:ext cx="384" cy="384"/>
            </a:xfrm>
            <a:prstGeom prst="rect">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O</a:t>
              </a:r>
              <a:endParaRPr/>
            </a:p>
          </p:txBody>
        </p:sp>
        <p:sp>
          <p:nvSpPr>
            <p:cNvPr id="506" name="Google Shape;506;p28"/>
            <p:cNvSpPr txBox="1"/>
            <p:nvPr/>
          </p:nvSpPr>
          <p:spPr>
            <a:xfrm>
              <a:off x="188" y="4608"/>
              <a:ext cx="384" cy="384"/>
            </a:xfrm>
            <a:prstGeom prst="rect">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a:t>
              </a:r>
              <a:endParaRPr/>
            </a:p>
          </p:txBody>
        </p:sp>
      </p:grpSp>
      <p:sp>
        <p:nvSpPr>
          <p:cNvPr id="507" name="Google Shape;507;p28"/>
          <p:cNvSpPr/>
          <p:nvPr/>
        </p:nvSpPr>
        <p:spPr>
          <a:xfrm>
            <a:off x="7620000" y="3048000"/>
            <a:ext cx="609600" cy="609600"/>
          </a:xfrm>
          <a:prstGeom prst="ellipse">
            <a:avLst/>
          </a:prstGeom>
          <a:solidFill>
            <a:srgbClr val="00FF00"/>
          </a:solidFill>
          <a:ln w="9525" cap="flat" cmpd="sng">
            <a:solidFill>
              <a:srgbClr val="00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B</a:t>
            </a:r>
            <a:endParaRPr/>
          </a:p>
        </p:txBody>
      </p:sp>
      <p:grpSp>
        <p:nvGrpSpPr>
          <p:cNvPr id="508" name="Google Shape;508;p28"/>
          <p:cNvGrpSpPr/>
          <p:nvPr/>
        </p:nvGrpSpPr>
        <p:grpSpPr>
          <a:xfrm>
            <a:off x="3997325" y="6186487"/>
            <a:ext cx="1219200" cy="609600"/>
            <a:chOff x="0" y="4800"/>
            <a:chExt cx="768" cy="384"/>
          </a:xfrm>
        </p:grpSpPr>
        <p:sp>
          <p:nvSpPr>
            <p:cNvPr id="509" name="Google Shape;509;p28"/>
            <p:cNvSpPr txBox="1"/>
            <p:nvPr/>
          </p:nvSpPr>
          <p:spPr>
            <a:xfrm>
              <a:off x="0" y="4800"/>
              <a:ext cx="384" cy="384"/>
            </a:xfrm>
            <a:prstGeom prst="rect">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sp>
          <p:nvSpPr>
            <p:cNvPr id="510" name="Google Shape;510;p28"/>
            <p:cNvSpPr txBox="1"/>
            <p:nvPr/>
          </p:nvSpPr>
          <p:spPr>
            <a:xfrm>
              <a:off x="384" y="4800"/>
              <a:ext cx="384" cy="384"/>
            </a:xfrm>
            <a:prstGeom prst="rect">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N</a:t>
              </a:r>
              <a:endParaRPr/>
            </a:p>
          </p:txBody>
        </p:sp>
      </p:grpSp>
      <p:grpSp>
        <p:nvGrpSpPr>
          <p:cNvPr id="511" name="Google Shape;511;p28"/>
          <p:cNvGrpSpPr/>
          <p:nvPr/>
        </p:nvGrpSpPr>
        <p:grpSpPr>
          <a:xfrm>
            <a:off x="5216525" y="6186487"/>
            <a:ext cx="1219200" cy="609600"/>
            <a:chOff x="2064" y="4896"/>
            <a:chExt cx="768" cy="384"/>
          </a:xfrm>
        </p:grpSpPr>
        <p:sp>
          <p:nvSpPr>
            <p:cNvPr id="512" name="Google Shape;512;p28"/>
            <p:cNvSpPr txBox="1"/>
            <p:nvPr/>
          </p:nvSpPr>
          <p:spPr>
            <a:xfrm>
              <a:off x="2448" y="4896"/>
              <a:ext cx="384" cy="384"/>
            </a:xfrm>
            <a:prstGeom prst="rect">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M</a:t>
              </a:r>
              <a:endParaRPr/>
            </a:p>
          </p:txBody>
        </p:sp>
        <p:sp>
          <p:nvSpPr>
            <p:cNvPr id="513" name="Google Shape;513;p28"/>
            <p:cNvSpPr txBox="1"/>
            <p:nvPr/>
          </p:nvSpPr>
          <p:spPr>
            <a:xfrm>
              <a:off x="2064" y="4896"/>
              <a:ext cx="384" cy="384"/>
            </a:xfrm>
            <a:prstGeom prst="rect">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grpSp>
      <p:grpSp>
        <p:nvGrpSpPr>
          <p:cNvPr id="514" name="Google Shape;514;p28"/>
          <p:cNvGrpSpPr/>
          <p:nvPr/>
        </p:nvGrpSpPr>
        <p:grpSpPr>
          <a:xfrm>
            <a:off x="914400" y="6235700"/>
            <a:ext cx="7327900" cy="622300"/>
            <a:chOff x="677" y="4435"/>
            <a:chExt cx="4616" cy="392"/>
          </a:xfrm>
        </p:grpSpPr>
        <p:sp>
          <p:nvSpPr>
            <p:cNvPr id="515" name="Google Shape;515;p28"/>
            <p:cNvSpPr txBox="1"/>
            <p:nvPr/>
          </p:nvSpPr>
          <p:spPr>
            <a:xfrm>
              <a:off x="677" y="4435"/>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16" name="Google Shape;516;p28"/>
            <p:cNvSpPr txBox="1"/>
            <p:nvPr/>
          </p:nvSpPr>
          <p:spPr>
            <a:xfrm>
              <a:off x="4901" y="4435"/>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17" name="Google Shape;517;p28"/>
            <p:cNvSpPr txBox="1"/>
            <p:nvPr/>
          </p:nvSpPr>
          <p:spPr>
            <a:xfrm>
              <a:off x="4517" y="4435"/>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18" name="Google Shape;518;p28"/>
            <p:cNvSpPr txBox="1"/>
            <p:nvPr/>
          </p:nvSpPr>
          <p:spPr>
            <a:xfrm>
              <a:off x="4133" y="4435"/>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19" name="Google Shape;519;p28"/>
            <p:cNvSpPr txBox="1"/>
            <p:nvPr/>
          </p:nvSpPr>
          <p:spPr>
            <a:xfrm>
              <a:off x="3749" y="4435"/>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20" name="Google Shape;520;p28"/>
            <p:cNvSpPr txBox="1"/>
            <p:nvPr/>
          </p:nvSpPr>
          <p:spPr>
            <a:xfrm>
              <a:off x="3365" y="4435"/>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21" name="Google Shape;521;p28"/>
            <p:cNvSpPr txBox="1"/>
            <p:nvPr/>
          </p:nvSpPr>
          <p:spPr>
            <a:xfrm>
              <a:off x="2981" y="4435"/>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22" name="Google Shape;522;p28"/>
            <p:cNvSpPr txBox="1"/>
            <p:nvPr/>
          </p:nvSpPr>
          <p:spPr>
            <a:xfrm>
              <a:off x="2597" y="4435"/>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23" name="Google Shape;523;p28"/>
            <p:cNvSpPr txBox="1"/>
            <p:nvPr/>
          </p:nvSpPr>
          <p:spPr>
            <a:xfrm>
              <a:off x="2213" y="4435"/>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24" name="Google Shape;524;p28"/>
            <p:cNvSpPr txBox="1"/>
            <p:nvPr/>
          </p:nvSpPr>
          <p:spPr>
            <a:xfrm>
              <a:off x="1829" y="4435"/>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25" name="Google Shape;525;p28"/>
            <p:cNvSpPr txBox="1"/>
            <p:nvPr/>
          </p:nvSpPr>
          <p:spPr>
            <a:xfrm>
              <a:off x="1445" y="4435"/>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26" name="Google Shape;526;p28"/>
            <p:cNvSpPr txBox="1"/>
            <p:nvPr/>
          </p:nvSpPr>
          <p:spPr>
            <a:xfrm>
              <a:off x="1061" y="4435"/>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27" name="Google Shape;527;p28"/>
            <p:cNvSpPr txBox="1"/>
            <p:nvPr/>
          </p:nvSpPr>
          <p:spPr>
            <a:xfrm>
              <a:off x="4909" y="4439"/>
              <a:ext cx="384" cy="3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528" name="Google Shape;528;p28"/>
            <p:cNvSpPr txBox="1"/>
            <p:nvPr/>
          </p:nvSpPr>
          <p:spPr>
            <a:xfrm>
              <a:off x="4150" y="4443"/>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ã</a:t>
              </a:r>
              <a:endParaRPr/>
            </a:p>
          </p:txBody>
        </p:sp>
        <p:sp>
          <p:nvSpPr>
            <p:cNvPr id="529" name="Google Shape;529;p28"/>
            <p:cNvSpPr txBox="1"/>
            <p:nvPr/>
          </p:nvSpPr>
          <p:spPr>
            <a:xfrm>
              <a:off x="4525" y="4439"/>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a:t>
              </a:r>
              <a:endParaRPr/>
            </a:p>
          </p:txBody>
        </p:sp>
        <p:grpSp>
          <p:nvGrpSpPr>
            <p:cNvPr id="530" name="Google Shape;530;p28"/>
            <p:cNvGrpSpPr/>
            <p:nvPr/>
          </p:nvGrpSpPr>
          <p:grpSpPr>
            <a:xfrm>
              <a:off x="685" y="4435"/>
              <a:ext cx="1152" cy="384"/>
              <a:chOff x="-384" y="4512"/>
              <a:chExt cx="1152" cy="384"/>
            </a:xfrm>
          </p:grpSpPr>
          <p:sp>
            <p:nvSpPr>
              <p:cNvPr id="531" name="Google Shape;531;p28"/>
              <p:cNvSpPr txBox="1"/>
              <p:nvPr/>
            </p:nvSpPr>
            <p:spPr>
              <a:xfrm>
                <a:off x="-384" y="4512"/>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sp>
            <p:nvSpPr>
              <p:cNvPr id="532" name="Google Shape;532;p28"/>
              <p:cNvSpPr txBox="1"/>
              <p:nvPr/>
            </p:nvSpPr>
            <p:spPr>
              <a:xfrm>
                <a:off x="0" y="4512"/>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O</a:t>
                </a:r>
                <a:endParaRPr/>
              </a:p>
            </p:txBody>
          </p:sp>
          <p:sp>
            <p:nvSpPr>
              <p:cNvPr id="533" name="Google Shape;533;p28"/>
              <p:cNvSpPr txBox="1"/>
              <p:nvPr/>
            </p:nvSpPr>
            <p:spPr>
              <a:xfrm>
                <a:off x="384" y="4512"/>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A</a:t>
                </a:r>
                <a:endParaRPr/>
              </a:p>
            </p:txBody>
          </p:sp>
        </p:grpSp>
        <p:grpSp>
          <p:nvGrpSpPr>
            <p:cNvPr id="534" name="Google Shape;534;p28"/>
            <p:cNvGrpSpPr/>
            <p:nvPr/>
          </p:nvGrpSpPr>
          <p:grpSpPr>
            <a:xfrm>
              <a:off x="1837" y="4435"/>
              <a:ext cx="764" cy="384"/>
              <a:chOff x="-192" y="4608"/>
              <a:chExt cx="764" cy="384"/>
            </a:xfrm>
          </p:grpSpPr>
          <p:sp>
            <p:nvSpPr>
              <p:cNvPr id="535" name="Google Shape;535;p28"/>
              <p:cNvSpPr txBox="1"/>
              <p:nvPr/>
            </p:nvSpPr>
            <p:spPr>
              <a:xfrm>
                <a:off x="-192" y="4608"/>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N</a:t>
                </a:r>
                <a:endParaRPr/>
              </a:p>
            </p:txBody>
          </p:sp>
          <p:sp>
            <p:nvSpPr>
              <p:cNvPr id="536" name="Google Shape;536;p28"/>
              <p:cNvSpPr txBox="1"/>
              <p:nvPr/>
            </p:nvSpPr>
            <p:spPr>
              <a:xfrm>
                <a:off x="188" y="4608"/>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G</a:t>
                </a:r>
                <a:endParaRPr/>
              </a:p>
            </p:txBody>
          </p:sp>
        </p:grpSp>
        <p:grpSp>
          <p:nvGrpSpPr>
            <p:cNvPr id="537" name="Google Shape;537;p28"/>
            <p:cNvGrpSpPr/>
            <p:nvPr/>
          </p:nvGrpSpPr>
          <p:grpSpPr>
            <a:xfrm>
              <a:off x="2614" y="4435"/>
              <a:ext cx="768" cy="384"/>
              <a:chOff x="0" y="4800"/>
              <a:chExt cx="768" cy="384"/>
            </a:xfrm>
          </p:grpSpPr>
          <p:sp>
            <p:nvSpPr>
              <p:cNvPr id="538" name="Google Shape;538;p28"/>
              <p:cNvSpPr txBox="1"/>
              <p:nvPr/>
            </p:nvSpPr>
            <p:spPr>
              <a:xfrm>
                <a:off x="0" y="4800"/>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M</a:t>
                </a:r>
                <a:endParaRPr/>
              </a:p>
            </p:txBody>
          </p:sp>
          <p:sp>
            <p:nvSpPr>
              <p:cNvPr id="539" name="Google Shape;539;p28"/>
              <p:cNvSpPr txBox="1"/>
              <p:nvPr/>
            </p:nvSpPr>
            <p:spPr>
              <a:xfrm>
                <a:off x="384" y="4800"/>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¹</a:t>
                </a:r>
                <a:endParaRPr/>
              </a:p>
            </p:txBody>
          </p:sp>
        </p:grpSp>
        <p:grpSp>
          <p:nvGrpSpPr>
            <p:cNvPr id="540" name="Google Shape;540;p28"/>
            <p:cNvGrpSpPr/>
            <p:nvPr/>
          </p:nvGrpSpPr>
          <p:grpSpPr>
            <a:xfrm>
              <a:off x="3382" y="4435"/>
              <a:ext cx="768" cy="384"/>
              <a:chOff x="2064" y="4896"/>
              <a:chExt cx="768" cy="384"/>
            </a:xfrm>
          </p:grpSpPr>
          <p:sp>
            <p:nvSpPr>
              <p:cNvPr id="541" name="Google Shape;541;p28"/>
              <p:cNvSpPr txBox="1"/>
              <p:nvPr/>
            </p:nvSpPr>
            <p:spPr>
              <a:xfrm>
                <a:off x="2448" y="4896"/>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H</a:t>
                </a:r>
                <a:endParaRPr/>
              </a:p>
            </p:txBody>
          </p:sp>
          <p:sp>
            <p:nvSpPr>
              <p:cNvPr id="542" name="Google Shape;542;p28"/>
              <p:cNvSpPr txBox="1"/>
              <p:nvPr/>
            </p:nvSpPr>
            <p:spPr>
              <a:xfrm>
                <a:off x="2064" y="4896"/>
                <a:ext cx="384" cy="384"/>
              </a:xfrm>
              <a:prstGeom prst="rect">
                <a:avLst/>
              </a:prstGeom>
              <a:solidFill>
                <a:srgbClr val="00FF00"/>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C</a:t>
                </a:r>
                <a:endParaRPr/>
              </a:p>
            </p:txBody>
          </p:sp>
        </p:grpSp>
      </p:grpSp>
      <p:pic>
        <p:nvPicPr>
          <p:cNvPr id="543" name="Google Shape;543;p28" descr="key4[1]"/>
          <p:cNvPicPr preferRelativeResize="0"/>
          <p:nvPr/>
        </p:nvPicPr>
        <p:blipFill rotWithShape="1">
          <a:blip r:embed="rId3">
            <a:alphaModFix/>
          </a:blip>
          <a:srcRect/>
          <a:stretch/>
        </p:blipFill>
        <p:spPr>
          <a:xfrm>
            <a:off x="0" y="6096000"/>
            <a:ext cx="903287" cy="762000"/>
          </a:xfrm>
          <a:prstGeom prst="rect">
            <a:avLst/>
          </a:prstGeom>
          <a:noFill/>
          <a:ln>
            <a:noFill/>
          </a:ln>
        </p:spPr>
      </p:pic>
      <p:pic>
        <p:nvPicPr>
          <p:cNvPr id="544" name="Google Shape;544;p28"/>
          <p:cNvPicPr preferRelativeResize="0"/>
          <p:nvPr/>
        </p:nvPicPr>
        <p:blipFill rotWithShape="1">
          <a:blip r:embed="rId4">
            <a:alphaModFix/>
          </a:blip>
          <a:srcRect/>
          <a:stretch/>
        </p:blipFill>
        <p:spPr>
          <a:xfrm>
            <a:off x="914400" y="5257800"/>
            <a:ext cx="152400" cy="152400"/>
          </a:xfrm>
          <a:prstGeom prst="rect">
            <a:avLst/>
          </a:prstGeom>
          <a:noFill/>
          <a:ln>
            <a:noFill/>
          </a:ln>
        </p:spPr>
      </p:pic>
      <p:sp>
        <p:nvSpPr>
          <p:cNvPr id="545" name="Google Shape;545;p28"/>
          <p:cNvSpPr txBox="1"/>
          <p:nvPr/>
        </p:nvSpPr>
        <p:spPr>
          <a:xfrm>
            <a:off x="1066800" y="1143000"/>
            <a:ext cx="72390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C3300"/>
              </a:buClr>
              <a:buSzPts val="2800"/>
              <a:buFont typeface="Times New Roman"/>
              <a:buNone/>
            </a:pPr>
            <a:r>
              <a:rPr lang="en-US" sz="2800" b="0" i="0" u="none">
                <a:solidFill>
                  <a:srgbClr val="CC3300"/>
                </a:solidFill>
                <a:latin typeface="Times New Roman"/>
                <a:ea typeface="Times New Roman"/>
                <a:cs typeface="Times New Roman"/>
                <a:sym typeface="Times New Roman"/>
              </a:rPr>
              <a:t>Hiện tượng đất đai khô cằn, cây cỏ khó mọc lại được và không thể canh tác được?</a:t>
            </a:r>
            <a:endParaRPr/>
          </a:p>
        </p:txBody>
      </p:sp>
      <p:sp>
        <p:nvSpPr>
          <p:cNvPr id="546" name="Google Shape;546;p28"/>
          <p:cNvSpPr/>
          <p:nvPr/>
        </p:nvSpPr>
        <p:spPr>
          <a:xfrm>
            <a:off x="8229600" y="153987"/>
            <a:ext cx="762000" cy="760412"/>
          </a:xfrm>
          <a:prstGeom prst="roundRect">
            <a:avLst>
              <a:gd name="adj" fmla="val 16667"/>
            </a:avLst>
          </a:prstGeom>
          <a:solidFill>
            <a:schemeClr val="accent2"/>
          </a:solidFill>
          <a:ln w="9525" cap="flat" cmpd="sng">
            <a:solidFill>
              <a:srgbClr val="000000"/>
            </a:solidFill>
            <a:prstDash val="solid"/>
            <a:miter lim="800000"/>
            <a:headEnd type="none" w="sm" len="sm"/>
            <a:tailEnd type="none" w="sm" len="sm"/>
          </a:ln>
        </p:spPr>
        <p:txBody>
          <a:bodyPr spcFirstLastPara="1" wrap="square" lIns="18000" tIns="36000" rIns="18000" bIns="0" anchor="ctr" anchorCtr="1">
            <a:noAutofit/>
          </a:bodyPr>
          <a:lstStyle/>
          <a:p>
            <a:pPr marL="0" marR="0" lvl="0" indent="0" algn="l" rtl="0">
              <a:lnSpc>
                <a:spcPct val="100000"/>
              </a:lnSpc>
              <a:spcBef>
                <a:spcPts val="0"/>
              </a:spcBef>
              <a:spcAft>
                <a:spcPts val="0"/>
              </a:spcAft>
              <a:buClr>
                <a:schemeClr val="lt1"/>
              </a:buClr>
              <a:buSzPts val="6600"/>
              <a:buFont typeface="Times New Roman"/>
              <a:buNone/>
            </a:pPr>
            <a:r>
              <a:rPr lang="en-US" sz="6600" b="1" i="0" u="none">
                <a:solidFill>
                  <a:schemeClr val="lt1"/>
                </a:solidFill>
                <a:latin typeface="Times New Roman"/>
                <a:ea typeface="Times New Roman"/>
                <a:cs typeface="Times New Roman"/>
                <a:sym typeface="Times New Roman"/>
              </a:rPr>
              <a:t>t</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493"/>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494"/>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495"/>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0"/>
                                  </p:stCondLst>
                                  <p:childTnLst>
                                    <p:set>
                                      <p:cBhvr>
                                        <p:cTn id="18" dur="1" fill="hold">
                                          <p:stCondLst>
                                            <p:cond delay="0"/>
                                          </p:stCondLst>
                                        </p:cTn>
                                        <p:tgtEl>
                                          <p:spTgt spid="496"/>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0"/>
                                  </p:stCondLst>
                                  <p:childTnLst>
                                    <p:set>
                                      <p:cBhvr>
                                        <p:cTn id="21" dur="1" fill="hold">
                                          <p:stCondLst>
                                            <p:cond delay="0"/>
                                          </p:stCondLst>
                                        </p:cTn>
                                        <p:tgtEl>
                                          <p:spTgt spid="497"/>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0"/>
                                  </p:stCondLst>
                                  <p:childTnLst>
                                    <p:set>
                                      <p:cBhvr>
                                        <p:cTn id="24" dur="1" fill="hold">
                                          <p:stCondLst>
                                            <p:cond delay="0"/>
                                          </p:stCondLst>
                                        </p:cTn>
                                        <p:tgtEl>
                                          <p:spTgt spid="498"/>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0"/>
                                  </p:stCondLst>
                                  <p:childTnLst>
                                    <p:set>
                                      <p:cBhvr>
                                        <p:cTn id="27" dur="1" fill="hold">
                                          <p:stCondLst>
                                            <p:cond delay="0"/>
                                          </p:stCondLst>
                                        </p:cTn>
                                        <p:tgtEl>
                                          <p:spTgt spid="499"/>
                                        </p:tgtEl>
                                        <p:attrNameLst>
                                          <p:attrName>style.visibility</p:attrName>
                                        </p:attrNameLst>
                                      </p:cBhvr>
                                      <p:to>
                                        <p:strVal val="visible"/>
                                      </p:to>
                                    </p:set>
                                  </p:childTnLst>
                                </p:cTn>
                              </p:par>
                              <p:par>
                                <p:cTn id="28" presetID="8" presetClass="emph" presetSubtype="0" fill="hold" nodeType="withEffect">
                                  <p:stCondLst>
                                    <p:cond delay="0"/>
                                  </p:stCondLst>
                                  <p:childTnLst>
                                    <p:animRot by="-21600000">
                                      <p:cBhvr>
                                        <p:cTn id="29" dur="2000" fill="hold"/>
                                        <p:tgtEl>
                                          <p:spTgt spid="405"/>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402"/>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401"/>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400"/>
                                        </p:tgtEl>
                                        <p:attrNameLst>
                                          <p:attrName>r</p:attrName>
                                        </p:attrNameLst>
                                      </p:cBhvr>
                                    </p:animRot>
                                  </p:childTnLst>
                                </p:cTn>
                              </p:par>
                              <p:par>
                                <p:cTn id="36" presetID="8" presetClass="emph" presetSubtype="0" fill="hold" nodeType="withEffect">
                                  <p:stCondLst>
                                    <p:cond delay="0"/>
                                  </p:stCondLst>
                                  <p:childTnLst>
                                    <p:animRot by="-21600000">
                                      <p:cBhvr>
                                        <p:cTn id="37" dur="2000" fill="hold"/>
                                        <p:tgtEl>
                                          <p:spTgt spid="399"/>
                                        </p:tgtEl>
                                        <p:attrNameLst>
                                          <p:attrName>r</p:attrName>
                                        </p:attrNameLst>
                                      </p:cBhvr>
                                    </p:animRot>
                                  </p:childTnLst>
                                </p:cTn>
                              </p:par>
                              <p:par>
                                <p:cTn id="38" presetID="8" presetClass="emph" presetSubtype="0" fill="hold" nodeType="withEffect">
                                  <p:stCondLst>
                                    <p:cond delay="0"/>
                                  </p:stCondLst>
                                  <p:childTnLst>
                                    <p:animRot by="-21600000">
                                      <p:cBhvr>
                                        <p:cTn id="39" dur="2000" fill="hold"/>
                                        <p:tgtEl>
                                          <p:spTgt spid="398"/>
                                        </p:tgtEl>
                                        <p:attrNameLst>
                                          <p:attrName>r</p:attrName>
                                        </p:attrNameLst>
                                      </p:cBhvr>
                                    </p:animRot>
                                  </p:childTnLst>
                                </p:cTn>
                              </p:par>
                              <p:par>
                                <p:cTn id="40" presetID="8" presetClass="emph" presetSubtype="0" fill="hold" nodeType="withEffect">
                                  <p:stCondLst>
                                    <p:cond delay="0"/>
                                  </p:stCondLst>
                                  <p:childTnLst>
                                    <p:animRot by="-21600000">
                                      <p:cBhvr>
                                        <p:cTn id="41" dur="2000" fill="hold"/>
                                        <p:tgtEl>
                                          <p:spTgt spid="396"/>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397"/>
                                        </p:tgtEl>
                                        <p:attrNameLst>
                                          <p:attrName>r</p:attrName>
                                        </p:attrNameLst>
                                      </p:cBhvr>
                                    </p:animRot>
                                  </p:childTnLst>
                                </p:cTn>
                              </p:par>
                              <p:par>
                                <p:cTn id="44" presetID="8" presetClass="emph" presetSubtype="0" fill="hold" nodeType="withEffect">
                                  <p:stCondLst>
                                    <p:cond delay="0"/>
                                  </p:stCondLst>
                                  <p:childTnLst>
                                    <p:animRot by="-21600000">
                                      <p:cBhvr>
                                        <p:cTn id="45" dur="2000" fill="hold"/>
                                        <p:tgtEl>
                                          <p:spTgt spid="395"/>
                                        </p:tgtEl>
                                        <p:attrNameLst>
                                          <p:attrName>r</p:attrName>
                                        </p:attrNameLst>
                                      </p:cBhvr>
                                    </p:animRot>
                                  </p:childTnLst>
                                </p:cTn>
                              </p:par>
                              <p:par>
                                <p:cTn id="46" presetID="8" presetClass="emph" presetSubtype="0" fill="hold" nodeType="withEffect">
                                  <p:stCondLst>
                                    <p:cond delay="0"/>
                                  </p:stCondLst>
                                  <p:childTnLst>
                                    <p:animRot by="-21600000">
                                      <p:cBhvr>
                                        <p:cTn id="47" dur="2000" fill="hold"/>
                                        <p:tgtEl>
                                          <p:spTgt spid="380"/>
                                        </p:tgtEl>
                                        <p:attrNameLst>
                                          <p:attrName>r</p:attrName>
                                        </p:attrNameLst>
                                      </p:cBhvr>
                                    </p:animRot>
                                  </p:childTnLst>
                                </p:cTn>
                              </p:par>
                              <p:par>
                                <p:cTn id="48" presetID="8" presetClass="emph" presetSubtype="0" fill="hold" nodeType="withEffect">
                                  <p:stCondLst>
                                    <p:cond delay="0"/>
                                  </p:stCondLst>
                                  <p:childTnLst>
                                    <p:animRot by="-21600000">
                                      <p:cBhvr>
                                        <p:cTn id="49" dur="2000" fill="hold"/>
                                        <p:tgtEl>
                                          <p:spTgt spid="379"/>
                                        </p:tgtEl>
                                        <p:attrNameLst>
                                          <p:attrName>r</p:attrName>
                                        </p:attrNameLst>
                                      </p:cBhvr>
                                    </p:animRot>
                                  </p:childTnLst>
                                </p:cTn>
                              </p:par>
                              <p:par>
                                <p:cTn id="50" presetID="8" presetClass="emph" presetSubtype="0" fill="hold" nodeType="withEffect">
                                  <p:stCondLst>
                                    <p:cond delay="0"/>
                                  </p:stCondLst>
                                  <p:childTnLst>
                                    <p:animRot by="-21600000">
                                      <p:cBhvr>
                                        <p:cTn id="51" dur="2000" fill="hold"/>
                                        <p:tgtEl>
                                          <p:spTgt spid="378"/>
                                        </p:tgtEl>
                                        <p:attrNameLst>
                                          <p:attrName>r</p:attrName>
                                        </p:attrNameLst>
                                      </p:cBhvr>
                                    </p:animRot>
                                  </p:childTnLst>
                                </p:cTn>
                              </p:par>
                              <p:par>
                                <p:cTn id="52" presetID="8" presetClass="emph" presetSubtype="0" fill="hold" nodeType="withEffect">
                                  <p:stCondLst>
                                    <p:cond delay="0"/>
                                  </p:stCondLst>
                                  <p:childTnLst>
                                    <p:animRot by="-21600000">
                                      <p:cBhvr>
                                        <p:cTn id="53" dur="2000" fill="hold"/>
                                        <p:tgtEl>
                                          <p:spTgt spid="377"/>
                                        </p:tgtEl>
                                        <p:attrNameLst>
                                          <p:attrName>r</p:attrName>
                                        </p:attrNameLst>
                                      </p:cBhvr>
                                    </p:animRot>
                                  </p:childTnLst>
                                </p:cTn>
                              </p:par>
                              <p:par>
                                <p:cTn id="54" presetID="8" presetClass="emph" presetSubtype="0" fill="hold" nodeType="withEffect">
                                  <p:stCondLst>
                                    <p:cond delay="0"/>
                                  </p:stCondLst>
                                  <p:childTnLst>
                                    <p:animRot by="-21600000">
                                      <p:cBhvr>
                                        <p:cTn id="55" dur="2000" fill="hold"/>
                                        <p:tgtEl>
                                          <p:spTgt spid="376"/>
                                        </p:tgtEl>
                                        <p:attrNameLst>
                                          <p:attrName>r</p:attrName>
                                        </p:attrNameLst>
                                      </p:cBhvr>
                                    </p:animRot>
                                  </p:childTnLst>
                                </p:cTn>
                              </p:par>
                              <p:par>
                                <p:cTn id="56" presetID="8" presetClass="emph" presetSubtype="0" fill="hold" nodeType="withEffect">
                                  <p:stCondLst>
                                    <p:cond delay="0"/>
                                  </p:stCondLst>
                                  <p:childTnLst>
                                    <p:animRot by="-21600000">
                                      <p:cBhvr>
                                        <p:cTn id="57" dur="2000" fill="hold"/>
                                        <p:tgtEl>
                                          <p:spTgt spid="393"/>
                                        </p:tgtEl>
                                        <p:attrNameLst>
                                          <p:attrName>r</p:attrName>
                                        </p:attrNameLst>
                                      </p:cBhvr>
                                    </p:animRot>
                                  </p:childTnLst>
                                </p:cTn>
                              </p:par>
                              <p:par>
                                <p:cTn id="58" presetID="8" presetClass="emph" presetSubtype="0" fill="hold" nodeType="withEffect">
                                  <p:stCondLst>
                                    <p:cond delay="0"/>
                                  </p:stCondLst>
                                  <p:childTnLst>
                                    <p:animRot by="-21600000">
                                      <p:cBhvr>
                                        <p:cTn id="59" dur="2000" fill="hold"/>
                                        <p:tgtEl>
                                          <p:spTgt spid="381"/>
                                        </p:tgtEl>
                                        <p:attrNameLst>
                                          <p:attrName>r</p:attrName>
                                        </p:attrNameLst>
                                      </p:cBhvr>
                                    </p:animRot>
                                  </p:childTnLst>
                                </p:cTn>
                              </p:par>
                              <p:par>
                                <p:cTn id="60" presetID="8" presetClass="emph" presetSubtype="0" fill="hold" nodeType="withEffect">
                                  <p:stCondLst>
                                    <p:cond delay="0"/>
                                  </p:stCondLst>
                                  <p:childTnLst>
                                    <p:animRot by="-21600000">
                                      <p:cBhvr>
                                        <p:cTn id="61" dur="2000" fill="hold"/>
                                        <p:tgtEl>
                                          <p:spTgt spid="390"/>
                                        </p:tgtEl>
                                        <p:attrNameLst>
                                          <p:attrName>r</p:attrName>
                                        </p:attrNameLst>
                                      </p:cBhvr>
                                    </p:animRot>
                                  </p:childTnLst>
                                </p:cTn>
                              </p:par>
                              <p:par>
                                <p:cTn id="62" presetID="8" presetClass="emph" presetSubtype="0" fill="hold" nodeType="withEffect">
                                  <p:stCondLst>
                                    <p:cond delay="0"/>
                                  </p:stCondLst>
                                  <p:childTnLst>
                                    <p:animRot by="-21600000">
                                      <p:cBhvr>
                                        <p:cTn id="63" dur="2000" fill="hold"/>
                                        <p:tgtEl>
                                          <p:spTgt spid="392"/>
                                        </p:tgtEl>
                                        <p:attrNameLst>
                                          <p:attrName>r</p:attrName>
                                        </p:attrNameLst>
                                      </p:cBhvr>
                                    </p:animRot>
                                  </p:childTnLst>
                                </p:cTn>
                              </p:par>
                              <p:par>
                                <p:cTn id="64" presetID="8" presetClass="emph" presetSubtype="0" fill="hold" nodeType="withEffect">
                                  <p:stCondLst>
                                    <p:cond delay="0"/>
                                  </p:stCondLst>
                                  <p:childTnLst>
                                    <p:animRot by="-21600000">
                                      <p:cBhvr>
                                        <p:cTn id="65" dur="2000" fill="hold"/>
                                        <p:tgtEl>
                                          <p:spTgt spid="391"/>
                                        </p:tgtEl>
                                        <p:attrNameLst>
                                          <p:attrName>r</p:attrName>
                                        </p:attrNameLst>
                                      </p:cBhvr>
                                    </p:animRot>
                                  </p:childTnLst>
                                </p:cTn>
                              </p:par>
                              <p:par>
                                <p:cTn id="66" presetID="8" presetClass="emph" presetSubtype="0" fill="hold" nodeType="withEffect">
                                  <p:stCondLst>
                                    <p:cond delay="0"/>
                                  </p:stCondLst>
                                  <p:childTnLst>
                                    <p:animRot by="-21600000">
                                      <p:cBhvr>
                                        <p:cTn id="67" dur="2000" fill="hold"/>
                                        <p:tgtEl>
                                          <p:spTgt spid="387"/>
                                        </p:tgtEl>
                                        <p:attrNameLst>
                                          <p:attrName>r</p:attrName>
                                        </p:attrNameLst>
                                      </p:cBhvr>
                                    </p:animRot>
                                  </p:childTnLst>
                                </p:cTn>
                              </p:par>
                              <p:par>
                                <p:cTn id="68" presetID="8" presetClass="emph" presetSubtype="0" fill="hold" nodeType="withEffect">
                                  <p:stCondLst>
                                    <p:cond delay="0"/>
                                  </p:stCondLst>
                                  <p:childTnLst>
                                    <p:animRot by="-21600000">
                                      <p:cBhvr>
                                        <p:cTn id="69" dur="2000" fill="hold"/>
                                        <p:tgtEl>
                                          <p:spTgt spid="389"/>
                                        </p:tgtEl>
                                        <p:attrNameLst>
                                          <p:attrName>r</p:attrName>
                                        </p:attrNameLst>
                                      </p:cBhvr>
                                    </p:animRot>
                                  </p:childTnLst>
                                </p:cTn>
                              </p:par>
                              <p:par>
                                <p:cTn id="70" presetID="8" presetClass="emph" presetSubtype="0" fill="hold" nodeType="withEffect">
                                  <p:stCondLst>
                                    <p:cond delay="0"/>
                                  </p:stCondLst>
                                  <p:childTnLst>
                                    <p:animRot by="-21600000">
                                      <p:cBhvr>
                                        <p:cTn id="71" dur="2000" fill="hold"/>
                                        <p:tgtEl>
                                          <p:spTgt spid="375"/>
                                        </p:tgtEl>
                                        <p:attrNameLst>
                                          <p:attrName>r</p:attrName>
                                        </p:attrNameLst>
                                      </p:cBhvr>
                                    </p:animRot>
                                  </p:childTnLst>
                                </p:cTn>
                              </p:par>
                              <p:par>
                                <p:cTn id="72" presetID="8" presetClass="emph" presetSubtype="0" fill="hold" nodeType="withEffect">
                                  <p:stCondLst>
                                    <p:cond delay="0"/>
                                  </p:stCondLst>
                                  <p:childTnLst>
                                    <p:animRot by="-21600000">
                                      <p:cBhvr>
                                        <p:cTn id="73" dur="2000" fill="hold"/>
                                        <p:tgtEl>
                                          <p:spTgt spid="388"/>
                                        </p:tgtEl>
                                        <p:attrNameLst>
                                          <p:attrName>r</p:attrName>
                                        </p:attrNameLst>
                                      </p:cBhvr>
                                    </p:animRot>
                                  </p:childTnLst>
                                </p:cTn>
                              </p:par>
                              <p:par>
                                <p:cTn id="74" presetID="8" presetClass="emph" presetSubtype="0" fill="hold" nodeType="withEffect">
                                  <p:stCondLst>
                                    <p:cond delay="0"/>
                                  </p:stCondLst>
                                  <p:childTnLst>
                                    <p:animRot by="-21600000">
                                      <p:cBhvr>
                                        <p:cTn id="75" dur="2000" fill="hold"/>
                                        <p:tgtEl>
                                          <p:spTgt spid="386"/>
                                        </p:tgtEl>
                                        <p:attrNameLst>
                                          <p:attrName>r</p:attrName>
                                        </p:attrNameLst>
                                      </p:cBhvr>
                                    </p:animRot>
                                  </p:childTnLst>
                                </p:cTn>
                              </p:par>
                              <p:par>
                                <p:cTn id="76" presetID="8" presetClass="emph" presetSubtype="0" fill="hold" nodeType="withEffect">
                                  <p:stCondLst>
                                    <p:cond delay="0"/>
                                  </p:stCondLst>
                                  <p:childTnLst>
                                    <p:animRot by="-21600000">
                                      <p:cBhvr>
                                        <p:cTn id="77" dur="2000" fill="hold"/>
                                        <p:tgtEl>
                                          <p:spTgt spid="374"/>
                                        </p:tgtEl>
                                        <p:attrNameLst>
                                          <p:attrName>r</p:attrName>
                                        </p:attrNameLst>
                                      </p:cBhvr>
                                    </p:animRot>
                                  </p:childTnLst>
                                </p:cTn>
                              </p:par>
                              <p:par>
                                <p:cTn id="78" presetID="8" presetClass="emph" presetSubtype="0" fill="hold" nodeType="withEffect">
                                  <p:stCondLst>
                                    <p:cond delay="0"/>
                                  </p:stCondLst>
                                  <p:childTnLst>
                                    <p:animRot by="-21600000">
                                      <p:cBhvr>
                                        <p:cTn id="79" dur="2000" fill="hold"/>
                                        <p:tgtEl>
                                          <p:spTgt spid="384"/>
                                        </p:tgtEl>
                                        <p:attrNameLst>
                                          <p:attrName>r</p:attrName>
                                        </p:attrNameLst>
                                      </p:cBhvr>
                                    </p:animRot>
                                  </p:childTnLst>
                                </p:cTn>
                              </p:par>
                              <p:par>
                                <p:cTn id="80" presetID="8" presetClass="emph" presetSubtype="0" fill="hold" nodeType="withEffect">
                                  <p:stCondLst>
                                    <p:cond delay="0"/>
                                  </p:stCondLst>
                                  <p:childTnLst>
                                    <p:animRot by="-21600000">
                                      <p:cBhvr>
                                        <p:cTn id="81" dur="2000" fill="hold"/>
                                        <p:tgtEl>
                                          <p:spTgt spid="385"/>
                                        </p:tgtEl>
                                        <p:attrNameLst>
                                          <p:attrName>r</p:attrName>
                                        </p:attrNameLst>
                                      </p:cBhvr>
                                    </p:animRot>
                                  </p:childTnLst>
                                </p:cTn>
                              </p:par>
                              <p:par>
                                <p:cTn id="82" presetID="8" presetClass="emph" presetSubtype="0" fill="hold" nodeType="withEffect">
                                  <p:stCondLst>
                                    <p:cond delay="0"/>
                                  </p:stCondLst>
                                  <p:childTnLst>
                                    <p:animRot by="-21600000">
                                      <p:cBhvr>
                                        <p:cTn id="83" dur="2000" fill="hold"/>
                                        <p:tgtEl>
                                          <p:spTgt spid="394"/>
                                        </p:tgtEl>
                                        <p:attrNameLst>
                                          <p:attrName>r</p:attrName>
                                        </p:attrNameLst>
                                      </p:cBhvr>
                                    </p:animRot>
                                  </p:childTnLst>
                                </p:cTn>
                              </p:par>
                              <p:par>
                                <p:cTn id="84" presetID="8" presetClass="emph" presetSubtype="0" fill="hold" nodeType="withEffect">
                                  <p:stCondLst>
                                    <p:cond delay="0"/>
                                  </p:stCondLst>
                                  <p:childTnLst>
                                    <p:animRot by="-21600000">
                                      <p:cBhvr>
                                        <p:cTn id="85" dur="2000" fill="hold"/>
                                        <p:tgtEl>
                                          <p:spTgt spid="383"/>
                                        </p:tgtEl>
                                        <p:attrNameLst>
                                          <p:attrName>r</p:attrName>
                                        </p:attrNameLst>
                                      </p:cBhvr>
                                    </p:animRot>
                                  </p:childTnLst>
                                </p:cTn>
                              </p:par>
                              <p:par>
                                <p:cTn id="86" presetID="8" presetClass="emph" presetSubtype="0" fill="hold" nodeType="withEffect">
                                  <p:stCondLst>
                                    <p:cond delay="0"/>
                                  </p:stCondLst>
                                  <p:childTnLst>
                                    <p:animRot by="-21600000">
                                      <p:cBhvr>
                                        <p:cTn id="87" dur="2000" fill="hold"/>
                                        <p:tgtEl>
                                          <p:spTgt spid="436"/>
                                        </p:tgtEl>
                                        <p:attrNameLst>
                                          <p:attrName>r</p:attrName>
                                        </p:attrNameLst>
                                      </p:cBhvr>
                                    </p:animRot>
                                  </p:childTnLst>
                                </p:cTn>
                              </p:par>
                              <p:par>
                                <p:cTn id="88" presetID="8" presetClass="emph" presetSubtype="0" fill="hold" nodeType="withEffect">
                                  <p:stCondLst>
                                    <p:cond delay="0"/>
                                  </p:stCondLst>
                                  <p:childTnLst>
                                    <p:animRot by="-21600000">
                                      <p:cBhvr>
                                        <p:cTn id="89" dur="2000" fill="hold"/>
                                        <p:tgtEl>
                                          <p:spTgt spid="382"/>
                                        </p:tgtEl>
                                        <p:attrNameLst>
                                          <p:attrName>r</p:attrName>
                                        </p:attrNameLst>
                                      </p:cBhvr>
                                    </p:animRot>
                                  </p:childTnLst>
                                </p:cTn>
                              </p:par>
                              <p:par>
                                <p:cTn id="90" presetID="8" presetClass="emph" presetSubtype="0" fill="hold" nodeType="withEffect">
                                  <p:stCondLst>
                                    <p:cond delay="0"/>
                                  </p:stCondLst>
                                  <p:childTnLst>
                                    <p:animRot by="-21600000">
                                      <p:cBhvr>
                                        <p:cTn id="91" dur="2000" fill="hold"/>
                                        <p:tgtEl>
                                          <p:spTgt spid="433"/>
                                        </p:tgtEl>
                                        <p:attrNameLst>
                                          <p:attrName>r</p:attrName>
                                        </p:attrNameLst>
                                      </p:cBhvr>
                                    </p:animRot>
                                  </p:childTnLst>
                                </p:cTn>
                              </p:par>
                              <p:par>
                                <p:cTn id="92" presetID="8" presetClass="emph" presetSubtype="0" fill="hold" nodeType="withEffect">
                                  <p:stCondLst>
                                    <p:cond delay="0"/>
                                  </p:stCondLst>
                                  <p:childTnLst>
                                    <p:animRot by="-21600000">
                                      <p:cBhvr>
                                        <p:cTn id="93" dur="2000" fill="hold"/>
                                        <p:tgtEl>
                                          <p:spTgt spid="443"/>
                                        </p:tgtEl>
                                        <p:attrNameLst>
                                          <p:attrName>r</p:attrName>
                                        </p:attrNameLst>
                                      </p:cBhvr>
                                    </p:animRot>
                                  </p:childTnLst>
                                </p:cTn>
                              </p:par>
                              <p:par>
                                <p:cTn id="94" presetID="8" presetClass="emph" presetSubtype="0" fill="hold" nodeType="withEffect">
                                  <p:stCondLst>
                                    <p:cond delay="0"/>
                                  </p:stCondLst>
                                  <p:childTnLst>
                                    <p:animRot by="-21600000">
                                      <p:cBhvr>
                                        <p:cTn id="95" dur="2000" fill="hold"/>
                                        <p:tgtEl>
                                          <p:spTgt spid="437"/>
                                        </p:tgtEl>
                                        <p:attrNameLst>
                                          <p:attrName>r</p:attrName>
                                        </p:attrNameLst>
                                      </p:cBhvr>
                                    </p:animRot>
                                  </p:childTnLst>
                                </p:cTn>
                              </p:par>
                              <p:par>
                                <p:cTn id="96" presetID="8" presetClass="emph" presetSubtype="0" fill="hold" nodeType="withEffect">
                                  <p:stCondLst>
                                    <p:cond delay="0"/>
                                  </p:stCondLst>
                                  <p:childTnLst>
                                    <p:animRot by="-21600000">
                                      <p:cBhvr>
                                        <p:cTn id="97" dur="2000" fill="hold"/>
                                        <p:tgtEl>
                                          <p:spTgt spid="435"/>
                                        </p:tgtEl>
                                        <p:attrNameLst>
                                          <p:attrName>r</p:attrName>
                                        </p:attrNameLst>
                                      </p:cBhvr>
                                    </p:animRot>
                                  </p:childTnLst>
                                </p:cTn>
                              </p:par>
                              <p:par>
                                <p:cTn id="98" presetID="8" presetClass="emph" presetSubtype="0" fill="hold" nodeType="withEffect">
                                  <p:stCondLst>
                                    <p:cond delay="0"/>
                                  </p:stCondLst>
                                  <p:childTnLst>
                                    <p:animRot by="-21600000">
                                      <p:cBhvr>
                                        <p:cTn id="99" dur="2000" fill="hold"/>
                                        <p:tgtEl>
                                          <p:spTgt spid="434"/>
                                        </p:tgtEl>
                                        <p:attrNameLst>
                                          <p:attrName>r</p:attrName>
                                        </p:attrNameLst>
                                      </p:cBhvr>
                                    </p:animRot>
                                  </p:childTnLst>
                                </p:cTn>
                              </p:par>
                              <p:par>
                                <p:cTn id="100" presetID="8" presetClass="emph" presetSubtype="0" fill="hold" nodeType="withEffect">
                                  <p:stCondLst>
                                    <p:cond delay="0"/>
                                  </p:stCondLst>
                                  <p:childTnLst>
                                    <p:animRot by="-21600000">
                                      <p:cBhvr>
                                        <p:cTn id="101" dur="2000" fill="hold"/>
                                        <p:tgtEl>
                                          <p:spTgt spid="439"/>
                                        </p:tgtEl>
                                        <p:attrNameLst>
                                          <p:attrName>r</p:attrName>
                                        </p:attrNameLst>
                                      </p:cBhvr>
                                    </p:animRot>
                                  </p:childTnLst>
                                </p:cTn>
                              </p:par>
                              <p:par>
                                <p:cTn id="102" presetID="8" presetClass="emph" presetSubtype="0" fill="hold" nodeType="withEffect">
                                  <p:stCondLst>
                                    <p:cond delay="0"/>
                                  </p:stCondLst>
                                  <p:childTnLst>
                                    <p:animRot by="-21600000">
                                      <p:cBhvr>
                                        <p:cTn id="103" dur="2000" fill="hold"/>
                                        <p:tgtEl>
                                          <p:spTgt spid="442"/>
                                        </p:tgtEl>
                                        <p:attrNameLst>
                                          <p:attrName>r</p:attrName>
                                        </p:attrNameLst>
                                      </p:cBhvr>
                                    </p:animRot>
                                  </p:childTnLst>
                                </p:cTn>
                              </p:par>
                              <p:par>
                                <p:cTn id="104" presetID="8" presetClass="emph" presetSubtype="0" fill="hold" nodeType="withEffect">
                                  <p:stCondLst>
                                    <p:cond delay="0"/>
                                  </p:stCondLst>
                                  <p:childTnLst>
                                    <p:animRot by="-21600000">
                                      <p:cBhvr>
                                        <p:cTn id="105" dur="2000" fill="hold"/>
                                        <p:tgtEl>
                                          <p:spTgt spid="441"/>
                                        </p:tgtEl>
                                        <p:attrNameLst>
                                          <p:attrName>r</p:attrName>
                                        </p:attrNameLst>
                                      </p:cBhvr>
                                    </p:animRot>
                                  </p:childTnLst>
                                </p:cTn>
                              </p:par>
                              <p:par>
                                <p:cTn id="106" presetID="8" presetClass="emph" presetSubtype="0" fill="hold" nodeType="withEffect">
                                  <p:stCondLst>
                                    <p:cond delay="0"/>
                                  </p:stCondLst>
                                  <p:childTnLst>
                                    <p:animRot by="-21600000">
                                      <p:cBhvr>
                                        <p:cTn id="107" dur="2000" fill="hold"/>
                                        <p:tgtEl>
                                          <p:spTgt spid="411"/>
                                        </p:tgtEl>
                                        <p:attrNameLst>
                                          <p:attrName>r</p:attrName>
                                        </p:attrNameLst>
                                      </p:cBhvr>
                                    </p:animRot>
                                  </p:childTnLst>
                                </p:cTn>
                              </p:par>
                              <p:par>
                                <p:cTn id="108" presetID="8" presetClass="emph" presetSubtype="0" fill="hold" nodeType="withEffect">
                                  <p:stCondLst>
                                    <p:cond delay="0"/>
                                  </p:stCondLst>
                                  <p:childTnLst>
                                    <p:animRot by="-21600000">
                                      <p:cBhvr>
                                        <p:cTn id="109" dur="2000" fill="hold"/>
                                        <p:tgtEl>
                                          <p:spTgt spid="440"/>
                                        </p:tgtEl>
                                        <p:attrNameLst>
                                          <p:attrName>r</p:attrName>
                                        </p:attrNameLst>
                                      </p:cBhvr>
                                    </p:animRot>
                                  </p:childTnLst>
                                </p:cTn>
                              </p:par>
                              <p:par>
                                <p:cTn id="110" presetID="8" presetClass="emph" presetSubtype="0" fill="hold" nodeType="withEffect">
                                  <p:stCondLst>
                                    <p:cond delay="0"/>
                                  </p:stCondLst>
                                  <p:childTnLst>
                                    <p:animRot by="-21600000">
                                      <p:cBhvr>
                                        <p:cTn id="111" dur="2000" fill="hold"/>
                                        <p:tgtEl>
                                          <p:spTgt spid="444"/>
                                        </p:tgtEl>
                                        <p:attrNameLst>
                                          <p:attrName>r</p:attrName>
                                        </p:attrNameLst>
                                      </p:cBhvr>
                                    </p:animRot>
                                  </p:childTnLst>
                                </p:cTn>
                              </p:par>
                              <p:par>
                                <p:cTn id="112" presetID="8" presetClass="emph" presetSubtype="0" fill="hold" nodeType="withEffect">
                                  <p:stCondLst>
                                    <p:cond delay="0"/>
                                  </p:stCondLst>
                                  <p:childTnLst>
                                    <p:animRot by="-21600000">
                                      <p:cBhvr>
                                        <p:cTn id="113" dur="2000" fill="hold"/>
                                        <p:tgtEl>
                                          <p:spTgt spid="404"/>
                                        </p:tgtEl>
                                        <p:attrNameLst>
                                          <p:attrName>r</p:attrName>
                                        </p:attrNameLst>
                                      </p:cBhvr>
                                    </p:animRot>
                                  </p:childTnLst>
                                </p:cTn>
                              </p:par>
                              <p:par>
                                <p:cTn id="114" presetID="8" presetClass="emph" presetSubtype="0" fill="hold" nodeType="withEffect">
                                  <p:stCondLst>
                                    <p:cond delay="0"/>
                                  </p:stCondLst>
                                  <p:childTnLst>
                                    <p:animRot by="-21600000">
                                      <p:cBhvr>
                                        <p:cTn id="115" dur="2000" fill="hold"/>
                                        <p:tgtEl>
                                          <p:spTgt spid="414"/>
                                        </p:tgtEl>
                                        <p:attrNameLst>
                                          <p:attrName>r</p:attrName>
                                        </p:attrNameLst>
                                      </p:cBhvr>
                                    </p:animRot>
                                  </p:childTnLst>
                                </p:cTn>
                              </p:par>
                              <p:par>
                                <p:cTn id="116" presetID="8" presetClass="emph" presetSubtype="0" fill="hold" nodeType="withEffect">
                                  <p:stCondLst>
                                    <p:cond delay="0"/>
                                  </p:stCondLst>
                                  <p:childTnLst>
                                    <p:animRot by="-21600000">
                                      <p:cBhvr>
                                        <p:cTn id="117" dur="2000" fill="hold"/>
                                        <p:tgtEl>
                                          <p:spTgt spid="413"/>
                                        </p:tgtEl>
                                        <p:attrNameLst>
                                          <p:attrName>r</p:attrName>
                                        </p:attrNameLst>
                                      </p:cBhvr>
                                    </p:animRot>
                                  </p:childTnLst>
                                </p:cTn>
                              </p:par>
                              <p:par>
                                <p:cTn id="118" presetID="8" presetClass="emph" presetSubtype="0" fill="hold" nodeType="withEffect">
                                  <p:stCondLst>
                                    <p:cond delay="0"/>
                                  </p:stCondLst>
                                  <p:childTnLst>
                                    <p:animRot by="-21600000">
                                      <p:cBhvr>
                                        <p:cTn id="119" dur="2000" fill="hold"/>
                                        <p:tgtEl>
                                          <p:spTgt spid="408"/>
                                        </p:tgtEl>
                                        <p:attrNameLst>
                                          <p:attrName>r</p:attrName>
                                        </p:attrNameLst>
                                      </p:cBhvr>
                                    </p:animRot>
                                  </p:childTnLst>
                                </p:cTn>
                              </p:par>
                              <p:par>
                                <p:cTn id="120" presetID="8" presetClass="emph" presetSubtype="0" fill="hold" nodeType="withEffect">
                                  <p:stCondLst>
                                    <p:cond delay="0"/>
                                  </p:stCondLst>
                                  <p:childTnLst>
                                    <p:animRot by="-21600000">
                                      <p:cBhvr>
                                        <p:cTn id="121" dur="2000" fill="hold"/>
                                        <p:tgtEl>
                                          <p:spTgt spid="410"/>
                                        </p:tgtEl>
                                        <p:attrNameLst>
                                          <p:attrName>r</p:attrName>
                                        </p:attrNameLst>
                                      </p:cBhvr>
                                    </p:animRot>
                                  </p:childTnLst>
                                </p:cTn>
                              </p:par>
                              <p:par>
                                <p:cTn id="122" presetID="8" presetClass="emph" presetSubtype="0" fill="hold" nodeType="withEffect">
                                  <p:stCondLst>
                                    <p:cond delay="0"/>
                                  </p:stCondLst>
                                  <p:childTnLst>
                                    <p:animRot by="-21600000">
                                      <p:cBhvr>
                                        <p:cTn id="123" dur="2000" fill="hold"/>
                                        <p:tgtEl>
                                          <p:spTgt spid="406"/>
                                        </p:tgtEl>
                                        <p:attrNameLst>
                                          <p:attrName>r</p:attrName>
                                        </p:attrNameLst>
                                      </p:cBhvr>
                                    </p:animRot>
                                  </p:childTnLst>
                                </p:cTn>
                              </p:par>
                              <p:par>
                                <p:cTn id="124" presetID="8" presetClass="emph" presetSubtype="0" fill="hold" nodeType="withEffect">
                                  <p:stCondLst>
                                    <p:cond delay="0"/>
                                  </p:stCondLst>
                                  <p:childTnLst>
                                    <p:animRot by="-21600000">
                                      <p:cBhvr>
                                        <p:cTn id="125" dur="2000" fill="hold"/>
                                        <p:tgtEl>
                                          <p:spTgt spid="412"/>
                                        </p:tgtEl>
                                        <p:attrNameLst>
                                          <p:attrName>r</p:attrName>
                                        </p:attrNameLst>
                                      </p:cBhvr>
                                    </p:animRot>
                                  </p:childTnLst>
                                </p:cTn>
                              </p:par>
                              <p:par>
                                <p:cTn id="126" presetID="8" presetClass="emph" presetSubtype="0" fill="hold" nodeType="withEffect">
                                  <p:stCondLst>
                                    <p:cond delay="0"/>
                                  </p:stCondLst>
                                  <p:childTnLst>
                                    <p:animRot by="-21600000">
                                      <p:cBhvr>
                                        <p:cTn id="127" dur="2000" fill="hold"/>
                                        <p:tgtEl>
                                          <p:spTgt spid="409"/>
                                        </p:tgtEl>
                                        <p:attrNameLst>
                                          <p:attrName>r</p:attrName>
                                        </p:attrNameLst>
                                      </p:cBhvr>
                                    </p:animRot>
                                  </p:childTnLst>
                                </p:cTn>
                              </p:par>
                              <p:par>
                                <p:cTn id="128" presetID="8" presetClass="emph" presetSubtype="0" fill="hold" nodeType="withEffect">
                                  <p:stCondLst>
                                    <p:cond delay="0"/>
                                  </p:stCondLst>
                                  <p:childTnLst>
                                    <p:animRot by="-21600000">
                                      <p:cBhvr>
                                        <p:cTn id="129" dur="2000" fill="hold"/>
                                        <p:tgtEl>
                                          <p:spTgt spid="407"/>
                                        </p:tgtEl>
                                        <p:attrNameLst>
                                          <p:attrName>r</p:attrName>
                                        </p:attrNameLst>
                                      </p:cBhvr>
                                    </p:animRo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nodeType="clickEffect">
                                  <p:stCondLst>
                                    <p:cond delay="0"/>
                                  </p:stCondLst>
                                  <p:childTnLst>
                                    <p:animEffect transition="out" filter="fade">
                                      <p:cBhvr>
                                        <p:cTn id="133" dur="500"/>
                                        <p:tgtEl>
                                          <p:spTgt spid="545">
                                            <p:txEl>
                                              <p:pRg st="0" end="0"/>
                                            </p:txEl>
                                          </p:spTgt>
                                        </p:tgtEl>
                                      </p:cBhvr>
                                    </p:animEffect>
                                    <p:set>
                                      <p:cBhvr>
                                        <p:cTn id="134" dur="1" fill="hold">
                                          <p:stCondLst>
                                            <p:cond delay="500"/>
                                          </p:stCondLst>
                                        </p:cTn>
                                        <p:tgtEl>
                                          <p:spTgt spid="545">
                                            <p:txEl>
                                              <p:pRg st="0" end="0"/>
                                            </p:txEl>
                                          </p:spTgt>
                                        </p:tgtEl>
                                        <p:attrNameLst>
                                          <p:attrName>style.visibility</p:attrName>
                                        </p:attrNameLst>
                                      </p:cBhvr>
                                      <p:to>
                                        <p:strVal val="hidden"/>
                                      </p:to>
                                    </p:set>
                                  </p:childTnLst>
                                </p:cTn>
                              </p:par>
                            </p:childTnLst>
                          </p:cTn>
                        </p:par>
                        <p:par>
                          <p:cTn id="135" fill="hold">
                            <p:stCondLst>
                              <p:cond delay="500"/>
                            </p:stCondLst>
                            <p:childTnLst>
                              <p:par>
                                <p:cTn id="136" presetID="1" presetClass="entr" presetSubtype="0" fill="hold" nodeType="afterEffect">
                                  <p:stCondLst>
                                    <p:cond delay="0"/>
                                  </p:stCondLst>
                                  <p:childTnLst>
                                    <p:set>
                                      <p:cBhvr>
                                        <p:cTn id="137" dur="1" fill="hold">
                                          <p:stCondLst>
                                            <p:cond delay="0"/>
                                          </p:stCondLst>
                                        </p:cTn>
                                        <p:tgtEl>
                                          <p:spTgt spid="546"/>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438"/>
                                        </p:tgtEl>
                                        <p:attrNameLst>
                                          <p:attrName>style.visibility</p:attrName>
                                        </p:attrNameLst>
                                      </p:cBhvr>
                                      <p:to>
                                        <p:strVal val="visible"/>
                                      </p:to>
                                    </p:set>
                                    <p:animEffect transition="in" filter="fade">
                                      <p:cBhvr>
                                        <p:cTn id="142" dur="500"/>
                                        <p:tgtEl>
                                          <p:spTgt spid="43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478"/>
                                        </p:tgtEl>
                                        <p:attrNameLst>
                                          <p:attrName>style.visibility</p:attrName>
                                        </p:attrNameLst>
                                      </p:cBhvr>
                                      <p:to>
                                        <p:strVal val="visible"/>
                                      </p:to>
                                    </p:set>
                                    <p:animEffect transition="in" filter="fade">
                                      <p:cBhvr>
                                        <p:cTn id="147" dur="500"/>
                                        <p:tgtEl>
                                          <p:spTgt spid="47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367"/>
                                        </p:tgtEl>
                                        <p:attrNameLst>
                                          <p:attrName>style.visibility</p:attrName>
                                        </p:attrNameLst>
                                      </p:cBhvr>
                                      <p:to>
                                        <p:strVal val="visible"/>
                                      </p:to>
                                    </p:set>
                                    <p:animEffect transition="in" filter="fade">
                                      <p:cBhvr>
                                        <p:cTn id="152" dur="500"/>
                                        <p:tgtEl>
                                          <p:spTgt spid="367"/>
                                        </p:tgtEl>
                                      </p:cBhvr>
                                    </p:animEffect>
                                  </p:childTnLst>
                                </p:cTn>
                              </p:par>
                              <p:par>
                                <p:cTn id="153" presetID="10" presetClass="exit" presetSubtype="0" fill="hold" nodeType="withEffect">
                                  <p:stCondLst>
                                    <p:cond delay="0"/>
                                  </p:stCondLst>
                                  <p:childTnLst>
                                    <p:animEffect transition="out" filter="fade">
                                      <p:cBhvr>
                                        <p:cTn id="154" dur="500"/>
                                        <p:tgtEl>
                                          <p:spTgt spid="368"/>
                                        </p:tgtEl>
                                      </p:cBhvr>
                                    </p:animEffect>
                                    <p:set>
                                      <p:cBhvr>
                                        <p:cTn id="155" dur="1" fill="hold">
                                          <p:stCondLst>
                                            <p:cond delay="500"/>
                                          </p:stCondLst>
                                        </p:cTn>
                                        <p:tgtEl>
                                          <p:spTgt spid="368"/>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369"/>
                                        </p:tgtEl>
                                      </p:cBhvr>
                                    </p:animEffect>
                                    <p:set>
                                      <p:cBhvr>
                                        <p:cTn id="158" dur="1" fill="hold">
                                          <p:stCondLst>
                                            <p:cond delay="500"/>
                                          </p:stCondLst>
                                        </p:cTn>
                                        <p:tgtEl>
                                          <p:spTgt spid="369"/>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370"/>
                                        </p:tgtEl>
                                      </p:cBhvr>
                                    </p:animEffect>
                                    <p:set>
                                      <p:cBhvr>
                                        <p:cTn id="161" dur="1" fill="hold">
                                          <p:stCondLst>
                                            <p:cond delay="500"/>
                                          </p:stCondLst>
                                        </p:cTn>
                                        <p:tgtEl>
                                          <p:spTgt spid="370"/>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371"/>
                                        </p:tgtEl>
                                      </p:cBhvr>
                                    </p:animEffect>
                                    <p:set>
                                      <p:cBhvr>
                                        <p:cTn id="164" dur="1" fill="hold">
                                          <p:stCondLst>
                                            <p:cond delay="500"/>
                                          </p:stCondLst>
                                        </p:cTn>
                                        <p:tgtEl>
                                          <p:spTgt spid="371"/>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372"/>
                                        </p:tgtEl>
                                      </p:cBhvr>
                                    </p:animEffect>
                                    <p:set>
                                      <p:cBhvr>
                                        <p:cTn id="167" dur="1" fill="hold">
                                          <p:stCondLst>
                                            <p:cond delay="500"/>
                                          </p:stCondLst>
                                        </p:cTn>
                                        <p:tgtEl>
                                          <p:spTgt spid="37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373"/>
                                        </p:tgtEl>
                                      </p:cBhvr>
                                    </p:animEffect>
                                    <p:set>
                                      <p:cBhvr>
                                        <p:cTn id="170" dur="1" fill="hold">
                                          <p:stCondLst>
                                            <p:cond delay="500"/>
                                          </p:stCondLst>
                                        </p:cTn>
                                        <p:tgtEl>
                                          <p:spTgt spid="373"/>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368"/>
                                        </p:tgtEl>
                                        <p:attrNameLst>
                                          <p:attrName>style.visibility</p:attrName>
                                        </p:attrNameLst>
                                      </p:cBhvr>
                                      <p:to>
                                        <p:strVal val="visible"/>
                                      </p:to>
                                    </p:set>
                                    <p:animEffect transition="in" filter="fade">
                                      <p:cBhvr>
                                        <p:cTn id="175" dur="500"/>
                                        <p:tgtEl>
                                          <p:spTgt spid="368"/>
                                        </p:tgtEl>
                                      </p:cBhvr>
                                    </p:animEffect>
                                  </p:childTnLst>
                                </p:cTn>
                              </p:par>
                              <p:par>
                                <p:cTn id="176" presetID="10" presetClass="exit" presetSubtype="0" fill="hold" nodeType="withEffect">
                                  <p:stCondLst>
                                    <p:cond delay="0"/>
                                  </p:stCondLst>
                                  <p:childTnLst>
                                    <p:animEffect transition="out" filter="fade">
                                      <p:cBhvr>
                                        <p:cTn id="177" dur="500"/>
                                        <p:tgtEl>
                                          <p:spTgt spid="367"/>
                                        </p:tgtEl>
                                      </p:cBhvr>
                                    </p:animEffect>
                                    <p:set>
                                      <p:cBhvr>
                                        <p:cTn id="178" dur="1" fill="hold">
                                          <p:stCondLst>
                                            <p:cond delay="500"/>
                                          </p:stCondLst>
                                        </p:cTn>
                                        <p:tgtEl>
                                          <p:spTgt spid="367"/>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369"/>
                                        </p:tgtEl>
                                      </p:cBhvr>
                                    </p:animEffect>
                                    <p:set>
                                      <p:cBhvr>
                                        <p:cTn id="181" dur="1" fill="hold">
                                          <p:stCondLst>
                                            <p:cond delay="500"/>
                                          </p:stCondLst>
                                        </p:cTn>
                                        <p:tgtEl>
                                          <p:spTgt spid="369"/>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370"/>
                                        </p:tgtEl>
                                      </p:cBhvr>
                                    </p:animEffect>
                                    <p:set>
                                      <p:cBhvr>
                                        <p:cTn id="184" dur="1" fill="hold">
                                          <p:stCondLst>
                                            <p:cond delay="500"/>
                                          </p:stCondLst>
                                        </p:cTn>
                                        <p:tgtEl>
                                          <p:spTgt spid="370"/>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371"/>
                                        </p:tgtEl>
                                      </p:cBhvr>
                                    </p:animEffect>
                                    <p:set>
                                      <p:cBhvr>
                                        <p:cTn id="187" dur="1" fill="hold">
                                          <p:stCondLst>
                                            <p:cond delay="500"/>
                                          </p:stCondLst>
                                        </p:cTn>
                                        <p:tgtEl>
                                          <p:spTgt spid="371"/>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372"/>
                                        </p:tgtEl>
                                      </p:cBhvr>
                                    </p:animEffect>
                                    <p:set>
                                      <p:cBhvr>
                                        <p:cTn id="190" dur="1" fill="hold">
                                          <p:stCondLst>
                                            <p:cond delay="500"/>
                                          </p:stCondLst>
                                        </p:cTn>
                                        <p:tgtEl>
                                          <p:spTgt spid="372"/>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373"/>
                                        </p:tgtEl>
                                      </p:cBhvr>
                                    </p:animEffect>
                                    <p:set>
                                      <p:cBhvr>
                                        <p:cTn id="193" dur="1" fill="hold">
                                          <p:stCondLst>
                                            <p:cond delay="500"/>
                                          </p:stCondLst>
                                        </p:cTn>
                                        <p:tgtEl>
                                          <p:spTgt spid="373"/>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68"/>
                                        </p:tgtEl>
                                        <p:attrNameLst>
                                          <p:attrName>style.visibility</p:attrName>
                                        </p:attrNameLst>
                                      </p:cBhvr>
                                      <p:to>
                                        <p:strVal val="visible"/>
                                      </p:to>
                                    </p:set>
                                    <p:animEffect transition="in" filter="fade">
                                      <p:cBhvr>
                                        <p:cTn id="198" dur="1000"/>
                                        <p:tgtEl>
                                          <p:spTgt spid="36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69"/>
                                        </p:tgtEl>
                                        <p:attrNameLst>
                                          <p:attrName>style.visibility</p:attrName>
                                        </p:attrNameLst>
                                      </p:cBhvr>
                                      <p:to>
                                        <p:strVal val="visible"/>
                                      </p:to>
                                    </p:set>
                                    <p:animEffect transition="in" filter="fade">
                                      <p:cBhvr>
                                        <p:cTn id="203" dur="500"/>
                                        <p:tgtEl>
                                          <p:spTgt spid="369"/>
                                        </p:tgtEl>
                                      </p:cBhvr>
                                    </p:animEffect>
                                  </p:childTnLst>
                                </p:cTn>
                              </p:par>
                              <p:par>
                                <p:cTn id="204" presetID="10" presetClass="exit" presetSubtype="0" fill="hold" nodeType="withEffect">
                                  <p:stCondLst>
                                    <p:cond delay="0"/>
                                  </p:stCondLst>
                                  <p:childTnLst>
                                    <p:animEffect transition="out" filter="fade">
                                      <p:cBhvr>
                                        <p:cTn id="205" dur="500"/>
                                        <p:tgtEl>
                                          <p:spTgt spid="367"/>
                                        </p:tgtEl>
                                      </p:cBhvr>
                                    </p:animEffect>
                                    <p:set>
                                      <p:cBhvr>
                                        <p:cTn id="206" dur="1" fill="hold">
                                          <p:stCondLst>
                                            <p:cond delay="500"/>
                                          </p:stCondLst>
                                        </p:cTn>
                                        <p:tgtEl>
                                          <p:spTgt spid="367"/>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500"/>
                                        <p:tgtEl>
                                          <p:spTgt spid="368"/>
                                        </p:tgtEl>
                                      </p:cBhvr>
                                    </p:animEffect>
                                    <p:set>
                                      <p:cBhvr>
                                        <p:cTn id="209" dur="1" fill="hold">
                                          <p:stCondLst>
                                            <p:cond delay="500"/>
                                          </p:stCondLst>
                                        </p:cTn>
                                        <p:tgtEl>
                                          <p:spTgt spid="368"/>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500"/>
                                        <p:tgtEl>
                                          <p:spTgt spid="370"/>
                                        </p:tgtEl>
                                      </p:cBhvr>
                                    </p:animEffect>
                                    <p:set>
                                      <p:cBhvr>
                                        <p:cTn id="212" dur="1" fill="hold">
                                          <p:stCondLst>
                                            <p:cond delay="500"/>
                                          </p:stCondLst>
                                        </p:cTn>
                                        <p:tgtEl>
                                          <p:spTgt spid="370"/>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500"/>
                                        <p:tgtEl>
                                          <p:spTgt spid="371"/>
                                        </p:tgtEl>
                                      </p:cBhvr>
                                    </p:animEffect>
                                    <p:set>
                                      <p:cBhvr>
                                        <p:cTn id="215" dur="1" fill="hold">
                                          <p:stCondLst>
                                            <p:cond delay="500"/>
                                          </p:stCondLst>
                                        </p:cTn>
                                        <p:tgtEl>
                                          <p:spTgt spid="371"/>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500"/>
                                        <p:tgtEl>
                                          <p:spTgt spid="372"/>
                                        </p:tgtEl>
                                      </p:cBhvr>
                                    </p:animEffect>
                                    <p:set>
                                      <p:cBhvr>
                                        <p:cTn id="218" dur="1" fill="hold">
                                          <p:stCondLst>
                                            <p:cond delay="500"/>
                                          </p:stCondLst>
                                        </p:cTn>
                                        <p:tgtEl>
                                          <p:spTgt spid="372"/>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500"/>
                                        <p:tgtEl>
                                          <p:spTgt spid="373"/>
                                        </p:tgtEl>
                                      </p:cBhvr>
                                    </p:animEffect>
                                    <p:set>
                                      <p:cBhvr>
                                        <p:cTn id="221" dur="1" fill="hold">
                                          <p:stCondLst>
                                            <p:cond delay="500"/>
                                          </p:stCondLst>
                                        </p:cTn>
                                        <p:tgtEl>
                                          <p:spTgt spid="373"/>
                                        </p:tgtEl>
                                        <p:attrNameLst>
                                          <p:attrName>style.visibility</p:attrName>
                                        </p:attrNameLst>
                                      </p:cBhvr>
                                      <p:to>
                                        <p:strVal val="hidden"/>
                                      </p:to>
                                    </p:se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370"/>
                                        </p:tgtEl>
                                        <p:attrNameLst>
                                          <p:attrName>style.visibility</p:attrName>
                                        </p:attrNameLst>
                                      </p:cBhvr>
                                      <p:to>
                                        <p:strVal val="visible"/>
                                      </p:to>
                                    </p:set>
                                    <p:animEffect transition="in" filter="fade">
                                      <p:cBhvr>
                                        <p:cTn id="226" dur="500"/>
                                        <p:tgtEl>
                                          <p:spTgt spid="370"/>
                                        </p:tgtEl>
                                      </p:cBhvr>
                                    </p:animEffect>
                                  </p:childTnLst>
                                </p:cTn>
                              </p:par>
                              <p:par>
                                <p:cTn id="227" presetID="10" presetClass="exit" presetSubtype="0" fill="hold" nodeType="withEffect">
                                  <p:stCondLst>
                                    <p:cond delay="0"/>
                                  </p:stCondLst>
                                  <p:childTnLst>
                                    <p:animEffect transition="out" filter="fade">
                                      <p:cBhvr>
                                        <p:cTn id="228" dur="500"/>
                                        <p:tgtEl>
                                          <p:spTgt spid="367"/>
                                        </p:tgtEl>
                                      </p:cBhvr>
                                    </p:animEffect>
                                    <p:set>
                                      <p:cBhvr>
                                        <p:cTn id="229" dur="1" fill="hold">
                                          <p:stCondLst>
                                            <p:cond delay="500"/>
                                          </p:stCondLst>
                                        </p:cTn>
                                        <p:tgtEl>
                                          <p:spTgt spid="367"/>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368"/>
                                        </p:tgtEl>
                                      </p:cBhvr>
                                    </p:animEffect>
                                    <p:set>
                                      <p:cBhvr>
                                        <p:cTn id="232" dur="1" fill="hold">
                                          <p:stCondLst>
                                            <p:cond delay="500"/>
                                          </p:stCondLst>
                                        </p:cTn>
                                        <p:tgtEl>
                                          <p:spTgt spid="368"/>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369"/>
                                        </p:tgtEl>
                                      </p:cBhvr>
                                    </p:animEffect>
                                    <p:set>
                                      <p:cBhvr>
                                        <p:cTn id="235" dur="1" fill="hold">
                                          <p:stCondLst>
                                            <p:cond delay="500"/>
                                          </p:stCondLst>
                                        </p:cTn>
                                        <p:tgtEl>
                                          <p:spTgt spid="369"/>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371"/>
                                        </p:tgtEl>
                                      </p:cBhvr>
                                    </p:animEffect>
                                    <p:set>
                                      <p:cBhvr>
                                        <p:cTn id="238" dur="1" fill="hold">
                                          <p:stCondLst>
                                            <p:cond delay="500"/>
                                          </p:stCondLst>
                                        </p:cTn>
                                        <p:tgtEl>
                                          <p:spTgt spid="371"/>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372"/>
                                        </p:tgtEl>
                                      </p:cBhvr>
                                    </p:animEffect>
                                    <p:set>
                                      <p:cBhvr>
                                        <p:cTn id="241" dur="1" fill="hold">
                                          <p:stCondLst>
                                            <p:cond delay="500"/>
                                          </p:stCondLst>
                                        </p:cTn>
                                        <p:tgtEl>
                                          <p:spTgt spid="372"/>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500"/>
                                        <p:tgtEl>
                                          <p:spTgt spid="373"/>
                                        </p:tgtEl>
                                      </p:cBhvr>
                                    </p:animEffect>
                                    <p:set>
                                      <p:cBhvr>
                                        <p:cTn id="244" dur="1" fill="hold">
                                          <p:stCondLst>
                                            <p:cond delay="500"/>
                                          </p:stCondLst>
                                        </p:cTn>
                                        <p:tgtEl>
                                          <p:spTgt spid="373"/>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371"/>
                                        </p:tgtEl>
                                        <p:attrNameLst>
                                          <p:attrName>style.visibility</p:attrName>
                                        </p:attrNameLst>
                                      </p:cBhvr>
                                      <p:to>
                                        <p:strVal val="visible"/>
                                      </p:to>
                                    </p:set>
                                    <p:animEffect transition="in" filter="fade">
                                      <p:cBhvr>
                                        <p:cTn id="249" dur="500"/>
                                        <p:tgtEl>
                                          <p:spTgt spid="371"/>
                                        </p:tgtEl>
                                      </p:cBhvr>
                                    </p:animEffect>
                                  </p:childTnLst>
                                </p:cTn>
                              </p:par>
                              <p:par>
                                <p:cTn id="250" presetID="10" presetClass="exit" presetSubtype="0" fill="hold" nodeType="withEffect">
                                  <p:stCondLst>
                                    <p:cond delay="0"/>
                                  </p:stCondLst>
                                  <p:childTnLst>
                                    <p:animEffect transition="out" filter="fade">
                                      <p:cBhvr>
                                        <p:cTn id="251" dur="500"/>
                                        <p:tgtEl>
                                          <p:spTgt spid="367"/>
                                        </p:tgtEl>
                                      </p:cBhvr>
                                    </p:animEffect>
                                    <p:set>
                                      <p:cBhvr>
                                        <p:cTn id="252" dur="1" fill="hold">
                                          <p:stCondLst>
                                            <p:cond delay="500"/>
                                          </p:stCondLst>
                                        </p:cTn>
                                        <p:tgtEl>
                                          <p:spTgt spid="367"/>
                                        </p:tgtEl>
                                        <p:attrNameLst>
                                          <p:attrName>style.visibility</p:attrName>
                                        </p:attrNameLst>
                                      </p:cBhvr>
                                      <p:to>
                                        <p:strVal val="hidden"/>
                                      </p:to>
                                    </p:set>
                                  </p:childTnLst>
                                </p:cTn>
                              </p:par>
                              <p:par>
                                <p:cTn id="253" presetID="10" presetClass="exit" presetSubtype="0" fill="hold" nodeType="withEffect">
                                  <p:stCondLst>
                                    <p:cond delay="0"/>
                                  </p:stCondLst>
                                  <p:childTnLst>
                                    <p:animEffect transition="out" filter="fade">
                                      <p:cBhvr>
                                        <p:cTn id="254" dur="500"/>
                                        <p:tgtEl>
                                          <p:spTgt spid="368"/>
                                        </p:tgtEl>
                                      </p:cBhvr>
                                    </p:animEffect>
                                    <p:set>
                                      <p:cBhvr>
                                        <p:cTn id="255" dur="1" fill="hold">
                                          <p:stCondLst>
                                            <p:cond delay="500"/>
                                          </p:stCondLst>
                                        </p:cTn>
                                        <p:tgtEl>
                                          <p:spTgt spid="368"/>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500"/>
                                        <p:tgtEl>
                                          <p:spTgt spid="369"/>
                                        </p:tgtEl>
                                      </p:cBhvr>
                                    </p:animEffect>
                                    <p:set>
                                      <p:cBhvr>
                                        <p:cTn id="258" dur="1" fill="hold">
                                          <p:stCondLst>
                                            <p:cond delay="500"/>
                                          </p:stCondLst>
                                        </p:cTn>
                                        <p:tgtEl>
                                          <p:spTgt spid="369"/>
                                        </p:tgtEl>
                                        <p:attrNameLst>
                                          <p:attrName>style.visibility</p:attrName>
                                        </p:attrNameLst>
                                      </p:cBhvr>
                                      <p:to>
                                        <p:strVal val="hidden"/>
                                      </p:to>
                                    </p:set>
                                  </p:childTnLst>
                                </p:cTn>
                              </p:par>
                              <p:par>
                                <p:cTn id="259" presetID="10" presetClass="exit" presetSubtype="0" fill="hold" nodeType="withEffect">
                                  <p:stCondLst>
                                    <p:cond delay="0"/>
                                  </p:stCondLst>
                                  <p:childTnLst>
                                    <p:animEffect transition="out" filter="fade">
                                      <p:cBhvr>
                                        <p:cTn id="260" dur="500"/>
                                        <p:tgtEl>
                                          <p:spTgt spid="370"/>
                                        </p:tgtEl>
                                      </p:cBhvr>
                                    </p:animEffect>
                                    <p:set>
                                      <p:cBhvr>
                                        <p:cTn id="261" dur="1" fill="hold">
                                          <p:stCondLst>
                                            <p:cond delay="500"/>
                                          </p:stCondLst>
                                        </p:cTn>
                                        <p:tgtEl>
                                          <p:spTgt spid="370"/>
                                        </p:tgtEl>
                                        <p:attrNameLst>
                                          <p:attrName>style.visibility</p:attrName>
                                        </p:attrNameLst>
                                      </p:cBhvr>
                                      <p:to>
                                        <p:strVal val="hidden"/>
                                      </p:to>
                                    </p:set>
                                  </p:childTnLst>
                                </p:cTn>
                              </p:par>
                              <p:par>
                                <p:cTn id="262" presetID="10" presetClass="exit" presetSubtype="0" fill="hold" nodeType="withEffect">
                                  <p:stCondLst>
                                    <p:cond delay="0"/>
                                  </p:stCondLst>
                                  <p:childTnLst>
                                    <p:animEffect transition="out" filter="fade">
                                      <p:cBhvr>
                                        <p:cTn id="263" dur="500"/>
                                        <p:tgtEl>
                                          <p:spTgt spid="372"/>
                                        </p:tgtEl>
                                      </p:cBhvr>
                                    </p:animEffect>
                                    <p:set>
                                      <p:cBhvr>
                                        <p:cTn id="264" dur="1" fill="hold">
                                          <p:stCondLst>
                                            <p:cond delay="500"/>
                                          </p:stCondLst>
                                        </p:cTn>
                                        <p:tgtEl>
                                          <p:spTgt spid="372"/>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500"/>
                                        <p:tgtEl>
                                          <p:spTgt spid="373"/>
                                        </p:tgtEl>
                                      </p:cBhvr>
                                    </p:animEffect>
                                    <p:set>
                                      <p:cBhvr>
                                        <p:cTn id="267" dur="1" fill="hold">
                                          <p:stCondLst>
                                            <p:cond delay="500"/>
                                          </p:stCondLst>
                                        </p:cTn>
                                        <p:tgtEl>
                                          <p:spTgt spid="373"/>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nodeType="clickEffect">
                                  <p:stCondLst>
                                    <p:cond delay="0"/>
                                  </p:stCondLst>
                                  <p:childTnLst>
                                    <p:set>
                                      <p:cBhvr>
                                        <p:cTn id="271" dur="1" fill="hold">
                                          <p:stCondLst>
                                            <p:cond delay="0"/>
                                          </p:stCondLst>
                                        </p:cTn>
                                        <p:tgtEl>
                                          <p:spTgt spid="372"/>
                                        </p:tgtEl>
                                        <p:attrNameLst>
                                          <p:attrName>style.visibility</p:attrName>
                                        </p:attrNameLst>
                                      </p:cBhvr>
                                      <p:to>
                                        <p:strVal val="visible"/>
                                      </p:to>
                                    </p:set>
                                    <p:animEffect transition="in" filter="fade">
                                      <p:cBhvr>
                                        <p:cTn id="272" dur="500"/>
                                        <p:tgtEl>
                                          <p:spTgt spid="372"/>
                                        </p:tgtEl>
                                      </p:cBhvr>
                                    </p:animEffect>
                                  </p:childTnLst>
                                </p:cTn>
                              </p:par>
                              <p:par>
                                <p:cTn id="273" presetID="10" presetClass="exit" presetSubtype="0" fill="hold" nodeType="withEffect">
                                  <p:stCondLst>
                                    <p:cond delay="0"/>
                                  </p:stCondLst>
                                  <p:childTnLst>
                                    <p:animEffect transition="out" filter="fade">
                                      <p:cBhvr>
                                        <p:cTn id="274" dur="500"/>
                                        <p:tgtEl>
                                          <p:spTgt spid="367"/>
                                        </p:tgtEl>
                                      </p:cBhvr>
                                    </p:animEffect>
                                    <p:set>
                                      <p:cBhvr>
                                        <p:cTn id="275" dur="1" fill="hold">
                                          <p:stCondLst>
                                            <p:cond delay="500"/>
                                          </p:stCondLst>
                                        </p:cTn>
                                        <p:tgtEl>
                                          <p:spTgt spid="367"/>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368"/>
                                        </p:tgtEl>
                                      </p:cBhvr>
                                    </p:animEffect>
                                    <p:set>
                                      <p:cBhvr>
                                        <p:cTn id="278" dur="1" fill="hold">
                                          <p:stCondLst>
                                            <p:cond delay="500"/>
                                          </p:stCondLst>
                                        </p:cTn>
                                        <p:tgtEl>
                                          <p:spTgt spid="368"/>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369"/>
                                        </p:tgtEl>
                                      </p:cBhvr>
                                    </p:animEffect>
                                    <p:set>
                                      <p:cBhvr>
                                        <p:cTn id="281" dur="1" fill="hold">
                                          <p:stCondLst>
                                            <p:cond delay="500"/>
                                          </p:stCondLst>
                                        </p:cTn>
                                        <p:tgtEl>
                                          <p:spTgt spid="369"/>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370"/>
                                        </p:tgtEl>
                                      </p:cBhvr>
                                    </p:animEffect>
                                    <p:set>
                                      <p:cBhvr>
                                        <p:cTn id="284" dur="1" fill="hold">
                                          <p:stCondLst>
                                            <p:cond delay="500"/>
                                          </p:stCondLst>
                                        </p:cTn>
                                        <p:tgtEl>
                                          <p:spTgt spid="370"/>
                                        </p:tgtEl>
                                        <p:attrNameLst>
                                          <p:attrName>style.visibility</p:attrName>
                                        </p:attrNameLst>
                                      </p:cBhvr>
                                      <p:to>
                                        <p:strVal val="hidden"/>
                                      </p:to>
                                    </p:set>
                                  </p:childTnLst>
                                </p:cTn>
                              </p:par>
                              <p:par>
                                <p:cTn id="285" presetID="10" presetClass="exit" presetSubtype="0" fill="hold" nodeType="withEffect">
                                  <p:stCondLst>
                                    <p:cond delay="0"/>
                                  </p:stCondLst>
                                  <p:childTnLst>
                                    <p:animEffect transition="out" filter="fade">
                                      <p:cBhvr>
                                        <p:cTn id="286" dur="500"/>
                                        <p:tgtEl>
                                          <p:spTgt spid="371"/>
                                        </p:tgtEl>
                                      </p:cBhvr>
                                    </p:animEffect>
                                    <p:set>
                                      <p:cBhvr>
                                        <p:cTn id="287" dur="1" fill="hold">
                                          <p:stCondLst>
                                            <p:cond delay="500"/>
                                          </p:stCondLst>
                                        </p:cTn>
                                        <p:tgtEl>
                                          <p:spTgt spid="371"/>
                                        </p:tgtEl>
                                        <p:attrNameLst>
                                          <p:attrName>style.visibility</p:attrName>
                                        </p:attrNameLst>
                                      </p:cBhvr>
                                      <p:to>
                                        <p:strVal val="hidden"/>
                                      </p:to>
                                    </p:set>
                                  </p:childTnLst>
                                </p:cTn>
                              </p:par>
                              <p:par>
                                <p:cTn id="288" presetID="10" presetClass="exit" presetSubtype="0" fill="hold" nodeType="withEffect">
                                  <p:stCondLst>
                                    <p:cond delay="0"/>
                                  </p:stCondLst>
                                  <p:childTnLst>
                                    <p:animEffect transition="out" filter="fade">
                                      <p:cBhvr>
                                        <p:cTn id="289" dur="500"/>
                                        <p:tgtEl>
                                          <p:spTgt spid="373"/>
                                        </p:tgtEl>
                                      </p:cBhvr>
                                    </p:animEffect>
                                    <p:set>
                                      <p:cBhvr>
                                        <p:cTn id="290" dur="1" fill="hold">
                                          <p:stCondLst>
                                            <p:cond delay="500"/>
                                          </p:stCondLst>
                                        </p:cTn>
                                        <p:tgtEl>
                                          <p:spTgt spid="3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9"/>
          <p:cNvSpPr txBox="1"/>
          <p:nvPr/>
        </p:nvSpPr>
        <p:spPr>
          <a:xfrm>
            <a:off x="228600" y="914400"/>
            <a:ext cx="8915400" cy="259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New Roman"/>
              <a:buNone/>
            </a:pPr>
            <a:r>
              <a:rPr lang="en-US" sz="3200" b="0" i="0" u="none">
                <a:solidFill>
                  <a:srgbClr val="FF0000"/>
                </a:solidFill>
                <a:latin typeface="Times New Roman"/>
                <a:ea typeface="Times New Roman"/>
                <a:cs typeface="Times New Roman"/>
                <a:sym typeface="Times New Roman"/>
              </a:rPr>
              <a:t>                            </a:t>
            </a:r>
            <a:r>
              <a:rPr lang="en-US" sz="3600" b="0" i="0" u="sng">
                <a:solidFill>
                  <a:srgbClr val="FF0000"/>
                </a:solidFill>
                <a:latin typeface="Times New Roman"/>
                <a:ea typeface="Times New Roman"/>
                <a:cs typeface="Times New Roman"/>
                <a:sym typeface="Times New Roman"/>
              </a:rPr>
              <a:t>Dặn dò</a:t>
            </a:r>
            <a:r>
              <a:rPr lang="en-US" sz="3600" b="0" i="0" u="none">
                <a:solidFill>
                  <a:srgbClr val="FF0000"/>
                </a:solidFill>
                <a:latin typeface="Times New Roman"/>
                <a:ea typeface="Times New Roman"/>
                <a:cs typeface="Times New Roman"/>
                <a:sym typeface="Times New Roman"/>
              </a:rPr>
              <a:t> :</a:t>
            </a:r>
            <a:r>
              <a:rPr lang="en-US" sz="3200" b="0" i="0" u="none">
                <a:solidFill>
                  <a:srgbClr val="FF0000"/>
                </a:solidFill>
                <a:latin typeface="Times New Roman"/>
                <a:ea typeface="Times New Roman"/>
                <a:cs typeface="Times New Roman"/>
                <a:sym typeface="Times New Roman"/>
              </a:rPr>
              <a:t> </a:t>
            </a:r>
            <a:br>
              <a:rPr lang="en-US" sz="3200" b="0" i="0" u="none">
                <a:solidFill>
                  <a:srgbClr val="FF0000"/>
                </a:solidFill>
                <a:latin typeface="Times New Roman"/>
                <a:ea typeface="Times New Roman"/>
                <a:cs typeface="Times New Roman"/>
                <a:sym typeface="Times New Roman"/>
              </a:rPr>
            </a:br>
            <a:r>
              <a:rPr lang="en-US" sz="3200" b="0" i="0" u="none">
                <a:solidFill>
                  <a:srgbClr val="FF0000"/>
                </a:solidFill>
                <a:latin typeface="Times New Roman"/>
                <a:ea typeface="Times New Roman"/>
                <a:cs typeface="Times New Roman"/>
                <a:sym typeface="Times New Roman"/>
              </a:rPr>
              <a:t/>
            </a:r>
            <a:br>
              <a:rPr lang="en-US" sz="3200" b="0" i="0" u="none">
                <a:solidFill>
                  <a:srgbClr val="FF0000"/>
                </a:solidFill>
                <a:latin typeface="Times New Roman"/>
                <a:ea typeface="Times New Roman"/>
                <a:cs typeface="Times New Roman"/>
                <a:sym typeface="Times New Roman"/>
              </a:rPr>
            </a:br>
            <a:r>
              <a:rPr lang="en-US" sz="3200" b="0" i="0" u="none">
                <a:solidFill>
                  <a:srgbClr val="FF0000"/>
                </a:solidFill>
                <a:latin typeface="Times New Roman"/>
                <a:ea typeface="Times New Roman"/>
                <a:cs typeface="Times New Roman"/>
                <a:sym typeface="Times New Roman"/>
              </a:rPr>
              <a:t>- Học bài, làm bài tập 1,2 SGK.</a:t>
            </a:r>
            <a:br>
              <a:rPr lang="en-US" sz="3200" b="0" i="0" u="none">
                <a:solidFill>
                  <a:srgbClr val="FF0000"/>
                </a:solidFill>
                <a:latin typeface="Times New Roman"/>
                <a:ea typeface="Times New Roman"/>
                <a:cs typeface="Times New Roman"/>
                <a:sym typeface="Times New Roman"/>
              </a:rPr>
            </a:br>
            <a:r>
              <a:rPr lang="en-US" sz="3200" b="0" i="0" u="none">
                <a:solidFill>
                  <a:srgbClr val="FF0000"/>
                </a:solidFill>
                <a:latin typeface="Times New Roman"/>
                <a:ea typeface="Times New Roman"/>
                <a:cs typeface="Times New Roman"/>
                <a:sym typeface="Times New Roman"/>
              </a:rPr>
              <a:t>- Sưu tầm tranh ảnh về hoạt động kinh tế vùng hoang mạc.</a:t>
            </a:r>
            <a:endParaRPr/>
          </a:p>
        </p:txBody>
      </p:sp>
      <p:pic>
        <p:nvPicPr>
          <p:cNvPr id="552" name="Google Shape;552;p29" descr="Earth-12-june"/>
          <p:cNvPicPr preferRelativeResize="0"/>
          <p:nvPr/>
        </p:nvPicPr>
        <p:blipFill rotWithShape="1">
          <a:blip r:embed="rId3">
            <a:alphaModFix/>
          </a:blip>
          <a:srcRect/>
          <a:stretch/>
        </p:blipFill>
        <p:spPr>
          <a:xfrm>
            <a:off x="3175" y="111125"/>
            <a:ext cx="1076325" cy="1000125"/>
          </a:xfrm>
          <a:prstGeom prst="rect">
            <a:avLst/>
          </a:prstGeom>
          <a:noFill/>
          <a:ln>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8"/>
        <p:cNvGrpSpPr/>
        <p:nvPr/>
      </p:nvGrpSpPr>
      <p:grpSpPr>
        <a:xfrm>
          <a:off x="0" y="0"/>
          <a:ext cx="0" cy="0"/>
          <a:chOff x="0" y="0"/>
          <a:chExt cx="0" cy="0"/>
        </a:xfrm>
      </p:grpSpPr>
      <p:sp>
        <p:nvSpPr>
          <p:cNvPr id="109" name="Google Shape;109;p3"/>
          <p:cNvSpPr txBox="1">
            <a:spLocks noGrp="1"/>
          </p:cNvSpPr>
          <p:nvPr>
            <p:ph type="title" idx="4294967295"/>
          </p:nvPr>
        </p:nvSpPr>
        <p:spPr>
          <a:xfrm>
            <a:off x="1295400" y="2438400"/>
            <a:ext cx="67056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3600"/>
              <a:buFont typeface="Times New Roman"/>
              <a:buNone/>
            </a:pPr>
            <a:r>
              <a:rPr lang="en-US" sz="3600" b="1">
                <a:solidFill>
                  <a:srgbClr val="0000FF"/>
                </a:solidFill>
                <a:latin typeface="Times New Roman"/>
                <a:ea typeface="Times New Roman"/>
                <a:cs typeface="Times New Roman"/>
                <a:sym typeface="Times New Roman"/>
              </a:rPr>
              <a:t>                </a:t>
            </a:r>
            <a:r>
              <a:rPr lang="en-US" sz="3600" b="1" i="0" u="none" strike="noStrike" cap="none">
                <a:solidFill>
                  <a:srgbClr val="0000FF"/>
                </a:solidFill>
                <a:latin typeface="Times New Roman"/>
                <a:ea typeface="Times New Roman"/>
                <a:cs typeface="Times New Roman"/>
                <a:sym typeface="Times New Roman"/>
              </a:rPr>
              <a:t>BÀI 19</a:t>
            </a:r>
            <a:endParaRPr/>
          </a:p>
        </p:txBody>
      </p:sp>
      <p:sp>
        <p:nvSpPr>
          <p:cNvPr id="110" name="Google Shape;110;p3"/>
          <p:cNvSpPr/>
          <p:nvPr/>
        </p:nvSpPr>
        <p:spPr>
          <a:xfrm>
            <a:off x="609600" y="3429000"/>
            <a:ext cx="8077200" cy="2057400"/>
          </a:xfrm>
          <a:prstGeom prst="rect">
            <a:avLst/>
          </a:prstGeom>
        </p:spPr>
        <p:txBody>
          <a:bodyPr>
            <a:prstTxWarp prst="textPlain">
              <a:avLst/>
            </a:prstTxWarp>
          </a:bodyPr>
          <a:lstStyle/>
          <a:p>
            <a:pPr lvl="0" algn="l"/>
            <a:r>
              <a:rPr b="0" i="0">
                <a:ln w="12700" cap="flat" cmpd="sng">
                  <a:solidFill>
                    <a:schemeClr val="lt2"/>
                  </a:solidFill>
                  <a:prstDash val="solid"/>
                  <a:miter lim="800000"/>
                  <a:headEnd type="none" w="sm" len="sm"/>
                  <a:tailEnd type="none" w="sm" len="sm"/>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 </a:t>
            </a:r>
          </a:p>
        </p:txBody>
      </p:sp>
      <p:sp>
        <p:nvSpPr>
          <p:cNvPr id="111" name="Google Shape;111;p3"/>
          <p:cNvSpPr txBox="1"/>
          <p:nvPr/>
        </p:nvSpPr>
        <p:spPr>
          <a:xfrm>
            <a:off x="381000" y="427037"/>
            <a:ext cx="8382000" cy="15700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Times New Roman"/>
              <a:buNone/>
            </a:pPr>
            <a:r>
              <a:rPr lang="en-US" sz="3200" b="1" i="0" u="none" strike="noStrike" cap="none">
                <a:solidFill>
                  <a:schemeClr val="dk1"/>
                </a:solidFill>
                <a:latin typeface="Times New Roman"/>
                <a:ea typeface="Times New Roman"/>
                <a:cs typeface="Times New Roman"/>
                <a:sym typeface="Times New Roman"/>
              </a:rPr>
              <a:t>Chương III: MÔI TRƯỜNG HOANG MẠC</a:t>
            </a:r>
            <a:endParaRPr/>
          </a:p>
          <a:p>
            <a:pPr marL="0" marR="0" lvl="0" indent="0" algn="ctr" rtl="0">
              <a:lnSpc>
                <a:spcPct val="100000"/>
              </a:lnSpc>
              <a:spcBef>
                <a:spcPts val="0"/>
              </a:spcBef>
              <a:spcAft>
                <a:spcPts val="0"/>
              </a:spcAft>
              <a:buClr>
                <a:schemeClr val="dk1"/>
              </a:buClr>
              <a:buSzPts val="3200"/>
              <a:buFont typeface="Times New Roman"/>
              <a:buNone/>
            </a:pPr>
            <a:r>
              <a:rPr lang="en-US" sz="3200" b="1" i="0" u="none" strike="noStrike" cap="none">
                <a:solidFill>
                  <a:schemeClr val="dk1"/>
                </a:solidFill>
                <a:latin typeface="Times New Roman"/>
                <a:ea typeface="Times New Roman"/>
                <a:cs typeface="Times New Roman"/>
                <a:sym typeface="Times New Roman"/>
              </a:rPr>
              <a:t>HOẠT ĐỘNG KINH TẾ CỦA CON NGƯỜI Ở HOANG MẠC.</a:t>
            </a:r>
            <a:endParaRPr/>
          </a:p>
        </p:txBody>
      </p:sp>
      <p:sp>
        <p:nvSpPr>
          <p:cNvPr id="112" name="Google Shape;112;p3"/>
          <p:cNvSpPr txBox="1"/>
          <p:nvPr/>
        </p:nvSpPr>
        <p:spPr>
          <a:xfrm>
            <a:off x="1066800" y="3352800"/>
            <a:ext cx="7470775"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4000"/>
              <a:buFont typeface="Times New Roman"/>
              <a:buNone/>
            </a:pPr>
            <a:r>
              <a:rPr lang="en-US" sz="4000" b="1" i="0" u="none" strike="noStrike" cap="none">
                <a:solidFill>
                  <a:srgbClr val="0000FF"/>
                </a:solidFill>
                <a:latin typeface="Times New Roman"/>
                <a:ea typeface="Times New Roman"/>
                <a:cs typeface="Times New Roman"/>
                <a:sym typeface="Times New Roman"/>
              </a:rPr>
              <a:t>MÔI TRƯỜNG HOANG MẠC</a:t>
            </a:r>
            <a:endParaRPr/>
          </a:p>
        </p:txBody>
      </p:sp>
    </p:spTree>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0"/>
          <p:cNvSpPr/>
          <p:nvPr/>
        </p:nvSpPr>
        <p:spPr>
          <a:xfrm rot="240000">
            <a:off x="1543050" y="2209800"/>
            <a:ext cx="6229350" cy="1905000"/>
          </a:xfrm>
          <a:prstGeom prst="rect">
            <a:avLst/>
          </a:prstGeom>
        </p:spPr>
        <p:txBody>
          <a:bodyPr>
            <a:prstTxWarp prst="textPlain">
              <a:avLst/>
            </a:prstTxWarp>
          </a:bodyPr>
          <a:lstStyle/>
          <a:p>
            <a:pPr lvl="0" algn="l"/>
            <a:r>
              <a:rPr b="0" i="0">
                <a:ln w="9525" cap="flat" cmpd="sng">
                  <a:solidFill>
                    <a:srgbClr val="CC99FF"/>
                  </a:solidFill>
                  <a:prstDash val="solid"/>
                  <a:miter lim="800000"/>
                  <a:headEnd type="none" w="sm" len="sm"/>
                  <a:tailEnd type="none" w="sm" len="sm"/>
                </a:ln>
                <a:gradFill>
                  <a:gsLst>
                    <a:gs pos="0">
                      <a:srgbClr val="6600CC"/>
                    </a:gs>
                    <a:gs pos="100000">
                      <a:srgbClr val="CC00CC"/>
                    </a:gs>
                  </a:gsLst>
                  <a:lin ang="5100000" scaled="0"/>
                </a:gradFill>
                <a:latin typeface="Times New Roman"/>
              </a:rPr>
              <a:t>KÍNH CHÚC THẦY CÔ KHỎE CHÚC CÁC EM HỌC GIỎI </a:t>
            </a:r>
          </a:p>
        </p:txBody>
      </p:sp>
      <p:pic>
        <p:nvPicPr>
          <p:cNvPr id="558" name="Google Shape;558;p30" descr="tải xuống (1).jpg"/>
          <p:cNvPicPr preferRelativeResize="0"/>
          <p:nvPr/>
        </p:nvPicPr>
        <p:blipFill rotWithShape="1">
          <a:blip r:embed="rId3">
            <a:alphaModFix/>
          </a:blip>
          <a:srcRect/>
          <a:stretch/>
        </p:blipFill>
        <p:spPr>
          <a:xfrm>
            <a:off x="-6350" y="0"/>
            <a:ext cx="9150350" cy="6858000"/>
          </a:xfrm>
          <a:prstGeom prst="rect">
            <a:avLst/>
          </a:prstGeom>
          <a:noFill/>
          <a:ln>
            <a:noFill/>
          </a:ln>
        </p:spPr>
      </p:pic>
      <p:sp>
        <p:nvSpPr>
          <p:cNvPr id="559" name="Google Shape;559;p30"/>
          <p:cNvSpPr/>
          <p:nvPr/>
        </p:nvSpPr>
        <p:spPr>
          <a:xfrm rot="240000">
            <a:off x="1746250" y="566737"/>
            <a:ext cx="6229350" cy="1905000"/>
          </a:xfrm>
          <a:prstGeom prst="rect">
            <a:avLst/>
          </a:prstGeom>
        </p:spPr>
        <p:txBody>
          <a:bodyPr>
            <a:prstTxWarp prst="textPlain">
              <a:avLst/>
            </a:prstTxWarp>
          </a:bodyPr>
          <a:lstStyle/>
          <a:p>
            <a:pPr lvl="0" algn="l"/>
            <a:r>
              <a:rPr b="0" i="1">
                <a:ln w="9525" cap="flat" cmpd="sng">
                  <a:solidFill>
                    <a:srgbClr val="CC99FF"/>
                  </a:solidFill>
                  <a:prstDash val="solid"/>
                  <a:miter lim="800000"/>
                  <a:headEnd type="none" w="sm" len="sm"/>
                  <a:tailEnd type="none" w="sm" len="sm"/>
                </a:ln>
                <a:solidFill>
                  <a:srgbClr val="FFFF00"/>
                </a:solidFill>
                <a:latin typeface="Times New Roman"/>
              </a:rPr>
              <a:t>KÍNH CHÚC THẦY CÔ SỨC KHỎE CHÚC CÁC EM HỌC GIỎI! </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animEffect transition="in" filter="fade">
                                      <p:cBhvr>
                                        <p:cTn id="7" dur="500"/>
                                        <p:tgtEl>
                                          <p:spTgt spid="5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9"/>
                                        </p:tgtEl>
                                        <p:attrNameLst>
                                          <p:attrName>style.visibility</p:attrName>
                                        </p:attrNameLst>
                                      </p:cBhvr>
                                      <p:to>
                                        <p:strVal val="visible"/>
                                      </p:to>
                                    </p:set>
                                    <p:animEffect transition="in" filter="fade">
                                      <p:cBhvr>
                                        <p:cTn id="12" dur="500"/>
                                        <p:tgtEl>
                                          <p:spTgt spid="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908050" y="2036762"/>
            <a:ext cx="6645275" cy="4413250"/>
          </a:xfrm>
          <a:prstGeom prst="rect">
            <a:avLst/>
          </a:prstGeom>
          <a:noFill/>
          <a:ln>
            <a:noFill/>
          </a:ln>
        </p:spPr>
      </p:pic>
      <p:sp>
        <p:nvSpPr>
          <p:cNvPr id="118" name="Google Shape;118;p4"/>
          <p:cNvSpPr txBox="1"/>
          <p:nvPr/>
        </p:nvSpPr>
        <p:spPr>
          <a:xfrm>
            <a:off x="1063625" y="0"/>
            <a:ext cx="67056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3600"/>
              <a:buFont typeface="Times New Roman"/>
              <a:buNone/>
            </a:pPr>
            <a:r>
              <a:rPr lang="en-US" sz="3600" b="1" i="0" u="none" strike="noStrike" cap="none">
                <a:solidFill>
                  <a:srgbClr val="0000FF"/>
                </a:solidFill>
                <a:latin typeface="Times New Roman"/>
                <a:ea typeface="Times New Roman"/>
                <a:cs typeface="Times New Roman"/>
                <a:sym typeface="Times New Roman"/>
              </a:rPr>
              <a:t>TIẾT 21- BÀI 19</a:t>
            </a:r>
            <a:endParaRPr/>
          </a:p>
        </p:txBody>
      </p:sp>
      <p:sp>
        <p:nvSpPr>
          <p:cNvPr id="119" name="Google Shape;119;p4"/>
          <p:cNvSpPr txBox="1"/>
          <p:nvPr/>
        </p:nvSpPr>
        <p:spPr>
          <a:xfrm>
            <a:off x="835025" y="914400"/>
            <a:ext cx="7470775"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4000"/>
              <a:buFont typeface="Times New Roman"/>
              <a:buNone/>
            </a:pPr>
            <a:r>
              <a:rPr lang="en-US" sz="4000" b="1" i="0" u="none" strike="noStrike" cap="none">
                <a:solidFill>
                  <a:srgbClr val="0000FF"/>
                </a:solidFill>
                <a:latin typeface="Times New Roman"/>
                <a:ea typeface="Times New Roman"/>
                <a:cs typeface="Times New Roman"/>
                <a:sym typeface="Times New Roman"/>
              </a:rPr>
              <a:t>MÔI TRƯỜNG HOANG MẠC</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p:nvPr/>
        </p:nvSpPr>
        <p:spPr>
          <a:xfrm>
            <a:off x="457200" y="533400"/>
            <a:ext cx="4419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1" i="0" u="none" strike="noStrike" cap="none">
                <a:solidFill>
                  <a:srgbClr val="0000FF"/>
                </a:solidFill>
                <a:latin typeface="Times New Roman"/>
                <a:ea typeface="Times New Roman"/>
                <a:cs typeface="Times New Roman"/>
                <a:sym typeface="Times New Roman"/>
              </a:rPr>
              <a:t>1. Đặc điểm của môi trường</a:t>
            </a:r>
            <a:endParaRPr/>
          </a:p>
        </p:txBody>
      </p:sp>
      <p:sp>
        <p:nvSpPr>
          <p:cNvPr id="125" name="Google Shape;125;p5"/>
          <p:cNvSpPr txBox="1"/>
          <p:nvPr/>
        </p:nvSpPr>
        <p:spPr>
          <a:xfrm>
            <a:off x="990600" y="-30162"/>
            <a:ext cx="69342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3300"/>
              </a:buClr>
              <a:buSzPts val="2800"/>
              <a:buFont typeface="Times New Roman"/>
              <a:buNone/>
            </a:pPr>
            <a:r>
              <a:rPr lang="en-US" sz="2800" b="1" i="0" u="none" strike="noStrike" cap="none">
                <a:solidFill>
                  <a:srgbClr val="FF3300"/>
                </a:solidFill>
                <a:latin typeface="Times New Roman"/>
                <a:ea typeface="Times New Roman"/>
                <a:cs typeface="Times New Roman"/>
                <a:sym typeface="Times New Roman"/>
              </a:rPr>
              <a:t>Bài 19:    MÔI TRƯỜNG HOANG MẠC</a:t>
            </a:r>
            <a:endParaRPr/>
          </a:p>
        </p:txBody>
      </p:sp>
      <p:pic>
        <p:nvPicPr>
          <p:cNvPr id="126" name="Google Shape;126;p5" descr="Untitled-1"/>
          <p:cNvPicPr preferRelativeResize="0"/>
          <p:nvPr/>
        </p:nvPicPr>
        <p:blipFill rotWithShape="1">
          <a:blip r:embed="rId3">
            <a:alphaModFix/>
          </a:blip>
          <a:srcRect/>
          <a:stretch/>
        </p:blipFill>
        <p:spPr>
          <a:xfrm>
            <a:off x="152400" y="1219200"/>
            <a:ext cx="8839200" cy="4876800"/>
          </a:xfrm>
          <a:prstGeom prst="rect">
            <a:avLst/>
          </a:prstGeom>
          <a:noFill/>
          <a:ln w="57150" cap="flat" cmpd="sng">
            <a:solidFill>
              <a:srgbClr val="9900FF"/>
            </a:solidFill>
            <a:prstDash val="solid"/>
            <a:miter lim="800000"/>
            <a:headEnd type="none" w="sm" len="sm"/>
            <a:tailEnd type="none" w="sm" len="sm"/>
          </a:ln>
        </p:spPr>
      </p:pic>
      <p:sp>
        <p:nvSpPr>
          <p:cNvPr id="127" name="Google Shape;127;p5"/>
          <p:cNvSpPr/>
          <p:nvPr/>
        </p:nvSpPr>
        <p:spPr>
          <a:xfrm>
            <a:off x="7162800" y="1295400"/>
            <a:ext cx="1676400" cy="685800"/>
          </a:xfrm>
          <a:prstGeom prst="wedgeRoundRectCallout">
            <a:avLst>
              <a:gd name="adj1" fmla="val -2700"/>
              <a:gd name="adj2" fmla="val 27350"/>
              <a:gd name="adj3" fmla="val 0"/>
            </a:avLst>
          </a:prstGeom>
          <a:solidFill>
            <a:schemeClr val="accent1"/>
          </a:solidFill>
          <a:ln w="9525" cap="flat" cmpd="sng">
            <a:solidFill>
              <a:srgbClr val="FF33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3300"/>
              </a:buClr>
              <a:buSzPts val="2400"/>
              <a:buFont typeface="Times New Roman"/>
              <a:buNone/>
            </a:pPr>
            <a:r>
              <a:rPr lang="en-US" sz="2400" b="1" i="0" u="none" strike="noStrike" cap="none">
                <a:solidFill>
                  <a:srgbClr val="FF3300"/>
                </a:solidFill>
                <a:latin typeface="Times New Roman"/>
                <a:ea typeface="Times New Roman"/>
                <a:cs typeface="Times New Roman"/>
                <a:sym typeface="Times New Roman"/>
              </a:rPr>
              <a:t>HM Gô bi</a:t>
            </a:r>
            <a:endParaRPr/>
          </a:p>
        </p:txBody>
      </p:sp>
      <p:sp>
        <p:nvSpPr>
          <p:cNvPr id="128" name="Google Shape;128;p5"/>
          <p:cNvSpPr/>
          <p:nvPr/>
        </p:nvSpPr>
        <p:spPr>
          <a:xfrm>
            <a:off x="2438400" y="1905000"/>
            <a:ext cx="2209800" cy="533400"/>
          </a:xfrm>
          <a:prstGeom prst="wedgeRoundRectCallout">
            <a:avLst>
              <a:gd name="adj1" fmla="val 21228"/>
              <a:gd name="adj2" fmla="val 35936"/>
              <a:gd name="adj3" fmla="val 0"/>
            </a:avLst>
          </a:prstGeom>
          <a:solidFill>
            <a:schemeClr val="accent1"/>
          </a:solidFill>
          <a:ln w="9525" cap="flat" cmpd="sng">
            <a:solidFill>
              <a:srgbClr val="FF33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3300"/>
              </a:buClr>
              <a:buSzPts val="2400"/>
              <a:buFont typeface="Times New Roman"/>
              <a:buNone/>
            </a:pPr>
            <a:r>
              <a:rPr lang="en-US" sz="2400" b="1" i="0" u="none" strike="noStrike" cap="none">
                <a:solidFill>
                  <a:srgbClr val="FF3300"/>
                </a:solidFill>
                <a:latin typeface="Times New Roman"/>
                <a:ea typeface="Times New Roman"/>
                <a:cs typeface="Times New Roman"/>
                <a:sym typeface="Times New Roman"/>
              </a:rPr>
              <a:t>HM Xa ha ra</a:t>
            </a:r>
            <a:endParaRPr/>
          </a:p>
        </p:txBody>
      </p:sp>
      <p:sp>
        <p:nvSpPr>
          <p:cNvPr id="129" name="Google Shape;129;p5"/>
          <p:cNvSpPr/>
          <p:nvPr/>
        </p:nvSpPr>
        <p:spPr>
          <a:xfrm>
            <a:off x="2133600" y="4343400"/>
            <a:ext cx="2362200" cy="533400"/>
          </a:xfrm>
          <a:prstGeom prst="wedgeRoundRectCallout">
            <a:avLst>
              <a:gd name="adj1" fmla="val -1045"/>
              <a:gd name="adj2" fmla="val 32079"/>
              <a:gd name="adj3" fmla="val 0"/>
            </a:avLst>
          </a:prstGeom>
          <a:solidFill>
            <a:schemeClr val="accent1"/>
          </a:solidFill>
          <a:ln w="9525" cap="flat" cmpd="sng">
            <a:solidFill>
              <a:srgbClr val="FF33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3300"/>
              </a:buClr>
              <a:buSzPts val="2400"/>
              <a:buFont typeface="Times New Roman"/>
              <a:buNone/>
            </a:pPr>
            <a:r>
              <a:rPr lang="en-US" sz="2400" b="1" i="0" u="none" strike="noStrike" cap="none">
                <a:solidFill>
                  <a:srgbClr val="FF3300"/>
                </a:solidFill>
                <a:latin typeface="Times New Roman"/>
                <a:ea typeface="Times New Roman"/>
                <a:cs typeface="Times New Roman"/>
                <a:sym typeface="Times New Roman"/>
              </a:rPr>
              <a:t>HM A ta ma ca</a:t>
            </a:r>
            <a:endParaRPr/>
          </a:p>
        </p:txBody>
      </p:sp>
      <p:sp>
        <p:nvSpPr>
          <p:cNvPr id="130" name="Google Shape;130;p5"/>
          <p:cNvSpPr/>
          <p:nvPr/>
        </p:nvSpPr>
        <p:spPr>
          <a:xfrm>
            <a:off x="6172200" y="3733800"/>
            <a:ext cx="1676400" cy="533400"/>
          </a:xfrm>
          <a:prstGeom prst="wedgeRoundRectCallout">
            <a:avLst>
              <a:gd name="adj1" fmla="val 24055"/>
              <a:gd name="adj2" fmla="val 35936"/>
              <a:gd name="adj3" fmla="val 0"/>
            </a:avLst>
          </a:prstGeom>
          <a:solidFill>
            <a:schemeClr val="accent1"/>
          </a:solidFill>
          <a:ln w="9525" cap="flat" cmpd="sng">
            <a:solidFill>
              <a:srgbClr val="FF33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3300"/>
              </a:buClr>
              <a:buSzPts val="2400"/>
              <a:buFont typeface="Times New Roman"/>
              <a:buNone/>
            </a:pPr>
            <a:r>
              <a:rPr lang="en-US" sz="2400" b="1" i="0" u="none" strike="noStrike" cap="none">
                <a:solidFill>
                  <a:srgbClr val="FF3300"/>
                </a:solidFill>
                <a:latin typeface="Times New Roman"/>
                <a:ea typeface="Times New Roman"/>
                <a:cs typeface="Times New Roman"/>
                <a:sym typeface="Times New Roman"/>
              </a:rPr>
              <a:t>HM Úc</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p:tgtEl>
                                          <p:spTgt spid="12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additive="base">
                                        <p:cTn id="12" dur="500"/>
                                        <p:tgtEl>
                                          <p:spTgt spid="12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
                                        </p:tgtEl>
                                        <p:attrNameLst>
                                          <p:attrName>style.visibility</p:attrName>
                                        </p:attrNameLst>
                                      </p:cBhvr>
                                      <p:to>
                                        <p:strVal val="visible"/>
                                      </p:to>
                                    </p:set>
                                    <p:anim calcmode="lin" valueType="num">
                                      <p:cBhvr additive="base">
                                        <p:cTn id="17" dur="500"/>
                                        <p:tgtEl>
                                          <p:spTgt spid="13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 calcmode="lin" valueType="num">
                                      <p:cBhvr additive="base">
                                        <p:cTn id="22" dur="500"/>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6" descr="ban do hoang mac"/>
          <p:cNvPicPr preferRelativeResize="0"/>
          <p:nvPr/>
        </p:nvPicPr>
        <p:blipFill rotWithShape="1">
          <a:blip r:embed="rId3">
            <a:alphaModFix/>
          </a:blip>
          <a:srcRect/>
          <a:stretch/>
        </p:blipFill>
        <p:spPr>
          <a:xfrm>
            <a:off x="457200" y="628650"/>
            <a:ext cx="8382000" cy="5391150"/>
          </a:xfrm>
          <a:prstGeom prst="rect">
            <a:avLst/>
          </a:prstGeom>
          <a:noFill/>
          <a:ln>
            <a:noFill/>
          </a:ln>
        </p:spPr>
      </p:pic>
      <p:sp>
        <p:nvSpPr>
          <p:cNvPr id="136" name="Google Shape;136;p6"/>
          <p:cNvSpPr txBox="1"/>
          <p:nvPr/>
        </p:nvSpPr>
        <p:spPr>
          <a:xfrm>
            <a:off x="457200" y="304800"/>
            <a:ext cx="4419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1" i="0" u="none" strike="noStrike" cap="none">
                <a:solidFill>
                  <a:srgbClr val="0000FF"/>
                </a:solidFill>
                <a:latin typeface="Times New Roman"/>
                <a:ea typeface="Times New Roman"/>
                <a:cs typeface="Times New Roman"/>
                <a:sym typeface="Times New Roman"/>
              </a:rPr>
              <a:t>1. Đặc điểm của môi trường</a:t>
            </a:r>
            <a:endParaRPr/>
          </a:p>
        </p:txBody>
      </p:sp>
      <p:sp>
        <p:nvSpPr>
          <p:cNvPr id="137" name="Google Shape;137;p6"/>
          <p:cNvSpPr txBox="1"/>
          <p:nvPr/>
        </p:nvSpPr>
        <p:spPr>
          <a:xfrm>
            <a:off x="0" y="5791200"/>
            <a:ext cx="9144000" cy="94615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hlink"/>
              </a:buClr>
              <a:buSzPts val="1960"/>
              <a:buFont typeface="Noto Sans Symbols"/>
              <a:buChar char="■"/>
            </a:pPr>
            <a:r>
              <a:rPr lang="en-US" sz="2800" b="0" i="0" u="none" strike="noStrike" cap="none">
                <a:solidFill>
                  <a:srgbClr val="FF0000"/>
                </a:solidFill>
                <a:latin typeface="Times New Roman"/>
                <a:ea typeface="Times New Roman"/>
                <a:cs typeface="Times New Roman"/>
                <a:sym typeface="Times New Roman"/>
              </a:rPr>
              <a:t>Quan sát lược đồ 19.1, cho biết các hoang mạc trên thế giới thường phân bố ở đâu?</a:t>
            </a:r>
            <a:endParaRPr/>
          </a:p>
        </p:txBody>
      </p:sp>
      <p:sp>
        <p:nvSpPr>
          <p:cNvPr id="138" name="Google Shape;138;p6"/>
          <p:cNvSpPr txBox="1"/>
          <p:nvPr/>
        </p:nvSpPr>
        <p:spPr>
          <a:xfrm>
            <a:off x="1066800" y="-182562"/>
            <a:ext cx="70104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Bài 19:    MÔI TRƯỜNG HOANG MẠC</a:t>
            </a:r>
            <a:endParaRPr/>
          </a:p>
        </p:txBody>
      </p:sp>
      <p:sp>
        <p:nvSpPr>
          <p:cNvPr id="139" name="Google Shape;139;p6"/>
          <p:cNvSpPr txBox="1"/>
          <p:nvPr/>
        </p:nvSpPr>
        <p:spPr>
          <a:xfrm>
            <a:off x="1295400" y="4953000"/>
            <a:ext cx="3886200" cy="457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Ven bờ có dòng biển lạnh</a:t>
            </a:r>
            <a:endParaRPr/>
          </a:p>
        </p:txBody>
      </p:sp>
      <p:sp>
        <p:nvSpPr>
          <p:cNvPr id="140" name="Google Shape;140;p6"/>
          <p:cNvSpPr txBox="1"/>
          <p:nvPr/>
        </p:nvSpPr>
        <p:spPr>
          <a:xfrm>
            <a:off x="1524000" y="1035050"/>
            <a:ext cx="2743200" cy="82232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Dọc theo đường chí tuyến</a:t>
            </a:r>
            <a:endParaRPr/>
          </a:p>
        </p:txBody>
      </p:sp>
      <p:sp>
        <p:nvSpPr>
          <p:cNvPr id="141" name="Google Shape;141;p6"/>
          <p:cNvSpPr txBox="1"/>
          <p:nvPr/>
        </p:nvSpPr>
        <p:spPr>
          <a:xfrm>
            <a:off x="6934200" y="2378075"/>
            <a:ext cx="2209800" cy="83026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Garamond"/>
              <a:buNone/>
            </a:pPr>
            <a:r>
              <a:rPr lang="en-US" sz="2400" b="1" i="0" u="none" strike="noStrike" cap="none">
                <a:solidFill>
                  <a:schemeClr val="dk1"/>
                </a:solidFill>
                <a:latin typeface="Garamond"/>
                <a:ea typeface="Garamond"/>
                <a:cs typeface="Garamond"/>
                <a:sym typeface="Garamond"/>
              </a:rPr>
              <a:t>Nằm sâu trong nội địa</a:t>
            </a:r>
            <a:endParaRPr/>
          </a:p>
        </p:txBody>
      </p:sp>
      <p:cxnSp>
        <p:nvCxnSpPr>
          <p:cNvPr id="142" name="Google Shape;142;p6"/>
          <p:cNvCxnSpPr/>
          <p:nvPr/>
        </p:nvCxnSpPr>
        <p:spPr>
          <a:xfrm rot="10800000">
            <a:off x="2438400" y="4648200"/>
            <a:ext cx="533400" cy="304800"/>
          </a:xfrm>
          <a:prstGeom prst="straightConnector1">
            <a:avLst/>
          </a:prstGeom>
          <a:noFill/>
          <a:ln w="9525" cap="flat" cmpd="sng">
            <a:solidFill>
              <a:schemeClr val="dk1"/>
            </a:solidFill>
            <a:prstDash val="solid"/>
            <a:miter lim="800000"/>
            <a:headEnd type="none" w="med" len="med"/>
            <a:tailEnd type="triangle" w="med" len="med"/>
          </a:ln>
        </p:spPr>
      </p:cxnSp>
      <p:cxnSp>
        <p:nvCxnSpPr>
          <p:cNvPr id="143" name="Google Shape;143;p6"/>
          <p:cNvCxnSpPr/>
          <p:nvPr/>
        </p:nvCxnSpPr>
        <p:spPr>
          <a:xfrm rot="10800000" flipH="1">
            <a:off x="2971800" y="3962400"/>
            <a:ext cx="1676400" cy="990600"/>
          </a:xfrm>
          <a:prstGeom prst="straightConnector1">
            <a:avLst/>
          </a:prstGeom>
          <a:noFill/>
          <a:ln w="9525" cap="flat" cmpd="sng">
            <a:solidFill>
              <a:schemeClr val="dk1"/>
            </a:solidFill>
            <a:prstDash val="solid"/>
            <a:miter lim="800000"/>
            <a:headEnd type="none" w="med" len="med"/>
            <a:tailEnd type="triangle" w="med" len="med"/>
          </a:ln>
        </p:spPr>
      </p:cxnSp>
      <p:cxnSp>
        <p:nvCxnSpPr>
          <p:cNvPr id="144" name="Google Shape;144;p6"/>
          <p:cNvCxnSpPr/>
          <p:nvPr/>
        </p:nvCxnSpPr>
        <p:spPr>
          <a:xfrm rot="10800000" flipH="1">
            <a:off x="2971800" y="3048000"/>
            <a:ext cx="2514600" cy="1905000"/>
          </a:xfrm>
          <a:prstGeom prst="straightConnector1">
            <a:avLst/>
          </a:prstGeom>
          <a:noFill/>
          <a:ln w="9525" cap="flat" cmpd="sng">
            <a:solidFill>
              <a:schemeClr val="dk1"/>
            </a:solidFill>
            <a:prstDash val="solid"/>
            <a:miter lim="800000"/>
            <a:headEnd type="none" w="med" len="med"/>
            <a:tailEnd type="triangle" w="med" len="med"/>
          </a:ln>
        </p:spPr>
      </p:cxnSp>
      <p:cxnSp>
        <p:nvCxnSpPr>
          <p:cNvPr id="145" name="Google Shape;145;p6"/>
          <p:cNvCxnSpPr/>
          <p:nvPr/>
        </p:nvCxnSpPr>
        <p:spPr>
          <a:xfrm>
            <a:off x="3200400" y="1371600"/>
            <a:ext cx="2362200" cy="1066800"/>
          </a:xfrm>
          <a:prstGeom prst="straightConnector1">
            <a:avLst/>
          </a:prstGeom>
          <a:noFill/>
          <a:ln w="9525" cap="flat" cmpd="sng">
            <a:solidFill>
              <a:schemeClr val="dk1"/>
            </a:solidFill>
            <a:prstDash val="solid"/>
            <a:miter lim="800000"/>
            <a:headEnd type="none" w="med" len="med"/>
            <a:tailEnd type="triangle" w="med" len="med"/>
          </a:ln>
        </p:spPr>
      </p:cxnSp>
      <p:cxnSp>
        <p:nvCxnSpPr>
          <p:cNvPr id="146" name="Google Shape;146;p6"/>
          <p:cNvCxnSpPr/>
          <p:nvPr/>
        </p:nvCxnSpPr>
        <p:spPr>
          <a:xfrm>
            <a:off x="3276600" y="1447800"/>
            <a:ext cx="4419600" cy="2590800"/>
          </a:xfrm>
          <a:prstGeom prst="straightConnector1">
            <a:avLst/>
          </a:prstGeom>
          <a:noFill/>
          <a:ln w="9525" cap="flat" cmpd="sng">
            <a:solidFill>
              <a:schemeClr val="dk1"/>
            </a:solidFill>
            <a:prstDash val="solid"/>
            <a:miter lim="800000"/>
            <a:headEnd type="none" w="med" len="med"/>
            <a:tailEnd type="triangle" w="med" len="med"/>
          </a:ln>
        </p:spPr>
      </p:cxnSp>
      <p:cxnSp>
        <p:nvCxnSpPr>
          <p:cNvPr id="147" name="Google Shape;147;p6"/>
          <p:cNvCxnSpPr/>
          <p:nvPr/>
        </p:nvCxnSpPr>
        <p:spPr>
          <a:xfrm>
            <a:off x="3200400" y="1371600"/>
            <a:ext cx="762000" cy="990600"/>
          </a:xfrm>
          <a:prstGeom prst="straightConnector1">
            <a:avLst/>
          </a:prstGeom>
          <a:noFill/>
          <a:ln w="9525" cap="flat" cmpd="sng">
            <a:solidFill>
              <a:schemeClr val="dk1"/>
            </a:solidFill>
            <a:prstDash val="solid"/>
            <a:miter lim="800000"/>
            <a:headEnd type="none" w="med" len="med"/>
            <a:tailEnd type="triangle" w="med" len="med"/>
          </a:ln>
        </p:spPr>
      </p:cxnSp>
      <p:cxnSp>
        <p:nvCxnSpPr>
          <p:cNvPr id="148" name="Google Shape;148;p6"/>
          <p:cNvCxnSpPr/>
          <p:nvPr/>
        </p:nvCxnSpPr>
        <p:spPr>
          <a:xfrm>
            <a:off x="7696200" y="3200400"/>
            <a:ext cx="304800" cy="838200"/>
          </a:xfrm>
          <a:prstGeom prst="straightConnector1">
            <a:avLst/>
          </a:prstGeom>
          <a:noFill/>
          <a:ln w="9525" cap="flat" cmpd="sng">
            <a:solidFill>
              <a:schemeClr val="dk1"/>
            </a:solidFill>
            <a:prstDash val="solid"/>
            <a:miter lim="800000"/>
            <a:headEnd type="none" w="med" len="med"/>
            <a:tailEnd type="triangle" w="med" len="med"/>
          </a:ln>
        </p:spPr>
      </p:cxnSp>
      <p:cxnSp>
        <p:nvCxnSpPr>
          <p:cNvPr id="149" name="Google Shape;149;p6"/>
          <p:cNvCxnSpPr/>
          <p:nvPr/>
        </p:nvCxnSpPr>
        <p:spPr>
          <a:xfrm rot="10800000">
            <a:off x="7010400" y="1828800"/>
            <a:ext cx="609600" cy="762000"/>
          </a:xfrm>
          <a:prstGeom prst="straightConnector1">
            <a:avLst/>
          </a:prstGeom>
          <a:noFill/>
          <a:ln w="9525" cap="flat" cmpd="sng">
            <a:solidFill>
              <a:schemeClr val="dk1"/>
            </a:solidFill>
            <a:prstDash val="solid"/>
            <a:miter lim="800000"/>
            <a:headEnd type="none" w="med" len="med"/>
            <a:tailEnd type="triangle" w="med" len="med"/>
          </a:ln>
        </p:spPr>
      </p:cxnSp>
      <p:cxnSp>
        <p:nvCxnSpPr>
          <p:cNvPr id="150" name="Google Shape;150;p6"/>
          <p:cNvCxnSpPr/>
          <p:nvPr/>
        </p:nvCxnSpPr>
        <p:spPr>
          <a:xfrm rot="10800000">
            <a:off x="5943600" y="1676400"/>
            <a:ext cx="1676400" cy="914400"/>
          </a:xfrm>
          <a:prstGeom prst="straightConnector1">
            <a:avLst/>
          </a:prstGeom>
          <a:noFill/>
          <a:ln w="9525" cap="flat" cmpd="sng">
            <a:solidFill>
              <a:schemeClr val="dk1"/>
            </a:solidFill>
            <a:prstDash val="solid"/>
            <a:miter lim="800000"/>
            <a:headEnd type="none" w="med" len="med"/>
            <a:tailEnd type="triangle" w="med" len="med"/>
          </a:ln>
        </p:spPr>
      </p:cxnSp>
      <p:grpSp>
        <p:nvGrpSpPr>
          <p:cNvPr id="151" name="Google Shape;151;p6"/>
          <p:cNvGrpSpPr/>
          <p:nvPr/>
        </p:nvGrpSpPr>
        <p:grpSpPr>
          <a:xfrm>
            <a:off x="685800" y="2209800"/>
            <a:ext cx="7848600" cy="1981200"/>
            <a:chOff x="680" y="1408"/>
            <a:chExt cx="4408" cy="1244"/>
          </a:xfrm>
        </p:grpSpPr>
        <p:sp>
          <p:nvSpPr>
            <p:cNvPr id="152" name="Google Shape;152;p6"/>
            <p:cNvSpPr/>
            <p:nvPr/>
          </p:nvSpPr>
          <p:spPr>
            <a:xfrm>
              <a:off x="741" y="2573"/>
              <a:ext cx="4347" cy="79"/>
            </a:xfrm>
            <a:custGeom>
              <a:avLst/>
              <a:gdLst/>
              <a:ahLst/>
              <a:cxnLst/>
              <a:rect l="l" t="t" r="r" b="b"/>
              <a:pathLst>
                <a:path w="4347" h="79" extrusionOk="0">
                  <a:moveTo>
                    <a:pt x="0" y="43"/>
                  </a:moveTo>
                  <a:cubicBezTo>
                    <a:pt x="221" y="38"/>
                    <a:pt x="864" y="16"/>
                    <a:pt x="1328" y="11"/>
                  </a:cubicBezTo>
                  <a:cubicBezTo>
                    <a:pt x="1792" y="6"/>
                    <a:pt x="2281" y="0"/>
                    <a:pt x="2784" y="11"/>
                  </a:cubicBezTo>
                  <a:cubicBezTo>
                    <a:pt x="3287" y="22"/>
                    <a:pt x="4022" y="65"/>
                    <a:pt x="4347" y="79"/>
                  </a:cubicBezTo>
                </a:path>
              </a:pathLst>
            </a:custGeom>
            <a:noFill/>
            <a:ln w="762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153" name="Google Shape;153;p6"/>
            <p:cNvSpPr/>
            <p:nvPr/>
          </p:nvSpPr>
          <p:spPr>
            <a:xfrm>
              <a:off x="680" y="1408"/>
              <a:ext cx="4408" cy="197"/>
            </a:xfrm>
            <a:custGeom>
              <a:avLst/>
              <a:gdLst/>
              <a:ahLst/>
              <a:cxnLst/>
              <a:rect l="l" t="t" r="r" b="b"/>
              <a:pathLst>
                <a:path w="4408" h="197" extrusionOk="0">
                  <a:moveTo>
                    <a:pt x="0" y="0"/>
                  </a:moveTo>
                  <a:cubicBezTo>
                    <a:pt x="135" y="20"/>
                    <a:pt x="540" y="92"/>
                    <a:pt x="800" y="120"/>
                  </a:cubicBezTo>
                  <a:cubicBezTo>
                    <a:pt x="1060" y="148"/>
                    <a:pt x="1256" y="156"/>
                    <a:pt x="1560" y="168"/>
                  </a:cubicBezTo>
                  <a:cubicBezTo>
                    <a:pt x="1864" y="180"/>
                    <a:pt x="2268" y="197"/>
                    <a:pt x="2624" y="192"/>
                  </a:cubicBezTo>
                  <a:cubicBezTo>
                    <a:pt x="2980" y="187"/>
                    <a:pt x="3399" y="159"/>
                    <a:pt x="3696" y="136"/>
                  </a:cubicBezTo>
                  <a:cubicBezTo>
                    <a:pt x="3993" y="113"/>
                    <a:pt x="4260" y="73"/>
                    <a:pt x="4408" y="56"/>
                  </a:cubicBezTo>
                </a:path>
              </a:pathLst>
            </a:custGeom>
            <a:noFill/>
            <a:ln w="762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8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0" end="0"/>
                                            </p:txEl>
                                          </p:spTgt>
                                        </p:tgtEl>
                                        <p:attrNameLst>
                                          <p:attrName>style.visibility</p:attrName>
                                        </p:attrNameLst>
                                      </p:cBhvr>
                                      <p:to>
                                        <p:strVal val="visible"/>
                                      </p:to>
                                    </p:set>
                                    <p:animEffect transition="in" filter="fade">
                                      <p:cBhvr>
                                        <p:cTn id="12" dur="80"/>
                                        <p:tgtEl>
                                          <p:spTgt spid="1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500"/>
                                        <p:tgtEl>
                                          <p:spTgt spid="139"/>
                                        </p:tgtEl>
                                      </p:cBhvr>
                                    </p:animEffect>
                                  </p:childTnLst>
                                </p:cTn>
                              </p:par>
                              <p:par>
                                <p:cTn id="18" presetID="10" presetClass="entr" presetSubtype="0" fill="hold" nodeType="with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fade">
                                      <p:cBhvr>
                                        <p:cTn id="20" dur="500"/>
                                        <p:tgtEl>
                                          <p:spTgt spid="143"/>
                                        </p:tgtEl>
                                      </p:cBhvr>
                                    </p:animEffect>
                                  </p:childTnLst>
                                </p:cTn>
                              </p:par>
                              <p:par>
                                <p:cTn id="21" presetID="10"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fade">
                                      <p:cBhvr>
                                        <p:cTn id="23" dur="500"/>
                                        <p:tgtEl>
                                          <p:spTgt spid="144"/>
                                        </p:tgtEl>
                                      </p:cBhvr>
                                    </p:animEffect>
                                  </p:childTnLst>
                                </p:cTn>
                              </p:par>
                              <p:par>
                                <p:cTn id="24" presetID="10" presetClass="entr" presetSubtype="0"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fade">
                                      <p:cBhvr>
                                        <p:cTn id="26" dur="500"/>
                                        <p:tgtEl>
                                          <p:spTgt spid="1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fade">
                                      <p:cBhvr>
                                        <p:cTn id="31" dur="500"/>
                                        <p:tgtEl>
                                          <p:spTgt spid="140"/>
                                        </p:tgtEl>
                                      </p:cBhvr>
                                    </p:animEffect>
                                  </p:childTnLst>
                                </p:cTn>
                              </p:par>
                              <p:par>
                                <p:cTn id="32" presetID="10" presetClass="entr" presetSubtype="0" fill="hold"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fade">
                                      <p:cBhvr>
                                        <p:cTn id="34" dur="500"/>
                                        <p:tgtEl>
                                          <p:spTgt spid="145"/>
                                        </p:tgtEl>
                                      </p:cBhvr>
                                    </p:animEffect>
                                  </p:childTnLst>
                                </p:cTn>
                              </p:par>
                              <p:par>
                                <p:cTn id="35" presetID="10" presetClass="entr" presetSubtype="0" fill="hold" nodeType="withEffect">
                                  <p:stCondLst>
                                    <p:cond delay="0"/>
                                  </p:stCondLst>
                                  <p:childTnLst>
                                    <p:set>
                                      <p:cBhvr>
                                        <p:cTn id="36" dur="1" fill="hold">
                                          <p:stCondLst>
                                            <p:cond delay="0"/>
                                          </p:stCondLst>
                                        </p:cTn>
                                        <p:tgtEl>
                                          <p:spTgt spid="147"/>
                                        </p:tgtEl>
                                        <p:attrNameLst>
                                          <p:attrName>style.visibility</p:attrName>
                                        </p:attrNameLst>
                                      </p:cBhvr>
                                      <p:to>
                                        <p:strVal val="visible"/>
                                      </p:to>
                                    </p:set>
                                    <p:animEffect transition="in" filter="fade">
                                      <p:cBhvr>
                                        <p:cTn id="37" dur="500"/>
                                        <p:tgtEl>
                                          <p:spTgt spid="147"/>
                                        </p:tgtEl>
                                      </p:cBhvr>
                                    </p:animEffect>
                                  </p:childTnLst>
                                </p:cTn>
                              </p:par>
                              <p:par>
                                <p:cTn id="38" presetID="10" presetClass="entr" presetSubtype="0" fill="hold" nodeType="withEffect">
                                  <p:stCondLst>
                                    <p:cond delay="0"/>
                                  </p:stCondLst>
                                  <p:childTnLst>
                                    <p:set>
                                      <p:cBhvr>
                                        <p:cTn id="39" dur="1" fill="hold">
                                          <p:stCondLst>
                                            <p:cond delay="0"/>
                                          </p:stCondLst>
                                        </p:cTn>
                                        <p:tgtEl>
                                          <p:spTgt spid="146"/>
                                        </p:tgtEl>
                                        <p:attrNameLst>
                                          <p:attrName>style.visibility</p:attrName>
                                        </p:attrNameLst>
                                      </p:cBhvr>
                                      <p:to>
                                        <p:strVal val="visible"/>
                                      </p:to>
                                    </p:set>
                                    <p:animEffect transition="in" filter="fade">
                                      <p:cBhvr>
                                        <p:cTn id="40" dur="500"/>
                                        <p:tgtEl>
                                          <p:spTgt spid="14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par>
                                <p:cTn id="46" presetID="10" presetClass="entr" presetSubtype="0" fill="hold" nodeType="withEffect">
                                  <p:stCondLst>
                                    <p:cond delay="0"/>
                                  </p:stCondLst>
                                  <p:childTnLst>
                                    <p:set>
                                      <p:cBhvr>
                                        <p:cTn id="47" dur="1" fill="hold">
                                          <p:stCondLst>
                                            <p:cond delay="0"/>
                                          </p:stCondLst>
                                        </p:cTn>
                                        <p:tgtEl>
                                          <p:spTgt spid="149"/>
                                        </p:tgtEl>
                                        <p:attrNameLst>
                                          <p:attrName>style.visibility</p:attrName>
                                        </p:attrNameLst>
                                      </p:cBhvr>
                                      <p:to>
                                        <p:strVal val="visible"/>
                                      </p:to>
                                    </p:set>
                                    <p:animEffect transition="in" filter="fade">
                                      <p:cBhvr>
                                        <p:cTn id="48" dur="500"/>
                                        <p:tgtEl>
                                          <p:spTgt spid="149"/>
                                        </p:tgtEl>
                                      </p:cBhvr>
                                    </p:animEffect>
                                  </p:childTnLst>
                                </p:cTn>
                              </p:par>
                              <p:par>
                                <p:cTn id="49" presetID="10" presetClass="entr" presetSubtype="0" fill="hold" nodeType="withEffect">
                                  <p:stCondLst>
                                    <p:cond delay="0"/>
                                  </p:stCondLst>
                                  <p:childTnLst>
                                    <p:set>
                                      <p:cBhvr>
                                        <p:cTn id="50" dur="1" fill="hold">
                                          <p:stCondLst>
                                            <p:cond delay="0"/>
                                          </p:stCondLst>
                                        </p:cTn>
                                        <p:tgtEl>
                                          <p:spTgt spid="150"/>
                                        </p:tgtEl>
                                        <p:attrNameLst>
                                          <p:attrName>style.visibility</p:attrName>
                                        </p:attrNameLst>
                                      </p:cBhvr>
                                      <p:to>
                                        <p:strVal val="visible"/>
                                      </p:to>
                                    </p:set>
                                    <p:animEffect transition="in" filter="fade">
                                      <p:cBhvr>
                                        <p:cTn id="51" dur="500"/>
                                        <p:tgtEl>
                                          <p:spTgt spid="150"/>
                                        </p:tgtEl>
                                      </p:cBhvr>
                                    </p:animEffect>
                                  </p:childTnLst>
                                </p:cTn>
                              </p:par>
                              <p:par>
                                <p:cTn id="52" presetID="10" presetClass="entr" presetSubtype="0" fill="hold" nodeType="with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fade">
                                      <p:cBhvr>
                                        <p:cTn id="5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idx="4294967295"/>
          </p:nvPr>
        </p:nvSpPr>
        <p:spPr>
          <a:xfrm>
            <a:off x="457200" y="561975"/>
            <a:ext cx="4419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1" i="0" u="none" strike="noStrike" cap="none">
                <a:solidFill>
                  <a:srgbClr val="0000FF"/>
                </a:solidFill>
                <a:latin typeface="Times New Roman"/>
                <a:ea typeface="Times New Roman"/>
                <a:cs typeface="Times New Roman"/>
                <a:sym typeface="Times New Roman"/>
              </a:rPr>
              <a:t>1. Đặc điểm của môi trường</a:t>
            </a:r>
            <a:endParaRPr/>
          </a:p>
        </p:txBody>
      </p:sp>
      <p:pic>
        <p:nvPicPr>
          <p:cNvPr id="159" name="Google Shape;159;p7"/>
          <p:cNvPicPr preferRelativeResize="0"/>
          <p:nvPr/>
        </p:nvPicPr>
        <p:blipFill rotWithShape="1">
          <a:blip r:embed="rId3">
            <a:alphaModFix/>
          </a:blip>
          <a:srcRect/>
          <a:stretch/>
        </p:blipFill>
        <p:spPr>
          <a:xfrm>
            <a:off x="0" y="1066800"/>
            <a:ext cx="8915400" cy="4800600"/>
          </a:xfrm>
          <a:prstGeom prst="rect">
            <a:avLst/>
          </a:prstGeom>
          <a:noFill/>
          <a:ln>
            <a:noFill/>
          </a:ln>
        </p:spPr>
      </p:pic>
      <p:sp>
        <p:nvSpPr>
          <p:cNvPr id="160" name="Google Shape;160;p7"/>
          <p:cNvSpPr txBox="1"/>
          <p:nvPr/>
        </p:nvSpPr>
        <p:spPr>
          <a:xfrm>
            <a:off x="0" y="5791200"/>
            <a:ext cx="9144000" cy="94615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hlink"/>
              </a:buClr>
              <a:buSzPts val="1960"/>
              <a:buFont typeface="Noto Sans Symbols"/>
              <a:buChar char="■"/>
            </a:pPr>
            <a:r>
              <a:rPr lang="en-US" sz="2800" b="0" i="0" u="none">
                <a:solidFill>
                  <a:srgbClr val="FF3300"/>
                </a:solidFill>
                <a:latin typeface="Times New Roman"/>
                <a:ea typeface="Times New Roman"/>
                <a:cs typeface="Times New Roman"/>
                <a:sym typeface="Times New Roman"/>
              </a:rPr>
              <a:t>Vì sao hoang mạc thường phân bố dọc theo 2 chí tuyến, ven bờ có dòng biển lạnh, ở sâu trong nội địa?</a:t>
            </a:r>
            <a:endParaRPr/>
          </a:p>
        </p:txBody>
      </p:sp>
      <p:sp>
        <p:nvSpPr>
          <p:cNvPr id="161" name="Google Shape;161;p7"/>
          <p:cNvSpPr txBox="1"/>
          <p:nvPr/>
        </p:nvSpPr>
        <p:spPr>
          <a:xfrm>
            <a:off x="1066800" y="-30162"/>
            <a:ext cx="70104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Bài 19:    MÔI TRƯỜNG HOANG MẠC</a:t>
            </a:r>
            <a:endParaRPr/>
          </a:p>
        </p:txBody>
      </p:sp>
      <p:sp>
        <p:nvSpPr>
          <p:cNvPr id="162" name="Google Shape;162;p7"/>
          <p:cNvSpPr txBox="1"/>
          <p:nvPr/>
        </p:nvSpPr>
        <p:spPr>
          <a:xfrm>
            <a:off x="1066800" y="4953000"/>
            <a:ext cx="38862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Ven biển có dòng biển lạnh</a:t>
            </a:r>
            <a:endParaRPr/>
          </a:p>
        </p:txBody>
      </p:sp>
      <p:sp>
        <p:nvSpPr>
          <p:cNvPr id="163" name="Google Shape;163;p7"/>
          <p:cNvSpPr txBox="1"/>
          <p:nvPr/>
        </p:nvSpPr>
        <p:spPr>
          <a:xfrm>
            <a:off x="1524000" y="1035050"/>
            <a:ext cx="2743200" cy="822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Dọc theo đường chí tuyến</a:t>
            </a:r>
            <a:endParaRPr/>
          </a:p>
        </p:txBody>
      </p:sp>
      <p:sp>
        <p:nvSpPr>
          <p:cNvPr id="164" name="Google Shape;164;p7"/>
          <p:cNvSpPr txBox="1"/>
          <p:nvPr/>
        </p:nvSpPr>
        <p:spPr>
          <a:xfrm>
            <a:off x="6629400" y="2378075"/>
            <a:ext cx="2209800" cy="822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Garamond"/>
              <a:buNone/>
            </a:pPr>
            <a:r>
              <a:rPr lang="en-US" sz="2400" b="1" i="0" u="none">
                <a:solidFill>
                  <a:schemeClr val="dk1"/>
                </a:solidFill>
                <a:latin typeface="Garamond"/>
                <a:ea typeface="Garamond"/>
                <a:cs typeface="Garamond"/>
                <a:sym typeface="Garamond"/>
              </a:rPr>
              <a:t>Nằm sâu trong nội địa</a:t>
            </a:r>
            <a:endParaRPr/>
          </a:p>
        </p:txBody>
      </p:sp>
      <p:cxnSp>
        <p:nvCxnSpPr>
          <p:cNvPr id="165" name="Google Shape;165;p7"/>
          <p:cNvCxnSpPr/>
          <p:nvPr/>
        </p:nvCxnSpPr>
        <p:spPr>
          <a:xfrm rot="10800000">
            <a:off x="2133600" y="4800600"/>
            <a:ext cx="381000" cy="304800"/>
          </a:xfrm>
          <a:prstGeom prst="straightConnector1">
            <a:avLst/>
          </a:prstGeom>
          <a:noFill/>
          <a:ln w="9525" cap="flat" cmpd="sng">
            <a:solidFill>
              <a:schemeClr val="dk1"/>
            </a:solidFill>
            <a:prstDash val="solid"/>
            <a:miter lim="800000"/>
            <a:headEnd type="none" w="med" len="med"/>
            <a:tailEnd type="triangle" w="med" len="med"/>
          </a:ln>
        </p:spPr>
      </p:cxnSp>
      <p:cxnSp>
        <p:nvCxnSpPr>
          <p:cNvPr id="166" name="Google Shape;166;p7"/>
          <p:cNvCxnSpPr/>
          <p:nvPr/>
        </p:nvCxnSpPr>
        <p:spPr>
          <a:xfrm rot="10800000" flipH="1">
            <a:off x="3124200" y="4038600"/>
            <a:ext cx="1371600" cy="1143000"/>
          </a:xfrm>
          <a:prstGeom prst="straightConnector1">
            <a:avLst/>
          </a:prstGeom>
          <a:noFill/>
          <a:ln w="9525" cap="flat" cmpd="sng">
            <a:solidFill>
              <a:schemeClr val="dk1"/>
            </a:solidFill>
            <a:prstDash val="solid"/>
            <a:miter lim="800000"/>
            <a:headEnd type="none" w="med" len="med"/>
            <a:tailEnd type="triangle" w="med" len="med"/>
          </a:ln>
        </p:spPr>
      </p:cxnSp>
      <p:cxnSp>
        <p:nvCxnSpPr>
          <p:cNvPr id="167" name="Google Shape;167;p7"/>
          <p:cNvCxnSpPr/>
          <p:nvPr/>
        </p:nvCxnSpPr>
        <p:spPr>
          <a:xfrm rot="10800000" flipH="1">
            <a:off x="3048000" y="3048000"/>
            <a:ext cx="2133600" cy="2133600"/>
          </a:xfrm>
          <a:prstGeom prst="straightConnector1">
            <a:avLst/>
          </a:prstGeom>
          <a:noFill/>
          <a:ln w="9525" cap="flat" cmpd="sng">
            <a:solidFill>
              <a:schemeClr val="dk1"/>
            </a:solidFill>
            <a:prstDash val="solid"/>
            <a:miter lim="800000"/>
            <a:headEnd type="none" w="med" len="med"/>
            <a:tailEnd type="triangle" w="med" len="med"/>
          </a:ln>
        </p:spPr>
      </p:cxnSp>
      <p:cxnSp>
        <p:nvCxnSpPr>
          <p:cNvPr id="168" name="Google Shape;168;p7"/>
          <p:cNvCxnSpPr/>
          <p:nvPr/>
        </p:nvCxnSpPr>
        <p:spPr>
          <a:xfrm>
            <a:off x="3352800" y="1371600"/>
            <a:ext cx="2209800" cy="1066800"/>
          </a:xfrm>
          <a:prstGeom prst="straightConnector1">
            <a:avLst/>
          </a:prstGeom>
          <a:noFill/>
          <a:ln w="9525" cap="flat" cmpd="sng">
            <a:solidFill>
              <a:schemeClr val="dk1"/>
            </a:solidFill>
            <a:prstDash val="solid"/>
            <a:miter lim="800000"/>
            <a:headEnd type="none" w="med" len="med"/>
            <a:tailEnd type="triangle" w="med" len="med"/>
          </a:ln>
        </p:spPr>
      </p:cxnSp>
      <p:cxnSp>
        <p:nvCxnSpPr>
          <p:cNvPr id="169" name="Google Shape;169;p7"/>
          <p:cNvCxnSpPr/>
          <p:nvPr/>
        </p:nvCxnSpPr>
        <p:spPr>
          <a:xfrm>
            <a:off x="2362200" y="1752600"/>
            <a:ext cx="5486400" cy="2286000"/>
          </a:xfrm>
          <a:prstGeom prst="straightConnector1">
            <a:avLst/>
          </a:prstGeom>
          <a:noFill/>
          <a:ln w="9525" cap="flat" cmpd="sng">
            <a:solidFill>
              <a:schemeClr val="dk1"/>
            </a:solidFill>
            <a:prstDash val="solid"/>
            <a:miter lim="800000"/>
            <a:headEnd type="none" w="med" len="med"/>
            <a:tailEnd type="triangle" w="med" len="med"/>
          </a:ln>
        </p:spPr>
      </p:cxnSp>
      <p:cxnSp>
        <p:nvCxnSpPr>
          <p:cNvPr id="170" name="Google Shape;170;p7"/>
          <p:cNvCxnSpPr/>
          <p:nvPr/>
        </p:nvCxnSpPr>
        <p:spPr>
          <a:xfrm>
            <a:off x="3200400" y="1371600"/>
            <a:ext cx="1143000" cy="990600"/>
          </a:xfrm>
          <a:prstGeom prst="straightConnector1">
            <a:avLst/>
          </a:prstGeom>
          <a:noFill/>
          <a:ln w="9525" cap="flat" cmpd="sng">
            <a:solidFill>
              <a:schemeClr val="dk1"/>
            </a:solidFill>
            <a:prstDash val="solid"/>
            <a:miter lim="800000"/>
            <a:headEnd type="none" w="med" len="med"/>
            <a:tailEnd type="triangle" w="med" len="med"/>
          </a:ln>
        </p:spPr>
      </p:cxnSp>
      <p:cxnSp>
        <p:nvCxnSpPr>
          <p:cNvPr id="171" name="Google Shape;171;p7"/>
          <p:cNvCxnSpPr/>
          <p:nvPr/>
        </p:nvCxnSpPr>
        <p:spPr>
          <a:xfrm>
            <a:off x="7620000" y="3352800"/>
            <a:ext cx="381000" cy="685800"/>
          </a:xfrm>
          <a:prstGeom prst="straightConnector1">
            <a:avLst/>
          </a:prstGeom>
          <a:noFill/>
          <a:ln w="9525" cap="flat" cmpd="sng">
            <a:solidFill>
              <a:schemeClr val="dk1"/>
            </a:solidFill>
            <a:prstDash val="solid"/>
            <a:miter lim="800000"/>
            <a:headEnd type="none" w="med" len="med"/>
            <a:tailEnd type="triangle" w="med" len="med"/>
          </a:ln>
        </p:spPr>
      </p:cxnSp>
      <p:cxnSp>
        <p:nvCxnSpPr>
          <p:cNvPr id="172" name="Google Shape;172;p7"/>
          <p:cNvCxnSpPr/>
          <p:nvPr/>
        </p:nvCxnSpPr>
        <p:spPr>
          <a:xfrm rot="10800000">
            <a:off x="6934200" y="1676400"/>
            <a:ext cx="685800" cy="914400"/>
          </a:xfrm>
          <a:prstGeom prst="straightConnector1">
            <a:avLst/>
          </a:prstGeom>
          <a:noFill/>
          <a:ln w="9525" cap="flat" cmpd="sng">
            <a:solidFill>
              <a:schemeClr val="dk1"/>
            </a:solidFill>
            <a:prstDash val="solid"/>
            <a:miter lim="800000"/>
            <a:headEnd type="none" w="med" len="med"/>
            <a:tailEnd type="triangle" w="med" len="med"/>
          </a:ln>
        </p:spPr>
      </p:cxnSp>
      <p:cxnSp>
        <p:nvCxnSpPr>
          <p:cNvPr id="173" name="Google Shape;173;p7"/>
          <p:cNvCxnSpPr/>
          <p:nvPr/>
        </p:nvCxnSpPr>
        <p:spPr>
          <a:xfrm rot="10800000">
            <a:off x="5943600" y="1676400"/>
            <a:ext cx="1371600" cy="838200"/>
          </a:xfrm>
          <a:prstGeom prst="straightConnector1">
            <a:avLst/>
          </a:prstGeom>
          <a:noFill/>
          <a:ln w="9525" cap="flat" cmpd="sng">
            <a:solidFill>
              <a:schemeClr val="dk1"/>
            </a:solidFill>
            <a:prstDash val="solid"/>
            <a:miter lim="800000"/>
            <a:headEnd type="none" w="med" len="med"/>
            <a:tailEnd type="triangle" w="med" len="med"/>
          </a:ln>
        </p:spPr>
      </p:cxnSp>
      <p:sp>
        <p:nvSpPr>
          <p:cNvPr id="174" name="Google Shape;174;p7"/>
          <p:cNvSpPr/>
          <p:nvPr/>
        </p:nvSpPr>
        <p:spPr>
          <a:xfrm>
            <a:off x="838200" y="1295400"/>
            <a:ext cx="6934200" cy="3352800"/>
          </a:xfrm>
          <a:prstGeom prst="wedgeRoundRectCallout">
            <a:avLst>
              <a:gd name="adj1" fmla="val 2685"/>
              <a:gd name="adj2" fmla="val 27665"/>
              <a:gd name="adj3" fmla="val 0"/>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177800" algn="l" rtl="0">
              <a:lnSpc>
                <a:spcPct val="100000"/>
              </a:lnSpc>
              <a:spcBef>
                <a:spcPts val="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 Nằm dọc theo đường chí tuyến là nơi khí áp cao nên ít mưa, nhận được nhiều ánh sáng MT nên rất nóng.</a:t>
            </a:r>
            <a:endParaRPr/>
          </a:p>
          <a:p>
            <a:pPr marL="0" marR="0" lvl="0" indent="-177800" algn="l" rtl="0">
              <a:lnSpc>
                <a:spcPct val="100000"/>
              </a:lnSpc>
              <a:spcBef>
                <a:spcPts val="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 Có dòng biển lạnh ở ven bờ ngăn hơi nước từ biển vào nên ít mưa.</a:t>
            </a:r>
            <a:endParaRPr/>
          </a:p>
          <a:p>
            <a:pPr marL="0" marR="0" lvl="0" indent="-177800" algn="l" rtl="0">
              <a:lnSpc>
                <a:spcPct val="100000"/>
              </a:lnSpc>
              <a:spcBef>
                <a:spcPts val="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  Nằm sâu trong nội địa xa ảnh hưởng của biển nên ít mưa.</a:t>
            </a:r>
            <a:endParaRPr/>
          </a:p>
          <a:p>
            <a:pPr marL="0" marR="0" lvl="0" indent="0" algn="l" rtl="0">
              <a:lnSpc>
                <a:spcPct val="100000"/>
              </a:lnSpc>
              <a:spcBef>
                <a:spcPts val="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8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8"/>
        <p:cNvGrpSpPr/>
        <p:nvPr/>
      </p:nvGrpSpPr>
      <p:grpSpPr>
        <a:xfrm>
          <a:off x="0" y="0"/>
          <a:ext cx="0" cy="0"/>
          <a:chOff x="0" y="0"/>
          <a:chExt cx="0" cy="0"/>
        </a:xfrm>
      </p:grpSpPr>
      <p:sp>
        <p:nvSpPr>
          <p:cNvPr id="179" name="Google Shape;179;p8"/>
          <p:cNvSpPr txBox="1"/>
          <p:nvPr/>
        </p:nvSpPr>
        <p:spPr>
          <a:xfrm>
            <a:off x="457200" y="1219200"/>
            <a:ext cx="8229600" cy="27432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240"/>
              <a:buFont typeface="Noto Sans Symbols"/>
              <a:buChar char="❖"/>
            </a:pPr>
            <a:r>
              <a:rPr lang="en-US" sz="2800" b="0" i="0" u="none">
                <a:solidFill>
                  <a:schemeClr val="dk1"/>
                </a:solidFill>
                <a:latin typeface="Times New Roman"/>
                <a:ea typeface="Times New Roman"/>
                <a:cs typeface="Times New Roman"/>
                <a:sym typeface="Times New Roman"/>
              </a:rPr>
              <a:t>Vị trí:</a:t>
            </a:r>
            <a:endParaRPr/>
          </a:p>
          <a:p>
            <a:pPr marL="342900" marR="0" lvl="0" indent="-34290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Hoang mạc chiếm một diện tích khá lớn trên bề mặt Trái Đất</a:t>
            </a:r>
            <a:endParaRPr/>
          </a:p>
          <a:p>
            <a:pPr marL="342900" marR="0" lvl="0" indent="-342900" algn="just"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Chủ yếu nằm dọc theo hai đường chí tuyến và giữa lục địa Á- Âu. Ven bờ, nơi có dòng biển lạnh đi qua</a:t>
            </a:r>
            <a:endParaRPr sz="2800" b="0" i="0" u="none">
              <a:solidFill>
                <a:schemeClr val="dk1"/>
              </a:solidFill>
              <a:latin typeface="Times New Roman"/>
              <a:ea typeface="Times New Roman"/>
              <a:cs typeface="Times New Roman"/>
              <a:sym typeface="Times New Roman"/>
            </a:endParaRPr>
          </a:p>
          <a:p>
            <a:pPr marL="342900" marR="0" lvl="0" indent="-342900" algn="just"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
        <p:nvSpPr>
          <p:cNvPr id="180" name="Google Shape;180;p8"/>
          <p:cNvSpPr txBox="1"/>
          <p:nvPr/>
        </p:nvSpPr>
        <p:spPr>
          <a:xfrm>
            <a:off x="457200" y="609600"/>
            <a:ext cx="52578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1. Đặc điểm của môi trường</a:t>
            </a:r>
            <a:endParaRPr/>
          </a:p>
        </p:txBody>
      </p:sp>
      <p:sp>
        <p:nvSpPr>
          <p:cNvPr id="181" name="Google Shape;181;p8"/>
          <p:cNvSpPr txBox="1"/>
          <p:nvPr/>
        </p:nvSpPr>
        <p:spPr>
          <a:xfrm>
            <a:off x="1295400" y="-30162"/>
            <a:ext cx="6629400"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Bài 19:    MÔI TRƯỜNG HOANG MẠC</a:t>
            </a:r>
            <a:endParaRPr/>
          </a:p>
        </p:txBody>
      </p:sp>
      <p:sp>
        <p:nvSpPr>
          <p:cNvPr id="182" name="Google Shape;182;p8"/>
          <p:cNvSpPr txBox="1"/>
          <p:nvPr/>
        </p:nvSpPr>
        <p:spPr>
          <a:xfrm>
            <a:off x="457200" y="3810000"/>
            <a:ext cx="1776412" cy="954087"/>
          </a:xfrm>
          <a:prstGeom prst="rect">
            <a:avLst/>
          </a:prstGeom>
          <a:noFill/>
          <a:ln>
            <a:noFill/>
          </a:ln>
        </p:spPr>
        <p:txBody>
          <a:bodyPr spcFirstLastPara="1" wrap="square" lIns="91425" tIns="45700" rIns="91425" bIns="45700" anchor="t" anchorCtr="0">
            <a:spAutoFit/>
          </a:bodyPr>
          <a:lstStyle/>
          <a:p>
            <a:pPr marL="0" marR="0" lvl="0" indent="-142240" algn="l" rtl="0">
              <a:lnSpc>
                <a:spcPct val="100000"/>
              </a:lnSpc>
              <a:spcBef>
                <a:spcPts val="0"/>
              </a:spcBef>
              <a:spcAft>
                <a:spcPts val="0"/>
              </a:spcAft>
              <a:buClr>
                <a:schemeClr val="dk1"/>
              </a:buClr>
              <a:buSzPts val="2240"/>
              <a:buFont typeface="Noto Sans Symbols"/>
              <a:buChar char="❖"/>
            </a:pPr>
            <a:r>
              <a:rPr lang="en-US" sz="2800" b="0" i="0" u="none">
                <a:solidFill>
                  <a:schemeClr val="dk1"/>
                </a:solidFill>
                <a:latin typeface="Times New Roman"/>
                <a:ea typeface="Times New Roman"/>
                <a:cs typeface="Times New Roman"/>
                <a:sym typeface="Times New Roman"/>
              </a:rPr>
              <a:t> Khí hậu:</a:t>
            </a:r>
            <a:endParaRPr/>
          </a:p>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2">
                                            <p:txEl>
                                              <p:pRg st="0" end="0"/>
                                            </p:txEl>
                                          </p:spTgt>
                                        </p:tgtEl>
                                        <p:attrNameLst>
                                          <p:attrName>style.visibility</p:attrName>
                                        </p:attrNameLst>
                                      </p:cBhvr>
                                      <p:to>
                                        <p:strVal val="visible"/>
                                      </p:to>
                                    </p:set>
                                    <p:animEffect transition="in" filter="fade">
                                      <p:cBhvr>
                                        <p:cTn id="11" dur="500"/>
                                        <p:tgtEl>
                                          <p:spTgt spid="18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2">
                                            <p:txEl>
                                              <p:pRg st="1" end="1"/>
                                            </p:txEl>
                                          </p:spTgt>
                                        </p:tgtEl>
                                        <p:attrNameLst>
                                          <p:attrName>style.visibility</p:attrName>
                                        </p:attrNameLst>
                                      </p:cBhvr>
                                      <p:to>
                                        <p:strVal val="visible"/>
                                      </p:to>
                                    </p:set>
                                    <p:animEffect transition="in" filter="fade">
                                      <p:cBhvr>
                                        <p:cTn id="16" dur="500"/>
                                        <p:tgtEl>
                                          <p:spTgt spid="1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p:nvPr/>
        </p:nvSpPr>
        <p:spPr>
          <a:xfrm>
            <a:off x="457200" y="4919662"/>
            <a:ext cx="8458200" cy="15684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Hoang mạc Xahara như một biển cát mênh mông từ Tây sang Đông rộng 4500 km, từ Bắc xuống Nam dài 1800 km với những đụn cát di động; một số nơi là ốc đảo với cây chà là có dáng như cây dừa.</a:t>
            </a:r>
            <a:endParaRPr/>
          </a:p>
        </p:txBody>
      </p:sp>
      <p:pic>
        <p:nvPicPr>
          <p:cNvPr id="188" name="Google Shape;188;p9" descr="5.jpg"/>
          <p:cNvPicPr preferRelativeResize="0"/>
          <p:nvPr/>
        </p:nvPicPr>
        <p:blipFill rotWithShape="1">
          <a:blip r:embed="rId3">
            <a:alphaModFix/>
          </a:blip>
          <a:srcRect/>
          <a:stretch/>
        </p:blipFill>
        <p:spPr>
          <a:xfrm>
            <a:off x="0" y="0"/>
            <a:ext cx="4689475" cy="4724400"/>
          </a:xfrm>
          <a:prstGeom prst="rect">
            <a:avLst/>
          </a:prstGeom>
          <a:noFill/>
          <a:ln>
            <a:noFill/>
          </a:ln>
        </p:spPr>
      </p:pic>
      <p:pic>
        <p:nvPicPr>
          <p:cNvPr id="189" name="Google Shape;189;p9" descr="6.jpg"/>
          <p:cNvPicPr preferRelativeResize="0"/>
          <p:nvPr/>
        </p:nvPicPr>
        <p:blipFill rotWithShape="1">
          <a:blip r:embed="rId4">
            <a:alphaModFix/>
          </a:blip>
          <a:srcRect/>
          <a:stretch/>
        </p:blipFill>
        <p:spPr>
          <a:xfrm>
            <a:off x="4572000" y="0"/>
            <a:ext cx="4572000" cy="4724400"/>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1621</Words>
  <Application>Microsoft Office PowerPoint</Application>
  <PresentationFormat>On-screen Show (4:3)</PresentationFormat>
  <Paragraphs>220</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Times New Roman</vt:lpstr>
      <vt:lpstr>Noto Sans Symbols</vt:lpstr>
      <vt:lpstr>Garamond</vt:lpstr>
      <vt:lpstr>Default Design</vt:lpstr>
      <vt:lpstr>PowerPoint Presentation</vt:lpstr>
      <vt:lpstr>PowerPoint Presentation</vt:lpstr>
      <vt:lpstr>                BÀI 19</vt:lpstr>
      <vt:lpstr>PowerPoint Presentation</vt:lpstr>
      <vt:lpstr>PowerPoint Presentation</vt:lpstr>
      <vt:lpstr>PowerPoint Presentation</vt:lpstr>
      <vt:lpstr>1. Đặc điểm của môi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Sự thích nghi của thực, động vật với môi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dc:creator>
  <cp:lastModifiedBy>Admin_PTIT</cp:lastModifiedBy>
  <cp:revision>1</cp:revision>
  <dcterms:created xsi:type="dcterms:W3CDTF">2007-11-06T13:53:15Z</dcterms:created>
  <dcterms:modified xsi:type="dcterms:W3CDTF">2021-03-04T05:44:28Z</dcterms:modified>
</cp:coreProperties>
</file>