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2" r:id="rId3"/>
    <p:sldId id="276" r:id="rId4"/>
    <p:sldId id="284" r:id="rId5"/>
    <p:sldId id="285" r:id="rId6"/>
    <p:sldId id="286" r:id="rId7"/>
    <p:sldId id="278" r:id="rId8"/>
    <p:sldId id="279" r:id="rId9"/>
    <p:sldId id="280" r:id="rId10"/>
    <p:sldId id="277" r:id="rId11"/>
    <p:sldId id="287" r:id="rId12"/>
    <p:sldId id="282" r:id="rId13"/>
    <p:sldId id="288" r:id="rId14"/>
    <p:sldId id="289" r:id="rId15"/>
    <p:sldId id="281" r:id="rId16"/>
    <p:sldId id="283"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p:cViewPr varScale="1">
        <p:scale>
          <a:sx n="80" d="100"/>
          <a:sy n="80" d="100"/>
        </p:scale>
        <p:origin x="90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D1339-E609-47F1-9F97-AEAD624860F1}" type="datetimeFigureOut">
              <a:rPr lang="en-US" smtClean="0"/>
              <a:t>5/22/2021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01EA5-CA5B-45A2-9CAA-4ED9E0F40CDB}" type="slidenum">
              <a:rPr lang="en-US" smtClean="0"/>
              <a:t>‹#›</a:t>
            </a:fld>
            <a:endParaRPr lang="en-US"/>
          </a:p>
        </p:txBody>
      </p:sp>
    </p:spTree>
    <p:extLst>
      <p:ext uri="{BB962C8B-B14F-4D97-AF65-F5344CB8AC3E}">
        <p14:creationId xmlns:p14="http://schemas.microsoft.com/office/powerpoint/2010/main" val="158188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smtClean="0"/>
          </a:p>
        </p:txBody>
      </p:sp>
      <p:sp>
        <p:nvSpPr>
          <p:cNvPr id="103428" name="Slide Number Placeholder 3"/>
          <p:cNvSpPr>
            <a:spLocks noGrp="1"/>
          </p:cNvSpPr>
          <p:nvPr>
            <p:ph type="sldNum" sz="quarter" idx="5"/>
          </p:nvPr>
        </p:nvSpPr>
        <p:spPr>
          <a:noFill/>
        </p:spPr>
        <p:txBody>
          <a:bodyPr/>
          <a:lstStyle>
            <a:lvl1pPr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fld id="{B92CE577-5ED3-4462-9CDE-424006940DF1}" type="slidenum">
              <a:rPr lang="en-US" sz="1200">
                <a:latin typeface="Arial Unicode MS" panose="020B0604020202020204" pitchFamily="34" charset="-128"/>
              </a:rPr>
              <a:pPr eaLnBrk="1" hangingPunct="1"/>
              <a:t>11</a:t>
            </a:fld>
            <a:endParaRPr lang="en-US" sz="1200">
              <a:latin typeface="Arial Unicode MS" panose="020B0604020202020204" pitchFamily="34" charset="-128"/>
            </a:endParaRPr>
          </a:p>
        </p:txBody>
      </p:sp>
    </p:spTree>
    <p:extLst>
      <p:ext uri="{BB962C8B-B14F-4D97-AF65-F5344CB8AC3E}">
        <p14:creationId xmlns:p14="http://schemas.microsoft.com/office/powerpoint/2010/main" val="89063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smtClean="0"/>
          </a:p>
        </p:txBody>
      </p:sp>
      <p:sp>
        <p:nvSpPr>
          <p:cNvPr id="109572" name="Slide Number Placeholder 3"/>
          <p:cNvSpPr>
            <a:spLocks noGrp="1"/>
          </p:cNvSpPr>
          <p:nvPr>
            <p:ph type="sldNum" sz="quarter" idx="5"/>
          </p:nvPr>
        </p:nvSpPr>
        <p:spPr>
          <a:noFill/>
        </p:spPr>
        <p:txBody>
          <a:bodyPr/>
          <a:lstStyle>
            <a:lvl1pPr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fld id="{B7BABDCA-5BA2-4C4C-A226-F7EA9DD89448}" type="slidenum">
              <a:rPr lang="en-US" sz="1200">
                <a:latin typeface="Arial Unicode MS" panose="020B0604020202020204" pitchFamily="34" charset="-128"/>
              </a:rPr>
              <a:pPr eaLnBrk="1" hangingPunct="1"/>
              <a:t>13</a:t>
            </a:fld>
            <a:endParaRPr lang="en-US" sz="1200">
              <a:latin typeface="Arial Unicode MS" panose="020B0604020202020204" pitchFamily="34" charset="-128"/>
            </a:endParaRPr>
          </a:p>
        </p:txBody>
      </p:sp>
    </p:spTree>
    <p:extLst>
      <p:ext uri="{BB962C8B-B14F-4D97-AF65-F5344CB8AC3E}">
        <p14:creationId xmlns:p14="http://schemas.microsoft.com/office/powerpoint/2010/main" val="380222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smtClean="0"/>
          </a:p>
        </p:txBody>
      </p:sp>
      <p:sp>
        <p:nvSpPr>
          <p:cNvPr id="109572" name="Slide Number Placeholder 3"/>
          <p:cNvSpPr>
            <a:spLocks noGrp="1"/>
          </p:cNvSpPr>
          <p:nvPr>
            <p:ph type="sldNum" sz="quarter" idx="5"/>
          </p:nvPr>
        </p:nvSpPr>
        <p:spPr>
          <a:noFill/>
        </p:spPr>
        <p:txBody>
          <a:bodyPr/>
          <a:lstStyle>
            <a:lvl1pPr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fld id="{B7BABDCA-5BA2-4C4C-A226-F7EA9DD89448}" type="slidenum">
              <a:rPr lang="en-US" sz="1200">
                <a:latin typeface="Arial Unicode MS" panose="020B0604020202020204" pitchFamily="34" charset="-128"/>
              </a:rPr>
              <a:pPr eaLnBrk="1" hangingPunct="1"/>
              <a:t>14</a:t>
            </a:fld>
            <a:endParaRPr lang="en-US" sz="1200">
              <a:latin typeface="Arial Unicode MS" panose="020B0604020202020204" pitchFamily="34" charset="-128"/>
            </a:endParaRPr>
          </a:p>
        </p:txBody>
      </p:sp>
    </p:spTree>
    <p:extLst>
      <p:ext uri="{BB962C8B-B14F-4D97-AF65-F5344CB8AC3E}">
        <p14:creationId xmlns:p14="http://schemas.microsoft.com/office/powerpoint/2010/main" val="8771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311057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200311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176358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350985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2BA84-84A7-4C69-B7FA-22FBA30CFB6D}" type="datetimeFigureOut">
              <a:rPr lang="en-US" smtClean="0"/>
              <a:t>5/22/2021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234695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2BA84-84A7-4C69-B7FA-22FBA30CFB6D}"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130635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2BA84-84A7-4C69-B7FA-22FBA30CFB6D}" type="datetimeFigureOut">
              <a:rPr lang="en-US" smtClean="0"/>
              <a:t>5/22/2021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403945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2BA84-84A7-4C69-B7FA-22FBA30CFB6D}" type="datetimeFigureOut">
              <a:rPr lang="en-US" smtClean="0"/>
              <a:t>5/22/2021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15535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BA84-84A7-4C69-B7FA-22FBA30CFB6D}" type="datetimeFigureOut">
              <a:rPr lang="en-US" smtClean="0"/>
              <a:t>5/22/2021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214655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BA84-84A7-4C69-B7FA-22FBA30CFB6D}"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352516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BA84-84A7-4C69-B7FA-22FBA30CFB6D}"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88164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2BA84-84A7-4C69-B7FA-22FBA30CFB6D}" type="datetimeFigureOut">
              <a:rPr lang="en-US" smtClean="0"/>
              <a:t>5/22/2021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1F82B-CCD3-4F9D-9CAE-41B7F015FB88}" type="slidenum">
              <a:rPr lang="en-US" smtClean="0"/>
              <a:t>‹#›</a:t>
            </a:fld>
            <a:endParaRPr lang="en-US"/>
          </a:p>
        </p:txBody>
      </p:sp>
    </p:spTree>
    <p:extLst>
      <p:ext uri="{BB962C8B-B14F-4D97-AF65-F5344CB8AC3E}">
        <p14:creationId xmlns:p14="http://schemas.microsoft.com/office/powerpoint/2010/main" val="298815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vndoc.com/luat-nghia-vu-quan-su-2015-so-78-2015-qh13/downloa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1447798" y="1219200"/>
            <a:ext cx="6230815" cy="844061"/>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00FFFF"/>
              </a:extrusionClr>
            </a:sp3d>
          </a:bodyPr>
          <a:lstStyle/>
          <a:p>
            <a:pPr algn="ctr" rtl="0">
              <a:buNone/>
            </a:pPr>
            <a:r>
              <a:rPr lang="en-US" sz="9600" b="1" kern="10" dirty="0" err="1" smtClean="0">
                <a:ln w="9525">
                  <a:round/>
                  <a:headEnd/>
                  <a:tailEnd/>
                </a:ln>
                <a:solidFill>
                  <a:srgbClr val="000066"/>
                </a:solidFill>
                <a:latin typeface="Times New Roman"/>
                <a:cs typeface="Times New Roman"/>
              </a:rPr>
              <a:t>Giáo</a:t>
            </a:r>
            <a:r>
              <a:rPr lang="en-US" sz="9600" b="1" kern="10" dirty="0" smtClean="0">
                <a:ln w="9525">
                  <a:round/>
                  <a:headEnd/>
                  <a:tailEnd/>
                </a:ln>
                <a:solidFill>
                  <a:srgbClr val="000066"/>
                </a:solidFill>
                <a:latin typeface="Times New Roman"/>
                <a:cs typeface="Times New Roman"/>
              </a:rPr>
              <a:t> </a:t>
            </a:r>
            <a:r>
              <a:rPr lang="en-US" sz="9600" b="1" kern="10" dirty="0" err="1" smtClean="0">
                <a:ln w="9525">
                  <a:round/>
                  <a:headEnd/>
                  <a:tailEnd/>
                </a:ln>
                <a:solidFill>
                  <a:srgbClr val="000066"/>
                </a:solidFill>
                <a:latin typeface="Times New Roman"/>
                <a:cs typeface="Times New Roman"/>
              </a:rPr>
              <a:t>dục</a:t>
            </a:r>
            <a:r>
              <a:rPr lang="en-US" sz="9600" b="1" kern="10" dirty="0" smtClean="0">
                <a:ln w="9525">
                  <a:round/>
                  <a:headEnd/>
                  <a:tailEnd/>
                </a:ln>
                <a:solidFill>
                  <a:srgbClr val="000066"/>
                </a:solidFill>
                <a:latin typeface="Times New Roman"/>
                <a:cs typeface="Times New Roman"/>
              </a:rPr>
              <a:t> </a:t>
            </a:r>
            <a:r>
              <a:rPr lang="en-US" sz="9600" b="1" kern="10" dirty="0" err="1" smtClean="0">
                <a:ln w="9525">
                  <a:round/>
                  <a:headEnd/>
                  <a:tailEnd/>
                </a:ln>
                <a:solidFill>
                  <a:srgbClr val="000066"/>
                </a:solidFill>
                <a:latin typeface="Times New Roman"/>
                <a:cs typeface="Times New Roman"/>
              </a:rPr>
              <a:t>công</a:t>
            </a:r>
            <a:r>
              <a:rPr lang="en-US" sz="9600" b="1" kern="10" dirty="0" smtClean="0">
                <a:ln w="9525">
                  <a:round/>
                  <a:headEnd/>
                  <a:tailEnd/>
                </a:ln>
                <a:solidFill>
                  <a:srgbClr val="000066"/>
                </a:solidFill>
                <a:latin typeface="Times New Roman"/>
                <a:cs typeface="Times New Roman"/>
              </a:rPr>
              <a:t> </a:t>
            </a:r>
            <a:r>
              <a:rPr lang="en-US" sz="9600" b="1" kern="10" dirty="0" err="1" smtClean="0">
                <a:ln w="9525">
                  <a:round/>
                  <a:headEnd/>
                  <a:tailEnd/>
                </a:ln>
                <a:solidFill>
                  <a:srgbClr val="000066"/>
                </a:solidFill>
                <a:latin typeface="Times New Roman"/>
                <a:cs typeface="Times New Roman"/>
              </a:rPr>
              <a:t>dân</a:t>
            </a:r>
            <a:r>
              <a:rPr lang="en-US" sz="9600" b="1" kern="10" spc="0" dirty="0" smtClean="0">
                <a:ln w="9525">
                  <a:round/>
                  <a:headEnd/>
                  <a:tailEnd/>
                </a:ln>
                <a:solidFill>
                  <a:srgbClr val="000066"/>
                </a:solidFill>
                <a:latin typeface="Times New Roman"/>
                <a:cs typeface="Times New Roman"/>
              </a:rPr>
              <a:t> </a:t>
            </a:r>
            <a:r>
              <a:rPr lang="en-US" sz="9600" b="1" kern="10" spc="0" dirty="0" err="1" smtClean="0">
                <a:ln w="9525">
                  <a:round/>
                  <a:headEnd/>
                  <a:tailEnd/>
                </a:ln>
                <a:solidFill>
                  <a:srgbClr val="000066"/>
                </a:solidFill>
                <a:latin typeface="Times New Roman"/>
                <a:cs typeface="Times New Roman"/>
              </a:rPr>
              <a:t>lớp</a:t>
            </a:r>
            <a:r>
              <a:rPr lang="en-US" sz="9600" b="1" kern="10" spc="0" dirty="0" smtClean="0">
                <a:ln w="9525">
                  <a:round/>
                  <a:headEnd/>
                  <a:tailEnd/>
                </a:ln>
                <a:solidFill>
                  <a:srgbClr val="000066"/>
                </a:solidFill>
                <a:latin typeface="Times New Roman"/>
                <a:cs typeface="Times New Roman"/>
              </a:rPr>
              <a:t> 9</a:t>
            </a:r>
            <a:endParaRPr lang="en-US" sz="9600" b="1" kern="10" spc="0" dirty="0">
              <a:ln w="9525">
                <a:round/>
                <a:headEnd/>
                <a:tailEnd/>
              </a:ln>
              <a:solidFill>
                <a:srgbClr val="000066"/>
              </a:solidFill>
              <a:latin typeface="Times New Roman"/>
              <a:cs typeface="Times New Roman"/>
            </a:endParaRPr>
          </a:p>
        </p:txBody>
      </p:sp>
      <p:sp>
        <p:nvSpPr>
          <p:cNvPr id="6" name="WordArt 8"/>
          <p:cNvSpPr>
            <a:spLocks noChangeArrowheads="1" noChangeShapeType="1" noTextEdit="1"/>
          </p:cNvSpPr>
          <p:nvPr/>
        </p:nvSpPr>
        <p:spPr bwMode="auto">
          <a:xfrm>
            <a:off x="2590800" y="6324600"/>
            <a:ext cx="4114800" cy="381000"/>
          </a:xfrm>
          <a:prstGeom prst="rect">
            <a:avLst/>
          </a:prstGeom>
        </p:spPr>
        <p:txBody>
          <a:bodyPr wrap="none" fromWordArt="1">
            <a:prstTxWarp prst="textPlain">
              <a:avLst>
                <a:gd name="adj" fmla="val 50000"/>
              </a:avLst>
            </a:prstTxWarp>
          </a:bodyPr>
          <a:lstStyle/>
          <a:p>
            <a:pPr algn="ctr" rtl="0">
              <a:buNone/>
            </a:pPr>
            <a:r>
              <a:rPr lang="vi-VN" sz="4800" b="1" kern="10" spc="0" dirty="0" smtClean="0">
                <a:ln w="12700">
                  <a:solidFill>
                    <a:srgbClr val="FF9900"/>
                  </a:solidFill>
                  <a:round/>
                  <a:headEnd/>
                  <a:tailEnd/>
                </a:ln>
                <a:solidFill>
                  <a:schemeClr val="accent6">
                    <a:lumMod val="50000"/>
                  </a:schemeClr>
                </a:solidFill>
                <a:effectLst>
                  <a:outerShdw dist="107763" dir="13500000" algn="ctr" rotWithShape="0">
                    <a:srgbClr val="C0C0C0">
                      <a:alpha val="50000"/>
                    </a:srgbClr>
                  </a:outerShdw>
                </a:effectLst>
                <a:latin typeface="Times New Roman"/>
                <a:cs typeface="Times New Roman"/>
              </a:rPr>
              <a:t>Năm học: </a:t>
            </a:r>
            <a:r>
              <a:rPr lang="en-US" sz="4800" b="1" kern="10" spc="0" dirty="0" smtClean="0">
                <a:ln w="12700">
                  <a:solidFill>
                    <a:srgbClr val="FF9900"/>
                  </a:solidFill>
                  <a:round/>
                  <a:headEnd/>
                  <a:tailEnd/>
                </a:ln>
                <a:solidFill>
                  <a:schemeClr val="accent6">
                    <a:lumMod val="50000"/>
                  </a:schemeClr>
                </a:solidFill>
                <a:effectLst>
                  <a:outerShdw dist="107763" dir="13500000" algn="ctr" rotWithShape="0">
                    <a:srgbClr val="C0C0C0">
                      <a:alpha val="50000"/>
                    </a:srgbClr>
                  </a:outerShdw>
                </a:effectLst>
                <a:latin typeface="Times New Roman"/>
                <a:cs typeface="Times New Roman"/>
              </a:rPr>
              <a:t>2020-2021</a:t>
            </a:r>
            <a:endParaRPr lang="en-US" sz="4800" b="1" kern="10" spc="0" dirty="0">
              <a:ln w="12700">
                <a:solidFill>
                  <a:srgbClr val="FF9900"/>
                </a:solidFill>
                <a:round/>
                <a:headEnd/>
                <a:tailEnd/>
              </a:ln>
              <a:solidFill>
                <a:schemeClr val="accent6">
                  <a:lumMod val="50000"/>
                </a:schemeClr>
              </a:solidFill>
              <a:effectLst>
                <a:outerShdw dist="107763" dir="13500000" algn="ctr" rotWithShape="0">
                  <a:srgbClr val="C0C0C0">
                    <a:alpha val="50000"/>
                  </a:srgbClr>
                </a:outerShdw>
              </a:effectLst>
              <a:latin typeface="Times New Roman"/>
              <a:cs typeface="Times New Roman"/>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2667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592" y="1767443"/>
            <a:ext cx="2509837" cy="194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a:grpSpLocks/>
          </p:cNvGrpSpPr>
          <p:nvPr/>
        </p:nvGrpSpPr>
        <p:grpSpPr bwMode="auto">
          <a:xfrm>
            <a:off x="4000500" y="152400"/>
            <a:ext cx="1495425" cy="876568"/>
            <a:chOff x="0" y="432"/>
            <a:chExt cx="1296" cy="606"/>
          </a:xfrm>
        </p:grpSpPr>
        <p:pic>
          <p:nvPicPr>
            <p:cNvPr id="10" name="Picture 4" descr="3d bir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8" y="720"/>
              <a:ext cx="70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3d bir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32"/>
              <a:ext cx="70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a:off x="7924800" y="279902"/>
            <a:ext cx="1608162" cy="786897"/>
            <a:chOff x="0" y="432"/>
            <a:chExt cx="1296" cy="606"/>
          </a:xfrm>
        </p:grpSpPr>
        <p:pic>
          <p:nvPicPr>
            <p:cNvPr id="13" name="Picture 4" descr="3d bir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8" y="720"/>
              <a:ext cx="70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3d bir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32"/>
              <a:ext cx="70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Em-Nhu-Chim-Bo-Cau-Trang-Dieu-Lin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 y="6096000"/>
            <a:ext cx="609600" cy="609600"/>
          </a:xfrm>
          <a:prstGeom prst="rect">
            <a:avLst/>
          </a:prstGeom>
        </p:spPr>
      </p:pic>
    </p:spTree>
    <p:extLst>
      <p:ext uri="{BB962C8B-B14F-4D97-AF65-F5344CB8AC3E}">
        <p14:creationId xmlns:p14="http://schemas.microsoft.com/office/powerpoint/2010/main" val="37728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081" fill="hold"/>
                                        <p:tgtEl>
                                          <p:spTgt spid="2"/>
                                        </p:tgtEl>
                                      </p:cBhvr>
                                    </p:cmd>
                                  </p:childTnLst>
                                </p:cTn>
                              </p:par>
                              <p:par>
                                <p:cTn id="7" presetID="26" presetClass="path" presetSubtype="0" repeatCount="indefinite" accel="50000" decel="50000" fill="hold"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8" dur="5000" fill="hold"/>
                                        <p:tgtEl>
                                          <p:spTgt spid="7"/>
                                        </p:tgtEl>
                                        <p:attrNameLst>
                                          <p:attrName>ppt_x</p:attrName>
                                          <p:attrName>ppt_y</p:attrName>
                                        </p:attrNameLst>
                                      </p:cBhvr>
                                    </p:animMotion>
                                  </p:childTnLst>
                                </p:cTn>
                              </p:par>
                              <p:par>
                                <p:cTn id="9" presetID="26" presetClass="path" presetSubtype="0" repeatCount="indefinite" accel="50000" decel="50000" fill="hold" nodeType="withEffect">
                                  <p:stCondLst>
                                    <p:cond delay="0"/>
                                  </p:stCondLst>
                                  <p:childTnLst>
                                    <p:animMotion origin="layout" path="M 0.14427 0.0148 C 0.14566 -0.01827 0.11979 -0.04718 0.08681 -0.04973 C 0.04809 -0.05273 0.03264 -0.02405 0.02604 -0.00648 L 0.01892 0.01711 C 0.01233 0.03469 -0.00417 0.06336 -0.04792 0.0599 C -0.07604 0.05781 -0.10677 0.02844 -0.10538 -0.00463 C -0.10399 -0.03747 -0.07083 -0.06198 -0.04253 -0.05967 C 0.00104 -0.05643 0.01476 -0.02544 0.01997 -0.00694 L 0.025 0.01757 C 0.03004 0.03607 0.04288 0.06683 0.0816 0.06984 C 0.11458 0.07238 0.14288 0.04764 0.14427 0.0148 Z " pathEditMode="relative" rAng="10999644" ptsTypes="ffFffffFfff">
                                      <p:cBhvr>
                                        <p:cTn id="10" dur="5000" fill="hold"/>
                                        <p:tgtEl>
                                          <p:spTgt spid="8"/>
                                        </p:tgtEl>
                                        <p:attrNameLst>
                                          <p:attrName>ppt_x</p:attrName>
                                          <p:attrName>ppt_y</p:attrName>
                                        </p:attrNameLst>
                                      </p:cBhvr>
                                      <p:rCtr x="-12483" y="-971"/>
                                    </p:animMotion>
                                  </p:childTnLst>
                                </p:cTn>
                              </p:par>
                              <p:par>
                                <p:cTn id="11" presetID="0" presetClass="path" presetSubtype="0" repeatCount="indefinite" accel="50000" decel="50000" fill="hold" nodeType="withEffect">
                                  <p:stCondLst>
                                    <p:cond delay="0"/>
                                  </p:stCondLst>
                                  <p:childTnLst>
                                    <p:animMotion origin="layout" path="M 0 4.34783E-6 L -0.58542 -0.00787 " pathEditMode="relative" rAng="0" ptsTypes="AA">
                                      <p:cBhvr>
                                        <p:cTn id="12" dur="5000" fill="hold"/>
                                        <p:tgtEl>
                                          <p:spTgt spid="9"/>
                                        </p:tgtEl>
                                        <p:attrNameLst>
                                          <p:attrName>ppt_x</p:attrName>
                                          <p:attrName>ppt_y</p:attrName>
                                        </p:attrNameLst>
                                      </p:cBhvr>
                                      <p:rCtr x="-29271" y="-393"/>
                                    </p:animMotion>
                                  </p:childTnLst>
                                </p:cTn>
                              </p:par>
                              <p:par>
                                <p:cTn id="13" presetID="0" presetClass="path" presetSubtype="0" repeatCount="indefinite" accel="50000" decel="50000" fill="hold" nodeType="withEffect">
                                  <p:stCondLst>
                                    <p:cond delay="0"/>
                                  </p:stCondLst>
                                  <p:childTnLst>
                                    <p:animMotion origin="layout" path="M -0.06511 -0.01203 L -1.03212 -0.01688 " pathEditMode="relative" rAng="0" ptsTypes="AA">
                                      <p:cBhvr>
                                        <p:cTn id="14" dur="8000" fill="hold"/>
                                        <p:tgtEl>
                                          <p:spTgt spid="12"/>
                                        </p:tgtEl>
                                        <p:attrNameLst>
                                          <p:attrName>ppt_x</p:attrName>
                                          <p:attrName>ppt_y</p:attrName>
                                        </p:attrNameLst>
                                      </p:cBhvr>
                                      <p:rCtr x="-48351" y="-25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Line 5"/>
          <p:cNvSpPr>
            <a:spLocks noChangeShapeType="1"/>
          </p:cNvSpPr>
          <p:nvPr/>
        </p:nvSpPr>
        <p:spPr bwMode="auto">
          <a:xfrm>
            <a:off x="4991100" y="1219200"/>
            <a:ext cx="3810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loud 10"/>
          <p:cNvSpPr/>
          <p:nvPr/>
        </p:nvSpPr>
        <p:spPr>
          <a:xfrm>
            <a:off x="5022944" y="1447800"/>
            <a:ext cx="4121056" cy="28956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endParaRPr lang="en-US" sz="2800" dirty="0" smtClean="0">
              <a:effectLst/>
              <a:latin typeface="Times New Roman" pitchFamily="18" charset="0"/>
              <a:cs typeface="Times New Roman" pitchFamily="18" charset="0"/>
            </a:endParaRPr>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10" name="Rectangle 9"/>
          <p:cNvSpPr/>
          <p:nvPr/>
        </p:nvSpPr>
        <p:spPr>
          <a:xfrm>
            <a:off x="155901" y="1447800"/>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2" name="Rectangle 1"/>
          <p:cNvSpPr/>
          <p:nvPr/>
        </p:nvSpPr>
        <p:spPr>
          <a:xfrm>
            <a:off x="136311" y="1828800"/>
            <a:ext cx="4854789" cy="1384995"/>
          </a:xfrm>
          <a:prstGeom prst="rect">
            <a:avLst/>
          </a:prstGeom>
        </p:spPr>
        <p:txBody>
          <a:bodyPr wrap="square">
            <a:spAutoFit/>
          </a:bodyPr>
          <a:lstStyle/>
          <a:p>
            <a:pPr algn="just"/>
            <a:r>
              <a:rPr lang="de-DE" sz="2800" dirty="0">
                <a:latin typeface="Times New Roman" pitchFamily="18" charset="0"/>
                <a:cs typeface="Times New Roman" pitchFamily="18" charset="0"/>
              </a:rPr>
              <a:t>- Ra sức học tập, tu dưỡng </a:t>
            </a:r>
            <a:r>
              <a:rPr lang="de-DE" sz="2800" dirty="0" smtClean="0">
                <a:latin typeface="Times New Roman" pitchFamily="18" charset="0"/>
                <a:cs typeface="Times New Roman" pitchFamily="18" charset="0"/>
              </a:rPr>
              <a:t>đạo đức.Rèn </a:t>
            </a:r>
            <a:r>
              <a:rPr lang="de-DE" sz="2800" dirty="0">
                <a:latin typeface="Times New Roman" pitchFamily="18" charset="0"/>
                <a:cs typeface="Times New Roman" pitchFamily="18" charset="0"/>
              </a:rPr>
              <a:t>luyện sức khoẻ, luyện tập quân sự.</a:t>
            </a:r>
            <a:endParaRPr lang="en-US" sz="2800" dirty="0">
              <a:latin typeface="Times New Roman" pitchFamily="18" charset="0"/>
              <a:cs typeface="Times New Roman" pitchFamily="18" charset="0"/>
            </a:endParaRPr>
          </a:p>
        </p:txBody>
      </p:sp>
      <p:sp>
        <p:nvSpPr>
          <p:cNvPr id="3" name="Rectangle 2"/>
          <p:cNvSpPr/>
          <p:nvPr/>
        </p:nvSpPr>
        <p:spPr>
          <a:xfrm>
            <a:off x="127055" y="3048000"/>
            <a:ext cx="4873299" cy="1384995"/>
          </a:xfrm>
          <a:prstGeom prst="rect">
            <a:avLst/>
          </a:prstGeom>
        </p:spPr>
        <p:txBody>
          <a:bodyPr wrap="square">
            <a:spAutoFit/>
          </a:bodyPr>
          <a:lstStyle/>
          <a:p>
            <a:pPr algn="just"/>
            <a:r>
              <a:rPr lang="de-DE" sz="2800" dirty="0">
                <a:latin typeface="Times New Roman" pitchFamily="18" charset="0"/>
                <a:cs typeface="Times New Roman" pitchFamily="18" charset="0"/>
              </a:rPr>
              <a:t>- Tích cực tham gia phong trào bảo vệ trật tự an ninh trong trường học và nơi cư </a:t>
            </a:r>
            <a:r>
              <a:rPr lang="de-DE" sz="2800" dirty="0" smtClean="0">
                <a:latin typeface="Times New Roman" pitchFamily="18" charset="0"/>
                <a:cs typeface="Times New Roman" pitchFamily="18" charset="0"/>
              </a:rPr>
              <a:t>trú.</a:t>
            </a:r>
            <a:endParaRPr lang="en-US" sz="2800" dirty="0">
              <a:latin typeface="Times New Roman" pitchFamily="18" charset="0"/>
              <a:cs typeface="Times New Roman" pitchFamily="18" charset="0"/>
            </a:endParaRPr>
          </a:p>
        </p:txBody>
      </p:sp>
      <p:sp>
        <p:nvSpPr>
          <p:cNvPr id="12" name="Rectangle 11"/>
          <p:cNvSpPr/>
          <p:nvPr/>
        </p:nvSpPr>
        <p:spPr>
          <a:xfrm>
            <a:off x="200890" y="4267200"/>
            <a:ext cx="4790209" cy="1815882"/>
          </a:xfrm>
          <a:prstGeom prst="rect">
            <a:avLst/>
          </a:prstGeom>
        </p:spPr>
        <p:txBody>
          <a:bodyPr wrap="square">
            <a:spAutoFit/>
          </a:bodyPr>
          <a:lstStyle/>
          <a:p>
            <a:pPr algn="just"/>
            <a:r>
              <a:rPr lang="de-DE" sz="2800" dirty="0">
                <a:latin typeface="Times New Roman" pitchFamily="18" charset="0"/>
                <a:cs typeface="Times New Roman" pitchFamily="18" charset="0"/>
              </a:rPr>
              <a:t>- Sẵn sàng làm nghĩa vụ quân sự, đồng thời tổ chức, vận động người khác thực hiện nghĩa vụ quân sự.</a:t>
            </a:r>
            <a:endParaRPr lang="en-US" sz="2800" dirty="0">
              <a:latin typeface="Times New Roman" pitchFamily="18" charset="0"/>
              <a:cs typeface="Times New Roman" pitchFamily="18" charset="0"/>
            </a:endParaRPr>
          </a:p>
        </p:txBody>
      </p:sp>
      <p:sp>
        <p:nvSpPr>
          <p:cNvPr id="14" name="Rectangle 13"/>
          <p:cNvSpPr/>
          <p:nvPr/>
        </p:nvSpPr>
        <p:spPr>
          <a:xfrm>
            <a:off x="157093" y="5943600"/>
            <a:ext cx="4834006" cy="954107"/>
          </a:xfrm>
          <a:prstGeom prst="rect">
            <a:avLst/>
          </a:prstGeom>
        </p:spPr>
        <p:txBody>
          <a:bodyPr wrap="square">
            <a:spAutoFit/>
          </a:bodyPr>
          <a:lstStyle/>
          <a:p>
            <a:pPr lvl="0" algn="just" eaLnBrk="0" fontAlgn="base" hangingPunct="0">
              <a:spcBef>
                <a:spcPct val="0"/>
              </a:spcBef>
              <a:spcAft>
                <a:spcPct val="0"/>
              </a:spcAft>
            </a:pP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Tham</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gia</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các</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hoạt</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động</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đền</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ơn</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đáp</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nghĩa</a:t>
            </a:r>
            <a:r>
              <a:rPr kumimoji="0" lang="en-US" sz="2800" i="0" u="none" strike="noStrike" cap="none" normalizeH="0" baseline="0" dirty="0" smtClean="0">
                <a:ln>
                  <a:noFill/>
                </a:ln>
                <a:effectLst/>
                <a:latin typeface="Times New Roman" pitchFamily="18" charset="0"/>
                <a:cs typeface="Times New Roman" pitchFamily="18" charset="0"/>
              </a:rPr>
              <a:t>.</a:t>
            </a:r>
          </a:p>
        </p:txBody>
      </p:sp>
    </p:spTree>
    <p:extLst>
      <p:ext uri="{BB962C8B-B14F-4D97-AF65-F5344CB8AC3E}">
        <p14:creationId xmlns:p14="http://schemas.microsoft.com/office/powerpoint/2010/main" val="1526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 grpId="0"/>
      <p:bldP spid="3"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28600" y="228600"/>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r>
              <a:rPr lang="en-US" sz="3600" b="1" dirty="0">
                <a:solidFill>
                  <a:srgbClr val="FF0000"/>
                </a:solidFill>
              </a:rPr>
              <a:t>9 </a:t>
            </a:r>
            <a:r>
              <a:rPr lang="en-US" sz="3600" b="1" dirty="0" err="1">
                <a:solidFill>
                  <a:srgbClr val="FF0000"/>
                </a:solidFill>
              </a:rPr>
              <a:t>điều</a:t>
            </a:r>
            <a:r>
              <a:rPr lang="en-US" sz="3600" b="1" dirty="0">
                <a:solidFill>
                  <a:srgbClr val="FF0000"/>
                </a:solidFill>
              </a:rPr>
              <a:t> </a:t>
            </a:r>
            <a:r>
              <a:rPr lang="en-US" sz="3600" b="1" dirty="0" err="1">
                <a:solidFill>
                  <a:srgbClr val="FF0000"/>
                </a:solidFill>
              </a:rPr>
              <a:t>cần</a:t>
            </a:r>
            <a:r>
              <a:rPr lang="en-US" sz="3600" b="1" dirty="0">
                <a:solidFill>
                  <a:srgbClr val="FF0000"/>
                </a:solidFill>
              </a:rPr>
              <a:t> </a:t>
            </a:r>
            <a:r>
              <a:rPr lang="en-US" sz="3600" b="1" dirty="0" err="1">
                <a:solidFill>
                  <a:srgbClr val="FF0000"/>
                </a:solidFill>
              </a:rPr>
              <a:t>biết</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nghĩa</a:t>
            </a:r>
            <a:r>
              <a:rPr lang="en-US" sz="3600" b="1" dirty="0">
                <a:solidFill>
                  <a:srgbClr val="FF0000"/>
                </a:solidFill>
              </a:rPr>
              <a:t> </a:t>
            </a:r>
            <a:r>
              <a:rPr lang="en-US" sz="3600" b="1" dirty="0" err="1">
                <a:solidFill>
                  <a:srgbClr val="FF0000"/>
                </a:solidFill>
              </a:rPr>
              <a:t>vụ</a:t>
            </a:r>
            <a:r>
              <a:rPr lang="en-US" sz="3600" b="1" dirty="0">
                <a:solidFill>
                  <a:srgbClr val="FF0000"/>
                </a:solidFill>
              </a:rPr>
              <a:t> </a:t>
            </a:r>
            <a:r>
              <a:rPr lang="en-US" sz="3600" b="1" dirty="0" err="1">
                <a:solidFill>
                  <a:srgbClr val="FF0000"/>
                </a:solidFill>
              </a:rPr>
              <a:t>quân</a:t>
            </a:r>
            <a:r>
              <a:rPr lang="en-US" sz="3600" b="1" dirty="0">
                <a:solidFill>
                  <a:srgbClr val="FF0000"/>
                </a:solidFill>
              </a:rPr>
              <a:t> </a:t>
            </a:r>
            <a:r>
              <a:rPr lang="en-US" sz="3600" b="1" dirty="0" err="1">
                <a:solidFill>
                  <a:srgbClr val="FF0000"/>
                </a:solidFill>
              </a:rPr>
              <a:t>sự</a:t>
            </a:r>
            <a:r>
              <a:rPr lang="en-US" sz="3600" b="1" dirty="0">
                <a:solidFill>
                  <a:srgbClr val="FF0000"/>
                </a:solidFill>
              </a:rPr>
              <a:t> 2018</a:t>
            </a:r>
            <a:endParaRPr lang="en-US" sz="3600" dirty="0">
              <a:solidFill>
                <a:srgbClr val="FF0000"/>
              </a:solidFill>
            </a:endParaRPr>
          </a:p>
          <a:p>
            <a:pPr eaLnBrk="1" hangingPunct="1"/>
            <a:r>
              <a:rPr lang="en-US" dirty="0" err="1">
                <a:hlinkClick r:id="rId4"/>
              </a:rPr>
              <a:t>Luật</a:t>
            </a:r>
            <a:r>
              <a:rPr lang="en-US" dirty="0">
                <a:hlinkClick r:id="rId4"/>
              </a:rPr>
              <a:t> </a:t>
            </a:r>
            <a:r>
              <a:rPr lang="en-US" dirty="0" err="1">
                <a:hlinkClick r:id="rId4"/>
              </a:rPr>
              <a:t>nghĩa</a:t>
            </a:r>
            <a:r>
              <a:rPr lang="en-US" dirty="0">
                <a:hlinkClick r:id="rId4"/>
              </a:rPr>
              <a:t> </a:t>
            </a:r>
            <a:r>
              <a:rPr lang="en-US" dirty="0" err="1">
                <a:hlinkClick r:id="rId4"/>
              </a:rPr>
              <a:t>vụ</a:t>
            </a:r>
            <a:r>
              <a:rPr lang="en-US" dirty="0">
                <a:hlinkClick r:id="rId4"/>
              </a:rPr>
              <a:t> </a:t>
            </a:r>
            <a:r>
              <a:rPr lang="en-US" dirty="0" err="1">
                <a:hlinkClick r:id="rId4"/>
              </a:rPr>
              <a:t>quân</a:t>
            </a:r>
            <a:r>
              <a:rPr lang="en-US" dirty="0">
                <a:hlinkClick r:id="rId4"/>
              </a:rPr>
              <a:t> </a:t>
            </a:r>
            <a:r>
              <a:rPr lang="en-US" dirty="0" err="1">
                <a:hlinkClick r:id="rId4"/>
              </a:rPr>
              <a:t>sự</a:t>
            </a:r>
            <a:r>
              <a:rPr lang="en-US" dirty="0">
                <a:hlinkClick r:id="rId4"/>
              </a:rPr>
              <a:t> </a:t>
            </a:r>
            <a:r>
              <a:rPr lang="en-US" dirty="0" err="1">
                <a:hlinkClick r:id="rId4"/>
              </a:rPr>
              <a:t>số</a:t>
            </a:r>
            <a:r>
              <a:rPr lang="en-US" dirty="0">
                <a:hlinkClick r:id="rId4"/>
              </a:rPr>
              <a:t> 78/2015/QH13</a:t>
            </a:r>
            <a:endParaRPr lang="en-US" dirty="0"/>
          </a:p>
          <a:p>
            <a:pPr eaLnBrk="1" hangingPunct="1"/>
            <a:r>
              <a:rPr lang="en-US" sz="2400" b="1" dirty="0"/>
              <a:t>1. </a:t>
            </a:r>
            <a:r>
              <a:rPr lang="en-US" sz="2400" b="1" dirty="0" err="1"/>
              <a:t>Sinh</a:t>
            </a:r>
            <a:r>
              <a:rPr lang="en-US" sz="2400" b="1" dirty="0"/>
              <a:t> </a:t>
            </a:r>
            <a:r>
              <a:rPr lang="en-US" sz="2400" b="1" dirty="0" err="1"/>
              <a:t>viên</a:t>
            </a:r>
            <a:r>
              <a:rPr lang="en-US" sz="2400" b="1" dirty="0"/>
              <a:t> </a:t>
            </a:r>
            <a:r>
              <a:rPr lang="en-US" sz="2400" b="1" dirty="0" err="1"/>
              <a:t>Đại</a:t>
            </a:r>
            <a:r>
              <a:rPr lang="en-US" sz="2400" b="1" dirty="0"/>
              <a:t> </a:t>
            </a:r>
            <a:r>
              <a:rPr lang="en-US" sz="2400" b="1" dirty="0" err="1"/>
              <a:t>học</a:t>
            </a:r>
            <a:r>
              <a:rPr lang="en-US" sz="2400" b="1" dirty="0"/>
              <a:t> </a:t>
            </a:r>
            <a:r>
              <a:rPr lang="en-US" sz="2400" b="1" dirty="0" err="1"/>
              <a:t>được</a:t>
            </a:r>
            <a:r>
              <a:rPr lang="en-US" sz="2400" b="1" dirty="0"/>
              <a:t> </a:t>
            </a:r>
            <a:r>
              <a:rPr lang="en-US" sz="2400" b="1" dirty="0" err="1"/>
              <a:t>kéo</a:t>
            </a:r>
            <a:r>
              <a:rPr lang="en-US" sz="2400" b="1" dirty="0"/>
              <a:t> </a:t>
            </a:r>
            <a:r>
              <a:rPr lang="en-US" sz="2400" b="1" dirty="0" err="1"/>
              <a:t>dài</a:t>
            </a:r>
            <a:r>
              <a:rPr lang="en-US" sz="2400" b="1" dirty="0"/>
              <a:t> </a:t>
            </a:r>
            <a:r>
              <a:rPr lang="en-US" sz="2400" b="1" dirty="0" err="1"/>
              <a:t>tuổi</a:t>
            </a:r>
            <a:r>
              <a:rPr lang="en-US" sz="2400" b="1" dirty="0"/>
              <a:t> NVQS </a:t>
            </a:r>
            <a:r>
              <a:rPr lang="en-US" sz="2400" b="1" dirty="0" err="1"/>
              <a:t>đến</a:t>
            </a:r>
            <a:r>
              <a:rPr lang="en-US" sz="2400" b="1" dirty="0"/>
              <a:t> </a:t>
            </a:r>
            <a:r>
              <a:rPr lang="en-US" sz="2400" b="1" dirty="0" err="1"/>
              <a:t>hết</a:t>
            </a:r>
            <a:r>
              <a:rPr lang="en-US" sz="2400" b="1" dirty="0"/>
              <a:t> 27 </a:t>
            </a:r>
            <a:r>
              <a:rPr lang="en-US" sz="2400" b="1" dirty="0" err="1"/>
              <a:t>tuổi</a:t>
            </a:r>
            <a:endParaRPr lang="en-US" sz="2400" dirty="0"/>
          </a:p>
          <a:p>
            <a:pPr eaLnBrk="1" hangingPunct="1"/>
            <a:r>
              <a:rPr lang="en-US" sz="2400" b="1" dirty="0"/>
              <a:t>2. </a:t>
            </a:r>
            <a:r>
              <a:rPr lang="en-US" sz="2400" b="1" dirty="0" err="1"/>
              <a:t>Tham</a:t>
            </a:r>
            <a:r>
              <a:rPr lang="en-US" sz="2400" b="1" dirty="0"/>
              <a:t> </a:t>
            </a:r>
            <a:r>
              <a:rPr lang="en-US" sz="2400" b="1" dirty="0" err="1"/>
              <a:t>gia</a:t>
            </a:r>
            <a:r>
              <a:rPr lang="en-US" sz="2400" b="1" dirty="0"/>
              <a:t> </a:t>
            </a:r>
            <a:r>
              <a:rPr lang="en-US" sz="2400" b="1" dirty="0" err="1"/>
              <a:t>nghĩa</a:t>
            </a:r>
            <a:r>
              <a:rPr lang="en-US" sz="2400" b="1" dirty="0"/>
              <a:t> </a:t>
            </a:r>
            <a:r>
              <a:rPr lang="en-US" sz="2400" b="1" dirty="0" err="1"/>
              <a:t>vụ</a:t>
            </a:r>
            <a:r>
              <a:rPr lang="en-US" sz="2400" b="1" dirty="0"/>
              <a:t> </a:t>
            </a:r>
            <a:r>
              <a:rPr lang="en-US" sz="2400" b="1" dirty="0" err="1"/>
              <a:t>công</a:t>
            </a:r>
            <a:r>
              <a:rPr lang="en-US" sz="2400" b="1" dirty="0"/>
              <a:t> an </a:t>
            </a:r>
            <a:r>
              <a:rPr lang="en-US" sz="2400" b="1" dirty="0" err="1"/>
              <a:t>được</a:t>
            </a:r>
            <a:r>
              <a:rPr lang="en-US" sz="2400" b="1" dirty="0"/>
              <a:t> </a:t>
            </a:r>
            <a:r>
              <a:rPr lang="en-US" sz="2400" b="1" dirty="0" err="1"/>
              <a:t>xem</a:t>
            </a:r>
            <a:r>
              <a:rPr lang="en-US" sz="2400" b="1" dirty="0"/>
              <a:t> </a:t>
            </a:r>
            <a:r>
              <a:rPr lang="en-US" sz="2400" b="1" dirty="0" err="1"/>
              <a:t>là</a:t>
            </a:r>
            <a:r>
              <a:rPr lang="en-US" sz="2400" b="1" dirty="0"/>
              <a:t> </a:t>
            </a:r>
            <a:r>
              <a:rPr lang="en-US" sz="2400" b="1" dirty="0" err="1"/>
              <a:t>tham</a:t>
            </a:r>
            <a:r>
              <a:rPr lang="en-US" sz="2400" b="1" dirty="0"/>
              <a:t> </a:t>
            </a:r>
            <a:r>
              <a:rPr lang="en-US" sz="2400" b="1" dirty="0" err="1"/>
              <a:t>gia</a:t>
            </a:r>
            <a:r>
              <a:rPr lang="en-US" sz="2400" b="1" dirty="0"/>
              <a:t> NVQS</a:t>
            </a:r>
            <a:endParaRPr lang="en-US" sz="2400" dirty="0"/>
          </a:p>
          <a:p>
            <a:pPr eaLnBrk="1" hangingPunct="1"/>
            <a:r>
              <a:rPr lang="en-US" sz="2400" b="1" dirty="0"/>
              <a:t>3. </a:t>
            </a:r>
            <a:r>
              <a:rPr lang="en-US" sz="2400" b="1" dirty="0" err="1"/>
              <a:t>Mắc</a:t>
            </a:r>
            <a:r>
              <a:rPr lang="en-US" sz="2400" b="1" dirty="0"/>
              <a:t> </a:t>
            </a:r>
            <a:r>
              <a:rPr lang="en-US" sz="2400" b="1" dirty="0" err="1"/>
              <a:t>bệnh</a:t>
            </a:r>
            <a:r>
              <a:rPr lang="en-US" sz="2400" b="1" dirty="0"/>
              <a:t> </a:t>
            </a:r>
            <a:r>
              <a:rPr lang="en-US" sz="2400" b="1" dirty="0" err="1"/>
              <a:t>hiểm</a:t>
            </a:r>
            <a:r>
              <a:rPr lang="en-US" sz="2400" b="1" dirty="0"/>
              <a:t> </a:t>
            </a:r>
            <a:r>
              <a:rPr lang="en-US" sz="2400" b="1" dirty="0" err="1"/>
              <a:t>nghèo</a:t>
            </a:r>
            <a:r>
              <a:rPr lang="en-US" sz="2400" b="1" dirty="0"/>
              <a:t> </a:t>
            </a:r>
            <a:r>
              <a:rPr lang="en-US" sz="2400" b="1" dirty="0" err="1"/>
              <a:t>được</a:t>
            </a:r>
            <a:r>
              <a:rPr lang="en-US" sz="2400" b="1" dirty="0"/>
              <a:t> </a:t>
            </a:r>
            <a:r>
              <a:rPr lang="en-US" sz="2400" b="1" dirty="0" err="1"/>
              <a:t>miễn</a:t>
            </a:r>
            <a:r>
              <a:rPr lang="en-US" sz="2400" b="1" dirty="0"/>
              <a:t> </a:t>
            </a:r>
            <a:r>
              <a:rPr lang="en-US" sz="2400" b="1" dirty="0" err="1"/>
              <a:t>đăng</a:t>
            </a:r>
            <a:r>
              <a:rPr lang="en-US" sz="2400" b="1" dirty="0"/>
              <a:t> </a:t>
            </a:r>
            <a:r>
              <a:rPr lang="en-US" sz="2400" b="1" dirty="0" err="1"/>
              <a:t>ký</a:t>
            </a:r>
            <a:r>
              <a:rPr lang="en-US" sz="2400" b="1" dirty="0"/>
              <a:t> NVQS</a:t>
            </a:r>
            <a:endParaRPr lang="en-US" sz="2400" dirty="0"/>
          </a:p>
          <a:p>
            <a:pPr eaLnBrk="1" hangingPunct="1"/>
            <a:r>
              <a:rPr lang="en-US" sz="2400" b="1" dirty="0"/>
              <a:t>4. </a:t>
            </a:r>
            <a:r>
              <a:rPr lang="en-US" sz="2400" b="1" dirty="0" err="1"/>
              <a:t>Hàng</a:t>
            </a:r>
            <a:r>
              <a:rPr lang="en-US" sz="2400" b="1" dirty="0"/>
              <a:t> </a:t>
            </a:r>
            <a:r>
              <a:rPr lang="en-US" sz="2400" b="1" dirty="0" err="1"/>
              <a:t>năm</a:t>
            </a:r>
            <a:r>
              <a:rPr lang="en-US" sz="2400" b="1" dirty="0"/>
              <a:t>, </a:t>
            </a:r>
            <a:r>
              <a:rPr lang="en-US" sz="2400" b="1" dirty="0" err="1"/>
              <a:t>chỉ</a:t>
            </a:r>
            <a:r>
              <a:rPr lang="en-US" sz="2400" b="1" dirty="0"/>
              <a:t> </a:t>
            </a:r>
            <a:r>
              <a:rPr lang="en-US" sz="2400" b="1" dirty="0" err="1"/>
              <a:t>gọi</a:t>
            </a:r>
            <a:r>
              <a:rPr lang="en-US" sz="2400" b="1" dirty="0"/>
              <a:t> </a:t>
            </a:r>
            <a:r>
              <a:rPr lang="en-US" sz="2400" b="1" dirty="0" err="1"/>
              <a:t>nhập</a:t>
            </a:r>
            <a:r>
              <a:rPr lang="en-US" sz="2400" b="1" dirty="0"/>
              <a:t> </a:t>
            </a:r>
            <a:r>
              <a:rPr lang="en-US" sz="2400" b="1" dirty="0" err="1"/>
              <a:t>ngũ</a:t>
            </a:r>
            <a:r>
              <a:rPr lang="en-US" sz="2400" b="1" dirty="0"/>
              <a:t> 01 </a:t>
            </a:r>
            <a:r>
              <a:rPr lang="en-US" sz="2400" b="1" dirty="0" err="1"/>
              <a:t>lần</a:t>
            </a:r>
            <a:r>
              <a:rPr lang="en-US" sz="2400" b="1" dirty="0"/>
              <a:t> </a:t>
            </a:r>
            <a:r>
              <a:rPr lang="en-US" sz="2400" b="1" dirty="0" err="1"/>
              <a:t>vào</a:t>
            </a:r>
            <a:r>
              <a:rPr lang="en-US" sz="2400" b="1" dirty="0"/>
              <a:t> </a:t>
            </a:r>
            <a:r>
              <a:rPr lang="en-US" sz="2400" b="1" dirty="0" err="1"/>
              <a:t>tháng</a:t>
            </a:r>
            <a:r>
              <a:rPr lang="en-US" sz="2400" b="1" dirty="0"/>
              <a:t> 02 </a:t>
            </a:r>
            <a:r>
              <a:rPr lang="en-US" sz="2400" b="1" dirty="0" err="1"/>
              <a:t>hoặc</a:t>
            </a:r>
            <a:r>
              <a:rPr lang="en-US" sz="2400" b="1" dirty="0"/>
              <a:t> </a:t>
            </a:r>
            <a:r>
              <a:rPr lang="en-US" sz="2400" b="1" dirty="0" err="1"/>
              <a:t>tháng</a:t>
            </a:r>
            <a:r>
              <a:rPr lang="en-US" sz="2400" b="1" dirty="0"/>
              <a:t> 03</a:t>
            </a:r>
            <a:endParaRPr lang="en-US" sz="2400" dirty="0"/>
          </a:p>
          <a:p>
            <a:pPr eaLnBrk="1" hangingPunct="1"/>
            <a:r>
              <a:rPr lang="en-US" sz="2400" b="1" dirty="0"/>
              <a:t>5. </a:t>
            </a:r>
            <a:r>
              <a:rPr lang="en-US" sz="2400" b="1" dirty="0" err="1"/>
              <a:t>Thời</a:t>
            </a:r>
            <a:r>
              <a:rPr lang="en-US" sz="2400" b="1" dirty="0"/>
              <a:t> </a:t>
            </a:r>
            <a:r>
              <a:rPr lang="en-US" sz="2400" b="1" dirty="0" err="1"/>
              <a:t>gian</a:t>
            </a:r>
            <a:r>
              <a:rPr lang="en-US" sz="2400" b="1" dirty="0"/>
              <a:t> </a:t>
            </a:r>
            <a:r>
              <a:rPr lang="en-US" sz="2400" b="1" dirty="0" err="1"/>
              <a:t>khám</a:t>
            </a:r>
            <a:r>
              <a:rPr lang="en-US" sz="2400" b="1" dirty="0"/>
              <a:t> </a:t>
            </a:r>
            <a:r>
              <a:rPr lang="en-US" sz="2400" b="1" dirty="0" err="1"/>
              <a:t>sức</a:t>
            </a:r>
            <a:r>
              <a:rPr lang="en-US" sz="2400" b="1" dirty="0"/>
              <a:t> </a:t>
            </a:r>
            <a:r>
              <a:rPr lang="en-US" sz="2400" b="1" dirty="0" err="1"/>
              <a:t>khỏe</a:t>
            </a:r>
            <a:r>
              <a:rPr lang="en-US" sz="2400" b="1" dirty="0"/>
              <a:t> NVQS </a:t>
            </a:r>
            <a:r>
              <a:rPr lang="en-US" sz="2400" b="1" dirty="0" err="1"/>
              <a:t>từ</a:t>
            </a:r>
            <a:r>
              <a:rPr lang="en-US" sz="2400" b="1" dirty="0"/>
              <a:t> 01/11 </a:t>
            </a:r>
            <a:r>
              <a:rPr lang="en-US" sz="2400" b="1" dirty="0" err="1"/>
              <a:t>đến</a:t>
            </a:r>
            <a:r>
              <a:rPr lang="en-US" sz="2400" b="1" dirty="0"/>
              <a:t> </a:t>
            </a:r>
            <a:r>
              <a:rPr lang="en-US" sz="2400" b="1" dirty="0" err="1"/>
              <a:t>hết</a:t>
            </a:r>
            <a:r>
              <a:rPr lang="en-US" sz="2400" b="1" dirty="0"/>
              <a:t> 31/12 </a:t>
            </a:r>
            <a:r>
              <a:rPr lang="en-US" sz="2400" b="1" dirty="0" err="1"/>
              <a:t>hàng</a:t>
            </a:r>
            <a:r>
              <a:rPr lang="en-US" sz="2400" b="1" dirty="0"/>
              <a:t> </a:t>
            </a:r>
            <a:r>
              <a:rPr lang="en-US" sz="2400" b="1" dirty="0" err="1"/>
              <a:t>năm</a:t>
            </a:r>
            <a:endParaRPr lang="en-US" sz="2400" dirty="0"/>
          </a:p>
          <a:p>
            <a:pPr eaLnBrk="1" hangingPunct="1"/>
            <a:r>
              <a:rPr lang="en-US" sz="2400" b="1" dirty="0"/>
              <a:t>6. </a:t>
            </a:r>
            <a:r>
              <a:rPr lang="en-US" sz="2400" b="1" dirty="0" err="1"/>
              <a:t>Được</a:t>
            </a:r>
            <a:r>
              <a:rPr lang="en-US" sz="2400" b="1" dirty="0"/>
              <a:t> </a:t>
            </a:r>
            <a:r>
              <a:rPr lang="en-US" sz="2400" b="1" dirty="0" err="1"/>
              <a:t>trả</a:t>
            </a:r>
            <a:r>
              <a:rPr lang="en-US" sz="2400" b="1" dirty="0"/>
              <a:t> </a:t>
            </a:r>
            <a:r>
              <a:rPr lang="en-US" sz="2400" b="1" dirty="0" err="1"/>
              <a:t>lương</a:t>
            </a:r>
            <a:r>
              <a:rPr lang="en-US" sz="2400" b="1" dirty="0"/>
              <a:t> </a:t>
            </a:r>
            <a:r>
              <a:rPr lang="en-US" sz="2400" b="1" dirty="0" err="1"/>
              <a:t>cho</a:t>
            </a:r>
            <a:r>
              <a:rPr lang="en-US" sz="2400" b="1" dirty="0"/>
              <a:t> </a:t>
            </a:r>
            <a:r>
              <a:rPr lang="en-US" sz="2400" b="1" dirty="0" err="1"/>
              <a:t>ngày</a:t>
            </a:r>
            <a:r>
              <a:rPr lang="en-US" sz="2400" b="1" dirty="0"/>
              <a:t> </a:t>
            </a:r>
            <a:r>
              <a:rPr lang="en-US" sz="2400" b="1" dirty="0" err="1"/>
              <a:t>nghỉ</a:t>
            </a:r>
            <a:r>
              <a:rPr lang="en-US" sz="2400" b="1" dirty="0"/>
              <a:t> </a:t>
            </a:r>
            <a:r>
              <a:rPr lang="en-US" sz="2400" b="1" dirty="0" err="1"/>
              <a:t>để</a:t>
            </a:r>
            <a:r>
              <a:rPr lang="en-US" sz="2400" b="1" dirty="0"/>
              <a:t> </a:t>
            </a:r>
            <a:r>
              <a:rPr lang="en-US" sz="2400" b="1" dirty="0" err="1"/>
              <a:t>khám</a:t>
            </a:r>
            <a:r>
              <a:rPr lang="en-US" sz="2400" b="1" dirty="0"/>
              <a:t> </a:t>
            </a:r>
            <a:r>
              <a:rPr lang="en-US" sz="2400" b="1" dirty="0" err="1"/>
              <a:t>sức</a:t>
            </a:r>
            <a:r>
              <a:rPr lang="en-US" sz="2400" b="1" dirty="0"/>
              <a:t> </a:t>
            </a:r>
            <a:r>
              <a:rPr lang="en-US" sz="2400" b="1" dirty="0" err="1"/>
              <a:t>khỏe</a:t>
            </a:r>
            <a:r>
              <a:rPr lang="en-US" sz="2400" b="1" dirty="0"/>
              <a:t> NVQS</a:t>
            </a:r>
            <a:endParaRPr lang="en-US" sz="2400" dirty="0"/>
          </a:p>
          <a:p>
            <a:pPr eaLnBrk="1" hangingPunct="1"/>
            <a:r>
              <a:rPr lang="en-US" sz="2400" b="1" dirty="0"/>
              <a:t>7. </a:t>
            </a:r>
            <a:r>
              <a:rPr lang="en-US" sz="2400" b="1" dirty="0" err="1"/>
              <a:t>Thời</a:t>
            </a:r>
            <a:r>
              <a:rPr lang="en-US" sz="2400" b="1" dirty="0"/>
              <a:t> </a:t>
            </a:r>
            <a:r>
              <a:rPr lang="en-US" sz="2400" b="1" dirty="0" err="1"/>
              <a:t>gian</a:t>
            </a:r>
            <a:r>
              <a:rPr lang="en-US" sz="2400" b="1" dirty="0"/>
              <a:t> </a:t>
            </a:r>
            <a:r>
              <a:rPr lang="en-US" sz="2400" b="1" dirty="0" err="1"/>
              <a:t>tham</a:t>
            </a:r>
            <a:r>
              <a:rPr lang="en-US" sz="2400" b="1" dirty="0"/>
              <a:t> </a:t>
            </a:r>
            <a:r>
              <a:rPr lang="en-US" sz="2400" b="1" dirty="0" err="1"/>
              <a:t>gia</a:t>
            </a:r>
            <a:r>
              <a:rPr lang="en-US" sz="2400" b="1" dirty="0"/>
              <a:t> NVQS </a:t>
            </a:r>
            <a:r>
              <a:rPr lang="en-US" sz="2400" b="1" dirty="0" err="1"/>
              <a:t>là</a:t>
            </a:r>
            <a:r>
              <a:rPr lang="en-US" sz="2400" b="1" dirty="0"/>
              <a:t> 24 </a:t>
            </a:r>
            <a:r>
              <a:rPr lang="en-US" sz="2400" b="1" dirty="0" err="1"/>
              <a:t>tháng</a:t>
            </a:r>
            <a:endParaRPr lang="en-US" sz="2400" dirty="0"/>
          </a:p>
          <a:p>
            <a:pPr eaLnBrk="1" hangingPunct="1"/>
            <a:r>
              <a:rPr lang="en-US" sz="2400" b="1" dirty="0"/>
              <a:t>8. </a:t>
            </a:r>
            <a:r>
              <a:rPr lang="en-US" sz="2400" b="1" dirty="0" err="1"/>
              <a:t>Đã</a:t>
            </a:r>
            <a:r>
              <a:rPr lang="en-US" sz="2400" b="1" dirty="0"/>
              <a:t> </a:t>
            </a:r>
            <a:r>
              <a:rPr lang="en-US" sz="2400" b="1" dirty="0" err="1"/>
              <a:t>phạt</a:t>
            </a:r>
            <a:r>
              <a:rPr lang="en-US" sz="2400" b="1" dirty="0"/>
              <a:t> </a:t>
            </a:r>
            <a:r>
              <a:rPr lang="en-US" sz="2400" b="1" dirty="0" err="1"/>
              <a:t>tiền</a:t>
            </a:r>
            <a:r>
              <a:rPr lang="en-US" sz="2400" b="1" dirty="0"/>
              <a:t> </a:t>
            </a:r>
            <a:r>
              <a:rPr lang="en-US" sz="2400" b="1" dirty="0" err="1"/>
              <a:t>về</a:t>
            </a:r>
            <a:r>
              <a:rPr lang="en-US" sz="2400" b="1" dirty="0"/>
              <a:t> </a:t>
            </a:r>
            <a:r>
              <a:rPr lang="en-US" sz="2400" b="1" dirty="0" err="1"/>
              <a:t>việc</a:t>
            </a:r>
            <a:r>
              <a:rPr lang="en-US" sz="2400" b="1" dirty="0"/>
              <a:t> </a:t>
            </a:r>
            <a:r>
              <a:rPr lang="en-US" sz="2400" b="1" dirty="0" err="1"/>
              <a:t>trốn</a:t>
            </a:r>
            <a:r>
              <a:rPr lang="en-US" sz="2400" b="1" dirty="0"/>
              <a:t> </a:t>
            </a:r>
            <a:r>
              <a:rPr lang="en-US" sz="2400" b="1" dirty="0" err="1"/>
              <a:t>tránh</a:t>
            </a:r>
            <a:r>
              <a:rPr lang="en-US" sz="2400" b="1" dirty="0"/>
              <a:t> NVQS </a:t>
            </a:r>
            <a:r>
              <a:rPr lang="en-US" sz="2400" b="1" dirty="0" err="1"/>
              <a:t>mà</a:t>
            </a:r>
            <a:r>
              <a:rPr lang="en-US" sz="2400" b="1" dirty="0"/>
              <a:t> </a:t>
            </a:r>
            <a:r>
              <a:rPr lang="en-US" sz="2400" b="1" dirty="0" err="1"/>
              <a:t>còn</a:t>
            </a:r>
            <a:r>
              <a:rPr lang="en-US" sz="2400" b="1" dirty="0"/>
              <a:t> </a:t>
            </a:r>
            <a:r>
              <a:rPr lang="en-US" sz="2400" b="1" dirty="0" err="1"/>
              <a:t>tái</a:t>
            </a:r>
            <a:r>
              <a:rPr lang="en-US" sz="2400" b="1" dirty="0"/>
              <a:t> </a:t>
            </a:r>
            <a:r>
              <a:rPr lang="en-US" sz="2400" b="1" dirty="0" err="1"/>
              <a:t>phạm</a:t>
            </a:r>
            <a:r>
              <a:rPr lang="en-US" sz="2400" b="1" dirty="0"/>
              <a:t>: </a:t>
            </a:r>
            <a:r>
              <a:rPr lang="en-US" sz="2400" b="1" dirty="0" err="1"/>
              <a:t>sẽ</a:t>
            </a:r>
            <a:r>
              <a:rPr lang="en-US" sz="2400" b="1" dirty="0"/>
              <a:t> </a:t>
            </a:r>
            <a:r>
              <a:rPr lang="en-US" sz="2400" b="1" dirty="0" err="1"/>
              <a:t>xử</a:t>
            </a:r>
            <a:r>
              <a:rPr lang="en-US" sz="2400" b="1" dirty="0"/>
              <a:t> </a:t>
            </a:r>
            <a:r>
              <a:rPr lang="en-US" sz="2400" b="1" dirty="0" err="1"/>
              <a:t>lý</a:t>
            </a:r>
            <a:r>
              <a:rPr lang="en-US" sz="2400" b="1" dirty="0"/>
              <a:t> </a:t>
            </a:r>
            <a:r>
              <a:rPr lang="en-US" sz="2400" b="1" dirty="0" err="1"/>
              <a:t>hình</a:t>
            </a:r>
            <a:r>
              <a:rPr lang="en-US" sz="2400" b="1" dirty="0"/>
              <a:t> </a:t>
            </a:r>
            <a:r>
              <a:rPr lang="en-US" sz="2400" b="1" dirty="0" err="1"/>
              <a:t>sự</a:t>
            </a:r>
            <a:endParaRPr lang="en-US" sz="2400" dirty="0"/>
          </a:p>
          <a:p>
            <a:pPr eaLnBrk="1" hangingPunct="1"/>
            <a:r>
              <a:rPr lang="en-US" sz="2400" b="1" dirty="0"/>
              <a:t>9. </a:t>
            </a:r>
            <a:r>
              <a:rPr lang="en-US" sz="2400" b="1" dirty="0" err="1"/>
              <a:t>Nữ</a:t>
            </a:r>
            <a:r>
              <a:rPr lang="en-US" sz="2400" b="1" dirty="0"/>
              <a:t> </a:t>
            </a:r>
            <a:r>
              <a:rPr lang="en-US" sz="2400" b="1" dirty="0" err="1"/>
              <a:t>đủ</a:t>
            </a:r>
            <a:r>
              <a:rPr lang="en-US" sz="2400" b="1" dirty="0"/>
              <a:t> 18 </a:t>
            </a:r>
            <a:r>
              <a:rPr lang="en-US" sz="2400" b="1" dirty="0" err="1"/>
              <a:t>tuổi</a:t>
            </a:r>
            <a:r>
              <a:rPr lang="en-US" sz="2400" b="1" dirty="0"/>
              <a:t> </a:t>
            </a:r>
            <a:r>
              <a:rPr lang="en-US" sz="2400" b="1" dirty="0" err="1"/>
              <a:t>được</a:t>
            </a:r>
            <a:r>
              <a:rPr lang="en-US" sz="2400" b="1" dirty="0"/>
              <a:t> </a:t>
            </a:r>
            <a:r>
              <a:rPr lang="en-US" sz="2400" b="1" dirty="0" err="1"/>
              <a:t>đi</a:t>
            </a:r>
            <a:r>
              <a:rPr lang="en-US" sz="2400" b="1" dirty="0"/>
              <a:t> </a:t>
            </a:r>
            <a:r>
              <a:rPr lang="en-US" sz="2400" b="1" dirty="0" err="1"/>
              <a:t>bộ</a:t>
            </a:r>
            <a:r>
              <a:rPr lang="en-US" sz="2400" b="1" dirty="0"/>
              <a:t> </a:t>
            </a:r>
            <a:r>
              <a:rPr lang="en-US" sz="2400" b="1" dirty="0" err="1"/>
              <a:t>đội</a:t>
            </a:r>
            <a:endParaRPr lang="en-US" sz="2400" dirty="0"/>
          </a:p>
          <a:p>
            <a:pPr eaLnBrk="1" hangingPunct="1"/>
            <a:r>
              <a:rPr lang="en-US" sz="2400" dirty="0"/>
              <a:t> </a:t>
            </a:r>
            <a:r>
              <a:rPr lang="en-US" sz="2400" b="1" dirty="0" err="1"/>
              <a:t>khoản</a:t>
            </a:r>
            <a:r>
              <a:rPr lang="en-US" sz="2400" b="1" dirty="0"/>
              <a:t> 2 </a:t>
            </a:r>
            <a:r>
              <a:rPr lang="en-US" sz="2400" b="1" dirty="0" err="1"/>
              <a:t>Điều</a:t>
            </a:r>
            <a:r>
              <a:rPr lang="en-US" sz="2400" b="1" dirty="0"/>
              <a:t> 6 </a:t>
            </a:r>
            <a:r>
              <a:rPr lang="en-US" sz="2400" b="1" dirty="0" err="1"/>
              <a:t>Luật</a:t>
            </a:r>
            <a:r>
              <a:rPr lang="en-US" sz="2400" b="1" dirty="0"/>
              <a:t> </a:t>
            </a:r>
            <a:r>
              <a:rPr lang="en-US" sz="2400" b="1" dirty="0" err="1"/>
              <a:t>nghĩa</a:t>
            </a:r>
            <a:r>
              <a:rPr lang="en-US" sz="2400" b="1" dirty="0"/>
              <a:t> </a:t>
            </a:r>
            <a:r>
              <a:rPr lang="en-US" sz="2400" b="1" dirty="0" err="1"/>
              <a:t>vụ</a:t>
            </a:r>
            <a:r>
              <a:rPr lang="en-US" sz="2400" b="1" dirty="0"/>
              <a:t> </a:t>
            </a:r>
            <a:r>
              <a:rPr lang="en-US" sz="2400" b="1" dirty="0" err="1"/>
              <a:t>quân</a:t>
            </a:r>
            <a:r>
              <a:rPr lang="en-US" sz="2400" b="1" dirty="0"/>
              <a:t> </a:t>
            </a:r>
            <a:r>
              <a:rPr lang="en-US" sz="2400" b="1" dirty="0" err="1"/>
              <a:t>sự</a:t>
            </a:r>
            <a:r>
              <a:rPr lang="en-US" sz="2400" dirty="0"/>
              <a:t>, </a:t>
            </a:r>
            <a:r>
              <a:rPr lang="en-US" sz="2400" dirty="0" err="1"/>
              <a:t>công</a:t>
            </a:r>
            <a:r>
              <a:rPr lang="en-US" sz="2400" dirty="0"/>
              <a:t> </a:t>
            </a:r>
            <a:r>
              <a:rPr lang="en-US" sz="2400" dirty="0" err="1"/>
              <a:t>dân</a:t>
            </a:r>
            <a:r>
              <a:rPr lang="en-US" sz="2400" dirty="0"/>
              <a:t> </a:t>
            </a:r>
            <a:r>
              <a:rPr lang="en-US" sz="2400" dirty="0" err="1"/>
              <a:t>nữ</a:t>
            </a:r>
            <a:r>
              <a:rPr lang="en-US" sz="2400" dirty="0"/>
              <a:t> </a:t>
            </a:r>
            <a:r>
              <a:rPr lang="en-US" sz="2400" dirty="0" err="1"/>
              <a:t>trong</a:t>
            </a:r>
            <a:r>
              <a:rPr lang="en-US" sz="2400" dirty="0"/>
              <a:t> </a:t>
            </a:r>
            <a:r>
              <a:rPr lang="en-US" sz="2400" dirty="0" err="1"/>
              <a:t>độ</a:t>
            </a:r>
            <a:r>
              <a:rPr lang="en-US" sz="2400" dirty="0"/>
              <a:t> </a:t>
            </a:r>
            <a:r>
              <a:rPr lang="en-US" sz="2400" dirty="0" err="1"/>
              <a:t>tuổi</a:t>
            </a:r>
            <a:r>
              <a:rPr lang="en-US" sz="2400" dirty="0"/>
              <a:t> </a:t>
            </a:r>
            <a:r>
              <a:rPr lang="en-US" sz="2400" dirty="0" err="1"/>
              <a:t>thực</a:t>
            </a:r>
            <a:r>
              <a:rPr lang="en-US" sz="2400" dirty="0"/>
              <a:t> </a:t>
            </a:r>
            <a:r>
              <a:rPr lang="en-US" sz="2400" dirty="0" err="1"/>
              <a:t>hiện</a:t>
            </a:r>
            <a:r>
              <a:rPr lang="en-US" sz="2400" dirty="0"/>
              <a:t> </a:t>
            </a:r>
            <a:r>
              <a:rPr lang="en-US" sz="2400" dirty="0" err="1"/>
              <a:t>nghĩa</a:t>
            </a:r>
            <a:r>
              <a:rPr lang="en-US" sz="2400" dirty="0"/>
              <a:t> </a:t>
            </a:r>
            <a:r>
              <a:rPr lang="en-US" sz="2400" dirty="0" err="1"/>
              <a:t>vụ</a:t>
            </a:r>
            <a:r>
              <a:rPr lang="en-US" sz="2400" dirty="0"/>
              <a:t> </a:t>
            </a:r>
            <a:r>
              <a:rPr lang="en-US" sz="2400" dirty="0" err="1"/>
              <a:t>quân</a:t>
            </a:r>
            <a:r>
              <a:rPr lang="en-US" sz="2400" dirty="0"/>
              <a:t> </a:t>
            </a:r>
            <a:r>
              <a:rPr lang="en-US" sz="2400" dirty="0" err="1"/>
              <a:t>sự</a:t>
            </a:r>
            <a:r>
              <a:rPr lang="en-US" sz="2400" dirty="0"/>
              <a:t> </a:t>
            </a:r>
            <a:r>
              <a:rPr lang="en-US" sz="2400" dirty="0" err="1"/>
              <a:t>trong</a:t>
            </a:r>
            <a:r>
              <a:rPr lang="en-US" sz="2400" dirty="0"/>
              <a:t> </a:t>
            </a:r>
            <a:r>
              <a:rPr lang="en-US" sz="2400" dirty="0" err="1"/>
              <a:t>thời</a:t>
            </a:r>
            <a:r>
              <a:rPr lang="en-US" sz="2400" dirty="0"/>
              <a:t> </a:t>
            </a:r>
            <a:r>
              <a:rPr lang="en-US" sz="2400" dirty="0" err="1"/>
              <a:t>bình</a:t>
            </a:r>
            <a:r>
              <a:rPr lang="en-US" sz="2400" dirty="0"/>
              <a:t> </a:t>
            </a:r>
            <a:r>
              <a:rPr lang="en-US" sz="2400" dirty="0" err="1"/>
              <a:t>nếu</a:t>
            </a:r>
            <a:r>
              <a:rPr lang="en-US" sz="2400" dirty="0"/>
              <a:t> </a:t>
            </a:r>
            <a:r>
              <a:rPr lang="en-US" sz="2400" dirty="0" err="1"/>
              <a:t>tự</a:t>
            </a:r>
            <a:r>
              <a:rPr lang="en-US" sz="2400" dirty="0"/>
              <a:t> </a:t>
            </a:r>
            <a:r>
              <a:rPr lang="en-US" sz="2400" dirty="0" err="1"/>
              <a:t>nguyện</a:t>
            </a:r>
            <a:r>
              <a:rPr lang="en-US" sz="2400" dirty="0"/>
              <a:t> </a:t>
            </a:r>
            <a:r>
              <a:rPr lang="en-US" sz="2400" dirty="0" err="1"/>
              <a:t>và</a:t>
            </a:r>
            <a:r>
              <a:rPr lang="en-US" sz="2400" dirty="0"/>
              <a:t> </a:t>
            </a:r>
            <a:r>
              <a:rPr lang="en-US" sz="2400" dirty="0" err="1"/>
              <a:t>quân</a:t>
            </a:r>
            <a:r>
              <a:rPr lang="en-US" sz="2400" dirty="0"/>
              <a:t> </a:t>
            </a:r>
            <a:r>
              <a:rPr lang="en-US" sz="2400" dirty="0" err="1"/>
              <a:t>đội</a:t>
            </a:r>
            <a:r>
              <a:rPr lang="en-US" sz="2400" dirty="0"/>
              <a:t> </a:t>
            </a:r>
            <a:r>
              <a:rPr lang="en-US" sz="2400" dirty="0" err="1"/>
              <a:t>có</a:t>
            </a:r>
            <a:r>
              <a:rPr lang="en-US" sz="2400" dirty="0"/>
              <a:t> </a:t>
            </a:r>
            <a:r>
              <a:rPr lang="en-US" sz="2400" dirty="0" err="1"/>
              <a:t>nhu</a:t>
            </a:r>
            <a:r>
              <a:rPr lang="en-US" sz="2400" dirty="0"/>
              <a:t> </a:t>
            </a:r>
            <a:r>
              <a:rPr lang="en-US" sz="2400" dirty="0" err="1"/>
              <a:t>cầu</a:t>
            </a:r>
            <a:r>
              <a:rPr lang="en-US" sz="2400" dirty="0"/>
              <a:t> </a:t>
            </a:r>
            <a:r>
              <a:rPr lang="en-US" sz="2400" dirty="0" err="1"/>
              <a:t>thì</a:t>
            </a:r>
            <a:r>
              <a:rPr lang="en-US" sz="2400" dirty="0"/>
              <a:t> </a:t>
            </a:r>
            <a:r>
              <a:rPr lang="en-US" sz="2400" dirty="0" err="1"/>
              <a:t>được</a:t>
            </a:r>
            <a:r>
              <a:rPr lang="en-US" sz="2400" dirty="0"/>
              <a:t> </a:t>
            </a:r>
            <a:r>
              <a:rPr lang="en-US" sz="2400" dirty="0" err="1"/>
              <a:t>phục</a:t>
            </a:r>
            <a:r>
              <a:rPr lang="en-US" sz="2400" dirty="0"/>
              <a:t> </a:t>
            </a:r>
            <a:r>
              <a:rPr lang="en-US" sz="2400" dirty="0" err="1"/>
              <a:t>vụ</a:t>
            </a:r>
            <a:r>
              <a:rPr lang="en-US" sz="2400" dirty="0"/>
              <a:t> </a:t>
            </a:r>
            <a:r>
              <a:rPr lang="en-US" sz="2400" dirty="0" err="1"/>
              <a:t>tại</a:t>
            </a:r>
            <a:r>
              <a:rPr lang="en-US" sz="2400" dirty="0"/>
              <a:t> </a:t>
            </a:r>
            <a:r>
              <a:rPr lang="en-US" sz="2400" dirty="0" err="1"/>
              <a:t>ngũ</a:t>
            </a:r>
            <a:r>
              <a:rPr lang="en-US" sz="2400" dirty="0"/>
              <a:t>.</a:t>
            </a:r>
          </a:p>
        </p:txBody>
      </p:sp>
    </p:spTree>
    <p:custDataLst>
      <p:tags r:id="rId1"/>
    </p:custDataLst>
    <p:extLst>
      <p:ext uri="{BB962C8B-B14F-4D97-AF65-F5344CB8AC3E}">
        <p14:creationId xmlns:p14="http://schemas.microsoft.com/office/powerpoint/2010/main" val="234367364"/>
      </p:ext>
    </p:extLst>
  </p:cSld>
  <p:clrMapOvr>
    <a:masterClrMapping/>
  </p:clrMapOvr>
  <p:transition spd="slow" advClick="0" advTm="11230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8288" y="48"/>
            <a:ext cx="9107488" cy="740790"/>
            <a:chOff x="0" y="-44"/>
            <a:chExt cx="5760" cy="524"/>
          </a:xfrm>
        </p:grpSpPr>
        <p:sp>
          <p:nvSpPr>
            <p:cNvPr id="3" name="Rectangle 9"/>
            <p:cNvSpPr>
              <a:spLocks noChangeArrowheads="1"/>
            </p:cNvSpPr>
            <p:nvPr/>
          </p:nvSpPr>
          <p:spPr bwMode="auto">
            <a:xfrm>
              <a:off x="0" y="-44"/>
              <a:ext cx="5760" cy="524"/>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57"/>
              <a:ext cx="576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dirty="0" smtClean="0">
                  <a:ln>
                    <a:noFill/>
                  </a:ln>
                  <a:effectLst/>
                  <a:latin typeface="Times New Roman" pitchFamily="18" charset="0"/>
                  <a:cs typeface="Times New Roman" pitchFamily="18" charset="0"/>
                </a:rPr>
                <a:t>BÀI TẬP CỦNG CỐ</a:t>
              </a:r>
              <a:endParaRPr kumimoji="0" lang="en-US" sz="2400" b="1" i="0" u="none" strike="noStrike" cap="none" normalizeH="0" baseline="0" dirty="0" smtClean="0">
                <a:ln>
                  <a:noFill/>
                </a:ln>
                <a:effectLst/>
                <a:latin typeface="Times New Roman" pitchFamily="18" charset="0"/>
                <a:cs typeface="Times New Roman" pitchFamily="18" charset="0"/>
              </a:endParaRPr>
            </a:p>
          </p:txBody>
        </p:sp>
      </p:grpSp>
      <p:sp>
        <p:nvSpPr>
          <p:cNvPr id="6" name="Rectangle 5"/>
          <p:cNvSpPr/>
          <p:nvPr/>
        </p:nvSpPr>
        <p:spPr>
          <a:xfrm>
            <a:off x="101726" y="685800"/>
            <a:ext cx="7822008" cy="461665"/>
          </a:xfrm>
          <a:prstGeom prst="rect">
            <a:avLst/>
          </a:prstGeom>
        </p:spPr>
        <p:txBody>
          <a:bodyPr wrap="square">
            <a:spAutoFit/>
          </a:bodyPr>
          <a:lstStyle/>
          <a:p>
            <a:pPr algn="just"/>
            <a:r>
              <a:rPr lang="en-US" sz="2400" b="1" dirty="0" err="1" smtClean="0">
                <a:solidFill>
                  <a:srgbClr val="0000FF"/>
                </a:solidFill>
                <a:latin typeface="Times New Roman" panose="02020603050405020304" pitchFamily="18" charset="0"/>
                <a:cs typeface="Times New Roman" panose="02020603050405020304" pitchFamily="18" charset="0"/>
              </a:rPr>
              <a:t>Chọn</a:t>
            </a:r>
            <a:r>
              <a:rPr lang="en-US" sz="2400" b="1" dirty="0" smtClean="0">
                <a:solidFill>
                  <a:srgbClr val="0000FF"/>
                </a:solidFill>
                <a:latin typeface="Times New Roman" panose="02020603050405020304" pitchFamily="18" charset="0"/>
                <a:cs typeface="Times New Roman" panose="02020603050405020304" pitchFamily="18" charset="0"/>
              </a:rPr>
              <a:t> ý </a:t>
            </a:r>
            <a:r>
              <a:rPr lang="en-US" sz="2400" b="1" dirty="0" err="1" smtClean="0">
                <a:solidFill>
                  <a:srgbClr val="0000FF"/>
                </a:solidFill>
                <a:latin typeface="Times New Roman" panose="02020603050405020304" pitchFamily="18" charset="0"/>
                <a:cs typeface="Times New Roman" panose="02020603050405020304" pitchFamily="18" charset="0"/>
              </a:rPr>
              <a:t>trả</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lời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đúng</a:t>
            </a:r>
            <a:r>
              <a:rPr lang="en-US" sz="2400" b="1" dirty="0" smtClean="0">
                <a:solidFill>
                  <a:srgbClr val="0000FF"/>
                </a:solidFill>
                <a:latin typeface="Times New Roman" panose="02020603050405020304" pitchFamily="18" charset="0"/>
                <a:cs typeface="Times New Roman" panose="02020603050405020304" pitchFamily="18" charset="0"/>
              </a:rPr>
              <a:t>:</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18" name="Rectangle 6"/>
          <p:cNvSpPr>
            <a:spLocks noGrp="1" noChangeArrowheads="1"/>
          </p:cNvSpPr>
          <p:nvPr>
            <p:ph idx="4294967295"/>
          </p:nvPr>
        </p:nvSpPr>
        <p:spPr bwMode="auto">
          <a:xfrm>
            <a:off x="227534" y="1147465"/>
            <a:ext cx="861166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1000"/>
              </a:spcBef>
              <a:spcAft>
                <a:spcPct val="0"/>
              </a:spcAft>
              <a:buClrTx/>
              <a:buSzTx/>
              <a:buNone/>
              <a:tabLst/>
            </a:pPr>
            <a:r>
              <a:rPr lang="en-US" sz="2400" dirty="0">
                <a:solidFill>
                  <a:srgbClr val="404040"/>
                </a:solidFill>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Những</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hành</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vi,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việc</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làm</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nào</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dưới</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đây</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là</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thực</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hiện</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vụ</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vệ</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Tổ</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quốc</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0839" name="Rectangle 7"/>
          <p:cNvSpPr>
            <a:spLocks noChangeArrowheads="1"/>
          </p:cNvSpPr>
          <p:nvPr/>
        </p:nvSpPr>
        <p:spPr bwMode="auto">
          <a:xfrm>
            <a:off x="304800" y="1905000"/>
            <a:ext cx="8610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a)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Đăng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kí</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nghĩa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vụ</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tuổi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định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b)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Không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chấp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hành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lệnh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gọi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nhập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ngũ</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c)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Vận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động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bạn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bè</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người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thân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thực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hiện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nghĩa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vụ</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d)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phòng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tuần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tra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ban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đêm</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ở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địa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bàn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cư</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e)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Xây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dựng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nhà</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máy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quốc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phòng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f)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ý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chụp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ảnh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ở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khu</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h)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Gặp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gỡ</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chiến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sĩ</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đội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cựu</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chiến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binh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dịp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22/12.</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i)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Báo</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cáo</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cho</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người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có</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trách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nhiệm</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phát</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hiện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những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hành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vi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có</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nguy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hại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an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ninh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quốc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gia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p:txBody>
      </p:sp>
      <p:sp>
        <p:nvSpPr>
          <p:cNvPr id="20" name="Oval 19"/>
          <p:cNvSpPr/>
          <p:nvPr/>
        </p:nvSpPr>
        <p:spPr>
          <a:xfrm>
            <a:off x="291196" y="1981200"/>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1" name="Oval 20"/>
          <p:cNvSpPr/>
          <p:nvPr/>
        </p:nvSpPr>
        <p:spPr>
          <a:xfrm>
            <a:off x="249382" y="3037302"/>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2" name="Oval 21"/>
          <p:cNvSpPr/>
          <p:nvPr/>
        </p:nvSpPr>
        <p:spPr>
          <a:xfrm>
            <a:off x="291197" y="3505200"/>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3" name="Oval 22"/>
          <p:cNvSpPr/>
          <p:nvPr/>
        </p:nvSpPr>
        <p:spPr>
          <a:xfrm>
            <a:off x="304800" y="5105400"/>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4" name="Oval 23"/>
          <p:cNvSpPr/>
          <p:nvPr/>
        </p:nvSpPr>
        <p:spPr>
          <a:xfrm>
            <a:off x="249382" y="4038600"/>
            <a:ext cx="445356"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5" name="Oval 24"/>
          <p:cNvSpPr/>
          <p:nvPr/>
        </p:nvSpPr>
        <p:spPr>
          <a:xfrm>
            <a:off x="228600" y="5992726"/>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Tree>
    <p:extLst>
      <p:ext uri="{BB962C8B-B14F-4D97-AF65-F5344CB8AC3E}">
        <p14:creationId xmlns:p14="http://schemas.microsoft.com/office/powerpoint/2010/main" val="16931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55622" y="2077360"/>
            <a:ext cx="8908222" cy="840398"/>
          </a:xfrm>
        </p:spPr>
        <p:txBody>
          <a:bodyPr/>
          <a:lstStyle/>
          <a:p>
            <a:r>
              <a:rPr lang="pt-BR" sz="2353" u="sng" dirty="0"/>
              <a:t>Bài tập 4</a:t>
            </a:r>
            <a:r>
              <a:rPr lang="pt-BR" sz="2353" dirty="0"/>
              <a:t>: Ở trường em thường tổ chức  các hoạt động nào ?</a:t>
            </a:r>
            <a:endParaRPr lang="en-US" sz="2353" dirty="0"/>
          </a:p>
        </p:txBody>
      </p:sp>
      <p:sp>
        <p:nvSpPr>
          <p:cNvPr id="36867" name="Content Placeholder 2"/>
          <p:cNvSpPr>
            <a:spLocks noGrp="1"/>
          </p:cNvSpPr>
          <p:nvPr>
            <p:ph idx="1"/>
          </p:nvPr>
        </p:nvSpPr>
        <p:spPr>
          <a:xfrm>
            <a:off x="370010" y="2924761"/>
            <a:ext cx="8179876" cy="2521195"/>
          </a:xfrm>
        </p:spPr>
        <p:txBody>
          <a:bodyPr>
            <a:normAutofit fontScale="85000" lnSpcReduction="20000"/>
          </a:bodyPr>
          <a:lstStyle/>
          <a:p>
            <a:pPr>
              <a:defRPr/>
            </a:pPr>
            <a:r>
              <a:rPr lang="pt-BR" dirty="0" smtClean="0">
                <a:latin typeface="Times New Roman" pitchFamily="18" charset="0"/>
                <a:cs typeface="Times New Roman" pitchFamily="18" charset="0"/>
              </a:rPr>
              <a:t>+ Thi kể chuyện, văn nghệ nhân ngày 22/12</a:t>
            </a:r>
            <a:endParaRPr lang="en-US" dirty="0" smtClean="0">
              <a:latin typeface="Times New Roman" pitchFamily="18" charset="0"/>
              <a:cs typeface="Times New Roman" pitchFamily="18" charset="0"/>
            </a:endParaRPr>
          </a:p>
          <a:p>
            <a:pPr>
              <a:defRPr/>
            </a:pPr>
            <a:r>
              <a:rPr lang="pt-BR" dirty="0" smtClean="0">
                <a:latin typeface="Times New Roman" pitchFamily="18" charset="0"/>
                <a:cs typeface="Times New Roman" pitchFamily="18" charset="0"/>
              </a:rPr>
              <a:t>+ Mời các chú bộ đội nói chuyện truyền thống" Anh bộ đội Cụ Hồ"</a:t>
            </a:r>
            <a:endParaRPr lang="en-US" dirty="0" smtClean="0">
              <a:latin typeface="Times New Roman" pitchFamily="18" charset="0"/>
              <a:cs typeface="Times New Roman" pitchFamily="18" charset="0"/>
            </a:endParaRPr>
          </a:p>
          <a:p>
            <a:pPr>
              <a:defRPr/>
            </a:pPr>
            <a:r>
              <a:rPr lang="pt-BR" dirty="0" smtClean="0">
                <a:latin typeface="Times New Roman" pitchFamily="18" charset="0"/>
                <a:cs typeface="Times New Roman" pitchFamily="18" charset="0"/>
              </a:rPr>
              <a:t>+ Học tập tốt dành điểm cao </a:t>
            </a:r>
          </a:p>
          <a:p>
            <a:pPr>
              <a:defRPr/>
            </a:pPr>
            <a:r>
              <a:rPr lang="pt-BR" dirty="0" smtClean="0">
                <a:latin typeface="Times New Roman" pitchFamily="18" charset="0"/>
                <a:cs typeface="Times New Roman" pitchFamily="18" charset="0"/>
              </a:rPr>
              <a:t>+ Tham gia hoạt động đền ơn, đáp nghĩa.</a:t>
            </a:r>
            <a:endParaRPr lang="en-US"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a:t>
            </a:r>
          </a:p>
          <a:p>
            <a:pPr marL="0" indent="0">
              <a:buNone/>
              <a:defRPr/>
            </a:pPr>
            <a:endParaRPr lang="en-US" dirty="0">
              <a:latin typeface="Times New Roman" pitchFamily="18" charset="0"/>
              <a:cs typeface="Times New Roman" pitchFamily="18" charset="0"/>
            </a:endParaRPr>
          </a:p>
        </p:txBody>
      </p:sp>
      <p:sp>
        <p:nvSpPr>
          <p:cNvPr id="4" name="TextBox 3"/>
          <p:cNvSpPr txBox="1"/>
          <p:nvPr/>
        </p:nvSpPr>
        <p:spPr>
          <a:xfrm>
            <a:off x="1" y="970835"/>
            <a:ext cx="9144000" cy="400110"/>
          </a:xfrm>
          <a:prstGeom prst="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000" b="1" dirty="0">
                <a:solidFill>
                  <a:srgbClr val="FF0000"/>
                </a:solidFill>
                <a:latin typeface="Times New Roman" pitchFamily="18" charset="0"/>
                <a:cs typeface="Times New Roman" pitchFamily="18" charset="0"/>
              </a:rPr>
              <a:t>CHỦ ĐỀ 13 – TIẾT 32 : BÀI 17: NGHĨA VỤ BẢO VỆ TỔ QUỐC</a:t>
            </a:r>
          </a:p>
        </p:txBody>
      </p:sp>
      <p:sp>
        <p:nvSpPr>
          <p:cNvPr id="53253" name="TextBox 1"/>
          <p:cNvSpPr txBox="1">
            <a:spLocks noChangeArrowheads="1"/>
          </p:cNvSpPr>
          <p:nvPr/>
        </p:nvSpPr>
        <p:spPr bwMode="auto">
          <a:xfrm>
            <a:off x="3171337" y="1692177"/>
            <a:ext cx="1600118" cy="4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r>
              <a:rPr lang="en-US" sz="2059" b="1">
                <a:solidFill>
                  <a:srgbClr val="7030A0"/>
                </a:solidFill>
              </a:rPr>
              <a:t>VẬN DỤNG</a:t>
            </a:r>
          </a:p>
        </p:txBody>
      </p:sp>
    </p:spTree>
    <p:custDataLst>
      <p:tags r:id="rId1"/>
    </p:custDataLst>
    <p:extLst>
      <p:ext uri="{BB962C8B-B14F-4D97-AF65-F5344CB8AC3E}">
        <p14:creationId xmlns:p14="http://schemas.microsoft.com/office/powerpoint/2010/main" val="1967915769"/>
      </p:ext>
    </p:extLst>
  </p:cSld>
  <p:clrMapOvr>
    <a:masterClrMapping/>
  </p:clrMapOvr>
  <p:transition spd="slow" advClick="0" advTm="2003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heel(1)">
                                      <p:cBhvr>
                                        <p:cTn id="7" dur="2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heel(1)">
                                      <p:cBhvr>
                                        <p:cTn id="12" dur="2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wheel(1)">
                                      <p:cBhvr>
                                        <p:cTn id="17" dur="2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wheel(1)">
                                      <p:cBhvr>
                                        <p:cTn id="22" dur="20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wheel(1)">
                                      <p:cBhvr>
                                        <p:cTn id="27" dur="20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55622" y="2077360"/>
            <a:ext cx="8908222" cy="840398"/>
          </a:xfrm>
        </p:spPr>
        <p:txBody>
          <a:bodyPr/>
          <a:lstStyle/>
          <a:p>
            <a:r>
              <a:rPr lang="pt-BR" sz="2353" u="sng" dirty="0" smtClean="0"/>
              <a:t>Em đã làm gì để góp phần tham gia bảo vệ tổ quốc?</a:t>
            </a:r>
            <a:endParaRPr lang="en-US" sz="2353" dirty="0"/>
          </a:p>
        </p:txBody>
      </p:sp>
      <p:sp>
        <p:nvSpPr>
          <p:cNvPr id="4" name="TextBox 3"/>
          <p:cNvSpPr txBox="1"/>
          <p:nvPr/>
        </p:nvSpPr>
        <p:spPr>
          <a:xfrm>
            <a:off x="1" y="970835"/>
            <a:ext cx="9144000" cy="400110"/>
          </a:xfrm>
          <a:prstGeom prst="rec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2000" b="1" dirty="0">
                <a:solidFill>
                  <a:srgbClr val="FF0000"/>
                </a:solidFill>
                <a:latin typeface="Times New Roman" pitchFamily="18" charset="0"/>
                <a:cs typeface="Times New Roman" pitchFamily="18" charset="0"/>
              </a:rPr>
              <a:t>CHỦ ĐỀ 13 – TIẾT 32 : BÀI 17: NGHĨA VỤ BẢO VỆ TỔ QUỐC</a:t>
            </a:r>
          </a:p>
        </p:txBody>
      </p:sp>
      <p:sp>
        <p:nvSpPr>
          <p:cNvPr id="53253" name="TextBox 1"/>
          <p:cNvSpPr txBox="1">
            <a:spLocks noChangeArrowheads="1"/>
          </p:cNvSpPr>
          <p:nvPr/>
        </p:nvSpPr>
        <p:spPr bwMode="auto">
          <a:xfrm>
            <a:off x="3171337" y="1692177"/>
            <a:ext cx="1600118" cy="40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marL="742950" indent="-28575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marL="11430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marL="16002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marL="2057400" indent="-228600" eaLnBrk="0" hangingPunct="0">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eaLnBrk="1" hangingPunct="1"/>
            <a:r>
              <a:rPr lang="en-US" sz="2059" b="1" dirty="0">
                <a:solidFill>
                  <a:srgbClr val="7030A0"/>
                </a:solidFill>
              </a:rPr>
              <a:t>VẬN DỤNG</a:t>
            </a:r>
          </a:p>
        </p:txBody>
      </p:sp>
    </p:spTree>
    <p:custDataLst>
      <p:tags r:id="rId1"/>
    </p:custDataLst>
    <p:extLst>
      <p:ext uri="{BB962C8B-B14F-4D97-AF65-F5344CB8AC3E}">
        <p14:creationId xmlns:p14="http://schemas.microsoft.com/office/powerpoint/2010/main" val="2522575277"/>
      </p:ext>
    </p:extLst>
  </p:cSld>
  <p:clrMapOvr>
    <a:masterClrMapping/>
  </p:clrMapOvr>
  <p:transition spd="slow" advClick="0" advTm="20034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65131" y="381000"/>
            <a:ext cx="4011034" cy="461665"/>
          </a:xfrm>
          <a:prstGeom prst="rect">
            <a:avLst/>
          </a:prstGeom>
          <a:effectLst>
            <a:glow rad="63500">
              <a:schemeClr val="accent1">
                <a:satMod val="175000"/>
                <a:alpha val="40000"/>
              </a:schemeClr>
            </a:glow>
          </a:effectLst>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400" b="1" dirty="0" smtClean="0">
                <a:latin typeface="Times New Roman" panose="02020603050405020304" pitchFamily="18" charset="0"/>
                <a:cs typeface="Times New Roman" panose="02020603050405020304" pitchFamily="18" charset="0"/>
              </a:rPr>
              <a:t>HƯỚNG DẪN HỌC Ở NHÀ</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79439" y="877078"/>
            <a:ext cx="8458200" cy="3657600"/>
          </a:xfrm>
          <a:prstGeom prst="roundRect">
            <a:avLst>
              <a:gd name="adj" fmla="val 0"/>
            </a:avLst>
          </a:prstGeom>
          <a:noFill/>
          <a:ln>
            <a:noFill/>
          </a:ln>
          <a:effectLst>
            <a:glow rad="635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just"/>
            <a:r>
              <a:rPr lang="vi-VN" sz="2800" b="1" dirty="0" smtClean="0">
                <a:solidFill>
                  <a:srgbClr val="FF0000"/>
                </a:solidFill>
                <a:latin typeface="Times New Roman" panose="02020603050405020304" pitchFamily="18" charset="0"/>
                <a:cs typeface="Times New Roman" panose="02020603050405020304" pitchFamily="18" charset="0"/>
              </a:rPr>
              <a:t>Học </a:t>
            </a:r>
            <a:r>
              <a:rPr lang="vi-VN" sz="2800" b="1" dirty="0">
                <a:solidFill>
                  <a:srgbClr val="FF0000"/>
                </a:solidFill>
                <a:latin typeface="Times New Roman" panose="02020603050405020304" pitchFamily="18" charset="0"/>
                <a:cs typeface="Times New Roman" panose="02020603050405020304" pitchFamily="18" charset="0"/>
              </a:rPr>
              <a:t>bài </a:t>
            </a:r>
            <a:r>
              <a:rPr lang="vi-VN" sz="2800" b="1" dirty="0" smtClean="0">
                <a:solidFill>
                  <a:srgbClr val="FF0000"/>
                </a:solidFill>
                <a:latin typeface="Times New Roman" panose="02020603050405020304" pitchFamily="18" charset="0"/>
                <a:cs typeface="Times New Roman" panose="02020603050405020304" pitchFamily="18" charset="0"/>
              </a:rPr>
              <a:t>cũ</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charset="0"/>
              <a:buChar char="•"/>
            </a:pPr>
            <a:r>
              <a:rPr lang="en-US" sz="2800" b="1" dirty="0" err="1" smtClean="0">
                <a:solidFill>
                  <a:schemeClr val="tx1"/>
                </a:solidFill>
                <a:latin typeface="Times New Roman" panose="02020603050405020304" pitchFamily="18" charset="0"/>
                <a:cs typeface="Times New Roman" panose="02020603050405020304" pitchFamily="18" charset="0"/>
              </a:rPr>
              <a:t>Tìm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một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số</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ngày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kỉ</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niệm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ngày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lễ</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lớn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về</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sự</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just">
              <a:buFont typeface="Arial" charset="0"/>
              <a:buChar char="•"/>
            </a:pPr>
            <a:r>
              <a:rPr lang="en-US" sz="2800" b="1" dirty="0" err="1">
                <a:latin typeface="Times New Roman" pitchFamily="18" charset="0"/>
                <a:cs typeface="Times New Roman" pitchFamily="18" charset="0"/>
              </a:rPr>
              <a:t>Sưu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charset="0"/>
              <a:buChar char="•"/>
            </a:pPr>
            <a:r>
              <a:rPr lang="en-US" sz="2800" b="1" dirty="0" err="1" smtClean="0">
                <a:solidFill>
                  <a:schemeClr val="tx1"/>
                </a:solidFill>
                <a:latin typeface="Times New Roman" panose="02020603050405020304" pitchFamily="18" charset="0"/>
                <a:cs typeface="Times New Roman" panose="02020603050405020304" pitchFamily="18" charset="0"/>
              </a:rPr>
              <a:t>Làm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tập</a:t>
            </a:r>
            <a:r>
              <a:rPr lang="en-US" sz="2800" b="1" dirty="0" smtClean="0">
                <a:solidFill>
                  <a:schemeClr val="tx1"/>
                </a:solidFill>
                <a:latin typeface="Times New Roman" panose="02020603050405020304" pitchFamily="18" charset="0"/>
                <a:cs typeface="Times New Roman" panose="02020603050405020304" pitchFamily="18" charset="0"/>
              </a:rPr>
              <a:t> 2, 4 </a:t>
            </a:r>
            <a:r>
              <a:rPr lang="en-US" sz="2800" b="1" dirty="0" err="1" smtClean="0">
                <a:solidFill>
                  <a:schemeClr val="tx1"/>
                </a:solidFill>
                <a:latin typeface="Times New Roman" panose="02020603050405020304" pitchFamily="18" charset="0"/>
                <a:cs typeface="Times New Roman" panose="02020603050405020304" pitchFamily="18" charset="0"/>
              </a:rPr>
              <a:t>trang</a:t>
            </a:r>
            <a:r>
              <a:rPr lang="en-US" sz="2800" b="1" dirty="0" smtClean="0">
                <a:solidFill>
                  <a:schemeClr val="tx1"/>
                </a:solidFill>
                <a:latin typeface="Times New Roman" panose="02020603050405020304" pitchFamily="18" charset="0"/>
                <a:cs typeface="Times New Roman" panose="02020603050405020304" pitchFamily="18" charset="0"/>
              </a:rPr>
              <a:t> 65</a:t>
            </a:r>
            <a:r>
              <a:rPr lang="vi-VN" sz="2800" b="1" dirty="0" smtClean="0">
                <a:solidFill>
                  <a:schemeClr val="tx1"/>
                </a:solidFill>
                <a:latin typeface="Times New Roman" panose="02020603050405020304" pitchFamily="18" charset="0"/>
                <a:cs typeface="Times New Roman" panose="02020603050405020304" pitchFamily="18" charset="0"/>
              </a:rPr>
              <a:t>. </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481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IMG201804020855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257"/>
            <a:ext cx="9144000" cy="682171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2"/>
          <p:cNvSpPr>
            <a:spLocks noChangeArrowheads="1"/>
          </p:cNvSpPr>
          <p:nvPr/>
        </p:nvSpPr>
        <p:spPr bwMode="auto">
          <a:xfrm>
            <a:off x="457200" y="2690098"/>
            <a:ext cx="83820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600" dirty="0"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XIN CẢM ƠN!</a:t>
            </a:r>
          </a:p>
          <a:p>
            <a:pPr algn="ctr"/>
            <a:r>
              <a:rPr lang="en-US" altLang="en-US" sz="8000" dirty="0" err="1">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v</a:t>
            </a:r>
            <a:r>
              <a:rPr lang="en-US" altLang="en-US" sz="8000" dirty="0" err="1"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à</a:t>
            </a:r>
            <a:r>
              <a:rPr lang="en-US" altLang="en-US" sz="8000" dirty="0"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altLang="en-US" sz="8000" dirty="0" err="1"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chào</a:t>
            </a:r>
            <a:r>
              <a:rPr lang="en-US" altLang="en-US" sz="8000" dirty="0"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altLang="en-US" sz="8000" dirty="0" err="1"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tạm</a:t>
            </a:r>
            <a:r>
              <a:rPr lang="en-US" altLang="en-US" sz="8000" dirty="0"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altLang="en-US" sz="8000" dirty="0" err="1"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biệt</a:t>
            </a:r>
            <a:r>
              <a:rPr lang="en-US" altLang="en-US" sz="8000" dirty="0" smtClean="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en-US" altLang="en-US" sz="8000" dirty="0">
              <a:ln w="0"/>
              <a:solidFill>
                <a:schemeClr val="accent6"/>
              </a:solidFill>
              <a:effectLst>
                <a:outerShdw blurRad="38100" dist="25400" dir="5400000" algn="ctr" rotWithShape="0">
                  <a:srgbClr val="6E747A">
                    <a:alpha val="43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135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0"/>
                                  </p:iterate>
                                  <p:childTnLst>
                                    <p:set>
                                      <p:cBhvr>
                                        <p:cTn id="6" dur="1" fill="hold">
                                          <p:stCondLst>
                                            <p:cond delay="0"/>
                                          </p:stCondLst>
                                        </p:cTn>
                                        <p:tgtEl>
                                          <p:spTgt spid="35">
                                            <p:txEl>
                                              <p:pRg st="0" end="0"/>
                                            </p:txEl>
                                          </p:spTgt>
                                        </p:tgtEl>
                                        <p:attrNameLst>
                                          <p:attrName>style.visibility</p:attrName>
                                        </p:attrNameLst>
                                      </p:cBhvr>
                                      <p:to>
                                        <p:strVal val="visible"/>
                                      </p:to>
                                    </p:set>
                                    <p:animEffect transition="in" filter="dissolve">
                                      <p:cBhvr>
                                        <p:cTn id="7" dur="500"/>
                                        <p:tgtEl>
                                          <p:spTgt spid="35">
                                            <p:txEl>
                                              <p:pRg st="0" end="0"/>
                                            </p:txEl>
                                          </p:spTgt>
                                        </p:tgtEl>
                                      </p:cBhvr>
                                    </p:animEffect>
                                  </p:childTnLst>
                                </p:cTn>
                              </p:par>
                              <p:par>
                                <p:cTn id="8" presetID="9" presetClass="entr" presetSubtype="0" fill="hold" nodeType="withEffect">
                                  <p:stCondLst>
                                    <p:cond delay="0"/>
                                  </p:stCondLst>
                                  <p:iterate type="lt">
                                    <p:tmPct val="0"/>
                                  </p:iterate>
                                  <p:childTnLst>
                                    <p:set>
                                      <p:cBhvr>
                                        <p:cTn id="9" dur="1" fill="hold">
                                          <p:stCondLst>
                                            <p:cond delay="0"/>
                                          </p:stCondLst>
                                        </p:cTn>
                                        <p:tgtEl>
                                          <p:spTgt spid="35">
                                            <p:txEl>
                                              <p:pRg st="1" end="1"/>
                                            </p:txEl>
                                          </p:spTgt>
                                        </p:tgtEl>
                                        <p:attrNameLst>
                                          <p:attrName>style.visibility</p:attrName>
                                        </p:attrNameLst>
                                      </p:cBhvr>
                                      <p:to>
                                        <p:strVal val="visible"/>
                                      </p:to>
                                    </p:set>
                                    <p:animEffect transition="in" filter="dissolve">
                                      <p:cBhvr>
                                        <p:cTn id="10"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Line 5"/>
          <p:cNvSpPr>
            <a:spLocks noChangeShapeType="1"/>
          </p:cNvSpPr>
          <p:nvPr/>
        </p:nvSpPr>
        <p:spPr bwMode="auto">
          <a:xfrm>
            <a:off x="4991100" y="1219200"/>
            <a:ext cx="3810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10" name="Rectangle 9"/>
          <p:cNvSpPr/>
          <p:nvPr/>
        </p:nvSpPr>
        <p:spPr>
          <a:xfrm>
            <a:off x="0" y="1540317"/>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06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10" name="Rectangle 9"/>
          <p:cNvSpPr/>
          <p:nvPr/>
        </p:nvSpPr>
        <p:spPr>
          <a:xfrm>
            <a:off x="44728" y="638945"/>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2" name="Text Box 3"/>
          <p:cNvSpPr txBox="1">
            <a:spLocks noChangeArrowheads="1"/>
          </p:cNvSpPr>
          <p:nvPr/>
        </p:nvSpPr>
        <p:spPr bwMode="auto">
          <a:xfrm>
            <a:off x="2667000" y="1030270"/>
            <a:ext cx="3352800" cy="519113"/>
          </a:xfrm>
          <a:prstGeom prst="rect">
            <a:avLst/>
          </a:prstGeom>
          <a:solidFill>
            <a:srgbClr val="FFFFFF">
              <a:alpha val="7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en-US" sz="2800" b="1" u="sng" strike="noStrike" cap="none" normalizeH="0" baseline="0" dirty="0" smtClean="0">
                <a:ln>
                  <a:noFill/>
                </a:ln>
                <a:solidFill>
                  <a:srgbClr val="FF3300"/>
                </a:solidFill>
                <a:effectLst/>
                <a:latin typeface="Times New Roman" pitchFamily="18" charset="0"/>
                <a:cs typeface="Times New Roman" pitchFamily="18" charset="0"/>
              </a:rPr>
              <a:t>TÌNH HUỐNG</a:t>
            </a:r>
            <a:endParaRPr kumimoji="0" lang="en-US" sz="18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 Box 5"/>
          <p:cNvSpPr txBox="1">
            <a:spLocks noChangeArrowheads="1"/>
          </p:cNvSpPr>
          <p:nvPr/>
        </p:nvSpPr>
        <p:spPr bwMode="auto">
          <a:xfrm>
            <a:off x="44728" y="1669215"/>
            <a:ext cx="9099272" cy="2868613"/>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1000"/>
              </a:spcBef>
              <a:spcAft>
                <a:spcPct val="0"/>
              </a:spcAft>
              <a:buClrTx/>
              <a:buSzTx/>
              <a:buFontTx/>
              <a:buNone/>
              <a:tabLst/>
            </a:pPr>
            <a:r>
              <a:rPr lang="en-US" sz="2800" dirty="0">
                <a:solidFill>
                  <a:schemeClr val="bg1"/>
                </a:solidFill>
                <a:latin typeface="Arial" pitchFamily="34" charset="0"/>
                <a:cs typeface="Arial" pitchFamily="34"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chỉ có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một</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mình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Nam là con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trai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Hay tin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vừa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có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giấy</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gọi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nhập</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ngu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đợt</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này</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muốn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xa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con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nên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buồn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bã</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khóc</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lóc</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va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tìm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cách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con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phải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
                <a:schemeClr val="bg1"/>
              </a:buClr>
              <a:buSzPts val="2800"/>
              <a:buFont typeface="Webdings" pitchFamily="18" charset="2"/>
              <a:buChar char="s"/>
              <a:tabLst/>
            </a:pP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Hành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của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là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đúng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sai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Nếu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là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sẽ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làm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Vì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sao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6"/>
          <p:cNvSpPr txBox="1">
            <a:spLocks noChangeArrowheads="1"/>
          </p:cNvSpPr>
          <p:nvPr/>
        </p:nvSpPr>
        <p:spPr bwMode="auto">
          <a:xfrm>
            <a:off x="-12700" y="4800600"/>
            <a:ext cx="9144000" cy="1384995"/>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Hành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của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là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sai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Nếu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là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sẽ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giải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thích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hiểu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là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nhiệm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vụ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thiêng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liêng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của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dân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va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thuyết</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phục</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đê</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mình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9029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73518" flipH="1">
            <a:off x="-122237" y="119062"/>
            <a:ext cx="1371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7" name="Object 10"/>
          <p:cNvGraphicFramePr>
            <a:graphicFrameLocks noChangeAspect="1"/>
          </p:cNvGraphicFramePr>
          <p:nvPr/>
        </p:nvGraphicFramePr>
        <p:xfrm>
          <a:off x="7924800" y="5676900"/>
          <a:ext cx="1371600" cy="1257300"/>
        </p:xfrm>
        <a:graphic>
          <a:graphicData uri="http://schemas.openxmlformats.org/presentationml/2006/ole">
            <mc:AlternateContent xmlns:mc="http://schemas.openxmlformats.org/markup-compatibility/2006">
              <mc:Choice xmlns:v="urn:schemas-microsoft-com:vml" Requires="v">
                <p:oleObj spid="_x0000_s1032"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676900"/>
                        <a:ext cx="1371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2" name="Rectangle 12"/>
          <p:cNvSpPr>
            <a:spLocks noChangeArrowheads="1"/>
          </p:cNvSpPr>
          <p:nvPr/>
        </p:nvSpPr>
        <p:spPr bwMode="auto">
          <a:xfrm>
            <a:off x="304800" y="1219200"/>
            <a:ext cx="8839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2800" b="1" i="1">
                <a:solidFill>
                  <a:srgbClr val="0000FF"/>
                </a:solidFill>
                <a:latin typeface="Arial" panose="020B0604020202020204" pitchFamily="34" charset="0"/>
                <a:cs typeface="Arial" panose="020B0604020202020204" pitchFamily="34" charset="0"/>
              </a:rPr>
              <a:t>Bộ luật Hình sự năm 1999 – sửa đổi, bổ sung năm 2009. Điều 259:</a:t>
            </a:r>
          </a:p>
          <a:p>
            <a:pPr algn="ctr" eaLnBrk="1" hangingPunct="1"/>
            <a:endParaRPr lang="en-US" sz="2800" b="1" i="1">
              <a:solidFill>
                <a:srgbClr val="0000FF"/>
              </a:solidFill>
              <a:latin typeface="Arial" panose="020B0604020202020204" pitchFamily="34" charset="0"/>
              <a:cs typeface="Arial" panose="020B0604020202020204" pitchFamily="34" charset="0"/>
            </a:endParaRPr>
          </a:p>
          <a:p>
            <a:pPr eaLnBrk="1" hangingPunct="1"/>
            <a:r>
              <a:rPr lang="en-US" sz="2800" b="1" i="1">
                <a:latin typeface="Arial" panose="020B0604020202020204" pitchFamily="34" charset="0"/>
                <a:cs typeface="Arial" panose="020B0604020202020204" pitchFamily="34" charset="0"/>
              </a:rPr>
              <a:t>     “… Người nào không chấp hành đúng quy định của pháp luật về đăng ký nghĩa vụ quân sự, không chấp hành lệnh gọi nhập ngũ, lệnh gọi tập trung huấn luyện, đã bị xử phạt hành chính về hành vi này hoặc đã kết án về tội này, chưa được xóa án tích mà còn vi phạm, thì bị phạt cải tạo không giam giữ đến hai năm hoặc bị phạt tù từ ba tháng đến hai năm…”</a:t>
            </a:r>
          </a:p>
        </p:txBody>
      </p:sp>
    </p:spTree>
    <p:extLst>
      <p:ext uri="{BB962C8B-B14F-4D97-AF65-F5344CB8AC3E}">
        <p14:creationId xmlns:p14="http://schemas.microsoft.com/office/powerpoint/2010/main" val="21925644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46092">
                                            <p:txEl>
                                              <p:pRg st="0" end="0"/>
                                            </p:txEl>
                                          </p:spTgt>
                                        </p:tgtEl>
                                      </p:cBhvr>
                                    </p:animEffect>
                                    <p:set>
                                      <p:cBhvr>
                                        <p:cTn id="7" dur="1" fill="hold">
                                          <p:stCondLst>
                                            <p:cond delay="499"/>
                                          </p:stCondLst>
                                        </p:cTn>
                                        <p:tgtEl>
                                          <p:spTgt spid="46092">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6092">
                                            <p:txEl>
                                              <p:pRg st="2" end="2"/>
                                            </p:txEl>
                                          </p:spTgt>
                                        </p:tgtEl>
                                      </p:cBhvr>
                                    </p:animEffect>
                                    <p:set>
                                      <p:cBhvr>
                                        <p:cTn id="10" dur="1" fill="hold">
                                          <p:stCondLst>
                                            <p:cond delay="499"/>
                                          </p:stCondLst>
                                        </p:cTn>
                                        <p:tgtEl>
                                          <p:spTgt spid="4609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73518" flipH="1">
            <a:off x="-122237" y="119062"/>
            <a:ext cx="1371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7" name="Object 10"/>
          <p:cNvGraphicFramePr>
            <a:graphicFrameLocks noChangeAspect="1"/>
          </p:cNvGraphicFramePr>
          <p:nvPr/>
        </p:nvGraphicFramePr>
        <p:xfrm>
          <a:off x="7924800" y="5676900"/>
          <a:ext cx="1371600" cy="1257300"/>
        </p:xfrm>
        <a:graphic>
          <a:graphicData uri="http://schemas.openxmlformats.org/presentationml/2006/ole">
            <mc:AlternateContent xmlns:mc="http://schemas.openxmlformats.org/markup-compatibility/2006">
              <mc:Choice xmlns:v="urn:schemas-microsoft-com:vml" Requires="v">
                <p:oleObj spid="_x0000_s2056" name="Clip" r:id="rId4" imgW="1999793" imgH="1831543" progId="MS_ClipArt_Gallery.2">
                  <p:embed/>
                </p:oleObj>
              </mc:Choice>
              <mc:Fallback>
                <p:oleObj name="Clip" r:id="rId4" imgW="1999793" imgH="183154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676900"/>
                        <a:ext cx="1371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2" name="Rectangle 12"/>
          <p:cNvSpPr>
            <a:spLocks noChangeArrowheads="1"/>
          </p:cNvSpPr>
          <p:nvPr/>
        </p:nvSpPr>
        <p:spPr bwMode="auto">
          <a:xfrm>
            <a:off x="448614" y="304800"/>
            <a:ext cx="8839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2800" b="1" i="1" dirty="0" smtClean="0">
                <a:solidFill>
                  <a:srgbClr val="0000FF"/>
                </a:solidFill>
                <a:latin typeface="Arial" panose="020B0604020202020204" pitchFamily="34" charset="0"/>
                <a:cs typeface="Arial" panose="020B0604020202020204" pitchFamily="34" charset="0"/>
              </a:rPr>
              <a:t>HIẾN PHÁP 2013</a:t>
            </a:r>
            <a:endParaRPr lang="en-US" sz="2800" b="1" i="1" dirty="0">
              <a:solidFill>
                <a:srgbClr val="0000FF"/>
              </a:solidFill>
              <a:latin typeface="Arial" panose="020B0604020202020204" pitchFamily="34" charset="0"/>
              <a:cs typeface="Arial" panose="020B0604020202020204" pitchFamily="34" charset="0"/>
            </a:endParaRPr>
          </a:p>
          <a:p>
            <a:pPr algn="ctr" eaLnBrk="1" hangingPunct="1"/>
            <a:endParaRPr lang="en-US" sz="2800" b="1" i="1" dirty="0">
              <a:solidFill>
                <a:srgbClr val="0000FF"/>
              </a:solidFill>
              <a:latin typeface="Arial" panose="020B0604020202020204" pitchFamily="34" charset="0"/>
              <a:cs typeface="Arial" panose="020B0604020202020204" pitchFamily="34" charset="0"/>
            </a:endParaRPr>
          </a:p>
          <a:p>
            <a:r>
              <a:rPr lang="en-US" sz="2800" b="1" i="1" dirty="0">
                <a:latin typeface="Arial" panose="020B0604020202020204" pitchFamily="34" charset="0"/>
                <a:cs typeface="Arial" panose="020B0604020202020204" pitchFamily="34" charset="0"/>
              </a:rPr>
              <a:t>    </a:t>
            </a:r>
            <a:r>
              <a:rPr lang="en-US" sz="2800" b="1" dirty="0" err="1"/>
              <a:t>Điều</a:t>
            </a:r>
            <a:r>
              <a:rPr lang="en-US" sz="2800" b="1" dirty="0"/>
              <a:t> 45.</a:t>
            </a:r>
            <a:endParaRPr lang="en-US" sz="2800" dirty="0"/>
          </a:p>
          <a:p>
            <a:r>
              <a:rPr lang="en-US" sz="2800" dirty="0"/>
              <a:t>1. </a:t>
            </a:r>
            <a:r>
              <a:rPr lang="en-US" sz="2800" dirty="0" err="1"/>
              <a:t>Bảo</a:t>
            </a:r>
            <a:r>
              <a:rPr lang="en-US" sz="2800" dirty="0"/>
              <a:t> </a:t>
            </a:r>
            <a:r>
              <a:rPr lang="en-US" sz="2800" dirty="0" err="1"/>
              <a:t>vệ</a:t>
            </a:r>
            <a:r>
              <a:rPr lang="en-US" sz="2800" dirty="0"/>
              <a:t> </a:t>
            </a:r>
            <a:r>
              <a:rPr lang="en-US" sz="2800" dirty="0" err="1"/>
              <a:t>Tổ</a:t>
            </a:r>
            <a:r>
              <a:rPr lang="en-US" sz="2800" dirty="0"/>
              <a:t> </a:t>
            </a:r>
            <a:r>
              <a:rPr lang="en-US" sz="2800" dirty="0" err="1"/>
              <a:t>quốc</a:t>
            </a:r>
            <a:r>
              <a:rPr lang="en-US" sz="2800" dirty="0"/>
              <a:t> </a:t>
            </a:r>
            <a:r>
              <a:rPr lang="en-US" sz="2800" dirty="0" err="1"/>
              <a:t>là</a:t>
            </a:r>
            <a:r>
              <a:rPr lang="en-US" sz="2800" dirty="0"/>
              <a:t> </a:t>
            </a:r>
            <a:r>
              <a:rPr lang="en-US" sz="2800" dirty="0" err="1"/>
              <a:t>nghĩa</a:t>
            </a:r>
            <a:r>
              <a:rPr lang="en-US" sz="2800" dirty="0"/>
              <a:t> </a:t>
            </a:r>
            <a:r>
              <a:rPr lang="en-US" sz="2800" dirty="0" err="1"/>
              <a:t>vụ</a:t>
            </a:r>
            <a:r>
              <a:rPr lang="en-US" sz="2800" dirty="0"/>
              <a:t> </a:t>
            </a:r>
            <a:r>
              <a:rPr lang="en-US" sz="2800" dirty="0" err="1"/>
              <a:t>thiêng</a:t>
            </a:r>
            <a:r>
              <a:rPr lang="en-US" sz="2800" dirty="0"/>
              <a:t> </a:t>
            </a:r>
            <a:r>
              <a:rPr lang="en-US" sz="2800" dirty="0" err="1"/>
              <a:t>liêng</a:t>
            </a:r>
            <a:r>
              <a:rPr lang="en-US" sz="2800" dirty="0"/>
              <a:t> </a:t>
            </a:r>
            <a:r>
              <a:rPr lang="en-US" sz="2800" dirty="0" err="1"/>
              <a:t>và</a:t>
            </a:r>
            <a:r>
              <a:rPr lang="en-US" sz="2800" dirty="0"/>
              <a:t> </a:t>
            </a:r>
            <a:r>
              <a:rPr lang="en-US" sz="2800" dirty="0" err="1"/>
              <a:t>quyền</a:t>
            </a:r>
            <a:r>
              <a:rPr lang="en-US" sz="2800" dirty="0"/>
              <a:t> </a:t>
            </a:r>
            <a:r>
              <a:rPr lang="en-US" sz="2800" dirty="0" err="1"/>
              <a:t>cao</a:t>
            </a:r>
            <a:r>
              <a:rPr lang="en-US" sz="2800" dirty="0"/>
              <a:t> </a:t>
            </a:r>
            <a:r>
              <a:rPr lang="en-US" sz="2800" dirty="0" err="1"/>
              <a:t>quý</a:t>
            </a:r>
            <a:r>
              <a:rPr lang="en-US" sz="2800" dirty="0"/>
              <a:t> </a:t>
            </a:r>
            <a:r>
              <a:rPr lang="en-US" sz="2800" dirty="0" err="1"/>
              <a:t>của</a:t>
            </a:r>
            <a:r>
              <a:rPr lang="en-US" sz="2800" dirty="0"/>
              <a:t> </a:t>
            </a:r>
            <a:r>
              <a:rPr lang="en-US" sz="2800" dirty="0" err="1"/>
              <a:t>công</a:t>
            </a:r>
            <a:r>
              <a:rPr lang="en-US" sz="2800" dirty="0"/>
              <a:t> </a:t>
            </a:r>
            <a:r>
              <a:rPr lang="en-US" sz="2800" dirty="0" err="1"/>
              <a:t>dân</a:t>
            </a:r>
            <a:r>
              <a:rPr lang="en-US" sz="2800" dirty="0"/>
              <a:t>.</a:t>
            </a:r>
          </a:p>
          <a:p>
            <a:r>
              <a:rPr lang="en-US" sz="2800" dirty="0"/>
              <a:t>2. </a:t>
            </a:r>
            <a:r>
              <a:rPr lang="en-US" sz="2800" dirty="0" err="1"/>
              <a:t>Công</a:t>
            </a:r>
            <a:r>
              <a:rPr lang="en-US" sz="2800" dirty="0"/>
              <a:t> </a:t>
            </a:r>
            <a:r>
              <a:rPr lang="en-US" sz="2800" dirty="0" err="1"/>
              <a:t>dân</a:t>
            </a:r>
            <a:r>
              <a:rPr lang="en-US" sz="2800" dirty="0"/>
              <a:t> </a:t>
            </a:r>
            <a:r>
              <a:rPr lang="en-US" sz="2800" dirty="0" err="1"/>
              <a:t>phải</a:t>
            </a:r>
            <a:r>
              <a:rPr lang="en-US" sz="2800" dirty="0"/>
              <a:t> </a:t>
            </a:r>
            <a:r>
              <a:rPr lang="en-US" sz="2800" dirty="0" err="1"/>
              <a:t>thực</a:t>
            </a:r>
            <a:r>
              <a:rPr lang="en-US" sz="2800" dirty="0"/>
              <a:t> </a:t>
            </a:r>
            <a:r>
              <a:rPr lang="en-US" sz="2800" dirty="0" err="1"/>
              <a:t>hiện</a:t>
            </a:r>
            <a:r>
              <a:rPr lang="en-US" sz="2800" dirty="0"/>
              <a:t> </a:t>
            </a:r>
            <a:r>
              <a:rPr lang="en-US" sz="2800" dirty="0" err="1"/>
              <a:t>nghĩa</a:t>
            </a:r>
            <a:r>
              <a:rPr lang="en-US" sz="2800" dirty="0"/>
              <a:t> </a:t>
            </a:r>
            <a:r>
              <a:rPr lang="en-US" sz="2800" dirty="0" err="1"/>
              <a:t>vụ</a:t>
            </a:r>
            <a:r>
              <a:rPr lang="en-US" sz="2800" dirty="0"/>
              <a:t> </a:t>
            </a:r>
            <a:r>
              <a:rPr lang="en-US" sz="2800" dirty="0" err="1"/>
              <a:t>quân</a:t>
            </a:r>
            <a:r>
              <a:rPr lang="en-US" sz="2800" dirty="0"/>
              <a:t> </a:t>
            </a:r>
            <a:r>
              <a:rPr lang="en-US" sz="2800" dirty="0" err="1"/>
              <a:t>sự</a:t>
            </a:r>
            <a:r>
              <a:rPr lang="en-US" sz="2800" dirty="0"/>
              <a:t> </a:t>
            </a:r>
            <a:r>
              <a:rPr lang="en-US" sz="2800" dirty="0" err="1"/>
              <a:t>và</a:t>
            </a:r>
            <a:r>
              <a:rPr lang="en-US" sz="2800" dirty="0"/>
              <a:t> </a:t>
            </a:r>
            <a:r>
              <a:rPr lang="en-US" sz="2800" dirty="0" err="1"/>
              <a:t>tham</a:t>
            </a:r>
            <a:r>
              <a:rPr lang="en-US" sz="2800" dirty="0"/>
              <a:t> </a:t>
            </a:r>
            <a:r>
              <a:rPr lang="en-US" sz="2800" dirty="0" err="1"/>
              <a:t>gia</a:t>
            </a:r>
            <a:r>
              <a:rPr lang="en-US" sz="2800" dirty="0"/>
              <a:t> </a:t>
            </a:r>
            <a:r>
              <a:rPr lang="en-US" sz="2800" dirty="0" err="1"/>
              <a:t>xây</a:t>
            </a:r>
            <a:r>
              <a:rPr lang="en-US" sz="2800" dirty="0"/>
              <a:t> </a:t>
            </a:r>
            <a:r>
              <a:rPr lang="en-US" sz="2800" dirty="0" err="1"/>
              <a:t>dựng</a:t>
            </a:r>
            <a:r>
              <a:rPr lang="en-US" sz="2800" dirty="0"/>
              <a:t> </a:t>
            </a:r>
            <a:r>
              <a:rPr lang="en-US" sz="2800" dirty="0" err="1"/>
              <a:t>nền</a:t>
            </a:r>
            <a:r>
              <a:rPr lang="en-US" sz="2800" dirty="0"/>
              <a:t> </a:t>
            </a:r>
            <a:r>
              <a:rPr lang="en-US" sz="2800" dirty="0" err="1"/>
              <a:t>quốc</a:t>
            </a:r>
            <a:r>
              <a:rPr lang="en-US" sz="2800" dirty="0"/>
              <a:t> </a:t>
            </a:r>
            <a:r>
              <a:rPr lang="en-US" sz="2800" dirty="0" err="1"/>
              <a:t>phòng</a:t>
            </a:r>
            <a:r>
              <a:rPr lang="en-US" sz="2800" dirty="0"/>
              <a:t> </a:t>
            </a:r>
            <a:r>
              <a:rPr lang="en-US" sz="2800" dirty="0" err="1"/>
              <a:t>toàn</a:t>
            </a:r>
            <a:r>
              <a:rPr lang="en-US" sz="2800" dirty="0"/>
              <a:t> </a:t>
            </a:r>
            <a:r>
              <a:rPr lang="en-US" sz="2800" dirty="0" err="1"/>
              <a:t>dân</a:t>
            </a:r>
            <a:r>
              <a:rPr lang="en-US" sz="2800" dirty="0"/>
              <a:t>. </a:t>
            </a:r>
            <a:endParaRPr lang="en-US" sz="2800" dirty="0" smtClean="0"/>
          </a:p>
          <a:p>
            <a:endParaRPr lang="en-US" sz="2800" dirty="0"/>
          </a:p>
          <a:p>
            <a:r>
              <a:rPr lang="en-US" sz="2800" b="1" i="1" dirty="0" smtClean="0">
                <a:latin typeface="Arial" panose="020B0604020202020204" pitchFamily="34" charset="0"/>
                <a:cs typeface="Arial" panose="020B0604020202020204" pitchFamily="34" charset="0"/>
              </a:rPr>
              <a:t> </a:t>
            </a:r>
            <a:r>
              <a:rPr lang="en-US" sz="2800" b="1" dirty="0" err="1"/>
              <a:t>Điều</a:t>
            </a:r>
            <a:r>
              <a:rPr lang="en-US" sz="2800" b="1" dirty="0"/>
              <a:t> 64.</a:t>
            </a:r>
            <a:endParaRPr lang="en-US" sz="2800" dirty="0"/>
          </a:p>
          <a:p>
            <a:r>
              <a:rPr lang="en-US" sz="2800" dirty="0" err="1"/>
              <a:t>Bảo</a:t>
            </a:r>
            <a:r>
              <a:rPr lang="en-US" sz="2800" dirty="0"/>
              <a:t> </a:t>
            </a:r>
            <a:r>
              <a:rPr lang="en-US" sz="2800" dirty="0" err="1"/>
              <a:t>vệ</a:t>
            </a:r>
            <a:r>
              <a:rPr lang="en-US" sz="2800" dirty="0"/>
              <a:t> </a:t>
            </a:r>
            <a:r>
              <a:rPr lang="en-US" sz="2800" dirty="0" err="1"/>
              <a:t>Tổ</a:t>
            </a:r>
            <a:r>
              <a:rPr lang="en-US" sz="2800" dirty="0"/>
              <a:t> </a:t>
            </a:r>
            <a:r>
              <a:rPr lang="en-US" sz="2800" dirty="0" err="1"/>
              <a:t>quốc</a:t>
            </a:r>
            <a:r>
              <a:rPr lang="en-US" sz="2800" dirty="0"/>
              <a:t> </a:t>
            </a:r>
            <a:r>
              <a:rPr lang="en-US" sz="2800" dirty="0" err="1"/>
              <a:t>Việt</a:t>
            </a:r>
            <a:r>
              <a:rPr lang="en-US" sz="2800" dirty="0"/>
              <a:t> Nam </a:t>
            </a:r>
            <a:r>
              <a:rPr lang="en-US" sz="2800" dirty="0" err="1"/>
              <a:t>xã</a:t>
            </a:r>
            <a:r>
              <a:rPr lang="en-US" sz="2800" dirty="0"/>
              <a:t> </a:t>
            </a:r>
            <a:r>
              <a:rPr lang="en-US" sz="2800" dirty="0" err="1"/>
              <a:t>hội</a:t>
            </a:r>
            <a:r>
              <a:rPr lang="en-US" sz="2800" dirty="0"/>
              <a:t> </a:t>
            </a:r>
            <a:r>
              <a:rPr lang="en-US" sz="2800" dirty="0" err="1"/>
              <a:t>chủ</a:t>
            </a:r>
            <a:r>
              <a:rPr lang="en-US" sz="2800" dirty="0"/>
              <a:t> </a:t>
            </a:r>
            <a:r>
              <a:rPr lang="en-US" sz="2800" dirty="0" err="1"/>
              <a:t>nghĩa</a:t>
            </a:r>
            <a:r>
              <a:rPr lang="en-US" sz="2800" dirty="0"/>
              <a:t> </a:t>
            </a:r>
            <a:r>
              <a:rPr lang="en-US" sz="2800" dirty="0" err="1"/>
              <a:t>là</a:t>
            </a:r>
            <a:r>
              <a:rPr lang="en-US" sz="2800" dirty="0"/>
              <a:t> </a:t>
            </a:r>
            <a:r>
              <a:rPr lang="en-US" sz="2800" dirty="0" err="1"/>
              <a:t>sự</a:t>
            </a:r>
            <a:r>
              <a:rPr lang="en-US" sz="2800" dirty="0"/>
              <a:t> </a:t>
            </a:r>
            <a:r>
              <a:rPr lang="en-US" sz="2800" dirty="0" err="1"/>
              <a:t>nghiệp</a:t>
            </a:r>
            <a:r>
              <a:rPr lang="en-US" sz="2800" dirty="0"/>
              <a:t> </a:t>
            </a:r>
            <a:r>
              <a:rPr lang="en-US" sz="2800" dirty="0" err="1"/>
              <a:t>của</a:t>
            </a:r>
            <a:r>
              <a:rPr lang="en-US" sz="2800" dirty="0"/>
              <a:t> </a:t>
            </a:r>
            <a:r>
              <a:rPr lang="en-US" sz="2800" dirty="0" err="1"/>
              <a:t>toàn</a:t>
            </a:r>
            <a:r>
              <a:rPr lang="en-US" sz="2800" dirty="0"/>
              <a:t> </a:t>
            </a:r>
            <a:r>
              <a:rPr lang="en-US" sz="2800" dirty="0" err="1"/>
              <a:t>dân</a:t>
            </a:r>
            <a:r>
              <a:rPr lang="en-US" sz="2800" dirty="0" smtClean="0"/>
              <a:t>.</a:t>
            </a:r>
          </a:p>
          <a:p>
            <a:endParaRPr lang="en-US" sz="2800" dirty="0" smtClean="0"/>
          </a:p>
          <a:p>
            <a:endParaRPr lang="en-US" sz="2800" dirty="0"/>
          </a:p>
        </p:txBody>
      </p:sp>
    </p:spTree>
    <p:extLst>
      <p:ext uri="{BB962C8B-B14F-4D97-AF65-F5344CB8AC3E}">
        <p14:creationId xmlns:p14="http://schemas.microsoft.com/office/powerpoint/2010/main" val="330099604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46092">
                                            <p:txEl>
                                              <p:pRg st="0" end="0"/>
                                            </p:txEl>
                                          </p:spTgt>
                                        </p:tgtEl>
                                      </p:cBhvr>
                                    </p:animEffect>
                                    <p:set>
                                      <p:cBhvr>
                                        <p:cTn id="7" dur="1" fill="hold">
                                          <p:stCondLst>
                                            <p:cond delay="499"/>
                                          </p:stCondLst>
                                        </p:cTn>
                                        <p:tgtEl>
                                          <p:spTgt spid="46092">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6092">
                                            <p:txEl>
                                              <p:pRg st="2" end="2"/>
                                            </p:txEl>
                                          </p:spTgt>
                                        </p:tgtEl>
                                      </p:cBhvr>
                                    </p:animEffect>
                                    <p:set>
                                      <p:cBhvr>
                                        <p:cTn id="10" dur="1" fill="hold">
                                          <p:stCondLst>
                                            <p:cond delay="499"/>
                                          </p:stCondLst>
                                        </p:cTn>
                                        <p:tgtEl>
                                          <p:spTgt spid="46092">
                                            <p:txEl>
                                              <p:pRg st="2" end="2"/>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46092">
                                            <p:txEl>
                                              <p:pRg st="3" end="3"/>
                                            </p:txEl>
                                          </p:spTgt>
                                        </p:tgtEl>
                                      </p:cBhvr>
                                    </p:animEffect>
                                    <p:set>
                                      <p:cBhvr>
                                        <p:cTn id="13" dur="1" fill="hold">
                                          <p:stCondLst>
                                            <p:cond delay="499"/>
                                          </p:stCondLst>
                                        </p:cTn>
                                        <p:tgtEl>
                                          <p:spTgt spid="46092">
                                            <p:txEl>
                                              <p:pRg st="3" end="3"/>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46092">
                                            <p:txEl>
                                              <p:pRg st="4" end="4"/>
                                            </p:txEl>
                                          </p:spTgt>
                                        </p:tgtEl>
                                      </p:cBhvr>
                                    </p:animEffect>
                                    <p:set>
                                      <p:cBhvr>
                                        <p:cTn id="16" dur="1" fill="hold">
                                          <p:stCondLst>
                                            <p:cond delay="499"/>
                                          </p:stCondLst>
                                        </p:cTn>
                                        <p:tgtEl>
                                          <p:spTgt spid="46092">
                                            <p:txEl>
                                              <p:pRg st="4" end="4"/>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46092">
                                            <p:txEl>
                                              <p:pRg st="6" end="6"/>
                                            </p:txEl>
                                          </p:spTgt>
                                        </p:tgtEl>
                                      </p:cBhvr>
                                    </p:animEffect>
                                    <p:set>
                                      <p:cBhvr>
                                        <p:cTn id="19" dur="1" fill="hold">
                                          <p:stCondLst>
                                            <p:cond delay="499"/>
                                          </p:stCondLst>
                                        </p:cTn>
                                        <p:tgtEl>
                                          <p:spTgt spid="46092">
                                            <p:txEl>
                                              <p:pRg st="6" end="6"/>
                                            </p:txEl>
                                          </p:spTgt>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46092">
                                            <p:txEl>
                                              <p:pRg st="7" end="7"/>
                                            </p:txEl>
                                          </p:spTgt>
                                        </p:tgtEl>
                                      </p:cBhvr>
                                    </p:animEffect>
                                    <p:set>
                                      <p:cBhvr>
                                        <p:cTn id="22" dur="1" fill="hold">
                                          <p:stCondLst>
                                            <p:cond delay="499"/>
                                          </p:stCondLst>
                                        </p:cTn>
                                        <p:tgtEl>
                                          <p:spTgt spid="4609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066800" y="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sz="2800" u="sng">
                <a:solidFill>
                  <a:srgbClr val="0000FF"/>
                </a:solidFill>
                <a:latin typeface="Times New Roman" panose="02020603050405020304" pitchFamily="18" charset="0"/>
              </a:rPr>
              <a:t>Bài tập :</a:t>
            </a:r>
          </a:p>
        </p:txBody>
      </p:sp>
      <p:sp>
        <p:nvSpPr>
          <p:cNvPr id="46083" name="Text Box 5"/>
          <p:cNvSpPr txBox="1">
            <a:spLocks noChangeArrowheads="1"/>
          </p:cNvSpPr>
          <p:nvPr/>
        </p:nvSpPr>
        <p:spPr bwMode="auto">
          <a:xfrm>
            <a:off x="0" y="533400"/>
            <a:ext cx="9144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sz="2800" b="1">
                <a:latin typeface="Times New Roman" panose="02020603050405020304" pitchFamily="18" charset="0"/>
              </a:rPr>
              <a:t>Có người cho rằng: Bảo vệ tổ quốc là phải trực tiếp cầm súng đánh giặc, chứ việc quan tâm, chăm sóc thương binh, các gia đình chính sách thì có gì liên quan đâu?</a:t>
            </a:r>
          </a:p>
          <a:p>
            <a:pPr>
              <a:spcBef>
                <a:spcPct val="50000"/>
              </a:spcBef>
            </a:pPr>
            <a:r>
              <a:rPr lang="en-US" sz="2800" b="1">
                <a:latin typeface="Times New Roman" panose="02020603050405020304" pitchFamily="18" charset="0"/>
              </a:rPr>
              <a:t>	Em có tán thành với ý kiến đó không? Vì sao?</a:t>
            </a:r>
          </a:p>
        </p:txBody>
      </p:sp>
      <p:sp>
        <p:nvSpPr>
          <p:cNvPr id="77830" name="Text Box 6"/>
          <p:cNvSpPr txBox="1">
            <a:spLocks noChangeArrowheads="1"/>
          </p:cNvSpPr>
          <p:nvPr/>
        </p:nvSpPr>
        <p:spPr bwMode="auto">
          <a:xfrm>
            <a:off x="0" y="2590800"/>
            <a:ext cx="91440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sz="2800" u="sng" dirty="0" err="1">
                <a:solidFill>
                  <a:srgbClr val="0000FF"/>
                </a:solidFill>
                <a:latin typeface="Times New Roman" panose="02020603050405020304" pitchFamily="18" charset="0"/>
              </a:rPr>
              <a:t>Đáp</a:t>
            </a:r>
            <a:r>
              <a:rPr lang="en-US" sz="2800" u="sng"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án</a:t>
            </a:r>
            <a:r>
              <a:rPr lang="en-US" sz="2800" dirty="0">
                <a:solidFill>
                  <a:srgbClr val="0000FF"/>
                </a:solidFill>
                <a:latin typeface="Times New Roman" panose="02020603050405020304" pitchFamily="18" charset="0"/>
              </a:rPr>
              <a:t>:</a:t>
            </a:r>
            <a:r>
              <a:rPr lang="en-US" sz="2800" dirty="0">
                <a:solidFill>
                  <a:srgbClr val="FF3300"/>
                </a:solidFill>
                <a:latin typeface="Times New Roman" panose="02020603050405020304" pitchFamily="18" charset="0"/>
              </a:rPr>
              <a:t>	</a:t>
            </a:r>
            <a:r>
              <a:rPr lang="en-US" sz="3200" b="1" dirty="0" err="1">
                <a:solidFill>
                  <a:srgbClr val="0000FF"/>
                </a:solidFill>
                <a:latin typeface="Times New Roman" panose="02020603050405020304" pitchFamily="18" charset="0"/>
              </a:rPr>
              <a:t>Không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tán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thành</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Vì</a:t>
            </a:r>
            <a:r>
              <a:rPr lang="en-US" sz="3200" b="1" dirty="0">
                <a:solidFill>
                  <a:srgbClr val="0000FF"/>
                </a:solidFill>
                <a:latin typeface="Times New Roman" panose="02020603050405020304" pitchFamily="18" charset="0"/>
              </a:rPr>
              <a:t>: </a:t>
            </a:r>
          </a:p>
          <a:p>
            <a:pPr>
              <a:spcBef>
                <a:spcPct val="50000"/>
              </a:spcBef>
              <a:buFontTx/>
              <a:buChar char="-"/>
            </a:pPr>
            <a:r>
              <a:rPr lang="en-US" sz="3200" b="1" dirty="0" err="1">
                <a:solidFill>
                  <a:srgbClr val="0000FF"/>
                </a:solidFill>
                <a:latin typeface="Times New Roman" panose="02020603050405020304" pitchFamily="18" charset="0"/>
              </a:rPr>
              <a:t>Những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người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xứng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đáng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được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quan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tâm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đền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đáp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đồng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thời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những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việc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làm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là</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nguồn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động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viên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đối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với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những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người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đang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phục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vụ</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tại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ngũ</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khiến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họ</a:t>
            </a:r>
            <a:r>
              <a:rPr lang="en-US" sz="3200" b="1" dirty="0">
                <a:solidFill>
                  <a:srgbClr val="0000FF"/>
                </a:solidFill>
                <a:latin typeface="Times New Roman" panose="02020603050405020304" pitchFamily="18" charset="0"/>
              </a:rPr>
              <a:t> an </a:t>
            </a:r>
            <a:r>
              <a:rPr lang="en-US" sz="3200" b="1" dirty="0" err="1">
                <a:solidFill>
                  <a:srgbClr val="0000FF"/>
                </a:solidFill>
                <a:latin typeface="Times New Roman" panose="02020603050405020304" pitchFamily="18" charset="0"/>
              </a:rPr>
              <a:t>tâm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tác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lập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nhiều</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hơn</a:t>
            </a:r>
            <a:r>
              <a:rPr lang="en-US" sz="3200" b="1" dirty="0">
                <a:solidFill>
                  <a:srgbClr val="0000FF"/>
                </a:solidFill>
                <a:latin typeface="Times New Roman" panose="02020603050405020304" pitchFamily="18" charset="0"/>
              </a:rPr>
              <a:t>. </a:t>
            </a:r>
          </a:p>
          <a:p>
            <a:pPr>
              <a:spcBef>
                <a:spcPct val="50000"/>
              </a:spcBef>
              <a:buFontTx/>
              <a:buChar char="-"/>
            </a:pP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Việc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làm</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còn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tác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dụng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động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viên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những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người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đang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sẵn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sàng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nhập</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ngũ</a:t>
            </a:r>
            <a:r>
              <a:rPr lang="en-US" sz="3200" b="1" dirty="0">
                <a:solidFill>
                  <a:srgbClr val="0000FF"/>
                </a:solidFill>
                <a:latin typeface="Times New Roman" panose="02020603050405020304" pitchFamily="18" charset="0"/>
              </a:rPr>
              <a:t>.</a:t>
            </a:r>
          </a:p>
        </p:txBody>
      </p:sp>
      <p:sp>
        <p:nvSpPr>
          <p:cNvPr id="46085" name="AutoShape 7">
            <a:hlinkClick r:id="" action="ppaction://noaction" highlightClick="1"/>
          </p:cNvPr>
          <p:cNvSpPr>
            <a:spLocks noChangeArrowheads="1"/>
          </p:cNvSpPr>
          <p:nvPr/>
        </p:nvSpPr>
        <p:spPr bwMode="auto">
          <a:xfrm>
            <a:off x="8153400" y="6324600"/>
            <a:ext cx="990600" cy="5334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Tree>
    <p:extLst>
      <p:ext uri="{BB962C8B-B14F-4D97-AF65-F5344CB8AC3E}">
        <p14:creationId xmlns:p14="http://schemas.microsoft.com/office/powerpoint/2010/main" val="42178461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 calcmode="lin" valueType="num">
                                      <p:cBhvr additive="base">
                                        <p:cTn id="7" dur="500" fill="hold"/>
                                        <p:tgtEl>
                                          <p:spTgt spid="77830"/>
                                        </p:tgtEl>
                                        <p:attrNameLst>
                                          <p:attrName>ppt_x</p:attrName>
                                        </p:attrNameLst>
                                      </p:cBhvr>
                                      <p:tavLst>
                                        <p:tav tm="0">
                                          <p:val>
                                            <p:strVal val="#ppt_x"/>
                                          </p:val>
                                        </p:tav>
                                        <p:tav tm="100000">
                                          <p:val>
                                            <p:strVal val="#ppt_x"/>
                                          </p:val>
                                        </p:tav>
                                      </p:tavLst>
                                    </p:anim>
                                    <p:anim calcmode="lin" valueType="num">
                                      <p:cBhvr additive="base">
                                        <p:cTn id="8"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10" name="Rectangle 9"/>
          <p:cNvSpPr/>
          <p:nvPr/>
        </p:nvSpPr>
        <p:spPr>
          <a:xfrm>
            <a:off x="0" y="810280"/>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12" name="Text Box 6"/>
          <p:cNvSpPr txBox="1">
            <a:spLocks noChangeArrowheads="1"/>
          </p:cNvSpPr>
          <p:nvPr/>
        </p:nvSpPr>
        <p:spPr bwMode="auto">
          <a:xfrm>
            <a:off x="5410200" y="2667000"/>
            <a:ext cx="3505200" cy="3108543"/>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algn="just" fontAlgn="base">
              <a:spcBef>
                <a:spcPts val="1000"/>
              </a:spcBef>
              <a:spcAft>
                <a:spcPct val="0"/>
              </a:spcAft>
            </a:pP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VNAH </a:t>
            </a:r>
            <a:r>
              <a:rPr lang="en-US" sz="2800" b="1" dirty="0" err="1">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(105 </a:t>
            </a:r>
            <a:r>
              <a:rPr lang="en-US" sz="2800" b="1" dirty="0" err="1">
                <a:latin typeface="Times New Roman" pitchFamily="18" charset="0"/>
                <a:cs typeface="Times New Roman" pitchFamily="18" charset="0"/>
              </a:rPr>
              <a:t>tuổi</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Quảng</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9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hi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endParaRPr lang="en-US" sz="2800" dirty="0" smtClean="0">
              <a:effectLst/>
              <a:latin typeface="Times New Roman" pitchFamily="18" charset="0"/>
              <a:cs typeface="Times New Roman" pitchFamily="18" charset="0"/>
            </a:endParaRPr>
          </a:p>
        </p:txBody>
      </p:sp>
      <p:pic>
        <p:nvPicPr>
          <p:cNvPr id="17410" name="Picture 2" descr="Imag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47046"/>
            <a:ext cx="5257800" cy="481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27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10" name="Rectangle 9"/>
          <p:cNvSpPr/>
          <p:nvPr/>
        </p:nvSpPr>
        <p:spPr>
          <a:xfrm>
            <a:off x="0" y="793734"/>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12" name="Text Box 6"/>
          <p:cNvSpPr txBox="1">
            <a:spLocks noChangeArrowheads="1"/>
          </p:cNvSpPr>
          <p:nvPr/>
        </p:nvSpPr>
        <p:spPr bwMode="auto">
          <a:xfrm>
            <a:off x="5334000" y="3011031"/>
            <a:ext cx="3505200" cy="2246769"/>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algn="just" fontAlgn="base">
              <a:spcBef>
                <a:spcPts val="1000"/>
              </a:spcBef>
              <a:spcAft>
                <a:spcPct val="0"/>
              </a:spcAft>
            </a:pPr>
            <a:r>
              <a:rPr lang="en-US" sz="2800" b="1" dirty="0" err="1">
                <a:latin typeface="Times New Roman" pitchFamily="18" charset="0"/>
                <a:cs typeface="Times New Roman" pitchFamily="18" charset="0"/>
              </a:rPr>
              <a:t>Chị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suốt</a:t>
            </a:r>
            <a:r>
              <a:rPr lang="en-US" sz="2800" b="1" dirty="0">
                <a:latin typeface="Times New Roman" pitchFamily="18" charset="0"/>
                <a:cs typeface="Times New Roman" pitchFamily="18" charset="0"/>
              </a:rPr>
              <a:t> 25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gần</a:t>
            </a:r>
            <a:r>
              <a:rPr lang="en-US" sz="2800" b="1" dirty="0">
                <a:latin typeface="Times New Roman" pitchFamily="18" charset="0"/>
                <a:cs typeface="Times New Roman" pitchFamily="18" charset="0"/>
              </a:rPr>
              <a:t> 6.000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Vĩnh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Linh</a:t>
            </a:r>
            <a:r>
              <a:rPr lang="en-US" sz="2800" b="1" dirty="0">
                <a:latin typeface="Times New Roman" pitchFamily="18" charset="0"/>
                <a:cs typeface="Times New Roman" pitchFamily="18" charset="0"/>
              </a:rPr>
              <a:t> </a:t>
            </a:r>
            <a:endParaRPr lang="en-US" sz="2800" dirty="0" smtClean="0">
              <a:effectLst/>
              <a:latin typeface="Times New Roman" pitchFamily="18" charset="0"/>
              <a:cs typeface="Times New Roman" pitchFamily="18" charset="0"/>
            </a:endParaRPr>
          </a:p>
        </p:txBody>
      </p:sp>
      <p:pic>
        <p:nvPicPr>
          <p:cNvPr id="18434" name="Picture 2" descr="nghuy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36" y="2110689"/>
            <a:ext cx="5045364" cy="451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70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10" name="Rectangle 9"/>
          <p:cNvSpPr/>
          <p:nvPr/>
        </p:nvSpPr>
        <p:spPr>
          <a:xfrm>
            <a:off x="0" y="737947"/>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12" name="Text Box 6"/>
          <p:cNvSpPr txBox="1">
            <a:spLocks noChangeArrowheads="1"/>
          </p:cNvSpPr>
          <p:nvPr/>
        </p:nvSpPr>
        <p:spPr bwMode="auto">
          <a:xfrm>
            <a:off x="5181600" y="1219200"/>
            <a:ext cx="3810000" cy="5632311"/>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algn="just" fontAlgn="base">
              <a:spcBef>
                <a:spcPts val="1000"/>
              </a:spcBef>
              <a:spcAft>
                <a:spcPct val="0"/>
              </a:spcAft>
            </a:pP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úy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đoàn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tỉnh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phấn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góp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a:t>
            </a:r>
            <a:r>
              <a:rPr lang="en-US" sz="2400" dirty="0">
                <a:effectLst>
                  <a:outerShdw blurRad="50800" dist="38100" algn="tr" rotWithShape="0">
                    <a:prstClr val="black">
                      <a:alpha val="40000"/>
                    </a:prstClr>
                  </a:outerShdw>
                </a:effectLst>
                <a:latin typeface="Times New Roman" pitchFamily="18" charset="0"/>
                <a:cs typeface="Times New Roman" pitchFamily="18" charset="0"/>
              </a:rPr>
              <a:t> </a:t>
            </a:r>
            <a:endParaRPr lang="en-US" sz="2400" dirty="0" smtClean="0">
              <a:effectLst/>
              <a:latin typeface="Times New Roman" pitchFamily="18" charset="0"/>
              <a:cs typeface="Times New Roman" pitchFamily="18" charset="0"/>
            </a:endParaRPr>
          </a:p>
        </p:txBody>
      </p:sp>
      <p:pic>
        <p:nvPicPr>
          <p:cNvPr id="19458" name="Picture 5" descr="Trong ảnh: Đại úy Nguyễn Văn Hoài Hả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36" y="1999114"/>
            <a:ext cx="4969164" cy="447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8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21776&quot;&gt;&lt;/object&gt;&lt;object type=&quot;2&quot; unique_id=&quot;21777&quot;&gt;&lt;object type=&quot;3&quot; unique_id=&quot;21778&quot;&gt;&lt;property id=&quot;20148&quot; value=&quot;5&quot;/&gt;&lt;property id=&quot;20300&quot; value=&quot;Slide 1&quot;/&gt;&lt;property id=&quot;20307&quot; value=&quot;257&quot;/&gt;&lt;/object&gt;&lt;object type=&quot;3&quot; unique_id=&quot;21780&quot;&gt;&lt;property id=&quot;20148&quot; value=&quot;5&quot;/&gt;&lt;property id=&quot;20300&quot; value=&quot;Slide 2&quot;/&gt;&lt;property id=&quot;20307&quot; value=&quot;256&quot;/&gt;&lt;/object&gt;&lt;object type=&quot;3&quot; unique_id=&quot;21781&quot;&gt;&lt;property id=&quot;20148&quot; value=&quot;5&quot;/&gt;&lt;property id=&quot;20300&quot; value=&quot;Slide 3&quot;/&gt;&lt;property id=&quot;20307&quot; value=&quot;260&quot;/&gt;&lt;/object&gt;&lt;object type=&quot;3&quot; unique_id=&quot;21782&quot;&gt;&lt;property id=&quot;20148&quot; value=&quot;5&quot;/&gt;&lt;property id=&quot;20300&quot; value=&quot;Slide 4&quot;/&gt;&lt;property id=&quot;20307&quot; value=&quot;261&quot;/&gt;&lt;/object&gt;&lt;object type=&quot;3&quot; unique_id=&quot;21783&quot;&gt;&lt;property id=&quot;20148&quot; value=&quot;5&quot;/&gt;&lt;property id=&quot;20300&quot; value=&quot;Slide 5&quot;/&gt;&lt;property id=&quot;20307&quot; value=&quot;262&quot;/&gt;&lt;/object&gt;&lt;object type=&quot;3&quot; unique_id=&quot;21784&quot;&gt;&lt;property id=&quot;20148&quot; value=&quot;5&quot;/&gt;&lt;property id=&quot;20300&quot; value=&quot;Slide 6&quot;/&gt;&lt;property id=&quot;20307&quot; value=&quot;263&quot;/&gt;&lt;/object&gt;&lt;object type=&quot;3&quot; unique_id=&quot;21785&quot;&gt;&lt;property id=&quot;20148&quot; value=&quot;5&quot;/&gt;&lt;property id=&quot;20300&quot; value=&quot;Slide 7&quot;/&gt;&lt;property id=&quot;20307&quot; value=&quot;265&quot;/&gt;&lt;/object&gt;&lt;object type=&quot;3&quot; unique_id=&quot;21786&quot;&gt;&lt;property id=&quot;20148&quot; value=&quot;5&quot;/&gt;&lt;property id=&quot;20300&quot; value=&quot;Slide 8&quot;/&gt;&lt;property id=&quot;20307&quot; value=&quot;266&quot;/&gt;&lt;/object&gt;&lt;object type=&quot;3&quot; unique_id=&quot;21787&quot;&gt;&lt;property id=&quot;20148&quot; value=&quot;5&quot;/&gt;&lt;property id=&quot;20300&quot; value=&quot;Slide 9&quot;/&gt;&lt;property id=&quot;20307&quot; value=&quot;259&quot;/&gt;&lt;/object&gt;&lt;object type=&quot;3&quot; unique_id=&quot;21788&quot;&gt;&lt;property id=&quot;20148&quot; value=&quot;5&quot;/&gt;&lt;property id=&quot;20300&quot; value=&quot;Slide 14&quot;/&gt;&lt;property id=&quot;20307&quot; value=&quot;267&quot;/&gt;&lt;/object&gt;&lt;object type=&quot;3&quot; unique_id=&quot;21916&quot;&gt;&lt;property id=&quot;20148&quot; value=&quot;5&quot;/&gt;&lt;property id=&quot;20300&quot; value=&quot;Slide 10&quot;/&gt;&lt;property id=&quot;20307&quot; value=&quot;268&quot;/&gt;&lt;/object&gt;&lt;object type=&quot;3&quot; unique_id=&quot;21917&quot;&gt;&lt;property id=&quot;20148&quot; value=&quot;5&quot;/&gt;&lt;property id=&quot;20300&quot; value=&quot;Slide 11&quot;/&gt;&lt;property id=&quot;20307&quot; value=&quot;269&quot;/&gt;&lt;/object&gt;&lt;object type=&quot;3&quot; unique_id=&quot;21918&quot;&gt;&lt;property id=&quot;20148&quot; value=&quot;5&quot;/&gt;&lt;property id=&quot;20300&quot; value=&quot;Slide 12&quot;/&gt;&lt;property id=&quot;20307&quot; value=&quot;270&quot;/&gt;&lt;/object&gt;&lt;object type=&quot;3&quot; unique_id=&quot;22072&quot;&gt;&lt;property id=&quot;20148&quot; value=&quot;5&quot;/&gt;&lt;property id=&quot;20300&quot; value=&quot;Slide 13&quot;/&gt;&lt;property id=&quot;20307&quot; value=&quot;271&quot;/&gt;&lt;/object&gt;&lt;object type=&quot;3&quot; unique_id=&quot;22073&quot;&gt;&lt;property id=&quot;20148&quot; value=&quot;5&quot;/&gt;&lt;property id=&quot;20300&quot; value=&quot;Slide 15&quot;/&gt;&lt;property id=&quot;20307&quot; value=&quot;273&quot;/&gt;&lt;/object&gt;&lt;object type=&quot;3&quot; unique_id=&quot;22074&quot;&gt;&lt;property id=&quot;20148&quot; value=&quot;5&quot;/&gt;&lt;property id=&quot;20300&quot; value=&quot;Slide 16&quot;/&gt;&lt;property id=&quot;20307&quot; value=&quot;274&quot;/&gt;&lt;/object&gt;&lt;object type=&quot;3&quot; unique_id=&quot;22075&quot;&gt;&lt;property id=&quot;20148&quot; value=&quot;5&quot;/&gt;&lt;property id=&quot;20300&quot; value=&quot;Slide 17&quot;/&gt;&lt;property id=&quot;20307&quot; value=&quot;275&quot;/&gt;&lt;/object&gt;&lt;object type=&quot;3&quot; unique_id=&quot;22076&quot;&gt;&lt;property id=&quot;20148&quot; value=&quot;5&quot;/&gt;&lt;property id=&quot;20300&quot; value=&quot;Slide 18&quot;/&gt;&lt;property id=&quot;20307&quot; value=&quot;272&quot;/&gt;&lt;/object&gt;&lt;object type=&quot;3&quot; unique_id=&quot;22275&quot;&gt;&lt;property id=&quot;20148&quot; value=&quot;5&quot;/&gt;&lt;property id=&quot;20300&quot; value=&quot;Slide 19&quot;/&gt;&lt;property id=&quot;20307&quot; value=&quot;276&quot;/&gt;&lt;/object&gt;&lt;object type=&quot;3&quot; unique_id=&quot;22276&quot;&gt;&lt;property id=&quot;20148&quot; value=&quot;5&quot;/&gt;&lt;property id=&quot;20300&quot; value=&quot;Slide 20&quot;/&gt;&lt;property id=&quot;20307&quot; value=&quot;278&quot;/&gt;&lt;/object&gt;&lt;object type=&quot;3&quot; unique_id=&quot;22277&quot;&gt;&lt;property id=&quot;20148&quot; value=&quot;5&quot;/&gt;&lt;property id=&quot;20300&quot; value=&quot;Slide 21&quot;/&gt;&lt;property id=&quot;20307&quot; value=&quot;279&quot;/&gt;&lt;/object&gt;&lt;object type=&quot;3&quot; unique_id=&quot;22278&quot;&gt;&lt;property id=&quot;20148&quot; value=&quot;5&quot;/&gt;&lt;property id=&quot;20300&quot; value=&quot;Slide 22&quot;/&gt;&lt;property id=&quot;20307&quot; value=&quot;280&quot;/&gt;&lt;/object&gt;&lt;object type=&quot;3&quot; unique_id=&quot;22279&quot;&gt;&lt;property id=&quot;20148&quot; value=&quot;5&quot;/&gt;&lt;property id=&quot;20300&quot; value=&quot;Slide 23&quot;/&gt;&lt;property id=&quot;20307&quot; value=&quot;277&quot;/&gt;&lt;/object&gt;&lt;object type=&quot;3&quot; unique_id=&quot;22415&quot;&gt;&lt;property id=&quot;20148&quot; value=&quot;5&quot;/&gt;&lt;property id=&quot;20300&quot; value=&quot;Slide 24&quot;/&gt;&lt;property id=&quot;20307&quot; value=&quot;282&quot;/&gt;&lt;/object&gt;&lt;object type=&quot;3&quot; unique_id=&quot;22416&quot;&gt;&lt;property id=&quot;20148&quot; value=&quot;5&quot;/&gt;&lt;property id=&quot;20300&quot; value=&quot;Slide 25&quot;/&gt;&lt;property id=&quot;20307&quot; value=&quot;281&quot;/&gt;&lt;/object&gt;&lt;object type=&quot;3&quot; unique_id=&quot;22417&quot;&gt;&lt;property id=&quot;20148&quot; value=&quot;5&quot;/&gt;&lt;property id=&quot;20300&quot; value=&quot;Slide 26&quot;/&gt;&lt;property id=&quot;20307&quot; value=&quot;28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uật nghĩa vụ quân sự"/>
  <p:tag name="ISPRING_SLIDE_INDENT_LEVEL" val="0"/>
  <p:tag name="ISPRING_PRESENTER_ID" val="{FF5EE3BA-788B-4A8A-8C62-895B13D7F650}"/>
  <p:tag name="GENSWF_ADVANCE_TIME" val="112.302"/>
  <p:tag name="ISPRING_SLIDE_ID_2" val="{94ADE9DE-025F-4D27-AE68-10580B9CD237}"/>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FF5EE3BA-788B-4A8A-8C62-895B13D7F650}"/>
  <p:tag name="GENSWF_ADVANCE_TIME" val="200.342"/>
  <p:tag name="TIMING" val="|145.007|10.969|10.425|8.869|8.801"/>
  <p:tag name="ISPRING_SLIDE_ID_2" val="{7F9AF7E2-5B1D-46D1-ADB3-85D47021F91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FF5EE3BA-788B-4A8A-8C62-895B13D7F650}"/>
  <p:tag name="GENSWF_ADVANCE_TIME" val="200.342"/>
  <p:tag name="TIMING" val="|145.007|10.969|10.425|8.869|8.801"/>
  <p:tag name="ISPRING_SLIDE_ID_2" val="{7F9AF7E2-5B1D-46D1-ADB3-85D47021F9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TotalTime>
  <Words>1027</Words>
  <Application>Microsoft Office PowerPoint</Application>
  <PresentationFormat>On-screen Show (4:3)</PresentationFormat>
  <Paragraphs>91</Paragraphs>
  <Slides>16</Slides>
  <Notes>3</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 Unicode MS</vt:lpstr>
      <vt:lpstr>Arial</vt:lpstr>
      <vt:lpstr>Calibri</vt:lpstr>
      <vt:lpstr>Tahoma</vt:lpstr>
      <vt:lpstr>Times New Roman</vt:lpstr>
      <vt:lpstr>Webdings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4: Ở trường em thường tổ chức  các hoạt động nào ?</vt:lpstr>
      <vt:lpstr>Em đã làm gì để góp phần tham gia bảo vệ tổ quốc?</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31</cp:revision>
  <dcterms:created xsi:type="dcterms:W3CDTF">2018-04-04T12:15:30Z</dcterms:created>
  <dcterms:modified xsi:type="dcterms:W3CDTF">2021-05-22T12:40:18Z</dcterms:modified>
</cp:coreProperties>
</file>