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91" r:id="rId2"/>
    <p:sldId id="395" r:id="rId3"/>
    <p:sldId id="394" r:id="rId4"/>
    <p:sldId id="399" r:id="rId5"/>
    <p:sldId id="396" r:id="rId6"/>
    <p:sldId id="397" r:id="rId7"/>
    <p:sldId id="398" r:id="rId8"/>
    <p:sldId id="401" r:id="rId9"/>
    <p:sldId id="402" r:id="rId10"/>
    <p:sldId id="403" r:id="rId11"/>
    <p:sldId id="345" r:id="rId12"/>
  </p:sldIdLst>
  <p:sldSz cx="9144000" cy="5143500" type="screen16x9"/>
  <p:notesSz cx="6858000" cy="9144000"/>
  <p:custDataLst>
    <p:tags r:id="rId1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D033"/>
    <a:srgbClr val="AED30B"/>
    <a:srgbClr val="F2622E"/>
    <a:srgbClr val="3A3B97"/>
    <a:srgbClr val="4343AF"/>
    <a:srgbClr val="FCFCFC"/>
    <a:srgbClr val="6767C5"/>
    <a:srgbClr val="333385"/>
    <a:srgbClr val="CCFF33"/>
    <a:srgbClr val="00A3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10" d="100"/>
          <a:sy n="110" d="100"/>
        </p:scale>
        <p:origin x="101" y="6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5196A2-1736-4A8D-81F1-DB20D6724EC6}" type="datetimeFigureOut">
              <a:rPr lang="zh-CN" altLang="en-US" smtClean="0"/>
              <a:pPr/>
              <a:t>2020/10/7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038EFE-4C6D-4578-9246-410CF94BF7B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03480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038EFE-4C6D-4578-9246-410CF94BF7B5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015275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038EFE-4C6D-4578-9246-410CF94BF7B5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41662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480" y="3310"/>
            <a:ext cx="9153480" cy="5130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6089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7010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7570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56848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4378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25149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8126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2476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806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7987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5708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C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3602"/>
            <a:ext cx="9143999" cy="5136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图片 2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480" y="3310"/>
            <a:ext cx="9153480" cy="5130259"/>
          </a:xfrm>
          <a:prstGeom prst="rect">
            <a:avLst/>
          </a:prstGeom>
        </p:spPr>
      </p:pic>
      <p:grpSp>
        <p:nvGrpSpPr>
          <p:cNvPr id="17" name="组合 16"/>
          <p:cNvGrpSpPr/>
          <p:nvPr userDrawn="1"/>
        </p:nvGrpSpPr>
        <p:grpSpPr>
          <a:xfrm>
            <a:off x="395536" y="596651"/>
            <a:ext cx="8352928" cy="185195"/>
            <a:chOff x="-448804" y="948449"/>
            <a:chExt cx="10024912" cy="222265"/>
          </a:xfrm>
          <a:solidFill>
            <a:srgbClr val="AED30B"/>
          </a:solidFill>
        </p:grpSpPr>
        <p:cxnSp>
          <p:nvCxnSpPr>
            <p:cNvPr id="18" name="直接连接符 17"/>
            <p:cNvCxnSpPr/>
            <p:nvPr/>
          </p:nvCxnSpPr>
          <p:spPr>
            <a:xfrm>
              <a:off x="-448804" y="1052311"/>
              <a:ext cx="10024912" cy="3635"/>
            </a:xfrm>
            <a:prstGeom prst="line">
              <a:avLst/>
            </a:prstGeom>
            <a:grpFill/>
            <a:ln>
              <a:solidFill>
                <a:srgbClr val="AED30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9" name="组合 18"/>
            <p:cNvGrpSpPr/>
            <p:nvPr/>
          </p:nvGrpSpPr>
          <p:grpSpPr>
            <a:xfrm>
              <a:off x="4269749" y="948449"/>
              <a:ext cx="604501" cy="222265"/>
              <a:chOff x="4398820" y="4019428"/>
              <a:chExt cx="380593" cy="191371"/>
            </a:xfrm>
            <a:grpFill/>
          </p:grpSpPr>
          <p:sp>
            <p:nvSpPr>
              <p:cNvPr id="20" name="椭圆 19"/>
              <p:cNvSpPr/>
              <p:nvPr/>
            </p:nvSpPr>
            <p:spPr>
              <a:xfrm>
                <a:off x="4515144" y="4019428"/>
                <a:ext cx="143528" cy="19137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350"/>
              </a:p>
            </p:txBody>
          </p:sp>
          <p:sp>
            <p:nvSpPr>
              <p:cNvPr id="21" name="椭圆 20"/>
              <p:cNvSpPr/>
              <p:nvPr/>
            </p:nvSpPr>
            <p:spPr>
              <a:xfrm>
                <a:off x="4398820" y="4051345"/>
                <a:ext cx="86266" cy="11502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350"/>
              </a:p>
            </p:txBody>
          </p:sp>
          <p:sp>
            <p:nvSpPr>
              <p:cNvPr id="22" name="椭圆 21"/>
              <p:cNvSpPr/>
              <p:nvPr/>
            </p:nvSpPr>
            <p:spPr>
              <a:xfrm>
                <a:off x="4693147" y="4051344"/>
                <a:ext cx="86266" cy="11502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35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84863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480" y="939"/>
            <a:ext cx="9153480" cy="5141621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65817"/>
            <a:ext cx="6427673" cy="5011865"/>
          </a:xfrm>
          <a:prstGeom prst="rect">
            <a:avLst/>
          </a:prstGeom>
        </p:spPr>
      </p:pic>
      <p:sp>
        <p:nvSpPr>
          <p:cNvPr id="8" name="AutoShape 5"/>
          <p:cNvSpPr>
            <a:spLocks noChangeAspect="1" noChangeArrowheads="1" noTextEdit="1"/>
          </p:cNvSpPr>
          <p:nvPr/>
        </p:nvSpPr>
        <p:spPr bwMode="auto">
          <a:xfrm>
            <a:off x="-9480" y="3238023"/>
            <a:ext cx="9144000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2627784" y="1855152"/>
            <a:ext cx="4176464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2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zh-CN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9:</a:t>
            </a:r>
          </a:p>
          <a:p>
            <a:r>
              <a:rPr lang="en-US" altLang="zh-CN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 CHẤT - HỢP CHẤT</a:t>
            </a:r>
          </a:p>
          <a:p>
            <a:pPr algn="ctr"/>
            <a:r>
              <a:rPr lang="en-US" altLang="zh-CN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 </a:t>
            </a:r>
            <a:r>
              <a:rPr lang="en-US" altLang="zh-CN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</a:p>
          <a:p>
            <a:pPr algn="ctr"/>
            <a:r>
              <a:rPr lang="en-US" altLang="zh-CN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CN" sz="2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zh-CN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zh-CN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zh-CN" altLang="en-US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951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195486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  <a:endParaRPr lang="en-US" sz="2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3568" y="1059582"/>
            <a:ext cx="799288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3,5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 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¼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X.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KHHH </a:t>
            </a:r>
            <a:r>
              <a:rPr lang="en-US" sz="2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2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Y?</a:t>
            </a:r>
            <a:endParaRPr lang="en-US" sz="2600" b="1" i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6194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1"/>
          <p:cNvSpPr txBox="1"/>
          <p:nvPr/>
        </p:nvSpPr>
        <p:spPr>
          <a:xfrm>
            <a:off x="3563888" y="1923678"/>
            <a:ext cx="3678237" cy="11080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6600" dirty="0">
                <a:solidFill>
                  <a:srgbClr val="AED30B"/>
                </a:solidFill>
                <a:latin typeface="Impact" panose="020B0806030902050204" pitchFamily="34" charset="0"/>
                <a:ea typeface="+mn-ea"/>
              </a:rPr>
              <a:t>Thank You</a:t>
            </a:r>
            <a:endParaRPr lang="zh-CN" altLang="en-US" sz="6600" dirty="0">
              <a:solidFill>
                <a:srgbClr val="AED30B"/>
              </a:solidFill>
              <a:latin typeface="Impact" panose="020B0806030902050204" pitchFamily="34" charset="0"/>
              <a:ea typeface="+mn-ea"/>
            </a:endParaRPr>
          </a:p>
        </p:txBody>
      </p:sp>
      <p:sp>
        <p:nvSpPr>
          <p:cNvPr id="6" name="任意多边形 5"/>
          <p:cNvSpPr/>
          <p:nvPr/>
        </p:nvSpPr>
        <p:spPr>
          <a:xfrm>
            <a:off x="2064643" y="1993826"/>
            <a:ext cx="1333450" cy="1106510"/>
          </a:xfrm>
          <a:custGeom>
            <a:avLst/>
            <a:gdLst>
              <a:gd name="connsiteX0" fmla="*/ 683259 w 1501139"/>
              <a:gd name="connsiteY0" fmla="*/ 0 h 1247086"/>
              <a:gd name="connsiteX1" fmla="*/ 962295 w 1501139"/>
              <a:gd name="connsiteY1" fmla="*/ 0 h 1247086"/>
              <a:gd name="connsiteX2" fmla="*/ 1501139 w 1501139"/>
              <a:gd name="connsiteY2" fmla="*/ 623543 h 1247086"/>
              <a:gd name="connsiteX3" fmla="*/ 962295 w 1501139"/>
              <a:gd name="connsiteY3" fmla="*/ 1247086 h 1247086"/>
              <a:gd name="connsiteX4" fmla="*/ 683259 w 1501139"/>
              <a:gd name="connsiteY4" fmla="*/ 1247086 h 1247086"/>
              <a:gd name="connsiteX5" fmla="*/ 1123741 w 1501139"/>
              <a:gd name="connsiteY5" fmla="*/ 737366 h 1247086"/>
              <a:gd name="connsiteX6" fmla="*/ 0 w 1501139"/>
              <a:gd name="connsiteY6" fmla="*/ 737366 h 1247086"/>
              <a:gd name="connsiteX7" fmla="*/ 0 w 1501139"/>
              <a:gd name="connsiteY7" fmla="*/ 509720 h 1247086"/>
              <a:gd name="connsiteX8" fmla="*/ 1123741 w 1501139"/>
              <a:gd name="connsiteY8" fmla="*/ 509720 h 12470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01139" h="1247086">
                <a:moveTo>
                  <a:pt x="683259" y="0"/>
                </a:moveTo>
                <a:lnTo>
                  <a:pt x="962295" y="0"/>
                </a:lnTo>
                <a:lnTo>
                  <a:pt x="1501139" y="623543"/>
                </a:lnTo>
                <a:lnTo>
                  <a:pt x="962295" y="1247086"/>
                </a:lnTo>
                <a:lnTo>
                  <a:pt x="683259" y="1247086"/>
                </a:lnTo>
                <a:lnTo>
                  <a:pt x="1123741" y="737366"/>
                </a:lnTo>
                <a:lnTo>
                  <a:pt x="0" y="737366"/>
                </a:lnTo>
                <a:lnTo>
                  <a:pt x="0" y="509720"/>
                </a:lnTo>
                <a:lnTo>
                  <a:pt x="1123741" y="509720"/>
                </a:lnTo>
                <a:close/>
              </a:path>
            </a:pathLst>
          </a:custGeom>
          <a:solidFill>
            <a:srgbClr val="AED30B">
              <a:alpha val="5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974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771550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PHÂN TỬ</a:t>
            </a:r>
            <a:endParaRPr lang="en-US" sz="2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7584" y="1419622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sz="2600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6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6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32568" y="1378391"/>
            <a:ext cx="737187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trưng</a:t>
            </a:r>
            <a:r>
              <a:rPr lang="en-US" sz="2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87624" y="1997240"/>
            <a:ext cx="6408712" cy="266274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17835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3" grpId="1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771550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PHÂN TỬ</a:t>
            </a:r>
            <a:endParaRPr lang="en-US" sz="2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7584" y="1419622"/>
            <a:ext cx="7848872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sz="2600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6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6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275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11560" y="771550"/>
            <a:ext cx="784887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sz="2600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600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600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600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600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2600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2600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14350" indent="-514350">
              <a:buAutoNum type="alphaLcPeriod"/>
            </a:pP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………..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2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eriod"/>
            </a:pP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………..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ồm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……………...…..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AutoNum type="alphaLcPeriod"/>
            </a:pP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…………..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………….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ồm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…………..  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AutoNum type="alphaLcPeriod"/>
            </a:pP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Hầu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………..   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…………..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………….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endParaRPr lang="en-US" sz="2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71600" y="1143203"/>
            <a:ext cx="165618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endParaRPr lang="en-US" sz="2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03848" y="1923678"/>
            <a:ext cx="165618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hân</a:t>
            </a:r>
            <a:r>
              <a:rPr lang="en-US" sz="2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endParaRPr lang="en-US" sz="2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91680" y="2355726"/>
            <a:ext cx="263445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iên</a:t>
            </a:r>
            <a:r>
              <a:rPr lang="en-US" sz="2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endParaRPr lang="en-US" sz="2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59632" y="2727379"/>
            <a:ext cx="165618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endParaRPr lang="en-US" sz="2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20072" y="2727379"/>
            <a:ext cx="165618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hân</a:t>
            </a:r>
            <a:r>
              <a:rPr lang="en-US" sz="2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endParaRPr lang="en-US" sz="2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64498" y="3145801"/>
            <a:ext cx="165618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guyên</a:t>
            </a:r>
            <a:r>
              <a:rPr lang="en-US" sz="2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endParaRPr lang="en-US" sz="2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15816" y="3507854"/>
            <a:ext cx="165618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ợp</a:t>
            </a:r>
            <a:r>
              <a:rPr lang="en-US" sz="2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endParaRPr lang="en-US" sz="2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87546" y="3865881"/>
            <a:ext cx="165618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guyên</a:t>
            </a:r>
            <a:r>
              <a:rPr lang="en-US" sz="2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endParaRPr lang="en-US" sz="2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65498" y="3878019"/>
            <a:ext cx="165618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endParaRPr lang="en-US" sz="2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3308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771550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PHÂN TỬ</a:t>
            </a:r>
            <a:endParaRPr lang="en-US" sz="2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7584" y="1419622"/>
            <a:ext cx="784887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 </a:t>
            </a:r>
            <a:r>
              <a:rPr lang="en-US" sz="2600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6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6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endParaRPr lang="en-US" sz="2600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Cacbon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đvC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3122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771550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PHÂN TỬ</a:t>
            </a:r>
            <a:endParaRPr lang="en-US" sz="2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7584" y="1419622"/>
            <a:ext cx="784887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6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600" b="1" i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eriod"/>
            </a:pP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</a:t>
            </a:r>
            <a:endParaRPr lang="en-US" sz="2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eriod"/>
            </a:pP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Hidro</a:t>
            </a:r>
            <a:endParaRPr lang="en-US" sz="2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eriod"/>
            </a:pP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cacbonic</a:t>
            </a:r>
            <a:endParaRPr lang="en-US" sz="2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eriod"/>
            </a:pP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Muối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Natri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clorua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514350" indent="-514350">
              <a:buAutoNum type="alphaLcPeriod"/>
            </a:pP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endParaRPr lang="en-US" sz="2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33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771550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PHÂN TỬ</a:t>
            </a:r>
            <a:endParaRPr lang="en-US" sz="2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7584" y="1419622"/>
            <a:ext cx="784887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6/SGK: 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metan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1C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4H</a:t>
            </a:r>
          </a:p>
          <a:p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  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Axit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nitric,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1H,1N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3O</a:t>
            </a:r>
            <a:endParaRPr lang="en-US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  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tím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1K, 1Mn, 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4O</a:t>
            </a:r>
            <a:endParaRPr lang="en-US" sz="2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0739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95486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  <a:endParaRPr lang="en-US" sz="2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3568" y="771550"/>
            <a:ext cx="784887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ính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hiđro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2H</a:t>
            </a:r>
          </a:p>
          <a:p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Axit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clohiđric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1H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1Cl</a:t>
            </a:r>
          </a:p>
          <a:p>
            <a:pPr marL="514350" indent="-514350">
              <a:buAutoNum type="alphaLcPeriod" startAt="3"/>
            </a:pP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Canxi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cacbonat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1Ca, 1C, 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  <a:p>
            <a:pPr marL="514350" indent="-514350">
              <a:buAutoNum type="alphaLcPeriod" startAt="3"/>
            </a:pP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(II)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sunfat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1Cu, 1S, 4O</a:t>
            </a:r>
            <a:endParaRPr lang="en-US" sz="2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8673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95486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  <a:endParaRPr lang="en-US" sz="2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03648" y="711310"/>
            <a:ext cx="784887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600" b="1" i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9141576"/>
              </p:ext>
            </p:extLst>
          </p:nvPr>
        </p:nvGraphicFramePr>
        <p:xfrm>
          <a:off x="395537" y="1347614"/>
          <a:ext cx="8352927" cy="28803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76463">
                  <a:extLst>
                    <a:ext uri="{9D8B030D-6E8A-4147-A177-3AD203B41FA5}">
                      <a16:colId xmlns:a16="http://schemas.microsoft.com/office/drawing/2014/main" val="1061000233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546714650"/>
                    </a:ext>
                  </a:extLst>
                </a:gridCol>
                <a:gridCol w="1327411">
                  <a:extLst>
                    <a:ext uri="{9D8B030D-6E8A-4147-A177-3AD203B41FA5}">
                      <a16:colId xmlns:a16="http://schemas.microsoft.com/office/drawing/2014/main" val="4113406484"/>
                    </a:ext>
                  </a:extLst>
                </a:gridCol>
                <a:gridCol w="1696925">
                  <a:extLst>
                    <a:ext uri="{9D8B030D-6E8A-4147-A177-3AD203B41FA5}">
                      <a16:colId xmlns:a16="http://schemas.microsoft.com/office/drawing/2014/main" val="1668946281"/>
                    </a:ext>
                  </a:extLst>
                </a:gridCol>
              </a:tblGrid>
              <a:tr h="5685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Phân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tử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ng.tử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ng.tử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ng.tử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còn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lại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93147457"/>
                  </a:ext>
                </a:extLst>
              </a:tr>
              <a:tr h="5873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a.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Axit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nitric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PTK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63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đvC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H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O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 N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95389012"/>
                  </a:ext>
                </a:extLst>
              </a:tr>
              <a:tr h="5685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b.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Canxi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hiđroxit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PTK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74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đvC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H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 O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Ca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66206770"/>
                  </a:ext>
                </a:extLst>
              </a:tr>
              <a:tr h="5873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c.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Axit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photphoric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PTK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98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đvC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H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O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 P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10262785"/>
                  </a:ext>
                </a:extLst>
              </a:tr>
              <a:tr h="5685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d.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Sắt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(III)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oxit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PTK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160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đvC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O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 Fe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09703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6357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CORM_RATE_SLIDES" val="1"/>
  <p:tag name="ISPRING_SCORM_RATE_QUIZZES" val="0"/>
  <p:tag name="ISPRING_SCORM_PASSING_SCORE" val="100.0000000000"/>
  <p:tag name="ISPRING_RESOURCE_PATHS_HASH_2" val="9e782c7495782f8eab5bda8fc702cda86fc110"/>
  <p:tag name="ISPRING_PRESENTATION_TITLE" val="教育说课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1334</TotalTime>
  <Words>504</Words>
  <Application>Microsoft Office PowerPoint</Application>
  <PresentationFormat>On-screen Show (16:9)</PresentationFormat>
  <Paragraphs>73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SimSun</vt:lpstr>
      <vt:lpstr>Arial</vt:lpstr>
      <vt:lpstr>Calibri</vt:lpstr>
      <vt:lpstr>Impact</vt:lpstr>
      <vt:lpstr>Times New Roman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http://www.ypppt.com/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优品PPT</dc:creator>
  <cp:keywords>http:/www.ypppt.com</cp:keywords>
  <dc:description>http://www.ypppt.com/</dc:description>
  <cp:lastModifiedBy>ADMIN</cp:lastModifiedBy>
  <cp:revision>326</cp:revision>
  <dcterms:created xsi:type="dcterms:W3CDTF">2015-12-09T07:20:54Z</dcterms:created>
  <dcterms:modified xsi:type="dcterms:W3CDTF">2020-10-07T00:53:34Z</dcterms:modified>
</cp:coreProperties>
</file>