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1"/>
    <p:sldMasterId id="2147483741" r:id="rId2"/>
    <p:sldMasterId id="2147483755" r:id="rId3"/>
    <p:sldMasterId id="2147483792" r:id="rId4"/>
    <p:sldMasterId id="2147483804" r:id="rId5"/>
    <p:sldMasterId id="2147483817" r:id="rId6"/>
  </p:sldMasterIdLst>
  <p:notesMasterIdLst>
    <p:notesMasterId r:id="rId31"/>
  </p:notesMasterIdLst>
  <p:sldIdLst>
    <p:sldId id="320" r:id="rId7"/>
    <p:sldId id="300" r:id="rId8"/>
    <p:sldId id="279" r:id="rId9"/>
    <p:sldId id="317" r:id="rId10"/>
    <p:sldId id="302" r:id="rId11"/>
    <p:sldId id="303" r:id="rId12"/>
    <p:sldId id="284" r:id="rId13"/>
    <p:sldId id="304" r:id="rId14"/>
    <p:sldId id="305" r:id="rId15"/>
    <p:sldId id="306" r:id="rId16"/>
    <p:sldId id="289" r:id="rId17"/>
    <p:sldId id="307" r:id="rId18"/>
    <p:sldId id="291" r:id="rId19"/>
    <p:sldId id="308" r:id="rId20"/>
    <p:sldId id="292" r:id="rId21"/>
    <p:sldId id="319" r:id="rId22"/>
    <p:sldId id="312" r:id="rId23"/>
    <p:sldId id="309" r:id="rId24"/>
    <p:sldId id="295" r:id="rId25"/>
    <p:sldId id="296" r:id="rId26"/>
    <p:sldId id="314" r:id="rId27"/>
    <p:sldId id="315" r:id="rId28"/>
    <p:sldId id="316" r:id="rId29"/>
    <p:sldId id="313" r:id="rId30"/>
  </p:sldIdLst>
  <p:sldSz cx="12192000" cy="6858000"/>
  <p:notesSz cx="6858000" cy="9144000"/>
  <p:defaultTextStyle>
    <a:defPPr>
      <a:defRPr lang="en-US"/>
    </a:defPPr>
    <a:lvl1pPr marL="0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339966"/>
    <a:srgbClr val="006600"/>
    <a:srgbClr val="00FFFF"/>
    <a:srgbClr val="008080"/>
    <a:srgbClr val="FF33CC"/>
    <a:srgbClr val="FF66FF"/>
    <a:srgbClr val="FF99FF"/>
    <a:srgbClr val="FFFF66"/>
    <a:srgbClr val="D050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14" autoAdjust="0"/>
    <p:restoredTop sz="94660"/>
  </p:normalViewPr>
  <p:slideViewPr>
    <p:cSldViewPr snapToGrid="0">
      <p:cViewPr varScale="1">
        <p:scale>
          <a:sx n="84" d="100"/>
          <a:sy n="84" d="100"/>
        </p:scale>
        <p:origin x="14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ableStyles" Target="tableStyles.xml"/><Relationship Id="rId8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image" Target="../media/image15.wmf"/><Relationship Id="rId7" Type="http://schemas.openxmlformats.org/officeDocument/2006/relationships/image" Target="../media/image19.wmf"/><Relationship Id="rId2" Type="http://schemas.openxmlformats.org/officeDocument/2006/relationships/image" Target="../media/image11.wmf"/><Relationship Id="rId1" Type="http://schemas.openxmlformats.org/officeDocument/2006/relationships/image" Target="../media/image14.wmf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10" Type="http://schemas.openxmlformats.org/officeDocument/2006/relationships/image" Target="../media/image22.wmf"/><Relationship Id="rId4" Type="http://schemas.openxmlformats.org/officeDocument/2006/relationships/image" Target="../media/image16.wmf"/><Relationship Id="rId9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image" Target="../media/image26.wmf"/><Relationship Id="rId7" Type="http://schemas.openxmlformats.org/officeDocument/2006/relationships/image" Target="../media/image30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6" Type="http://schemas.openxmlformats.org/officeDocument/2006/relationships/image" Target="../media/image29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7" Type="http://schemas.openxmlformats.org/officeDocument/2006/relationships/image" Target="../media/image37.wmf"/><Relationship Id="rId2" Type="http://schemas.openxmlformats.org/officeDocument/2006/relationships/image" Target="../media/image11.wmf"/><Relationship Id="rId1" Type="http://schemas.openxmlformats.org/officeDocument/2006/relationships/image" Target="../media/image32.wmf"/><Relationship Id="rId6" Type="http://schemas.openxmlformats.org/officeDocument/2006/relationships/image" Target="../media/image36.wmf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6" Type="http://schemas.openxmlformats.org/officeDocument/2006/relationships/image" Target="../media/image45.wmf"/><Relationship Id="rId5" Type="http://schemas.openxmlformats.org/officeDocument/2006/relationships/image" Target="../media/image44.wmf"/><Relationship Id="rId4" Type="http://schemas.openxmlformats.org/officeDocument/2006/relationships/image" Target="../media/image43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609ABC-C202-416F-8D45-4DA96DC70B1A}" type="datetimeFigureOut">
              <a:rPr lang="en-US" smtClean="0"/>
              <a:t>27/09/2021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AC12AB-BFA6-4620-8792-2F23CA896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346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2F2397D-10F2-4AFC-A506-3175BC69A28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84469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2F2397D-10F2-4AFC-A506-3175BC69A28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1314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195D8A-6930-445C-B451-4BDEBB82BE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6323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70" indent="0" algn="ctr">
              <a:buNone/>
              <a:defRPr sz="2700"/>
            </a:lvl2pPr>
            <a:lvl3pPr marL="1219140" indent="0" algn="ctr">
              <a:buNone/>
              <a:defRPr sz="2400"/>
            </a:lvl3pPr>
            <a:lvl4pPr marL="1828709" indent="0" algn="ctr">
              <a:buNone/>
              <a:defRPr sz="2100"/>
            </a:lvl4pPr>
            <a:lvl5pPr marL="2438278" indent="0" algn="ctr">
              <a:buNone/>
              <a:defRPr sz="2100"/>
            </a:lvl5pPr>
            <a:lvl6pPr marL="3047848" indent="0" algn="ctr">
              <a:buNone/>
              <a:defRPr sz="2100"/>
            </a:lvl6pPr>
            <a:lvl7pPr marL="3657418" indent="0" algn="ctr">
              <a:buNone/>
              <a:defRPr sz="2100"/>
            </a:lvl7pPr>
            <a:lvl8pPr marL="4266987" indent="0" algn="ctr">
              <a:buNone/>
              <a:defRPr sz="2100"/>
            </a:lvl8pPr>
            <a:lvl9pPr marL="4876557" indent="0" algn="ctr"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D54CF-2968-46F1-8027-47382EEAA8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B97E8-EBAF-4BF8-AFB5-2347921021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480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D54CF-2968-46F1-8027-47382EEAA8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B97E8-EBAF-4BF8-AFB5-2347921021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645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6" y="365125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D54CF-2968-46F1-8027-47382EEAA8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B97E8-EBAF-4BF8-AFB5-2347921021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7153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3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95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1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1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1"/>
          </a:xfrm>
        </p:spPr>
        <p:txBody>
          <a:bodyPr/>
          <a:lstStyle>
            <a:lvl1pPr>
              <a:defRPr/>
            </a:lvl1pPr>
          </a:lstStyle>
          <a:p>
            <a:fld id="{D1259B51-A27D-4BA6-AD8A-5FB690078825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2773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B6D144-8FB7-4007-9137-C61F89E86113}" type="slidenum">
              <a:rPr kumimoji="0" lang="en-US" altLang="en-US" sz="67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87437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668335-EEF4-4F5F-8E55-15E3DAB38D3C}" type="slidenum">
              <a:rPr kumimoji="0" lang="en-US" altLang="en-US" sz="67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30496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553A2E-5B7C-48F4-81FD-C3E110BD8B33}" type="slidenum">
              <a:rPr kumimoji="0" lang="en-US" altLang="en-US" sz="67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98188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DBE01E6-08B8-480F-8F2D-A958C3314712}" type="slidenum">
              <a:rPr kumimoji="0" lang="en-US" altLang="en-US" sz="67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76202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BDE6603-D60A-4E3D-8B01-27C1A39D6EE1}" type="slidenum">
              <a:rPr kumimoji="0" lang="en-US" altLang="en-US" sz="67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86850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44634D6-9258-4373-9426-4D90AC24E817}" type="slidenum">
              <a:rPr kumimoji="0" lang="en-US" altLang="en-US" sz="67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05075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18A5AE-DC1F-4370-BF2C-579F9188E0DB}" type="slidenum">
              <a:rPr kumimoji="0" lang="en-US" altLang="en-US" sz="67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2451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D54CF-2968-46F1-8027-47382EEAA8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B97E8-EBAF-4BF8-AFB5-2347921021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2633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EE6C2F-E4B7-43F7-BB73-346B2AC5FF61}" type="slidenum">
              <a:rPr kumimoji="0" lang="en-US" altLang="en-US" sz="67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87942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4526C06-5651-4C21-844A-DED0C5815F32}" type="slidenum">
              <a:rPr kumimoji="0" lang="en-US" altLang="en-US" sz="67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69233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8E75CD-6F73-481A-B926-AD427A1C1449}" type="slidenum">
              <a:rPr kumimoji="0" lang="en-US" altLang="en-US" sz="67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62185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8C81C2-8354-48FB-8805-A76EF2933A47}" type="slidenum">
              <a:rPr kumimoji="0" lang="en-US" altLang="en-US" sz="67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07575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91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A17255-153C-4902-AC03-CA58240A5FB9}" type="slidenum">
              <a:rPr kumimoji="0" lang="en-US" altLang="en-US" sz="67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98702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88DAB48-3E87-47A7-91EB-B50A01D53882}" type="slidenum">
              <a:rPr kumimoji="0" lang="en-US" altLang="en-US" sz="67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1143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381000" y="2803525"/>
            <a:ext cx="2117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9525 h 1912"/>
              <a:gd name="T4" fmla="*/ 0 w 1588"/>
              <a:gd name="T5" fmla="*/ 9525 h 1912"/>
              <a:gd name="T6" fmla="*/ 0 w 1588"/>
              <a:gd name="T7" fmla="*/ 95250 h 1912"/>
              <a:gd name="T8" fmla="*/ 0 w 1588"/>
              <a:gd name="T9" fmla="*/ 3035300 h 1912"/>
              <a:gd name="T10" fmla="*/ 0 w 1588"/>
              <a:gd name="T11" fmla="*/ 3035300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997076"/>
            <a:ext cx="103632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8BBB13-10CE-4FC8-AE87-B49FDACAB2C9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93999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4C78A75-22A1-4041-BBD1-A3AA0CC214CB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66759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6E29D7-D835-4331-91F6-C69776118139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21791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05000"/>
            <a:ext cx="5384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05000"/>
            <a:ext cx="5384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2341B35-68D4-489C-B7E1-EFA4B3A846E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6924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60957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2191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0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43827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04784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365741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266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487655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D54CF-2968-46F1-8027-47382EEAA8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B97E8-EBAF-4BF8-AFB5-2347921021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837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D67193-C2E2-4858-82C9-8B8500B3725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79415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E969410-345A-4756-B389-AB091670B42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45692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70D44F5-71E6-4A17-AB89-2AA3EC2E402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01517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8E530D-970A-4DDE-B88D-588A6992E67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48888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06DD85A-C14E-4B0D-9D72-1C377BA42218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96067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F93667-4036-4F92-8FBC-AA045F8C02C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5592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92100"/>
            <a:ext cx="2743200" cy="5727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92100"/>
            <a:ext cx="8026400" cy="5727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A49C606-A7F6-4811-ABFC-9BA8F5F14BA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74998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92100"/>
            <a:ext cx="10972800" cy="5727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64AC56-26AB-4E83-91F9-DE98049A448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94737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65CDC0BA-8F5C-4886-9E93-118DF548A9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27/09/2021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57C70615-BA95-4EF4-A6F9-9533DAEC5E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6435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65CDC0BA-8F5C-4886-9E93-118DF548A9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27/09/2021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57C70615-BA95-4EF4-A6F9-9533DAEC5E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964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D54CF-2968-46F1-8027-47382EEAA8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B97E8-EBAF-4BF8-AFB5-2347921021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42183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65CDC0BA-8F5C-4886-9E93-118DF548A9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27/09/2021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57C70615-BA95-4EF4-A6F9-9533DAEC5E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3341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65CDC0BA-8F5C-4886-9E93-118DF548A9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27/09/2021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57C70615-BA95-4EF4-A6F9-9533DAEC5E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47128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65CDC0BA-8F5C-4886-9E93-118DF548A9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27/09/2021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57C70615-BA95-4EF4-A6F9-9533DAEC5E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9833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65CDC0BA-8F5C-4886-9E93-118DF548A9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27/09/2021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57C70615-BA95-4EF4-A6F9-9533DAEC5E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6744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65CDC0BA-8F5C-4886-9E93-118DF548A9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27/09/2021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57C70615-BA95-4EF4-A6F9-9533DAEC5E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8889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65CDC0BA-8F5C-4886-9E93-118DF548A9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27/09/2021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57C70615-BA95-4EF4-A6F9-9533DAEC5E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3769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65CDC0BA-8F5C-4886-9E93-118DF548A9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27/09/2021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57C70615-BA95-4EF4-A6F9-9533DAEC5E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78290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65CDC0BA-8F5C-4886-9E93-118DF548A9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27/09/2021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57C70615-BA95-4EF4-A6F9-9533DAEC5E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14215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65CDC0BA-8F5C-4886-9E93-118DF548A9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27/09/2021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57C70615-BA95-4EF4-A6F9-9533DAEC5E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30592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AE3C93-16AB-4C48-AE0A-E81BEDD7C8D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7709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70" indent="0">
              <a:buNone/>
              <a:defRPr sz="2700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00" b="1"/>
            </a:lvl4pPr>
            <a:lvl5pPr marL="2438278" indent="0">
              <a:buNone/>
              <a:defRPr sz="2100" b="1"/>
            </a:lvl5pPr>
            <a:lvl6pPr marL="3047848" indent="0">
              <a:buNone/>
              <a:defRPr sz="2100" b="1"/>
            </a:lvl6pPr>
            <a:lvl7pPr marL="3657418" indent="0">
              <a:buNone/>
              <a:defRPr sz="2100" b="1"/>
            </a:lvl7pPr>
            <a:lvl8pPr marL="4266987" indent="0">
              <a:buNone/>
              <a:defRPr sz="2100" b="1"/>
            </a:lvl8pPr>
            <a:lvl9pPr marL="4876557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10" y="1681163"/>
            <a:ext cx="5183188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70" indent="0">
              <a:buNone/>
              <a:defRPr sz="2700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00" b="1"/>
            </a:lvl4pPr>
            <a:lvl5pPr marL="2438278" indent="0">
              <a:buNone/>
              <a:defRPr sz="2100" b="1"/>
            </a:lvl5pPr>
            <a:lvl6pPr marL="3047848" indent="0">
              <a:buNone/>
              <a:defRPr sz="2100" b="1"/>
            </a:lvl6pPr>
            <a:lvl7pPr marL="3657418" indent="0">
              <a:buNone/>
              <a:defRPr sz="2100" b="1"/>
            </a:lvl7pPr>
            <a:lvl8pPr marL="4266987" indent="0">
              <a:buNone/>
              <a:defRPr sz="2100" b="1"/>
            </a:lvl8pPr>
            <a:lvl9pPr marL="4876557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1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D54CF-2968-46F1-8027-47382EEAA8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B97E8-EBAF-4BF8-AFB5-2347921021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2066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88389A-3F0A-446B-A07F-F6785D9F060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74531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42B5AF2-EA5A-48E1-9291-813821E7705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531121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B8E220-E935-4FB2-A2C3-6D7F89AF479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003194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399BE2-0695-499D-A1F7-C8F3FA01FDE0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227614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FAAB19-7E38-4ACE-AA3F-4B741AF3FB9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21196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53FBB8-818A-41D2-A9B6-2D97E0C5D673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68812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170BFD-C26F-4327-899B-F1CE582B440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148098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7CF7406-5F7F-4C45-88B4-E0672801958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74189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FD1B15-AE41-4512-A52C-C06F2879D17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928848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02DE84-057A-4834-9BF4-60137D5D2E4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1608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D54CF-2968-46F1-8027-47382EEAA8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B97E8-EBAF-4BF8-AFB5-2347921021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46283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631DC95-4D5E-407C-B796-A194A386C79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89680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65CDC0BA-8F5C-4886-9E93-118DF548A9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27/09/2021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57C70615-BA95-4EF4-A6F9-9533DAEC5E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2830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65CDC0BA-8F5C-4886-9E93-118DF548A9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27/09/2021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57C70615-BA95-4EF4-A6F9-9533DAEC5E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34715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65CDC0BA-8F5C-4886-9E93-118DF548A9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27/09/2021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57C70615-BA95-4EF4-A6F9-9533DAEC5E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37739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65CDC0BA-8F5C-4886-9E93-118DF548A9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27/09/2021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57C70615-BA95-4EF4-A6F9-9533DAEC5E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69965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65CDC0BA-8F5C-4886-9E93-118DF548A9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27/09/2021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57C70615-BA95-4EF4-A6F9-9533DAEC5E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79124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65CDC0BA-8F5C-4886-9E93-118DF548A9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27/09/2021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57C70615-BA95-4EF4-A6F9-9533DAEC5E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90281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65CDC0BA-8F5C-4886-9E93-118DF548A9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27/09/2021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57C70615-BA95-4EF4-A6F9-9533DAEC5E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5576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65CDC0BA-8F5C-4886-9E93-118DF548A9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27/09/2021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57C70615-BA95-4EF4-A6F9-9533DAEC5E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99423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65CDC0BA-8F5C-4886-9E93-118DF548A9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27/09/2021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57C70615-BA95-4EF4-A6F9-9533DAEC5E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694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D54CF-2968-46F1-8027-47382EEAA8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B97E8-EBAF-4BF8-AFB5-2347921021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52821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65CDC0BA-8F5C-4886-9E93-118DF548A9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27/09/2021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57C70615-BA95-4EF4-A6F9-9533DAEC5E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4539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65CDC0BA-8F5C-4886-9E93-118DF548A9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27/09/2021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57C70615-BA95-4EF4-A6F9-9533DAEC5E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341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4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2100"/>
            </a:lvl1pPr>
            <a:lvl2pPr marL="609570" indent="0">
              <a:buNone/>
              <a:defRPr sz="1900"/>
            </a:lvl2pPr>
            <a:lvl3pPr marL="1219140" indent="0">
              <a:buNone/>
              <a:defRPr sz="1600"/>
            </a:lvl3pPr>
            <a:lvl4pPr marL="1828709" indent="0">
              <a:buNone/>
              <a:defRPr sz="1300"/>
            </a:lvl4pPr>
            <a:lvl5pPr marL="2438278" indent="0">
              <a:buNone/>
              <a:defRPr sz="1300"/>
            </a:lvl5pPr>
            <a:lvl6pPr marL="3047848" indent="0">
              <a:buNone/>
              <a:defRPr sz="1300"/>
            </a:lvl6pPr>
            <a:lvl7pPr marL="3657418" indent="0">
              <a:buNone/>
              <a:defRPr sz="1300"/>
            </a:lvl7pPr>
            <a:lvl8pPr marL="4266987" indent="0">
              <a:buNone/>
              <a:defRPr sz="1300"/>
            </a:lvl8pPr>
            <a:lvl9pPr marL="4876557" indent="0">
              <a:buNone/>
              <a:defRPr sz="13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D54CF-2968-46F1-8027-47382EEAA8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B97E8-EBAF-4BF8-AFB5-2347921021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648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4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8"/>
            <a:ext cx="6172200" cy="4873625"/>
          </a:xfrm>
        </p:spPr>
        <p:txBody>
          <a:bodyPr anchor="t"/>
          <a:lstStyle>
            <a:lvl1pPr marL="0" indent="0">
              <a:buNone/>
              <a:defRPr sz="4300"/>
            </a:lvl1pPr>
            <a:lvl2pPr marL="609570" indent="0">
              <a:buNone/>
              <a:defRPr sz="3700"/>
            </a:lvl2pPr>
            <a:lvl3pPr marL="1219140" indent="0">
              <a:buNone/>
              <a:defRPr sz="3200"/>
            </a:lvl3pPr>
            <a:lvl4pPr marL="1828709" indent="0">
              <a:buNone/>
              <a:defRPr sz="2700"/>
            </a:lvl4pPr>
            <a:lvl5pPr marL="2438278" indent="0">
              <a:buNone/>
              <a:defRPr sz="2700"/>
            </a:lvl5pPr>
            <a:lvl6pPr marL="3047848" indent="0">
              <a:buNone/>
              <a:defRPr sz="2700"/>
            </a:lvl6pPr>
            <a:lvl7pPr marL="3657418" indent="0">
              <a:buNone/>
              <a:defRPr sz="2700"/>
            </a:lvl7pPr>
            <a:lvl8pPr marL="4266987" indent="0">
              <a:buNone/>
              <a:defRPr sz="2700"/>
            </a:lvl8pPr>
            <a:lvl9pPr marL="4876557" indent="0">
              <a:buNone/>
              <a:defRPr sz="2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2100"/>
            </a:lvl1pPr>
            <a:lvl2pPr marL="609570" indent="0">
              <a:buNone/>
              <a:defRPr sz="1900"/>
            </a:lvl2pPr>
            <a:lvl3pPr marL="1219140" indent="0">
              <a:buNone/>
              <a:defRPr sz="1600"/>
            </a:lvl3pPr>
            <a:lvl4pPr marL="1828709" indent="0">
              <a:buNone/>
              <a:defRPr sz="1300"/>
            </a:lvl4pPr>
            <a:lvl5pPr marL="2438278" indent="0">
              <a:buNone/>
              <a:defRPr sz="1300"/>
            </a:lvl5pPr>
            <a:lvl6pPr marL="3047848" indent="0">
              <a:buNone/>
              <a:defRPr sz="1300"/>
            </a:lvl6pPr>
            <a:lvl7pPr marL="3657418" indent="0">
              <a:buNone/>
              <a:defRPr sz="1300"/>
            </a:lvl7pPr>
            <a:lvl8pPr marL="4266987" indent="0">
              <a:buNone/>
              <a:defRPr sz="1300"/>
            </a:lvl8pPr>
            <a:lvl9pPr marL="4876557" indent="0">
              <a:buNone/>
              <a:defRPr sz="13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D54CF-2968-46F1-8027-47382EEAA8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B97E8-EBAF-4BF8-AFB5-2347921021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68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3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121914" tIns="60957" rIns="121914" bIns="60957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4"/>
            <a:ext cx="10515600" cy="4351339"/>
          </a:xfrm>
          <a:prstGeom prst="rect">
            <a:avLst/>
          </a:prstGeom>
        </p:spPr>
        <p:txBody>
          <a:bodyPr vert="horz" lIns="121914" tIns="60957" rIns="121914" bIns="60957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121914" tIns="60957" rIns="121914" bIns="60957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40"/>
            <a:fld id="{A01D54CF-2968-46F1-8027-47382EEAA8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40"/>
              <a:t>27/09/2021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121914" tIns="60957" rIns="121914" bIns="60957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4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121914" tIns="60957" rIns="121914" bIns="60957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40"/>
            <a:fld id="{8AFB97E8-EBAF-4BF8-AFB5-2347921021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764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</p:sldLayoutIdLst>
  <p:txStyles>
    <p:titleStyle>
      <a:lvl1pPr algn="l" defTabSz="1219140" rtl="0" eaLnBrk="1" latinLnBrk="0" hangingPunct="1">
        <a:lnSpc>
          <a:spcPct val="90000"/>
        </a:lnSpc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84" indent="-304784" algn="l" defTabSz="121914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25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493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06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63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685800">
              <a:defRPr sz="675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685800">
              <a:defRPr sz="675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685800">
              <a:defRPr sz="675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marL="0" marR="0" lvl="0" indent="0" algn="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E224729-7F89-4AD1-A867-0CF9CB19CD0C}" type="slidenum">
              <a:rPr kumimoji="0" lang="en-US" altLang="en-US" sz="67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2754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</p:sldLayoutIdLst>
  <p:txStyles>
    <p:titleStyle>
      <a:lvl1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 Light" panose="020F0302020204030204" pitchFamily="34" charset="0"/>
        </a:defRPr>
      </a:lvl2pPr>
      <a:lvl3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 Light" panose="020F0302020204030204" pitchFamily="34" charset="0"/>
        </a:defRPr>
      </a:lvl3pPr>
      <a:lvl4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 Light" panose="020F0302020204030204" pitchFamily="34" charset="0"/>
        </a:defRPr>
      </a:lvl4pPr>
      <a:lvl5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28588" indent="-128588" algn="l" defTabSz="514350" rtl="0" eaLnBrk="0" fontAlgn="base" hangingPunct="0">
        <a:lnSpc>
          <a:spcPct val="90000"/>
        </a:lnSpc>
        <a:spcBef>
          <a:spcPts val="563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0" fontAlgn="base" hangingPunct="0">
        <a:lnSpc>
          <a:spcPct val="90000"/>
        </a:lnSpc>
        <a:spcBef>
          <a:spcPts val="2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0" fontAlgn="base" hangingPunct="0">
        <a:lnSpc>
          <a:spcPct val="90000"/>
        </a:lnSpc>
        <a:spcBef>
          <a:spcPts val="275"/>
        </a:spcBef>
        <a:spcAft>
          <a:spcPct val="0"/>
        </a:spcAft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0" fontAlgn="base" hangingPunct="0">
        <a:lnSpc>
          <a:spcPct val="90000"/>
        </a:lnSpc>
        <a:spcBef>
          <a:spcPts val="275"/>
        </a:spcBef>
        <a:spcAft>
          <a:spcPct val="0"/>
        </a:spcAft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0" fontAlgn="base" hangingPunct="0">
        <a:lnSpc>
          <a:spcPct val="90000"/>
        </a:lnSpc>
        <a:spcBef>
          <a:spcPts val="275"/>
        </a:spcBef>
        <a:spcAft>
          <a:spcPct val="0"/>
        </a:spcAft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92100"/>
            <a:ext cx="109728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05000"/>
            <a:ext cx="10972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BC9287-3D2A-4C31-8A70-3EF22AB5F89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767562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65CDC0BA-8F5C-4886-9E93-118DF548A9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27/09/2021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57C70615-BA95-4EF4-A6F9-9533DAEC5E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876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800BBF-BB17-4D48-827D-6D3CE77B284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9516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65CDC0BA-8F5C-4886-9E93-118DF548A9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27/09/2021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57C70615-BA95-4EF4-A6F9-9533DAEC5E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296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13" Type="http://schemas.openxmlformats.org/officeDocument/2006/relationships/oleObject" Target="../embeddings/oleObject19.bin"/><Relationship Id="rId18" Type="http://schemas.openxmlformats.org/officeDocument/2006/relationships/image" Target="../media/image31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12" Type="http://schemas.openxmlformats.org/officeDocument/2006/relationships/image" Target="../media/image28.wmf"/><Relationship Id="rId17" Type="http://schemas.openxmlformats.org/officeDocument/2006/relationships/oleObject" Target="../embeddings/oleObject21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30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25.wmf"/><Relationship Id="rId11" Type="http://schemas.openxmlformats.org/officeDocument/2006/relationships/oleObject" Target="../embeddings/oleObject18.bin"/><Relationship Id="rId5" Type="http://schemas.openxmlformats.org/officeDocument/2006/relationships/oleObject" Target="../embeddings/oleObject15.bin"/><Relationship Id="rId15" Type="http://schemas.openxmlformats.org/officeDocument/2006/relationships/oleObject" Target="../embeddings/oleObject20.bin"/><Relationship Id="rId10" Type="http://schemas.openxmlformats.org/officeDocument/2006/relationships/image" Target="../media/image27.wmf"/><Relationship Id="rId4" Type="http://schemas.openxmlformats.org/officeDocument/2006/relationships/image" Target="../media/image24.wmf"/><Relationship Id="rId9" Type="http://schemas.openxmlformats.org/officeDocument/2006/relationships/oleObject" Target="../embeddings/oleObject17.bin"/><Relationship Id="rId14" Type="http://schemas.openxmlformats.org/officeDocument/2006/relationships/image" Target="../media/image29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13" Type="http://schemas.openxmlformats.org/officeDocument/2006/relationships/oleObject" Target="../embeddings/oleObject26.bin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3.bin"/><Relationship Id="rId12" Type="http://schemas.openxmlformats.org/officeDocument/2006/relationships/image" Target="../media/image35.wmf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37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11.wmf"/><Relationship Id="rId11" Type="http://schemas.openxmlformats.org/officeDocument/2006/relationships/oleObject" Target="../embeddings/oleObject25.bin"/><Relationship Id="rId5" Type="http://schemas.openxmlformats.org/officeDocument/2006/relationships/oleObject" Target="../embeddings/oleObject5.bin"/><Relationship Id="rId15" Type="http://schemas.openxmlformats.org/officeDocument/2006/relationships/oleObject" Target="../embeddings/oleObject27.bin"/><Relationship Id="rId10" Type="http://schemas.openxmlformats.org/officeDocument/2006/relationships/image" Target="../media/image34.wmf"/><Relationship Id="rId4" Type="http://schemas.openxmlformats.org/officeDocument/2006/relationships/image" Target="../media/image32.wmf"/><Relationship Id="rId9" Type="http://schemas.openxmlformats.org/officeDocument/2006/relationships/oleObject" Target="../embeddings/oleObject24.bin"/><Relationship Id="rId14" Type="http://schemas.openxmlformats.org/officeDocument/2006/relationships/image" Target="../media/image36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38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13" Type="http://schemas.openxmlformats.org/officeDocument/2006/relationships/oleObject" Target="../embeddings/oleObject35.bin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2.bin"/><Relationship Id="rId12" Type="http://schemas.openxmlformats.org/officeDocument/2006/relationships/image" Target="../media/image44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1.wmf"/><Relationship Id="rId11" Type="http://schemas.openxmlformats.org/officeDocument/2006/relationships/oleObject" Target="../embeddings/oleObject34.bin"/><Relationship Id="rId5" Type="http://schemas.openxmlformats.org/officeDocument/2006/relationships/oleObject" Target="../embeddings/oleObject31.bin"/><Relationship Id="rId10" Type="http://schemas.openxmlformats.org/officeDocument/2006/relationships/image" Target="../media/image43.wmf"/><Relationship Id="rId4" Type="http://schemas.openxmlformats.org/officeDocument/2006/relationships/image" Target="../media/image40.wmf"/><Relationship Id="rId9" Type="http://schemas.openxmlformats.org/officeDocument/2006/relationships/oleObject" Target="../embeddings/oleObject33.bin"/><Relationship Id="rId14" Type="http://schemas.openxmlformats.org/officeDocument/2006/relationships/image" Target="../media/image45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47.png"/><Relationship Id="rId2" Type="http://schemas.openxmlformats.org/officeDocument/2006/relationships/slideLayout" Target="../slideLayouts/slideLayout44.xml"/><Relationship Id="rId1" Type="http://schemas.openxmlformats.org/officeDocument/2006/relationships/tags" Target="../tags/tag1.xml"/><Relationship Id="rId6" Type="http://schemas.openxmlformats.org/officeDocument/2006/relationships/image" Target="../media/image46.png"/><Relationship Id="rId5" Type="http://schemas.openxmlformats.org/officeDocument/2006/relationships/image" Target="../media/image65.pn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50.png"/><Relationship Id="rId7" Type="http://schemas.openxmlformats.org/officeDocument/2006/relationships/image" Target="../media/image4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7.bin"/><Relationship Id="rId5" Type="http://schemas.openxmlformats.org/officeDocument/2006/relationships/image" Target="../media/image48.wmf"/><Relationship Id="rId4" Type="http://schemas.openxmlformats.org/officeDocument/2006/relationships/oleObject" Target="../embeddings/oleObject36.bin"/><Relationship Id="rId9" Type="http://schemas.openxmlformats.org/officeDocument/2006/relationships/image" Target="../media/image14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2.wmf"/><Relationship Id="rId5" Type="http://schemas.openxmlformats.org/officeDocument/2006/relationships/oleObject" Target="../embeddings/oleObject38.bin"/><Relationship Id="rId4" Type="http://schemas.openxmlformats.org/officeDocument/2006/relationships/image" Target="../media/image7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5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67.xml"/><Relationship Id="rId1" Type="http://schemas.openxmlformats.org/officeDocument/2006/relationships/tags" Target="../tags/tag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0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2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17.wmf"/><Relationship Id="rId18" Type="http://schemas.openxmlformats.org/officeDocument/2006/relationships/oleObject" Target="../embeddings/oleObject11.bin"/><Relationship Id="rId3" Type="http://schemas.openxmlformats.org/officeDocument/2006/relationships/image" Target="../media/image23.png"/><Relationship Id="rId21" Type="http://schemas.openxmlformats.org/officeDocument/2006/relationships/image" Target="../media/image21.wmf"/><Relationship Id="rId7" Type="http://schemas.openxmlformats.org/officeDocument/2006/relationships/image" Target="../media/image11.wmf"/><Relationship Id="rId12" Type="http://schemas.openxmlformats.org/officeDocument/2006/relationships/oleObject" Target="../embeddings/oleObject8.bin"/><Relationship Id="rId17" Type="http://schemas.openxmlformats.org/officeDocument/2006/relationships/image" Target="../media/image19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0.bin"/><Relationship Id="rId20" Type="http://schemas.openxmlformats.org/officeDocument/2006/relationships/oleObject" Target="../embeddings/oleObject12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16.wmf"/><Relationship Id="rId5" Type="http://schemas.openxmlformats.org/officeDocument/2006/relationships/image" Target="../media/image14.wmf"/><Relationship Id="rId15" Type="http://schemas.openxmlformats.org/officeDocument/2006/relationships/image" Target="../media/image18.wmf"/><Relationship Id="rId23" Type="http://schemas.openxmlformats.org/officeDocument/2006/relationships/image" Target="../media/image22.wmf"/><Relationship Id="rId10" Type="http://schemas.openxmlformats.org/officeDocument/2006/relationships/oleObject" Target="../embeddings/oleObject7.bin"/><Relationship Id="rId19" Type="http://schemas.openxmlformats.org/officeDocument/2006/relationships/image" Target="../media/image20.w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15.wmf"/><Relationship Id="rId14" Type="http://schemas.openxmlformats.org/officeDocument/2006/relationships/oleObject" Target="../embeddings/oleObject9.bin"/><Relationship Id="rId22" Type="http://schemas.openxmlformats.org/officeDocument/2006/relationships/oleObject" Target="../embeddings/oleObject1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34202" y="116672"/>
            <a:ext cx="381435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Hình học 9</a:t>
            </a:r>
          </a:p>
        </p:txBody>
      </p:sp>
      <p:sp>
        <p:nvSpPr>
          <p:cNvPr id="8" name="WordArt 8"/>
          <p:cNvSpPr>
            <a:spLocks noChangeArrowheads="1" noChangeShapeType="1" noTextEdit="1"/>
          </p:cNvSpPr>
          <p:nvPr/>
        </p:nvSpPr>
        <p:spPr bwMode="auto">
          <a:xfrm>
            <a:off x="2358931" y="2952206"/>
            <a:ext cx="7790909" cy="121484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10" noProof="0" dirty="0" err="1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kern="1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1; 2 : </a:t>
            </a:r>
            <a:r>
              <a:rPr kumimoji="0" lang="vi-VN" sz="3600" b="1" i="0" u="none" strike="noStrike" kern="1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§</a:t>
            </a:r>
            <a:r>
              <a:rPr kumimoji="0" lang="en-US" sz="3600" b="1" i="0" u="none" strike="noStrike" kern="1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kumimoji="0" lang="vi-VN" sz="3600" b="1" i="0" u="none" strike="noStrike" kern="1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3600" b="1" i="0" u="none" strike="noStrike" kern="1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 SỐ HỆ THỨC VỀ CẠNH VÀ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ĐƯỜNG CAO TRONG TAM GIÁC VUÔNG</a:t>
            </a:r>
          </a:p>
        </p:txBody>
      </p:sp>
    </p:spTree>
    <p:extLst>
      <p:ext uri="{BB962C8B-B14F-4D97-AF65-F5344CB8AC3E}">
        <p14:creationId xmlns:p14="http://schemas.microsoft.com/office/powerpoint/2010/main" val="19869828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095319" y="314515"/>
            <a:ext cx="9958387" cy="969522"/>
          </a:xfrm>
          <a:prstGeom prst="rect">
            <a:avLst/>
          </a:prstGeom>
        </p:spPr>
        <p:txBody>
          <a:bodyPr vert="horz" lIns="121914" tIns="60957" rIns="121914" bIns="60957" rtlCol="0" anchor="ctr">
            <a:noAutofit/>
          </a:bodyPr>
          <a:lstStyle>
            <a:lvl1pPr algn="l" defTabSz="12191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§1. MỘT SỐ HỆ THỨC VỀ CẠNH VÀ ĐƯỜNG CAO TRONG TAM GIÁC VUÔNG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5861" y="1372075"/>
            <a:ext cx="7301906" cy="553996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41363" algn="l"/>
              </a:tabLst>
              <a:defRPr/>
            </a:pPr>
            <a:r>
              <a:rPr lang="en-US" sz="30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Một số</a:t>
            </a: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hệ thức liên</a:t>
            </a:r>
            <a:r>
              <a:rPr kumimoji="0" lang="en-US" sz="3000" b="1" i="0" u="none" strike="noStrike" kern="1200" cap="none" spc="0" normalizeH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quan đến đường cao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4077" y="2064612"/>
            <a:ext cx="2135546" cy="52321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41363" algn="l"/>
              </a:tabLst>
              <a:defRPr/>
            </a:pPr>
            <a:r>
              <a:rPr kumimoji="0" lang="en-US" sz="2800" b="1" i="1" u="none" strike="noStrike" kern="1200" cap="none" spc="0" normalizeH="0" baseline="0" noProof="0">
                <a:ln>
                  <a:noFill/>
                </a:ln>
                <a:solidFill>
                  <a:srgbClr val="FF66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 Định lí 2: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FF66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58314" y="3114428"/>
            <a:ext cx="4685187" cy="3529260"/>
            <a:chOff x="193792" y="1972635"/>
            <a:chExt cx="5874684" cy="4507126"/>
          </a:xfrm>
        </p:grpSpPr>
        <p:grpSp>
          <p:nvGrpSpPr>
            <p:cNvPr id="9" name="Group 8"/>
            <p:cNvGrpSpPr/>
            <p:nvPr/>
          </p:nvGrpSpPr>
          <p:grpSpPr>
            <a:xfrm>
              <a:off x="193792" y="1972635"/>
              <a:ext cx="5874684" cy="4507126"/>
              <a:chOff x="-52027" y="793878"/>
              <a:chExt cx="4002739" cy="3293083"/>
            </a:xfrm>
          </p:grpSpPr>
          <p:sp>
            <p:nvSpPr>
              <p:cNvPr id="12" name="Text Box 47"/>
              <p:cNvSpPr txBox="1">
                <a:spLocks noChangeArrowheads="1"/>
              </p:cNvSpPr>
              <p:nvPr/>
            </p:nvSpPr>
            <p:spPr bwMode="auto">
              <a:xfrm>
                <a:off x="935160" y="793878"/>
                <a:ext cx="457200" cy="519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377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A</a:t>
                </a:r>
              </a:p>
            </p:txBody>
          </p:sp>
          <p:sp>
            <p:nvSpPr>
              <p:cNvPr id="13" name="Arc 56"/>
              <p:cNvSpPr>
                <a:spLocks/>
              </p:cNvSpPr>
              <p:nvPr/>
            </p:nvSpPr>
            <p:spPr bwMode="auto">
              <a:xfrm rot="2523860" flipV="1">
                <a:off x="688420" y="1770822"/>
                <a:ext cx="2402730" cy="2316139"/>
              </a:xfrm>
              <a:custGeom>
                <a:avLst/>
                <a:gdLst>
                  <a:gd name="T0" fmla="*/ 0 w 21587"/>
                  <a:gd name="T1" fmla="*/ 0 h 21600"/>
                  <a:gd name="T2" fmla="*/ 2147483646 w 21587"/>
                  <a:gd name="T3" fmla="*/ 2147483646 h 21600"/>
                  <a:gd name="T4" fmla="*/ 0 w 21587"/>
                  <a:gd name="T5" fmla="*/ 2147483646 h 21600"/>
                  <a:gd name="T6" fmla="*/ 0 60000 65536"/>
                  <a:gd name="T7" fmla="*/ 0 60000 65536"/>
                  <a:gd name="T8" fmla="*/ 0 60000 65536"/>
                  <a:gd name="T9" fmla="*/ 0 w 21587"/>
                  <a:gd name="T10" fmla="*/ 0 h 21600"/>
                  <a:gd name="T11" fmla="*/ 21587 w 21587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87" h="21600" fill="none" extrusionOk="0">
                    <a:moveTo>
                      <a:pt x="-1" y="0"/>
                    </a:moveTo>
                    <a:cubicBezTo>
                      <a:pt x="11633" y="0"/>
                      <a:pt x="21176" y="9213"/>
                      <a:pt x="21586" y="20839"/>
                    </a:cubicBezTo>
                  </a:path>
                  <a:path w="21587" h="21600" stroke="0" extrusionOk="0">
                    <a:moveTo>
                      <a:pt x="-1" y="0"/>
                    </a:moveTo>
                    <a:cubicBezTo>
                      <a:pt x="11633" y="0"/>
                      <a:pt x="21176" y="9213"/>
                      <a:pt x="21586" y="20839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99CC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200" b="0" i="0" u="none" strike="noStrike" kern="0" cap="none" spc="0" normalizeH="0" baseline="0" noProof="0">
                  <a:ln>
                    <a:noFill/>
                  </a:ln>
                  <a:solidFill>
                    <a:srgbClr val="FFFF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grpSp>
            <p:nvGrpSpPr>
              <p:cNvPr id="14" name="Group 13"/>
              <p:cNvGrpSpPr/>
              <p:nvPr/>
            </p:nvGrpSpPr>
            <p:grpSpPr>
              <a:xfrm>
                <a:off x="-52027" y="1295396"/>
                <a:ext cx="4002739" cy="2676797"/>
                <a:chOff x="-52027" y="1295396"/>
                <a:chExt cx="4002739" cy="2676797"/>
              </a:xfrm>
            </p:grpSpPr>
            <p:sp>
              <p:nvSpPr>
                <p:cNvPr id="15" name="Line 35"/>
                <p:cNvSpPr>
                  <a:spLocks noChangeShapeType="1"/>
                </p:cNvSpPr>
                <p:nvPr/>
              </p:nvSpPr>
              <p:spPr bwMode="auto">
                <a:xfrm>
                  <a:off x="234531" y="2895600"/>
                  <a:ext cx="3270669" cy="0"/>
                </a:xfrm>
                <a:prstGeom prst="line">
                  <a:avLst/>
                </a:prstGeom>
                <a:noFill/>
                <a:ln w="28575">
                  <a:solidFill>
                    <a:srgbClr val="99CC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FFFF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6" name="Line 36"/>
                <p:cNvSpPr>
                  <a:spLocks noChangeShapeType="1"/>
                </p:cNvSpPr>
                <p:nvPr/>
              </p:nvSpPr>
              <p:spPr bwMode="auto">
                <a:xfrm flipV="1">
                  <a:off x="232294" y="1295396"/>
                  <a:ext cx="910706" cy="1578268"/>
                </a:xfrm>
                <a:prstGeom prst="line">
                  <a:avLst/>
                </a:prstGeom>
                <a:noFill/>
                <a:ln w="28575">
                  <a:solidFill>
                    <a:srgbClr val="99CC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FFFF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7" name="Line 37"/>
                <p:cNvSpPr>
                  <a:spLocks noChangeShapeType="1"/>
                </p:cNvSpPr>
                <p:nvPr/>
              </p:nvSpPr>
              <p:spPr bwMode="auto">
                <a:xfrm flipH="1" flipV="1">
                  <a:off x="1143000" y="1295400"/>
                  <a:ext cx="2362200" cy="1600200"/>
                </a:xfrm>
                <a:prstGeom prst="line">
                  <a:avLst/>
                </a:prstGeom>
                <a:noFill/>
                <a:ln w="28575">
                  <a:solidFill>
                    <a:srgbClr val="99CC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FFFF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grpSp>
              <p:nvGrpSpPr>
                <p:cNvPr id="18" name="Group 40"/>
                <p:cNvGrpSpPr>
                  <a:grpSpLocks/>
                </p:cNvGrpSpPr>
                <p:nvPr/>
              </p:nvGrpSpPr>
              <p:grpSpPr bwMode="auto">
                <a:xfrm>
                  <a:off x="1066800" y="1358900"/>
                  <a:ext cx="190500" cy="152400"/>
                  <a:chOff x="1104" y="952"/>
                  <a:chExt cx="120" cy="96"/>
                </a:xfrm>
              </p:grpSpPr>
              <p:sp>
                <p:nvSpPr>
                  <p:cNvPr id="29" name="Line 3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179" y="952"/>
                    <a:ext cx="45" cy="96"/>
                  </a:xfrm>
                  <a:prstGeom prst="line">
                    <a:avLst/>
                  </a:prstGeom>
                  <a:noFill/>
                  <a:ln w="28575">
                    <a:solidFill>
                      <a:srgbClr val="99CC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3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66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0" name="Line 39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104" y="990"/>
                    <a:ext cx="72" cy="51"/>
                  </a:xfrm>
                  <a:prstGeom prst="line">
                    <a:avLst/>
                  </a:prstGeom>
                  <a:noFill/>
                  <a:ln w="28575">
                    <a:solidFill>
                      <a:srgbClr val="99CC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3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66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9" name="Line 41"/>
                <p:cNvSpPr>
                  <a:spLocks noChangeShapeType="1"/>
                </p:cNvSpPr>
                <p:nvPr/>
              </p:nvSpPr>
              <p:spPr bwMode="auto">
                <a:xfrm flipH="1" flipV="1">
                  <a:off x="1143000" y="1295400"/>
                  <a:ext cx="12700" cy="1600200"/>
                </a:xfrm>
                <a:prstGeom prst="line">
                  <a:avLst/>
                </a:prstGeom>
                <a:noFill/>
                <a:ln w="28575">
                  <a:solidFill>
                    <a:srgbClr val="99CC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FFFF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0" name="Text Box 48"/>
                <p:cNvSpPr txBox="1">
                  <a:spLocks noChangeArrowheads="1"/>
                </p:cNvSpPr>
                <p:nvPr/>
              </p:nvSpPr>
              <p:spPr bwMode="auto">
                <a:xfrm>
                  <a:off x="-52027" y="2707544"/>
                  <a:ext cx="457200" cy="5191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377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66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rPr>
                    <a:t>B</a:t>
                  </a:r>
                </a:p>
              </p:txBody>
            </p:sp>
            <p:sp>
              <p:nvSpPr>
                <p:cNvPr id="21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3493512" y="2636043"/>
                  <a:ext cx="457200" cy="5191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377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66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rPr>
                    <a:t>C</a:t>
                  </a:r>
                </a:p>
              </p:txBody>
            </p:sp>
            <p:sp>
              <p:nvSpPr>
                <p:cNvPr id="22" name="Text Box 50"/>
                <p:cNvSpPr txBox="1">
                  <a:spLocks noChangeArrowheads="1"/>
                </p:cNvSpPr>
                <p:nvPr/>
              </p:nvSpPr>
              <p:spPr bwMode="auto">
                <a:xfrm>
                  <a:off x="1054100" y="2873665"/>
                  <a:ext cx="457200" cy="5191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377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66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rPr>
                    <a:t>H</a:t>
                  </a:r>
                </a:p>
              </p:txBody>
            </p:sp>
            <p:sp>
              <p:nvSpPr>
                <p:cNvPr id="23" name="Text Box 51"/>
                <p:cNvSpPr txBox="1">
                  <a:spLocks noChangeArrowheads="1"/>
                </p:cNvSpPr>
                <p:nvPr/>
              </p:nvSpPr>
              <p:spPr bwMode="auto">
                <a:xfrm>
                  <a:off x="368781" y="1750030"/>
                  <a:ext cx="318865" cy="4176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377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66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rPr>
                    <a:t>c</a:t>
                  </a:r>
                </a:p>
              </p:txBody>
            </p:sp>
            <p:sp>
              <p:nvSpPr>
                <p:cNvPr id="24" name="Text Box 52"/>
                <p:cNvSpPr txBox="1">
                  <a:spLocks noChangeArrowheads="1"/>
                </p:cNvSpPr>
                <p:nvPr/>
              </p:nvSpPr>
              <p:spPr bwMode="auto">
                <a:xfrm>
                  <a:off x="2171920" y="1609757"/>
                  <a:ext cx="304800" cy="4176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377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66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rPr>
                    <a:t>b</a:t>
                  </a:r>
                </a:p>
              </p:txBody>
            </p:sp>
            <p:sp>
              <p:nvSpPr>
                <p:cNvPr id="25" name="Text Box 53"/>
                <p:cNvSpPr txBox="1">
                  <a:spLocks noChangeArrowheads="1"/>
                </p:cNvSpPr>
                <p:nvPr/>
              </p:nvSpPr>
              <p:spPr bwMode="auto">
                <a:xfrm>
                  <a:off x="1143000" y="1905000"/>
                  <a:ext cx="304800" cy="4176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377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66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rPr>
                    <a:t>h</a:t>
                  </a:r>
                </a:p>
              </p:txBody>
            </p:sp>
            <p:sp>
              <p:nvSpPr>
                <p:cNvPr id="26" name="Text Box 54"/>
                <p:cNvSpPr txBox="1">
                  <a:spLocks noChangeArrowheads="1"/>
                </p:cNvSpPr>
                <p:nvPr/>
              </p:nvSpPr>
              <p:spPr bwMode="auto">
                <a:xfrm>
                  <a:off x="625822" y="2440686"/>
                  <a:ext cx="429058" cy="4882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377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66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rPr>
                    <a:t>c’</a:t>
                  </a:r>
                </a:p>
              </p:txBody>
            </p:sp>
            <p:sp>
              <p:nvSpPr>
                <p:cNvPr id="27" name="Text Box 55"/>
                <p:cNvSpPr txBox="1">
                  <a:spLocks noChangeArrowheads="1"/>
                </p:cNvSpPr>
                <p:nvPr/>
              </p:nvSpPr>
              <p:spPr bwMode="auto">
                <a:xfrm>
                  <a:off x="1866680" y="2464565"/>
                  <a:ext cx="457200" cy="4176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377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66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rPr>
                    <a:t>b’</a:t>
                  </a:r>
                </a:p>
              </p:txBody>
            </p:sp>
            <p:sp>
              <p:nvSpPr>
                <p:cNvPr id="28" name="Text Box 57"/>
                <p:cNvSpPr txBox="1">
                  <a:spLocks noChangeArrowheads="1"/>
                </p:cNvSpPr>
                <p:nvPr/>
              </p:nvSpPr>
              <p:spPr bwMode="auto">
                <a:xfrm>
                  <a:off x="1717584" y="3554553"/>
                  <a:ext cx="304800" cy="4176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377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66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rPr>
                    <a:t>a</a:t>
                  </a:r>
                </a:p>
              </p:txBody>
            </p:sp>
          </p:grpSp>
        </p:grpSp>
        <p:sp>
          <p:nvSpPr>
            <p:cNvPr id="10" name="Rectangle 9"/>
            <p:cNvSpPr/>
            <p:nvPr/>
          </p:nvSpPr>
          <p:spPr>
            <a:xfrm rot="18243037">
              <a:off x="1892583" y="2718195"/>
              <a:ext cx="192278" cy="207526"/>
            </a:xfrm>
            <a:prstGeom prst="rect">
              <a:avLst/>
            </a:prstGeom>
            <a:noFill/>
            <a:ln w="254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968345" y="4618384"/>
              <a:ext cx="223672" cy="200781"/>
            </a:xfrm>
            <a:prstGeom prst="rect">
              <a:avLst/>
            </a:prstGeom>
            <a:noFill/>
            <a:ln w="254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3" name="Rectangle 32"/>
          <p:cNvSpPr/>
          <p:nvPr/>
        </p:nvSpPr>
        <p:spPr>
          <a:xfrm>
            <a:off x="2476979" y="2072311"/>
            <a:ext cx="9148963" cy="138499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Trong </a:t>
            </a:r>
            <a:r>
              <a:rPr lang="en-US" altLang="en-US" sz="2800" dirty="0" err="1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một</a:t>
            </a:r>
            <a:r>
              <a:rPr lang="en-US" altLang="en-US" sz="2800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tam </a:t>
            </a:r>
            <a:r>
              <a:rPr lang="en-US" altLang="en-US" sz="2800" dirty="0" err="1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giác</a:t>
            </a:r>
            <a:r>
              <a:rPr lang="en-US" altLang="en-US" sz="2800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vuông</a:t>
            </a:r>
            <a:r>
              <a:rPr lang="en-US" altLang="en-US" sz="2800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, </a:t>
            </a:r>
            <a:r>
              <a:rPr lang="en-US" altLang="en-US" sz="2800" dirty="0" err="1">
                <a:solidFill>
                  <a:srgbClr val="00FF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bình</a:t>
            </a:r>
            <a:r>
              <a:rPr lang="en-US" altLang="en-US" sz="2800" dirty="0">
                <a:solidFill>
                  <a:srgbClr val="00FF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altLang="en-US" sz="2800" dirty="0" err="1">
                <a:solidFill>
                  <a:srgbClr val="00FF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phương</a:t>
            </a:r>
            <a:r>
              <a:rPr lang="en-US" altLang="en-US" sz="2800" dirty="0">
                <a:solidFill>
                  <a:srgbClr val="00FF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altLang="en-US" sz="2800" dirty="0" err="1">
                <a:solidFill>
                  <a:srgbClr val="00FF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đường</a:t>
            </a:r>
            <a:r>
              <a:rPr lang="en-US" altLang="en-US" sz="2800" dirty="0">
                <a:solidFill>
                  <a:srgbClr val="00FF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altLang="en-US" sz="2800" dirty="0" err="1">
                <a:solidFill>
                  <a:srgbClr val="00FF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cao</a:t>
            </a:r>
            <a:r>
              <a:rPr lang="en-US" altLang="en-US" sz="2800" dirty="0">
                <a:solidFill>
                  <a:srgbClr val="00FF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ứng</a:t>
            </a:r>
            <a:r>
              <a:rPr lang="en-US" altLang="en-US" sz="2800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với</a:t>
            </a:r>
            <a:r>
              <a:rPr lang="en-US" altLang="en-US" sz="2800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cạnh</a:t>
            </a:r>
            <a:r>
              <a:rPr lang="en-US" altLang="en-US" sz="2800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huyền</a:t>
            </a:r>
            <a:r>
              <a:rPr lang="en-US" altLang="en-US" sz="2800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altLang="en-US" sz="2800" dirty="0" err="1">
                <a:solidFill>
                  <a:srgbClr val="00FF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bằng</a:t>
            </a:r>
            <a:r>
              <a:rPr lang="en-US" altLang="en-US" sz="2800" dirty="0">
                <a:solidFill>
                  <a:srgbClr val="00FF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altLang="en-US" sz="2800" dirty="0" err="1">
                <a:solidFill>
                  <a:srgbClr val="00FF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tích</a:t>
            </a:r>
            <a:r>
              <a:rPr lang="en-US" altLang="en-US" sz="2800" dirty="0">
                <a:solidFill>
                  <a:srgbClr val="00FF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altLang="en-US" sz="2800" dirty="0" err="1">
                <a:solidFill>
                  <a:srgbClr val="00FF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hai</a:t>
            </a:r>
            <a:r>
              <a:rPr lang="en-US" altLang="en-US" sz="2800" dirty="0">
                <a:solidFill>
                  <a:srgbClr val="00FF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altLang="en-US" sz="2800" dirty="0" err="1">
                <a:solidFill>
                  <a:srgbClr val="00FF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hình</a:t>
            </a:r>
            <a:r>
              <a:rPr lang="en-US" altLang="en-US" sz="2800" dirty="0">
                <a:solidFill>
                  <a:srgbClr val="00FF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altLang="en-US" sz="2800" dirty="0" err="1">
                <a:solidFill>
                  <a:srgbClr val="00FF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chiếu</a:t>
            </a:r>
            <a:r>
              <a:rPr lang="en-US" altLang="en-US" sz="2800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của</a:t>
            </a:r>
            <a:r>
              <a:rPr lang="en-US" altLang="en-US" sz="2800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hai</a:t>
            </a:r>
            <a:r>
              <a:rPr lang="en-US" altLang="en-US" sz="2800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cạnh</a:t>
            </a:r>
            <a:r>
              <a:rPr lang="en-US" altLang="en-US" sz="2800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góc</a:t>
            </a:r>
            <a:r>
              <a:rPr lang="en-US" altLang="en-US" sz="2800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vuông</a:t>
            </a:r>
            <a:r>
              <a:rPr lang="en-US" altLang="en-US" sz="2800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trên</a:t>
            </a:r>
            <a:r>
              <a:rPr lang="en-US" altLang="en-US" sz="2800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cạnh</a:t>
            </a:r>
            <a:r>
              <a:rPr lang="en-US" altLang="en-US" sz="2800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huyền</a:t>
            </a:r>
            <a:r>
              <a:rPr lang="en-US" altLang="en-US" sz="2800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651862" y="4609270"/>
            <a:ext cx="2799195" cy="7078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h</a:t>
            </a:r>
            <a:r>
              <a:rPr lang="en-US" sz="4000" baseline="30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4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b’.</a:t>
            </a:r>
            <a:r>
              <a:rPr lang="en-US" sz="40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’)</a:t>
            </a:r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874542" y="3720463"/>
            <a:ext cx="32089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AH</a:t>
            </a:r>
            <a:r>
              <a:rPr lang="en-US" sz="3200" baseline="3000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BH</a:t>
            </a:r>
            <a:r>
              <a:rPr lang="en-US" sz="320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CH </a:t>
            </a:r>
            <a:endParaRPr lang="en-US" sz="3200" dirty="0">
              <a:solidFill>
                <a:srgbClr val="00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2571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33" grpId="0"/>
      <p:bldP spid="34" grpId="0"/>
      <p:bldP spid="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>
            <a:off x="575871" y="398499"/>
            <a:ext cx="64519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VD 2: </a:t>
            </a:r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x, y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3209774"/>
              </p:ext>
            </p:extLst>
          </p:nvPr>
        </p:nvGraphicFramePr>
        <p:xfrm>
          <a:off x="6823498" y="826051"/>
          <a:ext cx="2427288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9" name="Equation" r:id="rId3" imgW="965160" imgH="215640" progId="Equation.DSMT4">
                  <p:embed/>
                </p:oleObj>
              </mc:Choice>
              <mc:Fallback>
                <p:oleObj name="Equation" r:id="rId3" imgW="965160" imgH="215640" progId="Equation.DSMT4">
                  <p:embed/>
                  <p:pic>
                    <p:nvPicPr>
                      <p:cNvPr id="0" name="Object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3498" y="826051"/>
                        <a:ext cx="2427288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9" name="Object 716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8677093"/>
              </p:ext>
            </p:extLst>
          </p:nvPr>
        </p:nvGraphicFramePr>
        <p:xfrm>
          <a:off x="6324682" y="4000808"/>
          <a:ext cx="2671762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00" name="Equation" r:id="rId5" imgW="1054080" imgH="241200" progId="Equation.DSMT4">
                  <p:embed/>
                </p:oleObj>
              </mc:Choice>
              <mc:Fallback>
                <p:oleObj name="Equation" r:id="rId5" imgW="1054080" imgH="241200" progId="Equation.DSMT4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82" y="4000808"/>
                        <a:ext cx="2671762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494101" y="1091124"/>
            <a:ext cx="4712260" cy="3511959"/>
            <a:chOff x="537311" y="2980356"/>
            <a:chExt cx="4712260" cy="3511959"/>
          </a:xfrm>
        </p:grpSpPr>
        <p:grpSp>
          <p:nvGrpSpPr>
            <p:cNvPr id="16" name="Group 15"/>
            <p:cNvGrpSpPr/>
            <p:nvPr/>
          </p:nvGrpSpPr>
          <p:grpSpPr>
            <a:xfrm>
              <a:off x="1123626" y="3569727"/>
              <a:ext cx="3711575" cy="2922588"/>
              <a:chOff x="6627812" y="1447800"/>
              <a:chExt cx="3711575" cy="2922588"/>
            </a:xfrm>
          </p:grpSpPr>
          <p:grpSp>
            <p:nvGrpSpPr>
              <p:cNvPr id="17" name="Group 26"/>
              <p:cNvGrpSpPr>
                <a:grpSpLocks/>
              </p:cNvGrpSpPr>
              <p:nvPr/>
            </p:nvGrpSpPr>
            <p:grpSpPr bwMode="auto">
              <a:xfrm>
                <a:off x="6627812" y="1447800"/>
                <a:ext cx="3711575" cy="2922588"/>
                <a:chOff x="3134" y="1197"/>
                <a:chExt cx="2338" cy="1841"/>
              </a:xfrm>
            </p:grpSpPr>
            <p:sp>
              <p:nvSpPr>
                <p:cNvPr id="22" name="Line 5"/>
                <p:cNvSpPr>
                  <a:spLocks noChangeShapeType="1"/>
                </p:cNvSpPr>
                <p:nvPr/>
              </p:nvSpPr>
              <p:spPr bwMode="auto">
                <a:xfrm>
                  <a:off x="3834" y="1197"/>
                  <a:ext cx="0" cy="1152"/>
                </a:xfrm>
                <a:prstGeom prst="line">
                  <a:avLst/>
                </a:prstGeom>
                <a:noFill/>
                <a:ln w="9525">
                  <a:solidFill>
                    <a:srgbClr val="FFC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23" name="Group 22"/>
                <p:cNvGrpSpPr>
                  <a:grpSpLocks/>
                </p:cNvGrpSpPr>
                <p:nvPr/>
              </p:nvGrpSpPr>
              <p:grpSpPr bwMode="auto">
                <a:xfrm>
                  <a:off x="3252" y="1632"/>
                  <a:ext cx="2016" cy="1406"/>
                  <a:chOff x="1824" y="2818"/>
                  <a:chExt cx="2016" cy="1406"/>
                </a:xfrm>
              </p:grpSpPr>
              <p:grpSp>
                <p:nvGrpSpPr>
                  <p:cNvPr id="26" name="Group 16"/>
                  <p:cNvGrpSpPr>
                    <a:grpSpLocks/>
                  </p:cNvGrpSpPr>
                  <p:nvPr/>
                </p:nvGrpSpPr>
                <p:grpSpPr bwMode="auto">
                  <a:xfrm rot="7485282">
                    <a:off x="2129" y="2513"/>
                    <a:ext cx="1406" cy="2016"/>
                    <a:chOff x="2544" y="2592"/>
                    <a:chExt cx="1104" cy="1584"/>
                  </a:xfrm>
                </p:grpSpPr>
                <p:grpSp>
                  <p:nvGrpSpPr>
                    <p:cNvPr id="28" name="Group 1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544" y="2592"/>
                      <a:ext cx="1104" cy="1584"/>
                      <a:chOff x="2544" y="2592"/>
                      <a:chExt cx="1104" cy="1584"/>
                    </a:xfrm>
                  </p:grpSpPr>
                  <p:sp>
                    <p:nvSpPr>
                      <p:cNvPr id="30" name="AutoShape 1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44" y="2592"/>
                        <a:ext cx="1104" cy="1584"/>
                      </a:xfrm>
                      <a:prstGeom prst="rtTriangle">
                        <a:avLst/>
                      </a:prstGeom>
                      <a:noFill/>
                      <a:ln w="9525">
                        <a:solidFill>
                          <a:srgbClr val="FFC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  <p:sp>
                    <p:nvSpPr>
                      <p:cNvPr id="31" name="Rectangle 1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44" y="4032"/>
                        <a:ext cx="144" cy="14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C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29" name="Arc 20"/>
                    <p:cNvSpPr>
                      <a:spLocks/>
                    </p:cNvSpPr>
                    <p:nvPr/>
                  </p:nvSpPr>
                  <p:spPr bwMode="auto">
                    <a:xfrm flipV="1">
                      <a:off x="2544" y="2736"/>
                      <a:ext cx="96" cy="48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FFC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sp>
                <p:nvSpPr>
                  <p:cNvPr id="27" name="Rectangle 21"/>
                  <p:cNvSpPr>
                    <a:spLocks noChangeArrowheads="1"/>
                  </p:cNvSpPr>
                  <p:nvPr/>
                </p:nvSpPr>
                <p:spPr bwMode="auto">
                  <a:xfrm>
                    <a:off x="2409" y="3426"/>
                    <a:ext cx="96" cy="96"/>
                  </a:xfrm>
                  <a:prstGeom prst="rect">
                    <a:avLst/>
                  </a:prstGeom>
                  <a:noFill/>
                  <a:ln w="9525">
                    <a:solidFill>
                      <a:srgbClr val="FFC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24" name="Freeform 22"/>
                <p:cNvSpPr>
                  <a:spLocks/>
                </p:cNvSpPr>
                <p:nvPr/>
              </p:nvSpPr>
              <p:spPr bwMode="auto">
                <a:xfrm rot="-941172">
                  <a:off x="3858" y="2112"/>
                  <a:ext cx="1614" cy="452"/>
                </a:xfrm>
                <a:custGeom>
                  <a:avLst/>
                  <a:gdLst>
                    <a:gd name="T0" fmla="*/ 0 w 1104"/>
                    <a:gd name="T1" fmla="*/ 0 h 688"/>
                    <a:gd name="T2" fmla="*/ 384 w 1104"/>
                    <a:gd name="T3" fmla="*/ 576 h 688"/>
                    <a:gd name="T4" fmla="*/ 1104 w 1104"/>
                    <a:gd name="T5" fmla="*/ 672 h 6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104" h="688">
                      <a:moveTo>
                        <a:pt x="0" y="0"/>
                      </a:moveTo>
                      <a:cubicBezTo>
                        <a:pt x="100" y="232"/>
                        <a:pt x="200" y="464"/>
                        <a:pt x="384" y="576"/>
                      </a:cubicBezTo>
                      <a:cubicBezTo>
                        <a:pt x="568" y="688"/>
                        <a:pt x="984" y="656"/>
                        <a:pt x="1104" y="672"/>
                      </a:cubicBezTo>
                    </a:path>
                  </a:pathLst>
                </a:custGeom>
                <a:noFill/>
                <a:ln w="9525">
                  <a:solidFill>
                    <a:srgbClr val="FFC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5" name="Freeform 25"/>
                <p:cNvSpPr>
                  <a:spLocks/>
                </p:cNvSpPr>
                <p:nvPr/>
              </p:nvSpPr>
              <p:spPr bwMode="auto">
                <a:xfrm rot="8201678">
                  <a:off x="3134" y="2055"/>
                  <a:ext cx="605" cy="574"/>
                </a:xfrm>
                <a:custGeom>
                  <a:avLst/>
                  <a:gdLst>
                    <a:gd name="T0" fmla="*/ 0 w 480"/>
                    <a:gd name="T1" fmla="*/ 0 h 480"/>
                    <a:gd name="T2" fmla="*/ 288 w 480"/>
                    <a:gd name="T3" fmla="*/ 144 h 480"/>
                    <a:gd name="T4" fmla="*/ 480 w 480"/>
                    <a:gd name="T5" fmla="*/ 480 h 4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80" h="480">
                      <a:moveTo>
                        <a:pt x="0" y="0"/>
                      </a:moveTo>
                      <a:cubicBezTo>
                        <a:pt x="104" y="32"/>
                        <a:pt x="208" y="64"/>
                        <a:pt x="288" y="144"/>
                      </a:cubicBezTo>
                      <a:cubicBezTo>
                        <a:pt x="368" y="224"/>
                        <a:pt x="448" y="424"/>
                        <a:pt x="480" y="480"/>
                      </a:cubicBezTo>
                    </a:path>
                  </a:pathLst>
                </a:custGeom>
                <a:noFill/>
                <a:ln w="9525">
                  <a:solidFill>
                    <a:srgbClr val="FFC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8" name="Text Box 12"/>
              <p:cNvSpPr txBox="1">
                <a:spLocks noChangeArrowheads="1"/>
              </p:cNvSpPr>
              <p:nvPr/>
            </p:nvSpPr>
            <p:spPr bwMode="auto">
              <a:xfrm>
                <a:off x="8753046" y="1592830"/>
                <a:ext cx="457200" cy="5794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</a:p>
            </p:txBody>
          </p:sp>
          <p:sp>
            <p:nvSpPr>
              <p:cNvPr id="19" name="Text Box 24"/>
              <p:cNvSpPr txBox="1">
                <a:spLocks noChangeArrowheads="1"/>
              </p:cNvSpPr>
              <p:nvPr/>
            </p:nvSpPr>
            <p:spPr bwMode="auto">
              <a:xfrm>
                <a:off x="6943618" y="2742224"/>
                <a:ext cx="457200" cy="5794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en-US" sz="32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 alt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Text Box 23"/>
              <p:cNvSpPr txBox="1">
                <a:spLocks noChangeArrowheads="1"/>
              </p:cNvSpPr>
              <p:nvPr/>
            </p:nvSpPr>
            <p:spPr bwMode="auto">
              <a:xfrm>
                <a:off x="7737800" y="2053965"/>
                <a:ext cx="457200" cy="5794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21" name="Text Box 13"/>
              <p:cNvSpPr txBox="1">
                <a:spLocks noChangeArrowheads="1"/>
              </p:cNvSpPr>
              <p:nvPr/>
            </p:nvSpPr>
            <p:spPr bwMode="auto">
              <a:xfrm>
                <a:off x="8621611" y="2726540"/>
                <a:ext cx="457200" cy="5794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</a:p>
            </p:txBody>
          </p:sp>
        </p:grpSp>
        <p:sp>
          <p:nvSpPr>
            <p:cNvPr id="7171" name="TextBox 7170"/>
            <p:cNvSpPr txBox="1"/>
            <p:nvPr/>
          </p:nvSpPr>
          <p:spPr>
            <a:xfrm>
              <a:off x="2023994" y="2980356"/>
              <a:ext cx="4296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  <a:latin typeface="Andalus" panose="02020603050405020304" pitchFamily="18" charset="-78"/>
                  <a:cs typeface="Andalus" panose="02020603050405020304" pitchFamily="18" charset="-78"/>
                </a:rPr>
                <a:t>A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537311" y="5084233"/>
              <a:ext cx="4296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  <a:latin typeface="Andalus" panose="02020603050405020304" pitchFamily="18" charset="-78"/>
                  <a:cs typeface="Andalus" panose="02020603050405020304" pitchFamily="18" charset="-78"/>
                </a:rPr>
                <a:t>B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2093699" y="5371501"/>
              <a:ext cx="4296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  <a:latin typeface="Andalus" panose="02020603050405020304" pitchFamily="18" charset="-78"/>
                  <a:cs typeface="Andalus" panose="02020603050405020304" pitchFamily="18" charset="-78"/>
                </a:rPr>
                <a:t>H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4819878" y="5187053"/>
              <a:ext cx="4296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  <a:latin typeface="Andalus" panose="02020603050405020304" pitchFamily="18" charset="-78"/>
                  <a:cs typeface="Andalus" panose="02020603050405020304" pitchFamily="18" charset="-78"/>
                </a:rPr>
                <a:t>C</a:t>
              </a:r>
            </a:p>
          </p:txBody>
        </p:sp>
      </p:grpSp>
      <p:graphicFrame>
        <p:nvGraphicFramePr>
          <p:cNvPr id="7172" name="Object 717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4139924"/>
              </p:ext>
            </p:extLst>
          </p:nvPr>
        </p:nvGraphicFramePr>
        <p:xfrm>
          <a:off x="5962650" y="3254375"/>
          <a:ext cx="4789488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01" name="Equation" r:id="rId7" imgW="1904760" imgH="190440" progId="Equation.DSMT4">
                  <p:embed/>
                </p:oleObj>
              </mc:Choice>
              <mc:Fallback>
                <p:oleObj name="Equation" r:id="rId7" imgW="1904760" imgH="19044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2650" y="3254375"/>
                        <a:ext cx="4789488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5183319"/>
              </p:ext>
            </p:extLst>
          </p:nvPr>
        </p:nvGraphicFramePr>
        <p:xfrm>
          <a:off x="6754556" y="1485142"/>
          <a:ext cx="1789112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02" name="Equation" r:id="rId9" imgW="711000" imgH="215640" progId="Equation.DSMT4">
                  <p:embed/>
                </p:oleObj>
              </mc:Choice>
              <mc:Fallback>
                <p:oleObj name="Equation" r:id="rId9" imgW="711000" imgH="215640" progId="Equation.DSMT4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4556" y="1485142"/>
                        <a:ext cx="1789112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5792445"/>
              </p:ext>
            </p:extLst>
          </p:nvPr>
        </p:nvGraphicFramePr>
        <p:xfrm>
          <a:off x="6754556" y="2081255"/>
          <a:ext cx="2300288" cy="112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03" name="Equation" r:id="rId11" imgW="914400" imgH="419040" progId="Equation.DSMT4">
                  <p:embed/>
                </p:oleObj>
              </mc:Choice>
              <mc:Fallback>
                <p:oleObj name="Equation" r:id="rId11" imgW="914400" imgH="419040" progId="Equation.DSMT4">
                  <p:embed/>
                  <p:pic>
                    <p:nvPicPr>
                      <p:cNvPr id="35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4556" y="2081255"/>
                        <a:ext cx="2300288" cy="1120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0049947"/>
              </p:ext>
            </p:extLst>
          </p:nvPr>
        </p:nvGraphicFramePr>
        <p:xfrm>
          <a:off x="9204325" y="2416175"/>
          <a:ext cx="2068513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04" name="Equation" r:id="rId13" imgW="927000" imgH="215640" progId="Equation.DSMT4">
                  <p:embed/>
                </p:oleObj>
              </mc:Choice>
              <mc:Fallback>
                <p:oleObj name="Equation" r:id="rId13" imgW="92700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9204325" y="2416175"/>
                        <a:ext cx="2068513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3020548"/>
              </p:ext>
            </p:extLst>
          </p:nvPr>
        </p:nvGraphicFramePr>
        <p:xfrm>
          <a:off x="5699125" y="4703763"/>
          <a:ext cx="3798888" cy="61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05" name="Equation" r:id="rId15" imgW="1498320" imgH="241200" progId="Equation.DSMT4">
                  <p:embed/>
                </p:oleObj>
              </mc:Choice>
              <mc:Fallback>
                <p:oleObj name="Equation" r:id="rId15" imgW="1498320" imgH="241200" progId="Equation.DSMT4">
                  <p:embed/>
                  <p:pic>
                    <p:nvPicPr>
                      <p:cNvPr id="7169" name="Object 71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9125" y="4703763"/>
                        <a:ext cx="3798888" cy="611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2889910"/>
              </p:ext>
            </p:extLst>
          </p:nvPr>
        </p:nvGraphicFramePr>
        <p:xfrm>
          <a:off x="5802057" y="5380686"/>
          <a:ext cx="3252787" cy="67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06" name="Equation" r:id="rId17" imgW="1282680" imgH="266400" progId="Equation.DSMT4">
                  <p:embed/>
                </p:oleObj>
              </mc:Choice>
              <mc:Fallback>
                <p:oleObj name="Equation" r:id="rId17" imgW="1282680" imgH="266400" progId="Equation.DSMT4">
                  <p:embed/>
                  <p:pic>
                    <p:nvPicPr>
                      <p:cNvPr id="33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2057" y="5380686"/>
                        <a:ext cx="3252787" cy="674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5662873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095319" y="314515"/>
            <a:ext cx="9958387" cy="969522"/>
          </a:xfrm>
          <a:prstGeom prst="rect">
            <a:avLst/>
          </a:prstGeom>
        </p:spPr>
        <p:txBody>
          <a:bodyPr vert="horz" lIns="121914" tIns="60957" rIns="121914" bIns="60957" rtlCol="0" anchor="ctr">
            <a:noAutofit/>
          </a:bodyPr>
          <a:lstStyle>
            <a:lvl1pPr algn="l" defTabSz="12191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§1. MỘT SỐ HỆ THỨC VỀ CẠNH VÀ ĐƯỜNG CAO TRONG TAM GIÁC VUÔNG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5861" y="1372075"/>
            <a:ext cx="7301906" cy="553996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41363" algn="l"/>
              </a:tabLst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Một số hệ thức liên quan đến đường cao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4077" y="2064612"/>
            <a:ext cx="2135546" cy="52321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41363" algn="l"/>
              </a:tabLst>
              <a:defRPr/>
            </a:pPr>
            <a:r>
              <a:rPr kumimoji="0" lang="en-US" sz="2800" b="1" i="1" u="none" strike="noStrike" kern="1200" cap="none" spc="0" normalizeH="0" baseline="0" noProof="0">
                <a:ln>
                  <a:noFill/>
                </a:ln>
                <a:solidFill>
                  <a:srgbClr val="FF66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 Định lí 3: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FF66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86650" y="2931548"/>
            <a:ext cx="4685187" cy="3529260"/>
            <a:chOff x="193792" y="1972635"/>
            <a:chExt cx="5874684" cy="4507126"/>
          </a:xfrm>
        </p:grpSpPr>
        <p:grpSp>
          <p:nvGrpSpPr>
            <p:cNvPr id="9" name="Group 8"/>
            <p:cNvGrpSpPr/>
            <p:nvPr/>
          </p:nvGrpSpPr>
          <p:grpSpPr>
            <a:xfrm>
              <a:off x="193792" y="1972635"/>
              <a:ext cx="5874684" cy="4507126"/>
              <a:chOff x="-52027" y="793878"/>
              <a:chExt cx="4002739" cy="3293083"/>
            </a:xfrm>
          </p:grpSpPr>
          <p:sp>
            <p:nvSpPr>
              <p:cNvPr id="12" name="Text Box 47"/>
              <p:cNvSpPr txBox="1">
                <a:spLocks noChangeArrowheads="1"/>
              </p:cNvSpPr>
              <p:nvPr/>
            </p:nvSpPr>
            <p:spPr bwMode="auto">
              <a:xfrm>
                <a:off x="935160" y="793878"/>
                <a:ext cx="457200" cy="519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377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A</a:t>
                </a:r>
              </a:p>
            </p:txBody>
          </p:sp>
          <p:sp>
            <p:nvSpPr>
              <p:cNvPr id="13" name="Arc 56"/>
              <p:cNvSpPr>
                <a:spLocks/>
              </p:cNvSpPr>
              <p:nvPr/>
            </p:nvSpPr>
            <p:spPr bwMode="auto">
              <a:xfrm rot="2523860" flipV="1">
                <a:off x="688420" y="1770822"/>
                <a:ext cx="2402730" cy="2316139"/>
              </a:xfrm>
              <a:custGeom>
                <a:avLst/>
                <a:gdLst>
                  <a:gd name="T0" fmla="*/ 0 w 21587"/>
                  <a:gd name="T1" fmla="*/ 0 h 21600"/>
                  <a:gd name="T2" fmla="*/ 2147483646 w 21587"/>
                  <a:gd name="T3" fmla="*/ 2147483646 h 21600"/>
                  <a:gd name="T4" fmla="*/ 0 w 21587"/>
                  <a:gd name="T5" fmla="*/ 2147483646 h 21600"/>
                  <a:gd name="T6" fmla="*/ 0 60000 65536"/>
                  <a:gd name="T7" fmla="*/ 0 60000 65536"/>
                  <a:gd name="T8" fmla="*/ 0 60000 65536"/>
                  <a:gd name="T9" fmla="*/ 0 w 21587"/>
                  <a:gd name="T10" fmla="*/ 0 h 21600"/>
                  <a:gd name="T11" fmla="*/ 21587 w 21587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87" h="21600" fill="none" extrusionOk="0">
                    <a:moveTo>
                      <a:pt x="-1" y="0"/>
                    </a:moveTo>
                    <a:cubicBezTo>
                      <a:pt x="11633" y="0"/>
                      <a:pt x="21176" y="9213"/>
                      <a:pt x="21586" y="20839"/>
                    </a:cubicBezTo>
                  </a:path>
                  <a:path w="21587" h="21600" stroke="0" extrusionOk="0">
                    <a:moveTo>
                      <a:pt x="-1" y="0"/>
                    </a:moveTo>
                    <a:cubicBezTo>
                      <a:pt x="11633" y="0"/>
                      <a:pt x="21176" y="9213"/>
                      <a:pt x="21586" y="20839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99CC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200" b="0" i="0" u="none" strike="noStrike" kern="0" cap="none" spc="0" normalizeH="0" baseline="0" noProof="0">
                  <a:ln>
                    <a:noFill/>
                  </a:ln>
                  <a:solidFill>
                    <a:srgbClr val="FFFF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grpSp>
            <p:nvGrpSpPr>
              <p:cNvPr id="14" name="Group 13"/>
              <p:cNvGrpSpPr/>
              <p:nvPr/>
            </p:nvGrpSpPr>
            <p:grpSpPr>
              <a:xfrm>
                <a:off x="-52027" y="1295396"/>
                <a:ext cx="4002739" cy="2676797"/>
                <a:chOff x="-52027" y="1295396"/>
                <a:chExt cx="4002739" cy="2676797"/>
              </a:xfrm>
            </p:grpSpPr>
            <p:sp>
              <p:nvSpPr>
                <p:cNvPr id="15" name="Line 35"/>
                <p:cNvSpPr>
                  <a:spLocks noChangeShapeType="1"/>
                </p:cNvSpPr>
                <p:nvPr/>
              </p:nvSpPr>
              <p:spPr bwMode="auto">
                <a:xfrm>
                  <a:off x="234531" y="2895600"/>
                  <a:ext cx="3270669" cy="0"/>
                </a:xfrm>
                <a:prstGeom prst="line">
                  <a:avLst/>
                </a:prstGeom>
                <a:noFill/>
                <a:ln w="28575">
                  <a:solidFill>
                    <a:srgbClr val="99CC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FFFF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6" name="Line 36"/>
                <p:cNvSpPr>
                  <a:spLocks noChangeShapeType="1"/>
                </p:cNvSpPr>
                <p:nvPr/>
              </p:nvSpPr>
              <p:spPr bwMode="auto">
                <a:xfrm flipV="1">
                  <a:off x="232294" y="1295396"/>
                  <a:ext cx="910706" cy="1578268"/>
                </a:xfrm>
                <a:prstGeom prst="line">
                  <a:avLst/>
                </a:prstGeom>
                <a:noFill/>
                <a:ln w="28575">
                  <a:solidFill>
                    <a:srgbClr val="99CC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FFFF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7" name="Line 37"/>
                <p:cNvSpPr>
                  <a:spLocks noChangeShapeType="1"/>
                </p:cNvSpPr>
                <p:nvPr/>
              </p:nvSpPr>
              <p:spPr bwMode="auto">
                <a:xfrm flipH="1" flipV="1">
                  <a:off x="1143000" y="1295400"/>
                  <a:ext cx="2362200" cy="1600200"/>
                </a:xfrm>
                <a:prstGeom prst="line">
                  <a:avLst/>
                </a:prstGeom>
                <a:noFill/>
                <a:ln w="28575">
                  <a:solidFill>
                    <a:srgbClr val="99CC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FFFF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grpSp>
              <p:nvGrpSpPr>
                <p:cNvPr id="18" name="Group 40"/>
                <p:cNvGrpSpPr>
                  <a:grpSpLocks/>
                </p:cNvGrpSpPr>
                <p:nvPr/>
              </p:nvGrpSpPr>
              <p:grpSpPr bwMode="auto">
                <a:xfrm>
                  <a:off x="1066800" y="1358900"/>
                  <a:ext cx="190500" cy="152400"/>
                  <a:chOff x="1104" y="952"/>
                  <a:chExt cx="120" cy="96"/>
                </a:xfrm>
              </p:grpSpPr>
              <p:sp>
                <p:nvSpPr>
                  <p:cNvPr id="29" name="Line 3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179" y="952"/>
                    <a:ext cx="45" cy="96"/>
                  </a:xfrm>
                  <a:prstGeom prst="line">
                    <a:avLst/>
                  </a:prstGeom>
                  <a:noFill/>
                  <a:ln w="28575">
                    <a:solidFill>
                      <a:srgbClr val="99CC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3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66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0" name="Line 39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104" y="990"/>
                    <a:ext cx="72" cy="51"/>
                  </a:xfrm>
                  <a:prstGeom prst="line">
                    <a:avLst/>
                  </a:prstGeom>
                  <a:noFill/>
                  <a:ln w="28575">
                    <a:solidFill>
                      <a:srgbClr val="99CC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3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66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9" name="Line 41"/>
                <p:cNvSpPr>
                  <a:spLocks noChangeShapeType="1"/>
                </p:cNvSpPr>
                <p:nvPr/>
              </p:nvSpPr>
              <p:spPr bwMode="auto">
                <a:xfrm flipH="1" flipV="1">
                  <a:off x="1143000" y="1295400"/>
                  <a:ext cx="12700" cy="1600200"/>
                </a:xfrm>
                <a:prstGeom prst="line">
                  <a:avLst/>
                </a:prstGeom>
                <a:noFill/>
                <a:ln w="28575">
                  <a:solidFill>
                    <a:srgbClr val="99CC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FFFF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0" name="Text Box 48"/>
                <p:cNvSpPr txBox="1">
                  <a:spLocks noChangeArrowheads="1"/>
                </p:cNvSpPr>
                <p:nvPr/>
              </p:nvSpPr>
              <p:spPr bwMode="auto">
                <a:xfrm>
                  <a:off x="-52027" y="2707544"/>
                  <a:ext cx="457200" cy="5191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377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66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rPr>
                    <a:t>B</a:t>
                  </a:r>
                </a:p>
              </p:txBody>
            </p:sp>
            <p:sp>
              <p:nvSpPr>
                <p:cNvPr id="21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3493512" y="2636043"/>
                  <a:ext cx="457200" cy="5191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377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66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rPr>
                    <a:t>C</a:t>
                  </a:r>
                </a:p>
              </p:txBody>
            </p:sp>
            <p:sp>
              <p:nvSpPr>
                <p:cNvPr id="22" name="Text Box 50"/>
                <p:cNvSpPr txBox="1">
                  <a:spLocks noChangeArrowheads="1"/>
                </p:cNvSpPr>
                <p:nvPr/>
              </p:nvSpPr>
              <p:spPr bwMode="auto">
                <a:xfrm>
                  <a:off x="1054100" y="2873665"/>
                  <a:ext cx="457200" cy="5191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377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66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rPr>
                    <a:t>H</a:t>
                  </a:r>
                </a:p>
              </p:txBody>
            </p:sp>
            <p:sp>
              <p:nvSpPr>
                <p:cNvPr id="23" name="Text Box 51"/>
                <p:cNvSpPr txBox="1">
                  <a:spLocks noChangeArrowheads="1"/>
                </p:cNvSpPr>
                <p:nvPr/>
              </p:nvSpPr>
              <p:spPr bwMode="auto">
                <a:xfrm>
                  <a:off x="368781" y="1750030"/>
                  <a:ext cx="318865" cy="4176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377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66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rPr>
                    <a:t>c</a:t>
                  </a:r>
                </a:p>
              </p:txBody>
            </p:sp>
            <p:sp>
              <p:nvSpPr>
                <p:cNvPr id="24" name="Text Box 52"/>
                <p:cNvSpPr txBox="1">
                  <a:spLocks noChangeArrowheads="1"/>
                </p:cNvSpPr>
                <p:nvPr/>
              </p:nvSpPr>
              <p:spPr bwMode="auto">
                <a:xfrm>
                  <a:off x="2171920" y="1609757"/>
                  <a:ext cx="304800" cy="4176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377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66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rPr>
                    <a:t>b</a:t>
                  </a:r>
                </a:p>
              </p:txBody>
            </p:sp>
            <p:sp>
              <p:nvSpPr>
                <p:cNvPr id="25" name="Text Box 53"/>
                <p:cNvSpPr txBox="1">
                  <a:spLocks noChangeArrowheads="1"/>
                </p:cNvSpPr>
                <p:nvPr/>
              </p:nvSpPr>
              <p:spPr bwMode="auto">
                <a:xfrm>
                  <a:off x="1143000" y="1905000"/>
                  <a:ext cx="304800" cy="4176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377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66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rPr>
                    <a:t>h</a:t>
                  </a:r>
                </a:p>
              </p:txBody>
            </p:sp>
            <p:sp>
              <p:nvSpPr>
                <p:cNvPr id="26" name="Text Box 54"/>
                <p:cNvSpPr txBox="1">
                  <a:spLocks noChangeArrowheads="1"/>
                </p:cNvSpPr>
                <p:nvPr/>
              </p:nvSpPr>
              <p:spPr bwMode="auto">
                <a:xfrm>
                  <a:off x="625822" y="2440686"/>
                  <a:ext cx="429058" cy="4882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377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66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rPr>
                    <a:t>c’</a:t>
                  </a:r>
                </a:p>
              </p:txBody>
            </p:sp>
            <p:sp>
              <p:nvSpPr>
                <p:cNvPr id="27" name="Text Box 55"/>
                <p:cNvSpPr txBox="1">
                  <a:spLocks noChangeArrowheads="1"/>
                </p:cNvSpPr>
                <p:nvPr/>
              </p:nvSpPr>
              <p:spPr bwMode="auto">
                <a:xfrm>
                  <a:off x="1866680" y="2464565"/>
                  <a:ext cx="457200" cy="4176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377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66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rPr>
                    <a:t>b’</a:t>
                  </a:r>
                </a:p>
              </p:txBody>
            </p:sp>
            <p:sp>
              <p:nvSpPr>
                <p:cNvPr id="28" name="Text Box 57"/>
                <p:cNvSpPr txBox="1">
                  <a:spLocks noChangeArrowheads="1"/>
                </p:cNvSpPr>
                <p:nvPr/>
              </p:nvSpPr>
              <p:spPr bwMode="auto">
                <a:xfrm>
                  <a:off x="1717584" y="3554553"/>
                  <a:ext cx="304800" cy="4176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377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66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rPr>
                    <a:t>a</a:t>
                  </a:r>
                </a:p>
              </p:txBody>
            </p:sp>
          </p:grpSp>
        </p:grpSp>
        <p:sp>
          <p:nvSpPr>
            <p:cNvPr id="10" name="Rectangle 9"/>
            <p:cNvSpPr/>
            <p:nvPr/>
          </p:nvSpPr>
          <p:spPr>
            <a:xfrm rot="18243037">
              <a:off x="1892583" y="2718195"/>
              <a:ext cx="192278" cy="207526"/>
            </a:xfrm>
            <a:prstGeom prst="rect">
              <a:avLst/>
            </a:prstGeom>
            <a:noFill/>
            <a:ln w="254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968345" y="4618384"/>
              <a:ext cx="223672" cy="200781"/>
            </a:xfrm>
            <a:prstGeom prst="rect">
              <a:avLst/>
            </a:prstGeom>
            <a:noFill/>
            <a:ln w="254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2288180" y="2096149"/>
            <a:ext cx="9559831" cy="954105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280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Trong một tam giác vuông, </a:t>
            </a:r>
            <a:r>
              <a:rPr lang="en-US" altLang="en-US" sz="2800">
                <a:solidFill>
                  <a:srgbClr val="00FF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tích hai cạnh góc vuông bằng tích của </a:t>
            </a:r>
            <a:r>
              <a:rPr lang="en-US" altLang="en-US" sz="2800" dirty="0" err="1">
                <a:solidFill>
                  <a:srgbClr val="00FF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cạnh</a:t>
            </a:r>
            <a:r>
              <a:rPr lang="en-US" altLang="en-US" sz="2800" dirty="0">
                <a:solidFill>
                  <a:srgbClr val="00FF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altLang="en-US" sz="2800" dirty="0" err="1">
                <a:solidFill>
                  <a:srgbClr val="00FF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huyền</a:t>
            </a:r>
            <a:r>
              <a:rPr lang="en-US" altLang="en-US" sz="2800" dirty="0">
                <a:solidFill>
                  <a:srgbClr val="00FF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altLang="en-US" sz="2800" dirty="0" err="1">
                <a:solidFill>
                  <a:srgbClr val="00FF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và</a:t>
            </a:r>
            <a:r>
              <a:rPr lang="en-US" altLang="en-US" sz="2800" dirty="0">
                <a:solidFill>
                  <a:srgbClr val="00FF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altLang="en-US" sz="2800" dirty="0" err="1">
                <a:solidFill>
                  <a:srgbClr val="00FF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đường</a:t>
            </a:r>
            <a:r>
              <a:rPr lang="en-US" altLang="en-US" sz="2800" dirty="0">
                <a:solidFill>
                  <a:srgbClr val="00FF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altLang="en-US" sz="2800" dirty="0" err="1">
                <a:solidFill>
                  <a:srgbClr val="00FF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cao</a:t>
            </a:r>
            <a:r>
              <a:rPr lang="en-US" altLang="en-US" sz="2800" dirty="0">
                <a:solidFill>
                  <a:srgbClr val="00FF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tương</a:t>
            </a:r>
            <a:r>
              <a:rPr lang="en-US" altLang="en-US" sz="2800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ứng</a:t>
            </a:r>
            <a:r>
              <a:rPr lang="en-US" altLang="en-US" sz="2800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797420" y="4305194"/>
            <a:ext cx="2353835" cy="584773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b.c</a:t>
            </a:r>
            <a:r>
              <a:rPr lang="en-US" sz="3200" baseline="30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a.h )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340109" y="3483066"/>
            <a:ext cx="32684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AB.AC = AH. BC</a:t>
            </a:r>
          </a:p>
        </p:txBody>
      </p:sp>
    </p:spTree>
    <p:extLst>
      <p:ext uri="{BB962C8B-B14F-4D97-AF65-F5344CB8AC3E}">
        <p14:creationId xmlns:p14="http://schemas.microsoft.com/office/powerpoint/2010/main" val="20527742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1" grpId="0"/>
      <p:bldP spid="32" grpId="0"/>
      <p:bldP spid="3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682198" y="847126"/>
            <a:ext cx="4786312" cy="3471863"/>
            <a:chOff x="1320" y="2037"/>
            <a:chExt cx="3015" cy="2187"/>
          </a:xfrm>
        </p:grpSpPr>
        <p:sp>
          <p:nvSpPr>
            <p:cNvPr id="5" name="Line 6"/>
            <p:cNvSpPr>
              <a:spLocks noChangeShapeType="1"/>
            </p:cNvSpPr>
            <p:nvPr/>
          </p:nvSpPr>
          <p:spPr bwMode="auto">
            <a:xfrm>
              <a:off x="2409" y="2370"/>
              <a:ext cx="0" cy="1152"/>
            </a:xfrm>
            <a:prstGeom prst="line">
              <a:avLst/>
            </a:prstGeom>
            <a:noFill/>
            <a:ln w="9525">
              <a:solidFill>
                <a:srgbClr val="FFC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Text Box 7"/>
            <p:cNvSpPr txBox="1">
              <a:spLocks noChangeArrowheads="1"/>
            </p:cNvSpPr>
            <p:nvPr/>
          </p:nvSpPr>
          <p:spPr bwMode="auto">
            <a:xfrm>
              <a:off x="2259" y="2037"/>
              <a:ext cx="288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en-US" sz="32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  <p:sp>
          <p:nvSpPr>
            <p:cNvPr id="7" name="Text Box 8"/>
            <p:cNvSpPr txBox="1">
              <a:spLocks noChangeArrowheads="1"/>
            </p:cNvSpPr>
            <p:nvPr/>
          </p:nvSpPr>
          <p:spPr bwMode="auto">
            <a:xfrm>
              <a:off x="1320" y="3378"/>
              <a:ext cx="288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en-US" sz="32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  <p:sp>
          <p:nvSpPr>
            <p:cNvPr id="8" name="Text Box 9"/>
            <p:cNvSpPr txBox="1">
              <a:spLocks noChangeArrowheads="1"/>
            </p:cNvSpPr>
            <p:nvPr/>
          </p:nvSpPr>
          <p:spPr bwMode="auto">
            <a:xfrm>
              <a:off x="4047" y="3382"/>
              <a:ext cx="288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en-US" sz="34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  <p:sp>
          <p:nvSpPr>
            <p:cNvPr id="9" name="Text Box 10"/>
            <p:cNvSpPr txBox="1">
              <a:spLocks noChangeArrowheads="1"/>
            </p:cNvSpPr>
            <p:nvPr/>
          </p:nvSpPr>
          <p:spPr bwMode="auto">
            <a:xfrm>
              <a:off x="2274" y="3511"/>
              <a:ext cx="288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en-US" sz="32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</a:p>
          </p:txBody>
        </p:sp>
        <p:sp>
          <p:nvSpPr>
            <p:cNvPr id="10" name="Text Box 11"/>
            <p:cNvSpPr txBox="1">
              <a:spLocks noChangeArrowheads="1"/>
            </p:cNvSpPr>
            <p:nvPr/>
          </p:nvSpPr>
          <p:spPr bwMode="auto">
            <a:xfrm>
              <a:off x="3075" y="2585"/>
              <a:ext cx="28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en-US" sz="28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8</a:t>
              </a:r>
            </a:p>
          </p:txBody>
        </p:sp>
        <p:sp>
          <p:nvSpPr>
            <p:cNvPr id="11" name="Text Box 12"/>
            <p:cNvSpPr txBox="1">
              <a:spLocks noChangeArrowheads="1"/>
            </p:cNvSpPr>
            <p:nvPr/>
          </p:nvSpPr>
          <p:spPr bwMode="auto">
            <a:xfrm>
              <a:off x="1770" y="2676"/>
              <a:ext cx="28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en-US" sz="28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</a:p>
          </p:txBody>
        </p:sp>
        <p:sp>
          <p:nvSpPr>
            <p:cNvPr id="12" name="Text Box 13"/>
            <p:cNvSpPr txBox="1">
              <a:spLocks noChangeArrowheads="1"/>
            </p:cNvSpPr>
            <p:nvPr/>
          </p:nvSpPr>
          <p:spPr bwMode="auto">
            <a:xfrm>
              <a:off x="2736" y="3772"/>
              <a:ext cx="288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en-US" sz="32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y</a:t>
              </a:r>
            </a:p>
          </p:txBody>
        </p:sp>
        <p:sp>
          <p:nvSpPr>
            <p:cNvPr id="13" name="Text Box 14"/>
            <p:cNvSpPr txBox="1">
              <a:spLocks noChangeArrowheads="1"/>
            </p:cNvSpPr>
            <p:nvPr/>
          </p:nvSpPr>
          <p:spPr bwMode="auto">
            <a:xfrm>
              <a:off x="2391" y="2821"/>
              <a:ext cx="288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en-US" sz="32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</a:p>
          </p:txBody>
        </p:sp>
        <p:grpSp>
          <p:nvGrpSpPr>
            <p:cNvPr id="14" name="Group 15"/>
            <p:cNvGrpSpPr>
              <a:grpSpLocks/>
            </p:cNvGrpSpPr>
            <p:nvPr/>
          </p:nvGrpSpPr>
          <p:grpSpPr bwMode="auto">
            <a:xfrm>
              <a:off x="1651" y="2818"/>
              <a:ext cx="2369" cy="1406"/>
              <a:chOff x="1651" y="2818"/>
              <a:chExt cx="2369" cy="1406"/>
            </a:xfrm>
          </p:grpSpPr>
          <p:grpSp>
            <p:nvGrpSpPr>
              <p:cNvPr id="15" name="Group 16"/>
              <p:cNvGrpSpPr>
                <a:grpSpLocks/>
              </p:cNvGrpSpPr>
              <p:nvPr/>
            </p:nvGrpSpPr>
            <p:grpSpPr bwMode="auto">
              <a:xfrm>
                <a:off x="1824" y="2818"/>
                <a:ext cx="2016" cy="1406"/>
                <a:chOff x="1824" y="2818"/>
                <a:chExt cx="2016" cy="1406"/>
              </a:xfrm>
            </p:grpSpPr>
            <p:grpSp>
              <p:nvGrpSpPr>
                <p:cNvPr id="17" name="Group 17"/>
                <p:cNvGrpSpPr>
                  <a:grpSpLocks/>
                </p:cNvGrpSpPr>
                <p:nvPr/>
              </p:nvGrpSpPr>
              <p:grpSpPr bwMode="auto">
                <a:xfrm rot="7485282">
                  <a:off x="2129" y="2513"/>
                  <a:ext cx="1406" cy="2016"/>
                  <a:chOff x="2544" y="2592"/>
                  <a:chExt cx="1104" cy="1584"/>
                </a:xfrm>
              </p:grpSpPr>
              <p:grpSp>
                <p:nvGrpSpPr>
                  <p:cNvPr id="19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2544" y="2592"/>
                    <a:ext cx="1104" cy="1584"/>
                    <a:chOff x="2544" y="2592"/>
                    <a:chExt cx="1104" cy="1584"/>
                  </a:xfrm>
                </p:grpSpPr>
                <p:sp>
                  <p:nvSpPr>
                    <p:cNvPr id="21" name="AutoShape 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44" y="2592"/>
                      <a:ext cx="1104" cy="1584"/>
                    </a:xfrm>
                    <a:prstGeom prst="rtTriangle">
                      <a:avLst/>
                    </a:prstGeom>
                    <a:noFill/>
                    <a:ln w="9525">
                      <a:solidFill>
                        <a:srgbClr val="FFC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22" name="Rectangle 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44" y="4032"/>
                      <a:ext cx="144" cy="144"/>
                    </a:xfrm>
                    <a:prstGeom prst="rect">
                      <a:avLst/>
                    </a:prstGeom>
                    <a:noFill/>
                    <a:ln w="9525">
                      <a:solidFill>
                        <a:srgbClr val="FFC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  <p:sp>
                <p:nvSpPr>
                  <p:cNvPr id="20" name="Arc 21"/>
                  <p:cNvSpPr>
                    <a:spLocks/>
                  </p:cNvSpPr>
                  <p:nvPr/>
                </p:nvSpPr>
                <p:spPr bwMode="auto">
                  <a:xfrm flipV="1">
                    <a:off x="2544" y="2736"/>
                    <a:ext cx="96" cy="4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C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18" name="Rectangle 22"/>
                <p:cNvSpPr>
                  <a:spLocks noChangeArrowheads="1"/>
                </p:cNvSpPr>
                <p:nvPr/>
              </p:nvSpPr>
              <p:spPr bwMode="auto">
                <a:xfrm>
                  <a:off x="2409" y="3426"/>
                  <a:ext cx="96" cy="96"/>
                </a:xfrm>
                <a:prstGeom prst="rect">
                  <a:avLst/>
                </a:prstGeom>
                <a:noFill/>
                <a:ln w="9525">
                  <a:solidFill>
                    <a:srgbClr val="FFC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6" name="Freeform 23"/>
              <p:cNvSpPr>
                <a:spLocks/>
              </p:cNvSpPr>
              <p:nvPr/>
            </p:nvSpPr>
            <p:spPr bwMode="auto">
              <a:xfrm rot="-941172">
                <a:off x="1651" y="3181"/>
                <a:ext cx="2369" cy="685"/>
              </a:xfrm>
              <a:custGeom>
                <a:avLst/>
                <a:gdLst>
                  <a:gd name="T0" fmla="*/ 0 w 1104"/>
                  <a:gd name="T1" fmla="*/ 0 h 688"/>
                  <a:gd name="T2" fmla="*/ 384 w 1104"/>
                  <a:gd name="T3" fmla="*/ 576 h 688"/>
                  <a:gd name="T4" fmla="*/ 1104 w 1104"/>
                  <a:gd name="T5" fmla="*/ 672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04" h="688">
                    <a:moveTo>
                      <a:pt x="0" y="0"/>
                    </a:moveTo>
                    <a:cubicBezTo>
                      <a:pt x="100" y="232"/>
                      <a:pt x="200" y="464"/>
                      <a:pt x="384" y="576"/>
                    </a:cubicBezTo>
                    <a:cubicBezTo>
                      <a:pt x="568" y="688"/>
                      <a:pt x="984" y="656"/>
                      <a:pt x="1104" y="672"/>
                    </a:cubicBezTo>
                  </a:path>
                </a:pathLst>
              </a:custGeom>
              <a:noFill/>
              <a:ln w="9525">
                <a:solidFill>
                  <a:srgbClr val="FFC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5528067"/>
              </p:ext>
            </p:extLst>
          </p:nvPr>
        </p:nvGraphicFramePr>
        <p:xfrm>
          <a:off x="6678613" y="4001091"/>
          <a:ext cx="3117850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86" name="Equation" r:id="rId3" imgW="1244520" imgH="203040" progId="Equation.DSMT4">
                  <p:embed/>
                </p:oleObj>
              </mc:Choice>
              <mc:Fallback>
                <p:oleObj name="Equation" r:id="rId3" imgW="1244520" imgH="203040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8613" y="4001091"/>
                        <a:ext cx="3117850" cy="509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392989" y="254806"/>
            <a:ext cx="64519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VD 3: </a:t>
            </a:r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x, y </a:t>
            </a:r>
            <a:r>
              <a:rPr lang="en-US" sz="3200" b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hình sau: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5477455" y="816521"/>
            <a:ext cx="6115050" cy="1046268"/>
            <a:chOff x="5424341" y="1442342"/>
            <a:chExt cx="5467822" cy="1046268"/>
          </a:xfrm>
        </p:grpSpPr>
        <p:sp>
          <p:nvSpPr>
            <p:cNvPr id="31" name="Rectangle 30"/>
            <p:cNvSpPr/>
            <p:nvPr/>
          </p:nvSpPr>
          <p:spPr>
            <a:xfrm>
              <a:off x="5424341" y="1472947"/>
              <a:ext cx="5467822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0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Áp dụng định lí Pytago vào              vuông </a:t>
              </a:r>
              <a:r>
                <a:rPr lang="en-US" sz="300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tại</a:t>
              </a:r>
              <a:r>
                <a:rPr lang="en-US" sz="30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A:</a:t>
              </a:r>
              <a:endPara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2" name="Object 3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13057029"/>
                </p:ext>
              </p:extLst>
            </p:nvPr>
          </p:nvGraphicFramePr>
          <p:xfrm>
            <a:off x="9335376" y="1442342"/>
            <a:ext cx="1152356" cy="4974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587" name="Equation" r:id="rId5" imgW="495000" imgH="190440" progId="Equation.DSMT4">
                    <p:embed/>
                  </p:oleObj>
                </mc:Choice>
                <mc:Fallback>
                  <p:oleObj name="Equation" r:id="rId5" imgW="495000" imgH="190440" progId="Equation.DSMT4">
                    <p:embed/>
                    <p:pic>
                      <p:nvPicPr>
                        <p:cNvPr id="22" name="Object 21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9335376" y="1442342"/>
                          <a:ext cx="1152356" cy="49743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3926366"/>
              </p:ext>
            </p:extLst>
          </p:nvPr>
        </p:nvGraphicFramePr>
        <p:xfrm>
          <a:off x="6842420" y="1744932"/>
          <a:ext cx="3568700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88" name="Equation" r:id="rId7" imgW="1346040" imgH="241200" progId="Equation.DSMT4">
                  <p:embed/>
                </p:oleObj>
              </mc:Choice>
              <mc:Fallback>
                <p:oleObj name="Equation" r:id="rId7" imgW="1346040" imgH="241200" progId="Equation.DSMT4">
                  <p:embed/>
                  <p:pic>
                    <p:nvPicPr>
                      <p:cNvPr id="27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420" y="1744932"/>
                        <a:ext cx="3568700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8580048"/>
              </p:ext>
            </p:extLst>
          </p:nvPr>
        </p:nvGraphicFramePr>
        <p:xfrm>
          <a:off x="7226300" y="2438400"/>
          <a:ext cx="316865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89" name="Equation" r:id="rId9" imgW="1307880" imgH="241200" progId="Equation.DSMT4">
                  <p:embed/>
                </p:oleObj>
              </mc:Choice>
              <mc:Fallback>
                <p:oleObj name="Equation" r:id="rId9" imgW="1307880" imgH="241200" progId="Equation.DSMT4">
                  <p:embed/>
                  <p:pic>
                    <p:nvPicPr>
                      <p:cNvPr id="27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26300" y="2438400"/>
                        <a:ext cx="3168650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7611363"/>
              </p:ext>
            </p:extLst>
          </p:nvPr>
        </p:nvGraphicFramePr>
        <p:xfrm>
          <a:off x="7353300" y="3122613"/>
          <a:ext cx="2646363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90" name="Equation" r:id="rId11" imgW="1091880" imgH="266400" progId="Equation.DSMT4">
                  <p:embed/>
                </p:oleObj>
              </mc:Choice>
              <mc:Fallback>
                <p:oleObj name="Equation" r:id="rId11" imgW="1091880" imgH="266400" progId="Equation.DSMT4">
                  <p:embed/>
                  <p:pic>
                    <p:nvPicPr>
                      <p:cNvPr id="34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3300" y="3122613"/>
                        <a:ext cx="2646363" cy="6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9692815"/>
              </p:ext>
            </p:extLst>
          </p:nvPr>
        </p:nvGraphicFramePr>
        <p:xfrm>
          <a:off x="7310438" y="4659313"/>
          <a:ext cx="22606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91" name="Equation" r:id="rId13" imgW="850680" imgH="203040" progId="Equation.DSMT4">
                  <p:embed/>
                </p:oleObj>
              </mc:Choice>
              <mc:Fallback>
                <p:oleObj name="Equation" r:id="rId13" imgW="850680" imgH="203040" progId="Equation.DSMT4">
                  <p:embed/>
                  <p:pic>
                    <p:nvPicPr>
                      <p:cNvPr id="36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0438" y="4659313"/>
                        <a:ext cx="226060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8874138"/>
              </p:ext>
            </p:extLst>
          </p:nvPr>
        </p:nvGraphicFramePr>
        <p:xfrm>
          <a:off x="7275513" y="5238750"/>
          <a:ext cx="2632075" cy="111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92" name="Equation" r:id="rId15" imgW="990360" imgH="419040" progId="Equation.DSMT4">
                  <p:embed/>
                </p:oleObj>
              </mc:Choice>
              <mc:Fallback>
                <p:oleObj name="Equation" r:id="rId15" imgW="990360" imgH="419040" progId="Equation.DSMT4">
                  <p:embed/>
                  <p:pic>
                    <p:nvPicPr>
                      <p:cNvPr id="37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5513" y="5238750"/>
                        <a:ext cx="2632075" cy="1114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7428903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095319" y="314515"/>
            <a:ext cx="9958387" cy="969522"/>
          </a:xfrm>
          <a:prstGeom prst="rect">
            <a:avLst/>
          </a:prstGeom>
        </p:spPr>
        <p:txBody>
          <a:bodyPr vert="horz" lIns="121914" tIns="60957" rIns="121914" bIns="60957" rtlCol="0" anchor="ctr">
            <a:noAutofit/>
          </a:bodyPr>
          <a:lstStyle>
            <a:lvl1pPr algn="l" defTabSz="12191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§1. MỘT SỐ HỆ THỨC VỀ CẠNH VÀ ĐƯỜNG CAO TRONG TAM GIÁC VUÔNG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5861" y="1372075"/>
            <a:ext cx="7301906" cy="553996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41363" algn="l"/>
              </a:tabLst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Một số hệ thức liên quan đến đường cao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4077" y="2064612"/>
            <a:ext cx="2135546" cy="52321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41363" algn="l"/>
              </a:tabLst>
              <a:defRPr/>
            </a:pPr>
            <a:r>
              <a:rPr kumimoji="0" lang="en-US" sz="2800" b="1" i="1" u="none" strike="noStrike" kern="1200" cap="none" spc="0" normalizeH="0" baseline="0" noProof="0">
                <a:ln>
                  <a:noFill/>
                </a:ln>
                <a:solidFill>
                  <a:srgbClr val="FF66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 Định lí 4: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FF66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86650" y="2931548"/>
            <a:ext cx="4685187" cy="3529260"/>
            <a:chOff x="193792" y="1972635"/>
            <a:chExt cx="5874684" cy="4507126"/>
          </a:xfrm>
        </p:grpSpPr>
        <p:grpSp>
          <p:nvGrpSpPr>
            <p:cNvPr id="9" name="Group 8"/>
            <p:cNvGrpSpPr/>
            <p:nvPr/>
          </p:nvGrpSpPr>
          <p:grpSpPr>
            <a:xfrm>
              <a:off x="193792" y="1972635"/>
              <a:ext cx="5874684" cy="4507126"/>
              <a:chOff x="-52027" y="793878"/>
              <a:chExt cx="4002739" cy="3293083"/>
            </a:xfrm>
          </p:grpSpPr>
          <p:sp>
            <p:nvSpPr>
              <p:cNvPr id="12" name="Text Box 47"/>
              <p:cNvSpPr txBox="1">
                <a:spLocks noChangeArrowheads="1"/>
              </p:cNvSpPr>
              <p:nvPr/>
            </p:nvSpPr>
            <p:spPr bwMode="auto">
              <a:xfrm>
                <a:off x="935160" y="793878"/>
                <a:ext cx="457200" cy="519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377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A</a:t>
                </a:r>
              </a:p>
            </p:txBody>
          </p:sp>
          <p:sp>
            <p:nvSpPr>
              <p:cNvPr id="13" name="Arc 56"/>
              <p:cNvSpPr>
                <a:spLocks/>
              </p:cNvSpPr>
              <p:nvPr/>
            </p:nvSpPr>
            <p:spPr bwMode="auto">
              <a:xfrm rot="2523860" flipV="1">
                <a:off x="688420" y="1770822"/>
                <a:ext cx="2402730" cy="2316139"/>
              </a:xfrm>
              <a:custGeom>
                <a:avLst/>
                <a:gdLst>
                  <a:gd name="T0" fmla="*/ 0 w 21587"/>
                  <a:gd name="T1" fmla="*/ 0 h 21600"/>
                  <a:gd name="T2" fmla="*/ 2147483646 w 21587"/>
                  <a:gd name="T3" fmla="*/ 2147483646 h 21600"/>
                  <a:gd name="T4" fmla="*/ 0 w 21587"/>
                  <a:gd name="T5" fmla="*/ 2147483646 h 21600"/>
                  <a:gd name="T6" fmla="*/ 0 60000 65536"/>
                  <a:gd name="T7" fmla="*/ 0 60000 65536"/>
                  <a:gd name="T8" fmla="*/ 0 60000 65536"/>
                  <a:gd name="T9" fmla="*/ 0 w 21587"/>
                  <a:gd name="T10" fmla="*/ 0 h 21600"/>
                  <a:gd name="T11" fmla="*/ 21587 w 21587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87" h="21600" fill="none" extrusionOk="0">
                    <a:moveTo>
                      <a:pt x="-1" y="0"/>
                    </a:moveTo>
                    <a:cubicBezTo>
                      <a:pt x="11633" y="0"/>
                      <a:pt x="21176" y="9213"/>
                      <a:pt x="21586" y="20839"/>
                    </a:cubicBezTo>
                  </a:path>
                  <a:path w="21587" h="21600" stroke="0" extrusionOk="0">
                    <a:moveTo>
                      <a:pt x="-1" y="0"/>
                    </a:moveTo>
                    <a:cubicBezTo>
                      <a:pt x="11633" y="0"/>
                      <a:pt x="21176" y="9213"/>
                      <a:pt x="21586" y="20839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99CC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200" b="0" i="0" u="none" strike="noStrike" kern="0" cap="none" spc="0" normalizeH="0" baseline="0" noProof="0">
                  <a:ln>
                    <a:noFill/>
                  </a:ln>
                  <a:solidFill>
                    <a:srgbClr val="FFFF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grpSp>
            <p:nvGrpSpPr>
              <p:cNvPr id="14" name="Group 13"/>
              <p:cNvGrpSpPr/>
              <p:nvPr/>
            </p:nvGrpSpPr>
            <p:grpSpPr>
              <a:xfrm>
                <a:off x="-52027" y="1295396"/>
                <a:ext cx="4002739" cy="2676797"/>
                <a:chOff x="-52027" y="1295396"/>
                <a:chExt cx="4002739" cy="2676797"/>
              </a:xfrm>
            </p:grpSpPr>
            <p:sp>
              <p:nvSpPr>
                <p:cNvPr id="15" name="Line 35"/>
                <p:cNvSpPr>
                  <a:spLocks noChangeShapeType="1"/>
                </p:cNvSpPr>
                <p:nvPr/>
              </p:nvSpPr>
              <p:spPr bwMode="auto">
                <a:xfrm>
                  <a:off x="234531" y="2895600"/>
                  <a:ext cx="3270669" cy="0"/>
                </a:xfrm>
                <a:prstGeom prst="line">
                  <a:avLst/>
                </a:prstGeom>
                <a:noFill/>
                <a:ln w="28575">
                  <a:solidFill>
                    <a:srgbClr val="99CC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FFFF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6" name="Line 36"/>
                <p:cNvSpPr>
                  <a:spLocks noChangeShapeType="1"/>
                </p:cNvSpPr>
                <p:nvPr/>
              </p:nvSpPr>
              <p:spPr bwMode="auto">
                <a:xfrm flipV="1">
                  <a:off x="232294" y="1295396"/>
                  <a:ext cx="910706" cy="1578268"/>
                </a:xfrm>
                <a:prstGeom prst="line">
                  <a:avLst/>
                </a:prstGeom>
                <a:noFill/>
                <a:ln w="28575">
                  <a:solidFill>
                    <a:srgbClr val="99CC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FFFF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7" name="Line 37"/>
                <p:cNvSpPr>
                  <a:spLocks noChangeShapeType="1"/>
                </p:cNvSpPr>
                <p:nvPr/>
              </p:nvSpPr>
              <p:spPr bwMode="auto">
                <a:xfrm flipH="1" flipV="1">
                  <a:off x="1143000" y="1295400"/>
                  <a:ext cx="2362200" cy="1600200"/>
                </a:xfrm>
                <a:prstGeom prst="line">
                  <a:avLst/>
                </a:prstGeom>
                <a:noFill/>
                <a:ln w="28575">
                  <a:solidFill>
                    <a:srgbClr val="99CC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FFFF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grpSp>
              <p:nvGrpSpPr>
                <p:cNvPr id="18" name="Group 40"/>
                <p:cNvGrpSpPr>
                  <a:grpSpLocks/>
                </p:cNvGrpSpPr>
                <p:nvPr/>
              </p:nvGrpSpPr>
              <p:grpSpPr bwMode="auto">
                <a:xfrm>
                  <a:off x="1066800" y="1358900"/>
                  <a:ext cx="190500" cy="152400"/>
                  <a:chOff x="1104" y="952"/>
                  <a:chExt cx="120" cy="96"/>
                </a:xfrm>
              </p:grpSpPr>
              <p:sp>
                <p:nvSpPr>
                  <p:cNvPr id="29" name="Line 3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179" y="952"/>
                    <a:ext cx="45" cy="96"/>
                  </a:xfrm>
                  <a:prstGeom prst="line">
                    <a:avLst/>
                  </a:prstGeom>
                  <a:noFill/>
                  <a:ln w="28575">
                    <a:solidFill>
                      <a:srgbClr val="99CC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3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66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0" name="Line 39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104" y="990"/>
                    <a:ext cx="72" cy="51"/>
                  </a:xfrm>
                  <a:prstGeom prst="line">
                    <a:avLst/>
                  </a:prstGeom>
                  <a:noFill/>
                  <a:ln w="28575">
                    <a:solidFill>
                      <a:srgbClr val="99CC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3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66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9" name="Line 41"/>
                <p:cNvSpPr>
                  <a:spLocks noChangeShapeType="1"/>
                </p:cNvSpPr>
                <p:nvPr/>
              </p:nvSpPr>
              <p:spPr bwMode="auto">
                <a:xfrm flipH="1" flipV="1">
                  <a:off x="1143000" y="1295400"/>
                  <a:ext cx="12700" cy="1600200"/>
                </a:xfrm>
                <a:prstGeom prst="line">
                  <a:avLst/>
                </a:prstGeom>
                <a:noFill/>
                <a:ln w="28575">
                  <a:solidFill>
                    <a:srgbClr val="99CC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FFFF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0" name="Text Box 48"/>
                <p:cNvSpPr txBox="1">
                  <a:spLocks noChangeArrowheads="1"/>
                </p:cNvSpPr>
                <p:nvPr/>
              </p:nvSpPr>
              <p:spPr bwMode="auto">
                <a:xfrm>
                  <a:off x="-52027" y="2707544"/>
                  <a:ext cx="457200" cy="5191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377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66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rPr>
                    <a:t>B</a:t>
                  </a:r>
                </a:p>
              </p:txBody>
            </p:sp>
            <p:sp>
              <p:nvSpPr>
                <p:cNvPr id="21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3493512" y="2636043"/>
                  <a:ext cx="457200" cy="5191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377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66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rPr>
                    <a:t>C</a:t>
                  </a:r>
                </a:p>
              </p:txBody>
            </p:sp>
            <p:sp>
              <p:nvSpPr>
                <p:cNvPr id="22" name="Text Box 50"/>
                <p:cNvSpPr txBox="1">
                  <a:spLocks noChangeArrowheads="1"/>
                </p:cNvSpPr>
                <p:nvPr/>
              </p:nvSpPr>
              <p:spPr bwMode="auto">
                <a:xfrm>
                  <a:off x="1054100" y="2873665"/>
                  <a:ext cx="457200" cy="5191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377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66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rPr>
                    <a:t>H</a:t>
                  </a:r>
                </a:p>
              </p:txBody>
            </p:sp>
            <p:sp>
              <p:nvSpPr>
                <p:cNvPr id="23" name="Text Box 51"/>
                <p:cNvSpPr txBox="1">
                  <a:spLocks noChangeArrowheads="1"/>
                </p:cNvSpPr>
                <p:nvPr/>
              </p:nvSpPr>
              <p:spPr bwMode="auto">
                <a:xfrm>
                  <a:off x="368781" y="1750030"/>
                  <a:ext cx="318865" cy="4176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377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66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rPr>
                    <a:t>c</a:t>
                  </a:r>
                </a:p>
              </p:txBody>
            </p:sp>
            <p:sp>
              <p:nvSpPr>
                <p:cNvPr id="24" name="Text Box 52"/>
                <p:cNvSpPr txBox="1">
                  <a:spLocks noChangeArrowheads="1"/>
                </p:cNvSpPr>
                <p:nvPr/>
              </p:nvSpPr>
              <p:spPr bwMode="auto">
                <a:xfrm>
                  <a:off x="2171920" y="1609757"/>
                  <a:ext cx="304800" cy="4176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377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66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rPr>
                    <a:t>b</a:t>
                  </a:r>
                </a:p>
              </p:txBody>
            </p:sp>
            <p:sp>
              <p:nvSpPr>
                <p:cNvPr id="25" name="Text Box 53"/>
                <p:cNvSpPr txBox="1">
                  <a:spLocks noChangeArrowheads="1"/>
                </p:cNvSpPr>
                <p:nvPr/>
              </p:nvSpPr>
              <p:spPr bwMode="auto">
                <a:xfrm>
                  <a:off x="1143000" y="1905000"/>
                  <a:ext cx="304800" cy="4176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377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66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rPr>
                    <a:t>h</a:t>
                  </a:r>
                </a:p>
              </p:txBody>
            </p:sp>
            <p:sp>
              <p:nvSpPr>
                <p:cNvPr id="26" name="Text Box 54"/>
                <p:cNvSpPr txBox="1">
                  <a:spLocks noChangeArrowheads="1"/>
                </p:cNvSpPr>
                <p:nvPr/>
              </p:nvSpPr>
              <p:spPr bwMode="auto">
                <a:xfrm>
                  <a:off x="625822" y="2440686"/>
                  <a:ext cx="429058" cy="4882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377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66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rPr>
                    <a:t>c’</a:t>
                  </a:r>
                </a:p>
              </p:txBody>
            </p:sp>
            <p:sp>
              <p:nvSpPr>
                <p:cNvPr id="27" name="Text Box 55"/>
                <p:cNvSpPr txBox="1">
                  <a:spLocks noChangeArrowheads="1"/>
                </p:cNvSpPr>
                <p:nvPr/>
              </p:nvSpPr>
              <p:spPr bwMode="auto">
                <a:xfrm>
                  <a:off x="1866680" y="2464565"/>
                  <a:ext cx="457200" cy="4176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377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66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rPr>
                    <a:t>b’</a:t>
                  </a:r>
                </a:p>
              </p:txBody>
            </p:sp>
            <p:sp>
              <p:nvSpPr>
                <p:cNvPr id="28" name="Text Box 57"/>
                <p:cNvSpPr txBox="1">
                  <a:spLocks noChangeArrowheads="1"/>
                </p:cNvSpPr>
                <p:nvPr/>
              </p:nvSpPr>
              <p:spPr bwMode="auto">
                <a:xfrm>
                  <a:off x="1717584" y="3554553"/>
                  <a:ext cx="304800" cy="4176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377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66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rPr>
                    <a:t>a</a:t>
                  </a:r>
                </a:p>
              </p:txBody>
            </p:sp>
          </p:grpSp>
        </p:grpSp>
        <p:sp>
          <p:nvSpPr>
            <p:cNvPr id="10" name="Rectangle 9"/>
            <p:cNvSpPr/>
            <p:nvPr/>
          </p:nvSpPr>
          <p:spPr>
            <a:xfrm rot="18243037">
              <a:off x="1892583" y="2718195"/>
              <a:ext cx="192278" cy="207526"/>
            </a:xfrm>
            <a:prstGeom prst="rect">
              <a:avLst/>
            </a:prstGeom>
            <a:noFill/>
            <a:ln w="254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968345" y="4618384"/>
              <a:ext cx="223672" cy="200781"/>
            </a:xfrm>
            <a:prstGeom prst="rect">
              <a:avLst/>
            </a:prstGeom>
            <a:noFill/>
            <a:ln w="254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3" name="Rectangle 32"/>
          <p:cNvSpPr/>
          <p:nvPr/>
        </p:nvSpPr>
        <p:spPr>
          <a:xfrm>
            <a:off x="2457884" y="2045193"/>
            <a:ext cx="9533820" cy="138499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nghịch</a:t>
            </a:r>
            <a:r>
              <a:rPr lang="en-US" altLang="en-US" sz="2800" dirty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altLang="en-US" sz="2800" dirty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800" dirty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800" dirty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800" dirty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dirty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2800" dirty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nghịch</a:t>
            </a:r>
            <a:r>
              <a:rPr lang="en-US" altLang="en-US" sz="2800" dirty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altLang="en-US" sz="2800" dirty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800" dirty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800" dirty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dirty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800" dirty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800" dirty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9817405"/>
              </p:ext>
            </p:extLst>
          </p:nvPr>
        </p:nvGraphicFramePr>
        <p:xfrm>
          <a:off x="6166419" y="3444563"/>
          <a:ext cx="3421719" cy="12774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4" name="Equation" r:id="rId3" imgW="1295280" imgH="431640" progId="Equation.DSMT4">
                  <p:embed/>
                </p:oleObj>
              </mc:Choice>
              <mc:Fallback>
                <p:oleObj name="Equation" r:id="rId3" imgW="1295280" imgH="431640" progId="Equation.DSMT4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66419" y="3444563"/>
                        <a:ext cx="3421719" cy="12774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3480476"/>
              </p:ext>
            </p:extLst>
          </p:nvPr>
        </p:nvGraphicFramePr>
        <p:xfrm>
          <a:off x="6958512" y="4932940"/>
          <a:ext cx="2232025" cy="1141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5" name="Equation" r:id="rId5" imgW="1002960" imgH="457200" progId="Equation.DSMT4">
                  <p:embed/>
                </p:oleObj>
              </mc:Choice>
              <mc:Fallback>
                <p:oleObj name="Equation" r:id="rId5" imgW="1002960" imgH="457200" progId="Equation.DSMT4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958512" y="4932940"/>
                        <a:ext cx="2232025" cy="1141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512018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5189914"/>
              </p:ext>
            </p:extLst>
          </p:nvPr>
        </p:nvGraphicFramePr>
        <p:xfrm>
          <a:off x="8013409" y="751876"/>
          <a:ext cx="2997200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73" name="Equation" r:id="rId3" imgW="1231560" imgH="431640" progId="Equation.DSMT4">
                  <p:embed/>
                </p:oleObj>
              </mc:Choice>
              <mc:Fallback>
                <p:oleObj name="Equation" r:id="rId3" imgW="1231560" imgH="43164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013409" y="751876"/>
                        <a:ext cx="2997200" cy="1050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7378447"/>
              </p:ext>
            </p:extLst>
          </p:nvPr>
        </p:nvGraphicFramePr>
        <p:xfrm>
          <a:off x="8105775" y="2062163"/>
          <a:ext cx="3030538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74" name="Equation" r:id="rId5" imgW="1244520" imgH="431640" progId="Equation.DSMT4">
                  <p:embed/>
                </p:oleObj>
              </mc:Choice>
              <mc:Fallback>
                <p:oleObj name="Equation" r:id="rId5" imgW="1244520" imgH="431640" progId="Equation.DSMT4">
                  <p:embed/>
                  <p:pic>
                    <p:nvPicPr>
                      <p:cNvPr id="29" name="Object 2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105775" y="2062163"/>
                        <a:ext cx="3030538" cy="1050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2972825"/>
              </p:ext>
            </p:extLst>
          </p:nvPr>
        </p:nvGraphicFramePr>
        <p:xfrm>
          <a:off x="7862888" y="3254375"/>
          <a:ext cx="1916112" cy="101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75" name="Equation" r:id="rId7" imgW="787320" imgH="419040" progId="Equation.DSMT4">
                  <p:embed/>
                </p:oleObj>
              </mc:Choice>
              <mc:Fallback>
                <p:oleObj name="Equation" r:id="rId7" imgW="787320" imgH="41904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862888" y="3254375"/>
                        <a:ext cx="1916112" cy="1017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9" name="Group 5"/>
          <p:cNvGrpSpPr>
            <a:grpSpLocks/>
          </p:cNvGrpSpPr>
          <p:nvPr/>
        </p:nvGrpSpPr>
        <p:grpSpPr bwMode="auto">
          <a:xfrm>
            <a:off x="596473" y="932851"/>
            <a:ext cx="4786312" cy="3471863"/>
            <a:chOff x="1320" y="2037"/>
            <a:chExt cx="3015" cy="2187"/>
          </a:xfrm>
        </p:grpSpPr>
        <p:sp>
          <p:nvSpPr>
            <p:cNvPr id="40" name="Line 6"/>
            <p:cNvSpPr>
              <a:spLocks noChangeShapeType="1"/>
            </p:cNvSpPr>
            <p:nvPr/>
          </p:nvSpPr>
          <p:spPr bwMode="auto">
            <a:xfrm>
              <a:off x="2409" y="2370"/>
              <a:ext cx="0" cy="1152"/>
            </a:xfrm>
            <a:prstGeom prst="line">
              <a:avLst/>
            </a:prstGeom>
            <a:noFill/>
            <a:ln w="9525">
              <a:solidFill>
                <a:srgbClr val="FFC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" name="Text Box 7"/>
            <p:cNvSpPr txBox="1">
              <a:spLocks noChangeArrowheads="1"/>
            </p:cNvSpPr>
            <p:nvPr/>
          </p:nvSpPr>
          <p:spPr bwMode="auto">
            <a:xfrm>
              <a:off x="2259" y="2037"/>
              <a:ext cx="288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en-US" sz="32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  <p:sp>
          <p:nvSpPr>
            <p:cNvPr id="42" name="Text Box 8"/>
            <p:cNvSpPr txBox="1">
              <a:spLocks noChangeArrowheads="1"/>
            </p:cNvSpPr>
            <p:nvPr/>
          </p:nvSpPr>
          <p:spPr bwMode="auto">
            <a:xfrm>
              <a:off x="1320" y="3378"/>
              <a:ext cx="288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en-US" sz="32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  <p:sp>
          <p:nvSpPr>
            <p:cNvPr id="43" name="Text Box 9"/>
            <p:cNvSpPr txBox="1">
              <a:spLocks noChangeArrowheads="1"/>
            </p:cNvSpPr>
            <p:nvPr/>
          </p:nvSpPr>
          <p:spPr bwMode="auto">
            <a:xfrm>
              <a:off x="4047" y="3382"/>
              <a:ext cx="288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en-US" sz="34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  <p:sp>
          <p:nvSpPr>
            <p:cNvPr id="44" name="Text Box 10"/>
            <p:cNvSpPr txBox="1">
              <a:spLocks noChangeArrowheads="1"/>
            </p:cNvSpPr>
            <p:nvPr/>
          </p:nvSpPr>
          <p:spPr bwMode="auto">
            <a:xfrm>
              <a:off x="2274" y="3511"/>
              <a:ext cx="288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en-US" sz="32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</a:p>
          </p:txBody>
        </p:sp>
        <p:sp>
          <p:nvSpPr>
            <p:cNvPr id="45" name="Text Box 11"/>
            <p:cNvSpPr txBox="1">
              <a:spLocks noChangeArrowheads="1"/>
            </p:cNvSpPr>
            <p:nvPr/>
          </p:nvSpPr>
          <p:spPr bwMode="auto">
            <a:xfrm>
              <a:off x="3075" y="2585"/>
              <a:ext cx="28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en-US" sz="28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8</a:t>
              </a:r>
            </a:p>
          </p:txBody>
        </p:sp>
        <p:sp>
          <p:nvSpPr>
            <p:cNvPr id="46" name="Text Box 12"/>
            <p:cNvSpPr txBox="1">
              <a:spLocks noChangeArrowheads="1"/>
            </p:cNvSpPr>
            <p:nvPr/>
          </p:nvSpPr>
          <p:spPr bwMode="auto">
            <a:xfrm>
              <a:off x="1758" y="2659"/>
              <a:ext cx="28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en-US" sz="28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</a:p>
          </p:txBody>
        </p:sp>
        <p:sp>
          <p:nvSpPr>
            <p:cNvPr id="47" name="Text Box 13"/>
            <p:cNvSpPr txBox="1">
              <a:spLocks noChangeArrowheads="1"/>
            </p:cNvSpPr>
            <p:nvPr/>
          </p:nvSpPr>
          <p:spPr bwMode="auto">
            <a:xfrm>
              <a:off x="2736" y="3772"/>
              <a:ext cx="288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en-US" sz="32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y</a:t>
              </a:r>
            </a:p>
          </p:txBody>
        </p:sp>
        <p:sp>
          <p:nvSpPr>
            <p:cNvPr id="48" name="Text Box 14"/>
            <p:cNvSpPr txBox="1">
              <a:spLocks noChangeArrowheads="1"/>
            </p:cNvSpPr>
            <p:nvPr/>
          </p:nvSpPr>
          <p:spPr bwMode="auto">
            <a:xfrm>
              <a:off x="2391" y="2821"/>
              <a:ext cx="288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en-US" sz="32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</a:p>
          </p:txBody>
        </p:sp>
        <p:grpSp>
          <p:nvGrpSpPr>
            <p:cNvPr id="49" name="Group 15"/>
            <p:cNvGrpSpPr>
              <a:grpSpLocks/>
            </p:cNvGrpSpPr>
            <p:nvPr/>
          </p:nvGrpSpPr>
          <p:grpSpPr bwMode="auto">
            <a:xfrm>
              <a:off x="1651" y="2818"/>
              <a:ext cx="2369" cy="1406"/>
              <a:chOff x="1651" y="2818"/>
              <a:chExt cx="2369" cy="1406"/>
            </a:xfrm>
          </p:grpSpPr>
          <p:grpSp>
            <p:nvGrpSpPr>
              <p:cNvPr id="50" name="Group 16"/>
              <p:cNvGrpSpPr>
                <a:grpSpLocks/>
              </p:cNvGrpSpPr>
              <p:nvPr/>
            </p:nvGrpSpPr>
            <p:grpSpPr bwMode="auto">
              <a:xfrm>
                <a:off x="1824" y="2818"/>
                <a:ext cx="2016" cy="1406"/>
                <a:chOff x="1824" y="2818"/>
                <a:chExt cx="2016" cy="1406"/>
              </a:xfrm>
            </p:grpSpPr>
            <p:grpSp>
              <p:nvGrpSpPr>
                <p:cNvPr id="52" name="Group 17"/>
                <p:cNvGrpSpPr>
                  <a:grpSpLocks/>
                </p:cNvGrpSpPr>
                <p:nvPr/>
              </p:nvGrpSpPr>
              <p:grpSpPr bwMode="auto">
                <a:xfrm rot="7485282">
                  <a:off x="2129" y="2513"/>
                  <a:ext cx="1406" cy="2016"/>
                  <a:chOff x="2544" y="2592"/>
                  <a:chExt cx="1104" cy="1584"/>
                </a:xfrm>
              </p:grpSpPr>
              <p:grpSp>
                <p:nvGrpSpPr>
                  <p:cNvPr id="54" name="Group 53"/>
                  <p:cNvGrpSpPr>
                    <a:grpSpLocks/>
                  </p:cNvGrpSpPr>
                  <p:nvPr/>
                </p:nvGrpSpPr>
                <p:grpSpPr bwMode="auto">
                  <a:xfrm>
                    <a:off x="2544" y="2592"/>
                    <a:ext cx="1104" cy="1584"/>
                    <a:chOff x="2544" y="2592"/>
                    <a:chExt cx="1104" cy="1584"/>
                  </a:xfrm>
                </p:grpSpPr>
                <p:sp>
                  <p:nvSpPr>
                    <p:cNvPr id="56" name="AutoShape 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44" y="2592"/>
                      <a:ext cx="1104" cy="1584"/>
                    </a:xfrm>
                    <a:prstGeom prst="rtTriangle">
                      <a:avLst/>
                    </a:prstGeom>
                    <a:noFill/>
                    <a:ln w="9525">
                      <a:solidFill>
                        <a:srgbClr val="FFC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57" name="Rectangle 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44" y="4032"/>
                      <a:ext cx="144" cy="144"/>
                    </a:xfrm>
                    <a:prstGeom prst="rect">
                      <a:avLst/>
                    </a:prstGeom>
                    <a:noFill/>
                    <a:ln w="9525">
                      <a:solidFill>
                        <a:srgbClr val="FFC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  <p:sp>
                <p:nvSpPr>
                  <p:cNvPr id="55" name="Arc 21"/>
                  <p:cNvSpPr>
                    <a:spLocks/>
                  </p:cNvSpPr>
                  <p:nvPr/>
                </p:nvSpPr>
                <p:spPr bwMode="auto">
                  <a:xfrm flipV="1">
                    <a:off x="2544" y="2736"/>
                    <a:ext cx="96" cy="4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C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53" name="Rectangle 22"/>
                <p:cNvSpPr>
                  <a:spLocks noChangeArrowheads="1"/>
                </p:cNvSpPr>
                <p:nvPr/>
              </p:nvSpPr>
              <p:spPr bwMode="auto">
                <a:xfrm>
                  <a:off x="2409" y="3426"/>
                  <a:ext cx="96" cy="96"/>
                </a:xfrm>
                <a:prstGeom prst="rect">
                  <a:avLst/>
                </a:prstGeom>
                <a:noFill/>
                <a:ln w="9525">
                  <a:solidFill>
                    <a:srgbClr val="FFC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51" name="Freeform 23"/>
              <p:cNvSpPr>
                <a:spLocks/>
              </p:cNvSpPr>
              <p:nvPr/>
            </p:nvSpPr>
            <p:spPr bwMode="auto">
              <a:xfrm rot="-941172">
                <a:off x="1651" y="3181"/>
                <a:ext cx="2369" cy="685"/>
              </a:xfrm>
              <a:custGeom>
                <a:avLst/>
                <a:gdLst>
                  <a:gd name="T0" fmla="*/ 0 w 1104"/>
                  <a:gd name="T1" fmla="*/ 0 h 688"/>
                  <a:gd name="T2" fmla="*/ 384 w 1104"/>
                  <a:gd name="T3" fmla="*/ 576 h 688"/>
                  <a:gd name="T4" fmla="*/ 1104 w 1104"/>
                  <a:gd name="T5" fmla="*/ 672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04" h="688">
                    <a:moveTo>
                      <a:pt x="0" y="0"/>
                    </a:moveTo>
                    <a:cubicBezTo>
                      <a:pt x="100" y="232"/>
                      <a:pt x="200" y="464"/>
                      <a:pt x="384" y="576"/>
                    </a:cubicBezTo>
                    <a:cubicBezTo>
                      <a:pt x="568" y="688"/>
                      <a:pt x="984" y="656"/>
                      <a:pt x="1104" y="672"/>
                    </a:cubicBezTo>
                  </a:path>
                </a:pathLst>
              </a:custGeom>
              <a:noFill/>
              <a:ln w="9525">
                <a:solidFill>
                  <a:srgbClr val="FFC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58" name="TextBox 57"/>
          <p:cNvSpPr txBox="1"/>
          <p:nvPr/>
        </p:nvSpPr>
        <p:spPr>
          <a:xfrm>
            <a:off x="307264" y="340531"/>
            <a:ext cx="64519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VD 3: </a:t>
            </a:r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x, y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sau: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9" name="Objec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0541076"/>
              </p:ext>
            </p:extLst>
          </p:nvPr>
        </p:nvGraphicFramePr>
        <p:xfrm>
          <a:off x="1338785" y="5252772"/>
          <a:ext cx="1016000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76" name="Equation" r:id="rId9" imgW="419040" imgH="203040" progId="Equation.DSMT4">
                  <p:embed/>
                </p:oleObj>
              </mc:Choice>
              <mc:Fallback>
                <p:oleObj name="Equation" r:id="rId9" imgW="419040" imgH="203040" progId="Equation.DSMT4">
                  <p:embed/>
                  <p:pic>
                    <p:nvPicPr>
                      <p:cNvPr id="35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8785" y="5252772"/>
                        <a:ext cx="1016000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2943706"/>
              </p:ext>
            </p:extLst>
          </p:nvPr>
        </p:nvGraphicFramePr>
        <p:xfrm>
          <a:off x="1304925" y="4500563"/>
          <a:ext cx="1281113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77" name="Equation" r:id="rId11" imgW="482400" imgH="190440" progId="Equation.DSMT4">
                  <p:embed/>
                </p:oleObj>
              </mc:Choice>
              <mc:Fallback>
                <p:oleObj name="Equation" r:id="rId11" imgW="482400" imgH="190440" progId="Equation.DSMT4">
                  <p:embed/>
                  <p:pic>
                    <p:nvPicPr>
                      <p:cNvPr id="38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4925" y="4500563"/>
                        <a:ext cx="1281113" cy="506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" name="TextBox 60"/>
          <p:cNvSpPr txBox="1"/>
          <p:nvPr/>
        </p:nvSpPr>
        <p:spPr>
          <a:xfrm>
            <a:off x="4946438" y="1006471"/>
            <a:ext cx="29991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Cách 2: </a:t>
            </a:r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có:</a:t>
            </a:r>
          </a:p>
        </p:txBody>
      </p:sp>
      <p:graphicFrame>
        <p:nvGraphicFramePr>
          <p:cNvPr id="62" name="Object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9574814"/>
              </p:ext>
            </p:extLst>
          </p:nvPr>
        </p:nvGraphicFramePr>
        <p:xfrm>
          <a:off x="7604125" y="4562475"/>
          <a:ext cx="2905125" cy="1109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78" name="Equation" r:id="rId13" imgW="1193760" imgH="457200" progId="Equation.DSMT4">
                  <p:embed/>
                </p:oleObj>
              </mc:Choice>
              <mc:Fallback>
                <p:oleObj name="Equation" r:id="rId13" imgW="1193760" imgH="457200" progId="Equation.DSMT4">
                  <p:embed/>
                  <p:pic>
                    <p:nvPicPr>
                      <p:cNvPr id="31" name="Object 30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604125" y="4562475"/>
                        <a:ext cx="2905125" cy="1109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48865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6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3394A5B-FEE4-4D08-81CA-C69F61959E8D}"/>
              </a:ext>
            </a:extLst>
          </p:cNvPr>
          <p:cNvSpPr txBox="1"/>
          <p:nvPr/>
        </p:nvSpPr>
        <p:spPr>
          <a:xfrm>
            <a:off x="1529830" y="364465"/>
            <a:ext cx="907269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/>
            <a:r>
              <a:rPr lang="en-US" sz="3000" b="1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CÁC HỆ THỨC VỀ CẠNH VÀ ĐƯỜNG CAO </a:t>
            </a:r>
          </a:p>
          <a:p>
            <a:pPr algn="ctr" defTabSz="1219170"/>
            <a:r>
              <a:rPr lang="en-US" sz="3000" b="1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TRONG TAM GIÁC VUÔNG: </a:t>
            </a:r>
            <a:endParaRPr lang="en-US" sz="3000" b="1" dirty="0">
              <a:solidFill>
                <a:srgbClr val="FFFF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Freeform 343">
            <a:extLst>
              <a:ext uri="{FF2B5EF4-FFF2-40B4-BE49-F238E27FC236}">
                <a16:creationId xmlns:a16="http://schemas.microsoft.com/office/drawing/2014/main" id="{CA7B19F9-7775-4569-8BE7-2C4454D3E704}"/>
              </a:ext>
            </a:extLst>
          </p:cNvPr>
          <p:cNvSpPr/>
          <p:nvPr/>
        </p:nvSpPr>
        <p:spPr>
          <a:xfrm>
            <a:off x="1090806" y="372662"/>
            <a:ext cx="992351" cy="704600"/>
          </a:xfrm>
          <a:custGeom>
            <a:avLst/>
            <a:gdLst/>
            <a:ahLst/>
            <a:cxnLst/>
            <a:rect l="l" t="t" r="r" b="b"/>
            <a:pathLst>
              <a:path w="504826" h="432707">
                <a:moveTo>
                  <a:pt x="252413" y="0"/>
                </a:moveTo>
                <a:cubicBezTo>
                  <a:pt x="275889" y="0"/>
                  <a:pt x="295280" y="6292"/>
                  <a:pt x="310586" y="18875"/>
                </a:cubicBezTo>
                <a:cubicBezTo>
                  <a:pt x="325892" y="31458"/>
                  <a:pt x="333545" y="49205"/>
                  <a:pt x="333545" y="72118"/>
                </a:cubicBezTo>
                <a:cubicBezTo>
                  <a:pt x="333545" y="84889"/>
                  <a:pt x="331480" y="96908"/>
                  <a:pt x="327348" y="108177"/>
                </a:cubicBezTo>
                <a:lnTo>
                  <a:pt x="432708" y="108177"/>
                </a:lnTo>
                <a:cubicBezTo>
                  <a:pt x="452239" y="108177"/>
                  <a:pt x="469142" y="115313"/>
                  <a:pt x="483415" y="129587"/>
                </a:cubicBezTo>
                <a:cubicBezTo>
                  <a:pt x="497689" y="143860"/>
                  <a:pt x="504826" y="160669"/>
                  <a:pt x="504826" y="180013"/>
                </a:cubicBezTo>
                <a:cubicBezTo>
                  <a:pt x="504826" y="199733"/>
                  <a:pt x="497736" y="216729"/>
                  <a:pt x="483556" y="231003"/>
                </a:cubicBezTo>
                <a:cubicBezTo>
                  <a:pt x="469377" y="245276"/>
                  <a:pt x="452428" y="252412"/>
                  <a:pt x="432708" y="252412"/>
                </a:cubicBezTo>
                <a:lnTo>
                  <a:pt x="385099" y="252412"/>
                </a:lnTo>
                <a:cubicBezTo>
                  <a:pt x="384347" y="264056"/>
                  <a:pt x="380873" y="275231"/>
                  <a:pt x="374675" y="285936"/>
                </a:cubicBezTo>
                <a:cubicBezTo>
                  <a:pt x="375238" y="289880"/>
                  <a:pt x="375521" y="293918"/>
                  <a:pt x="375521" y="298050"/>
                </a:cubicBezTo>
                <a:cubicBezTo>
                  <a:pt x="375521" y="317018"/>
                  <a:pt x="369886" y="333733"/>
                  <a:pt x="358618" y="348194"/>
                </a:cubicBezTo>
                <a:cubicBezTo>
                  <a:pt x="358805" y="374299"/>
                  <a:pt x="350824" y="394911"/>
                  <a:pt x="334673" y="410029"/>
                </a:cubicBezTo>
                <a:cubicBezTo>
                  <a:pt x="318521" y="425148"/>
                  <a:pt x="297205" y="432707"/>
                  <a:pt x="270724" y="432707"/>
                </a:cubicBezTo>
                <a:cubicBezTo>
                  <a:pt x="245746" y="432707"/>
                  <a:pt x="215509" y="426228"/>
                  <a:pt x="180013" y="413269"/>
                </a:cubicBezTo>
                <a:cubicBezTo>
                  <a:pt x="149213" y="402188"/>
                  <a:pt x="128272" y="396648"/>
                  <a:pt x="117192" y="396648"/>
                </a:cubicBezTo>
                <a:lnTo>
                  <a:pt x="36059" y="396648"/>
                </a:lnTo>
                <a:cubicBezTo>
                  <a:pt x="26106" y="396648"/>
                  <a:pt x="17608" y="393127"/>
                  <a:pt x="10565" y="386084"/>
                </a:cubicBezTo>
                <a:cubicBezTo>
                  <a:pt x="3522" y="379041"/>
                  <a:pt x="0" y="370543"/>
                  <a:pt x="0" y="360589"/>
                </a:cubicBezTo>
                <a:lnTo>
                  <a:pt x="0" y="180295"/>
                </a:lnTo>
                <a:cubicBezTo>
                  <a:pt x="0" y="170341"/>
                  <a:pt x="3522" y="161843"/>
                  <a:pt x="10565" y="154800"/>
                </a:cubicBezTo>
                <a:cubicBezTo>
                  <a:pt x="17608" y="147757"/>
                  <a:pt x="26106" y="144236"/>
                  <a:pt x="36059" y="144236"/>
                </a:cubicBezTo>
                <a:lnTo>
                  <a:pt x="117192" y="144236"/>
                </a:lnTo>
                <a:cubicBezTo>
                  <a:pt x="119070" y="144236"/>
                  <a:pt x="121089" y="143813"/>
                  <a:pt x="123248" y="142968"/>
                </a:cubicBezTo>
                <a:cubicBezTo>
                  <a:pt x="125409" y="142123"/>
                  <a:pt x="127615" y="140808"/>
                  <a:pt x="129869" y="139024"/>
                </a:cubicBezTo>
                <a:cubicBezTo>
                  <a:pt x="132122" y="137240"/>
                  <a:pt x="134235" y="135550"/>
                  <a:pt x="136207" y="133953"/>
                </a:cubicBezTo>
                <a:cubicBezTo>
                  <a:pt x="138180" y="132357"/>
                  <a:pt x="140433" y="130244"/>
                  <a:pt x="142968" y="127615"/>
                </a:cubicBezTo>
                <a:cubicBezTo>
                  <a:pt x="145504" y="124985"/>
                  <a:pt x="147429" y="122967"/>
                  <a:pt x="148744" y="121558"/>
                </a:cubicBezTo>
                <a:cubicBezTo>
                  <a:pt x="150059" y="120149"/>
                  <a:pt x="151842" y="118130"/>
                  <a:pt x="154096" y="115501"/>
                </a:cubicBezTo>
                <a:cubicBezTo>
                  <a:pt x="156350" y="112872"/>
                  <a:pt x="157665" y="111276"/>
                  <a:pt x="158040" y="110712"/>
                </a:cubicBezTo>
                <a:cubicBezTo>
                  <a:pt x="170247" y="96814"/>
                  <a:pt x="179638" y="84701"/>
                  <a:pt x="186211" y="74372"/>
                </a:cubicBezTo>
                <a:cubicBezTo>
                  <a:pt x="188653" y="70428"/>
                  <a:pt x="191752" y="64606"/>
                  <a:pt x="195507" y="56905"/>
                </a:cubicBezTo>
                <a:cubicBezTo>
                  <a:pt x="199264" y="49205"/>
                  <a:pt x="202738" y="42444"/>
                  <a:pt x="205931" y="36622"/>
                </a:cubicBezTo>
                <a:cubicBezTo>
                  <a:pt x="209124" y="30800"/>
                  <a:pt x="212927" y="24884"/>
                  <a:pt x="217340" y="18875"/>
                </a:cubicBezTo>
                <a:cubicBezTo>
                  <a:pt x="221753" y="12865"/>
                  <a:pt x="226918" y="8217"/>
                  <a:pt x="232834" y="4930"/>
                </a:cubicBezTo>
                <a:cubicBezTo>
                  <a:pt x="238750" y="1643"/>
                  <a:pt x="245277" y="0"/>
                  <a:pt x="252413" y="0"/>
                </a:cubicBezTo>
                <a:close/>
                <a:moveTo>
                  <a:pt x="252413" y="36059"/>
                </a:moveTo>
                <a:cubicBezTo>
                  <a:pt x="247906" y="36059"/>
                  <a:pt x="239455" y="49111"/>
                  <a:pt x="227059" y="75217"/>
                </a:cubicBezTo>
                <a:cubicBezTo>
                  <a:pt x="222552" y="83480"/>
                  <a:pt x="219077" y="89584"/>
                  <a:pt x="216636" y="93528"/>
                </a:cubicBezTo>
                <a:cubicBezTo>
                  <a:pt x="209124" y="105548"/>
                  <a:pt x="198606" y="119163"/>
                  <a:pt x="185084" y="134376"/>
                </a:cubicBezTo>
                <a:cubicBezTo>
                  <a:pt x="171750" y="149588"/>
                  <a:pt x="162266" y="159542"/>
                  <a:pt x="156631" y="164237"/>
                </a:cubicBezTo>
                <a:cubicBezTo>
                  <a:pt x="143673" y="174942"/>
                  <a:pt x="130526" y="180295"/>
                  <a:pt x="117192" y="180295"/>
                </a:cubicBezTo>
                <a:lnTo>
                  <a:pt x="108177" y="180295"/>
                </a:lnTo>
                <a:lnTo>
                  <a:pt x="108177" y="360589"/>
                </a:lnTo>
                <a:lnTo>
                  <a:pt x="117192" y="360589"/>
                </a:lnTo>
                <a:cubicBezTo>
                  <a:pt x="130714" y="360589"/>
                  <a:pt x="146396" y="363594"/>
                  <a:pt x="164237" y="369604"/>
                </a:cubicBezTo>
                <a:cubicBezTo>
                  <a:pt x="182079" y="375614"/>
                  <a:pt x="200250" y="381624"/>
                  <a:pt x="218749" y="387634"/>
                </a:cubicBezTo>
                <a:cubicBezTo>
                  <a:pt x="237248" y="393643"/>
                  <a:pt x="254103" y="396648"/>
                  <a:pt x="269316" y="396648"/>
                </a:cubicBezTo>
                <a:cubicBezTo>
                  <a:pt x="304811" y="396648"/>
                  <a:pt x="322559" y="380966"/>
                  <a:pt x="322559" y="349603"/>
                </a:cubicBezTo>
                <a:cubicBezTo>
                  <a:pt x="322559" y="344720"/>
                  <a:pt x="322089" y="339461"/>
                  <a:pt x="321150" y="333827"/>
                </a:cubicBezTo>
                <a:cubicBezTo>
                  <a:pt x="326784" y="330822"/>
                  <a:pt x="331245" y="325892"/>
                  <a:pt x="334532" y="319037"/>
                </a:cubicBezTo>
                <a:cubicBezTo>
                  <a:pt x="337818" y="312182"/>
                  <a:pt x="339462" y="305280"/>
                  <a:pt x="339462" y="298331"/>
                </a:cubicBezTo>
                <a:cubicBezTo>
                  <a:pt x="339462" y="291382"/>
                  <a:pt x="337771" y="284903"/>
                  <a:pt x="334391" y="278893"/>
                </a:cubicBezTo>
                <a:cubicBezTo>
                  <a:pt x="344344" y="269503"/>
                  <a:pt x="349321" y="258328"/>
                  <a:pt x="349321" y="245370"/>
                </a:cubicBezTo>
                <a:cubicBezTo>
                  <a:pt x="349321" y="240675"/>
                  <a:pt x="348382" y="235463"/>
                  <a:pt x="346504" y="229735"/>
                </a:cubicBezTo>
                <a:cubicBezTo>
                  <a:pt x="344626" y="224007"/>
                  <a:pt x="342279" y="219546"/>
                  <a:pt x="339462" y="216354"/>
                </a:cubicBezTo>
                <a:lnTo>
                  <a:pt x="432708" y="216354"/>
                </a:lnTo>
                <a:cubicBezTo>
                  <a:pt x="442473" y="216354"/>
                  <a:pt x="450925" y="212785"/>
                  <a:pt x="458062" y="205649"/>
                </a:cubicBezTo>
                <a:cubicBezTo>
                  <a:pt x="465198" y="198512"/>
                  <a:pt x="468767" y="190061"/>
                  <a:pt x="468767" y="180295"/>
                </a:cubicBezTo>
                <a:cubicBezTo>
                  <a:pt x="468767" y="170717"/>
                  <a:pt x="465104" y="162312"/>
                  <a:pt x="457780" y="155082"/>
                </a:cubicBezTo>
                <a:cubicBezTo>
                  <a:pt x="450456" y="147851"/>
                  <a:pt x="442098" y="144236"/>
                  <a:pt x="432708" y="144236"/>
                </a:cubicBezTo>
                <a:lnTo>
                  <a:pt x="270442" y="144236"/>
                </a:lnTo>
                <a:cubicBezTo>
                  <a:pt x="270442" y="140480"/>
                  <a:pt x="271851" y="135925"/>
                  <a:pt x="274668" y="130573"/>
                </a:cubicBezTo>
                <a:cubicBezTo>
                  <a:pt x="277485" y="125220"/>
                  <a:pt x="280584" y="120056"/>
                  <a:pt x="283964" y="115079"/>
                </a:cubicBezTo>
                <a:cubicBezTo>
                  <a:pt x="287345" y="110102"/>
                  <a:pt x="290444" y="103716"/>
                  <a:pt x="293261" y="95922"/>
                </a:cubicBezTo>
                <a:cubicBezTo>
                  <a:pt x="296078" y="88128"/>
                  <a:pt x="297487" y="80194"/>
                  <a:pt x="297487" y="72118"/>
                </a:cubicBezTo>
                <a:cubicBezTo>
                  <a:pt x="297487" y="59535"/>
                  <a:pt x="293308" y="50379"/>
                  <a:pt x="284951" y="44651"/>
                </a:cubicBezTo>
                <a:cubicBezTo>
                  <a:pt x="276593" y="38923"/>
                  <a:pt x="265747" y="36059"/>
                  <a:pt x="252413" y="36059"/>
                </a:cubicBezTo>
                <a:close/>
                <a:moveTo>
                  <a:pt x="54089" y="324530"/>
                </a:moveTo>
                <a:cubicBezTo>
                  <a:pt x="49206" y="324530"/>
                  <a:pt x="44980" y="326314"/>
                  <a:pt x="41412" y="329883"/>
                </a:cubicBezTo>
                <a:cubicBezTo>
                  <a:pt x="37843" y="333451"/>
                  <a:pt x="36059" y="337677"/>
                  <a:pt x="36059" y="342560"/>
                </a:cubicBezTo>
                <a:cubicBezTo>
                  <a:pt x="36059" y="347443"/>
                  <a:pt x="37843" y="351668"/>
                  <a:pt x="41412" y="355237"/>
                </a:cubicBezTo>
                <a:cubicBezTo>
                  <a:pt x="44980" y="358805"/>
                  <a:pt x="49206" y="360589"/>
                  <a:pt x="54089" y="360589"/>
                </a:cubicBezTo>
                <a:cubicBezTo>
                  <a:pt x="58972" y="360589"/>
                  <a:pt x="63197" y="358805"/>
                  <a:pt x="66766" y="355237"/>
                </a:cubicBezTo>
                <a:cubicBezTo>
                  <a:pt x="70334" y="351668"/>
                  <a:pt x="72118" y="347443"/>
                  <a:pt x="72118" y="342560"/>
                </a:cubicBezTo>
                <a:cubicBezTo>
                  <a:pt x="72118" y="337677"/>
                  <a:pt x="70334" y="333451"/>
                  <a:pt x="66766" y="329883"/>
                </a:cubicBezTo>
                <a:cubicBezTo>
                  <a:pt x="63197" y="326314"/>
                  <a:pt x="58972" y="324530"/>
                  <a:pt x="54089" y="324530"/>
                </a:cubicBezTo>
                <a:close/>
              </a:path>
            </a:pathLst>
          </a:custGeom>
          <a:solidFill>
            <a:srgbClr val="00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066179" y="1605176"/>
            <a:ext cx="5830183" cy="4371843"/>
            <a:chOff x="238293" y="2107918"/>
            <a:chExt cx="5830183" cy="4371843"/>
          </a:xfrm>
        </p:grpSpPr>
        <p:grpSp>
          <p:nvGrpSpPr>
            <p:cNvPr id="7" name="Group 6"/>
            <p:cNvGrpSpPr/>
            <p:nvPr/>
          </p:nvGrpSpPr>
          <p:grpSpPr>
            <a:xfrm>
              <a:off x="238293" y="2107918"/>
              <a:ext cx="5830183" cy="4371843"/>
              <a:chOff x="-21706" y="892721"/>
              <a:chExt cx="3972418" cy="3194240"/>
            </a:xfrm>
          </p:grpSpPr>
          <p:sp>
            <p:nvSpPr>
              <p:cNvPr id="10" name="Text Box 47"/>
              <p:cNvSpPr txBox="1">
                <a:spLocks noChangeArrowheads="1"/>
              </p:cNvSpPr>
              <p:nvPr/>
            </p:nvSpPr>
            <p:spPr bwMode="auto">
              <a:xfrm>
                <a:off x="981876" y="892721"/>
                <a:ext cx="457200" cy="519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66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11" name="Arc 56"/>
              <p:cNvSpPr>
                <a:spLocks/>
              </p:cNvSpPr>
              <p:nvPr/>
            </p:nvSpPr>
            <p:spPr bwMode="auto">
              <a:xfrm rot="2523860" flipV="1">
                <a:off x="688420" y="1770822"/>
                <a:ext cx="2402730" cy="2316139"/>
              </a:xfrm>
              <a:custGeom>
                <a:avLst/>
                <a:gdLst>
                  <a:gd name="T0" fmla="*/ 0 w 21587"/>
                  <a:gd name="T1" fmla="*/ 0 h 21600"/>
                  <a:gd name="T2" fmla="*/ 2147483646 w 21587"/>
                  <a:gd name="T3" fmla="*/ 2147483646 h 21600"/>
                  <a:gd name="T4" fmla="*/ 0 w 21587"/>
                  <a:gd name="T5" fmla="*/ 2147483646 h 21600"/>
                  <a:gd name="T6" fmla="*/ 0 60000 65536"/>
                  <a:gd name="T7" fmla="*/ 0 60000 65536"/>
                  <a:gd name="T8" fmla="*/ 0 60000 65536"/>
                  <a:gd name="T9" fmla="*/ 0 w 21587"/>
                  <a:gd name="T10" fmla="*/ 0 h 21600"/>
                  <a:gd name="T11" fmla="*/ 21587 w 21587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87" h="21600" fill="none" extrusionOk="0">
                    <a:moveTo>
                      <a:pt x="-1" y="0"/>
                    </a:moveTo>
                    <a:cubicBezTo>
                      <a:pt x="11633" y="0"/>
                      <a:pt x="21176" y="9213"/>
                      <a:pt x="21586" y="20839"/>
                    </a:cubicBezTo>
                  </a:path>
                  <a:path w="21587" h="21600" stroke="0" extrusionOk="0">
                    <a:moveTo>
                      <a:pt x="-1" y="0"/>
                    </a:moveTo>
                    <a:cubicBezTo>
                      <a:pt x="11633" y="0"/>
                      <a:pt x="21176" y="9213"/>
                      <a:pt x="21586" y="20839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99CC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200" b="0" i="0" u="none" strike="noStrike" kern="0" cap="none" spc="0" normalizeH="0" baseline="0" noProof="0">
                  <a:ln>
                    <a:noFill/>
                  </a:ln>
                  <a:solidFill>
                    <a:srgbClr val="FFFF66"/>
                  </a:solidFill>
                  <a:effectLst/>
                  <a:uLnTx/>
                  <a:uFillTx/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12" name="Group 11"/>
              <p:cNvGrpSpPr/>
              <p:nvPr/>
            </p:nvGrpSpPr>
            <p:grpSpPr>
              <a:xfrm>
                <a:off x="-21706" y="1295396"/>
                <a:ext cx="3972418" cy="2676797"/>
                <a:chOff x="-21706" y="1295396"/>
                <a:chExt cx="3972418" cy="2676797"/>
              </a:xfrm>
            </p:grpSpPr>
            <p:sp>
              <p:nvSpPr>
                <p:cNvPr id="13" name="Line 35"/>
                <p:cNvSpPr>
                  <a:spLocks noChangeShapeType="1"/>
                </p:cNvSpPr>
                <p:nvPr/>
              </p:nvSpPr>
              <p:spPr bwMode="auto">
                <a:xfrm>
                  <a:off x="234531" y="2895600"/>
                  <a:ext cx="3270669" cy="0"/>
                </a:xfrm>
                <a:prstGeom prst="line">
                  <a:avLst/>
                </a:prstGeom>
                <a:noFill/>
                <a:ln w="28575">
                  <a:solidFill>
                    <a:srgbClr val="99CC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FFFF66"/>
                    </a:solidFill>
                    <a:effectLst/>
                    <a:uLnTx/>
                    <a:uFillTx/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" name="Line 36"/>
                <p:cNvSpPr>
                  <a:spLocks noChangeShapeType="1"/>
                </p:cNvSpPr>
                <p:nvPr/>
              </p:nvSpPr>
              <p:spPr bwMode="auto">
                <a:xfrm flipV="1">
                  <a:off x="232294" y="1295396"/>
                  <a:ext cx="910706" cy="1578268"/>
                </a:xfrm>
                <a:prstGeom prst="line">
                  <a:avLst/>
                </a:prstGeom>
                <a:noFill/>
                <a:ln w="28575">
                  <a:solidFill>
                    <a:srgbClr val="99CC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FFFF66"/>
                    </a:solidFill>
                    <a:effectLst/>
                    <a:uLnTx/>
                    <a:uFillTx/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Line 37"/>
                <p:cNvSpPr>
                  <a:spLocks noChangeShapeType="1"/>
                </p:cNvSpPr>
                <p:nvPr/>
              </p:nvSpPr>
              <p:spPr bwMode="auto">
                <a:xfrm flipH="1" flipV="1">
                  <a:off x="1143000" y="1295400"/>
                  <a:ext cx="2362200" cy="1600200"/>
                </a:xfrm>
                <a:prstGeom prst="line">
                  <a:avLst/>
                </a:prstGeom>
                <a:noFill/>
                <a:ln w="28575">
                  <a:solidFill>
                    <a:srgbClr val="99CC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FFFF66"/>
                    </a:solidFill>
                    <a:effectLst/>
                    <a:uLnTx/>
                    <a:uFillTx/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16" name="Group 40"/>
                <p:cNvGrpSpPr>
                  <a:grpSpLocks/>
                </p:cNvGrpSpPr>
                <p:nvPr/>
              </p:nvGrpSpPr>
              <p:grpSpPr bwMode="auto">
                <a:xfrm>
                  <a:off x="1066800" y="1358900"/>
                  <a:ext cx="190500" cy="152400"/>
                  <a:chOff x="1104" y="952"/>
                  <a:chExt cx="120" cy="96"/>
                </a:xfrm>
              </p:grpSpPr>
              <p:sp>
                <p:nvSpPr>
                  <p:cNvPr id="27" name="Line 3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179" y="952"/>
                    <a:ext cx="45" cy="96"/>
                  </a:xfrm>
                  <a:prstGeom prst="line">
                    <a:avLst/>
                  </a:prstGeom>
                  <a:noFill/>
                  <a:ln w="28575">
                    <a:solidFill>
                      <a:srgbClr val="99CC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3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66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8" name="Line 39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104" y="990"/>
                    <a:ext cx="72" cy="51"/>
                  </a:xfrm>
                  <a:prstGeom prst="line">
                    <a:avLst/>
                  </a:prstGeom>
                  <a:noFill/>
                  <a:ln w="28575">
                    <a:solidFill>
                      <a:srgbClr val="99CC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3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66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17" name="Line 41"/>
                <p:cNvSpPr>
                  <a:spLocks noChangeShapeType="1"/>
                </p:cNvSpPr>
                <p:nvPr/>
              </p:nvSpPr>
              <p:spPr bwMode="auto">
                <a:xfrm flipH="1" flipV="1">
                  <a:off x="1143000" y="1295400"/>
                  <a:ext cx="12700" cy="1600200"/>
                </a:xfrm>
                <a:prstGeom prst="line">
                  <a:avLst/>
                </a:prstGeom>
                <a:noFill/>
                <a:ln w="28575">
                  <a:solidFill>
                    <a:srgbClr val="99CC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FFFF66"/>
                    </a:solidFill>
                    <a:effectLst/>
                    <a:uLnTx/>
                    <a:uFillTx/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8" name="Text Box 48"/>
                <p:cNvSpPr txBox="1">
                  <a:spLocks noChangeArrowheads="1"/>
                </p:cNvSpPr>
                <p:nvPr/>
              </p:nvSpPr>
              <p:spPr bwMode="auto">
                <a:xfrm>
                  <a:off x="-21706" y="2669335"/>
                  <a:ext cx="457200" cy="5191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66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</a:rPr>
                    <a:t>B</a:t>
                  </a:r>
                </a:p>
              </p:txBody>
            </p:sp>
            <p:sp>
              <p:nvSpPr>
                <p:cNvPr id="19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3493512" y="2636043"/>
                  <a:ext cx="457200" cy="5191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66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</a:rPr>
                    <a:t>C</a:t>
                  </a:r>
                </a:p>
              </p:txBody>
            </p:sp>
            <p:sp>
              <p:nvSpPr>
                <p:cNvPr id="20" name="Text Box 50"/>
                <p:cNvSpPr txBox="1">
                  <a:spLocks noChangeArrowheads="1"/>
                </p:cNvSpPr>
                <p:nvPr/>
              </p:nvSpPr>
              <p:spPr bwMode="auto">
                <a:xfrm>
                  <a:off x="1054100" y="2873665"/>
                  <a:ext cx="457200" cy="5191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66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</a:rPr>
                    <a:t>H</a:t>
                  </a:r>
                </a:p>
              </p:txBody>
            </p:sp>
            <p:sp>
              <p:nvSpPr>
                <p:cNvPr id="21" name="Text Box 51"/>
                <p:cNvSpPr txBox="1">
                  <a:spLocks noChangeArrowheads="1"/>
                </p:cNvSpPr>
                <p:nvPr/>
              </p:nvSpPr>
              <p:spPr bwMode="auto">
                <a:xfrm>
                  <a:off x="500897" y="1793908"/>
                  <a:ext cx="318865" cy="4176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66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</a:rPr>
                    <a:t>c</a:t>
                  </a:r>
                </a:p>
              </p:txBody>
            </p:sp>
            <p:sp>
              <p:nvSpPr>
                <p:cNvPr id="22" name="Text Box 52"/>
                <p:cNvSpPr txBox="1">
                  <a:spLocks noChangeArrowheads="1"/>
                </p:cNvSpPr>
                <p:nvPr/>
              </p:nvSpPr>
              <p:spPr bwMode="auto">
                <a:xfrm>
                  <a:off x="2057400" y="1600200"/>
                  <a:ext cx="304800" cy="4176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66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</a:rPr>
                    <a:t>b</a:t>
                  </a:r>
                </a:p>
              </p:txBody>
            </p:sp>
            <p:sp>
              <p:nvSpPr>
                <p:cNvPr id="23" name="Text Box 53"/>
                <p:cNvSpPr txBox="1">
                  <a:spLocks noChangeArrowheads="1"/>
                </p:cNvSpPr>
                <p:nvPr/>
              </p:nvSpPr>
              <p:spPr bwMode="auto">
                <a:xfrm>
                  <a:off x="1143000" y="1905000"/>
                  <a:ext cx="304800" cy="4176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66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</a:rPr>
                    <a:t>h</a:t>
                  </a:r>
                </a:p>
              </p:txBody>
            </p:sp>
            <p:sp>
              <p:nvSpPr>
                <p:cNvPr id="24" name="Text Box 54"/>
                <p:cNvSpPr txBox="1">
                  <a:spLocks noChangeArrowheads="1"/>
                </p:cNvSpPr>
                <p:nvPr/>
              </p:nvSpPr>
              <p:spPr bwMode="auto">
                <a:xfrm>
                  <a:off x="685800" y="2498725"/>
                  <a:ext cx="381000" cy="4176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66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</a:rPr>
                    <a:t>c’</a:t>
                  </a:r>
                </a:p>
              </p:txBody>
            </p:sp>
            <p:sp>
              <p:nvSpPr>
                <p:cNvPr id="25" name="Text Box 55"/>
                <p:cNvSpPr txBox="1">
                  <a:spLocks noChangeArrowheads="1"/>
                </p:cNvSpPr>
                <p:nvPr/>
              </p:nvSpPr>
              <p:spPr bwMode="auto">
                <a:xfrm>
                  <a:off x="1828800" y="2514600"/>
                  <a:ext cx="457200" cy="4176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66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</a:rPr>
                    <a:t>b’</a:t>
                  </a:r>
                </a:p>
              </p:txBody>
            </p:sp>
            <p:sp>
              <p:nvSpPr>
                <p:cNvPr id="26" name="Text Box 57"/>
                <p:cNvSpPr txBox="1">
                  <a:spLocks noChangeArrowheads="1"/>
                </p:cNvSpPr>
                <p:nvPr/>
              </p:nvSpPr>
              <p:spPr bwMode="auto">
                <a:xfrm>
                  <a:off x="1717584" y="3554553"/>
                  <a:ext cx="304800" cy="4176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66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</a:rPr>
                    <a:t>a</a:t>
                  </a:r>
                </a:p>
              </p:txBody>
            </p:sp>
          </p:grpSp>
        </p:grpSp>
        <p:sp>
          <p:nvSpPr>
            <p:cNvPr id="8" name="Rectangle 7"/>
            <p:cNvSpPr/>
            <p:nvPr/>
          </p:nvSpPr>
          <p:spPr>
            <a:xfrm rot="18243037">
              <a:off x="1892583" y="2718195"/>
              <a:ext cx="192278" cy="207526"/>
            </a:xfrm>
            <a:prstGeom prst="rect">
              <a:avLst/>
            </a:prstGeom>
            <a:noFill/>
            <a:ln w="25400" cap="flat" cmpd="sng" algn="ctr">
              <a:solidFill>
                <a:srgbClr val="FFFF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968345" y="4644510"/>
              <a:ext cx="223672" cy="200781"/>
            </a:xfrm>
            <a:prstGeom prst="rect">
              <a:avLst/>
            </a:prstGeom>
            <a:noFill/>
            <a:ln w="25400" cap="flat" cmpd="sng" algn="ctr">
              <a:solidFill>
                <a:srgbClr val="FFFF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92EC692-F3B8-43C1-AE03-3B3D87C04B2C}"/>
                  </a:ext>
                </a:extLst>
              </p:cNvPr>
              <p:cNvSpPr txBox="1"/>
              <p:nvPr/>
            </p:nvSpPr>
            <p:spPr>
              <a:xfrm>
                <a:off x="1333078" y="2034027"/>
                <a:ext cx="2587568" cy="5539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defTabSz="1219170"/>
                <a:r>
                  <a:rPr lang="en-US" sz="36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36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600" i="1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i="1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sz="36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36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3600" i="1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; </m:t>
                    </m:r>
                  </m:oMath>
                </a14:m>
                <a:endParaRPr lang="en-US" sz="36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92EC692-F3B8-43C1-AE03-3B3D87C04B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3078" y="2034027"/>
                <a:ext cx="2587568" cy="553998"/>
              </a:xfrm>
              <a:prstGeom prst="rect">
                <a:avLst/>
              </a:prstGeom>
              <a:blipFill>
                <a:blip r:embed="rId2"/>
                <a:stretch>
                  <a:fillRect l="-10849" t="-25275" b="-4835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5A365C2-DD5D-4FE3-9E2D-2D66702E8C5E}"/>
                  </a:ext>
                </a:extLst>
              </p:cNvPr>
              <p:cNvSpPr txBox="1"/>
              <p:nvPr/>
            </p:nvSpPr>
            <p:spPr>
              <a:xfrm>
                <a:off x="3874155" y="2034027"/>
                <a:ext cx="1752146" cy="5539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defTabSz="121917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sz="36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6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𝑎𝑐</m:t>
                      </m:r>
                      <m:r>
                        <a:rPr lang="en-US" sz="36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36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5A365C2-DD5D-4FE3-9E2D-2D66702E8C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4155" y="2034027"/>
                <a:ext cx="1752146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B92CA66-BD46-4FEF-B982-DD15D474CD8E}"/>
                  </a:ext>
                </a:extLst>
              </p:cNvPr>
              <p:cNvSpPr txBox="1"/>
              <p:nvPr/>
            </p:nvSpPr>
            <p:spPr>
              <a:xfrm>
                <a:off x="1272508" y="3021860"/>
                <a:ext cx="2465355" cy="5539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6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2) </m:t>
                      </m:r>
                      <m:sSup>
                        <m:sSupPr>
                          <m:ctrlPr>
                            <a:rPr kumimoji="0" lang="en-US" sz="3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US" sz="3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kumimoji="0" lang="en-US" sz="3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0" lang="en-US" sz="36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0" lang="en-US" sz="3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US" sz="3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kumimoji="0" lang="en-US" sz="3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kumimoji="0" lang="en-US" sz="36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kumimoji="0" lang="en-US" sz="36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B92CA66-BD46-4FEF-B982-DD15D474CD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2508" y="3021860"/>
                <a:ext cx="2465355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95DCE1C-775A-4639-8AF7-21EAE98FE9F8}"/>
                  </a:ext>
                </a:extLst>
              </p:cNvPr>
              <p:cNvSpPr txBox="1"/>
              <p:nvPr/>
            </p:nvSpPr>
            <p:spPr>
              <a:xfrm>
                <a:off x="1280599" y="4009693"/>
                <a:ext cx="2249142" cy="5539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6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3) </m:t>
                      </m:r>
                      <m:r>
                        <a:rPr kumimoji="0" lang="en-US" sz="36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𝑏𝑐</m:t>
                      </m:r>
                      <m:r>
                        <a:rPr kumimoji="0" lang="en-US" sz="36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0" lang="en-US" sz="36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𝑎h</m:t>
                      </m:r>
                    </m:oMath>
                  </m:oMathPara>
                </a14:m>
                <a:endPara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95DCE1C-775A-4639-8AF7-21EAE98FE9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0599" y="4009693"/>
                <a:ext cx="2249142" cy="553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497F5A9-52DA-4BDD-A468-A5EE7AAC86AD}"/>
                  </a:ext>
                </a:extLst>
              </p:cNvPr>
              <p:cNvSpPr txBox="1"/>
              <p:nvPr/>
            </p:nvSpPr>
            <p:spPr>
              <a:xfrm>
                <a:off x="1843492" y="4848102"/>
                <a:ext cx="2660985" cy="10409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3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US" sz="3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kumimoji="0" lang="en-US" sz="36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0" lang="en-US" sz="36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kumimoji="0" lang="en-US" sz="36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kumimoji="0" lang="en-US" sz="36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sz="3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US" sz="3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kumimoji="0" lang="en-US" sz="36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0" lang="en-US" sz="36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kumimoji="0" lang="en-US" sz="36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kumimoji="0" lang="en-US" sz="36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kumimoji="0" lang="en-US" sz="3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US" sz="3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kumimoji="0" lang="en-US" sz="36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0" lang="en-US" sz="36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kumimoji="0" lang="en-US" sz="36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497F5A9-52DA-4BDD-A468-A5EE7AAC86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3492" y="4848102"/>
                <a:ext cx="2660985" cy="104099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14B957F-0227-4A4B-9600-CE8225799F7E}"/>
                  </a:ext>
                </a:extLst>
              </p:cNvPr>
              <p:cNvSpPr txBox="1"/>
              <p:nvPr/>
            </p:nvSpPr>
            <p:spPr>
              <a:xfrm>
                <a:off x="1247350" y="5018832"/>
                <a:ext cx="551433" cy="5539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6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4)</m:t>
                      </m:r>
                    </m:oMath>
                  </m:oMathPara>
                </a14:m>
                <a:endPara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14B957F-0227-4A4B-9600-CE8225799F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7350" y="5018832"/>
                <a:ext cx="551433" cy="5539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66217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>
            <a:extLst>
              <a:ext uri="{FF2B5EF4-FFF2-40B4-BE49-F238E27FC236}">
                <a16:creationId xmlns:a16="http://schemas.microsoft.com/office/drawing/2014/main" id="{860801D8-3A4F-4C59-ADAA-7377FAB947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212" y="401470"/>
            <a:ext cx="1096659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1219170"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hình vẽ. Điền vào chỗ trống để được các khẳng định đúng.</a:t>
            </a:r>
            <a:endParaRPr lang="en-US" altLang="en-US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20">
            <a:extLst>
              <a:ext uri="{FF2B5EF4-FFF2-40B4-BE49-F238E27FC236}">
                <a16:creationId xmlns:a16="http://schemas.microsoft.com/office/drawing/2014/main" id="{A5EB2133-A1EF-4248-ADD2-3DDC8B105F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8093" y="4313619"/>
            <a:ext cx="6710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1219170" eaLnBrk="1" hangingPunct="1">
              <a:spcBef>
                <a:spcPct val="50000"/>
              </a:spcBef>
            </a:pPr>
            <a:endParaRPr lang="en-US" altLang="en-US" sz="32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21">
            <a:extLst>
              <a:ext uri="{FF2B5EF4-FFF2-40B4-BE49-F238E27FC236}">
                <a16:creationId xmlns:a16="http://schemas.microsoft.com/office/drawing/2014/main" id="{1B1B0162-59AE-4883-A17C-89114281D6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6744" y="4313619"/>
            <a:ext cx="6710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1219170" eaLnBrk="1" hangingPunct="1">
              <a:spcBef>
                <a:spcPct val="50000"/>
              </a:spcBef>
            </a:pPr>
            <a:endParaRPr lang="en-US" altLang="en-US" sz="32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23">
            <a:extLst>
              <a:ext uri="{FF2B5EF4-FFF2-40B4-BE49-F238E27FC236}">
                <a16:creationId xmlns:a16="http://schemas.microsoft.com/office/drawing/2014/main" id="{F6E4933C-058F-4C8B-B7FE-D741621DD7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9939" y="3297755"/>
            <a:ext cx="6710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1219170" eaLnBrk="1" hangingPunct="1">
              <a:spcBef>
                <a:spcPct val="50000"/>
              </a:spcBef>
            </a:pPr>
            <a:endParaRPr lang="en-US" altLang="en-US" sz="32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24">
            <a:extLst>
              <a:ext uri="{FF2B5EF4-FFF2-40B4-BE49-F238E27FC236}">
                <a16:creationId xmlns:a16="http://schemas.microsoft.com/office/drawing/2014/main" id="{1E5B4F39-4412-4507-B596-8247164C86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7809" y="3805687"/>
            <a:ext cx="6710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1219170" eaLnBrk="1" hangingPunct="1">
              <a:spcBef>
                <a:spcPct val="50000"/>
              </a:spcBef>
            </a:pPr>
            <a:endParaRPr lang="en-US" altLang="en-US" sz="32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27">
            <a:extLst>
              <a:ext uri="{FF2B5EF4-FFF2-40B4-BE49-F238E27FC236}">
                <a16:creationId xmlns:a16="http://schemas.microsoft.com/office/drawing/2014/main" id="{5701F1FD-7DD3-45E1-8C0C-B9B35D797E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8358" y="1679496"/>
            <a:ext cx="346716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189" indent="-457189" defTabSz="1219170"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en-US" altLang="en-US" sz="3200" baseline="30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alt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EK.EF</a:t>
            </a:r>
            <a:endParaRPr lang="en-US" altLang="en-US" sz="3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28">
            <a:extLst>
              <a:ext uri="{FF2B5EF4-FFF2-40B4-BE49-F238E27FC236}">
                <a16:creationId xmlns:a16="http://schemas.microsoft.com/office/drawing/2014/main" id="{F2957747-CBF9-463B-A479-32E447B520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8358" y="2511235"/>
            <a:ext cx="307084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189" indent="-457189" defTabSz="1219170" eaLnBrk="1" hangingPunct="1">
              <a:spcBef>
                <a:spcPct val="50000"/>
              </a:spcBef>
            </a:pPr>
            <a:r>
              <a:rPr lang="en-US" alt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 </a:t>
            </a:r>
            <a:r>
              <a:rPr lang="en-US" altLang="en-US" sz="320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DF</a:t>
            </a:r>
            <a:r>
              <a:rPr lang="en-US" altLang="en-US" sz="3200" baseline="3000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2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= KF. EF</a:t>
            </a:r>
            <a:endParaRPr lang="en-US" altLang="en-US" sz="3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29">
            <a:extLst>
              <a:ext uri="{FF2B5EF4-FFF2-40B4-BE49-F238E27FC236}">
                <a16:creationId xmlns:a16="http://schemas.microsoft.com/office/drawing/2014/main" id="{5DB72B9D-9252-4C45-8F22-13759F95C1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8358" y="3222339"/>
            <a:ext cx="42384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189" indent="-457189" defTabSz="1219170" eaLnBrk="1" hangingPunct="1">
              <a:spcBef>
                <a:spcPct val="50000"/>
              </a:spcBef>
            </a:pPr>
            <a:r>
              <a:rPr lang="en-US" alt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32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DE. DF </a:t>
            </a:r>
            <a:r>
              <a:rPr lang="en-US" alt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DK.EF</a:t>
            </a:r>
            <a:endParaRPr lang="en-US" altLang="en-US" sz="3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30">
            <a:extLst>
              <a:ext uri="{FF2B5EF4-FFF2-40B4-BE49-F238E27FC236}">
                <a16:creationId xmlns:a16="http://schemas.microsoft.com/office/drawing/2014/main" id="{51142CC7-30AA-4F72-BE1B-A5E69325AA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8358" y="3933445"/>
            <a:ext cx="300274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189" indent="-457189" defTabSz="1219170" eaLnBrk="1" hangingPunct="1">
              <a:spcBef>
                <a:spcPct val="50000"/>
              </a:spcBef>
            </a:pPr>
            <a:r>
              <a:rPr lang="en-US" alt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 </a:t>
            </a:r>
            <a:r>
              <a:rPr lang="en-US" alt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DK</a:t>
            </a:r>
            <a:r>
              <a:rPr lang="en-US" altLang="en-US" sz="3200" baseline="30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200" baseline="30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EK.KF</a:t>
            </a:r>
            <a:endParaRPr lang="en-US" altLang="en-US" sz="3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F6194226-980B-41A5-9D86-5199FDEAB77B}"/>
              </a:ext>
            </a:extLst>
          </p:cNvPr>
          <p:cNvGrpSpPr/>
          <p:nvPr/>
        </p:nvGrpSpPr>
        <p:grpSpPr>
          <a:xfrm>
            <a:off x="6122516" y="1775255"/>
            <a:ext cx="5499783" cy="3941596"/>
            <a:chOff x="237665" y="2333625"/>
            <a:chExt cx="3308513" cy="2365674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441D0C92-22CA-43B8-A1BD-0091AB7EAEFA}"/>
                </a:ext>
              </a:extLst>
            </p:cNvPr>
            <p:cNvGrpSpPr/>
            <p:nvPr/>
          </p:nvGrpSpPr>
          <p:grpSpPr>
            <a:xfrm>
              <a:off x="237665" y="2333625"/>
              <a:ext cx="3308513" cy="2365674"/>
              <a:chOff x="5659785" y="1232779"/>
              <a:chExt cx="3308513" cy="2365674"/>
            </a:xfrm>
          </p:grpSpPr>
          <p:sp>
            <p:nvSpPr>
              <p:cNvPr id="28" name="Right Triangle 27">
                <a:extLst>
                  <a:ext uri="{FF2B5EF4-FFF2-40B4-BE49-F238E27FC236}">
                    <a16:creationId xmlns:a16="http://schemas.microsoft.com/office/drawing/2014/main" id="{52AB28E9-97C4-46B6-AC62-89E548B2FA36}"/>
                  </a:ext>
                </a:extLst>
              </p:cNvPr>
              <p:cNvSpPr/>
              <p:nvPr/>
            </p:nvSpPr>
            <p:spPr>
              <a:xfrm rot="12673640" flipH="1">
                <a:off x="6143110" y="2130629"/>
                <a:ext cx="2492497" cy="1467824"/>
              </a:xfrm>
              <a:prstGeom prst="rt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en-US" sz="24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4AF789F-1A48-47D8-87FA-930CF7256DCA}"/>
                  </a:ext>
                </a:extLst>
              </p:cNvPr>
              <p:cNvSpPr txBox="1"/>
              <p:nvPr/>
            </p:nvSpPr>
            <p:spPr>
              <a:xfrm>
                <a:off x="6553200" y="1232779"/>
                <a:ext cx="304411" cy="4385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defTabSz="1219170"/>
                <a:r>
                  <a:rPr lang="en-US" sz="3200" b="1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D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3C680D-F0A8-4084-8011-F49590F81424}"/>
                  </a:ext>
                </a:extLst>
              </p:cNvPr>
              <p:cNvSpPr txBox="1"/>
              <p:nvPr/>
            </p:nvSpPr>
            <p:spPr>
              <a:xfrm>
                <a:off x="8663887" y="2839347"/>
                <a:ext cx="304411" cy="4385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defTabSz="1219170"/>
                <a:r>
                  <a:rPr lang="en-US" sz="3200" b="1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F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E44997F-B67B-4087-8FDC-56A8BF45A3C0}"/>
                  </a:ext>
                </a:extLst>
              </p:cNvPr>
              <p:cNvSpPr txBox="1"/>
              <p:nvPr/>
            </p:nvSpPr>
            <p:spPr>
              <a:xfrm>
                <a:off x="5659785" y="2668649"/>
                <a:ext cx="304411" cy="4385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defTabSz="1219170"/>
                <a:r>
                  <a:rPr lang="en-US" sz="3200" b="1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E</a:t>
                </a:r>
              </a:p>
            </p:txBody>
          </p:sp>
        </p:grp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16130F0E-2058-4556-BCBF-122930AA5F1B}"/>
                </a:ext>
              </a:extLst>
            </p:cNvPr>
            <p:cNvCxnSpPr>
              <a:cxnSpLocks/>
            </p:cNvCxnSpPr>
            <p:nvPr/>
          </p:nvCxnSpPr>
          <p:spPr>
            <a:xfrm>
              <a:off x="512023" y="3948157"/>
              <a:ext cx="2880360" cy="28998"/>
            </a:xfrm>
            <a:prstGeom prst="line">
              <a:avLst/>
            </a:prstGeom>
            <a:ln w="190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62D8D14E-06DF-41DC-B65E-D96064C66AC7}"/>
                </a:ext>
              </a:extLst>
            </p:cNvPr>
            <p:cNvSpPr/>
            <p:nvPr/>
          </p:nvSpPr>
          <p:spPr>
            <a:xfrm rot="10800000">
              <a:off x="1280621" y="3865783"/>
              <a:ext cx="93428" cy="84612"/>
            </a:xfrm>
            <a:prstGeom prst="rect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752E5527-5BE6-4981-A8BF-E963FB2155E6}"/>
                </a:ext>
              </a:extLst>
            </p:cNvPr>
            <p:cNvSpPr/>
            <p:nvPr/>
          </p:nvSpPr>
          <p:spPr>
            <a:xfrm rot="1920865">
              <a:off x="1251384" y="2713372"/>
              <a:ext cx="93428" cy="84612"/>
            </a:xfrm>
            <a:prstGeom prst="rect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E97F612A-33C5-4808-BFAB-7D77BC2F823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280621" y="2688561"/>
              <a:ext cx="1444" cy="1255670"/>
            </a:xfrm>
            <a:prstGeom prst="line">
              <a:avLst/>
            </a:prstGeom>
            <a:ln w="254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6C088FBB-A909-4188-A915-C65B3C6CFA00}"/>
                </a:ext>
              </a:extLst>
            </p:cNvPr>
            <p:cNvCxnSpPr>
              <a:cxnSpLocks/>
            </p:cNvCxnSpPr>
            <p:nvPr/>
          </p:nvCxnSpPr>
          <p:spPr>
            <a:xfrm>
              <a:off x="1280384" y="3939906"/>
              <a:ext cx="2103120" cy="37249"/>
            </a:xfrm>
            <a:prstGeom prst="line">
              <a:avLst/>
            </a:prstGeom>
            <a:ln w="254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22D39ADF-1D0C-412A-AF57-255660B1993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7174" y="3950395"/>
              <a:ext cx="731520" cy="0"/>
            </a:xfrm>
            <a:prstGeom prst="line">
              <a:avLst/>
            </a:prstGeom>
            <a:ln w="254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2658E5BA-9C96-4493-8681-CBA8A4F722A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4128" y="2713266"/>
              <a:ext cx="747573" cy="1219289"/>
            </a:xfrm>
            <a:prstGeom prst="line">
              <a:avLst/>
            </a:prstGeom>
            <a:ln w="254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846E0B7A-F0A2-4036-89C9-80D808952F55}"/>
                </a:ext>
              </a:extLst>
            </p:cNvPr>
            <p:cNvCxnSpPr>
              <a:cxnSpLocks/>
            </p:cNvCxnSpPr>
            <p:nvPr/>
          </p:nvCxnSpPr>
          <p:spPr>
            <a:xfrm>
              <a:off x="1318415" y="2709723"/>
              <a:ext cx="2082737" cy="1267432"/>
            </a:xfrm>
            <a:prstGeom prst="line">
              <a:avLst/>
            </a:prstGeom>
            <a:ln w="254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3FABEF3-669A-4B86-8E28-A1B7558BBB6B}"/>
                </a:ext>
              </a:extLst>
            </p:cNvPr>
            <p:cNvSpPr txBox="1"/>
            <p:nvPr/>
          </p:nvSpPr>
          <p:spPr>
            <a:xfrm>
              <a:off x="1127568" y="3955018"/>
              <a:ext cx="304411" cy="43858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defTabSz="1219170"/>
              <a:r>
                <a:rPr lang="en-US" sz="3200" b="1" dirty="0">
                  <a:solidFill>
                    <a:srgbClr val="FFFF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K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30">
                <a:extLst>
                  <a:ext uri="{FF2B5EF4-FFF2-40B4-BE49-F238E27FC236}">
                    <a16:creationId xmlns:a16="http://schemas.microsoft.com/office/drawing/2014/main" id="{C53A62EE-2FDB-4936-B085-4DF2E6731A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8357" y="4929135"/>
                <a:ext cx="4732646" cy="874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457189" indent="-457189" defTabSz="1219170" eaLnBrk="1" hangingPunct="1">
                  <a:spcBef>
                    <a:spcPct val="50000"/>
                  </a:spcBef>
                </a:pPr>
                <a:r>
                  <a:rPr lang="en-US" altLang="en-US" sz="36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en-US" sz="360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6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36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altLang="en-US" sz="36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36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𝐷𝐾</m:t>
                            </m:r>
                          </m:e>
                          <m:sup>
                            <m:r>
                              <a:rPr lang="en-US" altLang="en-US" sz="36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en-US" sz="36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sz="36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36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altLang="en-US" sz="36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36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𝐷</m:t>
                            </m:r>
                            <m:r>
                              <a:rPr lang="en-US" altLang="en-US" sz="3600" b="0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𝐸</m:t>
                            </m:r>
                          </m:e>
                          <m:sup>
                            <m:r>
                              <a:rPr lang="en-US" altLang="en-US" sz="36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en-US" sz="36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altLang="en-US" sz="36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36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altLang="en-US" sz="36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36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𝐷</m:t>
                            </m:r>
                            <m:r>
                              <a:rPr lang="en-US" altLang="en-US" sz="3600" b="0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𝐹</m:t>
                            </m:r>
                          </m:e>
                          <m:sup>
                            <m:r>
                              <a:rPr lang="en-US" altLang="en-US" sz="36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altLang="en-US" sz="36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8" name="Rectangle 30">
                <a:extLst>
                  <a:ext uri="{FF2B5EF4-FFF2-40B4-BE49-F238E27FC236}">
                    <a16:creationId xmlns:a16="http://schemas.microsoft.com/office/drawing/2014/main" id="{C53A62EE-2FDB-4936-B085-4DF2E6731A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08357" y="4929135"/>
                <a:ext cx="4732646" cy="874663"/>
              </a:xfrm>
              <a:prstGeom prst="rect">
                <a:avLst/>
              </a:prstGeom>
              <a:blipFill>
                <a:blip r:embed="rId5"/>
                <a:stretch>
                  <a:fillRect l="-3861" b="-1118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89553" y="1580261"/>
            <a:ext cx="1742484" cy="72071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54798" y="3115828"/>
            <a:ext cx="1742484" cy="72071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72627" y="3836540"/>
            <a:ext cx="1742484" cy="720712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52500" y="4958561"/>
            <a:ext cx="1961477" cy="81129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09749" y="2504913"/>
            <a:ext cx="719139" cy="59928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5927579"/>
      </p:ext>
    </p:extLst>
  </p:cSld>
  <p:clrMapOvr>
    <a:masterClrMapping/>
  </p:clrMapOvr>
  <p:transition spd="med" advTm="137917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  <p:bldP spid="11" grpId="0"/>
      <p:bldP spid="4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21577" y="383394"/>
            <a:ext cx="77651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BT 1/68 SGK: </a:t>
            </a:r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x, y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sau: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659167" y="4916859"/>
            <a:ext cx="849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H4b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384307" y="1144591"/>
            <a:ext cx="4895743" cy="3599132"/>
            <a:chOff x="384307" y="1144591"/>
            <a:chExt cx="4895743" cy="3599132"/>
          </a:xfrm>
        </p:grpSpPr>
        <p:grpSp>
          <p:nvGrpSpPr>
            <p:cNvPr id="23" name="Group 22"/>
            <p:cNvGrpSpPr/>
            <p:nvPr/>
          </p:nvGrpSpPr>
          <p:grpSpPr>
            <a:xfrm>
              <a:off x="521577" y="1157040"/>
              <a:ext cx="4683034" cy="3586683"/>
              <a:chOff x="193792" y="1972635"/>
              <a:chExt cx="5871985" cy="4580459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193792" y="1972635"/>
                <a:ext cx="5871985" cy="4580459"/>
                <a:chOff x="-52027" y="793878"/>
                <a:chExt cx="4000900" cy="3346663"/>
              </a:xfrm>
            </p:grpSpPr>
            <p:sp>
              <p:nvSpPr>
                <p:cNvPr id="27" name="Text Box 47"/>
                <p:cNvSpPr txBox="1">
                  <a:spLocks noChangeArrowheads="1"/>
                </p:cNvSpPr>
                <p:nvPr/>
              </p:nvSpPr>
              <p:spPr bwMode="auto">
                <a:xfrm>
                  <a:off x="935160" y="793878"/>
                  <a:ext cx="457200" cy="5191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377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66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rPr>
                    <a:t>A</a:t>
                  </a:r>
                </a:p>
              </p:txBody>
            </p:sp>
            <p:sp>
              <p:nvSpPr>
                <p:cNvPr id="28" name="Arc 56"/>
                <p:cNvSpPr>
                  <a:spLocks/>
                </p:cNvSpPr>
                <p:nvPr/>
              </p:nvSpPr>
              <p:spPr bwMode="auto">
                <a:xfrm rot="2523860" flipV="1">
                  <a:off x="688420" y="1770822"/>
                  <a:ext cx="2402730" cy="2316139"/>
                </a:xfrm>
                <a:custGeom>
                  <a:avLst/>
                  <a:gdLst>
                    <a:gd name="T0" fmla="*/ 0 w 21587"/>
                    <a:gd name="T1" fmla="*/ 0 h 21600"/>
                    <a:gd name="T2" fmla="*/ 2147483646 w 21587"/>
                    <a:gd name="T3" fmla="*/ 2147483646 h 21600"/>
                    <a:gd name="T4" fmla="*/ 0 w 21587"/>
                    <a:gd name="T5" fmla="*/ 2147483646 h 21600"/>
                    <a:gd name="T6" fmla="*/ 0 60000 65536"/>
                    <a:gd name="T7" fmla="*/ 0 60000 65536"/>
                    <a:gd name="T8" fmla="*/ 0 60000 65536"/>
                    <a:gd name="T9" fmla="*/ 0 w 21587"/>
                    <a:gd name="T10" fmla="*/ 0 h 21600"/>
                    <a:gd name="T11" fmla="*/ 21587 w 21587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587" h="21600" fill="none" extrusionOk="0">
                      <a:moveTo>
                        <a:pt x="-1" y="0"/>
                      </a:moveTo>
                      <a:cubicBezTo>
                        <a:pt x="11633" y="0"/>
                        <a:pt x="21176" y="9213"/>
                        <a:pt x="21586" y="20839"/>
                      </a:cubicBezTo>
                    </a:path>
                    <a:path w="21587" h="21600" stroke="0" extrusionOk="0">
                      <a:moveTo>
                        <a:pt x="-1" y="0"/>
                      </a:moveTo>
                      <a:cubicBezTo>
                        <a:pt x="11633" y="0"/>
                        <a:pt x="21176" y="9213"/>
                        <a:pt x="21586" y="20839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99CC00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FFFF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grpSp>
              <p:nvGrpSpPr>
                <p:cNvPr id="29" name="Group 28"/>
                <p:cNvGrpSpPr/>
                <p:nvPr/>
              </p:nvGrpSpPr>
              <p:grpSpPr>
                <a:xfrm>
                  <a:off x="-52027" y="1295396"/>
                  <a:ext cx="4000900" cy="2845145"/>
                  <a:chOff x="-52027" y="1295396"/>
                  <a:chExt cx="4000900" cy="2845145"/>
                </a:xfrm>
              </p:grpSpPr>
              <p:sp>
                <p:nvSpPr>
                  <p:cNvPr id="30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234531" y="2895600"/>
                    <a:ext cx="3270669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99CC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3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66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" name="Line 3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32294" y="1295396"/>
                    <a:ext cx="910706" cy="1578268"/>
                  </a:xfrm>
                  <a:prstGeom prst="line">
                    <a:avLst/>
                  </a:prstGeom>
                  <a:noFill/>
                  <a:ln w="28575">
                    <a:solidFill>
                      <a:srgbClr val="99CC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3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66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2" name="Line 3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143000" y="1295400"/>
                    <a:ext cx="2362200" cy="1600200"/>
                  </a:xfrm>
                  <a:prstGeom prst="line">
                    <a:avLst/>
                  </a:prstGeom>
                  <a:noFill/>
                  <a:ln w="28575">
                    <a:solidFill>
                      <a:srgbClr val="99CC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3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66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33" name="Group 40"/>
                  <p:cNvGrpSpPr>
                    <a:grpSpLocks/>
                  </p:cNvGrpSpPr>
                  <p:nvPr/>
                </p:nvGrpSpPr>
                <p:grpSpPr bwMode="auto">
                  <a:xfrm>
                    <a:off x="1066800" y="1358900"/>
                    <a:ext cx="190500" cy="152400"/>
                    <a:chOff x="1104" y="952"/>
                    <a:chExt cx="120" cy="96"/>
                  </a:xfrm>
                </p:grpSpPr>
                <p:sp>
                  <p:nvSpPr>
                    <p:cNvPr id="44" name="Line 3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179" y="952"/>
                      <a:ext cx="45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99CC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5" name="Line 39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1104" y="990"/>
                      <a:ext cx="72" cy="51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99CC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34" name="Line 41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143000" y="1295400"/>
                    <a:ext cx="12700" cy="1600200"/>
                  </a:xfrm>
                  <a:prstGeom prst="line">
                    <a:avLst/>
                  </a:prstGeom>
                  <a:noFill/>
                  <a:ln w="28575">
                    <a:solidFill>
                      <a:srgbClr val="99CC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3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66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5" name="Text Box 4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-52027" y="2707544"/>
                    <a:ext cx="457200" cy="51911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377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rPr>
                      <a:t>B</a:t>
                    </a:r>
                  </a:p>
                </p:txBody>
              </p:sp>
              <p:sp>
                <p:nvSpPr>
                  <p:cNvPr id="36" name="Text Box 4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491673" y="2621703"/>
                    <a:ext cx="457200" cy="51911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377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rPr>
                      <a:t>C</a:t>
                    </a:r>
                  </a:p>
                </p:txBody>
              </p:sp>
              <p:sp>
                <p:nvSpPr>
                  <p:cNvPr id="37" name="Text Box 5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54100" y="2873665"/>
                    <a:ext cx="457200" cy="51911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377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rPr>
                      <a:t>H</a:t>
                    </a:r>
                  </a:p>
                </p:txBody>
              </p:sp>
              <p:sp>
                <p:nvSpPr>
                  <p:cNvPr id="38" name="Text Box 5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2130" y="1750030"/>
                    <a:ext cx="485516" cy="48820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377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rPr>
                      <a:t>12</a:t>
                    </a:r>
                  </a:p>
                </p:txBody>
              </p:sp>
              <p:sp>
                <p:nvSpPr>
                  <p:cNvPr id="41" name="Text Box 5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25822" y="2440686"/>
                    <a:ext cx="429058" cy="48820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377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rPr>
                      <a:t>x</a:t>
                    </a:r>
                  </a:p>
                </p:txBody>
              </p:sp>
              <p:sp>
                <p:nvSpPr>
                  <p:cNvPr id="42" name="Text Box 5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66680" y="2451233"/>
                    <a:ext cx="457200" cy="48820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377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rPr>
                      <a:t>y</a:t>
                    </a:r>
                  </a:p>
                </p:txBody>
              </p:sp>
              <p:sp>
                <p:nvSpPr>
                  <p:cNvPr id="43" name="Text Box 5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505186" y="3652335"/>
                    <a:ext cx="606295" cy="48820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377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rPr>
                      <a:t>20</a:t>
                    </a:r>
                  </a:p>
                </p:txBody>
              </p:sp>
            </p:grpSp>
          </p:grpSp>
          <p:sp>
            <p:nvSpPr>
              <p:cNvPr id="25" name="Rectangle 24"/>
              <p:cNvSpPr/>
              <p:nvPr/>
            </p:nvSpPr>
            <p:spPr>
              <a:xfrm rot="18243037">
                <a:off x="1892583" y="2718195"/>
                <a:ext cx="192278" cy="207526"/>
              </a:xfrm>
              <a:prstGeom prst="rect">
                <a:avLst/>
              </a:prstGeom>
              <a:noFill/>
              <a:ln w="254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9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968345" y="4618384"/>
                <a:ext cx="223672" cy="200781"/>
              </a:xfrm>
              <a:prstGeom prst="rect">
                <a:avLst/>
              </a:prstGeom>
              <a:noFill/>
              <a:ln w="254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9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08780" y="3115955"/>
              <a:ext cx="571270" cy="471919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40377" y="1144591"/>
              <a:ext cx="571270" cy="471919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4307" y="3228768"/>
              <a:ext cx="463390" cy="471919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51477" y="3517339"/>
              <a:ext cx="571270" cy="471919"/>
            </a:xfrm>
            <a:prstGeom prst="rect">
              <a:avLst/>
            </a:prstGeom>
          </p:spPr>
        </p:pic>
      </p:grpSp>
      <p:sp>
        <p:nvSpPr>
          <p:cNvPr id="53" name="TextBox 52"/>
          <p:cNvSpPr txBox="1"/>
          <p:nvPr/>
        </p:nvSpPr>
        <p:spPr>
          <a:xfrm>
            <a:off x="4770893" y="3115912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791072" y="3373274"/>
            <a:ext cx="5857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62768" y="3081094"/>
            <a:ext cx="5857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672052" y="1105768"/>
            <a:ext cx="5857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828145" y="1152985"/>
            <a:ext cx="3214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có:</a:t>
            </a:r>
          </a:p>
        </p:txBody>
      </p:sp>
      <p:graphicFrame>
        <p:nvGraphicFramePr>
          <p:cNvPr id="59" name="Objec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8178742"/>
              </p:ext>
            </p:extLst>
          </p:nvPr>
        </p:nvGraphicFramePr>
        <p:xfrm>
          <a:off x="7191371" y="1876425"/>
          <a:ext cx="1770062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33" name="Equation" r:id="rId4" imgW="774360" imgH="266400" progId="Equation.DSMT4">
                  <p:embed/>
                </p:oleObj>
              </mc:Choice>
              <mc:Fallback>
                <p:oleObj name="Equation" r:id="rId4" imgW="774360" imgH="266400" progId="Equation.DSMT4">
                  <p:embed/>
                  <p:pic>
                    <p:nvPicPr>
                      <p:cNvPr id="29" name="Object 28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191371" y="1876425"/>
                        <a:ext cx="1770062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760438"/>
              </p:ext>
            </p:extLst>
          </p:nvPr>
        </p:nvGraphicFramePr>
        <p:xfrm>
          <a:off x="6908800" y="2559050"/>
          <a:ext cx="2757488" cy="104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34" name="Equation" r:id="rId6" imgW="1206360" imgH="457200" progId="Equation.DSMT4">
                  <p:embed/>
                </p:oleObj>
              </mc:Choice>
              <mc:Fallback>
                <p:oleObj name="Equation" r:id="rId6" imgW="1206360" imgH="457200" progId="Equation.DSMT4">
                  <p:embed/>
                  <p:pic>
                    <p:nvPicPr>
                      <p:cNvPr id="30" name="Object 29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908800" y="2559050"/>
                        <a:ext cx="2757488" cy="1044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Object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3462407"/>
              </p:ext>
            </p:extLst>
          </p:nvPr>
        </p:nvGraphicFramePr>
        <p:xfrm>
          <a:off x="7023894" y="1134070"/>
          <a:ext cx="2468562" cy="610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35" name="Equation" r:id="rId8" imgW="1079280" imgH="266400" progId="Equation.DSMT4">
                  <p:embed/>
                </p:oleObj>
              </mc:Choice>
              <mc:Fallback>
                <p:oleObj name="Equation" r:id="rId8" imgW="1079280" imgH="266400" progId="Equation.DSMT4">
                  <p:embed/>
                  <p:pic>
                    <p:nvPicPr>
                      <p:cNvPr id="19" name="Object 18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023894" y="1134070"/>
                        <a:ext cx="2468562" cy="610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TextBox 61"/>
          <p:cNvSpPr txBox="1"/>
          <p:nvPr/>
        </p:nvSpPr>
        <p:spPr>
          <a:xfrm>
            <a:off x="6469057" y="3819604"/>
            <a:ext cx="32146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BC = BH + CH  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469056" y="4618138"/>
            <a:ext cx="32146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20 = 7,2 + y  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451599" y="5366403"/>
            <a:ext cx="4221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y = 20 - 7,2 = 12,8   </a:t>
            </a:r>
          </a:p>
        </p:txBody>
      </p:sp>
    </p:spTree>
    <p:extLst>
      <p:ext uri="{BB962C8B-B14F-4D97-AF65-F5344CB8AC3E}">
        <p14:creationId xmlns:p14="http://schemas.microsoft.com/office/powerpoint/2010/main" val="3921043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6" grpId="0"/>
      <p:bldP spid="53" grpId="0"/>
      <p:bldP spid="54" grpId="0"/>
      <p:bldP spid="55" grpId="0"/>
      <p:bldP spid="56" grpId="0"/>
      <p:bldP spid="58" grpId="0"/>
      <p:bldP spid="62" grpId="0"/>
      <p:bldP spid="63" grpId="0"/>
      <p:bldP spid="6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6916" y="338103"/>
            <a:ext cx="901809" cy="584773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BT: 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85850" y="369588"/>
            <a:ext cx="1039193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đo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2,25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m.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đo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1,5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8046461" y="1489613"/>
            <a:ext cx="3321049" cy="4763671"/>
            <a:chOff x="8046461" y="1489614"/>
            <a:chExt cx="3321049" cy="4759406"/>
          </a:xfrm>
        </p:grpSpPr>
        <p:sp>
          <p:nvSpPr>
            <p:cNvPr id="2" name="Rectangle 1"/>
            <p:cNvSpPr/>
            <p:nvPr/>
          </p:nvSpPr>
          <p:spPr>
            <a:xfrm>
              <a:off x="8046461" y="1489614"/>
              <a:ext cx="3297814" cy="475940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9" name="Group 70"/>
            <p:cNvGrpSpPr>
              <a:grpSpLocks/>
            </p:cNvGrpSpPr>
            <p:nvPr/>
          </p:nvGrpSpPr>
          <p:grpSpPr bwMode="auto">
            <a:xfrm>
              <a:off x="8163935" y="1970095"/>
              <a:ext cx="3203575" cy="3867151"/>
              <a:chOff x="1680" y="336"/>
              <a:chExt cx="2018" cy="2436"/>
            </a:xfrm>
            <a:solidFill>
              <a:schemeClr val="bg2"/>
            </a:solidFill>
          </p:grpSpPr>
          <p:pic>
            <p:nvPicPr>
              <p:cNvPr id="30" name="Picture 71" descr="chup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29" y="1725"/>
                <a:ext cx="471" cy="78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31" name="Group 72"/>
              <p:cNvGrpSpPr>
                <a:grpSpLocks/>
              </p:cNvGrpSpPr>
              <p:nvPr/>
            </p:nvGrpSpPr>
            <p:grpSpPr bwMode="auto">
              <a:xfrm rot="-2118962">
                <a:off x="2640" y="1728"/>
                <a:ext cx="336" cy="240"/>
                <a:chOff x="1152" y="2976"/>
                <a:chExt cx="336" cy="240"/>
              </a:xfrm>
              <a:grpFill/>
            </p:grpSpPr>
            <p:sp>
              <p:nvSpPr>
                <p:cNvPr id="47" name="Rectangle 73"/>
                <p:cNvSpPr>
                  <a:spLocks noChangeArrowheads="1"/>
                </p:cNvSpPr>
                <p:nvPr/>
              </p:nvSpPr>
              <p:spPr bwMode="auto">
                <a:xfrm>
                  <a:off x="1152" y="3168"/>
                  <a:ext cx="336" cy="48"/>
                </a:xfrm>
                <a:prstGeom prst="rect">
                  <a:avLst/>
                </a:prstGeom>
                <a:grpFill/>
                <a:ln w="9525">
                  <a:solidFill>
                    <a:srgbClr val="333399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8" name="Rectangle 74"/>
                <p:cNvSpPr>
                  <a:spLocks noChangeArrowheads="1"/>
                </p:cNvSpPr>
                <p:nvPr/>
              </p:nvSpPr>
              <p:spPr bwMode="auto">
                <a:xfrm>
                  <a:off x="1440" y="2976"/>
                  <a:ext cx="48" cy="240"/>
                </a:xfrm>
                <a:prstGeom prst="rect">
                  <a:avLst/>
                </a:prstGeom>
                <a:grpFill/>
                <a:ln w="9525">
                  <a:solidFill>
                    <a:srgbClr val="333399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pic>
            <p:nvPicPr>
              <p:cNvPr id="32" name="Picture 75" descr="cay cau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28" y="552"/>
                <a:ext cx="576" cy="194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3" name="Line 76"/>
              <p:cNvSpPr>
                <a:spLocks noChangeShapeType="1"/>
              </p:cNvSpPr>
              <p:nvPr/>
            </p:nvSpPr>
            <p:spPr bwMode="auto">
              <a:xfrm flipH="1">
                <a:off x="2160" y="1920"/>
                <a:ext cx="720" cy="480"/>
              </a:xfrm>
              <a:prstGeom prst="line">
                <a:avLst/>
              </a:prstGeom>
              <a:grp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Line 77"/>
              <p:cNvSpPr>
                <a:spLocks noChangeShapeType="1"/>
              </p:cNvSpPr>
              <p:nvPr/>
            </p:nvSpPr>
            <p:spPr bwMode="auto">
              <a:xfrm flipH="1" flipV="1">
                <a:off x="2064" y="576"/>
                <a:ext cx="816" cy="1104"/>
              </a:xfrm>
              <a:prstGeom prst="line">
                <a:avLst/>
              </a:prstGeom>
              <a:grp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Line 78"/>
              <p:cNvSpPr>
                <a:spLocks noChangeShapeType="1"/>
              </p:cNvSpPr>
              <p:nvPr/>
            </p:nvSpPr>
            <p:spPr bwMode="auto">
              <a:xfrm>
                <a:off x="3024" y="1872"/>
                <a:ext cx="0" cy="576"/>
              </a:xfrm>
              <a:prstGeom prst="line">
                <a:avLst/>
              </a:prstGeom>
              <a:grp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Line 79"/>
              <p:cNvSpPr>
                <a:spLocks noChangeShapeType="1"/>
              </p:cNvSpPr>
              <p:nvPr/>
            </p:nvSpPr>
            <p:spPr bwMode="auto">
              <a:xfrm>
                <a:off x="1680" y="2496"/>
                <a:ext cx="1728" cy="0"/>
              </a:xfrm>
              <a:prstGeom prst="line">
                <a:avLst/>
              </a:prstGeom>
              <a:grpFill/>
              <a:ln w="28575">
                <a:solidFill>
                  <a:srgbClr val="9966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Rectangle 80"/>
              <p:cNvSpPr>
                <a:spLocks noChangeArrowheads="1"/>
              </p:cNvSpPr>
              <p:nvPr/>
            </p:nvSpPr>
            <p:spPr bwMode="auto">
              <a:xfrm>
                <a:off x="2928" y="2400"/>
                <a:ext cx="96" cy="96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Line 81"/>
              <p:cNvSpPr>
                <a:spLocks noChangeShapeType="1"/>
              </p:cNvSpPr>
              <p:nvPr/>
            </p:nvSpPr>
            <p:spPr bwMode="auto">
              <a:xfrm flipH="1">
                <a:off x="2016" y="1872"/>
                <a:ext cx="1008" cy="0"/>
              </a:xfrm>
              <a:prstGeom prst="line">
                <a:avLst/>
              </a:prstGeom>
              <a:grp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Rectangle 82"/>
              <p:cNvSpPr>
                <a:spLocks noChangeArrowheads="1"/>
              </p:cNvSpPr>
              <p:nvPr/>
            </p:nvSpPr>
            <p:spPr bwMode="auto">
              <a:xfrm>
                <a:off x="2016" y="1872"/>
                <a:ext cx="96" cy="96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Text Box 83"/>
              <p:cNvSpPr txBox="1">
                <a:spLocks noChangeArrowheads="1"/>
              </p:cNvSpPr>
              <p:nvPr/>
            </p:nvSpPr>
            <p:spPr bwMode="auto">
              <a:xfrm>
                <a:off x="1824" y="2496"/>
                <a:ext cx="288" cy="231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41" name="Text Box 84"/>
              <p:cNvSpPr txBox="1">
                <a:spLocks noChangeArrowheads="1"/>
              </p:cNvSpPr>
              <p:nvPr/>
            </p:nvSpPr>
            <p:spPr bwMode="auto">
              <a:xfrm>
                <a:off x="2936" y="2541"/>
                <a:ext cx="288" cy="231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E</a:t>
                </a:r>
              </a:p>
            </p:txBody>
          </p:sp>
          <p:sp>
            <p:nvSpPr>
              <p:cNvPr id="42" name="Text Box 85"/>
              <p:cNvSpPr txBox="1">
                <a:spLocks noChangeArrowheads="1"/>
              </p:cNvSpPr>
              <p:nvPr/>
            </p:nvSpPr>
            <p:spPr bwMode="auto">
              <a:xfrm>
                <a:off x="3159" y="1577"/>
                <a:ext cx="191" cy="233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</a:p>
            </p:txBody>
          </p:sp>
          <p:sp>
            <p:nvSpPr>
              <p:cNvPr id="43" name="Text Box 86"/>
              <p:cNvSpPr txBox="1">
                <a:spLocks noChangeArrowheads="1"/>
              </p:cNvSpPr>
              <p:nvPr/>
            </p:nvSpPr>
            <p:spPr bwMode="auto">
              <a:xfrm>
                <a:off x="1728" y="1728"/>
                <a:ext cx="288" cy="231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</a:p>
            </p:txBody>
          </p:sp>
          <p:sp>
            <p:nvSpPr>
              <p:cNvPr id="44" name="Text Box 87"/>
              <p:cNvSpPr txBox="1">
                <a:spLocks noChangeArrowheads="1"/>
              </p:cNvSpPr>
              <p:nvPr/>
            </p:nvSpPr>
            <p:spPr bwMode="auto">
              <a:xfrm>
                <a:off x="1776" y="336"/>
                <a:ext cx="288" cy="231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</a:p>
            </p:txBody>
          </p:sp>
          <p:sp>
            <p:nvSpPr>
              <p:cNvPr id="45" name="Text Box 88"/>
              <p:cNvSpPr txBox="1">
                <a:spLocks noChangeArrowheads="1"/>
              </p:cNvSpPr>
              <p:nvPr/>
            </p:nvSpPr>
            <p:spPr bwMode="auto">
              <a:xfrm>
                <a:off x="3266" y="2126"/>
                <a:ext cx="432" cy="212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1,5m</a:t>
                </a:r>
              </a:p>
            </p:txBody>
          </p:sp>
          <p:sp>
            <p:nvSpPr>
              <p:cNvPr id="46" name="Text Box 89"/>
              <p:cNvSpPr txBox="1">
                <a:spLocks noChangeArrowheads="1"/>
              </p:cNvSpPr>
              <p:nvPr/>
            </p:nvSpPr>
            <p:spPr bwMode="auto">
              <a:xfrm>
                <a:off x="2236" y="2547"/>
                <a:ext cx="528" cy="212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2,25m</a:t>
                </a:r>
              </a:p>
            </p:txBody>
          </p:sp>
        </p:grpSp>
      </p:grpSp>
      <p:sp>
        <p:nvSpPr>
          <p:cNvPr id="49" name="TextBox 48"/>
          <p:cNvSpPr txBox="1"/>
          <p:nvPr/>
        </p:nvSpPr>
        <p:spPr>
          <a:xfrm>
            <a:off x="494371" y="1970525"/>
            <a:ext cx="3606909" cy="95410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 = AB + BC</a:t>
            </a:r>
          </a:p>
        </p:txBody>
      </p:sp>
      <p:sp>
        <p:nvSpPr>
          <p:cNvPr id="50" name="Rectangle 49"/>
          <p:cNvSpPr/>
          <p:nvPr/>
        </p:nvSpPr>
        <p:spPr>
          <a:xfrm>
            <a:off x="494371" y="3277744"/>
            <a:ext cx="31746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 = DE = 1,5 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14825" y="4682734"/>
            <a:ext cx="585788" cy="903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425843" y="4164087"/>
            <a:ext cx="33597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BC ta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314825" y="1489613"/>
            <a:ext cx="3731636" cy="4759407"/>
            <a:chOff x="4314825" y="1489613"/>
            <a:chExt cx="3731636" cy="475940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14825" y="1489613"/>
              <a:ext cx="3731636" cy="4759407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4914901" y="5607425"/>
              <a:ext cx="285750" cy="233654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669775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49" grpId="0"/>
      <p:bldP spid="50" grpId="0"/>
      <p:bldP spid="4" grpId="0" animBg="1"/>
      <p:bldP spid="5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/>
          <p:cNvSpPr/>
          <p:nvPr/>
        </p:nvSpPr>
        <p:spPr>
          <a:xfrm rot="18900000">
            <a:off x="5269454" y="3345156"/>
            <a:ext cx="1558879" cy="392424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 rot="1800000">
            <a:off x="5315609" y="4305187"/>
            <a:ext cx="1536676" cy="354618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36"/>
          <p:cNvGrpSpPr>
            <a:grpSpLocks/>
          </p:cNvGrpSpPr>
          <p:nvPr/>
        </p:nvGrpSpPr>
        <p:grpSpPr bwMode="auto">
          <a:xfrm>
            <a:off x="357081" y="1672243"/>
            <a:ext cx="5086457" cy="4389668"/>
            <a:chOff x="1246" y="-647"/>
            <a:chExt cx="2920" cy="2106"/>
          </a:xfrm>
        </p:grpSpPr>
        <p:pic>
          <p:nvPicPr>
            <p:cNvPr id="6" name="Picture 37" descr="Hoc_nho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6" y="-647"/>
              <a:ext cx="2920" cy="2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38" descr="Trang_bia_SGK_Toan_lop_9_tap_1_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193413">
              <a:off x="2301" y="382"/>
              <a:ext cx="435" cy="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5" name="TextBox 34"/>
          <p:cNvSpPr txBox="1"/>
          <p:nvPr/>
        </p:nvSpPr>
        <p:spPr>
          <a:xfrm>
            <a:off x="2890787" y="572709"/>
            <a:ext cx="8008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HÌNH HỌC HKI LỚP 9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6619833" y="1719856"/>
            <a:ext cx="5034252" cy="2062101"/>
          </a:xfrm>
          <a:prstGeom prst="rect">
            <a:avLst/>
          </a:prstGeom>
          <a:noFill/>
          <a:ln w="25400">
            <a:solidFill>
              <a:srgbClr val="00B0F0"/>
            </a:solidFill>
          </a:ln>
          <a:extLst/>
        </p:spPr>
        <p:txBody>
          <a:bodyPr wrap="square" lIns="91438" tIns="45719" rIns="91438" bIns="45719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400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2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0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 I: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 THỨC LƯỢNG TRONG TAM GIÁC VUÔNG                 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6738784" y="4196239"/>
            <a:ext cx="5034252" cy="1077216"/>
          </a:xfrm>
          <a:prstGeom prst="rect">
            <a:avLst/>
          </a:prstGeom>
          <a:noFill/>
          <a:ln w="25400">
            <a:solidFill>
              <a:srgbClr val="00B0F0"/>
            </a:solidFill>
          </a:ln>
          <a:extLst/>
        </p:spPr>
        <p:txBody>
          <a:bodyPr wrap="square" lIns="91438" tIns="45719" rIns="91438" bIns="45719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400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2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0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 II: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 TRÒN</a:t>
            </a:r>
            <a:endParaRPr lang="en-US" altLang="en-US" sz="3200" b="1" dirty="0"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645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35" grpId="0"/>
      <p:bldP spid="36" grpId="0" animBg="1"/>
      <p:bldP spid="3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1932" y="455637"/>
            <a:ext cx="3758061" cy="517363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20392" y="3875299"/>
            <a:ext cx="694244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891" indent="-342891">
              <a:buFont typeface="Symbol" panose="05050102010706020507" pitchFamily="18" charset="2"/>
              <a:buChar char="Þ"/>
            </a:pP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AB + BC = 1,5 + 3,375 = 4,875 (m)</a:t>
            </a:r>
          </a:p>
          <a:p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54508" y="504993"/>
                <a:ext cx="708312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schemeClr val="bg1"/>
                    </a:solidFill>
                    <a:latin typeface="Andalus" panose="02020603050405020304" pitchFamily="18" charset="-78"/>
                    <a:cs typeface="Andalus" panose="02020603050405020304" pitchFamily="18" charset="-78"/>
                  </a:rPr>
                  <a:t>Xét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𝐴𝐷𝐶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Andalus" panose="02020603050405020304" pitchFamily="18" charset="-78"/>
                    <a:cs typeface="Andalus" panose="02020603050405020304" pitchFamily="18" charset="-78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Andalus" panose="02020603050405020304" pitchFamily="18" charset="-78"/>
                    <a:cs typeface="Andalus" panose="02020603050405020304" pitchFamily="18" charset="-78"/>
                  </a:rPr>
                  <a:t>vuông</a:t>
                </a:r>
                <a:r>
                  <a:rPr lang="en-US" sz="2800" dirty="0">
                    <a:solidFill>
                      <a:schemeClr val="bg1"/>
                    </a:solidFill>
                    <a:latin typeface="Andalus" panose="02020603050405020304" pitchFamily="18" charset="-78"/>
                    <a:cs typeface="Andalus" panose="02020603050405020304" pitchFamily="18" charset="-78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Andalus" panose="02020603050405020304" pitchFamily="18" charset="-78"/>
                    <a:cs typeface="Andalus" panose="02020603050405020304" pitchFamily="18" charset="-78"/>
                  </a:rPr>
                  <a:t>tại</a:t>
                </a:r>
                <a:r>
                  <a:rPr lang="en-US" sz="2800" dirty="0">
                    <a:solidFill>
                      <a:schemeClr val="bg1"/>
                    </a:solidFill>
                    <a:latin typeface="Andalus" panose="02020603050405020304" pitchFamily="18" charset="-78"/>
                    <a:cs typeface="Andalus" panose="02020603050405020304" pitchFamily="18" charset="-78"/>
                  </a:rPr>
                  <a:t> D, </a:t>
                </a:r>
                <a:r>
                  <a:rPr lang="en-US" sz="2800" dirty="0" err="1">
                    <a:solidFill>
                      <a:schemeClr val="bg1"/>
                    </a:solidFill>
                    <a:latin typeface="Andalus" panose="02020603050405020304" pitchFamily="18" charset="-78"/>
                    <a:cs typeface="Andalus" panose="02020603050405020304" pitchFamily="18" charset="-78"/>
                  </a:rPr>
                  <a:t>đường</a:t>
                </a:r>
                <a:r>
                  <a:rPr lang="en-US" sz="2800" dirty="0">
                    <a:solidFill>
                      <a:schemeClr val="bg1"/>
                    </a:solidFill>
                    <a:latin typeface="Andalus" panose="02020603050405020304" pitchFamily="18" charset="-78"/>
                    <a:cs typeface="Andalus" panose="02020603050405020304" pitchFamily="18" charset="-78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Andalus" panose="02020603050405020304" pitchFamily="18" charset="-78"/>
                    <a:cs typeface="Andalus" panose="02020603050405020304" pitchFamily="18" charset="-78"/>
                  </a:rPr>
                  <a:t>cao</a:t>
                </a:r>
                <a:r>
                  <a:rPr lang="en-US" sz="2800" dirty="0">
                    <a:solidFill>
                      <a:schemeClr val="bg1"/>
                    </a:solidFill>
                    <a:latin typeface="Andalus" panose="02020603050405020304" pitchFamily="18" charset="-78"/>
                    <a:cs typeface="Andalus" panose="02020603050405020304" pitchFamily="18" charset="-78"/>
                  </a:rPr>
                  <a:t> DB, ta </a:t>
                </a:r>
                <a:r>
                  <a:rPr lang="en-US" sz="2800" err="1">
                    <a:solidFill>
                      <a:schemeClr val="bg1"/>
                    </a:solidFill>
                    <a:latin typeface="Andalus" panose="02020603050405020304" pitchFamily="18" charset="-78"/>
                    <a:cs typeface="Andalus" panose="02020603050405020304" pitchFamily="18" charset="-78"/>
                  </a:rPr>
                  <a:t>có</a:t>
                </a:r>
                <a:r>
                  <a:rPr lang="en-US" sz="2800">
                    <a:solidFill>
                      <a:schemeClr val="bg1"/>
                    </a:solidFill>
                    <a:latin typeface="Andalus" panose="02020603050405020304" pitchFamily="18" charset="-78"/>
                    <a:cs typeface="Andalus" panose="02020603050405020304" pitchFamily="18" charset="-78"/>
                  </a:rPr>
                  <a:t>:</a:t>
                </a: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508" y="504993"/>
                <a:ext cx="7083126" cy="523220"/>
              </a:xfrm>
              <a:prstGeom prst="rect">
                <a:avLst/>
              </a:prstGeom>
              <a:blipFill>
                <a:blip r:embed="rId4"/>
                <a:stretch>
                  <a:fillRect l="-1807" t="-13953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1590436" y="1221282"/>
            <a:ext cx="36816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BD</a:t>
            </a:r>
            <a:r>
              <a:rPr lang="en-US" sz="2800" baseline="30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AB. BC    (Đlí 2)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0392" y="1916672"/>
            <a:ext cx="395769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=&gt; (2,25)</a:t>
            </a:r>
            <a:r>
              <a:rPr lang="en-US" sz="3000" baseline="3000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2</a:t>
            </a:r>
            <a:r>
              <a:rPr lang="en-US" sz="300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= 1,5. BC</a:t>
            </a:r>
            <a:endParaRPr lang="en-US" sz="300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8753648"/>
              </p:ext>
            </p:extLst>
          </p:nvPr>
        </p:nvGraphicFramePr>
        <p:xfrm>
          <a:off x="663771" y="2652284"/>
          <a:ext cx="3670935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9" name="Equation" r:id="rId5" imgW="1790640" imgH="507960" progId="Equation.DSMT4">
                  <p:embed/>
                </p:oleObj>
              </mc:Choice>
              <mc:Fallback>
                <p:oleObj name="Equation" r:id="rId5" imgW="179064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63771" y="2652284"/>
                        <a:ext cx="3670935" cy="1041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/>
          <p:cNvSpPr/>
          <p:nvPr/>
        </p:nvSpPr>
        <p:spPr>
          <a:xfrm>
            <a:off x="865221" y="4763758"/>
            <a:ext cx="396395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 cây cao 4,875 m.</a:t>
            </a:r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083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6" grpId="0"/>
      <p:bldP spid="7" grpId="0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69" y="0"/>
            <a:ext cx="11704320" cy="68580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35" t="44936" r="28943" b="3719"/>
          <a:stretch>
            <a:fillRect/>
          </a:stretch>
        </p:blipFill>
        <p:spPr bwMode="auto">
          <a:xfrm>
            <a:off x="4642076" y="4689566"/>
            <a:ext cx="3952875" cy="1760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9985" y="27401"/>
            <a:ext cx="9636403" cy="4689566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259183" y="0"/>
            <a:ext cx="7543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HƯỚNG DẪN HỌC BÀI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557463" y="990600"/>
            <a:ext cx="9368925" cy="235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Nắm vững các</a:t>
            </a:r>
            <a:r>
              <a:rPr kumimoji="0" lang="en-US" sz="3200" b="0" i="0" u="none" strike="noStrike" kern="0" cap="none" spc="0" normalizeH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hệ thức về cạnh và đường cao trong tam giác vuông</a:t>
            </a: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Xem lại các ví dụ và tự làm lại bài tập đã hướng dẫn.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Làm bài tập:1,2,3,4/Tr 68-69 SGK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Đọc trước bài 2. Chuẩn</a:t>
            </a:r>
            <a:r>
              <a:rPr kumimoji="0" lang="en-US" sz="3200" b="0" i="0" u="none" strike="noStrike" kern="0" cap="none" spc="0" normalizeH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bị sẵn thước kẻ, máy tính bỏ túi để học.</a:t>
            </a: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75123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F5281C25-58A5-49CD-B529-69285CC56E7E}"/>
              </a:ext>
            </a:extLst>
          </p:cNvPr>
          <p:cNvCxnSpPr>
            <a:cxnSpLocks/>
          </p:cNvCxnSpPr>
          <p:nvPr/>
        </p:nvCxnSpPr>
        <p:spPr>
          <a:xfrm>
            <a:off x="952952" y="4197857"/>
            <a:ext cx="3840480" cy="38664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BF728D98-9CEA-4251-9618-63167F034532}"/>
              </a:ext>
            </a:extLst>
          </p:cNvPr>
          <p:cNvSpPr/>
          <p:nvPr/>
        </p:nvSpPr>
        <p:spPr>
          <a:xfrm rot="10800000">
            <a:off x="1977749" y="4088025"/>
            <a:ext cx="124571" cy="11281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59960DB-069C-4159-B85F-1D6D07C0C6C7}"/>
              </a:ext>
            </a:extLst>
          </p:cNvPr>
          <p:cNvSpPr/>
          <p:nvPr/>
        </p:nvSpPr>
        <p:spPr>
          <a:xfrm rot="1920865">
            <a:off x="1938767" y="2551477"/>
            <a:ext cx="124571" cy="11281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40BABC4-755D-4DE8-B461-F29C56C0A242}"/>
              </a:ext>
            </a:extLst>
          </p:cNvPr>
          <p:cNvCxnSpPr>
            <a:cxnSpLocks/>
          </p:cNvCxnSpPr>
          <p:nvPr/>
        </p:nvCxnSpPr>
        <p:spPr>
          <a:xfrm flipH="1" flipV="1">
            <a:off x="1977750" y="2518396"/>
            <a:ext cx="1925" cy="1674227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A1AB961-CA5F-4BD7-A15A-6E948825408A}"/>
              </a:ext>
            </a:extLst>
          </p:cNvPr>
          <p:cNvCxnSpPr>
            <a:cxnSpLocks/>
          </p:cNvCxnSpPr>
          <p:nvPr/>
        </p:nvCxnSpPr>
        <p:spPr>
          <a:xfrm flipV="1">
            <a:off x="969093" y="2551337"/>
            <a:ext cx="996764" cy="1625719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B7146E2-283F-41DC-AEDB-302068713291}"/>
              </a:ext>
            </a:extLst>
          </p:cNvPr>
          <p:cNvCxnSpPr>
            <a:cxnSpLocks/>
          </p:cNvCxnSpPr>
          <p:nvPr/>
        </p:nvCxnSpPr>
        <p:spPr>
          <a:xfrm>
            <a:off x="2028142" y="2546612"/>
            <a:ext cx="2776983" cy="1689909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Box 127">
            <a:extLst>
              <a:ext uri="{FF2B5EF4-FFF2-40B4-BE49-F238E27FC236}">
                <a16:creationId xmlns:a16="http://schemas.microsoft.com/office/drawing/2014/main" id="{2EB5EEF5-F775-4AC4-A576-E67525AA8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800" y="1"/>
            <a:ext cx="10871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219170"/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97415A8-7DAF-43DB-B4D3-186F02C994F5}"/>
              </a:ext>
            </a:extLst>
          </p:cNvPr>
          <p:cNvGrpSpPr/>
          <p:nvPr/>
        </p:nvGrpSpPr>
        <p:grpSpPr>
          <a:xfrm>
            <a:off x="1107801" y="2776955"/>
            <a:ext cx="2577953" cy="2275096"/>
            <a:chOff x="573762" y="1770038"/>
            <a:chExt cx="1933465" cy="1706322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585DF5F-DF56-49BA-8FB5-CC072841A7AB}"/>
                </a:ext>
              </a:extLst>
            </p:cNvPr>
            <p:cNvSpPr txBox="1"/>
            <p:nvPr/>
          </p:nvSpPr>
          <p:spPr>
            <a:xfrm>
              <a:off x="1810271" y="3130111"/>
              <a:ext cx="304411" cy="34624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1219170"/>
              <a:endParaRPr lang="en-US" sz="24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9F0A8C0-6B45-40E3-B46C-EE346F980D0F}"/>
                </a:ext>
              </a:extLst>
            </p:cNvPr>
            <p:cNvSpPr txBox="1"/>
            <p:nvPr/>
          </p:nvSpPr>
          <p:spPr>
            <a:xfrm>
              <a:off x="2202816" y="1770038"/>
              <a:ext cx="304411" cy="39241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1219170"/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E440024-EAD9-4613-A676-0353C35EB960}"/>
                </a:ext>
              </a:extLst>
            </p:cNvPr>
            <p:cNvSpPr txBox="1"/>
            <p:nvPr/>
          </p:nvSpPr>
          <p:spPr>
            <a:xfrm>
              <a:off x="573762" y="1843226"/>
              <a:ext cx="304411" cy="39241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1219170"/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2F5E754-059C-4F38-8B3B-110D9AAF0121}"/>
                </a:ext>
              </a:extLst>
            </p:cNvPr>
            <p:cNvSpPr txBox="1"/>
            <p:nvPr/>
          </p:nvSpPr>
          <p:spPr>
            <a:xfrm>
              <a:off x="802551" y="2493846"/>
              <a:ext cx="415142" cy="39241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1219170"/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66B92DF-4EF1-434E-841A-F314AAAC3D5B}"/>
                </a:ext>
              </a:extLst>
            </p:cNvPr>
            <p:cNvSpPr txBox="1"/>
            <p:nvPr/>
          </p:nvSpPr>
          <p:spPr>
            <a:xfrm>
              <a:off x="2098569" y="2476184"/>
              <a:ext cx="408658" cy="39241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1219170"/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y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9E960BA9-79AB-46B3-B571-D3D32A3D6460}"/>
                </a:ext>
              </a:extLst>
            </p:cNvPr>
            <p:cNvSpPr txBox="1"/>
            <p:nvPr/>
          </p:nvSpPr>
          <p:spPr>
            <a:xfrm>
              <a:off x="1243879" y="2014484"/>
              <a:ext cx="304411" cy="34624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1219170"/>
              <a:endParaRPr lang="en-US" sz="24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6" name="Text Box 25">
            <a:extLst>
              <a:ext uri="{FF2B5EF4-FFF2-40B4-BE49-F238E27FC236}">
                <a16:creationId xmlns:a16="http://schemas.microsoft.com/office/drawing/2014/main" id="{D22583B4-C7A6-483D-B250-CC0B1C340F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653" y="1074102"/>
            <a:ext cx="2438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450839" algn="just" defTabSz="1219170"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F79646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srgbClr val="F79646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</a:p>
        </p:txBody>
      </p:sp>
      <p:sp>
        <p:nvSpPr>
          <p:cNvPr id="46" name="Right Triangle 45">
            <a:extLst>
              <a:ext uri="{FF2B5EF4-FFF2-40B4-BE49-F238E27FC236}">
                <a16:creationId xmlns:a16="http://schemas.microsoft.com/office/drawing/2014/main" id="{800B7E89-0B33-4C55-9E3D-0D810B41D959}"/>
              </a:ext>
            </a:extLst>
          </p:cNvPr>
          <p:cNvSpPr/>
          <p:nvPr/>
        </p:nvSpPr>
        <p:spPr>
          <a:xfrm rot="12673640" flipH="1">
            <a:off x="1177799" y="3249043"/>
            <a:ext cx="3323330" cy="1957099"/>
          </a:xfrm>
          <a:prstGeom prst="rtTriangl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21577" y="383394"/>
            <a:ext cx="77651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x, y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sau:</a:t>
            </a:r>
            <a:endParaRPr lang="en-US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6796800" y="2551874"/>
            <a:ext cx="3711575" cy="2922588"/>
            <a:chOff x="6627812" y="1447800"/>
            <a:chExt cx="3711575" cy="2922588"/>
          </a:xfrm>
        </p:grpSpPr>
        <p:grpSp>
          <p:nvGrpSpPr>
            <p:cNvPr id="41" name="Group 26"/>
            <p:cNvGrpSpPr>
              <a:grpSpLocks/>
            </p:cNvGrpSpPr>
            <p:nvPr/>
          </p:nvGrpSpPr>
          <p:grpSpPr bwMode="auto">
            <a:xfrm>
              <a:off x="6627812" y="1447800"/>
              <a:ext cx="3711575" cy="2922588"/>
              <a:chOff x="3134" y="1197"/>
              <a:chExt cx="2338" cy="1841"/>
            </a:xfrm>
          </p:grpSpPr>
          <p:sp>
            <p:nvSpPr>
              <p:cNvPr id="53" name="Line 5"/>
              <p:cNvSpPr>
                <a:spLocks noChangeShapeType="1"/>
              </p:cNvSpPr>
              <p:nvPr/>
            </p:nvSpPr>
            <p:spPr bwMode="auto">
              <a:xfrm>
                <a:off x="3834" y="1197"/>
                <a:ext cx="0" cy="1152"/>
              </a:xfrm>
              <a:prstGeom prst="line">
                <a:avLst/>
              </a:prstGeom>
              <a:noFill/>
              <a:ln w="9525">
                <a:solidFill>
                  <a:srgbClr val="FFC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54" name="Group 53"/>
              <p:cNvGrpSpPr>
                <a:grpSpLocks/>
              </p:cNvGrpSpPr>
              <p:nvPr/>
            </p:nvGrpSpPr>
            <p:grpSpPr bwMode="auto">
              <a:xfrm>
                <a:off x="3252" y="1632"/>
                <a:ext cx="2016" cy="1406"/>
                <a:chOff x="1824" y="2818"/>
                <a:chExt cx="2016" cy="1406"/>
              </a:xfrm>
            </p:grpSpPr>
            <p:grpSp>
              <p:nvGrpSpPr>
                <p:cNvPr id="57" name="Group 16"/>
                <p:cNvGrpSpPr>
                  <a:grpSpLocks/>
                </p:cNvGrpSpPr>
                <p:nvPr/>
              </p:nvGrpSpPr>
              <p:grpSpPr bwMode="auto">
                <a:xfrm rot="7485282">
                  <a:off x="2129" y="2513"/>
                  <a:ext cx="1406" cy="2016"/>
                  <a:chOff x="2544" y="2592"/>
                  <a:chExt cx="1104" cy="1584"/>
                </a:xfrm>
              </p:grpSpPr>
              <p:grpSp>
                <p:nvGrpSpPr>
                  <p:cNvPr id="59" name="Group 17"/>
                  <p:cNvGrpSpPr>
                    <a:grpSpLocks/>
                  </p:cNvGrpSpPr>
                  <p:nvPr/>
                </p:nvGrpSpPr>
                <p:grpSpPr bwMode="auto">
                  <a:xfrm>
                    <a:off x="2544" y="2592"/>
                    <a:ext cx="1104" cy="1584"/>
                    <a:chOff x="2544" y="2592"/>
                    <a:chExt cx="1104" cy="1584"/>
                  </a:xfrm>
                </p:grpSpPr>
                <p:sp>
                  <p:nvSpPr>
                    <p:cNvPr id="61" name="AutoShape 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44" y="2592"/>
                      <a:ext cx="1104" cy="1584"/>
                    </a:xfrm>
                    <a:prstGeom prst="rtTriangle">
                      <a:avLst/>
                    </a:prstGeom>
                    <a:noFill/>
                    <a:ln w="9525">
                      <a:solidFill>
                        <a:srgbClr val="FFC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62" name="Rectangle 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44" y="4032"/>
                      <a:ext cx="144" cy="144"/>
                    </a:xfrm>
                    <a:prstGeom prst="rect">
                      <a:avLst/>
                    </a:prstGeom>
                    <a:noFill/>
                    <a:ln w="9525">
                      <a:solidFill>
                        <a:srgbClr val="FFC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  <p:sp>
                <p:nvSpPr>
                  <p:cNvPr id="60" name="Arc 20"/>
                  <p:cNvSpPr>
                    <a:spLocks/>
                  </p:cNvSpPr>
                  <p:nvPr/>
                </p:nvSpPr>
                <p:spPr bwMode="auto">
                  <a:xfrm flipV="1">
                    <a:off x="2544" y="2736"/>
                    <a:ext cx="96" cy="4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C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sp>
              <p:nvSpPr>
                <p:cNvPr id="58" name="Rectangle 21"/>
                <p:cNvSpPr>
                  <a:spLocks noChangeArrowheads="1"/>
                </p:cNvSpPr>
                <p:nvPr/>
              </p:nvSpPr>
              <p:spPr bwMode="auto">
                <a:xfrm>
                  <a:off x="2409" y="3426"/>
                  <a:ext cx="96" cy="96"/>
                </a:xfrm>
                <a:prstGeom prst="rect">
                  <a:avLst/>
                </a:prstGeom>
                <a:noFill/>
                <a:ln w="9525">
                  <a:solidFill>
                    <a:srgbClr val="FFC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55" name="Freeform 22"/>
              <p:cNvSpPr>
                <a:spLocks/>
              </p:cNvSpPr>
              <p:nvPr/>
            </p:nvSpPr>
            <p:spPr bwMode="auto">
              <a:xfrm rot="-941172">
                <a:off x="3858" y="2112"/>
                <a:ext cx="1614" cy="452"/>
              </a:xfrm>
              <a:custGeom>
                <a:avLst/>
                <a:gdLst>
                  <a:gd name="T0" fmla="*/ 0 w 1104"/>
                  <a:gd name="T1" fmla="*/ 0 h 688"/>
                  <a:gd name="T2" fmla="*/ 384 w 1104"/>
                  <a:gd name="T3" fmla="*/ 576 h 688"/>
                  <a:gd name="T4" fmla="*/ 1104 w 1104"/>
                  <a:gd name="T5" fmla="*/ 672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04" h="688">
                    <a:moveTo>
                      <a:pt x="0" y="0"/>
                    </a:moveTo>
                    <a:cubicBezTo>
                      <a:pt x="100" y="232"/>
                      <a:pt x="200" y="464"/>
                      <a:pt x="384" y="576"/>
                    </a:cubicBezTo>
                    <a:cubicBezTo>
                      <a:pt x="568" y="688"/>
                      <a:pt x="984" y="656"/>
                      <a:pt x="1104" y="672"/>
                    </a:cubicBezTo>
                  </a:path>
                </a:pathLst>
              </a:custGeom>
              <a:noFill/>
              <a:ln w="9525">
                <a:solidFill>
                  <a:srgbClr val="FFC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6" name="Freeform 25"/>
              <p:cNvSpPr>
                <a:spLocks/>
              </p:cNvSpPr>
              <p:nvPr/>
            </p:nvSpPr>
            <p:spPr bwMode="auto">
              <a:xfrm rot="8201678">
                <a:off x="3134" y="2055"/>
                <a:ext cx="605" cy="574"/>
              </a:xfrm>
              <a:custGeom>
                <a:avLst/>
                <a:gdLst>
                  <a:gd name="T0" fmla="*/ 0 w 480"/>
                  <a:gd name="T1" fmla="*/ 0 h 480"/>
                  <a:gd name="T2" fmla="*/ 288 w 480"/>
                  <a:gd name="T3" fmla="*/ 144 h 480"/>
                  <a:gd name="T4" fmla="*/ 480 w 480"/>
                  <a:gd name="T5" fmla="*/ 48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80" h="480">
                    <a:moveTo>
                      <a:pt x="0" y="0"/>
                    </a:moveTo>
                    <a:cubicBezTo>
                      <a:pt x="104" y="32"/>
                      <a:pt x="208" y="64"/>
                      <a:pt x="288" y="144"/>
                    </a:cubicBezTo>
                    <a:cubicBezTo>
                      <a:pt x="368" y="224"/>
                      <a:pt x="448" y="424"/>
                      <a:pt x="480" y="480"/>
                    </a:cubicBezTo>
                  </a:path>
                </a:pathLst>
              </a:custGeom>
              <a:noFill/>
              <a:ln w="9525">
                <a:solidFill>
                  <a:srgbClr val="FFC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42" name="Text Box 12"/>
            <p:cNvSpPr txBox="1">
              <a:spLocks noChangeArrowheads="1"/>
            </p:cNvSpPr>
            <p:nvPr/>
          </p:nvSpPr>
          <p:spPr bwMode="auto">
            <a:xfrm>
              <a:off x="8753046" y="1592830"/>
              <a:ext cx="457200" cy="579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</a:p>
          </p:txBody>
        </p:sp>
        <p:sp>
          <p:nvSpPr>
            <p:cNvPr id="50" name="Text Box 24"/>
            <p:cNvSpPr txBox="1">
              <a:spLocks noChangeArrowheads="1"/>
            </p:cNvSpPr>
            <p:nvPr/>
          </p:nvSpPr>
          <p:spPr bwMode="auto">
            <a:xfrm>
              <a:off x="6953723" y="3483075"/>
              <a:ext cx="457200" cy="579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Text Box 23"/>
            <p:cNvSpPr txBox="1">
              <a:spLocks noChangeArrowheads="1"/>
            </p:cNvSpPr>
            <p:nvPr/>
          </p:nvSpPr>
          <p:spPr bwMode="auto">
            <a:xfrm>
              <a:off x="6678606" y="1840836"/>
              <a:ext cx="457200" cy="579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Text Box 13"/>
            <p:cNvSpPr txBox="1">
              <a:spLocks noChangeArrowheads="1"/>
            </p:cNvSpPr>
            <p:nvPr/>
          </p:nvSpPr>
          <p:spPr bwMode="auto">
            <a:xfrm>
              <a:off x="8624842" y="3571357"/>
              <a:ext cx="457200" cy="579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3" name="Text Box 25">
            <a:extLst>
              <a:ext uri="{FF2B5EF4-FFF2-40B4-BE49-F238E27FC236}">
                <a16:creationId xmlns:a16="http://schemas.microsoft.com/office/drawing/2014/main" id="{D22583B4-C7A6-483D-B250-CC0B1C340F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5147" y="1099061"/>
            <a:ext cx="2438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450839" algn="just" defTabSz="1219170" eaLnBrk="1" hangingPunct="1">
              <a:spcBef>
                <a:spcPct val="50000"/>
              </a:spcBef>
            </a:pPr>
            <a:r>
              <a:rPr lang="en-US" altLang="en-US" sz="3200" b="1" err="1">
                <a:solidFill>
                  <a:srgbClr val="F79646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>
                <a:solidFill>
                  <a:srgbClr val="F79646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endParaRPr lang="en-US" altLang="en-US" sz="3200" b="1" dirty="0">
              <a:solidFill>
                <a:srgbClr val="F79646">
                  <a:lumMod val="20000"/>
                  <a:lumOff val="8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06203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139"/>
    </mc:Choice>
    <mc:Fallback xmlns="">
      <p:transition spd="slow" advTm="90139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307674" y="2190150"/>
            <a:ext cx="3760788" cy="2943225"/>
            <a:chOff x="1651" y="2370"/>
            <a:chExt cx="2369" cy="1854"/>
          </a:xfrm>
        </p:grpSpPr>
        <p:sp>
          <p:nvSpPr>
            <p:cNvPr id="3" name="Line 6"/>
            <p:cNvSpPr>
              <a:spLocks noChangeShapeType="1"/>
            </p:cNvSpPr>
            <p:nvPr/>
          </p:nvSpPr>
          <p:spPr bwMode="auto">
            <a:xfrm>
              <a:off x="2409" y="2370"/>
              <a:ext cx="0" cy="1152"/>
            </a:xfrm>
            <a:prstGeom prst="line">
              <a:avLst/>
            </a:prstGeom>
            <a:noFill/>
            <a:ln w="9525">
              <a:solidFill>
                <a:srgbClr val="FFC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Text Box 11"/>
            <p:cNvSpPr txBox="1">
              <a:spLocks noChangeArrowheads="1"/>
            </p:cNvSpPr>
            <p:nvPr/>
          </p:nvSpPr>
          <p:spPr bwMode="auto">
            <a:xfrm>
              <a:off x="3075" y="2585"/>
              <a:ext cx="28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80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</a:p>
          </p:txBody>
        </p:sp>
        <p:sp>
          <p:nvSpPr>
            <p:cNvPr id="9" name="Text Box 12"/>
            <p:cNvSpPr txBox="1">
              <a:spLocks noChangeArrowheads="1"/>
            </p:cNvSpPr>
            <p:nvPr/>
          </p:nvSpPr>
          <p:spPr bwMode="auto">
            <a:xfrm>
              <a:off x="1758" y="2659"/>
              <a:ext cx="28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80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</a:p>
          </p:txBody>
        </p:sp>
        <p:sp>
          <p:nvSpPr>
            <p:cNvPr id="10" name="Text Box 13"/>
            <p:cNvSpPr txBox="1">
              <a:spLocks noChangeArrowheads="1"/>
            </p:cNvSpPr>
            <p:nvPr/>
          </p:nvSpPr>
          <p:spPr bwMode="auto">
            <a:xfrm>
              <a:off x="2736" y="3772"/>
              <a:ext cx="288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320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y</a:t>
              </a:r>
            </a:p>
          </p:txBody>
        </p:sp>
        <p:sp>
          <p:nvSpPr>
            <p:cNvPr id="11" name="Text Box 14"/>
            <p:cNvSpPr txBox="1">
              <a:spLocks noChangeArrowheads="1"/>
            </p:cNvSpPr>
            <p:nvPr/>
          </p:nvSpPr>
          <p:spPr bwMode="auto">
            <a:xfrm>
              <a:off x="2391" y="2821"/>
              <a:ext cx="288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3200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</a:p>
          </p:txBody>
        </p:sp>
        <p:grpSp>
          <p:nvGrpSpPr>
            <p:cNvPr id="12" name="Group 15"/>
            <p:cNvGrpSpPr>
              <a:grpSpLocks/>
            </p:cNvGrpSpPr>
            <p:nvPr/>
          </p:nvGrpSpPr>
          <p:grpSpPr bwMode="auto">
            <a:xfrm>
              <a:off x="1651" y="2818"/>
              <a:ext cx="2369" cy="1406"/>
              <a:chOff x="1651" y="2818"/>
              <a:chExt cx="2369" cy="1406"/>
            </a:xfrm>
          </p:grpSpPr>
          <p:grpSp>
            <p:nvGrpSpPr>
              <p:cNvPr id="13" name="Group 16"/>
              <p:cNvGrpSpPr>
                <a:grpSpLocks/>
              </p:cNvGrpSpPr>
              <p:nvPr/>
            </p:nvGrpSpPr>
            <p:grpSpPr bwMode="auto">
              <a:xfrm>
                <a:off x="1824" y="2818"/>
                <a:ext cx="2016" cy="1406"/>
                <a:chOff x="1824" y="2818"/>
                <a:chExt cx="2016" cy="1406"/>
              </a:xfrm>
            </p:grpSpPr>
            <p:grpSp>
              <p:nvGrpSpPr>
                <p:cNvPr id="15" name="Group 17"/>
                <p:cNvGrpSpPr>
                  <a:grpSpLocks/>
                </p:cNvGrpSpPr>
                <p:nvPr/>
              </p:nvGrpSpPr>
              <p:grpSpPr bwMode="auto">
                <a:xfrm rot="7485282">
                  <a:off x="2129" y="2513"/>
                  <a:ext cx="1406" cy="2016"/>
                  <a:chOff x="2544" y="2592"/>
                  <a:chExt cx="1104" cy="1584"/>
                </a:xfrm>
              </p:grpSpPr>
              <p:grpSp>
                <p:nvGrpSpPr>
                  <p:cNvPr id="17" name="Group 16"/>
                  <p:cNvGrpSpPr>
                    <a:grpSpLocks/>
                  </p:cNvGrpSpPr>
                  <p:nvPr/>
                </p:nvGrpSpPr>
                <p:grpSpPr bwMode="auto">
                  <a:xfrm>
                    <a:off x="2544" y="2592"/>
                    <a:ext cx="1104" cy="1584"/>
                    <a:chOff x="2544" y="2592"/>
                    <a:chExt cx="1104" cy="1584"/>
                  </a:xfrm>
                </p:grpSpPr>
                <p:sp>
                  <p:nvSpPr>
                    <p:cNvPr id="19" name="AutoShape 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44" y="2592"/>
                      <a:ext cx="1104" cy="1584"/>
                    </a:xfrm>
                    <a:prstGeom prst="rtTriangle">
                      <a:avLst/>
                    </a:prstGeom>
                    <a:noFill/>
                    <a:ln w="9525">
                      <a:solidFill>
                        <a:srgbClr val="FFC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prstClr val="white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20" name="Rectangle 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44" y="4032"/>
                      <a:ext cx="144" cy="144"/>
                    </a:xfrm>
                    <a:prstGeom prst="rect">
                      <a:avLst/>
                    </a:prstGeom>
                    <a:noFill/>
                    <a:ln w="9525">
                      <a:solidFill>
                        <a:srgbClr val="FFC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prstClr val="white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  <p:sp>
                <p:nvSpPr>
                  <p:cNvPr id="18" name="Arc 21"/>
                  <p:cNvSpPr>
                    <a:spLocks/>
                  </p:cNvSpPr>
                  <p:nvPr/>
                </p:nvSpPr>
                <p:spPr bwMode="auto">
                  <a:xfrm flipV="1">
                    <a:off x="2544" y="2736"/>
                    <a:ext cx="96" cy="4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C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white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16" name="Rectangle 22"/>
                <p:cNvSpPr>
                  <a:spLocks noChangeArrowheads="1"/>
                </p:cNvSpPr>
                <p:nvPr/>
              </p:nvSpPr>
              <p:spPr bwMode="auto">
                <a:xfrm>
                  <a:off x="2409" y="3426"/>
                  <a:ext cx="96" cy="96"/>
                </a:xfrm>
                <a:prstGeom prst="rect">
                  <a:avLst/>
                </a:prstGeom>
                <a:noFill/>
                <a:ln w="9525">
                  <a:solidFill>
                    <a:srgbClr val="FFC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prstClr val="white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4" name="Freeform 23"/>
              <p:cNvSpPr>
                <a:spLocks/>
              </p:cNvSpPr>
              <p:nvPr/>
            </p:nvSpPr>
            <p:spPr bwMode="auto">
              <a:xfrm rot="-941172">
                <a:off x="1651" y="3181"/>
                <a:ext cx="2369" cy="685"/>
              </a:xfrm>
              <a:custGeom>
                <a:avLst/>
                <a:gdLst>
                  <a:gd name="T0" fmla="*/ 0 w 1104"/>
                  <a:gd name="T1" fmla="*/ 0 h 688"/>
                  <a:gd name="T2" fmla="*/ 384 w 1104"/>
                  <a:gd name="T3" fmla="*/ 576 h 688"/>
                  <a:gd name="T4" fmla="*/ 1104 w 1104"/>
                  <a:gd name="T5" fmla="*/ 672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04" h="688">
                    <a:moveTo>
                      <a:pt x="0" y="0"/>
                    </a:moveTo>
                    <a:cubicBezTo>
                      <a:pt x="100" y="232"/>
                      <a:pt x="200" y="464"/>
                      <a:pt x="384" y="576"/>
                    </a:cubicBezTo>
                    <a:cubicBezTo>
                      <a:pt x="568" y="688"/>
                      <a:pt x="984" y="656"/>
                      <a:pt x="1104" y="672"/>
                    </a:cubicBezTo>
                  </a:path>
                </a:pathLst>
              </a:custGeom>
              <a:noFill/>
              <a:ln w="9525">
                <a:solidFill>
                  <a:srgbClr val="FFC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21" name="Text Box 25">
            <a:extLst>
              <a:ext uri="{FF2B5EF4-FFF2-40B4-BE49-F238E27FC236}">
                <a16:creationId xmlns:a16="http://schemas.microsoft.com/office/drawing/2014/main" id="{D22583B4-C7A6-483D-B250-CC0B1C340F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624" y="1246162"/>
            <a:ext cx="2438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450839" algn="just" defTabSz="1219170" eaLnBrk="1" hangingPunct="1">
              <a:spcBef>
                <a:spcPct val="50000"/>
              </a:spcBef>
            </a:pPr>
            <a:r>
              <a:rPr lang="en-US" altLang="en-US" sz="3200" b="1" err="1">
                <a:solidFill>
                  <a:srgbClr val="F79646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>
                <a:solidFill>
                  <a:srgbClr val="F79646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endParaRPr lang="en-US" altLang="en-US" sz="3200" b="1" dirty="0">
              <a:solidFill>
                <a:srgbClr val="F79646">
                  <a:lumMod val="20000"/>
                  <a:lumOff val="8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7011159" y="2072676"/>
            <a:ext cx="3711575" cy="2922588"/>
            <a:chOff x="6627812" y="1447800"/>
            <a:chExt cx="3711575" cy="2922588"/>
          </a:xfrm>
        </p:grpSpPr>
        <p:grpSp>
          <p:nvGrpSpPr>
            <p:cNvPr id="28" name="Group 26"/>
            <p:cNvGrpSpPr>
              <a:grpSpLocks/>
            </p:cNvGrpSpPr>
            <p:nvPr/>
          </p:nvGrpSpPr>
          <p:grpSpPr bwMode="auto">
            <a:xfrm>
              <a:off x="6627812" y="1447800"/>
              <a:ext cx="3711575" cy="2922588"/>
              <a:chOff x="3134" y="1197"/>
              <a:chExt cx="2338" cy="1841"/>
            </a:xfrm>
          </p:grpSpPr>
          <p:sp>
            <p:nvSpPr>
              <p:cNvPr id="33" name="Line 5"/>
              <p:cNvSpPr>
                <a:spLocks noChangeShapeType="1"/>
              </p:cNvSpPr>
              <p:nvPr/>
            </p:nvSpPr>
            <p:spPr bwMode="auto">
              <a:xfrm>
                <a:off x="3834" y="1197"/>
                <a:ext cx="0" cy="1152"/>
              </a:xfrm>
              <a:prstGeom prst="line">
                <a:avLst/>
              </a:prstGeom>
              <a:noFill/>
              <a:ln w="9525">
                <a:solidFill>
                  <a:srgbClr val="FFC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34" name="Group 33"/>
              <p:cNvGrpSpPr>
                <a:grpSpLocks/>
              </p:cNvGrpSpPr>
              <p:nvPr/>
            </p:nvGrpSpPr>
            <p:grpSpPr bwMode="auto">
              <a:xfrm>
                <a:off x="3252" y="1632"/>
                <a:ext cx="2016" cy="1406"/>
                <a:chOff x="1824" y="2818"/>
                <a:chExt cx="2016" cy="1406"/>
              </a:xfrm>
            </p:grpSpPr>
            <p:grpSp>
              <p:nvGrpSpPr>
                <p:cNvPr id="37" name="Group 16"/>
                <p:cNvGrpSpPr>
                  <a:grpSpLocks/>
                </p:cNvGrpSpPr>
                <p:nvPr/>
              </p:nvGrpSpPr>
              <p:grpSpPr bwMode="auto">
                <a:xfrm rot="7485282">
                  <a:off x="2129" y="2513"/>
                  <a:ext cx="1406" cy="2016"/>
                  <a:chOff x="2544" y="2592"/>
                  <a:chExt cx="1104" cy="1584"/>
                </a:xfrm>
              </p:grpSpPr>
              <p:grpSp>
                <p:nvGrpSpPr>
                  <p:cNvPr id="39" name="Group 17"/>
                  <p:cNvGrpSpPr>
                    <a:grpSpLocks/>
                  </p:cNvGrpSpPr>
                  <p:nvPr/>
                </p:nvGrpSpPr>
                <p:grpSpPr bwMode="auto">
                  <a:xfrm>
                    <a:off x="2544" y="2592"/>
                    <a:ext cx="1104" cy="1584"/>
                    <a:chOff x="2544" y="2592"/>
                    <a:chExt cx="1104" cy="1584"/>
                  </a:xfrm>
                </p:grpSpPr>
                <p:sp>
                  <p:nvSpPr>
                    <p:cNvPr id="41" name="AutoShape 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44" y="2592"/>
                      <a:ext cx="1104" cy="1584"/>
                    </a:xfrm>
                    <a:prstGeom prst="rtTriangle">
                      <a:avLst/>
                    </a:prstGeom>
                    <a:noFill/>
                    <a:ln w="9525">
                      <a:solidFill>
                        <a:srgbClr val="FFC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42" name="Rectangle 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44" y="4032"/>
                      <a:ext cx="144" cy="144"/>
                    </a:xfrm>
                    <a:prstGeom prst="rect">
                      <a:avLst/>
                    </a:prstGeom>
                    <a:noFill/>
                    <a:ln w="9525">
                      <a:solidFill>
                        <a:srgbClr val="FFC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  <p:sp>
                <p:nvSpPr>
                  <p:cNvPr id="40" name="Arc 20"/>
                  <p:cNvSpPr>
                    <a:spLocks/>
                  </p:cNvSpPr>
                  <p:nvPr/>
                </p:nvSpPr>
                <p:spPr bwMode="auto">
                  <a:xfrm flipV="1">
                    <a:off x="2544" y="2736"/>
                    <a:ext cx="96" cy="4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C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sp>
              <p:nvSpPr>
                <p:cNvPr id="38" name="Rectangle 21"/>
                <p:cNvSpPr>
                  <a:spLocks noChangeArrowheads="1"/>
                </p:cNvSpPr>
                <p:nvPr/>
              </p:nvSpPr>
              <p:spPr bwMode="auto">
                <a:xfrm>
                  <a:off x="2409" y="3426"/>
                  <a:ext cx="96" cy="96"/>
                </a:xfrm>
                <a:prstGeom prst="rect">
                  <a:avLst/>
                </a:prstGeom>
                <a:noFill/>
                <a:ln w="9525">
                  <a:solidFill>
                    <a:srgbClr val="FFC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35" name="Freeform 22"/>
              <p:cNvSpPr>
                <a:spLocks/>
              </p:cNvSpPr>
              <p:nvPr/>
            </p:nvSpPr>
            <p:spPr bwMode="auto">
              <a:xfrm rot="-941172">
                <a:off x="3858" y="2112"/>
                <a:ext cx="1614" cy="452"/>
              </a:xfrm>
              <a:custGeom>
                <a:avLst/>
                <a:gdLst>
                  <a:gd name="T0" fmla="*/ 0 w 1104"/>
                  <a:gd name="T1" fmla="*/ 0 h 688"/>
                  <a:gd name="T2" fmla="*/ 384 w 1104"/>
                  <a:gd name="T3" fmla="*/ 576 h 688"/>
                  <a:gd name="T4" fmla="*/ 1104 w 1104"/>
                  <a:gd name="T5" fmla="*/ 672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04" h="688">
                    <a:moveTo>
                      <a:pt x="0" y="0"/>
                    </a:moveTo>
                    <a:cubicBezTo>
                      <a:pt x="100" y="232"/>
                      <a:pt x="200" y="464"/>
                      <a:pt x="384" y="576"/>
                    </a:cubicBezTo>
                    <a:cubicBezTo>
                      <a:pt x="568" y="688"/>
                      <a:pt x="984" y="656"/>
                      <a:pt x="1104" y="672"/>
                    </a:cubicBezTo>
                  </a:path>
                </a:pathLst>
              </a:custGeom>
              <a:noFill/>
              <a:ln w="9525">
                <a:solidFill>
                  <a:srgbClr val="FFC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" name="Freeform 25"/>
              <p:cNvSpPr>
                <a:spLocks/>
              </p:cNvSpPr>
              <p:nvPr/>
            </p:nvSpPr>
            <p:spPr bwMode="auto">
              <a:xfrm rot="8201678">
                <a:off x="3134" y="2055"/>
                <a:ext cx="605" cy="574"/>
              </a:xfrm>
              <a:custGeom>
                <a:avLst/>
                <a:gdLst>
                  <a:gd name="T0" fmla="*/ 0 w 480"/>
                  <a:gd name="T1" fmla="*/ 0 h 480"/>
                  <a:gd name="T2" fmla="*/ 288 w 480"/>
                  <a:gd name="T3" fmla="*/ 144 h 480"/>
                  <a:gd name="T4" fmla="*/ 480 w 480"/>
                  <a:gd name="T5" fmla="*/ 48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80" h="480">
                    <a:moveTo>
                      <a:pt x="0" y="0"/>
                    </a:moveTo>
                    <a:cubicBezTo>
                      <a:pt x="104" y="32"/>
                      <a:pt x="208" y="64"/>
                      <a:pt x="288" y="144"/>
                    </a:cubicBezTo>
                    <a:cubicBezTo>
                      <a:pt x="368" y="224"/>
                      <a:pt x="448" y="424"/>
                      <a:pt x="480" y="480"/>
                    </a:cubicBezTo>
                  </a:path>
                </a:pathLst>
              </a:custGeom>
              <a:noFill/>
              <a:ln w="9525">
                <a:solidFill>
                  <a:srgbClr val="FFC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29" name="Text Box 12"/>
            <p:cNvSpPr txBox="1">
              <a:spLocks noChangeArrowheads="1"/>
            </p:cNvSpPr>
            <p:nvPr/>
          </p:nvSpPr>
          <p:spPr bwMode="auto">
            <a:xfrm>
              <a:off x="8753046" y="1592830"/>
              <a:ext cx="457200" cy="579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</a:p>
          </p:txBody>
        </p:sp>
        <p:sp>
          <p:nvSpPr>
            <p:cNvPr id="30" name="Text Box 24"/>
            <p:cNvSpPr txBox="1">
              <a:spLocks noChangeArrowheads="1"/>
            </p:cNvSpPr>
            <p:nvPr/>
          </p:nvSpPr>
          <p:spPr bwMode="auto">
            <a:xfrm>
              <a:off x="6953723" y="3483075"/>
              <a:ext cx="457200" cy="579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Text Box 23"/>
            <p:cNvSpPr txBox="1">
              <a:spLocks noChangeArrowheads="1"/>
            </p:cNvSpPr>
            <p:nvPr/>
          </p:nvSpPr>
          <p:spPr bwMode="auto">
            <a:xfrm>
              <a:off x="7677329" y="2183352"/>
              <a:ext cx="457200" cy="579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3200" ker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Text Box 13"/>
            <p:cNvSpPr txBox="1">
              <a:spLocks noChangeArrowheads="1"/>
            </p:cNvSpPr>
            <p:nvPr/>
          </p:nvSpPr>
          <p:spPr bwMode="auto">
            <a:xfrm>
              <a:off x="8624842" y="3571357"/>
              <a:ext cx="457200" cy="579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3200" ker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3" name="Text Box 25">
            <a:extLst>
              <a:ext uri="{FF2B5EF4-FFF2-40B4-BE49-F238E27FC236}">
                <a16:creationId xmlns:a16="http://schemas.microsoft.com/office/drawing/2014/main" id="{D22583B4-C7A6-483D-B250-CC0B1C340F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6470" y="1130471"/>
            <a:ext cx="2438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450839" algn="just" defTabSz="1219170" eaLnBrk="1" hangingPunct="1">
              <a:spcBef>
                <a:spcPct val="50000"/>
              </a:spcBef>
            </a:pPr>
            <a:r>
              <a:rPr lang="en-US" altLang="en-US" sz="3200" b="1" err="1">
                <a:solidFill>
                  <a:srgbClr val="F79646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>
                <a:solidFill>
                  <a:srgbClr val="F79646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endParaRPr lang="en-US" altLang="en-US" sz="3200" b="1" dirty="0">
              <a:solidFill>
                <a:srgbClr val="F79646">
                  <a:lumMod val="20000"/>
                  <a:lumOff val="8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21577" y="383394"/>
            <a:ext cx="77651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x, y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sau:</a:t>
            </a:r>
            <a:endParaRPr lang="en-US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671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7625"/>
            <a:ext cx="11506200" cy="681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987991" y="1665110"/>
            <a:ext cx="662940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Chúc các em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luôn học tập thật tốt!</a:t>
            </a:r>
          </a:p>
        </p:txBody>
      </p:sp>
      <p:grpSp>
        <p:nvGrpSpPr>
          <p:cNvPr id="28676" name="Group 13"/>
          <p:cNvGrpSpPr>
            <a:grpSpLocks/>
          </p:cNvGrpSpPr>
          <p:nvPr/>
        </p:nvGrpSpPr>
        <p:grpSpPr bwMode="auto">
          <a:xfrm>
            <a:off x="4724400" y="400050"/>
            <a:ext cx="3644900" cy="488950"/>
            <a:chOff x="2970992" y="649945"/>
            <a:chExt cx="4161856" cy="672529"/>
          </a:xfrm>
        </p:grpSpPr>
        <p:pic>
          <p:nvPicPr>
            <p:cNvPr id="28679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0992" y="649945"/>
              <a:ext cx="2553745" cy="671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80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2648" y="651140"/>
              <a:ext cx="1600200" cy="671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8677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2200" y="61913"/>
            <a:ext cx="1809750" cy="210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3559491" y="3701308"/>
            <a:ext cx="5486400" cy="132343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Googbye &amp;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See you later!</a:t>
            </a:r>
          </a:p>
        </p:txBody>
      </p:sp>
    </p:spTree>
    <p:extLst>
      <p:ext uri="{BB962C8B-B14F-4D97-AF65-F5344CB8AC3E}">
        <p14:creationId xmlns:p14="http://schemas.microsoft.com/office/powerpoint/2010/main" val="42278520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178317" y="488855"/>
            <a:ext cx="9684253" cy="1077216"/>
          </a:xfrm>
          <a:prstGeom prst="rect">
            <a:avLst/>
          </a:prstGeom>
          <a:solidFill>
            <a:srgbClr val="0070C0"/>
          </a:solidFill>
          <a:ln>
            <a:noFill/>
          </a:ln>
          <a:extLst/>
        </p:spPr>
        <p:txBody>
          <a:bodyPr wrap="square" lIns="91438" tIns="45719" rIns="91438" bIns="45719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400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2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0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 I: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 THỨC LƯỢNG TRONG TAM GIÁC VUÔNG                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762544" y="1566071"/>
            <a:ext cx="8217846" cy="1446432"/>
            <a:chOff x="1762544" y="1566071"/>
            <a:chExt cx="8217846" cy="1446432"/>
          </a:xfrm>
        </p:grpSpPr>
        <p:sp>
          <p:nvSpPr>
            <p:cNvPr id="15" name="Down Arrow 14"/>
            <p:cNvSpPr/>
            <p:nvPr/>
          </p:nvSpPr>
          <p:spPr>
            <a:xfrm>
              <a:off x="5715644" y="1566071"/>
              <a:ext cx="304800" cy="562689"/>
            </a:xfrm>
            <a:prstGeom prst="downArrow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anchor="ctr"/>
            <a:lstStyle/>
            <a:p>
              <a:pPr algn="ctr">
                <a:defRPr/>
              </a:pPr>
              <a:endParaRPr lang="en-US"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836659" y="2128760"/>
              <a:ext cx="8062771" cy="18415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anchor="ctr"/>
            <a:lstStyle/>
            <a:p>
              <a:pPr algn="ctr">
                <a:defRPr/>
              </a:pPr>
              <a:endParaRPr lang="en-US"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  <p:sp>
          <p:nvSpPr>
            <p:cNvPr id="22" name="Down Arrow 21"/>
            <p:cNvSpPr/>
            <p:nvPr/>
          </p:nvSpPr>
          <p:spPr>
            <a:xfrm>
              <a:off x="1762544" y="2326703"/>
              <a:ext cx="304800" cy="685800"/>
            </a:xfrm>
            <a:prstGeom prst="downArrow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anchor="ctr"/>
            <a:lstStyle/>
            <a:p>
              <a:pPr algn="ctr">
                <a:defRPr/>
              </a:pPr>
              <a:endParaRPr lang="en-US"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  <p:sp>
          <p:nvSpPr>
            <p:cNvPr id="23" name="Down Arrow 22"/>
            <p:cNvSpPr/>
            <p:nvPr/>
          </p:nvSpPr>
          <p:spPr>
            <a:xfrm>
              <a:off x="9675590" y="2324019"/>
              <a:ext cx="304800" cy="685800"/>
            </a:xfrm>
            <a:prstGeom prst="downArrow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anchor="ctr"/>
            <a:lstStyle/>
            <a:p>
              <a:pPr algn="ctr">
                <a:defRPr/>
              </a:pPr>
              <a:endParaRPr lang="en-US"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  <p:sp>
          <p:nvSpPr>
            <p:cNvPr id="24" name="Down Arrow 23"/>
            <p:cNvSpPr/>
            <p:nvPr/>
          </p:nvSpPr>
          <p:spPr>
            <a:xfrm>
              <a:off x="7013998" y="2324019"/>
              <a:ext cx="304800" cy="685800"/>
            </a:xfrm>
            <a:prstGeom prst="downArrow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anchor="ctr"/>
            <a:lstStyle/>
            <a:p>
              <a:pPr algn="ctr">
                <a:defRPr/>
              </a:pPr>
              <a:endParaRPr lang="en-US"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  <p:sp>
          <p:nvSpPr>
            <p:cNvPr id="25" name="Down Arrow 24"/>
            <p:cNvSpPr/>
            <p:nvPr/>
          </p:nvSpPr>
          <p:spPr>
            <a:xfrm>
              <a:off x="4273169" y="2326703"/>
              <a:ext cx="304800" cy="685800"/>
            </a:xfrm>
            <a:prstGeom prst="downArrow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anchor="ctr"/>
            <a:lstStyle/>
            <a:p>
              <a:pPr algn="ctr">
                <a:defRPr/>
              </a:pPr>
              <a:endParaRPr lang="en-US"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695585" y="3026791"/>
            <a:ext cx="2438717" cy="3008806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050213" y="3026791"/>
            <a:ext cx="2310016" cy="3061404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hệ thức  về cạnh và góc trong tam giác vuông. 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860371" y="3020927"/>
            <a:ext cx="2078117" cy="3092468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 dụng của  tỉ số lượng giác. 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3425135" y="3009819"/>
            <a:ext cx="2145196" cy="300855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 số lượng giác của góc nhọn.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170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7" grpId="0" animBg="1"/>
      <p:bldP spid="30" grpId="0" animBg="1"/>
      <p:bldP spid="31" grpId="0" animBg="1"/>
      <p:bldP spid="3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7132060" y="443662"/>
            <a:ext cx="4232625" cy="5394513"/>
            <a:chOff x="8046461" y="1489614"/>
            <a:chExt cx="3321049" cy="4759406"/>
          </a:xfrm>
        </p:grpSpPr>
        <p:sp>
          <p:nvSpPr>
            <p:cNvPr id="2" name="Rectangle 1"/>
            <p:cNvSpPr/>
            <p:nvPr/>
          </p:nvSpPr>
          <p:spPr>
            <a:xfrm>
              <a:off x="8046461" y="1489614"/>
              <a:ext cx="3297814" cy="475940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9" name="Group 70"/>
            <p:cNvGrpSpPr>
              <a:grpSpLocks/>
            </p:cNvGrpSpPr>
            <p:nvPr/>
          </p:nvGrpSpPr>
          <p:grpSpPr bwMode="auto">
            <a:xfrm>
              <a:off x="8163935" y="1970095"/>
              <a:ext cx="3203575" cy="3867151"/>
              <a:chOff x="1680" y="336"/>
              <a:chExt cx="2018" cy="2436"/>
            </a:xfrm>
            <a:solidFill>
              <a:schemeClr val="bg2"/>
            </a:solidFill>
          </p:grpSpPr>
          <p:pic>
            <p:nvPicPr>
              <p:cNvPr id="30" name="Picture 71" descr="chup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84" y="1488"/>
                <a:ext cx="471" cy="102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31" name="Group 72"/>
              <p:cNvGrpSpPr>
                <a:grpSpLocks/>
              </p:cNvGrpSpPr>
              <p:nvPr/>
            </p:nvGrpSpPr>
            <p:grpSpPr bwMode="auto">
              <a:xfrm rot="-2118962">
                <a:off x="2640" y="1728"/>
                <a:ext cx="336" cy="240"/>
                <a:chOff x="1152" y="2976"/>
                <a:chExt cx="336" cy="240"/>
              </a:xfrm>
              <a:grpFill/>
            </p:grpSpPr>
            <p:sp>
              <p:nvSpPr>
                <p:cNvPr id="47" name="Rectangle 73"/>
                <p:cNvSpPr>
                  <a:spLocks noChangeArrowheads="1"/>
                </p:cNvSpPr>
                <p:nvPr/>
              </p:nvSpPr>
              <p:spPr bwMode="auto">
                <a:xfrm>
                  <a:off x="1152" y="3168"/>
                  <a:ext cx="336" cy="48"/>
                </a:xfrm>
                <a:prstGeom prst="rect">
                  <a:avLst/>
                </a:prstGeom>
                <a:grpFill/>
                <a:ln w="9525">
                  <a:solidFill>
                    <a:srgbClr val="333399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8" name="Rectangle 74"/>
                <p:cNvSpPr>
                  <a:spLocks noChangeArrowheads="1"/>
                </p:cNvSpPr>
                <p:nvPr/>
              </p:nvSpPr>
              <p:spPr bwMode="auto">
                <a:xfrm>
                  <a:off x="1440" y="2976"/>
                  <a:ext cx="48" cy="240"/>
                </a:xfrm>
                <a:prstGeom prst="rect">
                  <a:avLst/>
                </a:prstGeom>
                <a:grpFill/>
                <a:ln w="9525">
                  <a:solidFill>
                    <a:srgbClr val="333399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pic>
            <p:nvPicPr>
              <p:cNvPr id="32" name="Picture 75" descr="cay cau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28" y="552"/>
                <a:ext cx="576" cy="194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3" name="Line 76"/>
              <p:cNvSpPr>
                <a:spLocks noChangeShapeType="1"/>
              </p:cNvSpPr>
              <p:nvPr/>
            </p:nvSpPr>
            <p:spPr bwMode="auto">
              <a:xfrm flipH="1">
                <a:off x="2160" y="1920"/>
                <a:ext cx="720" cy="480"/>
              </a:xfrm>
              <a:prstGeom prst="line">
                <a:avLst/>
              </a:prstGeom>
              <a:grp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4" name="Line 77"/>
              <p:cNvSpPr>
                <a:spLocks noChangeShapeType="1"/>
              </p:cNvSpPr>
              <p:nvPr/>
            </p:nvSpPr>
            <p:spPr bwMode="auto">
              <a:xfrm flipH="1" flipV="1">
                <a:off x="2064" y="576"/>
                <a:ext cx="816" cy="1104"/>
              </a:xfrm>
              <a:prstGeom prst="line">
                <a:avLst/>
              </a:prstGeom>
              <a:grp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5" name="Line 78"/>
              <p:cNvSpPr>
                <a:spLocks noChangeShapeType="1"/>
              </p:cNvSpPr>
              <p:nvPr/>
            </p:nvSpPr>
            <p:spPr bwMode="auto">
              <a:xfrm>
                <a:off x="3024" y="1872"/>
                <a:ext cx="0" cy="576"/>
              </a:xfrm>
              <a:prstGeom prst="line">
                <a:avLst/>
              </a:prstGeom>
              <a:grp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6" name="Line 79"/>
              <p:cNvSpPr>
                <a:spLocks noChangeShapeType="1"/>
              </p:cNvSpPr>
              <p:nvPr/>
            </p:nvSpPr>
            <p:spPr bwMode="auto">
              <a:xfrm>
                <a:off x="1680" y="2496"/>
                <a:ext cx="1728" cy="0"/>
              </a:xfrm>
              <a:prstGeom prst="line">
                <a:avLst/>
              </a:prstGeom>
              <a:grpFill/>
              <a:ln w="28575">
                <a:solidFill>
                  <a:srgbClr val="9966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7" name="Rectangle 80"/>
              <p:cNvSpPr>
                <a:spLocks noChangeArrowheads="1"/>
              </p:cNvSpPr>
              <p:nvPr/>
            </p:nvSpPr>
            <p:spPr bwMode="auto">
              <a:xfrm>
                <a:off x="2928" y="2400"/>
                <a:ext cx="96" cy="96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8" name="Line 81"/>
              <p:cNvSpPr>
                <a:spLocks noChangeShapeType="1"/>
              </p:cNvSpPr>
              <p:nvPr/>
            </p:nvSpPr>
            <p:spPr bwMode="auto">
              <a:xfrm flipH="1">
                <a:off x="2016" y="1872"/>
                <a:ext cx="1008" cy="0"/>
              </a:xfrm>
              <a:prstGeom prst="line">
                <a:avLst/>
              </a:prstGeom>
              <a:grp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9" name="Rectangle 82"/>
              <p:cNvSpPr>
                <a:spLocks noChangeArrowheads="1"/>
              </p:cNvSpPr>
              <p:nvPr/>
            </p:nvSpPr>
            <p:spPr bwMode="auto">
              <a:xfrm>
                <a:off x="2016" y="1872"/>
                <a:ext cx="96" cy="96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0" name="Text Box 83"/>
              <p:cNvSpPr txBox="1">
                <a:spLocks noChangeArrowheads="1"/>
              </p:cNvSpPr>
              <p:nvPr/>
            </p:nvSpPr>
            <p:spPr bwMode="auto">
              <a:xfrm>
                <a:off x="1824" y="2496"/>
                <a:ext cx="288" cy="231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41" name="Text Box 84"/>
              <p:cNvSpPr txBox="1">
                <a:spLocks noChangeArrowheads="1"/>
              </p:cNvSpPr>
              <p:nvPr/>
            </p:nvSpPr>
            <p:spPr bwMode="auto">
              <a:xfrm>
                <a:off x="2936" y="2541"/>
                <a:ext cx="288" cy="231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E</a:t>
                </a:r>
              </a:p>
            </p:txBody>
          </p:sp>
          <p:sp>
            <p:nvSpPr>
              <p:cNvPr id="42" name="Text Box 85"/>
              <p:cNvSpPr txBox="1">
                <a:spLocks noChangeArrowheads="1"/>
              </p:cNvSpPr>
              <p:nvPr/>
            </p:nvSpPr>
            <p:spPr bwMode="auto">
              <a:xfrm>
                <a:off x="3159" y="1577"/>
                <a:ext cx="191" cy="233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D</a:t>
                </a:r>
              </a:p>
            </p:txBody>
          </p:sp>
          <p:sp>
            <p:nvSpPr>
              <p:cNvPr id="43" name="Text Box 86"/>
              <p:cNvSpPr txBox="1">
                <a:spLocks noChangeArrowheads="1"/>
              </p:cNvSpPr>
              <p:nvPr/>
            </p:nvSpPr>
            <p:spPr bwMode="auto">
              <a:xfrm>
                <a:off x="1728" y="1728"/>
                <a:ext cx="288" cy="231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</a:t>
                </a:r>
              </a:p>
            </p:txBody>
          </p:sp>
          <p:sp>
            <p:nvSpPr>
              <p:cNvPr id="44" name="Text Box 87"/>
              <p:cNvSpPr txBox="1">
                <a:spLocks noChangeArrowheads="1"/>
              </p:cNvSpPr>
              <p:nvPr/>
            </p:nvSpPr>
            <p:spPr bwMode="auto">
              <a:xfrm>
                <a:off x="1776" y="336"/>
                <a:ext cx="288" cy="231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</a:t>
                </a:r>
              </a:p>
            </p:txBody>
          </p:sp>
          <p:sp>
            <p:nvSpPr>
              <p:cNvPr id="45" name="Text Box 88"/>
              <p:cNvSpPr txBox="1">
                <a:spLocks noChangeArrowheads="1"/>
              </p:cNvSpPr>
              <p:nvPr/>
            </p:nvSpPr>
            <p:spPr bwMode="auto">
              <a:xfrm>
                <a:off x="3266" y="2126"/>
                <a:ext cx="432" cy="212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1,5m</a:t>
                </a:r>
              </a:p>
            </p:txBody>
          </p:sp>
          <p:sp>
            <p:nvSpPr>
              <p:cNvPr id="46" name="Text Box 89"/>
              <p:cNvSpPr txBox="1">
                <a:spLocks noChangeArrowheads="1"/>
              </p:cNvSpPr>
              <p:nvPr/>
            </p:nvSpPr>
            <p:spPr bwMode="auto">
              <a:xfrm>
                <a:off x="2236" y="2547"/>
                <a:ext cx="528" cy="212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2,25m</a:t>
                </a:r>
              </a:p>
            </p:txBody>
          </p:sp>
        </p:grp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43" y="4268582"/>
            <a:ext cx="2350725" cy="2350725"/>
          </a:xfrm>
          <a:prstGeom prst="rect">
            <a:avLst/>
          </a:prstGeom>
        </p:spPr>
      </p:pic>
      <p:sp>
        <p:nvSpPr>
          <p:cNvPr id="52" name="Cloud Callout 51"/>
          <p:cNvSpPr/>
          <p:nvPr/>
        </p:nvSpPr>
        <p:spPr>
          <a:xfrm>
            <a:off x="2404268" y="159516"/>
            <a:ext cx="4249935" cy="4109066"/>
          </a:xfrm>
          <a:prstGeom prst="cloudCallout">
            <a:avLst>
              <a:gd name="adj1" fmla="val -63532"/>
              <a:gd name="adj2" fmla="val 5887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thế nào để “đo” được chiều cao của cây  bằng một chiếc thước thợ? </a:t>
            </a:r>
          </a:p>
        </p:txBody>
      </p:sp>
      <p:pic>
        <p:nvPicPr>
          <p:cNvPr id="53" name="图片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35" t="44936" r="28943" b="3719"/>
          <a:stretch>
            <a:fillRect/>
          </a:stretch>
        </p:blipFill>
        <p:spPr bwMode="auto">
          <a:xfrm>
            <a:off x="6964401" y="4882186"/>
            <a:ext cx="3952875" cy="1760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90910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34202" y="116672"/>
            <a:ext cx="381435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</a:rPr>
              <a:t>Hình học</a:t>
            </a:r>
            <a:r>
              <a:rPr kumimoji="0" lang="en-US" sz="4400" b="1" i="0" u="none" strike="noStrike" kern="1200" cap="none" spc="0" normalizeH="0" baseline="0" noProof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</a:rPr>
              <a:t> 9</a:t>
            </a:r>
          </a:p>
        </p:txBody>
      </p:sp>
      <p:sp>
        <p:nvSpPr>
          <p:cNvPr id="8" name="WordArt 8"/>
          <p:cNvSpPr>
            <a:spLocks noChangeArrowheads="1" noChangeShapeType="1" noTextEdit="1"/>
          </p:cNvSpPr>
          <p:nvPr/>
        </p:nvSpPr>
        <p:spPr bwMode="auto">
          <a:xfrm>
            <a:off x="2358931" y="2952206"/>
            <a:ext cx="7790909" cy="121484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0" normalizeH="0" baseline="0" noProof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§</a:t>
            </a:r>
            <a:r>
              <a:rPr kumimoji="0" lang="en-US" sz="3600" b="1" i="0" u="none" strike="noStrike" kern="10" normalizeH="0" baseline="0" noProof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kumimoji="0" lang="vi-VN" sz="3600" b="1" i="0" u="none" strike="noStrike" kern="10" normalizeH="0" baseline="0" noProof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3600" b="1" i="0" u="none" strike="noStrike" kern="10" normalizeH="0" baseline="0" noProof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3600" b="1" i="0" u="none" strike="noStrike" kern="10" normalizeH="0" noProof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SỐ HỆ THỨC VỀ CẠNH VÀ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normalizeH="0" noProof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ĐƯỜNG CAO TRONG TAM GIÁC VUÔNG</a:t>
            </a:r>
            <a:endParaRPr kumimoji="0" lang="en-US" sz="3600" b="1" i="0" u="none" strike="noStrike" kern="10" normalizeH="0" baseline="0" noProof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796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610168" y="1658597"/>
            <a:ext cx="3386953" cy="4401466"/>
            <a:chOff x="456329" y="1293942"/>
            <a:chExt cx="3619823" cy="5130775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951C15F-8973-4E01-8FF2-A7267280C646}"/>
                </a:ext>
              </a:extLst>
            </p:cNvPr>
            <p:cNvGrpSpPr/>
            <p:nvPr/>
          </p:nvGrpSpPr>
          <p:grpSpPr>
            <a:xfrm>
              <a:off x="456329" y="1293942"/>
              <a:ext cx="3619823" cy="5130775"/>
              <a:chOff x="4267201" y="1349344"/>
              <a:chExt cx="2518228" cy="4289939"/>
            </a:xfrm>
          </p:grpSpPr>
          <p:sp>
            <p:nvSpPr>
              <p:cNvPr id="13" name="Rectangle: Diagonal Corners Rounded 6">
                <a:extLst>
                  <a:ext uri="{FF2B5EF4-FFF2-40B4-BE49-F238E27FC236}">
                    <a16:creationId xmlns:a16="http://schemas.microsoft.com/office/drawing/2014/main" id="{62C26F2B-523C-494F-9A2B-9573736B2276}"/>
                  </a:ext>
                </a:extLst>
              </p:cNvPr>
              <p:cNvSpPr/>
              <p:nvPr/>
            </p:nvSpPr>
            <p:spPr>
              <a:xfrm rot="16200000">
                <a:off x="3504718" y="2358572"/>
                <a:ext cx="4159310" cy="2402112"/>
              </a:xfrm>
              <a:prstGeom prst="round2DiagRect">
                <a:avLst/>
              </a:prstGeom>
              <a:solidFill>
                <a:srgbClr val="F14B0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" name="Rectangle: Diagonal Corners Rounded 7">
                <a:extLst>
                  <a:ext uri="{FF2B5EF4-FFF2-40B4-BE49-F238E27FC236}">
                    <a16:creationId xmlns:a16="http://schemas.microsoft.com/office/drawing/2014/main" id="{E35C6688-B484-4AFE-B56E-1A80805B032C}"/>
                  </a:ext>
                </a:extLst>
              </p:cNvPr>
              <p:cNvSpPr/>
              <p:nvPr/>
            </p:nvSpPr>
            <p:spPr>
              <a:xfrm rot="16200000">
                <a:off x="3388601" y="2227944"/>
                <a:ext cx="4159312" cy="2402112"/>
              </a:xfrm>
              <a:prstGeom prst="round2DiagRect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1" name="Rectangle: Rounded Corners 15">
              <a:extLst>
                <a:ext uri="{FF2B5EF4-FFF2-40B4-BE49-F238E27FC236}">
                  <a16:creationId xmlns:a16="http://schemas.microsoft.com/office/drawing/2014/main" id="{A09ABBBA-1199-467E-85AC-A5D6DD3582C8}"/>
                </a:ext>
              </a:extLst>
            </p:cNvPr>
            <p:cNvSpPr/>
            <p:nvPr/>
          </p:nvSpPr>
          <p:spPr>
            <a:xfrm>
              <a:off x="716672" y="1365673"/>
              <a:ext cx="2672301" cy="713415"/>
            </a:xfrm>
            <a:prstGeom prst="roundRect">
              <a:avLst>
                <a:gd name="adj" fmla="val 50000"/>
              </a:avLst>
            </a:prstGeom>
            <a:solidFill>
              <a:srgbClr val="F24906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KIẾN THỨC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453021" y="1720131"/>
            <a:ext cx="3362347" cy="4339933"/>
            <a:chOff x="4347292" y="1293941"/>
            <a:chExt cx="3655157" cy="5173636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DB742344-DE9C-4C7D-B8B1-78929C06CD60}"/>
                </a:ext>
              </a:extLst>
            </p:cNvPr>
            <p:cNvGrpSpPr/>
            <p:nvPr/>
          </p:nvGrpSpPr>
          <p:grpSpPr>
            <a:xfrm>
              <a:off x="4347292" y="1293941"/>
              <a:ext cx="3655157" cy="5173636"/>
              <a:chOff x="7141029" y="1349344"/>
              <a:chExt cx="2518228" cy="4289939"/>
            </a:xfrm>
          </p:grpSpPr>
          <p:sp>
            <p:nvSpPr>
              <p:cNvPr id="16" name="Rectangle: Diagonal Corners Rounded 9">
                <a:extLst>
                  <a:ext uri="{FF2B5EF4-FFF2-40B4-BE49-F238E27FC236}">
                    <a16:creationId xmlns:a16="http://schemas.microsoft.com/office/drawing/2014/main" id="{1B327D5B-CFAF-4EF1-AFF4-C1EEEA74AA10}"/>
                  </a:ext>
                </a:extLst>
              </p:cNvPr>
              <p:cNvSpPr/>
              <p:nvPr/>
            </p:nvSpPr>
            <p:spPr>
              <a:xfrm rot="16200000">
                <a:off x="6378546" y="2358572"/>
                <a:ext cx="4159310" cy="2402112"/>
              </a:xfrm>
              <a:prstGeom prst="round2DiagRect">
                <a:avLst/>
              </a:prstGeom>
              <a:solidFill>
                <a:srgbClr val="FF930E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" name="Rectangle: Diagonal Corners Rounded 10">
                <a:extLst>
                  <a:ext uri="{FF2B5EF4-FFF2-40B4-BE49-F238E27FC236}">
                    <a16:creationId xmlns:a16="http://schemas.microsoft.com/office/drawing/2014/main" id="{C3DFBC68-49DE-4176-993B-51160CEF3869}"/>
                  </a:ext>
                </a:extLst>
              </p:cNvPr>
              <p:cNvSpPr/>
              <p:nvPr/>
            </p:nvSpPr>
            <p:spPr>
              <a:xfrm rot="16200000">
                <a:off x="6262429" y="2227944"/>
                <a:ext cx="4159312" cy="2402112"/>
              </a:xfrm>
              <a:prstGeom prst="round2DiagRect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2" name="Rectangle: Rounded Corners 16">
              <a:extLst>
                <a:ext uri="{FF2B5EF4-FFF2-40B4-BE49-F238E27FC236}">
                  <a16:creationId xmlns:a16="http://schemas.microsoft.com/office/drawing/2014/main" id="{C20A85E3-7DB2-4577-87F0-13AFCCFC77F0}"/>
                </a:ext>
              </a:extLst>
            </p:cNvPr>
            <p:cNvSpPr/>
            <p:nvPr/>
          </p:nvSpPr>
          <p:spPr>
            <a:xfrm>
              <a:off x="4750540" y="1356366"/>
              <a:ext cx="2564659" cy="699296"/>
            </a:xfrm>
            <a:prstGeom prst="roundRect">
              <a:avLst>
                <a:gd name="adj" fmla="val 50000"/>
              </a:avLst>
            </a:prstGeom>
            <a:solidFill>
              <a:srgbClr val="FF930E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NĂNG LỰC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8426306" y="1720132"/>
            <a:ext cx="3173511" cy="4205910"/>
            <a:chOff x="8302167" y="1360514"/>
            <a:chExt cx="3432633" cy="5154586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CC8CCD32-F8EF-490B-9044-D8C167C29E1C}"/>
                </a:ext>
              </a:extLst>
            </p:cNvPr>
            <p:cNvGrpSpPr/>
            <p:nvPr/>
          </p:nvGrpSpPr>
          <p:grpSpPr>
            <a:xfrm>
              <a:off x="8302167" y="1360514"/>
              <a:ext cx="3432633" cy="5154586"/>
              <a:chOff x="9775373" y="1349344"/>
              <a:chExt cx="2518228" cy="4289939"/>
            </a:xfrm>
          </p:grpSpPr>
          <p:sp>
            <p:nvSpPr>
              <p:cNvPr id="19" name="Rectangle: Diagonal Corners Rounded 12">
                <a:extLst>
                  <a:ext uri="{FF2B5EF4-FFF2-40B4-BE49-F238E27FC236}">
                    <a16:creationId xmlns:a16="http://schemas.microsoft.com/office/drawing/2014/main" id="{0CA9C1C8-5D0C-44BF-A847-9796A3EFE5C7}"/>
                  </a:ext>
                </a:extLst>
              </p:cNvPr>
              <p:cNvSpPr/>
              <p:nvPr/>
            </p:nvSpPr>
            <p:spPr>
              <a:xfrm rot="16200000">
                <a:off x="9012890" y="2358572"/>
                <a:ext cx="4159310" cy="2402112"/>
              </a:xfrm>
              <a:prstGeom prst="round2DiagRect">
                <a:avLst/>
              </a:prstGeom>
              <a:solidFill>
                <a:srgbClr val="894AB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" name="Rectangle: Diagonal Corners Rounded 13">
                <a:extLst>
                  <a:ext uri="{FF2B5EF4-FFF2-40B4-BE49-F238E27FC236}">
                    <a16:creationId xmlns:a16="http://schemas.microsoft.com/office/drawing/2014/main" id="{65A063D1-5477-420E-9600-869053C28994}"/>
                  </a:ext>
                </a:extLst>
              </p:cNvPr>
              <p:cNvSpPr/>
              <p:nvPr/>
            </p:nvSpPr>
            <p:spPr>
              <a:xfrm rot="16200000">
                <a:off x="8896773" y="2227944"/>
                <a:ext cx="4159312" cy="2402112"/>
              </a:xfrm>
              <a:prstGeom prst="round2DiagRect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3" name="Rectangle: Rounded Corners 17">
              <a:extLst>
                <a:ext uri="{FF2B5EF4-FFF2-40B4-BE49-F238E27FC236}">
                  <a16:creationId xmlns:a16="http://schemas.microsoft.com/office/drawing/2014/main" id="{B6BE0C05-6029-4336-AF08-1B235EF8C132}"/>
                </a:ext>
              </a:extLst>
            </p:cNvPr>
            <p:cNvSpPr/>
            <p:nvPr/>
          </p:nvSpPr>
          <p:spPr>
            <a:xfrm>
              <a:off x="8508290" y="1467036"/>
              <a:ext cx="2854549" cy="666564"/>
            </a:xfrm>
            <a:prstGeom prst="roundRect">
              <a:avLst>
                <a:gd name="adj" fmla="val 50000"/>
              </a:avLst>
            </a:prstGeom>
            <a:solidFill>
              <a:srgbClr val="894AB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PHẨM CHẤT</a:t>
              </a:r>
            </a:p>
          </p:txBody>
        </p:sp>
      </p:grpSp>
      <p:sp>
        <p:nvSpPr>
          <p:cNvPr id="25" name="Rectangle 24"/>
          <p:cNvSpPr/>
          <p:nvPr/>
        </p:nvSpPr>
        <p:spPr>
          <a:xfrm>
            <a:off x="853763" y="2682254"/>
            <a:ext cx="277976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120000"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000099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Nắm được các</a:t>
            </a:r>
            <a:r>
              <a:rPr kumimoji="0" lang="en-US" sz="3200" b="0" i="0" u="none" strike="noStrike" kern="0" cap="none" spc="0" normalizeH="0" noProof="0">
                <a:ln>
                  <a:noFill/>
                </a:ln>
                <a:solidFill>
                  <a:srgbClr val="000099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hệ thức về cạnh và đường cao trong tam giác vuông</a:t>
            </a: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rgbClr val="000099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688624" y="2525012"/>
            <a:ext cx="288101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120000"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rgbClr val="000099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Vận dụng các</a:t>
            </a:r>
            <a:r>
              <a:rPr kumimoji="0" lang="en-US" sz="3000" b="0" i="0" u="none" strike="noStrike" kern="0" cap="none" spc="0" normalizeH="0" noProof="0">
                <a:ln>
                  <a:noFill/>
                </a:ln>
                <a:solidFill>
                  <a:srgbClr val="000099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hệ thức trên để làm bài tập về tính độ dài đoạn thẳng trong tam giác vuông</a:t>
            </a:r>
            <a:endParaRPr kumimoji="0" lang="en-US" sz="3000" b="0" i="0" u="none" strike="noStrike" kern="0" cap="none" spc="0" normalizeH="0" baseline="0" noProof="0">
              <a:ln>
                <a:noFill/>
              </a:ln>
              <a:solidFill>
                <a:srgbClr val="000099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561225" y="2520183"/>
            <a:ext cx="301434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99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</a:rPr>
              <a:t>Rèn luyện tính cẩn thận chính xác</a:t>
            </a:r>
            <a:r>
              <a:rPr lang="en-US" sz="2800" kern="0" noProof="0">
                <a:solidFill>
                  <a:srgbClr val="000099">
                    <a:lumMod val="75000"/>
                  </a:srgbClr>
                </a:solidFill>
                <a:latin typeface="Times New Roman" panose="02020603050405020304" pitchFamily="18" charset="0"/>
              </a:rPr>
              <a:t>, 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99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</a:rPr>
              <a:t>tư duy linh hoạt</a:t>
            </a:r>
            <a:r>
              <a:rPr kumimoji="0" lang="en-US" sz="2800" b="0" i="0" u="none" strike="noStrike" kern="0" cap="none" spc="0" normalizeH="0" noProof="0">
                <a:ln>
                  <a:noFill/>
                </a:ln>
                <a:solidFill>
                  <a:srgbClr val="000099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</a:rPr>
              <a:t> và thói quen vận dụng các kiến thức toán học vào thực tiễn cuộn sống 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99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3044782" y="427421"/>
            <a:ext cx="5527855" cy="875207"/>
            <a:chOff x="3326672" y="272459"/>
            <a:chExt cx="5527855" cy="875207"/>
          </a:xfrm>
        </p:grpSpPr>
        <p:grpSp>
          <p:nvGrpSpPr>
            <p:cNvPr id="42" name="Group 41"/>
            <p:cNvGrpSpPr/>
            <p:nvPr/>
          </p:nvGrpSpPr>
          <p:grpSpPr>
            <a:xfrm>
              <a:off x="3326672" y="272459"/>
              <a:ext cx="5527855" cy="875207"/>
              <a:chOff x="3295634" y="301836"/>
              <a:chExt cx="5527855" cy="875207"/>
            </a:xfrm>
          </p:grpSpPr>
          <p:sp>
            <p:nvSpPr>
              <p:cNvPr id="38" name="Rectangle: Diagonal Corners Rounded 9">
                <a:extLst>
                  <a:ext uri="{FF2B5EF4-FFF2-40B4-BE49-F238E27FC236}">
                    <a16:creationId xmlns:a16="http://schemas.microsoft.com/office/drawing/2014/main" id="{1B327D5B-CFAF-4EF1-AFF4-C1EEEA74AA10}"/>
                  </a:ext>
                </a:extLst>
              </p:cNvPr>
              <p:cNvSpPr/>
              <p:nvPr/>
            </p:nvSpPr>
            <p:spPr>
              <a:xfrm rot="10800000">
                <a:off x="3393103" y="403586"/>
                <a:ext cx="5430386" cy="773457"/>
              </a:xfrm>
              <a:prstGeom prst="round2DiagRect">
                <a:avLst/>
              </a:prstGeom>
              <a:solidFill>
                <a:srgbClr val="FFFF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" name="Rectangle: Diagonal Corners Rounded 10">
                <a:extLst>
                  <a:ext uri="{FF2B5EF4-FFF2-40B4-BE49-F238E27FC236}">
                    <a16:creationId xmlns:a16="http://schemas.microsoft.com/office/drawing/2014/main" id="{C3DFBC68-49DE-4176-993B-51160CEF3869}"/>
                  </a:ext>
                </a:extLst>
              </p:cNvPr>
              <p:cNvSpPr/>
              <p:nvPr/>
            </p:nvSpPr>
            <p:spPr>
              <a:xfrm rot="10800000">
                <a:off x="3295634" y="301836"/>
                <a:ext cx="5430389" cy="773456"/>
              </a:xfrm>
              <a:prstGeom prst="round2DiagRect">
                <a:avLst/>
              </a:prstGeom>
              <a:solidFill>
                <a:schemeClr val="bg1">
                  <a:lumMod val="60000"/>
                  <a:lumOff val="40000"/>
                </a:scheme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41" name="Rectangle 40"/>
            <p:cNvSpPr/>
            <p:nvPr/>
          </p:nvSpPr>
          <p:spPr>
            <a:xfrm>
              <a:off x="3526436" y="292518"/>
              <a:ext cx="5128328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MỤC TIÊU BÀI HỌC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30377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986" y="1335566"/>
            <a:ext cx="2632677" cy="584773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>
              <a:tabLst>
                <a:tab pos="741363" algn="l"/>
              </a:tabLst>
            </a:pPr>
            <a:r>
              <a:rPr lang="en-US" sz="32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Quy  ước:</a:t>
            </a:r>
            <a:endParaRPr lang="en-US" sz="32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213595" y="2397982"/>
            <a:ext cx="12835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00FF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BC</a:t>
            </a:r>
            <a:endParaRPr lang="en-US" sz="2800" dirty="0">
              <a:solidFill>
                <a:srgbClr val="00FFFF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290298" y="3779188"/>
            <a:ext cx="56162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AH: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316425" y="4489418"/>
            <a:ext cx="50221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00FF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BH</a:t>
            </a:r>
            <a:r>
              <a:rPr lang="en-US" sz="280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: hình </a:t>
            </a:r>
            <a:r>
              <a:rPr lang="en-US" sz="2800" dirty="0" err="1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chiếu</a:t>
            </a:r>
            <a:r>
              <a:rPr lang="en-US" sz="2800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2800" dirty="0">
                <a:solidFill>
                  <a:srgbClr val="00FF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AB </a:t>
            </a:r>
            <a:r>
              <a:rPr lang="en-US" sz="2800" err="1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trên</a:t>
            </a:r>
            <a:r>
              <a:rPr lang="en-US" sz="280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BC.</a:t>
            </a:r>
            <a:endParaRPr lang="en-US" sz="2800" dirty="0">
              <a:solidFill>
                <a:schemeClr val="bg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290298" y="5309298"/>
            <a:ext cx="51260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00FF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CH</a:t>
            </a:r>
            <a:r>
              <a:rPr lang="en-US" sz="280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: hình </a:t>
            </a:r>
            <a:r>
              <a:rPr lang="en-US" sz="2800" dirty="0" err="1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chiếu</a:t>
            </a:r>
            <a:r>
              <a:rPr lang="en-US" sz="2800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2800" dirty="0">
                <a:solidFill>
                  <a:srgbClr val="00FF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AC </a:t>
            </a:r>
            <a:r>
              <a:rPr lang="en-US" sz="2800" dirty="0" err="1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trên</a:t>
            </a:r>
            <a:r>
              <a:rPr lang="en-US" sz="2800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BC.</a:t>
            </a:r>
            <a:r>
              <a:rPr lang="en-US" sz="2800" dirty="0">
                <a:solidFill>
                  <a:srgbClr val="00B0F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</a:p>
        </p:txBody>
      </p:sp>
      <p:sp>
        <p:nvSpPr>
          <p:cNvPr id="46" name="Rectangle 45"/>
          <p:cNvSpPr/>
          <p:nvPr/>
        </p:nvSpPr>
        <p:spPr>
          <a:xfrm>
            <a:off x="8881917" y="3134303"/>
            <a:ext cx="13612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00FF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AB, AC</a:t>
            </a:r>
            <a:endParaRPr lang="en-US" sz="2800" dirty="0">
              <a:solidFill>
                <a:srgbClr val="00FFFF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09619" y="357377"/>
            <a:ext cx="9958387" cy="969522"/>
          </a:xfrm>
        </p:spPr>
        <p:txBody>
          <a:bodyPr anchor="ctr">
            <a:noAutofit/>
          </a:bodyPr>
          <a:lstStyle/>
          <a:p>
            <a:pPr eaLnBrk="1" hangingPunct="1"/>
            <a:r>
              <a:rPr lang="en-US" alt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§1. MỘT SỐ HỆ THỨC VỀ CẠNH VÀ ĐƯỜNG CAO TRONG TAM GIÁC VUÔNG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283492" y="1777799"/>
            <a:ext cx="3483519" cy="553998"/>
            <a:chOff x="5408986" y="1683205"/>
            <a:chExt cx="4618883" cy="553998"/>
          </a:xfrm>
        </p:grpSpPr>
        <p:sp>
          <p:nvSpPr>
            <p:cNvPr id="6" name="Rectangle 5"/>
            <p:cNvSpPr/>
            <p:nvPr/>
          </p:nvSpPr>
          <p:spPr>
            <a:xfrm>
              <a:off x="7152017" y="1683205"/>
              <a:ext cx="2875852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000">
                  <a:solidFill>
                    <a:schemeClr val="bg1"/>
                  </a:solidFill>
                  <a:latin typeface="Andalus" panose="02020603050405020304" pitchFamily="18" charset="-78"/>
                  <a:cs typeface="Andalus" panose="02020603050405020304" pitchFamily="18" charset="-78"/>
                </a:rPr>
                <a:t>vuông </a:t>
              </a:r>
              <a:r>
                <a:rPr lang="en-US" sz="3000" err="1">
                  <a:solidFill>
                    <a:schemeClr val="bg1"/>
                  </a:solidFill>
                  <a:latin typeface="Andalus" panose="02020603050405020304" pitchFamily="18" charset="-78"/>
                  <a:cs typeface="Andalus" panose="02020603050405020304" pitchFamily="18" charset="-78"/>
                </a:rPr>
                <a:t>tại</a:t>
              </a:r>
              <a:r>
                <a:rPr lang="en-US" sz="3000">
                  <a:solidFill>
                    <a:schemeClr val="bg1"/>
                  </a:solidFill>
                  <a:latin typeface="Andalus" panose="02020603050405020304" pitchFamily="18" charset="-78"/>
                  <a:cs typeface="Andalus" panose="02020603050405020304" pitchFamily="18" charset="-78"/>
                </a:rPr>
                <a:t> A:</a:t>
              </a:r>
              <a:endParaRPr lang="en-US" sz="3000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  <p:graphicFrame>
          <p:nvGraphicFramePr>
            <p:cNvPr id="2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12348255"/>
                </p:ext>
              </p:extLst>
            </p:nvPr>
          </p:nvGraphicFramePr>
          <p:xfrm>
            <a:off x="5408986" y="1722394"/>
            <a:ext cx="1585301" cy="4602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09" name="Equation" r:id="rId3" imgW="495000" imgH="190440" progId="Equation.DSMT4">
                    <p:embed/>
                  </p:oleObj>
                </mc:Choice>
                <mc:Fallback>
                  <p:oleObj name="Equation" r:id="rId3" imgW="495000" imgH="1904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5408986" y="1722394"/>
                          <a:ext cx="1585301" cy="46021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" name="TextBox 6"/>
          <p:cNvSpPr txBox="1"/>
          <p:nvPr/>
        </p:nvSpPr>
        <p:spPr>
          <a:xfrm>
            <a:off x="6271495" y="3097047"/>
            <a:ext cx="2826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 góc vuông: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6271495" y="2426819"/>
            <a:ext cx="21221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 huyền: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22353" y="2136047"/>
            <a:ext cx="5830183" cy="4371843"/>
            <a:chOff x="238293" y="2107918"/>
            <a:chExt cx="5830183" cy="4371843"/>
          </a:xfrm>
        </p:grpSpPr>
        <p:grpSp>
          <p:nvGrpSpPr>
            <p:cNvPr id="32" name="Group 31"/>
            <p:cNvGrpSpPr/>
            <p:nvPr/>
          </p:nvGrpSpPr>
          <p:grpSpPr>
            <a:xfrm>
              <a:off x="238293" y="2107918"/>
              <a:ext cx="5830183" cy="4371843"/>
              <a:chOff x="-21706" y="892721"/>
              <a:chExt cx="3972418" cy="3194240"/>
            </a:xfrm>
          </p:grpSpPr>
          <p:sp>
            <p:nvSpPr>
              <p:cNvPr id="34" name="Text Box 47"/>
              <p:cNvSpPr txBox="1">
                <a:spLocks noChangeArrowheads="1"/>
              </p:cNvSpPr>
              <p:nvPr/>
            </p:nvSpPr>
            <p:spPr bwMode="auto">
              <a:xfrm>
                <a:off x="981876" y="892721"/>
                <a:ext cx="457200" cy="519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en-US" sz="2800" dirty="0">
                    <a:solidFill>
                      <a:srgbClr val="FFFF66"/>
                    </a:solidFill>
                    <a:latin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43" name="Arc 56"/>
              <p:cNvSpPr>
                <a:spLocks/>
              </p:cNvSpPr>
              <p:nvPr/>
            </p:nvSpPr>
            <p:spPr bwMode="auto">
              <a:xfrm rot="2523860" flipV="1">
                <a:off x="688420" y="1770822"/>
                <a:ext cx="2402730" cy="2316139"/>
              </a:xfrm>
              <a:custGeom>
                <a:avLst/>
                <a:gdLst>
                  <a:gd name="T0" fmla="*/ 0 w 21587"/>
                  <a:gd name="T1" fmla="*/ 0 h 21600"/>
                  <a:gd name="T2" fmla="*/ 2147483646 w 21587"/>
                  <a:gd name="T3" fmla="*/ 2147483646 h 21600"/>
                  <a:gd name="T4" fmla="*/ 0 w 21587"/>
                  <a:gd name="T5" fmla="*/ 2147483646 h 21600"/>
                  <a:gd name="T6" fmla="*/ 0 60000 65536"/>
                  <a:gd name="T7" fmla="*/ 0 60000 65536"/>
                  <a:gd name="T8" fmla="*/ 0 60000 65536"/>
                  <a:gd name="T9" fmla="*/ 0 w 21587"/>
                  <a:gd name="T10" fmla="*/ 0 h 21600"/>
                  <a:gd name="T11" fmla="*/ 21587 w 21587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87" h="21600" fill="none" extrusionOk="0">
                    <a:moveTo>
                      <a:pt x="-1" y="0"/>
                    </a:moveTo>
                    <a:cubicBezTo>
                      <a:pt x="11633" y="0"/>
                      <a:pt x="21176" y="9213"/>
                      <a:pt x="21586" y="20839"/>
                    </a:cubicBezTo>
                  </a:path>
                  <a:path w="21587" h="21600" stroke="0" extrusionOk="0">
                    <a:moveTo>
                      <a:pt x="-1" y="0"/>
                    </a:moveTo>
                    <a:cubicBezTo>
                      <a:pt x="11633" y="0"/>
                      <a:pt x="21176" y="9213"/>
                      <a:pt x="21586" y="20839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99CC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200" b="0" i="0" u="none" strike="noStrike" kern="0" cap="none" spc="0" normalizeH="0" baseline="0" noProof="0">
                  <a:ln>
                    <a:noFill/>
                  </a:ln>
                  <a:solidFill>
                    <a:srgbClr val="FFFF66"/>
                  </a:solidFill>
                  <a:effectLst/>
                  <a:uLnTx/>
                  <a:uFillTx/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51" name="Group 50"/>
              <p:cNvGrpSpPr/>
              <p:nvPr/>
            </p:nvGrpSpPr>
            <p:grpSpPr>
              <a:xfrm>
                <a:off x="-21706" y="1295396"/>
                <a:ext cx="3972418" cy="2676797"/>
                <a:chOff x="-21706" y="1295396"/>
                <a:chExt cx="3972418" cy="2676797"/>
              </a:xfrm>
            </p:grpSpPr>
            <p:sp>
              <p:nvSpPr>
                <p:cNvPr id="52" name="Line 35"/>
                <p:cNvSpPr>
                  <a:spLocks noChangeShapeType="1"/>
                </p:cNvSpPr>
                <p:nvPr/>
              </p:nvSpPr>
              <p:spPr bwMode="auto">
                <a:xfrm>
                  <a:off x="234531" y="2895600"/>
                  <a:ext cx="3270669" cy="0"/>
                </a:xfrm>
                <a:prstGeom prst="line">
                  <a:avLst/>
                </a:prstGeom>
                <a:noFill/>
                <a:ln w="28575">
                  <a:solidFill>
                    <a:srgbClr val="99CC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FFFF66"/>
                    </a:solidFill>
                    <a:effectLst/>
                    <a:uLnTx/>
                    <a:uFillTx/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3" name="Line 36"/>
                <p:cNvSpPr>
                  <a:spLocks noChangeShapeType="1"/>
                </p:cNvSpPr>
                <p:nvPr/>
              </p:nvSpPr>
              <p:spPr bwMode="auto">
                <a:xfrm flipV="1">
                  <a:off x="232294" y="1295396"/>
                  <a:ext cx="910706" cy="1578268"/>
                </a:xfrm>
                <a:prstGeom prst="line">
                  <a:avLst/>
                </a:prstGeom>
                <a:noFill/>
                <a:ln w="28575">
                  <a:solidFill>
                    <a:srgbClr val="99CC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FFFF66"/>
                    </a:solidFill>
                    <a:effectLst/>
                    <a:uLnTx/>
                    <a:uFillTx/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4" name="Line 37"/>
                <p:cNvSpPr>
                  <a:spLocks noChangeShapeType="1"/>
                </p:cNvSpPr>
                <p:nvPr/>
              </p:nvSpPr>
              <p:spPr bwMode="auto">
                <a:xfrm flipH="1" flipV="1">
                  <a:off x="1143000" y="1295400"/>
                  <a:ext cx="2362200" cy="1600200"/>
                </a:xfrm>
                <a:prstGeom prst="line">
                  <a:avLst/>
                </a:prstGeom>
                <a:noFill/>
                <a:ln w="28575">
                  <a:solidFill>
                    <a:srgbClr val="99CC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FFFF66"/>
                    </a:solidFill>
                    <a:effectLst/>
                    <a:uLnTx/>
                    <a:uFillTx/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55" name="Group 40"/>
                <p:cNvGrpSpPr>
                  <a:grpSpLocks/>
                </p:cNvGrpSpPr>
                <p:nvPr/>
              </p:nvGrpSpPr>
              <p:grpSpPr bwMode="auto">
                <a:xfrm>
                  <a:off x="1066800" y="1358900"/>
                  <a:ext cx="190500" cy="152400"/>
                  <a:chOff x="1104" y="952"/>
                  <a:chExt cx="120" cy="96"/>
                </a:xfrm>
              </p:grpSpPr>
              <p:sp>
                <p:nvSpPr>
                  <p:cNvPr id="69" name="Line 3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179" y="952"/>
                    <a:ext cx="45" cy="96"/>
                  </a:xfrm>
                  <a:prstGeom prst="line">
                    <a:avLst/>
                  </a:prstGeom>
                  <a:noFill/>
                  <a:ln w="28575">
                    <a:solidFill>
                      <a:srgbClr val="99CC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3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66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70" name="Line 39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104" y="990"/>
                    <a:ext cx="72" cy="51"/>
                  </a:xfrm>
                  <a:prstGeom prst="line">
                    <a:avLst/>
                  </a:prstGeom>
                  <a:noFill/>
                  <a:ln w="28575">
                    <a:solidFill>
                      <a:srgbClr val="99CC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3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66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56" name="Line 41"/>
                <p:cNvSpPr>
                  <a:spLocks noChangeShapeType="1"/>
                </p:cNvSpPr>
                <p:nvPr/>
              </p:nvSpPr>
              <p:spPr bwMode="auto">
                <a:xfrm flipH="1" flipV="1">
                  <a:off x="1143000" y="1295400"/>
                  <a:ext cx="12700" cy="1600200"/>
                </a:xfrm>
                <a:prstGeom prst="line">
                  <a:avLst/>
                </a:prstGeom>
                <a:noFill/>
                <a:ln w="28575">
                  <a:solidFill>
                    <a:srgbClr val="99CC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FFFF66"/>
                    </a:solidFill>
                    <a:effectLst/>
                    <a:uLnTx/>
                    <a:uFillTx/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8" name="Text Box 48"/>
                <p:cNvSpPr txBox="1">
                  <a:spLocks noChangeArrowheads="1"/>
                </p:cNvSpPr>
                <p:nvPr/>
              </p:nvSpPr>
              <p:spPr bwMode="auto">
                <a:xfrm>
                  <a:off x="-21706" y="2669335"/>
                  <a:ext cx="457200" cy="5191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  <a:buFontTx/>
                    <a:buNone/>
                  </a:pPr>
                  <a:r>
                    <a:rPr lang="en-US" altLang="en-US" sz="2800">
                      <a:solidFill>
                        <a:srgbClr val="FFFF66"/>
                      </a:solidFill>
                      <a:latin typeface="Times New Roman" panose="02020603050405020304" pitchFamily="18" charset="0"/>
                    </a:rPr>
                    <a:t>B</a:t>
                  </a:r>
                </a:p>
              </p:txBody>
            </p:sp>
            <p:sp>
              <p:nvSpPr>
                <p:cNvPr id="59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3493512" y="2636043"/>
                  <a:ext cx="457200" cy="5191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  <a:buFontTx/>
                    <a:buNone/>
                  </a:pPr>
                  <a:r>
                    <a:rPr lang="en-US" altLang="en-US" sz="2800">
                      <a:solidFill>
                        <a:srgbClr val="FFFF66"/>
                      </a:solidFill>
                      <a:latin typeface="Times New Roman" panose="02020603050405020304" pitchFamily="18" charset="0"/>
                    </a:rPr>
                    <a:t>C</a:t>
                  </a:r>
                </a:p>
              </p:txBody>
            </p:sp>
            <p:sp>
              <p:nvSpPr>
                <p:cNvPr id="60" name="Text Box 50"/>
                <p:cNvSpPr txBox="1">
                  <a:spLocks noChangeArrowheads="1"/>
                </p:cNvSpPr>
                <p:nvPr/>
              </p:nvSpPr>
              <p:spPr bwMode="auto">
                <a:xfrm>
                  <a:off x="1054100" y="2873665"/>
                  <a:ext cx="457200" cy="5191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  <a:buFontTx/>
                    <a:buNone/>
                  </a:pPr>
                  <a:r>
                    <a:rPr lang="en-US" altLang="en-US" sz="2800" dirty="0">
                      <a:solidFill>
                        <a:srgbClr val="FFFF66"/>
                      </a:solidFill>
                      <a:latin typeface="Times New Roman" panose="02020603050405020304" pitchFamily="18" charset="0"/>
                    </a:rPr>
                    <a:t>H</a:t>
                  </a:r>
                </a:p>
              </p:txBody>
            </p:sp>
            <p:sp>
              <p:nvSpPr>
                <p:cNvPr id="61" name="Text Box 51"/>
                <p:cNvSpPr txBox="1">
                  <a:spLocks noChangeArrowheads="1"/>
                </p:cNvSpPr>
                <p:nvPr/>
              </p:nvSpPr>
              <p:spPr bwMode="auto">
                <a:xfrm>
                  <a:off x="500897" y="1793908"/>
                  <a:ext cx="318865" cy="4176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  <a:buFontTx/>
                    <a:buNone/>
                  </a:pPr>
                  <a:r>
                    <a:rPr lang="en-US" altLang="en-US" sz="2800">
                      <a:solidFill>
                        <a:srgbClr val="FFFF66"/>
                      </a:solidFill>
                      <a:latin typeface="Times New Roman" panose="02020603050405020304" pitchFamily="18" charset="0"/>
                    </a:rPr>
                    <a:t>c</a:t>
                  </a:r>
                </a:p>
              </p:txBody>
            </p:sp>
            <p:sp>
              <p:nvSpPr>
                <p:cNvPr id="62" name="Text Box 52"/>
                <p:cNvSpPr txBox="1">
                  <a:spLocks noChangeArrowheads="1"/>
                </p:cNvSpPr>
                <p:nvPr/>
              </p:nvSpPr>
              <p:spPr bwMode="auto">
                <a:xfrm>
                  <a:off x="2057400" y="1600200"/>
                  <a:ext cx="304800" cy="4176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  <a:buFontTx/>
                    <a:buNone/>
                  </a:pPr>
                  <a:r>
                    <a:rPr lang="en-US" altLang="en-US" sz="2800">
                      <a:solidFill>
                        <a:srgbClr val="FFFF66"/>
                      </a:solidFill>
                      <a:latin typeface="Times New Roman" panose="02020603050405020304" pitchFamily="18" charset="0"/>
                    </a:rPr>
                    <a:t>b</a:t>
                  </a:r>
                </a:p>
              </p:txBody>
            </p:sp>
            <p:sp>
              <p:nvSpPr>
                <p:cNvPr id="63" name="Text Box 53"/>
                <p:cNvSpPr txBox="1">
                  <a:spLocks noChangeArrowheads="1"/>
                </p:cNvSpPr>
                <p:nvPr/>
              </p:nvSpPr>
              <p:spPr bwMode="auto">
                <a:xfrm>
                  <a:off x="1143000" y="1905000"/>
                  <a:ext cx="304800" cy="4176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  <a:buFontTx/>
                    <a:buNone/>
                  </a:pPr>
                  <a:r>
                    <a:rPr lang="en-US" altLang="en-US" sz="2800">
                      <a:solidFill>
                        <a:srgbClr val="FFFF66"/>
                      </a:solidFill>
                      <a:latin typeface="Times New Roman" panose="02020603050405020304" pitchFamily="18" charset="0"/>
                    </a:rPr>
                    <a:t>h</a:t>
                  </a:r>
                </a:p>
              </p:txBody>
            </p:sp>
            <p:sp>
              <p:nvSpPr>
                <p:cNvPr id="64" name="Text Box 54"/>
                <p:cNvSpPr txBox="1">
                  <a:spLocks noChangeArrowheads="1"/>
                </p:cNvSpPr>
                <p:nvPr/>
              </p:nvSpPr>
              <p:spPr bwMode="auto">
                <a:xfrm>
                  <a:off x="685800" y="2498725"/>
                  <a:ext cx="381000" cy="4176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  <a:buFontTx/>
                    <a:buNone/>
                  </a:pPr>
                  <a:r>
                    <a:rPr lang="en-US" altLang="en-US" sz="2800">
                      <a:solidFill>
                        <a:srgbClr val="FFFF66"/>
                      </a:solidFill>
                      <a:latin typeface="Times New Roman" panose="02020603050405020304" pitchFamily="18" charset="0"/>
                    </a:rPr>
                    <a:t>c’</a:t>
                  </a:r>
                </a:p>
              </p:txBody>
            </p:sp>
            <p:sp>
              <p:nvSpPr>
                <p:cNvPr id="65" name="Text Box 55"/>
                <p:cNvSpPr txBox="1">
                  <a:spLocks noChangeArrowheads="1"/>
                </p:cNvSpPr>
                <p:nvPr/>
              </p:nvSpPr>
              <p:spPr bwMode="auto">
                <a:xfrm>
                  <a:off x="1828800" y="2514600"/>
                  <a:ext cx="457200" cy="4176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  <a:buFontTx/>
                    <a:buNone/>
                  </a:pPr>
                  <a:r>
                    <a:rPr lang="en-US" altLang="en-US" sz="2800">
                      <a:solidFill>
                        <a:srgbClr val="FFFF66"/>
                      </a:solidFill>
                      <a:latin typeface="Times New Roman" panose="02020603050405020304" pitchFamily="18" charset="0"/>
                    </a:rPr>
                    <a:t>b’</a:t>
                  </a:r>
                </a:p>
              </p:txBody>
            </p:sp>
            <p:sp>
              <p:nvSpPr>
                <p:cNvPr id="66" name="Text Box 57"/>
                <p:cNvSpPr txBox="1">
                  <a:spLocks noChangeArrowheads="1"/>
                </p:cNvSpPr>
                <p:nvPr/>
              </p:nvSpPr>
              <p:spPr bwMode="auto">
                <a:xfrm>
                  <a:off x="1717584" y="3554553"/>
                  <a:ext cx="304800" cy="4176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  <a:buFontTx/>
                    <a:buNone/>
                  </a:pPr>
                  <a:r>
                    <a:rPr lang="en-US" altLang="en-US" sz="2800">
                      <a:solidFill>
                        <a:srgbClr val="FFFF66"/>
                      </a:solidFill>
                      <a:latin typeface="Times New Roman" panose="02020603050405020304" pitchFamily="18" charset="0"/>
                    </a:rPr>
                    <a:t>a</a:t>
                  </a:r>
                </a:p>
              </p:txBody>
            </p:sp>
          </p:grpSp>
        </p:grpSp>
        <p:sp>
          <p:nvSpPr>
            <p:cNvPr id="8" name="Rectangle 7"/>
            <p:cNvSpPr/>
            <p:nvPr/>
          </p:nvSpPr>
          <p:spPr>
            <a:xfrm rot="18243037">
              <a:off x="1892583" y="2718195"/>
              <a:ext cx="192278" cy="207526"/>
            </a:xfrm>
            <a:prstGeom prst="rect">
              <a:avLst/>
            </a:prstGeom>
            <a:noFill/>
            <a:ln w="254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1968345" y="4618384"/>
              <a:ext cx="223672" cy="200781"/>
            </a:xfrm>
            <a:prstGeom prst="rect">
              <a:avLst/>
            </a:prstGeom>
            <a:noFill/>
            <a:ln w="254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64803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7" grpId="0"/>
      <p:bldP spid="28" grpId="0"/>
      <p:bldP spid="29" grpId="0"/>
      <p:bldP spid="30" grpId="0"/>
      <p:bldP spid="46" grpId="0"/>
      <p:bldP spid="7" grpId="0"/>
      <p:bldP spid="7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095319" y="314515"/>
            <a:ext cx="9958387" cy="969522"/>
          </a:xfrm>
          <a:prstGeom prst="rect">
            <a:avLst/>
          </a:prstGeom>
        </p:spPr>
        <p:txBody>
          <a:bodyPr vert="horz" lIns="121914" tIns="60957" rIns="121914" bIns="60957" rtlCol="0" anchor="ctr">
            <a:noAutofit/>
          </a:bodyPr>
          <a:lstStyle>
            <a:lvl1pPr algn="l" defTabSz="12191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0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§1. MỘT SỐ HỆ THỨC VỀ CẠNH VÀ ĐƯỜNG CAO TRONG TAM GIÁC VUÔNG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9054" y="1449866"/>
            <a:ext cx="11636733" cy="553996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>
              <a:tabLst>
                <a:tab pos="741363" algn="l"/>
              </a:tabLst>
            </a:pPr>
            <a:r>
              <a:rPr lang="en-US" sz="30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Hệ thức giữa cạnh góc vuông và hình chiếu của nó trên cạnh huyền</a:t>
            </a:r>
            <a:endParaRPr lang="en-US" sz="30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9054" y="2169691"/>
            <a:ext cx="2135546" cy="52321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>
              <a:tabLst>
                <a:tab pos="741363" algn="l"/>
              </a:tabLst>
            </a:pPr>
            <a:r>
              <a:rPr lang="en-US" sz="2800" b="1" i="1">
                <a:solidFill>
                  <a:srgbClr val="FF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Định lí 1:</a:t>
            </a:r>
            <a:endParaRPr lang="en-US" sz="2800" b="1" i="1" dirty="0">
              <a:solidFill>
                <a:srgbClr val="FF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89704" y="2169691"/>
            <a:ext cx="9802296" cy="138499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chemeClr val="bg1">
                    <a:lumMod val="9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Trong </a:t>
            </a:r>
            <a:r>
              <a:rPr lang="en-US" altLang="en-US" sz="2800" dirty="0" err="1">
                <a:solidFill>
                  <a:schemeClr val="bg1">
                    <a:lumMod val="9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một</a:t>
            </a:r>
            <a:r>
              <a:rPr lang="en-US" altLang="en-US" sz="2800" dirty="0">
                <a:solidFill>
                  <a:schemeClr val="bg1">
                    <a:lumMod val="9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tam </a:t>
            </a:r>
            <a:r>
              <a:rPr lang="en-US" altLang="en-US" sz="2800" dirty="0" err="1">
                <a:solidFill>
                  <a:schemeClr val="bg1">
                    <a:lumMod val="9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giác</a:t>
            </a:r>
            <a:r>
              <a:rPr lang="en-US" altLang="en-US" sz="2800" dirty="0">
                <a:solidFill>
                  <a:schemeClr val="bg1">
                    <a:lumMod val="9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altLang="en-US" sz="2800" dirty="0" err="1">
                <a:solidFill>
                  <a:schemeClr val="bg1">
                    <a:lumMod val="9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vuông</a:t>
            </a:r>
            <a:r>
              <a:rPr lang="en-US" altLang="en-US" sz="2800" dirty="0">
                <a:solidFill>
                  <a:schemeClr val="bg1">
                    <a:lumMod val="9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, </a:t>
            </a:r>
            <a:r>
              <a:rPr lang="en-US" altLang="en-US" sz="2800" dirty="0" err="1">
                <a:solidFill>
                  <a:srgbClr val="00FF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bình</a:t>
            </a:r>
            <a:r>
              <a:rPr lang="en-US" altLang="en-US" sz="2800" dirty="0">
                <a:solidFill>
                  <a:srgbClr val="00FF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altLang="en-US" sz="2800" dirty="0" err="1">
                <a:solidFill>
                  <a:srgbClr val="00FF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phương</a:t>
            </a:r>
            <a:r>
              <a:rPr lang="en-US" altLang="en-US" sz="2800" dirty="0">
                <a:solidFill>
                  <a:srgbClr val="00FF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altLang="en-US" sz="2800" dirty="0" err="1">
                <a:solidFill>
                  <a:srgbClr val="00FF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mỗi</a:t>
            </a:r>
            <a:r>
              <a:rPr lang="en-US" altLang="en-US" sz="2800" dirty="0">
                <a:solidFill>
                  <a:srgbClr val="00FF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altLang="en-US" sz="2800" dirty="0" err="1">
                <a:solidFill>
                  <a:srgbClr val="00FF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cạnh</a:t>
            </a:r>
            <a:r>
              <a:rPr lang="en-US" altLang="en-US" sz="2800" dirty="0">
                <a:solidFill>
                  <a:srgbClr val="00FF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altLang="en-US" sz="2800" dirty="0" err="1">
                <a:solidFill>
                  <a:srgbClr val="00FF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góc</a:t>
            </a:r>
            <a:r>
              <a:rPr lang="en-US" altLang="en-US" sz="2800" dirty="0">
                <a:solidFill>
                  <a:srgbClr val="00FF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altLang="en-US" sz="2800" dirty="0" err="1">
                <a:solidFill>
                  <a:srgbClr val="00FF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vuông</a:t>
            </a:r>
            <a:r>
              <a:rPr lang="en-US" altLang="en-US" sz="2800" dirty="0">
                <a:solidFill>
                  <a:srgbClr val="00FF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altLang="en-US" sz="2800" dirty="0" err="1">
                <a:solidFill>
                  <a:srgbClr val="00FF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bằng</a:t>
            </a:r>
            <a:r>
              <a:rPr lang="en-US" altLang="en-US" sz="2800" dirty="0">
                <a:solidFill>
                  <a:srgbClr val="00FF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altLang="en-US" sz="2800" err="1">
                <a:solidFill>
                  <a:srgbClr val="00FF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tích</a:t>
            </a:r>
            <a:r>
              <a:rPr lang="en-US" altLang="en-US" sz="2800">
                <a:solidFill>
                  <a:srgbClr val="00FF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của cạnh </a:t>
            </a:r>
            <a:r>
              <a:rPr lang="en-US" altLang="en-US" sz="2800" dirty="0" err="1">
                <a:solidFill>
                  <a:srgbClr val="00FF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huyền</a:t>
            </a:r>
            <a:r>
              <a:rPr lang="en-US" altLang="en-US" sz="2800" dirty="0">
                <a:solidFill>
                  <a:srgbClr val="00FF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altLang="en-US" sz="2800" dirty="0" err="1">
                <a:solidFill>
                  <a:srgbClr val="00FF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và</a:t>
            </a:r>
            <a:r>
              <a:rPr lang="en-US" altLang="en-US" sz="2800" dirty="0">
                <a:solidFill>
                  <a:srgbClr val="00FF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altLang="en-US" sz="2800" dirty="0" err="1">
                <a:solidFill>
                  <a:srgbClr val="00FF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hình</a:t>
            </a:r>
            <a:r>
              <a:rPr lang="en-US" altLang="en-US" sz="2800" dirty="0">
                <a:solidFill>
                  <a:srgbClr val="00FF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altLang="en-US" sz="2800" dirty="0" err="1">
                <a:solidFill>
                  <a:srgbClr val="00FF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chiếu</a:t>
            </a:r>
            <a:r>
              <a:rPr lang="en-US" altLang="en-US" sz="2800" dirty="0">
                <a:solidFill>
                  <a:srgbClr val="00FF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altLang="en-US" sz="2800" dirty="0" err="1">
                <a:solidFill>
                  <a:schemeClr val="bg1">
                    <a:lumMod val="9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của</a:t>
            </a:r>
            <a:r>
              <a:rPr lang="en-US" altLang="en-US" sz="2800" dirty="0">
                <a:solidFill>
                  <a:schemeClr val="bg1">
                    <a:lumMod val="9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altLang="en-US" sz="2800" dirty="0" err="1">
                <a:solidFill>
                  <a:schemeClr val="bg1">
                    <a:lumMod val="9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cạnh</a:t>
            </a:r>
            <a:r>
              <a:rPr lang="en-US" altLang="en-US" sz="2800" dirty="0">
                <a:solidFill>
                  <a:schemeClr val="bg1">
                    <a:lumMod val="9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altLang="en-US" sz="2800" dirty="0" err="1">
                <a:solidFill>
                  <a:schemeClr val="bg1">
                    <a:lumMod val="9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góc</a:t>
            </a:r>
            <a:r>
              <a:rPr lang="en-US" altLang="en-US" sz="2800" dirty="0">
                <a:solidFill>
                  <a:schemeClr val="bg1">
                    <a:lumMod val="9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altLang="en-US" sz="2800" dirty="0" err="1">
                <a:solidFill>
                  <a:schemeClr val="bg1">
                    <a:lumMod val="9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vuông</a:t>
            </a:r>
            <a:r>
              <a:rPr lang="en-US" altLang="en-US" sz="2800" dirty="0">
                <a:solidFill>
                  <a:schemeClr val="bg1">
                    <a:lumMod val="9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altLang="en-US" sz="2800" dirty="0" err="1">
                <a:solidFill>
                  <a:schemeClr val="bg1">
                    <a:lumMod val="9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đó</a:t>
            </a:r>
            <a:r>
              <a:rPr lang="en-US" altLang="en-US" sz="2800" dirty="0">
                <a:solidFill>
                  <a:schemeClr val="bg1">
                    <a:lumMod val="9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altLang="en-US" sz="2800" dirty="0" err="1">
                <a:solidFill>
                  <a:schemeClr val="bg1">
                    <a:lumMod val="9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trên</a:t>
            </a:r>
            <a:r>
              <a:rPr lang="en-US" altLang="en-US" sz="2800" dirty="0">
                <a:solidFill>
                  <a:schemeClr val="bg1">
                    <a:lumMod val="9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altLang="en-US" sz="2800" dirty="0" err="1">
                <a:solidFill>
                  <a:schemeClr val="bg1">
                    <a:lumMod val="9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cạnh</a:t>
            </a:r>
            <a:r>
              <a:rPr lang="en-US" altLang="en-US" sz="2800" dirty="0">
                <a:solidFill>
                  <a:schemeClr val="bg1">
                    <a:lumMod val="9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altLang="en-US" sz="2800" dirty="0" err="1">
                <a:solidFill>
                  <a:schemeClr val="bg1">
                    <a:lumMod val="9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huyền</a:t>
            </a:r>
            <a:r>
              <a:rPr lang="en-US" altLang="en-US" sz="2800" dirty="0">
                <a:solidFill>
                  <a:schemeClr val="bg1">
                    <a:lumMod val="9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58314" y="3114428"/>
            <a:ext cx="4685187" cy="3529260"/>
            <a:chOff x="193792" y="1972635"/>
            <a:chExt cx="5874684" cy="4507126"/>
          </a:xfrm>
        </p:grpSpPr>
        <p:grpSp>
          <p:nvGrpSpPr>
            <p:cNvPr id="9" name="Group 8"/>
            <p:cNvGrpSpPr/>
            <p:nvPr/>
          </p:nvGrpSpPr>
          <p:grpSpPr>
            <a:xfrm>
              <a:off x="193792" y="1972635"/>
              <a:ext cx="5874684" cy="4507126"/>
              <a:chOff x="-52027" y="793878"/>
              <a:chExt cx="4002739" cy="3293083"/>
            </a:xfrm>
          </p:grpSpPr>
          <p:sp>
            <p:nvSpPr>
              <p:cNvPr id="12" name="Text Box 47"/>
              <p:cNvSpPr txBox="1">
                <a:spLocks noChangeArrowheads="1"/>
              </p:cNvSpPr>
              <p:nvPr/>
            </p:nvSpPr>
            <p:spPr bwMode="auto">
              <a:xfrm>
                <a:off x="935160" y="793878"/>
                <a:ext cx="457200" cy="519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en-US" sz="2800" dirty="0">
                    <a:solidFill>
                      <a:srgbClr val="FFFF66"/>
                    </a:solidFill>
                    <a:latin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13" name="Arc 56"/>
              <p:cNvSpPr>
                <a:spLocks/>
              </p:cNvSpPr>
              <p:nvPr/>
            </p:nvSpPr>
            <p:spPr bwMode="auto">
              <a:xfrm rot="2523860" flipV="1">
                <a:off x="688420" y="1770822"/>
                <a:ext cx="2402730" cy="2316139"/>
              </a:xfrm>
              <a:custGeom>
                <a:avLst/>
                <a:gdLst>
                  <a:gd name="T0" fmla="*/ 0 w 21587"/>
                  <a:gd name="T1" fmla="*/ 0 h 21600"/>
                  <a:gd name="T2" fmla="*/ 2147483646 w 21587"/>
                  <a:gd name="T3" fmla="*/ 2147483646 h 21600"/>
                  <a:gd name="T4" fmla="*/ 0 w 21587"/>
                  <a:gd name="T5" fmla="*/ 2147483646 h 21600"/>
                  <a:gd name="T6" fmla="*/ 0 60000 65536"/>
                  <a:gd name="T7" fmla="*/ 0 60000 65536"/>
                  <a:gd name="T8" fmla="*/ 0 60000 65536"/>
                  <a:gd name="T9" fmla="*/ 0 w 21587"/>
                  <a:gd name="T10" fmla="*/ 0 h 21600"/>
                  <a:gd name="T11" fmla="*/ 21587 w 21587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87" h="21600" fill="none" extrusionOk="0">
                    <a:moveTo>
                      <a:pt x="-1" y="0"/>
                    </a:moveTo>
                    <a:cubicBezTo>
                      <a:pt x="11633" y="0"/>
                      <a:pt x="21176" y="9213"/>
                      <a:pt x="21586" y="20839"/>
                    </a:cubicBezTo>
                  </a:path>
                  <a:path w="21587" h="21600" stroke="0" extrusionOk="0">
                    <a:moveTo>
                      <a:pt x="-1" y="0"/>
                    </a:moveTo>
                    <a:cubicBezTo>
                      <a:pt x="11633" y="0"/>
                      <a:pt x="21176" y="9213"/>
                      <a:pt x="21586" y="20839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99CC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200" b="0" i="0" u="none" strike="noStrike" kern="0" cap="none" spc="0" normalizeH="0" baseline="0" noProof="0">
                  <a:ln>
                    <a:noFill/>
                  </a:ln>
                  <a:solidFill>
                    <a:srgbClr val="FFFF66"/>
                  </a:solidFill>
                  <a:effectLst/>
                  <a:uLnTx/>
                  <a:uFillTx/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14" name="Group 13"/>
              <p:cNvGrpSpPr/>
              <p:nvPr/>
            </p:nvGrpSpPr>
            <p:grpSpPr>
              <a:xfrm>
                <a:off x="-52027" y="1295396"/>
                <a:ext cx="4002739" cy="2676797"/>
                <a:chOff x="-52027" y="1295396"/>
                <a:chExt cx="4002739" cy="2676797"/>
              </a:xfrm>
            </p:grpSpPr>
            <p:sp>
              <p:nvSpPr>
                <p:cNvPr id="15" name="Line 35"/>
                <p:cNvSpPr>
                  <a:spLocks noChangeShapeType="1"/>
                </p:cNvSpPr>
                <p:nvPr/>
              </p:nvSpPr>
              <p:spPr bwMode="auto">
                <a:xfrm>
                  <a:off x="234531" y="2895600"/>
                  <a:ext cx="3270669" cy="0"/>
                </a:xfrm>
                <a:prstGeom prst="line">
                  <a:avLst/>
                </a:prstGeom>
                <a:noFill/>
                <a:ln w="28575">
                  <a:solidFill>
                    <a:srgbClr val="99CC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FFFF66"/>
                    </a:solidFill>
                    <a:effectLst/>
                    <a:uLnTx/>
                    <a:uFillTx/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" name="Line 36"/>
                <p:cNvSpPr>
                  <a:spLocks noChangeShapeType="1"/>
                </p:cNvSpPr>
                <p:nvPr/>
              </p:nvSpPr>
              <p:spPr bwMode="auto">
                <a:xfrm flipV="1">
                  <a:off x="232294" y="1295396"/>
                  <a:ext cx="910706" cy="1578268"/>
                </a:xfrm>
                <a:prstGeom prst="line">
                  <a:avLst/>
                </a:prstGeom>
                <a:noFill/>
                <a:ln w="28575">
                  <a:solidFill>
                    <a:srgbClr val="99CC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FFFF66"/>
                    </a:solidFill>
                    <a:effectLst/>
                    <a:uLnTx/>
                    <a:uFillTx/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Line 37"/>
                <p:cNvSpPr>
                  <a:spLocks noChangeShapeType="1"/>
                </p:cNvSpPr>
                <p:nvPr/>
              </p:nvSpPr>
              <p:spPr bwMode="auto">
                <a:xfrm flipH="1" flipV="1">
                  <a:off x="1143000" y="1295400"/>
                  <a:ext cx="2362200" cy="1600200"/>
                </a:xfrm>
                <a:prstGeom prst="line">
                  <a:avLst/>
                </a:prstGeom>
                <a:noFill/>
                <a:ln w="28575">
                  <a:solidFill>
                    <a:srgbClr val="99CC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FFFF66"/>
                    </a:solidFill>
                    <a:effectLst/>
                    <a:uLnTx/>
                    <a:uFillTx/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18" name="Group 40"/>
                <p:cNvGrpSpPr>
                  <a:grpSpLocks/>
                </p:cNvGrpSpPr>
                <p:nvPr/>
              </p:nvGrpSpPr>
              <p:grpSpPr bwMode="auto">
                <a:xfrm>
                  <a:off x="1066800" y="1358900"/>
                  <a:ext cx="190500" cy="152400"/>
                  <a:chOff x="1104" y="952"/>
                  <a:chExt cx="120" cy="96"/>
                </a:xfrm>
              </p:grpSpPr>
              <p:sp>
                <p:nvSpPr>
                  <p:cNvPr id="29" name="Line 3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179" y="952"/>
                    <a:ext cx="45" cy="96"/>
                  </a:xfrm>
                  <a:prstGeom prst="line">
                    <a:avLst/>
                  </a:prstGeom>
                  <a:noFill/>
                  <a:ln w="28575">
                    <a:solidFill>
                      <a:srgbClr val="99CC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3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66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0" name="Line 39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104" y="990"/>
                    <a:ext cx="72" cy="51"/>
                  </a:xfrm>
                  <a:prstGeom prst="line">
                    <a:avLst/>
                  </a:prstGeom>
                  <a:noFill/>
                  <a:ln w="28575">
                    <a:solidFill>
                      <a:srgbClr val="99CC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3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66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19" name="Line 41"/>
                <p:cNvSpPr>
                  <a:spLocks noChangeShapeType="1"/>
                </p:cNvSpPr>
                <p:nvPr/>
              </p:nvSpPr>
              <p:spPr bwMode="auto">
                <a:xfrm flipH="1" flipV="1">
                  <a:off x="1143000" y="1295400"/>
                  <a:ext cx="12700" cy="1600200"/>
                </a:xfrm>
                <a:prstGeom prst="line">
                  <a:avLst/>
                </a:prstGeom>
                <a:noFill/>
                <a:ln w="28575">
                  <a:solidFill>
                    <a:srgbClr val="99CC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FFFF66"/>
                    </a:solidFill>
                    <a:effectLst/>
                    <a:uLnTx/>
                    <a:uFillTx/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" name="Text Box 48"/>
                <p:cNvSpPr txBox="1">
                  <a:spLocks noChangeArrowheads="1"/>
                </p:cNvSpPr>
                <p:nvPr/>
              </p:nvSpPr>
              <p:spPr bwMode="auto">
                <a:xfrm>
                  <a:off x="-52027" y="2707544"/>
                  <a:ext cx="457200" cy="5191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  <a:buFontTx/>
                    <a:buNone/>
                  </a:pPr>
                  <a:r>
                    <a:rPr lang="en-US" altLang="en-US" sz="2800">
                      <a:solidFill>
                        <a:srgbClr val="FFFF66"/>
                      </a:solidFill>
                      <a:latin typeface="Times New Roman" panose="02020603050405020304" pitchFamily="18" charset="0"/>
                    </a:rPr>
                    <a:t>B</a:t>
                  </a:r>
                </a:p>
              </p:txBody>
            </p:sp>
            <p:sp>
              <p:nvSpPr>
                <p:cNvPr id="21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3493512" y="2636043"/>
                  <a:ext cx="457200" cy="5191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  <a:buFontTx/>
                    <a:buNone/>
                  </a:pPr>
                  <a:r>
                    <a:rPr lang="en-US" altLang="en-US" sz="2800">
                      <a:solidFill>
                        <a:srgbClr val="FFFF66"/>
                      </a:solidFill>
                      <a:latin typeface="Times New Roman" panose="02020603050405020304" pitchFamily="18" charset="0"/>
                    </a:rPr>
                    <a:t>C</a:t>
                  </a:r>
                </a:p>
              </p:txBody>
            </p:sp>
            <p:sp>
              <p:nvSpPr>
                <p:cNvPr id="22" name="Text Box 50"/>
                <p:cNvSpPr txBox="1">
                  <a:spLocks noChangeArrowheads="1"/>
                </p:cNvSpPr>
                <p:nvPr/>
              </p:nvSpPr>
              <p:spPr bwMode="auto">
                <a:xfrm>
                  <a:off x="1054100" y="2873665"/>
                  <a:ext cx="457200" cy="5191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  <a:buFontTx/>
                    <a:buNone/>
                  </a:pPr>
                  <a:r>
                    <a:rPr lang="en-US" altLang="en-US" sz="2800" dirty="0">
                      <a:solidFill>
                        <a:srgbClr val="FFFF66"/>
                      </a:solidFill>
                      <a:latin typeface="Times New Roman" panose="02020603050405020304" pitchFamily="18" charset="0"/>
                    </a:rPr>
                    <a:t>H</a:t>
                  </a:r>
                </a:p>
              </p:txBody>
            </p:sp>
            <p:sp>
              <p:nvSpPr>
                <p:cNvPr id="23" name="Text Box 51"/>
                <p:cNvSpPr txBox="1">
                  <a:spLocks noChangeArrowheads="1"/>
                </p:cNvSpPr>
                <p:nvPr/>
              </p:nvSpPr>
              <p:spPr bwMode="auto">
                <a:xfrm>
                  <a:off x="368781" y="1750030"/>
                  <a:ext cx="318865" cy="4176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  <a:buFontTx/>
                    <a:buNone/>
                  </a:pPr>
                  <a:r>
                    <a:rPr lang="en-US" altLang="en-US" sz="2800">
                      <a:solidFill>
                        <a:srgbClr val="FFFF66"/>
                      </a:solidFill>
                      <a:latin typeface="Times New Roman" panose="02020603050405020304" pitchFamily="18" charset="0"/>
                    </a:rPr>
                    <a:t>c</a:t>
                  </a:r>
                </a:p>
              </p:txBody>
            </p:sp>
            <p:sp>
              <p:nvSpPr>
                <p:cNvPr id="24" name="Text Box 52"/>
                <p:cNvSpPr txBox="1">
                  <a:spLocks noChangeArrowheads="1"/>
                </p:cNvSpPr>
                <p:nvPr/>
              </p:nvSpPr>
              <p:spPr bwMode="auto">
                <a:xfrm>
                  <a:off x="2171920" y="1609757"/>
                  <a:ext cx="304800" cy="4176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  <a:buFontTx/>
                    <a:buNone/>
                  </a:pPr>
                  <a:r>
                    <a:rPr lang="en-US" altLang="en-US" sz="2800">
                      <a:solidFill>
                        <a:srgbClr val="FFFF66"/>
                      </a:solidFill>
                      <a:latin typeface="Times New Roman" panose="02020603050405020304" pitchFamily="18" charset="0"/>
                    </a:rPr>
                    <a:t>b</a:t>
                  </a:r>
                </a:p>
              </p:txBody>
            </p:sp>
            <p:sp>
              <p:nvSpPr>
                <p:cNvPr id="25" name="Text Box 53"/>
                <p:cNvSpPr txBox="1">
                  <a:spLocks noChangeArrowheads="1"/>
                </p:cNvSpPr>
                <p:nvPr/>
              </p:nvSpPr>
              <p:spPr bwMode="auto">
                <a:xfrm>
                  <a:off x="1143000" y="1905000"/>
                  <a:ext cx="304800" cy="4176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  <a:buFontTx/>
                    <a:buNone/>
                  </a:pPr>
                  <a:r>
                    <a:rPr lang="en-US" altLang="en-US" sz="2800">
                      <a:solidFill>
                        <a:srgbClr val="FFFF66"/>
                      </a:solidFill>
                      <a:latin typeface="Times New Roman" panose="02020603050405020304" pitchFamily="18" charset="0"/>
                    </a:rPr>
                    <a:t>h</a:t>
                  </a:r>
                </a:p>
              </p:txBody>
            </p:sp>
            <p:sp>
              <p:nvSpPr>
                <p:cNvPr id="26" name="Text Box 54"/>
                <p:cNvSpPr txBox="1">
                  <a:spLocks noChangeArrowheads="1"/>
                </p:cNvSpPr>
                <p:nvPr/>
              </p:nvSpPr>
              <p:spPr bwMode="auto">
                <a:xfrm>
                  <a:off x="625822" y="2440686"/>
                  <a:ext cx="429058" cy="4882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  <a:buFontTx/>
                    <a:buNone/>
                  </a:pPr>
                  <a:r>
                    <a:rPr lang="en-US" altLang="en-US" sz="2800">
                      <a:solidFill>
                        <a:srgbClr val="FFFF66"/>
                      </a:solidFill>
                      <a:latin typeface="Times New Roman" panose="02020603050405020304" pitchFamily="18" charset="0"/>
                    </a:rPr>
                    <a:t>c’</a:t>
                  </a:r>
                </a:p>
              </p:txBody>
            </p:sp>
            <p:sp>
              <p:nvSpPr>
                <p:cNvPr id="27" name="Text Box 55"/>
                <p:cNvSpPr txBox="1">
                  <a:spLocks noChangeArrowheads="1"/>
                </p:cNvSpPr>
                <p:nvPr/>
              </p:nvSpPr>
              <p:spPr bwMode="auto">
                <a:xfrm>
                  <a:off x="1866680" y="2464565"/>
                  <a:ext cx="457200" cy="4176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  <a:buFontTx/>
                    <a:buNone/>
                  </a:pPr>
                  <a:r>
                    <a:rPr lang="en-US" altLang="en-US" sz="2800">
                      <a:solidFill>
                        <a:srgbClr val="FFFF66"/>
                      </a:solidFill>
                      <a:latin typeface="Times New Roman" panose="02020603050405020304" pitchFamily="18" charset="0"/>
                    </a:rPr>
                    <a:t>b’</a:t>
                  </a:r>
                </a:p>
              </p:txBody>
            </p:sp>
            <p:sp>
              <p:nvSpPr>
                <p:cNvPr id="28" name="Text Box 57"/>
                <p:cNvSpPr txBox="1">
                  <a:spLocks noChangeArrowheads="1"/>
                </p:cNvSpPr>
                <p:nvPr/>
              </p:nvSpPr>
              <p:spPr bwMode="auto">
                <a:xfrm>
                  <a:off x="1717584" y="3554553"/>
                  <a:ext cx="304800" cy="4176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  <a:buFontTx/>
                    <a:buNone/>
                  </a:pPr>
                  <a:r>
                    <a:rPr lang="en-US" altLang="en-US" sz="2800">
                      <a:solidFill>
                        <a:srgbClr val="FFFF66"/>
                      </a:solidFill>
                      <a:latin typeface="Times New Roman" panose="02020603050405020304" pitchFamily="18" charset="0"/>
                    </a:rPr>
                    <a:t>a</a:t>
                  </a:r>
                </a:p>
              </p:txBody>
            </p:sp>
          </p:grpSp>
        </p:grpSp>
        <p:sp>
          <p:nvSpPr>
            <p:cNvPr id="10" name="Rectangle 9"/>
            <p:cNvSpPr/>
            <p:nvPr/>
          </p:nvSpPr>
          <p:spPr>
            <a:xfrm rot="18243037">
              <a:off x="1892583" y="2718195"/>
              <a:ext cx="192278" cy="207526"/>
            </a:xfrm>
            <a:prstGeom prst="rect">
              <a:avLst/>
            </a:prstGeom>
            <a:noFill/>
            <a:ln w="254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968345" y="4618384"/>
              <a:ext cx="223672" cy="200781"/>
            </a:xfrm>
            <a:prstGeom prst="rect">
              <a:avLst/>
            </a:prstGeom>
            <a:noFill/>
            <a:ln w="254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5948727"/>
              </p:ext>
            </p:extLst>
          </p:nvPr>
        </p:nvGraphicFramePr>
        <p:xfrm>
          <a:off x="8824913" y="4497388"/>
          <a:ext cx="2439987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2" name="Equation" r:id="rId3" imgW="736560" imgH="266400" progId="Equation.DSMT4">
                  <p:embed/>
                </p:oleObj>
              </mc:Choice>
              <mc:Fallback>
                <p:oleObj name="Equation" r:id="rId3" imgW="73656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824913" y="4497388"/>
                        <a:ext cx="2439987" cy="720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9240630"/>
              </p:ext>
            </p:extLst>
          </p:nvPr>
        </p:nvGraphicFramePr>
        <p:xfrm>
          <a:off x="8824913" y="3565525"/>
          <a:ext cx="2397125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3" name="Equation" r:id="rId5" imgW="723600" imgH="266400" progId="Equation.DSMT4">
                  <p:embed/>
                </p:oleObj>
              </mc:Choice>
              <mc:Fallback>
                <p:oleObj name="Equation" r:id="rId5" imgW="723600" imgH="266400" progId="Equation.DSMT4">
                  <p:embed/>
                  <p:pic>
                    <p:nvPicPr>
                      <p:cNvPr id="31" name="Object 30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824913" y="3565525"/>
                        <a:ext cx="2397125" cy="719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Rectangle 32"/>
          <p:cNvSpPr/>
          <p:nvPr/>
        </p:nvSpPr>
        <p:spPr>
          <a:xfrm>
            <a:off x="5505894" y="4547502"/>
            <a:ext cx="32089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en-US" sz="3200" baseline="3000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BC. CH</a:t>
            </a:r>
            <a:endParaRPr lang="en-US" sz="3200" dirty="0">
              <a:solidFill>
                <a:srgbClr val="00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518810" y="3695062"/>
            <a:ext cx="32089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en-US" sz="3200" baseline="3000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BC. BH</a:t>
            </a:r>
            <a:endParaRPr lang="en-US" sz="3200" dirty="0">
              <a:solidFill>
                <a:srgbClr val="00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9414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33" grpId="0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40" y="1114424"/>
            <a:ext cx="4235810" cy="293248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07640" y="355179"/>
            <a:ext cx="6467926" cy="584773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>
              <a:tabLst>
                <a:tab pos="741363" algn="l"/>
              </a:tabLst>
            </a:pPr>
            <a:r>
              <a:rPr lang="en-US" sz="3200" b="1" i="1">
                <a:solidFill>
                  <a:srgbClr val="FF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VD 1: </a:t>
            </a:r>
            <a:r>
              <a:rPr lang="en-US" sz="3200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x, y trong hình sau: </a:t>
            </a:r>
            <a:endParaRPr lang="en-US" sz="32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0827572"/>
              </p:ext>
            </p:extLst>
          </p:nvPr>
        </p:nvGraphicFramePr>
        <p:xfrm>
          <a:off x="1703389" y="4289776"/>
          <a:ext cx="2468562" cy="610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11" name="Equation" r:id="rId4" imgW="1079280" imgH="266400" progId="Equation.DSMT4">
                  <p:embed/>
                </p:oleObj>
              </mc:Choice>
              <mc:Fallback>
                <p:oleObj name="Equation" r:id="rId4" imgW="107928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03389" y="4289776"/>
                        <a:ext cx="2468562" cy="610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" name="Group 19"/>
          <p:cNvGrpSpPr/>
          <p:nvPr/>
        </p:nvGrpSpPr>
        <p:grpSpPr>
          <a:xfrm>
            <a:off x="5457826" y="939952"/>
            <a:ext cx="6115050" cy="1015663"/>
            <a:chOff x="5424341" y="1565416"/>
            <a:chExt cx="5467822" cy="1015663"/>
          </a:xfrm>
        </p:grpSpPr>
        <p:sp>
          <p:nvSpPr>
            <p:cNvPr id="21" name="Rectangle 20"/>
            <p:cNvSpPr/>
            <p:nvPr/>
          </p:nvSpPr>
          <p:spPr>
            <a:xfrm>
              <a:off x="5424341" y="1565416"/>
              <a:ext cx="5467822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0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Áp dụng định lí Pytago vào              vuông </a:t>
              </a:r>
              <a:r>
                <a:rPr lang="en-US" sz="300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tại</a:t>
              </a:r>
              <a:r>
                <a:rPr lang="en-US" sz="30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A:</a:t>
              </a:r>
              <a:endPara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2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10978347"/>
                </p:ext>
              </p:extLst>
            </p:nvPr>
          </p:nvGraphicFramePr>
          <p:xfrm>
            <a:off x="9382097" y="1565416"/>
            <a:ext cx="1152356" cy="4974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912" name="Equation" r:id="rId6" imgW="495000" imgH="190440" progId="Equation.DSMT4">
                    <p:embed/>
                  </p:oleObj>
                </mc:Choice>
                <mc:Fallback>
                  <p:oleObj name="Equation" r:id="rId6" imgW="495000" imgH="190440" progId="Equation.DSMT4">
                    <p:embed/>
                    <p:pic>
                      <p:nvPicPr>
                        <p:cNvPr id="2" name="Object 1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9382097" y="1565416"/>
                          <a:ext cx="1152356" cy="49743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7347391"/>
              </p:ext>
            </p:extLst>
          </p:nvPr>
        </p:nvGraphicFramePr>
        <p:xfrm>
          <a:off x="6562725" y="1974351"/>
          <a:ext cx="2898422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13" name="Equation" r:id="rId8" imgW="1320480" imgH="228600" progId="Equation.DSMT4">
                  <p:embed/>
                </p:oleObj>
              </mc:Choice>
              <mc:Fallback>
                <p:oleObj name="Equation" r:id="rId8" imgW="13204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562725" y="1974351"/>
                        <a:ext cx="2898422" cy="501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4889441"/>
              </p:ext>
            </p:extLst>
          </p:nvPr>
        </p:nvGraphicFramePr>
        <p:xfrm>
          <a:off x="7353298" y="2580665"/>
          <a:ext cx="266223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14" name="Equation" r:id="rId10" imgW="1168200" imgH="228600" progId="Equation.DSMT4">
                  <p:embed/>
                </p:oleObj>
              </mc:Choice>
              <mc:Fallback>
                <p:oleObj name="Equation" r:id="rId10" imgW="1168200" imgH="228600" progId="Equation.DSMT4">
                  <p:embed/>
                  <p:pic>
                    <p:nvPicPr>
                      <p:cNvPr id="23" name="Object 22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353298" y="2580665"/>
                        <a:ext cx="2662238" cy="520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9738813"/>
              </p:ext>
            </p:extLst>
          </p:nvPr>
        </p:nvGraphicFramePr>
        <p:xfrm>
          <a:off x="6278209" y="3206029"/>
          <a:ext cx="3182938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15" name="Equation" r:id="rId12" imgW="1396800" imgH="253800" progId="Equation.DSMT4">
                  <p:embed/>
                </p:oleObj>
              </mc:Choice>
              <mc:Fallback>
                <p:oleObj name="Equation" r:id="rId12" imgW="1396800" imgH="253800" progId="Equation.DSMT4">
                  <p:embed/>
                  <p:pic>
                    <p:nvPicPr>
                      <p:cNvPr id="24" name="Object 23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278209" y="3206029"/>
                        <a:ext cx="3182938" cy="577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507640" y="4315164"/>
            <a:ext cx="3214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có:</a:t>
            </a: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6716419"/>
              </p:ext>
            </p:extLst>
          </p:nvPr>
        </p:nvGraphicFramePr>
        <p:xfrm>
          <a:off x="2075910" y="4925327"/>
          <a:ext cx="1538288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16" name="Equation" r:id="rId14" imgW="672840" imgH="266400" progId="Equation.DSMT4">
                  <p:embed/>
                </p:oleObj>
              </mc:Choice>
              <mc:Fallback>
                <p:oleObj name="Equation" r:id="rId14" imgW="672840" imgH="266400" progId="Equation.DSMT4">
                  <p:embed/>
                  <p:pic>
                    <p:nvPicPr>
                      <p:cNvPr id="19" name="Object 18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075910" y="4925327"/>
                        <a:ext cx="1538288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1467540"/>
              </p:ext>
            </p:extLst>
          </p:nvPr>
        </p:nvGraphicFramePr>
        <p:xfrm>
          <a:off x="1703389" y="5534927"/>
          <a:ext cx="2525712" cy="104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17" name="Equation" r:id="rId16" imgW="1104840" imgH="457200" progId="Equation.DSMT4">
                  <p:embed/>
                </p:oleObj>
              </mc:Choice>
              <mc:Fallback>
                <p:oleObj name="Equation" r:id="rId16" imgW="1104840" imgH="457200" progId="Equation.DSMT4">
                  <p:embed/>
                  <p:pic>
                    <p:nvPicPr>
                      <p:cNvPr id="29" name="Object 28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703389" y="5534927"/>
                        <a:ext cx="2525712" cy="1044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2" name="Straight Connector 31"/>
          <p:cNvCxnSpPr/>
          <p:nvPr/>
        </p:nvCxnSpPr>
        <p:spPr>
          <a:xfrm>
            <a:off x="5843587" y="4289776"/>
            <a:ext cx="0" cy="2264338"/>
          </a:xfrm>
          <a:prstGeom prst="line">
            <a:avLst/>
          </a:prstGeom>
          <a:ln w="41275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9500199"/>
              </p:ext>
            </p:extLst>
          </p:nvPr>
        </p:nvGraphicFramePr>
        <p:xfrm>
          <a:off x="6035675" y="4208463"/>
          <a:ext cx="2844800" cy="61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18" name="Equation" r:id="rId18" imgW="1244520" imgH="266400" progId="Equation.DSMT4">
                  <p:embed/>
                </p:oleObj>
              </mc:Choice>
              <mc:Fallback>
                <p:oleObj name="Equation" r:id="rId18" imgW="1244520" imgH="266400" progId="Equation.DSMT4">
                  <p:embed/>
                  <p:pic>
                    <p:nvPicPr>
                      <p:cNvPr id="19" name="Object 18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6035675" y="4208463"/>
                        <a:ext cx="2844800" cy="611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6769509"/>
              </p:ext>
            </p:extLst>
          </p:nvPr>
        </p:nvGraphicFramePr>
        <p:xfrm>
          <a:off x="6506367" y="4819650"/>
          <a:ext cx="2178050" cy="61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19" name="Equation" r:id="rId20" imgW="952200" imgH="266400" progId="Equation.DSMT4">
                  <p:embed/>
                </p:oleObj>
              </mc:Choice>
              <mc:Fallback>
                <p:oleObj name="Equation" r:id="rId20" imgW="952200" imgH="266400" progId="Equation.DSMT4">
                  <p:embed/>
                  <p:pic>
                    <p:nvPicPr>
                      <p:cNvPr id="33" name="Object 32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6506367" y="4819650"/>
                        <a:ext cx="2178050" cy="611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2332388"/>
              </p:ext>
            </p:extLst>
          </p:nvPr>
        </p:nvGraphicFramePr>
        <p:xfrm>
          <a:off x="6135688" y="5421313"/>
          <a:ext cx="2757487" cy="104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20" name="Equation" r:id="rId22" imgW="1206360" imgH="457200" progId="Equation.DSMT4">
                  <p:embed/>
                </p:oleObj>
              </mc:Choice>
              <mc:Fallback>
                <p:oleObj name="Equation" r:id="rId22" imgW="1206360" imgH="457200" progId="Equation.DSMT4">
                  <p:embed/>
                  <p:pic>
                    <p:nvPicPr>
                      <p:cNvPr id="30" name="Object 29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6135688" y="5421313"/>
                        <a:ext cx="2757487" cy="1044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400578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9|15|21.1|18.1|17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0.9"/>
</p:tagLst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1728</TotalTime>
  <Words>1079</Words>
  <Application>Microsoft Office PowerPoint</Application>
  <PresentationFormat>Widescreen</PresentationFormat>
  <Paragraphs>245</Paragraphs>
  <Slides>24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40" baseType="lpstr">
      <vt:lpstr>Andalus</vt:lpstr>
      <vt:lpstr>Arial</vt:lpstr>
      <vt:lpstr>Calibri</vt:lpstr>
      <vt:lpstr>Calibri Light</vt:lpstr>
      <vt:lpstr>Cambria Math</vt:lpstr>
      <vt:lpstr>Symbol</vt:lpstr>
      <vt:lpstr>Tahoma</vt:lpstr>
      <vt:lpstr>Times New Roman</vt:lpstr>
      <vt:lpstr>Wingdings</vt:lpstr>
      <vt:lpstr>1_Office Theme</vt:lpstr>
      <vt:lpstr>4_Office Theme</vt:lpstr>
      <vt:lpstr>Ocean</vt:lpstr>
      <vt:lpstr>3_Office Theme</vt:lpstr>
      <vt:lpstr>5_Office Theme</vt:lpstr>
      <vt:lpstr>6_Office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§1. MỘT SỐ HỆ THỨC VỀ CẠNH VÀ ĐƯỜNG CAO TRONG TAM GIÁC VUÔNG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445</cp:revision>
  <dcterms:created xsi:type="dcterms:W3CDTF">2021-08-11T08:04:19Z</dcterms:created>
  <dcterms:modified xsi:type="dcterms:W3CDTF">2021-09-27T16:57:31Z</dcterms:modified>
</cp:coreProperties>
</file>