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31560-15F8-4BE1-8E42-D5949BCF0EE5}" type="doc">
      <dgm:prSet loTypeId="urn:microsoft.com/office/officeart/2005/8/layout/orgChart1" loCatId="hierarchy" qsTypeId="urn:microsoft.com/office/officeart/2005/8/quickstyle/simple1#15" qsCatId="simple" csTypeId="urn:microsoft.com/office/officeart/2005/8/colors/colorful4" csCatId="colorful" phldr="1"/>
      <dgm:spPr/>
      <dgm:t>
        <a:bodyPr/>
        <a:lstStyle/>
        <a:p>
          <a:endParaRPr lang="en-US"/>
        </a:p>
      </dgm:t>
    </dgm:pt>
    <dgm:pt modelId="{6E029D1C-29EF-4CB7-92F4-5818A402B254}">
      <dgm:prSet phldrT="[Text]" custT="1"/>
      <dgm:spPr/>
      <dgm:t>
        <a:bodyPr/>
        <a:lstStyle/>
        <a:p>
          <a:r>
            <a:rPr lang="en-US" sz="3200" b="1" dirty="0" err="1" smtClean="0">
              <a:latin typeface="Times New Roman" panose="02020603050405020304" pitchFamily="18" charset="0"/>
              <a:cs typeface="Times New Roman" panose="02020603050405020304" pitchFamily="18" charset="0"/>
            </a:rPr>
            <a:t>Đặt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endParaRPr lang="en-US" sz="3200" b="1" dirty="0">
            <a:latin typeface="Times New Roman" panose="02020603050405020304" pitchFamily="18" charset="0"/>
            <a:cs typeface="Times New Roman" panose="02020603050405020304" pitchFamily="18" charset="0"/>
          </a:endParaRPr>
        </a:p>
      </dgm:t>
    </dgm:pt>
    <dgm:pt modelId="{C126F9C6-759B-4CD8-B3D1-BE6CF12621AC}" type="parTrans" cxnId="{1613F62B-8E05-42F5-829C-C16F07F41B63}">
      <dgm:prSet/>
      <dgm:spPr/>
      <dgm:t>
        <a:bodyPr/>
        <a:lstStyle/>
        <a:p>
          <a:endParaRPr lang="en-US"/>
        </a:p>
      </dgm:t>
    </dgm:pt>
    <dgm:pt modelId="{7E948356-B418-4426-8315-C3AF3DB11C7D}" type="sibTrans" cxnId="{1613F62B-8E05-42F5-829C-C16F07F41B63}">
      <dgm:prSet/>
      <dgm:spPr/>
      <dgm:t>
        <a:bodyPr/>
        <a:lstStyle/>
        <a:p>
          <a:endParaRPr lang="en-US"/>
        </a:p>
      </dgm:t>
    </dgm:pt>
    <dgm:pt modelId="{04CE525F-818F-4F69-B0AA-94B8478C350B}">
      <dgm:prSet phldrT="[Text]" custT="1"/>
      <dgm:spPr/>
      <dgm:t>
        <a:bodyPr/>
        <a:lstStyle/>
        <a:p>
          <a:r>
            <a:rPr lang="en-US" sz="280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ta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xóm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giềng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tắt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lửa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đèn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nhau</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dgm:t>
    </dgm:pt>
    <dgm:pt modelId="{FB61BBD0-4AD0-4860-B875-4B2A4213215A}" type="parTrans" cxnId="{87886A2C-066E-45DC-8CD3-B51875FAD87B}">
      <dgm:prSet/>
      <dgm:spPr/>
      <dgm:t>
        <a:bodyPr/>
        <a:lstStyle/>
        <a:p>
          <a:endParaRPr lang="en-US"/>
        </a:p>
      </dgm:t>
    </dgm:pt>
    <dgm:pt modelId="{425C5F43-72D0-4603-A796-98A9C09E8BDF}" type="sibTrans" cxnId="{87886A2C-066E-45DC-8CD3-B51875FAD87B}">
      <dgm:prSet/>
      <dgm:spPr/>
      <dgm:t>
        <a:bodyPr/>
        <a:lstStyle/>
        <a:p>
          <a:endParaRPr lang="en-US"/>
        </a:p>
      </dgm:t>
    </dgm:pt>
    <dgm:pt modelId="{662299A1-A042-4DC4-B4B8-D0466DC4E058}">
      <dgm:prSet phldrT="[Text]" custT="1"/>
      <dgm:spPr/>
      <dgm:t>
        <a:bodyPr/>
        <a:lstStyle/>
        <a:p>
          <a:r>
            <a:rPr lang="en-US" sz="2800" b="1" smtClean="0">
              <a:latin typeface="Times New Roman" panose="02020603050405020304" pitchFamily="18" charset="0"/>
              <a:cs typeface="Times New Roman" panose="02020603050405020304" pitchFamily="18" charset="0"/>
            </a:rPr>
            <a:t>Việc gì anh ta làm cũng tạm bợ, không chắc chắn, ăn sổi ở thì quá.</a:t>
          </a:r>
          <a:endParaRPr lang="en-US" sz="2800" b="1" dirty="0">
            <a:latin typeface="Times New Roman" panose="02020603050405020304" pitchFamily="18" charset="0"/>
            <a:cs typeface="Times New Roman" panose="02020603050405020304" pitchFamily="18" charset="0"/>
          </a:endParaRPr>
        </a:p>
      </dgm:t>
    </dgm:pt>
    <dgm:pt modelId="{8F00C8F6-AE34-4507-99CF-8A2906D883E5}" type="parTrans" cxnId="{02AD6C0F-952C-4D68-BBAE-7986EE5426EF}">
      <dgm:prSet/>
      <dgm:spPr/>
      <dgm:t>
        <a:bodyPr/>
        <a:lstStyle/>
        <a:p>
          <a:endParaRPr lang="en-US"/>
        </a:p>
      </dgm:t>
    </dgm:pt>
    <dgm:pt modelId="{01BE1254-ADA8-43B4-902F-2B61E01336B5}" type="sibTrans" cxnId="{02AD6C0F-952C-4D68-BBAE-7986EE5426EF}">
      <dgm:prSet/>
      <dgm:spPr/>
      <dgm:t>
        <a:bodyPr/>
        <a:lstStyle/>
        <a:p>
          <a:endParaRPr lang="en-US"/>
        </a:p>
      </dgm:t>
    </dgm:pt>
    <dgm:pt modelId="{AB379D1D-FB97-463E-83FC-DA09B2A7885D}">
      <dgm:prSet phldrT="[Text]" custT="1"/>
      <dgm:spPr/>
      <dgm:t>
        <a:bodyPr/>
        <a:lstStyle/>
        <a:p>
          <a:r>
            <a:rPr lang="en-US" sz="2800" b="1" smtClean="0">
              <a:latin typeface="Times New Roman" panose="02020603050405020304" pitchFamily="18" charset="0"/>
              <a:cs typeface="Times New Roman" panose="02020603050405020304" pitchFamily="18" charset="0"/>
            </a:rPr>
            <a:t>Cậu ta đi mưa về hôi như cú mèo ấy.</a:t>
          </a:r>
          <a:endParaRPr lang="en-US" sz="2800" b="1" dirty="0">
            <a:latin typeface="Times New Roman" panose="02020603050405020304" pitchFamily="18" charset="0"/>
            <a:cs typeface="Times New Roman" panose="02020603050405020304" pitchFamily="18" charset="0"/>
          </a:endParaRPr>
        </a:p>
      </dgm:t>
    </dgm:pt>
    <dgm:pt modelId="{2460FAE7-67B4-4FF7-86F5-FAA3278AA612}" type="parTrans" cxnId="{8F7AAE1C-08B4-452F-83A5-9DA18574499C}">
      <dgm:prSet/>
      <dgm:spPr/>
      <dgm:t>
        <a:bodyPr/>
        <a:lstStyle/>
        <a:p>
          <a:endParaRPr lang="en-US"/>
        </a:p>
      </dgm:t>
    </dgm:pt>
    <dgm:pt modelId="{343BBE1E-8B6D-48A6-A430-CE22DEB09F8D}" type="sibTrans" cxnId="{8F7AAE1C-08B4-452F-83A5-9DA18574499C}">
      <dgm:prSet/>
      <dgm:spPr/>
      <dgm:t>
        <a:bodyPr/>
        <a:lstStyle/>
        <a:p>
          <a:endParaRPr lang="en-US"/>
        </a:p>
      </dgm:t>
    </dgm:pt>
    <dgm:pt modelId="{0DD9739C-FB7C-4E6D-805E-EFA75B4C7712}" type="pres">
      <dgm:prSet presAssocID="{9BB31560-15F8-4BE1-8E42-D5949BCF0EE5}" presName="hierChild1" presStyleCnt="0">
        <dgm:presLayoutVars>
          <dgm:orgChart val="1"/>
          <dgm:chPref val="1"/>
          <dgm:dir/>
          <dgm:animOne val="branch"/>
          <dgm:animLvl val="lvl"/>
          <dgm:resizeHandles/>
        </dgm:presLayoutVars>
      </dgm:prSet>
      <dgm:spPr/>
      <dgm:t>
        <a:bodyPr/>
        <a:lstStyle/>
        <a:p>
          <a:endParaRPr lang="en-US"/>
        </a:p>
      </dgm:t>
    </dgm:pt>
    <dgm:pt modelId="{3D36507F-80E4-49AB-B930-B961D5E1FAC3}" type="pres">
      <dgm:prSet presAssocID="{6E029D1C-29EF-4CB7-92F4-5818A402B254}" presName="hierRoot1" presStyleCnt="0">
        <dgm:presLayoutVars>
          <dgm:hierBranch val="init"/>
        </dgm:presLayoutVars>
      </dgm:prSet>
      <dgm:spPr/>
      <dgm:t>
        <a:bodyPr/>
        <a:lstStyle/>
        <a:p>
          <a:endParaRPr lang="en-US"/>
        </a:p>
      </dgm:t>
    </dgm:pt>
    <dgm:pt modelId="{B56E741B-F75E-4D53-B47C-E86789B6CE07}" type="pres">
      <dgm:prSet presAssocID="{6E029D1C-29EF-4CB7-92F4-5818A402B254}" presName="rootComposite1" presStyleCnt="0"/>
      <dgm:spPr/>
      <dgm:t>
        <a:bodyPr/>
        <a:lstStyle/>
        <a:p>
          <a:endParaRPr lang="en-US"/>
        </a:p>
      </dgm:t>
    </dgm:pt>
    <dgm:pt modelId="{D302C3A7-D8CE-4323-8570-985D5BFA43E7}" type="pres">
      <dgm:prSet presAssocID="{6E029D1C-29EF-4CB7-92F4-5818A402B254}" presName="rootText1" presStyleLbl="node0" presStyleIdx="0" presStyleCnt="1" custScaleY="72082">
        <dgm:presLayoutVars>
          <dgm:chPref val="3"/>
        </dgm:presLayoutVars>
      </dgm:prSet>
      <dgm:spPr/>
      <dgm:t>
        <a:bodyPr/>
        <a:lstStyle/>
        <a:p>
          <a:endParaRPr lang="en-US"/>
        </a:p>
      </dgm:t>
    </dgm:pt>
    <dgm:pt modelId="{F15513EA-EF66-4412-85A8-9327AB61B866}" type="pres">
      <dgm:prSet presAssocID="{6E029D1C-29EF-4CB7-92F4-5818A402B254}" presName="rootConnector1" presStyleLbl="node1" presStyleIdx="0" presStyleCnt="0"/>
      <dgm:spPr/>
      <dgm:t>
        <a:bodyPr/>
        <a:lstStyle/>
        <a:p>
          <a:endParaRPr lang="en-US"/>
        </a:p>
      </dgm:t>
    </dgm:pt>
    <dgm:pt modelId="{85F42F69-9B9C-4B22-B20D-4DA237B58792}" type="pres">
      <dgm:prSet presAssocID="{6E029D1C-29EF-4CB7-92F4-5818A402B254}" presName="hierChild2" presStyleCnt="0"/>
      <dgm:spPr/>
      <dgm:t>
        <a:bodyPr/>
        <a:lstStyle/>
        <a:p>
          <a:endParaRPr lang="en-US"/>
        </a:p>
      </dgm:t>
    </dgm:pt>
    <dgm:pt modelId="{C0BF1106-A467-48CA-A533-E84229AB61A6}" type="pres">
      <dgm:prSet presAssocID="{FB61BBD0-4AD0-4860-B875-4B2A4213215A}" presName="Name37" presStyleLbl="parChTrans1D2" presStyleIdx="0" presStyleCnt="3"/>
      <dgm:spPr/>
      <dgm:t>
        <a:bodyPr/>
        <a:lstStyle/>
        <a:p>
          <a:endParaRPr lang="en-US"/>
        </a:p>
      </dgm:t>
    </dgm:pt>
    <dgm:pt modelId="{FC4EF614-39A5-47C6-9868-B9DD37C1765F}" type="pres">
      <dgm:prSet presAssocID="{04CE525F-818F-4F69-B0AA-94B8478C350B}" presName="hierRoot2" presStyleCnt="0">
        <dgm:presLayoutVars>
          <dgm:hierBranch val="init"/>
        </dgm:presLayoutVars>
      </dgm:prSet>
      <dgm:spPr/>
      <dgm:t>
        <a:bodyPr/>
        <a:lstStyle/>
        <a:p>
          <a:endParaRPr lang="en-US"/>
        </a:p>
      </dgm:t>
    </dgm:pt>
    <dgm:pt modelId="{858B2849-36A5-4669-8A9E-F4D2C6E76020}" type="pres">
      <dgm:prSet presAssocID="{04CE525F-818F-4F69-B0AA-94B8478C350B}" presName="rootComposite" presStyleCnt="0"/>
      <dgm:spPr/>
      <dgm:t>
        <a:bodyPr/>
        <a:lstStyle/>
        <a:p>
          <a:endParaRPr lang="en-US"/>
        </a:p>
      </dgm:t>
    </dgm:pt>
    <dgm:pt modelId="{94582048-37D7-4073-AA2F-4434A791DA0D}" type="pres">
      <dgm:prSet presAssocID="{04CE525F-818F-4F69-B0AA-94B8478C350B}" presName="rootText" presStyleLbl="node2" presStyleIdx="0" presStyleCnt="3" custLinFactNeighborX="12300">
        <dgm:presLayoutVars>
          <dgm:chPref val="3"/>
        </dgm:presLayoutVars>
      </dgm:prSet>
      <dgm:spPr/>
      <dgm:t>
        <a:bodyPr/>
        <a:lstStyle/>
        <a:p>
          <a:endParaRPr lang="en-US"/>
        </a:p>
      </dgm:t>
    </dgm:pt>
    <dgm:pt modelId="{9B2D52C3-ED00-4188-B305-43B4F859466C}" type="pres">
      <dgm:prSet presAssocID="{04CE525F-818F-4F69-B0AA-94B8478C350B}" presName="rootConnector" presStyleLbl="node2" presStyleIdx="0" presStyleCnt="3"/>
      <dgm:spPr/>
      <dgm:t>
        <a:bodyPr/>
        <a:lstStyle/>
        <a:p>
          <a:endParaRPr lang="en-US"/>
        </a:p>
      </dgm:t>
    </dgm:pt>
    <dgm:pt modelId="{C1286BBD-6F24-4B3C-BD4C-7D7604EC9416}" type="pres">
      <dgm:prSet presAssocID="{04CE525F-818F-4F69-B0AA-94B8478C350B}" presName="hierChild4" presStyleCnt="0"/>
      <dgm:spPr/>
      <dgm:t>
        <a:bodyPr/>
        <a:lstStyle/>
        <a:p>
          <a:endParaRPr lang="en-US"/>
        </a:p>
      </dgm:t>
    </dgm:pt>
    <dgm:pt modelId="{48D51D37-7975-4F9D-95CB-C7A4442129D1}" type="pres">
      <dgm:prSet presAssocID="{04CE525F-818F-4F69-B0AA-94B8478C350B}" presName="hierChild5" presStyleCnt="0"/>
      <dgm:spPr/>
      <dgm:t>
        <a:bodyPr/>
        <a:lstStyle/>
        <a:p>
          <a:endParaRPr lang="en-US"/>
        </a:p>
      </dgm:t>
    </dgm:pt>
    <dgm:pt modelId="{0D1B7B36-9507-4FB2-B789-D703E2922823}" type="pres">
      <dgm:prSet presAssocID="{8F00C8F6-AE34-4507-99CF-8A2906D883E5}" presName="Name37" presStyleLbl="parChTrans1D2" presStyleIdx="1" presStyleCnt="3"/>
      <dgm:spPr/>
      <dgm:t>
        <a:bodyPr/>
        <a:lstStyle/>
        <a:p>
          <a:endParaRPr lang="en-US"/>
        </a:p>
      </dgm:t>
    </dgm:pt>
    <dgm:pt modelId="{C90DC276-1671-4A3C-A870-C0D9E3AC36E5}" type="pres">
      <dgm:prSet presAssocID="{662299A1-A042-4DC4-B4B8-D0466DC4E058}" presName="hierRoot2" presStyleCnt="0">
        <dgm:presLayoutVars>
          <dgm:hierBranch val="init"/>
        </dgm:presLayoutVars>
      </dgm:prSet>
      <dgm:spPr/>
      <dgm:t>
        <a:bodyPr/>
        <a:lstStyle/>
        <a:p>
          <a:endParaRPr lang="en-US"/>
        </a:p>
      </dgm:t>
    </dgm:pt>
    <dgm:pt modelId="{9E395271-9A12-448F-8B73-7C547F06161D}" type="pres">
      <dgm:prSet presAssocID="{662299A1-A042-4DC4-B4B8-D0466DC4E058}" presName="rootComposite" presStyleCnt="0"/>
      <dgm:spPr/>
      <dgm:t>
        <a:bodyPr/>
        <a:lstStyle/>
        <a:p>
          <a:endParaRPr lang="en-US"/>
        </a:p>
      </dgm:t>
    </dgm:pt>
    <dgm:pt modelId="{8EA7F542-ED4C-43C9-A7B0-A32E107227DD}" type="pres">
      <dgm:prSet presAssocID="{662299A1-A042-4DC4-B4B8-D0466DC4E058}" presName="rootText" presStyleLbl="node2" presStyleIdx="1" presStyleCnt="3">
        <dgm:presLayoutVars>
          <dgm:chPref val="3"/>
        </dgm:presLayoutVars>
      </dgm:prSet>
      <dgm:spPr/>
      <dgm:t>
        <a:bodyPr/>
        <a:lstStyle/>
        <a:p>
          <a:endParaRPr lang="en-US"/>
        </a:p>
      </dgm:t>
    </dgm:pt>
    <dgm:pt modelId="{67282CA7-9508-4E0D-B9A4-EC3CB8F1A315}" type="pres">
      <dgm:prSet presAssocID="{662299A1-A042-4DC4-B4B8-D0466DC4E058}" presName="rootConnector" presStyleLbl="node2" presStyleIdx="1" presStyleCnt="3"/>
      <dgm:spPr/>
      <dgm:t>
        <a:bodyPr/>
        <a:lstStyle/>
        <a:p>
          <a:endParaRPr lang="en-US"/>
        </a:p>
      </dgm:t>
    </dgm:pt>
    <dgm:pt modelId="{43C41415-8E63-46AA-9B81-9A0ECE0BF2E5}" type="pres">
      <dgm:prSet presAssocID="{662299A1-A042-4DC4-B4B8-D0466DC4E058}" presName="hierChild4" presStyleCnt="0"/>
      <dgm:spPr/>
      <dgm:t>
        <a:bodyPr/>
        <a:lstStyle/>
        <a:p>
          <a:endParaRPr lang="en-US"/>
        </a:p>
      </dgm:t>
    </dgm:pt>
    <dgm:pt modelId="{E338B79B-754A-447E-A347-0C6A360A6454}" type="pres">
      <dgm:prSet presAssocID="{662299A1-A042-4DC4-B4B8-D0466DC4E058}" presName="hierChild5" presStyleCnt="0"/>
      <dgm:spPr/>
      <dgm:t>
        <a:bodyPr/>
        <a:lstStyle/>
        <a:p>
          <a:endParaRPr lang="en-US"/>
        </a:p>
      </dgm:t>
    </dgm:pt>
    <dgm:pt modelId="{A1811CD6-88C0-46CB-9225-E7ED338D7CD2}" type="pres">
      <dgm:prSet presAssocID="{2460FAE7-67B4-4FF7-86F5-FAA3278AA612}" presName="Name37" presStyleLbl="parChTrans1D2" presStyleIdx="2" presStyleCnt="3"/>
      <dgm:spPr/>
      <dgm:t>
        <a:bodyPr/>
        <a:lstStyle/>
        <a:p>
          <a:endParaRPr lang="en-US"/>
        </a:p>
      </dgm:t>
    </dgm:pt>
    <dgm:pt modelId="{C5D0A520-39C9-47C1-A5FD-99B301DB51A8}" type="pres">
      <dgm:prSet presAssocID="{AB379D1D-FB97-463E-83FC-DA09B2A7885D}" presName="hierRoot2" presStyleCnt="0">
        <dgm:presLayoutVars>
          <dgm:hierBranch val="init"/>
        </dgm:presLayoutVars>
      </dgm:prSet>
      <dgm:spPr/>
      <dgm:t>
        <a:bodyPr/>
        <a:lstStyle/>
        <a:p>
          <a:endParaRPr lang="en-US"/>
        </a:p>
      </dgm:t>
    </dgm:pt>
    <dgm:pt modelId="{ADF131D4-2590-4F25-9DD7-9621DD211D9D}" type="pres">
      <dgm:prSet presAssocID="{AB379D1D-FB97-463E-83FC-DA09B2A7885D}" presName="rootComposite" presStyleCnt="0"/>
      <dgm:spPr/>
      <dgm:t>
        <a:bodyPr/>
        <a:lstStyle/>
        <a:p>
          <a:endParaRPr lang="en-US"/>
        </a:p>
      </dgm:t>
    </dgm:pt>
    <dgm:pt modelId="{AE9475F2-53BD-4ED6-BFE8-0F325DE157E6}" type="pres">
      <dgm:prSet presAssocID="{AB379D1D-FB97-463E-83FC-DA09B2A7885D}" presName="rootText" presStyleLbl="node2" presStyleIdx="2" presStyleCnt="3" custLinFactNeighborX="-10660">
        <dgm:presLayoutVars>
          <dgm:chPref val="3"/>
        </dgm:presLayoutVars>
      </dgm:prSet>
      <dgm:spPr/>
      <dgm:t>
        <a:bodyPr/>
        <a:lstStyle/>
        <a:p>
          <a:endParaRPr lang="en-US"/>
        </a:p>
      </dgm:t>
    </dgm:pt>
    <dgm:pt modelId="{B6515D42-6238-40F9-928A-6F690C404AC9}" type="pres">
      <dgm:prSet presAssocID="{AB379D1D-FB97-463E-83FC-DA09B2A7885D}" presName="rootConnector" presStyleLbl="node2" presStyleIdx="2" presStyleCnt="3"/>
      <dgm:spPr/>
      <dgm:t>
        <a:bodyPr/>
        <a:lstStyle/>
        <a:p>
          <a:endParaRPr lang="en-US"/>
        </a:p>
      </dgm:t>
    </dgm:pt>
    <dgm:pt modelId="{7690990A-7B8B-4174-9865-21F25B4BA25D}" type="pres">
      <dgm:prSet presAssocID="{AB379D1D-FB97-463E-83FC-DA09B2A7885D}" presName="hierChild4" presStyleCnt="0"/>
      <dgm:spPr/>
      <dgm:t>
        <a:bodyPr/>
        <a:lstStyle/>
        <a:p>
          <a:endParaRPr lang="en-US"/>
        </a:p>
      </dgm:t>
    </dgm:pt>
    <dgm:pt modelId="{3CCA248C-80F2-4B3D-BECD-AAE5F077664E}" type="pres">
      <dgm:prSet presAssocID="{AB379D1D-FB97-463E-83FC-DA09B2A7885D}" presName="hierChild5" presStyleCnt="0"/>
      <dgm:spPr/>
      <dgm:t>
        <a:bodyPr/>
        <a:lstStyle/>
        <a:p>
          <a:endParaRPr lang="en-US"/>
        </a:p>
      </dgm:t>
    </dgm:pt>
    <dgm:pt modelId="{99EEDE7F-72D6-4F6C-871A-77F3E450BC44}" type="pres">
      <dgm:prSet presAssocID="{6E029D1C-29EF-4CB7-92F4-5818A402B254}" presName="hierChild3" presStyleCnt="0"/>
      <dgm:spPr/>
      <dgm:t>
        <a:bodyPr/>
        <a:lstStyle/>
        <a:p>
          <a:endParaRPr lang="en-US"/>
        </a:p>
      </dgm:t>
    </dgm:pt>
  </dgm:ptLst>
  <dgm:cxnLst>
    <dgm:cxn modelId="{8B8364BA-08CE-481A-9E47-7CBCABC4BFC7}" type="presOf" srcId="{9BB31560-15F8-4BE1-8E42-D5949BCF0EE5}" destId="{0DD9739C-FB7C-4E6D-805E-EFA75B4C7712}" srcOrd="0" destOrd="0" presId="urn:microsoft.com/office/officeart/2005/8/layout/orgChart1"/>
    <dgm:cxn modelId="{02AD6C0F-952C-4D68-BBAE-7986EE5426EF}" srcId="{6E029D1C-29EF-4CB7-92F4-5818A402B254}" destId="{662299A1-A042-4DC4-B4B8-D0466DC4E058}" srcOrd="1" destOrd="0" parTransId="{8F00C8F6-AE34-4507-99CF-8A2906D883E5}" sibTransId="{01BE1254-ADA8-43B4-902F-2B61E01336B5}"/>
    <dgm:cxn modelId="{71ACC4B7-F5B4-4AF4-A4D5-28894D91CCFA}" type="presOf" srcId="{AB379D1D-FB97-463E-83FC-DA09B2A7885D}" destId="{B6515D42-6238-40F9-928A-6F690C404AC9}" srcOrd="1" destOrd="0" presId="urn:microsoft.com/office/officeart/2005/8/layout/orgChart1"/>
    <dgm:cxn modelId="{35B9EEA7-7330-4729-AB8A-8CFC27F516BA}" type="presOf" srcId="{662299A1-A042-4DC4-B4B8-D0466DC4E058}" destId="{8EA7F542-ED4C-43C9-A7B0-A32E107227DD}" srcOrd="0" destOrd="0" presId="urn:microsoft.com/office/officeart/2005/8/layout/orgChart1"/>
    <dgm:cxn modelId="{1613F62B-8E05-42F5-829C-C16F07F41B63}" srcId="{9BB31560-15F8-4BE1-8E42-D5949BCF0EE5}" destId="{6E029D1C-29EF-4CB7-92F4-5818A402B254}" srcOrd="0" destOrd="0" parTransId="{C126F9C6-759B-4CD8-B3D1-BE6CF12621AC}" sibTransId="{7E948356-B418-4426-8315-C3AF3DB11C7D}"/>
    <dgm:cxn modelId="{B70F6FB0-E4FC-4813-A52B-7D13BADF7C1C}" type="presOf" srcId="{2460FAE7-67B4-4FF7-86F5-FAA3278AA612}" destId="{A1811CD6-88C0-46CB-9225-E7ED338D7CD2}" srcOrd="0" destOrd="0" presId="urn:microsoft.com/office/officeart/2005/8/layout/orgChart1"/>
    <dgm:cxn modelId="{8F7AAE1C-08B4-452F-83A5-9DA18574499C}" srcId="{6E029D1C-29EF-4CB7-92F4-5818A402B254}" destId="{AB379D1D-FB97-463E-83FC-DA09B2A7885D}" srcOrd="2" destOrd="0" parTransId="{2460FAE7-67B4-4FF7-86F5-FAA3278AA612}" sibTransId="{343BBE1E-8B6D-48A6-A430-CE22DEB09F8D}"/>
    <dgm:cxn modelId="{FD1918DF-D95B-4AF0-BA14-43D2C977FA32}" type="presOf" srcId="{AB379D1D-FB97-463E-83FC-DA09B2A7885D}" destId="{AE9475F2-53BD-4ED6-BFE8-0F325DE157E6}" srcOrd="0" destOrd="0" presId="urn:microsoft.com/office/officeart/2005/8/layout/orgChart1"/>
    <dgm:cxn modelId="{657017AB-56F1-4587-B13C-9FBF03C45610}" type="presOf" srcId="{6E029D1C-29EF-4CB7-92F4-5818A402B254}" destId="{F15513EA-EF66-4412-85A8-9327AB61B866}" srcOrd="1" destOrd="0" presId="urn:microsoft.com/office/officeart/2005/8/layout/orgChart1"/>
    <dgm:cxn modelId="{B34E85CF-7C6A-43EE-A8A9-179E9ABF35CC}" type="presOf" srcId="{662299A1-A042-4DC4-B4B8-D0466DC4E058}" destId="{67282CA7-9508-4E0D-B9A4-EC3CB8F1A315}" srcOrd="1" destOrd="0" presId="urn:microsoft.com/office/officeart/2005/8/layout/orgChart1"/>
    <dgm:cxn modelId="{87886A2C-066E-45DC-8CD3-B51875FAD87B}" srcId="{6E029D1C-29EF-4CB7-92F4-5818A402B254}" destId="{04CE525F-818F-4F69-B0AA-94B8478C350B}" srcOrd="0" destOrd="0" parTransId="{FB61BBD0-4AD0-4860-B875-4B2A4213215A}" sibTransId="{425C5F43-72D0-4603-A796-98A9C09E8BDF}"/>
    <dgm:cxn modelId="{1D99D044-D66B-4F23-B41F-6DB2CDF1D9B1}" type="presOf" srcId="{8F00C8F6-AE34-4507-99CF-8A2906D883E5}" destId="{0D1B7B36-9507-4FB2-B789-D703E2922823}" srcOrd="0" destOrd="0" presId="urn:microsoft.com/office/officeart/2005/8/layout/orgChart1"/>
    <dgm:cxn modelId="{C310956A-1431-44FB-8239-82CC8E98E24B}" type="presOf" srcId="{FB61BBD0-4AD0-4860-B875-4B2A4213215A}" destId="{C0BF1106-A467-48CA-A533-E84229AB61A6}" srcOrd="0" destOrd="0" presId="urn:microsoft.com/office/officeart/2005/8/layout/orgChart1"/>
    <dgm:cxn modelId="{38DD7A3A-5A84-48D5-A4B7-4B7070EF13E6}" type="presOf" srcId="{04CE525F-818F-4F69-B0AA-94B8478C350B}" destId="{94582048-37D7-4073-AA2F-4434A791DA0D}" srcOrd="0" destOrd="0" presId="urn:microsoft.com/office/officeart/2005/8/layout/orgChart1"/>
    <dgm:cxn modelId="{50920A44-8DDE-467B-9D97-56D7C05C05A6}" type="presOf" srcId="{6E029D1C-29EF-4CB7-92F4-5818A402B254}" destId="{D302C3A7-D8CE-4323-8570-985D5BFA43E7}" srcOrd="0" destOrd="0" presId="urn:microsoft.com/office/officeart/2005/8/layout/orgChart1"/>
    <dgm:cxn modelId="{88FB48E3-033A-47DF-A68E-7EA0EF96830E}" type="presOf" srcId="{04CE525F-818F-4F69-B0AA-94B8478C350B}" destId="{9B2D52C3-ED00-4188-B305-43B4F859466C}" srcOrd="1" destOrd="0" presId="urn:microsoft.com/office/officeart/2005/8/layout/orgChart1"/>
    <dgm:cxn modelId="{BE37303B-8C34-46D9-A0A9-507135E13BA9}" type="presParOf" srcId="{0DD9739C-FB7C-4E6D-805E-EFA75B4C7712}" destId="{3D36507F-80E4-49AB-B930-B961D5E1FAC3}" srcOrd="0" destOrd="0" presId="urn:microsoft.com/office/officeart/2005/8/layout/orgChart1"/>
    <dgm:cxn modelId="{8214EE9A-F98D-40ED-A194-90BE8ABDE9A9}" type="presParOf" srcId="{3D36507F-80E4-49AB-B930-B961D5E1FAC3}" destId="{B56E741B-F75E-4D53-B47C-E86789B6CE07}" srcOrd="0" destOrd="0" presId="urn:microsoft.com/office/officeart/2005/8/layout/orgChart1"/>
    <dgm:cxn modelId="{9031F682-D2D8-4601-A585-C8501AA2EA78}" type="presParOf" srcId="{B56E741B-F75E-4D53-B47C-E86789B6CE07}" destId="{D302C3A7-D8CE-4323-8570-985D5BFA43E7}" srcOrd="0" destOrd="0" presId="urn:microsoft.com/office/officeart/2005/8/layout/orgChart1"/>
    <dgm:cxn modelId="{5BFDA1D4-C3A1-4F90-B024-9DEF2B7AE08E}" type="presParOf" srcId="{B56E741B-F75E-4D53-B47C-E86789B6CE07}" destId="{F15513EA-EF66-4412-85A8-9327AB61B866}" srcOrd="1" destOrd="0" presId="urn:microsoft.com/office/officeart/2005/8/layout/orgChart1"/>
    <dgm:cxn modelId="{95CFEE33-FD87-44FA-9503-F82E17161B10}" type="presParOf" srcId="{3D36507F-80E4-49AB-B930-B961D5E1FAC3}" destId="{85F42F69-9B9C-4B22-B20D-4DA237B58792}" srcOrd="1" destOrd="0" presId="urn:microsoft.com/office/officeart/2005/8/layout/orgChart1"/>
    <dgm:cxn modelId="{D0643E55-0426-4160-98A4-36421CA149B0}" type="presParOf" srcId="{85F42F69-9B9C-4B22-B20D-4DA237B58792}" destId="{C0BF1106-A467-48CA-A533-E84229AB61A6}" srcOrd="0" destOrd="0" presId="urn:microsoft.com/office/officeart/2005/8/layout/orgChart1"/>
    <dgm:cxn modelId="{9B742C6A-2734-4766-A951-98B139917E09}" type="presParOf" srcId="{85F42F69-9B9C-4B22-B20D-4DA237B58792}" destId="{FC4EF614-39A5-47C6-9868-B9DD37C1765F}" srcOrd="1" destOrd="0" presId="urn:microsoft.com/office/officeart/2005/8/layout/orgChart1"/>
    <dgm:cxn modelId="{48195F60-3AAD-4D47-88B7-16705C9B35BA}" type="presParOf" srcId="{FC4EF614-39A5-47C6-9868-B9DD37C1765F}" destId="{858B2849-36A5-4669-8A9E-F4D2C6E76020}" srcOrd="0" destOrd="0" presId="urn:microsoft.com/office/officeart/2005/8/layout/orgChart1"/>
    <dgm:cxn modelId="{5A2AD123-5847-4E3D-B52D-1E93BF1D9465}" type="presParOf" srcId="{858B2849-36A5-4669-8A9E-F4D2C6E76020}" destId="{94582048-37D7-4073-AA2F-4434A791DA0D}" srcOrd="0" destOrd="0" presId="urn:microsoft.com/office/officeart/2005/8/layout/orgChart1"/>
    <dgm:cxn modelId="{19CC0C9D-86E7-4B94-ADB0-C0CDBAEE8112}" type="presParOf" srcId="{858B2849-36A5-4669-8A9E-F4D2C6E76020}" destId="{9B2D52C3-ED00-4188-B305-43B4F859466C}" srcOrd="1" destOrd="0" presId="urn:microsoft.com/office/officeart/2005/8/layout/orgChart1"/>
    <dgm:cxn modelId="{F01EF48A-7EC0-475B-A7E1-2CAC3F3B102B}" type="presParOf" srcId="{FC4EF614-39A5-47C6-9868-B9DD37C1765F}" destId="{C1286BBD-6F24-4B3C-BD4C-7D7604EC9416}" srcOrd="1" destOrd="0" presId="urn:microsoft.com/office/officeart/2005/8/layout/orgChart1"/>
    <dgm:cxn modelId="{9C098F52-2B87-4AAF-96B8-F8345DC4BB67}" type="presParOf" srcId="{FC4EF614-39A5-47C6-9868-B9DD37C1765F}" destId="{48D51D37-7975-4F9D-95CB-C7A4442129D1}" srcOrd="2" destOrd="0" presId="urn:microsoft.com/office/officeart/2005/8/layout/orgChart1"/>
    <dgm:cxn modelId="{4F2F2B6E-DC34-42D7-8022-C55BE42806B5}" type="presParOf" srcId="{85F42F69-9B9C-4B22-B20D-4DA237B58792}" destId="{0D1B7B36-9507-4FB2-B789-D703E2922823}" srcOrd="2" destOrd="0" presId="urn:microsoft.com/office/officeart/2005/8/layout/orgChart1"/>
    <dgm:cxn modelId="{BAAE75CC-E35C-40E1-B225-DD7B02C7226B}" type="presParOf" srcId="{85F42F69-9B9C-4B22-B20D-4DA237B58792}" destId="{C90DC276-1671-4A3C-A870-C0D9E3AC36E5}" srcOrd="3" destOrd="0" presId="urn:microsoft.com/office/officeart/2005/8/layout/orgChart1"/>
    <dgm:cxn modelId="{483E94C2-0E76-41B6-99BA-128F9E5CF000}" type="presParOf" srcId="{C90DC276-1671-4A3C-A870-C0D9E3AC36E5}" destId="{9E395271-9A12-448F-8B73-7C547F06161D}" srcOrd="0" destOrd="0" presId="urn:microsoft.com/office/officeart/2005/8/layout/orgChart1"/>
    <dgm:cxn modelId="{BDF3D333-81D2-4067-805B-17D25440FFD0}" type="presParOf" srcId="{9E395271-9A12-448F-8B73-7C547F06161D}" destId="{8EA7F542-ED4C-43C9-A7B0-A32E107227DD}" srcOrd="0" destOrd="0" presId="urn:microsoft.com/office/officeart/2005/8/layout/orgChart1"/>
    <dgm:cxn modelId="{9EA8B066-2243-409F-AFD7-DFED22A6E44E}" type="presParOf" srcId="{9E395271-9A12-448F-8B73-7C547F06161D}" destId="{67282CA7-9508-4E0D-B9A4-EC3CB8F1A315}" srcOrd="1" destOrd="0" presId="urn:microsoft.com/office/officeart/2005/8/layout/orgChart1"/>
    <dgm:cxn modelId="{404A497E-1B90-4189-BA27-E3ADD2CA8346}" type="presParOf" srcId="{C90DC276-1671-4A3C-A870-C0D9E3AC36E5}" destId="{43C41415-8E63-46AA-9B81-9A0ECE0BF2E5}" srcOrd="1" destOrd="0" presId="urn:microsoft.com/office/officeart/2005/8/layout/orgChart1"/>
    <dgm:cxn modelId="{653B986E-9741-4F60-9DEF-1BA10CE77D89}" type="presParOf" srcId="{C90DC276-1671-4A3C-A870-C0D9E3AC36E5}" destId="{E338B79B-754A-447E-A347-0C6A360A6454}" srcOrd="2" destOrd="0" presId="urn:microsoft.com/office/officeart/2005/8/layout/orgChart1"/>
    <dgm:cxn modelId="{4B7FD5FF-1F80-4812-9CB2-B01CD9C34B54}" type="presParOf" srcId="{85F42F69-9B9C-4B22-B20D-4DA237B58792}" destId="{A1811CD6-88C0-46CB-9225-E7ED338D7CD2}" srcOrd="4" destOrd="0" presId="urn:microsoft.com/office/officeart/2005/8/layout/orgChart1"/>
    <dgm:cxn modelId="{C06991A8-6F3C-4006-A0DC-430F2785EFC5}" type="presParOf" srcId="{85F42F69-9B9C-4B22-B20D-4DA237B58792}" destId="{C5D0A520-39C9-47C1-A5FD-99B301DB51A8}" srcOrd="5" destOrd="0" presId="urn:microsoft.com/office/officeart/2005/8/layout/orgChart1"/>
    <dgm:cxn modelId="{1E9274A3-3030-4728-BDFF-8BC321E9F650}" type="presParOf" srcId="{C5D0A520-39C9-47C1-A5FD-99B301DB51A8}" destId="{ADF131D4-2590-4F25-9DD7-9621DD211D9D}" srcOrd="0" destOrd="0" presId="urn:microsoft.com/office/officeart/2005/8/layout/orgChart1"/>
    <dgm:cxn modelId="{B3AC119F-E6C3-4CE9-9E10-BB10A6373A7B}" type="presParOf" srcId="{ADF131D4-2590-4F25-9DD7-9621DD211D9D}" destId="{AE9475F2-53BD-4ED6-BFE8-0F325DE157E6}" srcOrd="0" destOrd="0" presId="urn:microsoft.com/office/officeart/2005/8/layout/orgChart1"/>
    <dgm:cxn modelId="{3A6772E6-CBB9-4D66-BA0C-6BBD987E43E8}" type="presParOf" srcId="{ADF131D4-2590-4F25-9DD7-9621DD211D9D}" destId="{B6515D42-6238-40F9-928A-6F690C404AC9}" srcOrd="1" destOrd="0" presId="urn:microsoft.com/office/officeart/2005/8/layout/orgChart1"/>
    <dgm:cxn modelId="{6B8054BB-2219-4B4C-9799-8B4165AF5558}" type="presParOf" srcId="{C5D0A520-39C9-47C1-A5FD-99B301DB51A8}" destId="{7690990A-7B8B-4174-9865-21F25B4BA25D}" srcOrd="1" destOrd="0" presId="urn:microsoft.com/office/officeart/2005/8/layout/orgChart1"/>
    <dgm:cxn modelId="{0DA5F04B-9965-4F43-9D77-01B4A29DFB8C}" type="presParOf" srcId="{C5D0A520-39C9-47C1-A5FD-99B301DB51A8}" destId="{3CCA248C-80F2-4B3D-BECD-AAE5F077664E}" srcOrd="2" destOrd="0" presId="urn:microsoft.com/office/officeart/2005/8/layout/orgChart1"/>
    <dgm:cxn modelId="{667E8B37-388A-45A3-AAE0-CFD0E2818DB9}" type="presParOf" srcId="{3D36507F-80E4-49AB-B930-B961D5E1FAC3}" destId="{99EEDE7F-72D6-4F6C-871A-77F3E450BC4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11CD6-88C0-46CB-9225-E7ED338D7CD2}">
      <dsp:nvSpPr>
        <dsp:cNvPr id="0" name=""/>
        <dsp:cNvSpPr/>
      </dsp:nvSpPr>
      <dsp:spPr>
        <a:xfrm>
          <a:off x="4085408" y="1943699"/>
          <a:ext cx="2635809" cy="501649"/>
        </a:xfrm>
        <a:custGeom>
          <a:avLst/>
          <a:gdLst/>
          <a:ahLst/>
          <a:cxnLst/>
          <a:rect l="0" t="0" r="0" b="0"/>
          <a:pathLst>
            <a:path>
              <a:moveTo>
                <a:pt x="0" y="0"/>
              </a:moveTo>
              <a:lnTo>
                <a:pt x="0" y="250824"/>
              </a:lnTo>
              <a:lnTo>
                <a:pt x="2635809" y="250824"/>
              </a:lnTo>
              <a:lnTo>
                <a:pt x="2635809" y="50164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1B7B36-9507-4FB2-B789-D703E2922823}">
      <dsp:nvSpPr>
        <dsp:cNvPr id="0" name=""/>
        <dsp:cNvSpPr/>
      </dsp:nvSpPr>
      <dsp:spPr>
        <a:xfrm>
          <a:off x="4039688" y="1943699"/>
          <a:ext cx="91440" cy="501649"/>
        </a:xfrm>
        <a:custGeom>
          <a:avLst/>
          <a:gdLst/>
          <a:ahLst/>
          <a:cxnLst/>
          <a:rect l="0" t="0" r="0" b="0"/>
          <a:pathLst>
            <a:path>
              <a:moveTo>
                <a:pt x="45720" y="0"/>
              </a:moveTo>
              <a:lnTo>
                <a:pt x="45720" y="50164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BF1106-A467-48CA-A533-E84229AB61A6}">
      <dsp:nvSpPr>
        <dsp:cNvPr id="0" name=""/>
        <dsp:cNvSpPr/>
      </dsp:nvSpPr>
      <dsp:spPr>
        <a:xfrm>
          <a:off x="1488775" y="1943699"/>
          <a:ext cx="2596633" cy="501649"/>
        </a:xfrm>
        <a:custGeom>
          <a:avLst/>
          <a:gdLst/>
          <a:ahLst/>
          <a:cxnLst/>
          <a:rect l="0" t="0" r="0" b="0"/>
          <a:pathLst>
            <a:path>
              <a:moveTo>
                <a:pt x="2596633" y="0"/>
              </a:moveTo>
              <a:lnTo>
                <a:pt x="2596633" y="250824"/>
              </a:lnTo>
              <a:lnTo>
                <a:pt x="0" y="250824"/>
              </a:lnTo>
              <a:lnTo>
                <a:pt x="0" y="50164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2C3A7-D8CE-4323-8570-985D5BFA43E7}">
      <dsp:nvSpPr>
        <dsp:cNvPr id="0" name=""/>
        <dsp:cNvSpPr/>
      </dsp:nvSpPr>
      <dsp:spPr>
        <a:xfrm>
          <a:off x="2891005" y="1082750"/>
          <a:ext cx="2388806" cy="8609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Đặt</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câu</a:t>
          </a:r>
          <a:endParaRPr lang="en-US" sz="3200" b="1" kern="1200" dirty="0">
            <a:latin typeface="Times New Roman" panose="02020603050405020304" pitchFamily="18" charset="0"/>
            <a:cs typeface="Times New Roman" panose="02020603050405020304" pitchFamily="18" charset="0"/>
          </a:endParaRPr>
        </a:p>
      </dsp:txBody>
      <dsp:txXfrm>
        <a:off x="2891005" y="1082750"/>
        <a:ext cx="2388806" cy="860949"/>
      </dsp:txXfrm>
    </dsp:sp>
    <dsp:sp modelId="{94582048-37D7-4073-AA2F-4434A791DA0D}">
      <dsp:nvSpPr>
        <dsp:cNvPr id="0" name=""/>
        <dsp:cNvSpPr/>
      </dsp:nvSpPr>
      <dsp:spPr>
        <a:xfrm>
          <a:off x="294371" y="2445349"/>
          <a:ext cx="2388806" cy="11944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Anh</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em</a:t>
          </a:r>
          <a:r>
            <a:rPr lang="en-US" sz="2800" b="1" kern="1200" dirty="0" smtClean="0">
              <a:latin typeface="Times New Roman" panose="02020603050405020304" pitchFamily="18" charset="0"/>
              <a:cs typeface="Times New Roman" panose="02020603050405020304" pitchFamily="18" charset="0"/>
            </a:rPr>
            <a:t> ta </a:t>
          </a:r>
          <a:r>
            <a:rPr lang="en-US" sz="2800" b="1" kern="1200" dirty="0" err="1" smtClean="0">
              <a:latin typeface="Times New Roman" panose="02020603050405020304" pitchFamily="18" charset="0"/>
              <a:cs typeface="Times New Roman" panose="02020603050405020304" pitchFamily="18" charset="0"/>
            </a:rPr>
            <a:t>là</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hàng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xóm</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láng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giềng</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tắt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lửa</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tối</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đèn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có</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nhau</a:t>
          </a:r>
          <a:r>
            <a:rPr lang="en-US" sz="2800" b="1" kern="1200" dirty="0" smtClean="0">
              <a:latin typeface="Times New Roman" panose="02020603050405020304" pitchFamily="18" charset="0"/>
              <a:cs typeface="Times New Roman" panose="02020603050405020304" pitchFamily="18" charset="0"/>
            </a:rPr>
            <a:t>.</a:t>
          </a:r>
          <a:endParaRPr lang="en-US" sz="2800" b="1" kern="1200" dirty="0">
            <a:latin typeface="Times New Roman" panose="02020603050405020304" pitchFamily="18" charset="0"/>
            <a:cs typeface="Times New Roman" panose="02020603050405020304" pitchFamily="18" charset="0"/>
          </a:endParaRPr>
        </a:p>
      </dsp:txBody>
      <dsp:txXfrm>
        <a:off x="294371" y="2445349"/>
        <a:ext cx="2388806" cy="1194403"/>
      </dsp:txXfrm>
    </dsp:sp>
    <dsp:sp modelId="{8EA7F542-ED4C-43C9-A7B0-A32E107227DD}">
      <dsp:nvSpPr>
        <dsp:cNvPr id="0" name=""/>
        <dsp:cNvSpPr/>
      </dsp:nvSpPr>
      <dsp:spPr>
        <a:xfrm>
          <a:off x="2891005" y="2445349"/>
          <a:ext cx="2388806" cy="11944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latin typeface="Times New Roman" panose="02020603050405020304" pitchFamily="18" charset="0"/>
              <a:cs typeface="Times New Roman" panose="02020603050405020304" pitchFamily="18" charset="0"/>
            </a:rPr>
            <a:t>Việc gì anh ta làm cũng tạm bợ, không chắc chắn, ăn sổi ở thì quá.</a:t>
          </a:r>
          <a:endParaRPr lang="en-US" sz="2800" b="1" kern="1200" dirty="0">
            <a:latin typeface="Times New Roman" panose="02020603050405020304" pitchFamily="18" charset="0"/>
            <a:cs typeface="Times New Roman" panose="02020603050405020304" pitchFamily="18" charset="0"/>
          </a:endParaRPr>
        </a:p>
      </dsp:txBody>
      <dsp:txXfrm>
        <a:off x="2891005" y="2445349"/>
        <a:ext cx="2388806" cy="1194403"/>
      </dsp:txXfrm>
    </dsp:sp>
    <dsp:sp modelId="{AE9475F2-53BD-4ED6-BFE8-0F325DE157E6}">
      <dsp:nvSpPr>
        <dsp:cNvPr id="0" name=""/>
        <dsp:cNvSpPr/>
      </dsp:nvSpPr>
      <dsp:spPr>
        <a:xfrm>
          <a:off x="5526814" y="2445349"/>
          <a:ext cx="2388806" cy="11944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latin typeface="Times New Roman" panose="02020603050405020304" pitchFamily="18" charset="0"/>
              <a:cs typeface="Times New Roman" panose="02020603050405020304" pitchFamily="18" charset="0"/>
            </a:rPr>
            <a:t>Cậu ta đi mưa về hôi như cú mèo ấy.</a:t>
          </a:r>
          <a:endParaRPr lang="en-US" sz="2800" b="1" kern="1200" dirty="0">
            <a:latin typeface="Times New Roman" panose="02020603050405020304" pitchFamily="18" charset="0"/>
            <a:cs typeface="Times New Roman" panose="02020603050405020304" pitchFamily="18" charset="0"/>
          </a:endParaRPr>
        </a:p>
      </dsp:txBody>
      <dsp:txXfrm>
        <a:off x="5526814" y="2445349"/>
        <a:ext cx="2388806" cy="11944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7DCE8D-6D78-4FAC-99F7-802BC098630E}" type="datetimeFigureOut">
              <a:rPr lang="en-US" smtClean="0"/>
              <a:t>9/29/2021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564FF-0398-4FCD-813D-B7EBD6CFA40D}" type="slidenum">
              <a:rPr lang="en-US" smtClean="0"/>
              <a:t>‹#›</a:t>
            </a:fld>
            <a:endParaRPr lang="en-US"/>
          </a:p>
        </p:txBody>
      </p:sp>
    </p:spTree>
    <p:extLst>
      <p:ext uri="{BB962C8B-B14F-4D97-AF65-F5344CB8AC3E}">
        <p14:creationId xmlns:p14="http://schemas.microsoft.com/office/powerpoint/2010/main" val="125507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Slide Image Placeholder 1"/>
          <p:cNvSpPr>
            <a:spLocks noGrp="1" noRot="1" noChangeAspect="1"/>
          </p:cNvSpPr>
          <p:nvPr>
            <p:ph type="sldImg"/>
          </p:nvPr>
        </p:nvSpPr>
        <p:spPr bwMode="auto">
          <a:noFill/>
          <a:ln>
            <a:solidFill>
              <a:srgbClr val="000000"/>
            </a:solidFill>
            <a:miter lim="800000"/>
            <a:headEnd/>
            <a:tailEnd/>
          </a:ln>
        </p:spPr>
      </p:sp>
      <p:sp>
        <p:nvSpPr>
          <p:cNvPr id="408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8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EF83ED-B373-4C13-B7E7-FD6D7FD98BFE}"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Slide Image Placeholder 1"/>
          <p:cNvSpPr>
            <a:spLocks noGrp="1" noRot="1" noChangeAspect="1"/>
          </p:cNvSpPr>
          <p:nvPr>
            <p:ph type="sldImg"/>
          </p:nvPr>
        </p:nvSpPr>
        <p:spPr bwMode="auto">
          <a:noFill/>
          <a:ln>
            <a:solidFill>
              <a:srgbClr val="000000"/>
            </a:solidFill>
            <a:miter lim="800000"/>
            <a:headEnd/>
            <a:tailEnd/>
          </a:ln>
        </p:spPr>
      </p:sp>
      <p:sp>
        <p:nvSpPr>
          <p:cNvPr id="416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6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EA2F86-D45F-4274-9F08-8F264497FA5F}"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p:cNvSpPr>
            <a:spLocks noGrp="1" noRot="1" noChangeAspect="1"/>
          </p:cNvSpPr>
          <p:nvPr>
            <p:ph type="sldImg"/>
          </p:nvPr>
        </p:nvSpPr>
        <p:spPr bwMode="auto">
          <a:noFill/>
          <a:ln>
            <a:solidFill>
              <a:srgbClr val="000000"/>
            </a:solidFill>
            <a:miter lim="800000"/>
            <a:headEnd/>
            <a:tailEnd/>
          </a:ln>
        </p:spPr>
      </p:sp>
      <p:sp>
        <p:nvSpPr>
          <p:cNvPr id="428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28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E43E11-FBC0-4708-9431-11D744E123A8}"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CDBF22-3D65-4DC3-851E-25B9992EDA4C}"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426204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DBF22-3D65-4DC3-851E-25B9992EDA4C}"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62438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DBF22-3D65-4DC3-851E-25B9992EDA4C}"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211056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DBF22-3D65-4DC3-851E-25B9992EDA4C}"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410496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DBF22-3D65-4DC3-851E-25B9992EDA4C}"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253929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CDBF22-3D65-4DC3-851E-25B9992EDA4C}"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246913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CDBF22-3D65-4DC3-851E-25B9992EDA4C}"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295932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CDBF22-3D65-4DC3-851E-25B9992EDA4C}"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283377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DBF22-3D65-4DC3-851E-25B9992EDA4C}"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32554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DBF22-3D65-4DC3-851E-25B9992EDA4C}"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308339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DBF22-3D65-4DC3-851E-25B9992EDA4C}"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83A5-E615-45B8-A2A1-2EB48A8905EF}" type="slidenum">
              <a:rPr lang="en-US" smtClean="0"/>
              <a:t>‹#›</a:t>
            </a:fld>
            <a:endParaRPr lang="en-US"/>
          </a:p>
        </p:txBody>
      </p:sp>
    </p:spTree>
    <p:extLst>
      <p:ext uri="{BB962C8B-B14F-4D97-AF65-F5344CB8AC3E}">
        <p14:creationId xmlns:p14="http://schemas.microsoft.com/office/powerpoint/2010/main" val="285420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DBF22-3D65-4DC3-851E-25B9992EDA4C}" type="datetimeFigureOut">
              <a:rPr lang="en-US" smtClean="0"/>
              <a:t>9/29/2021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E83A5-E615-45B8-A2A1-2EB48A8905EF}" type="slidenum">
              <a:rPr lang="en-US" smtClean="0"/>
              <a:t>‹#›</a:t>
            </a:fld>
            <a:endParaRPr lang="en-US"/>
          </a:p>
        </p:txBody>
      </p:sp>
    </p:spTree>
    <p:extLst>
      <p:ext uri="{BB962C8B-B14F-4D97-AF65-F5344CB8AC3E}">
        <p14:creationId xmlns:p14="http://schemas.microsoft.com/office/powerpoint/2010/main" val="2758548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5" name="Picture 3"/>
          <p:cNvPicPr>
            <a:picLocks noChangeAspect="1"/>
          </p:cNvPicPr>
          <p:nvPr/>
        </p:nvPicPr>
        <p:blipFill>
          <a:blip r:embed="rId2"/>
          <a:srcRect/>
          <a:stretch>
            <a:fillRect/>
          </a:stretch>
        </p:blipFill>
        <p:spPr bwMode="auto">
          <a:xfrm>
            <a:off x="0" y="0"/>
            <a:ext cx="9144000" cy="6858001"/>
          </a:xfrm>
          <a:prstGeom prst="rect">
            <a:avLst/>
          </a:prstGeom>
          <a:noFill/>
          <a:ln w="9525">
            <a:noFill/>
            <a:miter lim="800000"/>
            <a:headEnd/>
            <a:tailEnd/>
          </a:ln>
        </p:spPr>
      </p:pic>
      <p:sp>
        <p:nvSpPr>
          <p:cNvPr id="405506" name="TextBox 4"/>
          <p:cNvSpPr txBox="1">
            <a:spLocks noChangeArrowheads="1"/>
          </p:cNvSpPr>
          <p:nvPr/>
        </p:nvSpPr>
        <p:spPr bwMode="auto">
          <a:xfrm>
            <a:off x="65247" y="534988"/>
            <a:ext cx="8732519" cy="1538883"/>
          </a:xfrm>
          <a:prstGeom prst="rect">
            <a:avLst/>
          </a:prstGeom>
          <a:noFill/>
          <a:ln w="9525">
            <a:noFill/>
            <a:miter lim="800000"/>
            <a:headEnd/>
            <a:tailEnd/>
          </a:ln>
        </p:spPr>
        <p:txBody>
          <a:bodyPr wrap="none">
            <a:spAutoFit/>
          </a:bodyPr>
          <a:lstStyle/>
          <a:p>
            <a:pPr algn="ctr"/>
            <a:endParaRPr lang="en-US" sz="4000" b="1">
              <a:solidFill>
                <a:srgbClr val="FFFFFF"/>
              </a:solidFill>
              <a:latin typeface="Times New Roman" pitchFamily="18" charset="0"/>
              <a:cs typeface="Times New Roman" pitchFamily="18" charset="0"/>
            </a:endParaRPr>
          </a:p>
          <a:p>
            <a:pPr algn="ctr"/>
            <a:r>
              <a:rPr lang="en-US" sz="5400" b="1">
                <a:solidFill>
                  <a:srgbClr val="FFFFFF"/>
                </a:solidFill>
                <a:latin typeface="Times New Roman" pitchFamily="18" charset="0"/>
                <a:cs typeface="Times New Roman" pitchFamily="18" charset="0"/>
              </a:rPr>
              <a:t>THỰC HÀNH TIẾNG VIỆT</a:t>
            </a:r>
          </a:p>
        </p:txBody>
      </p:sp>
    </p:spTree>
    <p:extLst>
      <p:ext uri="{BB962C8B-B14F-4D97-AF65-F5344CB8AC3E}">
        <p14:creationId xmlns:p14="http://schemas.microsoft.com/office/powerpoint/2010/main" val="4150292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201467" y="127001"/>
            <a:ext cx="4697015" cy="6572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rgbClr val="0D0D0D"/>
                </a:solidFill>
                <a:latin typeface="Times New Roman" panose="02020603050405020304" pitchFamily="18" charset="0"/>
                <a:ea typeface="MS Mincho"/>
              </a:rPr>
              <a:t>III. </a:t>
            </a:r>
            <a:r>
              <a:rPr lang="en-US" sz="3200" b="1" dirty="0" err="1">
                <a:solidFill>
                  <a:srgbClr val="0D0D0D"/>
                </a:solidFill>
                <a:latin typeface="Times New Roman" panose="02020603050405020304" pitchFamily="18" charset="0"/>
                <a:ea typeface="MS Mincho"/>
              </a:rPr>
              <a:t>Biện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pháp</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tu</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từ</a:t>
            </a:r>
            <a:r>
              <a:rPr lang="en-US" sz="3200" b="1" dirty="0">
                <a:solidFill>
                  <a:srgbClr val="0D0D0D"/>
                </a:solidFill>
                <a:latin typeface="Times New Roman" panose="02020603050405020304" pitchFamily="18" charset="0"/>
                <a:ea typeface="MS Mincho"/>
              </a:rPr>
              <a:t> so </a:t>
            </a:r>
            <a:r>
              <a:rPr lang="en-US" sz="3200" b="1" dirty="0" err="1">
                <a:solidFill>
                  <a:srgbClr val="0D0D0D"/>
                </a:solidFill>
                <a:latin typeface="Times New Roman" panose="02020603050405020304" pitchFamily="18" charset="0"/>
                <a:ea typeface="MS Mincho"/>
              </a:rPr>
              <a:t>sánh</a:t>
            </a:r>
            <a:endParaRPr lang="en-US" sz="3200" dirty="0">
              <a:solidFill>
                <a:prstClr val="white"/>
              </a:solidFill>
            </a:endParaRPr>
          </a:p>
        </p:txBody>
      </p:sp>
      <p:sp>
        <p:nvSpPr>
          <p:cNvPr id="12" name="Cloud Callout 11"/>
          <p:cNvSpPr/>
          <p:nvPr/>
        </p:nvSpPr>
        <p:spPr>
          <a:xfrm>
            <a:off x="721519" y="1443039"/>
            <a:ext cx="7400925" cy="175418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i="1">
                <a:solidFill>
                  <a:srgbClr val="000000"/>
                </a:solidFill>
                <a:latin typeface="Times New Roman" pitchFamily="18" charset="0"/>
                <a:cs typeface="Calibri" pitchFamily="34" charset="0"/>
              </a:rPr>
              <a:t>Cái chàng Dế Choắt, người gầy gò và cao lêu nghêu như một gã nghiện thuốc phiện. </a:t>
            </a:r>
            <a:endParaRPr lang="en-US" sz="2800" b="1">
              <a:solidFill>
                <a:srgbClr val="FFFFFF"/>
              </a:solidFill>
              <a:latin typeface="Times New Roman" pitchFamily="18" charset="0"/>
              <a:cs typeface="Calibri" pitchFamily="34" charset="0"/>
            </a:endParaRPr>
          </a:p>
        </p:txBody>
      </p:sp>
      <p:sp>
        <p:nvSpPr>
          <p:cNvPr id="5" name="Hexagon 4"/>
          <p:cNvSpPr/>
          <p:nvPr/>
        </p:nvSpPr>
        <p:spPr>
          <a:xfrm>
            <a:off x="348853" y="784226"/>
            <a:ext cx="1852613" cy="658813"/>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1. </a:t>
            </a:r>
            <a:r>
              <a:rPr lang="en-US" sz="3200" b="1" dirty="0" err="1">
                <a:solidFill>
                  <a:schemeClr val="tx1"/>
                </a:solidFill>
                <a:latin typeface="Times New Roman" panose="02020603050405020304" pitchFamily="18" charset="0"/>
                <a:cs typeface="Times New Roman" panose="02020603050405020304" pitchFamily="18" charset="0"/>
              </a:rPr>
              <a:t>Ví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dụ</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Hexagon 5"/>
          <p:cNvSpPr/>
          <p:nvPr/>
        </p:nvSpPr>
        <p:spPr>
          <a:xfrm>
            <a:off x="721519" y="3468688"/>
            <a:ext cx="7400925" cy="1154112"/>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rgbClr val="000000"/>
                </a:solidFill>
                <a:latin typeface="Times New Roman" pitchFamily="18" charset="0"/>
                <a:cs typeface="Times New Roman" pitchFamily="18" charset="0"/>
              </a:rPr>
              <a:t>Phép tu từ so sánh</a:t>
            </a:r>
            <a:r>
              <a:rPr lang="en-US" sz="2800">
                <a:solidFill>
                  <a:srgbClr val="FF0000"/>
                </a:solidFill>
                <a:latin typeface="Times New Roman" pitchFamily="18" charset="0"/>
                <a:cs typeface="Times New Roman" pitchFamily="18" charset="0"/>
              </a:rPr>
              <a:t>:</a:t>
            </a:r>
            <a:r>
              <a:rPr lang="en-US" sz="2800" i="1">
                <a:solidFill>
                  <a:srgbClr val="FF0000"/>
                </a:solidFill>
                <a:latin typeface="Times New Roman" pitchFamily="18" charset="0"/>
                <a:cs typeface="Times New Roman" pitchFamily="18" charset="0"/>
              </a:rPr>
              <a:t> Hình dáng của Dế Choắt</a:t>
            </a:r>
            <a:r>
              <a:rPr lang="en-US" sz="2800" i="1">
                <a:solidFill>
                  <a:srgbClr val="000000"/>
                </a:solidFill>
                <a:latin typeface="Times New Roman" pitchFamily="18" charset="0"/>
                <a:cs typeface="Times New Roman" pitchFamily="18" charset="0"/>
              </a:rPr>
              <a:t> </a:t>
            </a:r>
            <a:r>
              <a:rPr lang="en-US" sz="2800">
                <a:solidFill>
                  <a:srgbClr val="000000"/>
                </a:solidFill>
                <a:latin typeface="Times New Roman" pitchFamily="18" charset="0"/>
                <a:cs typeface="Times New Roman" pitchFamily="18" charset="0"/>
              </a:rPr>
              <a:t>với</a:t>
            </a:r>
            <a:r>
              <a:rPr lang="en-US" sz="2800" i="1">
                <a:solidFill>
                  <a:srgbClr val="000000"/>
                </a:solidFill>
                <a:latin typeface="Times New Roman" pitchFamily="18" charset="0"/>
                <a:cs typeface="Times New Roman" pitchFamily="18" charset="0"/>
              </a:rPr>
              <a:t> </a:t>
            </a:r>
            <a:r>
              <a:rPr lang="en-US" sz="2800" i="1">
                <a:solidFill>
                  <a:srgbClr val="FF0000"/>
                </a:solidFill>
                <a:latin typeface="Times New Roman" pitchFamily="18" charset="0"/>
                <a:cs typeface="Times New Roman" pitchFamily="18" charset="0"/>
              </a:rPr>
              <a:t>một gã nghiện thuốc phiện </a:t>
            </a:r>
            <a:endParaRPr lang="en-US" sz="2800">
              <a:solidFill>
                <a:srgbClr val="FFFFFF"/>
              </a:solidFill>
              <a:cs typeface="Arial" charset="0"/>
            </a:endParaRPr>
          </a:p>
        </p:txBody>
      </p:sp>
      <p:sp>
        <p:nvSpPr>
          <p:cNvPr id="7" name="Hexagon 6"/>
          <p:cNvSpPr/>
          <p:nvPr/>
        </p:nvSpPr>
        <p:spPr>
          <a:xfrm>
            <a:off x="710804" y="4702176"/>
            <a:ext cx="7418784" cy="119697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b="1">
                <a:solidFill>
                  <a:srgbClr val="000000"/>
                </a:solidFill>
                <a:latin typeface="Times New Roman" pitchFamily="18" charset="0"/>
                <a:cs typeface="Calibri" pitchFamily="34" charset="0"/>
              </a:rPr>
              <a:t>Tác dụng</a:t>
            </a:r>
            <a:r>
              <a:rPr lang="en-US" sz="2400">
                <a:solidFill>
                  <a:srgbClr val="000000"/>
                </a:solidFill>
                <a:latin typeface="Times New Roman" pitchFamily="18" charset="0"/>
                <a:cs typeface="Calibri" pitchFamily="34" charset="0"/>
              </a:rPr>
              <a:t>: Làm cho hình ảnh Dế Choắt hiện lên </a:t>
            </a:r>
            <a:r>
              <a:rPr lang="en-US" sz="2400">
                <a:solidFill>
                  <a:srgbClr val="FF0000"/>
                </a:solidFill>
                <a:latin typeface="Times New Roman" pitchFamily="18" charset="0"/>
                <a:cs typeface="Calibri" pitchFamily="34" charset="0"/>
              </a:rPr>
              <a:t>cụ thể, sinh động</a:t>
            </a:r>
            <a:r>
              <a:rPr lang="en-US" sz="2400">
                <a:solidFill>
                  <a:srgbClr val="000000"/>
                </a:solidFill>
                <a:latin typeface="Times New Roman" pitchFamily="18" charset="0"/>
                <a:cs typeface="Calibri" pitchFamily="34" charset="0"/>
              </a:rPr>
              <a:t> với dáng vẻ yếu đuối, thiếu sức sống; đồng thời thấy được cái nhìn coi thường, lạnh lùng của Dế Mèn về Dế Choắt.</a:t>
            </a:r>
            <a:endParaRPr lang="en-US" sz="2400">
              <a:solidFill>
                <a:srgbClr val="FFFFFF"/>
              </a:solidFill>
              <a:latin typeface="Times New Roman" pitchFamily="18" charset="0"/>
              <a:cs typeface="Calibri" pitchFamily="34" charset="0"/>
            </a:endParaRPr>
          </a:p>
        </p:txBody>
      </p:sp>
      <p:pic>
        <p:nvPicPr>
          <p:cNvPr id="2" name="Picture 1"/>
          <p:cNvPicPr>
            <a:picLocks noChangeAspect="1"/>
          </p:cNvPicPr>
          <p:nvPr/>
        </p:nvPicPr>
        <p:blipFill>
          <a:blip r:embed="rId3"/>
          <a:srcRect/>
          <a:stretch>
            <a:fillRect/>
          </a:stretch>
        </p:blipFill>
        <p:spPr bwMode="auto">
          <a:xfrm>
            <a:off x="2831307" y="869951"/>
            <a:ext cx="3075385" cy="2524125"/>
          </a:xfrm>
          <a:prstGeom prst="rect">
            <a:avLst/>
          </a:prstGeom>
          <a:noFill/>
          <a:ln w="9525">
            <a:noFill/>
            <a:miter lim="800000"/>
            <a:headEnd/>
            <a:tailEnd/>
          </a:ln>
        </p:spPr>
      </p:pic>
    </p:spTree>
    <p:extLst>
      <p:ext uri="{BB962C8B-B14F-4D97-AF65-F5344CB8AC3E}">
        <p14:creationId xmlns:p14="http://schemas.microsoft.com/office/powerpoint/2010/main" val="33543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15503" y="112714"/>
            <a:ext cx="4881563" cy="6572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rgbClr val="0D0D0D"/>
                </a:solidFill>
                <a:latin typeface="Times New Roman" panose="02020603050405020304" pitchFamily="18" charset="0"/>
                <a:ea typeface="MS Mincho"/>
              </a:rPr>
              <a:t>III. </a:t>
            </a:r>
            <a:r>
              <a:rPr lang="en-US" sz="3200" b="1" dirty="0" err="1">
                <a:solidFill>
                  <a:srgbClr val="0D0D0D"/>
                </a:solidFill>
                <a:latin typeface="Times New Roman" panose="02020603050405020304" pitchFamily="18" charset="0"/>
                <a:ea typeface="MS Mincho"/>
              </a:rPr>
              <a:t>Biện</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pháp</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tu</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từ</a:t>
            </a:r>
            <a:r>
              <a:rPr lang="en-US" sz="3200" b="1" dirty="0">
                <a:solidFill>
                  <a:srgbClr val="0D0D0D"/>
                </a:solidFill>
                <a:latin typeface="Times New Roman" panose="02020603050405020304" pitchFamily="18" charset="0"/>
                <a:ea typeface="MS Mincho"/>
              </a:rPr>
              <a:t> so </a:t>
            </a:r>
            <a:r>
              <a:rPr lang="en-US" sz="3200" b="1" dirty="0" err="1">
                <a:solidFill>
                  <a:srgbClr val="0D0D0D"/>
                </a:solidFill>
                <a:latin typeface="Times New Roman" panose="02020603050405020304" pitchFamily="18" charset="0"/>
                <a:ea typeface="MS Mincho"/>
              </a:rPr>
              <a:t>sánh</a:t>
            </a:r>
            <a:endParaRPr lang="en-US" sz="3200" dirty="0">
              <a:solidFill>
                <a:prstClr val="white"/>
              </a:solidFill>
            </a:endParaRPr>
          </a:p>
        </p:txBody>
      </p:sp>
      <p:sp>
        <p:nvSpPr>
          <p:cNvPr id="5" name="Hexagon 4"/>
          <p:cNvSpPr/>
          <p:nvPr/>
        </p:nvSpPr>
        <p:spPr>
          <a:xfrm>
            <a:off x="215504" y="898526"/>
            <a:ext cx="2578894" cy="6572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chemeClr val="tx1"/>
                </a:solidFill>
                <a:latin typeface="Times New Roman" panose="02020603050405020304" pitchFamily="18" charset="0"/>
                <a:cs typeface="Times New Roman" panose="02020603050405020304" pitchFamily="18" charset="0"/>
              </a:rPr>
              <a:t>2. </a:t>
            </a:r>
            <a:r>
              <a:rPr lang="en-US" sz="3200" b="1" dirty="0" err="1">
                <a:solidFill>
                  <a:schemeClr val="tx1"/>
                </a:solidFill>
                <a:latin typeface="Times New Roman" panose="02020603050405020304" pitchFamily="18" charset="0"/>
                <a:cs typeface="Times New Roman" panose="02020603050405020304" pitchFamily="18" charset="0"/>
              </a:rPr>
              <a:t>Khái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niệm</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1820466" y="1555751"/>
            <a:ext cx="5612606" cy="324326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a:solidFill>
                  <a:schemeClr val="bg1"/>
                </a:solidFill>
                <a:latin typeface="Times New Roman" pitchFamily="18" charset="0"/>
                <a:cs typeface="Calibri" pitchFamily="34" charset="0"/>
              </a:rPr>
              <a:t>So sánh là đối chiếu sự vật hiện tượng này với sự vật hiện tượng khác dựa trên những điểm tương đồng để làm tăng sức gợi hình gợi cảm cho sự diễn đạt.</a:t>
            </a:r>
          </a:p>
        </p:txBody>
      </p:sp>
    </p:spTree>
    <p:extLst>
      <p:ext uri="{BB962C8B-B14F-4D97-AF65-F5344CB8AC3E}">
        <p14:creationId xmlns:p14="http://schemas.microsoft.com/office/powerpoint/2010/main" val="1425597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170385" y="2119313"/>
          <a:ext cx="6561162" cy="3751152"/>
        </p:xfrm>
        <a:graphic>
          <a:graphicData uri="http://schemas.openxmlformats.org/drawingml/2006/table">
            <a:tbl>
              <a:tblPr firstRow="1" firstCol="1" lastRow="1" lastCol="1" bandRow="1" bandCol="1">
                <a:tableStyleId>{5C22544A-7EE6-4342-B048-85BDC9FD1C3A}</a:tableStyleId>
              </a:tblPr>
              <a:tblGrid>
                <a:gridCol w="2190185">
                  <a:extLst>
                    <a:ext uri="{9D8B030D-6E8A-4147-A177-3AD203B41FA5}"/>
                  </a:extLst>
                </a:gridCol>
                <a:gridCol w="2190185">
                  <a:extLst>
                    <a:ext uri="{9D8B030D-6E8A-4147-A177-3AD203B41FA5}"/>
                  </a:extLst>
                </a:gridCol>
                <a:gridCol w="2180792">
                  <a:extLst>
                    <a:ext uri="{9D8B030D-6E8A-4147-A177-3AD203B41FA5}"/>
                  </a:extLst>
                </a:gridCol>
              </a:tblGrid>
              <a:tr h="625192">
                <a:tc rowSpan="2">
                  <a:txBody>
                    <a:bodyPr/>
                    <a:lstStyle/>
                    <a:p>
                      <a:pPr marL="0" marR="0" algn="ctr"/>
                      <a:r>
                        <a:rPr lang="en-US" sz="2800" dirty="0" err="1">
                          <a:solidFill>
                            <a:schemeClr val="accent5">
                              <a:lumMod val="50000"/>
                            </a:schemeClr>
                          </a:solidFill>
                          <a:effectLst/>
                          <a:latin typeface="Times New Roman" panose="02020603050405020304" pitchFamily="18" charset="0"/>
                          <a:cs typeface="Times New Roman" panose="02020603050405020304" pitchFamily="18" charset="0"/>
                        </a:rPr>
                        <a:t>Từ</a:t>
                      </a:r>
                      <a:r>
                        <a:rPr lang="en-US" sz="2800" dirty="0">
                          <a:solidFill>
                            <a:schemeClr val="accent5">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effectLst/>
                          <a:latin typeface="Times New Roman" panose="02020603050405020304" pitchFamily="18" charset="0"/>
                          <a:cs typeface="Times New Roman" panose="02020603050405020304" pitchFamily="18" charset="0"/>
                        </a:rPr>
                        <a:t>đơn</a:t>
                      </a:r>
                      <a:endParaRPr lang="en-US" sz="28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algn="ctr"/>
                      <a:r>
                        <a:rPr lang="en-US" sz="2800" dirty="0" err="1">
                          <a:solidFill>
                            <a:schemeClr val="accent5">
                              <a:lumMod val="50000"/>
                            </a:schemeClr>
                          </a:solidFill>
                          <a:effectLst/>
                          <a:latin typeface="Times New Roman" panose="02020603050405020304" pitchFamily="18" charset="0"/>
                          <a:cs typeface="Times New Roman" panose="02020603050405020304" pitchFamily="18" charset="0"/>
                        </a:rPr>
                        <a:t>Từ</a:t>
                      </a:r>
                      <a:r>
                        <a:rPr lang="en-US" sz="2800" dirty="0">
                          <a:solidFill>
                            <a:schemeClr val="accent5">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effectLst/>
                          <a:latin typeface="Times New Roman" panose="02020603050405020304" pitchFamily="18" charset="0"/>
                          <a:cs typeface="Times New Roman" panose="02020603050405020304" pitchFamily="18" charset="0"/>
                        </a:rPr>
                        <a:t>phức</a:t>
                      </a:r>
                      <a:endParaRPr lang="en-US" sz="28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extLst>
              </a:tr>
              <a:tr h="625192">
                <a:tc vMerge="1">
                  <a:txBody>
                    <a:bodyPr/>
                    <a:lstStyle/>
                    <a:p>
                      <a:pPr marL="0" marR="0" algn="ct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2800" b="1" dirty="0" err="1">
                          <a:solidFill>
                            <a:schemeClr val="accent4">
                              <a:lumMod val="50000"/>
                            </a:schemeClr>
                          </a:solidFill>
                          <a:effectLst/>
                          <a:latin typeface="Times New Roman" panose="02020603050405020304" pitchFamily="18" charset="0"/>
                          <a:cs typeface="Times New Roman" panose="02020603050405020304" pitchFamily="18" charset="0"/>
                        </a:rPr>
                        <a:t>Từ</a:t>
                      </a:r>
                      <a:r>
                        <a:rPr lang="en-US" sz="2800" b="1"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effectLst/>
                          <a:latin typeface="Times New Roman" panose="02020603050405020304" pitchFamily="18" charset="0"/>
                          <a:cs typeface="Times New Roman" panose="02020603050405020304" pitchFamily="18" charset="0"/>
                        </a:rPr>
                        <a:t>ghép</a:t>
                      </a:r>
                      <a:endParaRPr lang="en-US" sz="28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r>
                        <a:rPr lang="en-US" sz="2800" dirty="0" err="1">
                          <a:solidFill>
                            <a:schemeClr val="accent4">
                              <a:lumMod val="50000"/>
                            </a:schemeClr>
                          </a:solidFill>
                          <a:effectLst/>
                          <a:latin typeface="Times New Roman" panose="02020603050405020304" pitchFamily="18" charset="0"/>
                          <a:cs typeface="Times New Roman" panose="02020603050405020304" pitchFamily="18" charset="0"/>
                        </a:rPr>
                        <a:t>Từ</a:t>
                      </a:r>
                      <a:r>
                        <a:rPr lang="en-US" sz="2800" dirty="0">
                          <a:solidFill>
                            <a:schemeClr val="accent4">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4">
                              <a:lumMod val="50000"/>
                            </a:schemeClr>
                          </a:solidFill>
                          <a:effectLst/>
                          <a:latin typeface="Times New Roman" panose="02020603050405020304" pitchFamily="18" charset="0"/>
                          <a:cs typeface="Times New Roman" panose="02020603050405020304" pitchFamily="18" charset="0"/>
                        </a:rPr>
                        <a:t>láy</a:t>
                      </a:r>
                      <a:endParaRPr lang="en-US" sz="2800"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extLst>
              </a:tr>
              <a:tr h="2500768">
                <a:tc>
                  <a:txBody>
                    <a:bodyPr/>
                    <a:lstStyle/>
                    <a:p>
                      <a:pPr marL="0" marR="0" algn="just"/>
                      <a:r>
                        <a:rPr lang="en-US" sz="2800" dirty="0">
                          <a:solidFill>
                            <a:schemeClr val="accent5">
                              <a:lumMod val="50000"/>
                            </a:schemeClr>
                          </a:solidFill>
                          <a:effectLst/>
                        </a:rPr>
                        <a:t> </a:t>
                      </a:r>
                    </a:p>
                    <a:p>
                      <a:pPr marL="0" marR="0" algn="just"/>
                      <a:r>
                        <a:rPr lang="en-US" sz="2800" dirty="0">
                          <a:solidFill>
                            <a:schemeClr val="accent5">
                              <a:lumMod val="50000"/>
                            </a:schemeClr>
                          </a:solidFill>
                          <a:effectLst/>
                        </a:rPr>
                        <a:t>...............</a:t>
                      </a:r>
                    </a:p>
                    <a:p>
                      <a:pPr marL="0" marR="0" algn="just"/>
                      <a:r>
                        <a:rPr lang="en-US" sz="2800" dirty="0">
                          <a:solidFill>
                            <a:schemeClr val="accent5">
                              <a:lumMod val="50000"/>
                            </a:schemeClr>
                          </a:solidFill>
                          <a:effectLst/>
                        </a:rPr>
                        <a:t>..............</a:t>
                      </a:r>
                    </a:p>
                    <a:p>
                      <a:pPr marL="0" marR="0" algn="just"/>
                      <a:r>
                        <a:rPr lang="en-US" sz="2800" dirty="0">
                          <a:solidFill>
                            <a:schemeClr val="accent5">
                              <a:lumMod val="50000"/>
                            </a:schemeClr>
                          </a:solidFill>
                          <a:effectLst/>
                        </a:rPr>
                        <a:t> </a:t>
                      </a:r>
                      <a:endParaRPr lang="en-US" sz="2800" dirty="0">
                        <a:solidFill>
                          <a:schemeClr val="accent5">
                            <a:lumMod val="50000"/>
                          </a:schemeClr>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r>
                        <a:rPr lang="en-US" sz="2800" dirty="0">
                          <a:solidFill>
                            <a:schemeClr val="accent5">
                              <a:lumMod val="50000"/>
                            </a:schemeClr>
                          </a:solidFill>
                          <a:effectLst/>
                        </a:rPr>
                        <a:t> </a:t>
                      </a:r>
                    </a:p>
                    <a:p>
                      <a:pPr marL="0" marR="0" algn="just"/>
                      <a:r>
                        <a:rPr lang="en-US" sz="2800" dirty="0">
                          <a:solidFill>
                            <a:schemeClr val="accent5">
                              <a:lumMod val="50000"/>
                            </a:schemeClr>
                          </a:solidFill>
                          <a:effectLst/>
                        </a:rPr>
                        <a:t>...............</a:t>
                      </a:r>
                    </a:p>
                    <a:p>
                      <a:pPr marL="0" marR="0" algn="just"/>
                      <a:r>
                        <a:rPr lang="en-US" sz="2800" dirty="0">
                          <a:solidFill>
                            <a:schemeClr val="accent5">
                              <a:lumMod val="50000"/>
                            </a:schemeClr>
                          </a:solidFill>
                          <a:effectLst/>
                        </a:rPr>
                        <a:t>..............</a:t>
                      </a:r>
                    </a:p>
                    <a:p>
                      <a:pPr marL="0" marR="0" algn="just"/>
                      <a:endParaRPr lang="en-US" sz="2800" dirty="0">
                        <a:solidFill>
                          <a:schemeClr val="accent5">
                            <a:lumMod val="50000"/>
                          </a:schemeClr>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r>
                        <a:rPr lang="en-US" sz="2800" dirty="0">
                          <a:solidFill>
                            <a:schemeClr val="accent5">
                              <a:lumMod val="50000"/>
                            </a:schemeClr>
                          </a:solidFill>
                          <a:effectLst/>
                        </a:rPr>
                        <a:t> </a:t>
                      </a:r>
                    </a:p>
                    <a:p>
                      <a:pPr marL="0" marR="0" algn="just"/>
                      <a:r>
                        <a:rPr lang="en-US" sz="2800" dirty="0">
                          <a:solidFill>
                            <a:schemeClr val="accent5">
                              <a:lumMod val="50000"/>
                            </a:schemeClr>
                          </a:solidFill>
                          <a:effectLst/>
                        </a:rPr>
                        <a:t>...............</a:t>
                      </a:r>
                    </a:p>
                    <a:p>
                      <a:pPr marL="0" marR="0" algn="just"/>
                      <a:r>
                        <a:rPr lang="en-US" sz="2800" dirty="0">
                          <a:solidFill>
                            <a:schemeClr val="accent5">
                              <a:lumMod val="50000"/>
                            </a:schemeClr>
                          </a:solidFill>
                          <a:effectLst/>
                        </a:rPr>
                        <a:t>..............</a:t>
                      </a:r>
                    </a:p>
                    <a:p>
                      <a:pPr marL="0" marR="0" algn="just"/>
                      <a:r>
                        <a:rPr lang="en-US" sz="2800" dirty="0">
                          <a:solidFill>
                            <a:schemeClr val="accent5">
                              <a:lumMod val="50000"/>
                            </a:schemeClr>
                          </a:solidFill>
                          <a:effectLst/>
                        </a:rPr>
                        <a:t> </a:t>
                      </a:r>
                      <a:endParaRPr lang="en-US" sz="2800" dirty="0">
                        <a:solidFill>
                          <a:schemeClr val="accent5">
                            <a:lumMod val="50000"/>
                          </a:schemeClr>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4" name="Horizontal Scroll 3"/>
          <p:cNvSpPr/>
          <p:nvPr/>
        </p:nvSpPr>
        <p:spPr>
          <a:xfrm>
            <a:off x="2599135" y="179389"/>
            <a:ext cx="3415903" cy="827087"/>
          </a:xfrm>
          <a:prstGeom prst="horizont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latin typeface="Times New Roman" panose="02020603050405020304" pitchFamily="18" charset="0"/>
                <a:cs typeface="Times New Roman" panose="02020603050405020304" pitchFamily="18" charset="0"/>
              </a:rPr>
              <a:t>LUYỆN TẬP</a:t>
            </a:r>
          </a:p>
        </p:txBody>
      </p:sp>
      <p:sp>
        <p:nvSpPr>
          <p:cNvPr id="6" name="Hexagon 5"/>
          <p:cNvSpPr/>
          <p:nvPr/>
        </p:nvSpPr>
        <p:spPr>
          <a:xfrm>
            <a:off x="230982" y="1184275"/>
            <a:ext cx="2589610" cy="757238"/>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trang</a:t>
            </a:r>
            <a:r>
              <a:rPr lang="en-US" sz="3200" b="1" dirty="0">
                <a:solidFill>
                  <a:srgbClr val="C00000"/>
                </a:solidFill>
                <a:latin typeface="Times New Roman" panose="02020603050405020304" pitchFamily="18" charset="0"/>
                <a:cs typeface="Times New Roman" panose="02020603050405020304" pitchFamily="18" charset="0"/>
              </a:rPr>
              <a:t> 20</a:t>
            </a:r>
          </a:p>
        </p:txBody>
      </p:sp>
    </p:spTree>
    <p:extLst>
      <p:ext uri="{BB962C8B-B14F-4D97-AF65-F5344CB8AC3E}">
        <p14:creationId xmlns:p14="http://schemas.microsoft.com/office/powerpoint/2010/main" val="361647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1075135" y="2443163"/>
          <a:ext cx="6775846" cy="3413760"/>
        </p:xfrm>
        <a:graphic>
          <a:graphicData uri="http://schemas.openxmlformats.org/drawingml/2006/table">
            <a:tbl>
              <a:tblPr/>
              <a:tblGrid>
                <a:gridCol w="2258615"/>
                <a:gridCol w="2258616"/>
                <a:gridCol w="2258615"/>
              </a:tblGrid>
              <a:tr h="4619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Calibri" pitchFamily="34" charset="0"/>
                        </a:rPr>
                        <a:t>Từ đơn</a:t>
                      </a:r>
                      <a:endParaRPr kumimoji="0" lang="en-US" sz="3200" b="0" i="0" u="none" strike="noStrike" cap="none" normalizeH="0" baseline="0" smtClean="0">
                        <a:ln>
                          <a:noFill/>
                        </a:ln>
                        <a:solidFill>
                          <a:schemeClr val="tx1"/>
                        </a:solidFill>
                        <a:effectLst/>
                        <a:latin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Calibri" pitchFamily="34" charset="0"/>
                        </a:rPr>
                        <a:t> </a:t>
                      </a:r>
                      <a:endParaRPr kumimoji="0" lang="en-US" sz="3200" b="0" i="0" u="none" strike="noStrike" cap="none" normalizeH="0" baseline="0" smtClean="0">
                        <a:ln>
                          <a:noFill/>
                        </a:ln>
                        <a:solidFill>
                          <a:schemeClr val="tx1"/>
                        </a:solidFill>
                        <a:effectLst/>
                        <a:latin typeface="Times New Roman" pitchFamily="18" charset="0"/>
                        <a:cs typeface="Calibri"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Calibri" pitchFamily="34" charset="0"/>
                        </a:rPr>
                        <a:t>Từ phức</a:t>
                      </a:r>
                      <a:endParaRPr kumimoji="0" lang="en-US" sz="3200" b="0" i="0" u="none" strike="noStrike" cap="none" normalizeH="0" baseline="0" smtClean="0">
                        <a:ln>
                          <a:noFill/>
                        </a:ln>
                        <a:solidFill>
                          <a:schemeClr val="tx1"/>
                        </a:solidFill>
                        <a:effectLst/>
                        <a:latin typeface="Times New Roman" pitchFamily="18" charset="0"/>
                        <a:cs typeface="Calibri"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hMerge="1">
                  <a:txBody>
                    <a:bodyPr/>
                    <a:lstStyle/>
                    <a:p>
                      <a:endParaRPr lang="en-US"/>
                    </a:p>
                  </a:txBody>
                  <a:tcPr/>
                </a:tc>
              </a:tr>
              <a:tr h="46196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Calibri" pitchFamily="34" charset="0"/>
                        </a:rPr>
                        <a:t>Từ ghép</a:t>
                      </a:r>
                      <a:endParaRPr kumimoji="0" lang="en-US" sz="3200" b="0" i="0" u="none" strike="noStrike" cap="none" normalizeH="0" baseline="0" smtClean="0">
                        <a:ln>
                          <a:noFill/>
                        </a:ln>
                        <a:solidFill>
                          <a:schemeClr val="tx1"/>
                        </a:solidFill>
                        <a:effectLst/>
                        <a:latin typeface="Times New Roman" pitchFamily="18" charset="0"/>
                        <a:cs typeface="Calibri"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Calibri" pitchFamily="34" charset="0"/>
                        </a:rPr>
                        <a:t>Từ láy</a:t>
                      </a:r>
                      <a:endParaRPr kumimoji="0" lang="en-US" sz="3200" b="0" i="0" u="none" strike="noStrike" cap="none" normalizeH="0" baseline="0" smtClean="0">
                        <a:ln>
                          <a:noFill/>
                        </a:ln>
                        <a:solidFill>
                          <a:schemeClr val="tx1"/>
                        </a:solidFill>
                        <a:effectLst/>
                        <a:latin typeface="Times New Roman" pitchFamily="18" charset="0"/>
                        <a:cs typeface="Calibri"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311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rgbClr val="000000"/>
                          </a:solidFill>
                          <a:effectLst/>
                          <a:latin typeface="Times New Roman" pitchFamily="18" charset="0"/>
                          <a:cs typeface="Calibri" pitchFamily="34" charset="0"/>
                        </a:rPr>
                        <a:t>Tôi,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rgbClr val="000000"/>
                          </a:solidFill>
                          <a:effectLst/>
                          <a:latin typeface="Times New Roman" pitchFamily="18" charset="0"/>
                          <a:cs typeface="Calibri" pitchFamily="34" charset="0"/>
                        </a:rPr>
                        <a:t>nghe,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rgbClr val="000000"/>
                          </a:solidFill>
                          <a:effectLst/>
                          <a:latin typeface="Times New Roman" pitchFamily="18" charset="0"/>
                          <a:cs typeface="Calibri" pitchFamily="34" charset="0"/>
                        </a:rPr>
                        <a:t> người</a:t>
                      </a:r>
                      <a:endParaRPr kumimoji="0" lang="en-US" sz="3200" b="0" i="1" u="none" strike="noStrike" cap="none" normalizeH="0" baseline="0" smtClean="0">
                        <a:ln>
                          <a:noFill/>
                        </a:ln>
                        <a:solidFill>
                          <a:schemeClr val="tx1"/>
                        </a:solidFill>
                        <a:effectLst/>
                        <a:latin typeface="Times New Roman" pitchFamily="18" charset="0"/>
                        <a:cs typeface="Calibri"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rgbClr val="000000"/>
                          </a:solidFill>
                          <a:effectLst/>
                          <a:latin typeface="Times New Roman" pitchFamily="18" charset="0"/>
                          <a:cs typeface="Calibri" pitchFamily="34" charset="0"/>
                        </a:rPr>
                        <a:t>Bóng mỡ,</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rgbClr val="000000"/>
                          </a:solidFill>
                          <a:effectLst/>
                          <a:latin typeface="Times New Roman" pitchFamily="18" charset="0"/>
                          <a:cs typeface="Calibri" pitchFamily="34" charset="0"/>
                        </a:rPr>
                        <a:t> ưa nhìn</a:t>
                      </a:r>
                      <a:endParaRPr kumimoji="0" lang="en-US" sz="3200" b="0" i="1" u="none" strike="noStrike" cap="none" normalizeH="0" baseline="0" smtClean="0">
                        <a:ln>
                          <a:noFill/>
                        </a:ln>
                        <a:solidFill>
                          <a:schemeClr val="tx1"/>
                        </a:solidFill>
                        <a:effectLst/>
                        <a:latin typeface="Times New Roman" pitchFamily="18" charset="0"/>
                        <a:cs typeface="Calibri"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rgbClr val="000000"/>
                          </a:solidFill>
                          <a:effectLst/>
                          <a:latin typeface="Times New Roman" pitchFamily="18" charset="0"/>
                          <a:cs typeface="Calibri" pitchFamily="34" charset="0"/>
                        </a:rPr>
                        <a:t>Hủn hoẳn,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rgbClr val="000000"/>
                          </a:solidFill>
                          <a:effectLst/>
                          <a:latin typeface="Times New Roman" pitchFamily="18" charset="0"/>
                          <a:cs typeface="Calibri" pitchFamily="34" charset="0"/>
                        </a:rPr>
                        <a:t> phành phạch, giòn giã,</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smtClean="0">
                          <a:ln>
                            <a:noFill/>
                          </a:ln>
                          <a:solidFill>
                            <a:srgbClr val="000000"/>
                          </a:solidFill>
                          <a:effectLst/>
                          <a:latin typeface="Times New Roman" pitchFamily="18" charset="0"/>
                          <a:cs typeface="Calibri" pitchFamily="34" charset="0"/>
                        </a:rPr>
                        <a:t> rung rinh</a:t>
                      </a:r>
                      <a:endParaRPr kumimoji="0" lang="en-US" sz="3200" b="0" i="1" u="none" strike="noStrike" cap="none" normalizeH="0" baseline="0" smtClean="0">
                        <a:ln>
                          <a:noFill/>
                        </a:ln>
                        <a:solidFill>
                          <a:schemeClr val="tx1"/>
                        </a:solidFill>
                        <a:effectLst/>
                        <a:latin typeface="Times New Roman" pitchFamily="18" charset="0"/>
                        <a:cs typeface="Calibri"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F0D9"/>
                    </a:solidFill>
                  </a:tcPr>
                </a:tc>
              </a:tr>
            </a:tbl>
          </a:graphicData>
        </a:graphic>
      </p:graphicFrame>
      <p:sp>
        <p:nvSpPr>
          <p:cNvPr id="3" name="Horizontal Scroll 2"/>
          <p:cNvSpPr/>
          <p:nvPr/>
        </p:nvSpPr>
        <p:spPr>
          <a:xfrm>
            <a:off x="2599135" y="179389"/>
            <a:ext cx="3415903" cy="827087"/>
          </a:xfrm>
          <a:prstGeom prst="horizontalScrol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latin typeface="Times New Roman" panose="02020603050405020304" pitchFamily="18" charset="0"/>
                <a:cs typeface="Times New Roman" panose="02020603050405020304" pitchFamily="18" charset="0"/>
              </a:rPr>
              <a:t>LUYỆN TẬP</a:t>
            </a:r>
          </a:p>
        </p:txBody>
      </p:sp>
      <p:sp>
        <p:nvSpPr>
          <p:cNvPr id="4" name="Hexagon 3"/>
          <p:cNvSpPr/>
          <p:nvPr/>
        </p:nvSpPr>
        <p:spPr>
          <a:xfrm>
            <a:off x="230982" y="1184275"/>
            <a:ext cx="2589610" cy="757238"/>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1 </a:t>
            </a:r>
            <a:r>
              <a:rPr lang="en-US" sz="3200" b="1" dirty="0" err="1">
                <a:solidFill>
                  <a:srgbClr val="C00000"/>
                </a:solidFill>
                <a:latin typeface="Times New Roman" panose="02020603050405020304" pitchFamily="18" charset="0"/>
                <a:cs typeface="Times New Roman" panose="02020603050405020304" pitchFamily="18" charset="0"/>
              </a:rPr>
              <a:t>trang</a:t>
            </a:r>
            <a:r>
              <a:rPr lang="en-US" sz="3200" b="1" dirty="0">
                <a:solidFill>
                  <a:srgbClr val="C00000"/>
                </a:solidFill>
                <a:latin typeface="Times New Roman" panose="02020603050405020304" pitchFamily="18" charset="0"/>
                <a:cs typeface="Times New Roman" panose="02020603050405020304" pitchFamily="18" charset="0"/>
              </a:rPr>
              <a:t> 20</a:t>
            </a:r>
          </a:p>
        </p:txBody>
      </p:sp>
    </p:spTree>
    <p:extLst>
      <p:ext uri="{BB962C8B-B14F-4D97-AF65-F5344CB8AC3E}">
        <p14:creationId xmlns:p14="http://schemas.microsoft.com/office/powerpoint/2010/main" val="1839088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935" y="407989"/>
            <a:ext cx="2882503" cy="7715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eaLnBrk="1" fontAlgn="auto" hangingPunct="1">
              <a:spcAft>
                <a:spcPts val="0"/>
              </a:spcAft>
              <a:defRPr/>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2 </a:t>
            </a:r>
            <a:r>
              <a:rPr lang="en-US" sz="3200" b="1" dirty="0" err="1" smtClean="0">
                <a:solidFill>
                  <a:srgbClr val="FF0000"/>
                </a:solidFill>
                <a:latin typeface="Times New Roman" panose="02020603050405020304" pitchFamily="18" charset="0"/>
                <a:cs typeface="Times New Roman" panose="02020603050405020304" pitchFamily="18" charset="0"/>
              </a:rPr>
              <a:t>trang</a:t>
            </a:r>
            <a:r>
              <a:rPr lang="en-US" sz="3200" b="1" dirty="0" smtClean="0">
                <a:solidFill>
                  <a:srgbClr val="FF0000"/>
                </a:solidFill>
                <a:latin typeface="Times New Roman" panose="02020603050405020304" pitchFamily="18" charset="0"/>
                <a:cs typeface="Times New Roman" panose="02020603050405020304" pitchFamily="18" charset="0"/>
              </a:rPr>
              <a:t> 20</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210992" y="1427164"/>
            <a:ext cx="4868465" cy="242252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just" eaLnBrk="1" hangingPunct="1">
              <a:defRPr/>
            </a:pPr>
            <a:r>
              <a:rPr lang="en-US" smtClean="0">
                <a:solidFill>
                  <a:srgbClr val="FFFFFF"/>
                </a:solidFill>
                <a:latin typeface="Times New Roman" pitchFamily="18" charset="0"/>
                <a:cs typeface="Times New Roman" pitchFamily="18" charset="0"/>
              </a:rPr>
              <a:t>T</a:t>
            </a:r>
            <a:r>
              <a:rPr lang="en-US" smtClean="0">
                <a:solidFill>
                  <a:schemeClr val="tx1"/>
                </a:solidFill>
                <a:latin typeface="Times New Roman" pitchFamily="18" charset="0"/>
                <a:cs typeface="Times New Roman" pitchFamily="18" charset="0"/>
              </a:rPr>
              <a:t>T</a:t>
            </a:r>
            <a:r>
              <a:rPr lang="en-US" smtClean="0">
                <a:solidFill>
                  <a:srgbClr val="000000"/>
                </a:solidFill>
                <a:latin typeface="Times New Roman" pitchFamily="18" charset="0"/>
                <a:cs typeface="Times New Roman" pitchFamily="18" charset="0"/>
              </a:rPr>
              <a:t>ìm từ láy mô phỏng âm thanh trong văn bản </a:t>
            </a:r>
            <a:r>
              <a:rPr lang="en-US" i="1" smtClean="0">
                <a:solidFill>
                  <a:srgbClr val="000000"/>
                </a:solidFill>
                <a:latin typeface="Times New Roman" pitchFamily="18" charset="0"/>
                <a:cs typeface="Times New Roman" pitchFamily="18" charset="0"/>
              </a:rPr>
              <a:t>Bài học đường đời đầu tiên</a:t>
            </a:r>
            <a:endParaRPr lang="en-US" b="1" smtClean="0">
              <a:solidFill>
                <a:srgbClr val="002060"/>
              </a:solidFill>
              <a:latin typeface="Times New Roman" pitchFamily="18" charset="0"/>
              <a:cs typeface="Calibri" pitchFamily="34" charset="0"/>
            </a:endParaRPr>
          </a:p>
        </p:txBody>
      </p:sp>
      <p:pic>
        <p:nvPicPr>
          <p:cNvPr id="420867" name="Picture 1"/>
          <p:cNvPicPr>
            <a:picLocks noChangeAspect="1"/>
          </p:cNvPicPr>
          <p:nvPr/>
        </p:nvPicPr>
        <p:blipFill>
          <a:blip r:embed="rId2"/>
          <a:srcRect/>
          <a:stretch>
            <a:fillRect/>
          </a:stretch>
        </p:blipFill>
        <p:spPr bwMode="auto">
          <a:xfrm>
            <a:off x="639366" y="3387725"/>
            <a:ext cx="1714500" cy="2000250"/>
          </a:xfrm>
          <a:prstGeom prst="rect">
            <a:avLst/>
          </a:prstGeom>
          <a:noFill/>
          <a:ln w="9525">
            <a:noFill/>
            <a:miter lim="800000"/>
            <a:headEnd/>
            <a:tailEnd/>
          </a:ln>
        </p:spPr>
      </p:pic>
    </p:spTree>
    <p:extLst>
      <p:ext uri="{BB962C8B-B14F-4D97-AF65-F5344CB8AC3E}">
        <p14:creationId xmlns:p14="http://schemas.microsoft.com/office/powerpoint/2010/main" val="3573924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77591" y="1371601"/>
            <a:ext cx="5855494" cy="399732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marL="0" indent="0" eaLnBrk="1" hangingPunct="1">
              <a:lnSpc>
                <a:spcPct val="100000"/>
              </a:lnSpc>
              <a:buFont typeface="Arial" charset="0"/>
              <a:buNone/>
              <a:defRPr/>
            </a:pPr>
            <a:r>
              <a:rPr lang="en-US" sz="3200" smtClean="0">
                <a:solidFill>
                  <a:srgbClr val="385723"/>
                </a:solidFill>
                <a:latin typeface="Times New Roman" pitchFamily="18" charset="0"/>
                <a:cs typeface="Times New Roman" pitchFamily="18" charset="0"/>
              </a:rPr>
              <a:t>Từ láy mô phỏng âm thanh trong VB </a:t>
            </a:r>
            <a:r>
              <a:rPr lang="en-US" sz="3200" i="1" smtClean="0">
                <a:solidFill>
                  <a:srgbClr val="385723"/>
                </a:solidFill>
                <a:latin typeface="Times New Roman" pitchFamily="18" charset="0"/>
                <a:cs typeface="Times New Roman" pitchFamily="18" charset="0"/>
              </a:rPr>
              <a:t>Bài học đường đời đầu tiên:</a:t>
            </a:r>
            <a:r>
              <a:rPr lang="en-US" sz="3200" smtClean="0">
                <a:solidFill>
                  <a:srgbClr val="385723"/>
                </a:solidFill>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véo von, hừ hừ, phanh phách, phành phạch, văng vẳng, ngoàm ngoạp</a:t>
            </a:r>
            <a:r>
              <a:rPr lang="en-US" sz="3200" b="1" smtClean="0">
                <a:solidFill>
                  <a:schemeClr val="bg1"/>
                </a:solidFill>
                <a:latin typeface="Times New Roman" pitchFamily="18" charset="0"/>
                <a:cs typeface="Times New Roman" pitchFamily="18" charset="0"/>
              </a:rPr>
              <a:t>. </a:t>
            </a:r>
            <a:endParaRPr lang="en-US" sz="3200" b="1" smtClean="0">
              <a:solidFill>
                <a:schemeClr val="bg1"/>
              </a:solidFill>
              <a:latin typeface="Times New Roman" pitchFamily="18" charset="0"/>
              <a:cs typeface="Calibri" pitchFamily="34" charset="0"/>
            </a:endParaRPr>
          </a:p>
        </p:txBody>
      </p:sp>
      <p:sp>
        <p:nvSpPr>
          <p:cNvPr id="3" name="Title 3"/>
          <p:cNvSpPr>
            <a:spLocks noGrp="1"/>
          </p:cNvSpPr>
          <p:nvPr>
            <p:ph type="title"/>
          </p:nvPr>
        </p:nvSpPr>
        <p:spPr>
          <a:xfrm>
            <a:off x="236935" y="407989"/>
            <a:ext cx="2882503" cy="7715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eaLnBrk="1" fontAlgn="auto" hangingPunct="1">
              <a:spcAft>
                <a:spcPts val="0"/>
              </a:spcAft>
              <a:defRPr/>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2 </a:t>
            </a:r>
            <a:r>
              <a:rPr lang="en-US" sz="3200" b="1" dirty="0" err="1" smtClean="0">
                <a:solidFill>
                  <a:srgbClr val="FF0000"/>
                </a:solidFill>
                <a:latin typeface="Times New Roman" panose="02020603050405020304" pitchFamily="18" charset="0"/>
                <a:cs typeface="Times New Roman" panose="02020603050405020304" pitchFamily="18" charset="0"/>
              </a:rPr>
              <a:t>trang</a:t>
            </a:r>
            <a:r>
              <a:rPr lang="en-US" sz="3200" b="1" dirty="0" smtClean="0">
                <a:solidFill>
                  <a:srgbClr val="FF0000"/>
                </a:solidFill>
                <a:latin typeface="Times New Roman" panose="02020603050405020304" pitchFamily="18" charset="0"/>
                <a:cs typeface="Times New Roman" panose="02020603050405020304" pitchFamily="18" charset="0"/>
              </a:rPr>
              <a:t> 20</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253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1" y="142875"/>
            <a:ext cx="2882503" cy="741363"/>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eaLnBrk="1" fontAlgn="auto" hangingPunct="1">
              <a:spcAft>
                <a:spcPts val="0"/>
              </a:spcAft>
              <a:defRPr/>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3 </a:t>
            </a:r>
            <a:r>
              <a:rPr lang="en-US" sz="3200" b="1" dirty="0" err="1" smtClean="0">
                <a:solidFill>
                  <a:srgbClr val="FF0000"/>
                </a:solidFill>
                <a:latin typeface="Times New Roman" panose="02020603050405020304" pitchFamily="18" charset="0"/>
                <a:cs typeface="Times New Roman" panose="02020603050405020304" pitchFamily="18" charset="0"/>
              </a:rPr>
              <a:t>trang</a:t>
            </a:r>
            <a:r>
              <a:rPr lang="en-US" sz="3200" b="1" dirty="0" smtClean="0">
                <a:solidFill>
                  <a:srgbClr val="FF0000"/>
                </a:solidFill>
                <a:latin typeface="Times New Roman" panose="02020603050405020304" pitchFamily="18" charset="0"/>
                <a:cs typeface="Times New Roman" panose="02020603050405020304" pitchFamily="18" charset="0"/>
              </a:rPr>
              <a:t> 20</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690687" y="1147763"/>
            <a:ext cx="5587604" cy="240665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just" eaLnBrk="1" hangingPunct="1">
              <a:buFont typeface="Arial" charset="0"/>
              <a:buNone/>
              <a:defRPr/>
            </a:pPr>
            <a:r>
              <a:rPr lang="en-US" sz="3200" smtClean="0">
                <a:solidFill>
                  <a:schemeClr val="tx1"/>
                </a:solidFill>
                <a:latin typeface="Times New Roman" pitchFamily="18" charset="0"/>
                <a:cs typeface="Times New Roman" pitchFamily="18" charset="0"/>
              </a:rPr>
              <a:t>Tìm và nêu tác </a:t>
            </a:r>
            <a:r>
              <a:rPr lang="en-US" sz="3200" smtClean="0">
                <a:solidFill>
                  <a:srgbClr val="000000"/>
                </a:solidFill>
                <a:latin typeface="Times New Roman" pitchFamily="18" charset="0"/>
                <a:cs typeface="Times New Roman" pitchFamily="18" charset="0"/>
              </a:rPr>
              <a:t>dụng của các từ láy</a:t>
            </a:r>
            <a:r>
              <a:rPr lang="en-US" sz="3200" i="1" smtClean="0">
                <a:solidFill>
                  <a:srgbClr val="000000"/>
                </a:solidFill>
                <a:latin typeface="Times New Roman" pitchFamily="18" charset="0"/>
                <a:cs typeface="Times New Roman" pitchFamily="18" charset="0"/>
              </a:rPr>
              <a:t> </a:t>
            </a:r>
            <a:r>
              <a:rPr lang="en-US" sz="3200" smtClean="0">
                <a:solidFill>
                  <a:srgbClr val="000000"/>
                </a:solidFill>
                <a:latin typeface="Times New Roman" pitchFamily="18" charset="0"/>
                <a:cs typeface="Times New Roman" pitchFamily="18" charset="0"/>
              </a:rPr>
              <a:t>trong các câu văn. </a:t>
            </a:r>
            <a:endParaRPr lang="en-US" sz="3200" b="1" smtClean="0">
              <a:solidFill>
                <a:srgbClr val="002060"/>
              </a:solidFill>
              <a:latin typeface="Times New Roman" pitchFamily="18" charset="0"/>
              <a:cs typeface="Calibri" pitchFamily="34" charset="0"/>
            </a:endParaRPr>
          </a:p>
        </p:txBody>
      </p:sp>
      <p:pic>
        <p:nvPicPr>
          <p:cNvPr id="422915" name="Picture 1"/>
          <p:cNvPicPr>
            <a:picLocks noChangeAspect="1"/>
          </p:cNvPicPr>
          <p:nvPr/>
        </p:nvPicPr>
        <p:blipFill>
          <a:blip r:embed="rId2"/>
          <a:srcRect/>
          <a:stretch>
            <a:fillRect/>
          </a:stretch>
        </p:blipFill>
        <p:spPr bwMode="auto">
          <a:xfrm>
            <a:off x="698897" y="3683001"/>
            <a:ext cx="1714500" cy="1998663"/>
          </a:xfrm>
          <a:prstGeom prst="rect">
            <a:avLst/>
          </a:prstGeom>
          <a:noFill/>
          <a:ln w="9525">
            <a:noFill/>
            <a:miter lim="800000"/>
            <a:headEnd/>
            <a:tailEnd/>
          </a:ln>
        </p:spPr>
      </p:pic>
    </p:spTree>
    <p:extLst>
      <p:ext uri="{BB962C8B-B14F-4D97-AF65-F5344CB8AC3E}">
        <p14:creationId xmlns:p14="http://schemas.microsoft.com/office/powerpoint/2010/main" val="19442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Callout 4"/>
          <p:cNvSpPr/>
          <p:nvPr/>
        </p:nvSpPr>
        <p:spPr>
          <a:xfrm>
            <a:off x="370285" y="1143000"/>
            <a:ext cx="2283619" cy="2971800"/>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750"/>
              </a:spcAft>
              <a:defRPr/>
            </a:pPr>
            <a:r>
              <a:rPr lang="en-US" sz="3200" b="1">
                <a:solidFill>
                  <a:srgbClr val="7030A0"/>
                </a:solidFill>
                <a:latin typeface="Times New Roman" pitchFamily="18" charset="0"/>
                <a:cs typeface="Calibri" pitchFamily="34" charset="0"/>
              </a:rPr>
              <a:t>Tác dụng của từ láy</a:t>
            </a:r>
          </a:p>
        </p:txBody>
      </p:sp>
      <p:sp>
        <p:nvSpPr>
          <p:cNvPr id="6" name="Rectangle 5"/>
          <p:cNvSpPr/>
          <p:nvPr/>
        </p:nvSpPr>
        <p:spPr>
          <a:xfrm>
            <a:off x="2671763" y="3214688"/>
            <a:ext cx="5630466" cy="8270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rgbClr val="FF0000"/>
                </a:solidFill>
                <a:latin typeface="Times New Roman" pitchFamily="18" charset="0"/>
                <a:cs typeface="Times New Roman" pitchFamily="18" charset="0"/>
              </a:rPr>
              <a:t>Dún dẩy:</a:t>
            </a:r>
            <a:r>
              <a:rPr lang="en-US" sz="2800">
                <a:solidFill>
                  <a:srgbClr val="000000"/>
                </a:solidFill>
                <a:latin typeface="Times New Roman" pitchFamily="18" charset="0"/>
                <a:cs typeface="Times New Roman" pitchFamily="18" charset="0"/>
              </a:rPr>
              <a:t> điệu đi nhịp nhàng, ra vẻ kiểu cách.</a:t>
            </a:r>
            <a:endParaRPr lang="en-US" sz="2800" b="1">
              <a:solidFill>
                <a:srgbClr val="000000"/>
              </a:solidFill>
              <a:latin typeface="Times New Roman" pitchFamily="18" charset="0"/>
              <a:cs typeface="Times New Roman" pitchFamily="18" charset="0"/>
            </a:endParaRPr>
          </a:p>
        </p:txBody>
      </p:sp>
      <p:sp>
        <p:nvSpPr>
          <p:cNvPr id="7" name="Rectangle 6"/>
          <p:cNvSpPr/>
          <p:nvPr/>
        </p:nvSpPr>
        <p:spPr>
          <a:xfrm>
            <a:off x="2671763" y="2233613"/>
            <a:ext cx="5630466" cy="9255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a:solidFill>
                  <a:srgbClr val="FF0000"/>
                </a:solidFill>
                <a:latin typeface="Times New Roman" pitchFamily="18" charset="0"/>
                <a:cs typeface="Times New Roman" pitchFamily="18" charset="0"/>
              </a:rPr>
              <a:t>Ngoàm ngoạp</a:t>
            </a:r>
            <a:r>
              <a:rPr lang="en-US" sz="2800">
                <a:solidFill>
                  <a:srgbClr val="000000"/>
                </a:solidFill>
                <a:latin typeface="Times New Roman" pitchFamily="18" charset="0"/>
                <a:cs typeface="Times New Roman" pitchFamily="18" charset="0"/>
              </a:rPr>
              <a:t>: (nhai) nhiều, liên tục, nhanh. </a:t>
            </a:r>
            <a:endParaRPr lang="en-US" sz="2800" b="1">
              <a:solidFill>
                <a:srgbClr val="FFFFFF"/>
              </a:solidFill>
              <a:latin typeface="Times New Roman" pitchFamily="18" charset="0"/>
              <a:cs typeface="Calibri" pitchFamily="34" charset="0"/>
            </a:endParaRPr>
          </a:p>
        </p:txBody>
      </p:sp>
      <p:sp>
        <p:nvSpPr>
          <p:cNvPr id="9" name="Rectangle 8"/>
          <p:cNvSpPr/>
          <p:nvPr/>
        </p:nvSpPr>
        <p:spPr>
          <a:xfrm>
            <a:off x="2671763" y="1116013"/>
            <a:ext cx="5630466" cy="10525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a:solidFill>
                  <a:srgbClr val="FF0000"/>
                </a:solidFill>
                <a:latin typeface="Times New Roman" pitchFamily="18" charset="0"/>
                <a:cs typeface="Times New Roman" pitchFamily="18" charset="0"/>
              </a:rPr>
              <a:t>Phanh phách</a:t>
            </a:r>
            <a:r>
              <a:rPr lang="en-US" sz="2800">
                <a:solidFill>
                  <a:srgbClr val="000000"/>
                </a:solidFill>
                <a:latin typeface="Times New Roman" pitchFamily="18" charset="0"/>
                <a:cs typeface="Times New Roman" pitchFamily="18" charset="0"/>
              </a:rPr>
              <a:t>: âm thanh phát ra do một vật sắc tác động liên tiếp vào một vật khác. </a:t>
            </a:r>
            <a:endParaRPr lang="en-US" sz="2800" b="1">
              <a:solidFill>
                <a:srgbClr val="000000"/>
              </a:solidFill>
              <a:latin typeface="Times New Roman" pitchFamily="18" charset="0"/>
              <a:cs typeface="Times New Roman" pitchFamily="18" charset="0"/>
            </a:endParaRPr>
          </a:p>
        </p:txBody>
      </p:sp>
      <p:sp>
        <p:nvSpPr>
          <p:cNvPr id="10" name="Title 3"/>
          <p:cNvSpPr>
            <a:spLocks noGrp="1"/>
          </p:cNvSpPr>
          <p:nvPr>
            <p:ph type="title"/>
          </p:nvPr>
        </p:nvSpPr>
        <p:spPr>
          <a:xfrm>
            <a:off x="796528" y="4373563"/>
            <a:ext cx="8129588" cy="1312862"/>
          </a:xfrm>
          <a:prstGeom prst="hexag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hangingPunct="1">
              <a:defRPr/>
            </a:pPr>
            <a:r>
              <a:rPr lang="en-US" sz="2800" b="1" smtClean="0">
                <a:solidFill>
                  <a:srgbClr val="000000"/>
                </a:solidFill>
                <a:latin typeface="Times New Roman" pitchFamily="18" charset="0"/>
                <a:cs typeface="Times New Roman" pitchFamily="18" charset="0"/>
              </a:rPr>
              <a:t>Tác dụng</a:t>
            </a:r>
            <a:r>
              <a:rPr lang="en-US" sz="2800" smtClean="0">
                <a:solidFill>
                  <a:srgbClr val="000000"/>
                </a:solidFill>
                <a:latin typeface="Times New Roman" pitchFamily="18" charset="0"/>
                <a:cs typeface="Times New Roman" pitchFamily="18" charset="0"/>
              </a:rPr>
              <a:t>: nhân vật Dế Mèn hiện lên cụ thể, sinh động; nhấn mạnh vẻ đẹp cường tráng, mạnh mẽ, đầy sức sống của tuổi trẻ ở Dế Mèn</a:t>
            </a:r>
            <a:endParaRPr lang="en-US" sz="2800" b="1" smtClean="0">
              <a:solidFill>
                <a:srgbClr val="FF0000"/>
              </a:solidFill>
              <a:latin typeface="Times New Roman" pitchFamily="18" charset="0"/>
              <a:cs typeface="Times New Roman" pitchFamily="18" charset="0"/>
            </a:endParaRPr>
          </a:p>
        </p:txBody>
      </p:sp>
      <p:sp>
        <p:nvSpPr>
          <p:cNvPr id="8" name="Title 3"/>
          <p:cNvSpPr txBox="1">
            <a:spLocks/>
          </p:cNvSpPr>
          <p:nvPr/>
        </p:nvSpPr>
        <p:spPr>
          <a:xfrm>
            <a:off x="115491" y="142875"/>
            <a:ext cx="2882503" cy="741363"/>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n-US" sz="3200" b="1" smtClean="0">
                <a:solidFill>
                  <a:srgbClr val="FF0000"/>
                </a:solidFill>
                <a:latin typeface="Times New Roman" panose="02020603050405020304" pitchFamily="18" charset="0"/>
                <a:cs typeface="Times New Roman" panose="02020603050405020304" pitchFamily="18" charset="0"/>
              </a:rPr>
              <a:t>Bài 3 trang 20</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8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477691" y="766764"/>
            <a:ext cx="4070747" cy="757237"/>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4 </a:t>
            </a:r>
            <a:r>
              <a:rPr lang="en-US" sz="3200" b="1" dirty="0" err="1">
                <a:solidFill>
                  <a:srgbClr val="C00000"/>
                </a:solidFill>
                <a:latin typeface="Times New Roman" panose="02020603050405020304" pitchFamily="18" charset="0"/>
                <a:cs typeface="Times New Roman" panose="02020603050405020304" pitchFamily="18" charset="0"/>
              </a:rPr>
              <a:t>trang</a:t>
            </a:r>
            <a:r>
              <a:rPr lang="en-US" sz="3200" b="1" dirty="0">
                <a:solidFill>
                  <a:srgbClr val="C00000"/>
                </a:solidFill>
                <a:latin typeface="Times New Roman" panose="02020603050405020304" pitchFamily="18" charset="0"/>
                <a:cs typeface="Times New Roman" panose="02020603050405020304" pitchFamily="18" charset="0"/>
              </a:rPr>
              <a:t> 20</a:t>
            </a:r>
          </a:p>
        </p:txBody>
      </p:sp>
      <p:sp>
        <p:nvSpPr>
          <p:cNvPr id="6" name="Rounded Rectangle 5"/>
          <p:cNvSpPr/>
          <p:nvPr/>
        </p:nvSpPr>
        <p:spPr>
          <a:xfrm>
            <a:off x="1547813" y="2241550"/>
            <a:ext cx="2589610" cy="30035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i="1">
                <a:solidFill>
                  <a:srgbClr val="000000"/>
                </a:solidFill>
                <a:latin typeface="Times New Roman" pitchFamily="18" charset="0"/>
                <a:cs typeface="Calibri" pitchFamily="34" charset="0"/>
              </a:rPr>
              <a:t>Mưa dầm sùi sụt:</a:t>
            </a:r>
            <a:r>
              <a:rPr lang="en-US" sz="3200">
                <a:solidFill>
                  <a:srgbClr val="000000"/>
                </a:solidFill>
                <a:latin typeface="Times New Roman" pitchFamily="18" charset="0"/>
                <a:cs typeface="Calibri" pitchFamily="34" charset="0"/>
              </a:rPr>
              <a:t> </a:t>
            </a:r>
            <a:r>
              <a:rPr lang="en-US" sz="3200" b="1">
                <a:solidFill>
                  <a:srgbClr val="FF0000"/>
                </a:solidFill>
                <a:latin typeface="Times New Roman" pitchFamily="18" charset="0"/>
                <a:cs typeface="Calibri" pitchFamily="34" charset="0"/>
              </a:rPr>
              <a:t>mưa nhỏ</a:t>
            </a:r>
            <a:r>
              <a:rPr lang="en-US" sz="3200">
                <a:solidFill>
                  <a:srgbClr val="000000"/>
                </a:solidFill>
                <a:latin typeface="Times New Roman" pitchFamily="18" charset="0"/>
                <a:cs typeface="Calibri" pitchFamily="34" charset="0"/>
              </a:rPr>
              <a:t>, rả rích, kéo dài không dứt.</a:t>
            </a:r>
            <a:endParaRPr lang="en-US" sz="3200">
              <a:solidFill>
                <a:srgbClr val="FFFFFF"/>
              </a:solidFill>
              <a:latin typeface="Times New Roman" pitchFamily="18" charset="0"/>
              <a:cs typeface="Calibri" pitchFamily="34" charset="0"/>
            </a:endParaRPr>
          </a:p>
        </p:txBody>
      </p:sp>
      <p:sp>
        <p:nvSpPr>
          <p:cNvPr id="7" name="Rounded Rectangle 6"/>
          <p:cNvSpPr/>
          <p:nvPr/>
        </p:nvSpPr>
        <p:spPr>
          <a:xfrm>
            <a:off x="4606528" y="2241550"/>
            <a:ext cx="2870597" cy="30035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i="1">
                <a:solidFill>
                  <a:srgbClr val="000000"/>
                </a:solidFill>
                <a:latin typeface="Times New Roman" pitchFamily="18" charset="0"/>
                <a:cs typeface="Calibri" pitchFamily="34" charset="0"/>
              </a:rPr>
              <a:t>Điệu hát mưa dầm sùi sụt:</a:t>
            </a:r>
            <a:r>
              <a:rPr lang="en-US" sz="3200">
                <a:solidFill>
                  <a:srgbClr val="000000"/>
                </a:solidFill>
                <a:latin typeface="Times New Roman" pitchFamily="18" charset="0"/>
                <a:cs typeface="Calibri" pitchFamily="34" charset="0"/>
              </a:rPr>
              <a:t> </a:t>
            </a:r>
            <a:r>
              <a:rPr lang="en-US" sz="3200" b="1">
                <a:solidFill>
                  <a:srgbClr val="FF0000"/>
                </a:solidFill>
                <a:latin typeface="Times New Roman" pitchFamily="18" charset="0"/>
                <a:cs typeface="Calibri" pitchFamily="34" charset="0"/>
              </a:rPr>
              <a:t>điệu hát nhỏ</a:t>
            </a:r>
            <a:r>
              <a:rPr lang="en-US" sz="3200">
                <a:solidFill>
                  <a:srgbClr val="000000"/>
                </a:solidFill>
                <a:latin typeface="Times New Roman" pitchFamily="18" charset="0"/>
                <a:cs typeface="Calibri" pitchFamily="34" charset="0"/>
              </a:rPr>
              <a:t>, kéo dài, buồn, ngậm ngùi, thê lương.</a:t>
            </a:r>
            <a:endParaRPr lang="en-US" sz="3200">
              <a:solidFill>
                <a:srgbClr val="FFFFFF"/>
              </a:solidFill>
              <a:latin typeface="Times New Roman" pitchFamily="18" charset="0"/>
              <a:cs typeface="Calibri" pitchFamily="34" charset="0"/>
            </a:endParaRPr>
          </a:p>
        </p:txBody>
      </p:sp>
      <p:sp>
        <p:nvSpPr>
          <p:cNvPr id="2" name="Down Arrow 1"/>
          <p:cNvSpPr/>
          <p:nvPr/>
        </p:nvSpPr>
        <p:spPr>
          <a:xfrm>
            <a:off x="3086100" y="1538288"/>
            <a:ext cx="442913" cy="688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own Arrow 7"/>
          <p:cNvSpPr/>
          <p:nvPr/>
        </p:nvSpPr>
        <p:spPr>
          <a:xfrm>
            <a:off x="5266135" y="1538288"/>
            <a:ext cx="441722" cy="688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4424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0987" y="604839"/>
            <a:ext cx="2882504" cy="7080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eaLnBrk="1" fontAlgn="auto" hangingPunct="1">
              <a:spcAft>
                <a:spcPts val="0"/>
              </a:spcAft>
              <a:defRPr/>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5 </a:t>
            </a:r>
            <a:r>
              <a:rPr lang="en-US" sz="3200" b="1" dirty="0" err="1" smtClean="0">
                <a:solidFill>
                  <a:srgbClr val="FF0000"/>
                </a:solidFill>
                <a:latin typeface="Times New Roman" panose="02020603050405020304" pitchFamily="18" charset="0"/>
                <a:cs typeface="Times New Roman" panose="02020603050405020304" pitchFamily="18" charset="0"/>
              </a:rPr>
              <a:t>trang</a:t>
            </a:r>
            <a:r>
              <a:rPr lang="en-US" sz="3200" b="1" dirty="0" smtClean="0">
                <a:solidFill>
                  <a:srgbClr val="FF0000"/>
                </a:solidFill>
                <a:latin typeface="Times New Roman" panose="02020603050405020304" pitchFamily="18" charset="0"/>
                <a:cs typeface="Times New Roman" panose="02020603050405020304" pitchFamily="18" charset="0"/>
              </a:rPr>
              <a:t> 20</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722835" y="1471614"/>
            <a:ext cx="6172200" cy="279082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marL="0" indent="0" eaLnBrk="1" hangingPunct="1">
              <a:lnSpc>
                <a:spcPct val="70000"/>
              </a:lnSpc>
              <a:spcBef>
                <a:spcPct val="0"/>
              </a:spcBef>
              <a:spcAft>
                <a:spcPts val="750"/>
              </a:spcAft>
              <a:buFont typeface="Arial" charset="0"/>
              <a:buNone/>
              <a:defRPr/>
            </a:pPr>
            <a:endParaRPr lang="en-US" sz="1400" smtClean="0">
              <a:solidFill>
                <a:srgbClr val="000000"/>
              </a:solidFill>
              <a:latin typeface="Times New Roman" pitchFamily="18" charset="0"/>
              <a:cs typeface="Calibri" pitchFamily="34" charset="0"/>
            </a:endParaRPr>
          </a:p>
          <a:p>
            <a:pPr marL="0" indent="0" eaLnBrk="1" hangingPunct="1">
              <a:lnSpc>
                <a:spcPct val="100000"/>
              </a:lnSpc>
              <a:spcBef>
                <a:spcPct val="0"/>
              </a:spcBef>
              <a:spcAft>
                <a:spcPts val="750"/>
              </a:spcAft>
              <a:buFont typeface="Arial" charset="0"/>
              <a:buNone/>
              <a:defRPr/>
            </a:pPr>
            <a:r>
              <a:rPr lang="en-US" smtClean="0">
                <a:solidFill>
                  <a:srgbClr val="000000"/>
                </a:solidFill>
                <a:latin typeface="Times New Roman" pitchFamily="18" charset="0"/>
                <a:cs typeface="Calibri" pitchFamily="34" charset="0"/>
              </a:rPr>
              <a:t>Đọc lại các chú thích có thành  ngữ </a:t>
            </a:r>
            <a:r>
              <a:rPr lang="en-US" i="1" smtClean="0">
                <a:solidFill>
                  <a:srgbClr val="FF0000"/>
                </a:solidFill>
                <a:latin typeface="Times New Roman" pitchFamily="18" charset="0"/>
                <a:cs typeface="Calibri" pitchFamily="34" charset="0"/>
              </a:rPr>
              <a:t>tắt lửa tối đèn</a:t>
            </a:r>
            <a:r>
              <a:rPr lang="en-US" smtClean="0">
                <a:solidFill>
                  <a:srgbClr val="FF0000"/>
                </a:solidFill>
                <a:latin typeface="Times New Roman" pitchFamily="18" charset="0"/>
                <a:cs typeface="Calibri" pitchFamily="34" charset="0"/>
              </a:rPr>
              <a:t>, </a:t>
            </a:r>
            <a:r>
              <a:rPr lang="en-US" i="1" smtClean="0">
                <a:solidFill>
                  <a:srgbClr val="FF0000"/>
                </a:solidFill>
                <a:latin typeface="Times New Roman" pitchFamily="18" charset="0"/>
                <a:cs typeface="Calibri" pitchFamily="34" charset="0"/>
              </a:rPr>
              <a:t>ăn sổi ở thì, hôi như cú mèo </a:t>
            </a:r>
            <a:r>
              <a:rPr lang="en-US" smtClean="0">
                <a:solidFill>
                  <a:srgbClr val="000000"/>
                </a:solidFill>
                <a:latin typeface="Times New Roman" pitchFamily="18" charset="0"/>
                <a:cs typeface="Calibri" pitchFamily="34" charset="0"/>
              </a:rPr>
              <a:t>để hiểu nghĩa. Sau đó đặt câu với mỗi thành ngữ.</a:t>
            </a:r>
            <a:endParaRPr lang="en-US" smtClean="0">
              <a:solidFill>
                <a:srgbClr val="FFFFFF"/>
              </a:solidFill>
              <a:latin typeface="Times New Roman" pitchFamily="18" charset="0"/>
              <a:cs typeface="Calibri" pitchFamily="34" charset="0"/>
            </a:endParaRPr>
          </a:p>
        </p:txBody>
      </p:sp>
      <p:pic>
        <p:nvPicPr>
          <p:cNvPr id="425987" name="Picture 5"/>
          <p:cNvPicPr>
            <a:picLocks noChangeAspect="1"/>
          </p:cNvPicPr>
          <p:nvPr/>
        </p:nvPicPr>
        <p:blipFill>
          <a:blip r:embed="rId2"/>
          <a:srcRect/>
          <a:stretch>
            <a:fillRect/>
          </a:stretch>
        </p:blipFill>
        <p:spPr bwMode="auto">
          <a:xfrm>
            <a:off x="466725" y="3992563"/>
            <a:ext cx="1714500" cy="2000250"/>
          </a:xfrm>
          <a:prstGeom prst="rect">
            <a:avLst/>
          </a:prstGeom>
          <a:noFill/>
          <a:ln w="9525">
            <a:noFill/>
            <a:miter lim="800000"/>
            <a:headEnd/>
            <a:tailEnd/>
          </a:ln>
        </p:spPr>
      </p:pic>
    </p:spTree>
    <p:extLst>
      <p:ext uri="{BB962C8B-B14F-4D97-AF65-F5344CB8AC3E}">
        <p14:creationId xmlns:p14="http://schemas.microsoft.com/office/powerpoint/2010/main" val="164805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6487" y="361950"/>
            <a:ext cx="5375767" cy="584775"/>
          </a:xfrm>
          <a:prstGeom prst="rect">
            <a:avLst/>
          </a:prstGeom>
          <a:ln w="19050">
            <a:solidFill>
              <a:schemeClr val="accent6">
                <a:lumMod val="50000"/>
              </a:schemeClr>
            </a:solidFill>
          </a:ln>
        </p:spPr>
        <p:txBody>
          <a:bodyPr wrap="none">
            <a:spAutoFit/>
          </a:bodyPr>
          <a:lstStyle/>
          <a:p>
            <a:pPr algn="ctr" fontAlgn="auto">
              <a:spcBef>
                <a:spcPts val="0"/>
              </a:spcBef>
              <a:spcAft>
                <a:spcPts val="0"/>
              </a:spcAft>
              <a:tabLst>
                <a:tab pos="1386840" algn="l"/>
              </a:tabLst>
              <a:defRPr/>
            </a:pPr>
            <a:r>
              <a:rPr lang="en-US" sz="3200" b="1" dirty="0">
                <a:solidFill>
                  <a:srgbClr val="7030A0"/>
                </a:solidFill>
                <a:latin typeface="Times New Roman" panose="02020603050405020304" pitchFamily="18" charset="0"/>
                <a:ea typeface="MS Mincho"/>
                <a:cs typeface="+mn-cs"/>
              </a:rPr>
              <a:t>HOẠT ĐỘNG KHỞI ĐỘNG.</a:t>
            </a:r>
            <a:endParaRPr lang="en-US" sz="3200" dirty="0">
              <a:solidFill>
                <a:prstClr val="black"/>
              </a:solidFill>
              <a:latin typeface="Times New Roman" panose="02020603050405020304" pitchFamily="18" charset="0"/>
              <a:ea typeface="Times New Roman" panose="02020603050405020304" pitchFamily="18" charset="0"/>
              <a:cs typeface="+mn-cs"/>
            </a:endParaRPr>
          </a:p>
        </p:txBody>
      </p:sp>
      <p:sp>
        <p:nvSpPr>
          <p:cNvPr id="6" name="Right Arrow Callout 5"/>
          <p:cNvSpPr/>
          <p:nvPr/>
        </p:nvSpPr>
        <p:spPr>
          <a:xfrm>
            <a:off x="2145506" y="1355725"/>
            <a:ext cx="3467100" cy="4002088"/>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385888" algn="l"/>
              </a:tabLst>
              <a:defRPr/>
            </a:pPr>
            <a:r>
              <a:rPr lang="en-US" sz="3600">
                <a:solidFill>
                  <a:srgbClr val="FFFFFF"/>
                </a:solidFill>
                <a:latin typeface="Times New Roman" pitchFamily="18" charset="0"/>
                <a:cs typeface="Times New Roman" pitchFamily="18" charset="0"/>
              </a:rPr>
              <a:t> </a:t>
            </a:r>
            <a:r>
              <a:rPr lang="en-US" sz="3200" b="1" i="1">
                <a:solidFill>
                  <a:schemeClr val="tx1"/>
                </a:solidFill>
                <a:latin typeface="Times New Roman" pitchFamily="18" charset="0"/>
                <a:cs typeface="Times New Roman" pitchFamily="18" charset="0"/>
              </a:rPr>
              <a:t>Ở bậc tiểu học, trong tiếng Việt, xét theo cấu tạo, em đã được học những từ loại nào ?</a:t>
            </a:r>
          </a:p>
        </p:txBody>
      </p:sp>
      <p:sp>
        <p:nvSpPr>
          <p:cNvPr id="8" name="Plaque 7"/>
          <p:cNvSpPr/>
          <p:nvPr/>
        </p:nvSpPr>
        <p:spPr>
          <a:xfrm>
            <a:off x="5645944" y="1898651"/>
            <a:ext cx="2218135" cy="2652713"/>
          </a:xfrm>
          <a:prstGeom prst="plaqu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prstClr val="white"/>
                </a:solidFill>
                <a:latin typeface="Times New Roman" panose="02020603050405020304" pitchFamily="18" charset="0"/>
                <a:cs typeface="Times New Roman" panose="02020603050405020304" pitchFamily="18" charset="0"/>
              </a:rPr>
              <a:t>Từ</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đơn</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từ</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ghép</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từ</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láy</a:t>
            </a:r>
            <a:r>
              <a:rPr lang="en-US" sz="3200" b="1" dirty="0">
                <a:solidFill>
                  <a:prstClr val="white"/>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rcRect/>
          <a:stretch>
            <a:fillRect/>
          </a:stretch>
        </p:blipFill>
        <p:spPr bwMode="auto">
          <a:xfrm>
            <a:off x="320279" y="4321175"/>
            <a:ext cx="1571625" cy="2095500"/>
          </a:xfrm>
          <a:prstGeom prst="rect">
            <a:avLst/>
          </a:prstGeom>
          <a:noFill/>
          <a:ln w="9525">
            <a:noFill/>
            <a:miter lim="800000"/>
            <a:headEnd/>
            <a:tailEnd/>
          </a:ln>
        </p:spPr>
      </p:pic>
    </p:spTree>
    <p:extLst>
      <p:ext uri="{BB962C8B-B14F-4D97-AF65-F5344CB8AC3E}">
        <p14:creationId xmlns:p14="http://schemas.microsoft.com/office/powerpoint/2010/main" val="7040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57176" y="412750"/>
            <a:ext cx="2022872" cy="660400"/>
          </a:xfrm>
          <a:prstGeom prst="plaqu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1386840" algn="l"/>
              </a:tabLst>
              <a:defRPr/>
            </a:pPr>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5 </a:t>
            </a:r>
            <a:r>
              <a:rPr lang="en-US" sz="2800" b="1" dirty="0" err="1">
                <a:solidFill>
                  <a:srgbClr val="FF0000"/>
                </a:solidFill>
                <a:latin typeface="Times New Roman" panose="02020603050405020304" pitchFamily="18" charset="0"/>
                <a:ea typeface="Times New Roman" panose="02020603050405020304" pitchFamily="18" charset="0"/>
              </a:rPr>
              <a:t>trang</a:t>
            </a:r>
            <a:r>
              <a:rPr lang="en-US" sz="2800" b="1" dirty="0">
                <a:solidFill>
                  <a:srgbClr val="FF0000"/>
                </a:solidFill>
                <a:latin typeface="Times New Roman" panose="02020603050405020304" pitchFamily="18" charset="0"/>
                <a:ea typeface="Times New Roman" panose="02020603050405020304" pitchFamily="18" charset="0"/>
              </a:rPr>
              <a:t> 20</a:t>
            </a:r>
          </a:p>
        </p:txBody>
      </p:sp>
      <p:graphicFrame>
        <p:nvGraphicFramePr>
          <p:cNvPr id="2" name="Diagram 1"/>
          <p:cNvGraphicFramePr/>
          <p:nvPr/>
        </p:nvGraphicFramePr>
        <p:xfrm>
          <a:off x="509450" y="1"/>
          <a:ext cx="8170817" cy="4722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rcRect/>
          <a:stretch>
            <a:fillRect/>
          </a:stretch>
        </p:blipFill>
        <p:spPr bwMode="auto">
          <a:xfrm>
            <a:off x="3403997" y="4111625"/>
            <a:ext cx="2381250" cy="2006600"/>
          </a:xfrm>
          <a:prstGeom prst="rect">
            <a:avLst/>
          </a:prstGeom>
          <a:noFill/>
          <a:ln w="9525">
            <a:noFill/>
            <a:miter lim="800000"/>
            <a:headEnd/>
            <a:tailEnd/>
          </a:ln>
        </p:spPr>
      </p:pic>
      <p:pic>
        <p:nvPicPr>
          <p:cNvPr id="5" name="Picture 4"/>
          <p:cNvPicPr>
            <a:picLocks noChangeAspect="1"/>
          </p:cNvPicPr>
          <p:nvPr/>
        </p:nvPicPr>
        <p:blipFill>
          <a:blip r:embed="rId9"/>
          <a:srcRect/>
          <a:stretch>
            <a:fillRect/>
          </a:stretch>
        </p:blipFill>
        <p:spPr bwMode="auto">
          <a:xfrm>
            <a:off x="6019800" y="4095750"/>
            <a:ext cx="2426494" cy="2006600"/>
          </a:xfrm>
          <a:prstGeom prst="rect">
            <a:avLst/>
          </a:prstGeom>
          <a:noFill/>
          <a:ln w="9525">
            <a:noFill/>
            <a:miter lim="800000"/>
            <a:headEnd/>
            <a:tailEnd/>
          </a:ln>
        </p:spPr>
      </p:pic>
      <p:pic>
        <p:nvPicPr>
          <p:cNvPr id="6" name="Picture 5"/>
          <p:cNvPicPr>
            <a:picLocks noChangeAspect="1"/>
          </p:cNvPicPr>
          <p:nvPr/>
        </p:nvPicPr>
        <p:blipFill>
          <a:blip r:embed="rId10"/>
          <a:srcRect/>
          <a:stretch>
            <a:fillRect/>
          </a:stretch>
        </p:blipFill>
        <p:spPr bwMode="auto">
          <a:xfrm>
            <a:off x="820341" y="4089400"/>
            <a:ext cx="2361009" cy="2109788"/>
          </a:xfrm>
          <a:prstGeom prst="rect">
            <a:avLst/>
          </a:prstGeom>
          <a:noFill/>
          <a:ln w="9525">
            <a:noFill/>
            <a:miter lim="800000"/>
            <a:headEnd/>
            <a:tailEnd/>
          </a:ln>
        </p:spPr>
      </p:pic>
    </p:spTree>
    <p:extLst>
      <p:ext uri="{BB962C8B-B14F-4D97-AF65-F5344CB8AC3E}">
        <p14:creationId xmlns:p14="http://schemas.microsoft.com/office/powerpoint/2010/main" val="401885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219" y="274639"/>
            <a:ext cx="2881313" cy="801687"/>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eaLnBrk="1" fontAlgn="auto" hangingPunct="1">
              <a:spcAft>
                <a:spcPts val="0"/>
              </a:spcAft>
              <a:defRPr/>
            </a:pP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6 </a:t>
            </a:r>
            <a:r>
              <a:rPr lang="en-US" sz="3200" b="1" dirty="0" err="1" smtClean="0">
                <a:solidFill>
                  <a:srgbClr val="FF0000"/>
                </a:solidFill>
                <a:latin typeface="Times New Roman" panose="02020603050405020304" pitchFamily="18" charset="0"/>
                <a:cs typeface="Times New Roman" panose="02020603050405020304" pitchFamily="18" charset="0"/>
              </a:rPr>
              <a:t>trang</a:t>
            </a:r>
            <a:r>
              <a:rPr lang="en-US" sz="3200" b="1" dirty="0" smtClean="0">
                <a:solidFill>
                  <a:srgbClr val="FF0000"/>
                </a:solidFill>
                <a:latin typeface="Times New Roman" panose="02020603050405020304" pitchFamily="18" charset="0"/>
                <a:cs typeface="Times New Roman" panose="02020603050405020304" pitchFamily="18" charset="0"/>
              </a:rPr>
              <a:t> 20</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956197" y="1076326"/>
            <a:ext cx="5510213" cy="274637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marL="0" eaLnBrk="1" hangingPunct="1">
              <a:spcBef>
                <a:spcPct val="0"/>
              </a:spcBef>
              <a:spcAft>
                <a:spcPts val="750"/>
              </a:spcAft>
              <a:defRPr/>
            </a:pPr>
            <a:r>
              <a:rPr lang="en-US" smtClean="0">
                <a:solidFill>
                  <a:srgbClr val="FFFFFF"/>
                </a:solidFill>
                <a:latin typeface="Times New Roman" pitchFamily="18" charset="0"/>
                <a:cs typeface="Calibri" pitchFamily="34" charset="0"/>
              </a:rPr>
              <a:t>tìm</a:t>
            </a:r>
            <a:r>
              <a:rPr lang="en-US" smtClean="0">
                <a:solidFill>
                  <a:schemeClr val="tx1"/>
                </a:solidFill>
                <a:latin typeface="Times New Roman" pitchFamily="18" charset="0"/>
                <a:cs typeface="Calibri" pitchFamily="34" charset="0"/>
              </a:rPr>
              <a:t>Tìm câu </a:t>
            </a:r>
            <a:r>
              <a:rPr lang="en-US" smtClean="0">
                <a:solidFill>
                  <a:srgbClr val="000000"/>
                </a:solidFill>
                <a:latin typeface="Times New Roman" pitchFamily="18" charset="0"/>
                <a:cs typeface="Calibri" pitchFamily="34" charset="0"/>
              </a:rPr>
              <a:t>văn dùng phép so sánh và tác dụng của so sánh trong văn bản </a:t>
            </a:r>
            <a:r>
              <a:rPr lang="en-US" i="1" smtClean="0">
                <a:solidFill>
                  <a:srgbClr val="002060"/>
                </a:solidFill>
                <a:latin typeface="Times New Roman" pitchFamily="18" charset="0"/>
                <a:cs typeface="Calibri" pitchFamily="34" charset="0"/>
              </a:rPr>
              <a:t>Bài học đường đời đầu tiên</a:t>
            </a:r>
            <a:endParaRPr lang="en-US" smtClean="0">
              <a:solidFill>
                <a:srgbClr val="FFFFFF"/>
              </a:solidFill>
              <a:latin typeface="Times New Roman" pitchFamily="18" charset="0"/>
              <a:cs typeface="Calibri" pitchFamily="34" charset="0"/>
            </a:endParaRPr>
          </a:p>
        </p:txBody>
      </p:sp>
      <p:pic>
        <p:nvPicPr>
          <p:cNvPr id="429059" name="Picture 1"/>
          <p:cNvPicPr>
            <a:picLocks noChangeAspect="1"/>
          </p:cNvPicPr>
          <p:nvPr/>
        </p:nvPicPr>
        <p:blipFill>
          <a:blip r:embed="rId2"/>
          <a:srcRect/>
          <a:stretch>
            <a:fillRect/>
          </a:stretch>
        </p:blipFill>
        <p:spPr bwMode="auto">
          <a:xfrm>
            <a:off x="683419" y="3298825"/>
            <a:ext cx="1715691" cy="2000250"/>
          </a:xfrm>
          <a:prstGeom prst="rect">
            <a:avLst/>
          </a:prstGeom>
          <a:noFill/>
          <a:ln w="9525">
            <a:noFill/>
            <a:miter lim="800000"/>
            <a:headEnd/>
            <a:tailEnd/>
          </a:ln>
        </p:spPr>
      </p:pic>
    </p:spTree>
    <p:extLst>
      <p:ext uri="{BB962C8B-B14F-4D97-AF65-F5344CB8AC3E}">
        <p14:creationId xmlns:p14="http://schemas.microsoft.com/office/powerpoint/2010/main" val="298271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988469" y="182563"/>
            <a:ext cx="3003947" cy="914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6 </a:t>
            </a:r>
            <a:r>
              <a:rPr lang="en-US" sz="3200" b="1" dirty="0" err="1">
                <a:solidFill>
                  <a:srgbClr val="C00000"/>
                </a:solidFill>
                <a:latin typeface="Times New Roman" panose="02020603050405020304" pitchFamily="18" charset="0"/>
                <a:cs typeface="Times New Roman" panose="02020603050405020304" pitchFamily="18" charset="0"/>
              </a:rPr>
              <a:t>trang</a:t>
            </a:r>
            <a:r>
              <a:rPr lang="en-US" sz="3200" b="1" dirty="0">
                <a:solidFill>
                  <a:srgbClr val="C00000"/>
                </a:solidFill>
                <a:latin typeface="Times New Roman" panose="02020603050405020304" pitchFamily="18" charset="0"/>
                <a:cs typeface="Times New Roman" panose="02020603050405020304" pitchFamily="18" charset="0"/>
              </a:rPr>
              <a:t> 20</a:t>
            </a:r>
          </a:p>
        </p:txBody>
      </p:sp>
      <p:sp>
        <p:nvSpPr>
          <p:cNvPr id="6" name="Rounded Rectangle 5"/>
          <p:cNvSpPr/>
          <p:nvPr/>
        </p:nvSpPr>
        <p:spPr>
          <a:xfrm>
            <a:off x="726282" y="1495426"/>
            <a:ext cx="3764756" cy="4778375"/>
          </a:xfrm>
          <a:prstGeom prst="roundRect">
            <a:avLst>
              <a:gd name="adj" fmla="val 1601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a:solidFill>
                  <a:srgbClr val="000000"/>
                </a:solidFill>
                <a:latin typeface="Times New Roman" pitchFamily="18" charset="0"/>
                <a:cs typeface="Calibri" pitchFamily="34" charset="0"/>
              </a:rPr>
              <a:t>Ví dụ: </a:t>
            </a:r>
            <a:r>
              <a:rPr lang="en-US" sz="2800" i="1">
                <a:solidFill>
                  <a:srgbClr val="000000"/>
                </a:solidFill>
                <a:latin typeface="Times New Roman" pitchFamily="18" charset="0"/>
                <a:cs typeface="Calibri" pitchFamily="34" charset="0"/>
              </a:rPr>
              <a:t>Hai cái răng đen nhánh của tôi lúc nào cũng nhai ngoàm ngoạp như hai lưỡi liềm máy đang làm việc.</a:t>
            </a:r>
            <a:endParaRPr lang="en-US" sz="2800">
              <a:solidFill>
                <a:srgbClr val="FFFFFF"/>
              </a:solidFill>
              <a:latin typeface="Times New Roman" pitchFamily="18" charset="0"/>
              <a:cs typeface="Calibri" pitchFamily="34" charset="0"/>
            </a:endParaRPr>
          </a:p>
          <a:p>
            <a:pPr algn="just">
              <a:defRPr/>
            </a:pPr>
            <a:r>
              <a:rPr lang="en-US" sz="2800" b="1">
                <a:solidFill>
                  <a:srgbClr val="000000"/>
                </a:solidFill>
                <a:latin typeface="Times New Roman" pitchFamily="18" charset="0"/>
                <a:cs typeface="Calibri" pitchFamily="34" charset="0"/>
              </a:rPr>
              <a:t>Tác dụng</a:t>
            </a:r>
            <a:r>
              <a:rPr lang="en-US" sz="2800">
                <a:solidFill>
                  <a:srgbClr val="000000"/>
                </a:solidFill>
                <a:latin typeface="Times New Roman" pitchFamily="18" charset="0"/>
                <a:cs typeface="Calibri" pitchFamily="34" charset="0"/>
              </a:rPr>
              <a:t>: So sánh </a:t>
            </a:r>
            <a:r>
              <a:rPr lang="en-US" sz="2800">
                <a:solidFill>
                  <a:srgbClr val="FF0000"/>
                </a:solidFill>
                <a:latin typeface="Times New Roman" pitchFamily="18" charset="0"/>
                <a:cs typeface="Calibri" pitchFamily="34" charset="0"/>
              </a:rPr>
              <a:t>hai cái răng của Dế Mèn</a:t>
            </a:r>
            <a:r>
              <a:rPr lang="en-US" sz="2800">
                <a:solidFill>
                  <a:srgbClr val="000000"/>
                </a:solidFill>
                <a:latin typeface="Times New Roman" pitchFamily="18" charset="0"/>
                <a:cs typeface="Calibri" pitchFamily="34" charset="0"/>
              </a:rPr>
              <a:t> khi nhai thức ăn </a:t>
            </a:r>
            <a:r>
              <a:rPr lang="en-US" sz="2800">
                <a:solidFill>
                  <a:srgbClr val="FF0000"/>
                </a:solidFill>
                <a:latin typeface="Times New Roman" pitchFamily="18" charset="0"/>
                <a:cs typeface="Calibri" pitchFamily="34" charset="0"/>
              </a:rPr>
              <a:t>với hai lưỡi liềm máy đang làm việc</a:t>
            </a:r>
            <a:r>
              <a:rPr lang="en-US" sz="2800">
                <a:solidFill>
                  <a:srgbClr val="000000"/>
                </a:solidFill>
                <a:latin typeface="Times New Roman" pitchFamily="18" charset="0"/>
                <a:cs typeface="Calibri" pitchFamily="34" charset="0"/>
              </a:rPr>
              <a:t> để nhận mạnh Dế Mèn đang tuổi ăn, tuổi lớn, đầy sức sống.</a:t>
            </a:r>
            <a:endParaRPr lang="en-US" sz="2800">
              <a:solidFill>
                <a:srgbClr val="FFFFFF"/>
              </a:solidFill>
              <a:latin typeface="Times New Roman" pitchFamily="18" charset="0"/>
              <a:cs typeface="Calibri" pitchFamily="34" charset="0"/>
            </a:endParaRPr>
          </a:p>
        </p:txBody>
      </p:sp>
      <p:sp>
        <p:nvSpPr>
          <p:cNvPr id="7" name="Rounded Rectangle 6"/>
          <p:cNvSpPr/>
          <p:nvPr/>
        </p:nvSpPr>
        <p:spPr>
          <a:xfrm>
            <a:off x="4806554" y="1495426"/>
            <a:ext cx="3258740" cy="47783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a:solidFill>
                  <a:srgbClr val="000000"/>
                </a:solidFill>
                <a:latin typeface="Times New Roman" pitchFamily="18" charset="0"/>
                <a:cs typeface="Calibri" pitchFamily="34" charset="0"/>
              </a:rPr>
              <a:t>Ví dụ: </a:t>
            </a:r>
            <a:r>
              <a:rPr lang="en-US" sz="2800" i="1">
                <a:solidFill>
                  <a:srgbClr val="000000"/>
                </a:solidFill>
                <a:latin typeface="Times New Roman" pitchFamily="18" charset="0"/>
                <a:cs typeface="Calibri" pitchFamily="34" charset="0"/>
              </a:rPr>
              <a:t>Mỏ Cốc như cái rùi sắt, chọc xuyên cả đất.</a:t>
            </a:r>
            <a:endParaRPr lang="en-US" sz="2800">
              <a:solidFill>
                <a:srgbClr val="FFFFFF"/>
              </a:solidFill>
              <a:latin typeface="Times New Roman" pitchFamily="18" charset="0"/>
              <a:cs typeface="Calibri" pitchFamily="34" charset="0"/>
            </a:endParaRPr>
          </a:p>
          <a:p>
            <a:pPr algn="just">
              <a:defRPr/>
            </a:pPr>
            <a:r>
              <a:rPr lang="en-US" sz="2800" b="1">
                <a:solidFill>
                  <a:schemeClr val="tx1"/>
                </a:solidFill>
                <a:latin typeface="Times New Roman" pitchFamily="18" charset="0"/>
                <a:cs typeface="Calibri" pitchFamily="34" charset="0"/>
              </a:rPr>
              <a:t>Tác dụng</a:t>
            </a:r>
            <a:r>
              <a:rPr lang="en-US" sz="2800">
                <a:solidFill>
                  <a:srgbClr val="000000"/>
                </a:solidFill>
                <a:latin typeface="Times New Roman" pitchFamily="18" charset="0"/>
                <a:cs typeface="Calibri" pitchFamily="34" charset="0"/>
              </a:rPr>
              <a:t>: So sánh </a:t>
            </a:r>
            <a:r>
              <a:rPr lang="en-US" sz="2800">
                <a:solidFill>
                  <a:srgbClr val="FF0000"/>
                </a:solidFill>
                <a:latin typeface="Times New Roman" pitchFamily="18" charset="0"/>
                <a:cs typeface="Calibri" pitchFamily="34" charset="0"/>
              </a:rPr>
              <a:t>mỏ của chị Cốc</a:t>
            </a:r>
            <a:r>
              <a:rPr lang="en-US" sz="2800">
                <a:solidFill>
                  <a:srgbClr val="000000"/>
                </a:solidFill>
                <a:latin typeface="Times New Roman" pitchFamily="18" charset="0"/>
                <a:cs typeface="Calibri" pitchFamily="34" charset="0"/>
              </a:rPr>
              <a:t> với </a:t>
            </a:r>
            <a:r>
              <a:rPr lang="en-US" sz="2800">
                <a:solidFill>
                  <a:srgbClr val="FF0000"/>
                </a:solidFill>
                <a:latin typeface="Times New Roman" pitchFamily="18" charset="0"/>
                <a:cs typeface="Calibri" pitchFamily="34" charset="0"/>
              </a:rPr>
              <a:t>cái rùi sắt </a:t>
            </a:r>
            <a:r>
              <a:rPr lang="en-US" sz="2800">
                <a:solidFill>
                  <a:srgbClr val="000000"/>
                </a:solidFill>
                <a:latin typeface="Times New Roman" pitchFamily="18" charset="0"/>
                <a:cs typeface="Calibri" pitchFamily="34" charset="0"/>
              </a:rPr>
              <a:t>cho thấy sự tức giận, sức mạnh đáng sợ của chị Cốc khi mổ Dế Choắt</a:t>
            </a:r>
            <a:r>
              <a:rPr lang="vi-VN" sz="2800">
                <a:solidFill>
                  <a:srgbClr val="383838"/>
                </a:solidFill>
                <a:latin typeface="Times New Roman" pitchFamily="18" charset="0"/>
                <a:cs typeface="Calibri" pitchFamily="34" charset="0"/>
              </a:rPr>
              <a:t>.</a:t>
            </a:r>
            <a:endParaRPr lang="en-US" sz="2800">
              <a:solidFill>
                <a:srgbClr val="FFFFFF"/>
              </a:solidFill>
              <a:latin typeface="Times New Roman" pitchFamily="18" charset="0"/>
              <a:cs typeface="Calibri" pitchFamily="34" charset="0"/>
            </a:endParaRPr>
          </a:p>
        </p:txBody>
      </p:sp>
    </p:spTree>
    <p:extLst>
      <p:ext uri="{BB962C8B-B14F-4D97-AF65-F5344CB8AC3E}">
        <p14:creationId xmlns:p14="http://schemas.microsoft.com/office/powerpoint/2010/main" val="36352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864644" y="596900"/>
          <a:ext cx="5091475" cy="4613560"/>
        </p:xfrm>
        <a:graphic>
          <a:graphicData uri="http://schemas.openxmlformats.org/drawingml/2006/table">
            <a:tbl>
              <a:tblPr firstRow="1" firstCol="1" lastRow="1" lastCol="1" bandRow="1" bandCol="1">
                <a:tableStyleId>{5C22544A-7EE6-4342-B048-85BDC9FD1C3A}</a:tableStyleId>
              </a:tblPr>
              <a:tblGrid>
                <a:gridCol w="2698532">
                  <a:extLst>
                    <a:ext uri="{9D8B030D-6E8A-4147-A177-3AD203B41FA5}"/>
                  </a:extLst>
                </a:gridCol>
                <a:gridCol w="2392943">
                  <a:extLst>
                    <a:ext uri="{9D8B030D-6E8A-4147-A177-3AD203B41FA5}"/>
                  </a:extLst>
                </a:gridCol>
              </a:tblGrid>
              <a:tr h="659080">
                <a:tc>
                  <a:txBody>
                    <a:bodyPr/>
                    <a:lstStyle/>
                    <a:p>
                      <a:pPr marL="0" marR="0" algn="ctr">
                        <a:spcBef>
                          <a:spcPts val="0"/>
                        </a:spcBef>
                        <a:spcAft>
                          <a:spcPts val="750"/>
                        </a:spcAft>
                      </a:pPr>
                      <a:r>
                        <a:rPr lang="en-US" sz="2800" dirty="0" smtClean="0">
                          <a:solidFill>
                            <a:schemeClr val="accent6">
                              <a:lumMod val="50000"/>
                            </a:schemeClr>
                          </a:solidFill>
                          <a:effectLst/>
                          <a:latin typeface="Times New Roman" panose="02020603050405020304" pitchFamily="18" charset="0"/>
                          <a:cs typeface="Times New Roman" panose="02020603050405020304" pitchFamily="18" charset="0"/>
                        </a:rPr>
                        <a:t>A</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75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B</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extLst>
              </a:tr>
              <a:tr h="659080">
                <a:tc>
                  <a:txBody>
                    <a:bodyPr/>
                    <a:lstStyle/>
                    <a:p>
                      <a:pPr marL="0" marR="0" algn="ctr">
                        <a:spcBef>
                          <a:spcPts val="0"/>
                        </a:spcBef>
                        <a:spcAft>
                          <a:spcPts val="75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vuốt</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75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nhọn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hoắt</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extLst>
              </a:tr>
              <a:tr h="659080">
                <a:tc>
                  <a:txBody>
                    <a:bodyPr/>
                    <a:lstStyle/>
                    <a:p>
                      <a:pPr marL="0" marR="0" algn="ctr">
                        <a:spcBef>
                          <a:spcPts val="0"/>
                        </a:spcBef>
                        <a:spcAft>
                          <a:spcPts val="75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cánh</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75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hủn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hoẳn</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extLst>
              </a:tr>
              <a:tr h="659080">
                <a:tc>
                  <a:txBody>
                    <a:bodyPr/>
                    <a:lstStyle/>
                    <a:p>
                      <a:pPr marL="0" marR="0" algn="ctr">
                        <a:spcBef>
                          <a:spcPts val="0"/>
                        </a:spcBef>
                        <a:spcAft>
                          <a:spcPts val="75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người</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75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rung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rinh</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extLst>
              </a:tr>
              <a:tr h="659080">
                <a:tc>
                  <a:txBody>
                    <a:bodyPr/>
                    <a:lstStyle/>
                    <a:p>
                      <a:pPr marL="0" marR="0" algn="ctr">
                        <a:spcBef>
                          <a:spcPts val="0"/>
                        </a:spcBef>
                        <a:spcAft>
                          <a:spcPts val="75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răng</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75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đen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nhánh</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extLst>
              </a:tr>
              <a:tr h="659080">
                <a:tc>
                  <a:txBody>
                    <a:bodyPr/>
                    <a:lstStyle/>
                    <a:p>
                      <a:pPr marL="0" marR="0" algn="ctr">
                        <a:spcBef>
                          <a:spcPts val="0"/>
                        </a:spcBef>
                        <a:spcAft>
                          <a:spcPts val="75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75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bóng</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mỡ</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extLst>
              </a:tr>
              <a:tr h="659080">
                <a:tc>
                  <a:txBody>
                    <a:bodyPr/>
                    <a:lstStyle/>
                    <a:p>
                      <a:pPr marL="0" marR="0" algn="ctr">
                        <a:spcBef>
                          <a:spcPts val="0"/>
                        </a:spcBef>
                        <a:spcAft>
                          <a:spcPts val="75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75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ngoàm</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ngoạp</a:t>
                      </a:r>
                      <a:endPar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extLst>
              </a:tr>
            </a:tbl>
          </a:graphicData>
        </a:graphic>
      </p:graphicFrame>
      <p:sp>
        <p:nvSpPr>
          <p:cNvPr id="6" name="Rectangle 1"/>
          <p:cNvSpPr>
            <a:spLocks noChangeArrowheads="1"/>
          </p:cNvSpPr>
          <p:nvPr/>
        </p:nvSpPr>
        <p:spPr bwMode="auto">
          <a:xfrm>
            <a:off x="840582" y="381349"/>
            <a:ext cx="1980010" cy="3539430"/>
          </a:xfrm>
          <a:prstGeom prst="rect">
            <a:avLst/>
          </a:prstGeom>
          <a:solidFill>
            <a:schemeClr val="accent2">
              <a:lumMod val="20000"/>
              <a:lumOff val="80000"/>
            </a:schemeClr>
          </a:solidFill>
          <a:ln w="28575">
            <a:solidFill>
              <a:schemeClr val="accent6">
                <a:lumMod val="50000"/>
              </a:schemeClr>
            </a:solidFill>
            <a:miter lim="800000"/>
            <a:headEnd/>
            <a:tailEnd/>
          </a:ln>
          <a:effectLst/>
          <a:extLst/>
        </p:spPr>
        <p:txBody>
          <a:bodyPr anchor="ctr">
            <a:spAutoFit/>
          </a:bodyPr>
          <a:lstStyle/>
          <a:p>
            <a:pPr algn="ctr" eaLnBrk="0" hangingPunct="0">
              <a:defRPr/>
            </a:pP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ghép</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cột</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cột</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B </a:t>
            </a:r>
          </a:p>
          <a:p>
            <a:pPr algn="ctr" eaLnBrk="0" hangingPunct="0">
              <a:defRPr/>
            </a:pP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Dế</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Mèn</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phù</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eaLnBrk="0" hangingPunct="0">
              <a:defRPr/>
            </a:pPr>
            <a:endParaRPr lang="vi-VN" sz="2800" dirty="0">
              <a:latin typeface="Arial" panose="020B0604020202020204" pitchFamily="34" charset="0"/>
              <a:cs typeface="+mn-cs"/>
            </a:endParaRPr>
          </a:p>
        </p:txBody>
      </p:sp>
      <p:sp>
        <p:nvSpPr>
          <p:cNvPr id="7" name="Plaque 6"/>
          <p:cNvSpPr/>
          <p:nvPr/>
        </p:nvSpPr>
        <p:spPr>
          <a:xfrm>
            <a:off x="1128712" y="5516564"/>
            <a:ext cx="6367463" cy="809625"/>
          </a:xfrm>
          <a:prstGeom prst="plaqu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750"/>
              </a:spcAft>
              <a:defRPr/>
            </a:pPr>
            <a:r>
              <a:rPr lang="en-US" sz="2800">
                <a:solidFill>
                  <a:schemeClr val="tx1"/>
                </a:solidFill>
                <a:latin typeface="Times New Roman" pitchFamily="18" charset="0"/>
                <a:cs typeface="Calibri" pitchFamily="34" charset="0"/>
              </a:rPr>
              <a:t>Nhận xét về cấu tạo các từ ở cột A so với các từ ở cột B? </a:t>
            </a:r>
          </a:p>
        </p:txBody>
      </p:sp>
      <p:pic>
        <p:nvPicPr>
          <p:cNvPr id="407581" name="Picture 1"/>
          <p:cNvPicPr>
            <a:picLocks noChangeAspect="1"/>
          </p:cNvPicPr>
          <p:nvPr/>
        </p:nvPicPr>
        <p:blipFill>
          <a:blip r:embed="rId3"/>
          <a:srcRect/>
          <a:stretch>
            <a:fillRect/>
          </a:stretch>
        </p:blipFill>
        <p:spPr bwMode="auto">
          <a:xfrm>
            <a:off x="856060" y="3740151"/>
            <a:ext cx="1964531" cy="1743075"/>
          </a:xfrm>
          <a:prstGeom prst="rect">
            <a:avLst/>
          </a:prstGeom>
          <a:noFill/>
          <a:ln w="9525">
            <a:noFill/>
            <a:miter lim="800000"/>
            <a:headEnd/>
            <a:tailEnd/>
          </a:ln>
        </p:spPr>
      </p:pic>
    </p:spTree>
    <p:extLst>
      <p:ext uri="{BB962C8B-B14F-4D97-AF65-F5344CB8AC3E}">
        <p14:creationId xmlns:p14="http://schemas.microsoft.com/office/powerpoint/2010/main" val="4033891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Callout 4"/>
          <p:cNvSpPr/>
          <p:nvPr/>
        </p:nvSpPr>
        <p:spPr>
          <a:xfrm>
            <a:off x="1165622" y="1554164"/>
            <a:ext cx="3704034" cy="4598987"/>
          </a:xfrm>
          <a:prstGeom prst="right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750"/>
              </a:spcAft>
              <a:defRPr/>
            </a:pPr>
            <a:r>
              <a:rPr lang="en-US" sz="3200" b="1" i="1">
                <a:solidFill>
                  <a:srgbClr val="385723"/>
                </a:solidFill>
                <a:latin typeface="Times New Roman" pitchFamily="18" charset="0"/>
                <a:cs typeface="Calibri" pitchFamily="34" charset="0"/>
              </a:rPr>
              <a:t>Trong bảng </a:t>
            </a:r>
            <a:r>
              <a:rPr lang="en-US" sz="3200" b="1">
                <a:solidFill>
                  <a:srgbClr val="FF0000"/>
                </a:solidFill>
                <a:latin typeface="Times New Roman" pitchFamily="18" charset="0"/>
                <a:cs typeface="Calibri" pitchFamily="34" charset="0"/>
              </a:rPr>
              <a:t>(phần Khởi động)</a:t>
            </a:r>
            <a:r>
              <a:rPr lang="en-US" sz="3200" b="1" i="1">
                <a:solidFill>
                  <a:srgbClr val="FF0000"/>
                </a:solidFill>
                <a:latin typeface="Times New Roman" pitchFamily="18" charset="0"/>
                <a:cs typeface="Calibri" pitchFamily="34" charset="0"/>
              </a:rPr>
              <a:t>, </a:t>
            </a:r>
            <a:r>
              <a:rPr lang="en-US" sz="3200" b="1" i="1">
                <a:solidFill>
                  <a:srgbClr val="385723"/>
                </a:solidFill>
                <a:latin typeface="Times New Roman" pitchFamily="18" charset="0"/>
                <a:cs typeface="Calibri" pitchFamily="34" charset="0"/>
              </a:rPr>
              <a:t>từ nào là từ đơn, từ nào là từ ghép, từ nào là từ láy? Tại sao?</a:t>
            </a:r>
          </a:p>
        </p:txBody>
      </p:sp>
      <p:sp>
        <p:nvSpPr>
          <p:cNvPr id="6" name="Rectangle 5"/>
          <p:cNvSpPr/>
          <p:nvPr/>
        </p:nvSpPr>
        <p:spPr>
          <a:xfrm>
            <a:off x="4913710" y="1295401"/>
            <a:ext cx="3762375" cy="12287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i="1">
                <a:solidFill>
                  <a:srgbClr val="385723"/>
                </a:solidFill>
                <a:latin typeface="Times New Roman" pitchFamily="18" charset="0"/>
                <a:cs typeface="Times New Roman" pitchFamily="18" charset="0"/>
              </a:rPr>
              <a:t>vuốt, cánh, người, răng</a:t>
            </a:r>
          </a:p>
          <a:p>
            <a:pPr>
              <a:defRPr/>
            </a:pPr>
            <a:r>
              <a:rPr lang="en-US" sz="2800" b="1">
                <a:solidFill>
                  <a:srgbClr val="385723"/>
                </a:solidFill>
                <a:latin typeface="Times New Roman" pitchFamily="18" charset="0"/>
                <a:cs typeface="Times New Roman" pitchFamily="18" charset="0"/>
              </a:rPr>
              <a:t> là từ đơn</a:t>
            </a:r>
          </a:p>
        </p:txBody>
      </p:sp>
      <p:sp>
        <p:nvSpPr>
          <p:cNvPr id="7" name="Rectangle 6"/>
          <p:cNvSpPr/>
          <p:nvPr/>
        </p:nvSpPr>
        <p:spPr>
          <a:xfrm>
            <a:off x="4912519" y="2570164"/>
            <a:ext cx="3763566" cy="16478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i="1">
                <a:solidFill>
                  <a:srgbClr val="385723"/>
                </a:solidFill>
                <a:latin typeface="Times New Roman" pitchFamily="18" charset="0"/>
                <a:cs typeface="Calibri" pitchFamily="34" charset="0"/>
              </a:rPr>
              <a:t>nhọn hoắt, bóng mỡ, đen nhánh</a:t>
            </a:r>
            <a:r>
              <a:rPr lang="en-US" sz="2800" b="1">
                <a:solidFill>
                  <a:srgbClr val="385723"/>
                </a:solidFill>
                <a:latin typeface="Times New Roman" pitchFamily="18" charset="0"/>
                <a:cs typeface="Calibri" pitchFamily="34" charset="0"/>
              </a:rPr>
              <a:t> là từ ghép vì các tiếng có quan hệ với nhau về nghĩa.</a:t>
            </a:r>
          </a:p>
        </p:txBody>
      </p:sp>
      <p:sp>
        <p:nvSpPr>
          <p:cNvPr id="8" name="Rectangle 7"/>
          <p:cNvSpPr/>
          <p:nvPr/>
        </p:nvSpPr>
        <p:spPr>
          <a:xfrm>
            <a:off x="4912519" y="4260850"/>
            <a:ext cx="3763566" cy="20955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i="1">
                <a:solidFill>
                  <a:srgbClr val="385723"/>
                </a:solidFill>
                <a:latin typeface="Times New Roman" pitchFamily="18" charset="0"/>
                <a:cs typeface="Calibri" pitchFamily="34" charset="0"/>
              </a:rPr>
              <a:t>hủn hoẳn, rung rinh, ngoàm ngoạp</a:t>
            </a:r>
            <a:r>
              <a:rPr lang="en-US" sz="2800" b="1">
                <a:solidFill>
                  <a:srgbClr val="385723"/>
                </a:solidFill>
                <a:latin typeface="Times New Roman" pitchFamily="18" charset="0"/>
                <a:cs typeface="Calibri" pitchFamily="34" charset="0"/>
              </a:rPr>
              <a:t> là từ láy vì các tiếng có quan hệ láy âm (giống nhau về phụ âm đầu)	</a:t>
            </a:r>
          </a:p>
        </p:txBody>
      </p:sp>
      <p:sp>
        <p:nvSpPr>
          <p:cNvPr id="9" name="Rectangle 8"/>
          <p:cNvSpPr/>
          <p:nvPr/>
        </p:nvSpPr>
        <p:spPr>
          <a:xfrm>
            <a:off x="1649270" y="367827"/>
            <a:ext cx="5531964" cy="646331"/>
          </a:xfrm>
          <a:prstGeom prst="rect">
            <a:avLst/>
          </a:prstGeom>
          <a:noFill/>
        </p:spPr>
        <p:txBody>
          <a:bodyPr wrap="none">
            <a:spAutoFit/>
          </a:bodyPr>
          <a:lstStyle/>
          <a:p>
            <a:pPr algn="ctr" fontAlgn="auto">
              <a:spcBef>
                <a:spcPts val="0"/>
              </a:spcBef>
              <a:spcAft>
                <a:spcPts val="0"/>
              </a:spcAft>
              <a:defRPr/>
            </a:pPr>
            <a:r>
              <a:rPr lang="en-US" sz="3600" b="1" dirty="0">
                <a:ln w="12700">
                  <a:solidFill>
                    <a:srgbClr val="5B9BD5"/>
                  </a:solidFill>
                  <a:prstDash val="solid"/>
                </a:ln>
                <a:solidFill>
                  <a:srgbClr val="E7E6E6">
                    <a:lumMod val="10000"/>
                  </a:srgbClr>
                </a:solidFill>
                <a:effectLst>
                  <a:outerShdw dist="38100" dir="2640000" algn="bl" rotWithShape="0">
                    <a:srgbClr val="5B9BD5"/>
                  </a:outerShdw>
                </a:effectLst>
                <a:latin typeface="Times New Roman" panose="02020603050405020304" pitchFamily="18" charset="0"/>
                <a:cs typeface="Times New Roman" panose="02020603050405020304" pitchFamily="18" charset="0"/>
              </a:rPr>
              <a:t>KHÁM PHÁ KIẾN THỨC</a:t>
            </a:r>
          </a:p>
        </p:txBody>
      </p:sp>
    </p:spTree>
    <p:extLst>
      <p:ext uri="{BB962C8B-B14F-4D97-AF65-F5344CB8AC3E}">
        <p14:creationId xmlns:p14="http://schemas.microsoft.com/office/powerpoint/2010/main" val="162600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Callout 4"/>
          <p:cNvSpPr/>
          <p:nvPr/>
        </p:nvSpPr>
        <p:spPr>
          <a:xfrm>
            <a:off x="1110854" y="1719264"/>
            <a:ext cx="2606278" cy="3368675"/>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750"/>
              </a:spcAft>
              <a:defRPr/>
            </a:pPr>
            <a:r>
              <a:rPr lang="en-US" sz="3200" b="1">
                <a:solidFill>
                  <a:srgbClr val="7030A0"/>
                </a:solidFill>
                <a:latin typeface="Times New Roman" pitchFamily="18" charset="0"/>
                <a:cs typeface="Calibri" pitchFamily="34" charset="0"/>
              </a:rPr>
              <a:t>1. Khái niệm từ đơn, từ phức</a:t>
            </a:r>
          </a:p>
        </p:txBody>
      </p:sp>
      <p:sp>
        <p:nvSpPr>
          <p:cNvPr id="6" name="Rectangle 5"/>
          <p:cNvSpPr/>
          <p:nvPr/>
        </p:nvSpPr>
        <p:spPr>
          <a:xfrm>
            <a:off x="3717132" y="1905001"/>
            <a:ext cx="4160044" cy="10636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có </a:t>
            </a:r>
            <a:r>
              <a:rPr lang="en-US" sz="2800" b="1" dirty="0" err="1">
                <a:solidFill>
                  <a:schemeClr val="tx1"/>
                </a:solidFill>
                <a:latin typeface="Times New Roman" panose="02020603050405020304" pitchFamily="18" charset="0"/>
                <a:cs typeface="Times New Roman" panose="02020603050405020304" pitchFamily="18" charset="0"/>
              </a:rPr>
              <a:t>một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17132" y="3692525"/>
            <a:ext cx="4160044" cy="118903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a:solidFill>
                  <a:srgbClr val="FF0000"/>
                </a:solidFill>
                <a:latin typeface="Times New Roman" pitchFamily="18" charset="0"/>
                <a:cs typeface="Times New Roman" pitchFamily="18" charset="0"/>
              </a:rPr>
              <a:t>Từ phức</a:t>
            </a:r>
            <a:r>
              <a:rPr lang="en-US" sz="2800" b="1">
                <a:solidFill>
                  <a:srgbClr val="000000"/>
                </a:solidFill>
                <a:latin typeface="Times New Roman" pitchFamily="18" charset="0"/>
                <a:cs typeface="Times New Roman" pitchFamily="18" charset="0"/>
              </a:rPr>
              <a:t> là từ có hai tiếng trở lên</a:t>
            </a:r>
            <a:endParaRPr lang="en-US" sz="2800" b="1">
              <a:solidFill>
                <a:srgbClr val="FFFFFF"/>
              </a:solidFill>
              <a:latin typeface="Times New Roman" pitchFamily="18" charset="0"/>
              <a:cs typeface="Calibri" pitchFamily="34" charset="0"/>
            </a:endParaRPr>
          </a:p>
        </p:txBody>
      </p:sp>
    </p:spTree>
    <p:extLst>
      <p:ext uri="{BB962C8B-B14F-4D97-AF65-F5344CB8AC3E}">
        <p14:creationId xmlns:p14="http://schemas.microsoft.com/office/powerpoint/2010/main" val="208737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819400" y="79375"/>
            <a:ext cx="2671763" cy="914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C00000"/>
                </a:solidFill>
                <a:latin typeface="Times New Roman" panose="02020603050405020304" pitchFamily="18" charset="0"/>
                <a:cs typeface="Times New Roman" panose="02020603050405020304" pitchFamily="18" charset="0"/>
              </a:rPr>
              <a:t>Từ</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phức</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41723" y="1704975"/>
            <a:ext cx="3311128" cy="438943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a:solidFill>
                  <a:srgbClr val="000000"/>
                </a:solidFill>
                <a:latin typeface="Times New Roman" pitchFamily="18" charset="0"/>
                <a:cs typeface="Calibri" pitchFamily="34" charset="0"/>
              </a:rPr>
              <a:t>Những từ phức được tạo nên bằng cách ghép các tiếng, giữa các tiếng có quan hệ với nhau về nghĩa được gọi là từ ghép</a:t>
            </a:r>
            <a:r>
              <a:rPr lang="en-US" sz="2800">
                <a:solidFill>
                  <a:srgbClr val="000000"/>
                </a:solidFill>
                <a:latin typeface="Times New Roman" pitchFamily="18" charset="0"/>
                <a:cs typeface="Calibri" pitchFamily="34" charset="0"/>
              </a:rPr>
              <a:t>. </a:t>
            </a:r>
            <a:endParaRPr lang="en-US" sz="2400">
              <a:solidFill>
                <a:srgbClr val="FFFFFF"/>
              </a:solidFill>
              <a:latin typeface="Times New Roman" pitchFamily="18" charset="0"/>
              <a:cs typeface="Calibri" pitchFamily="34" charset="0"/>
            </a:endParaRPr>
          </a:p>
        </p:txBody>
      </p:sp>
      <p:sp>
        <p:nvSpPr>
          <p:cNvPr id="7" name="Rounded Rectangle 6"/>
          <p:cNvSpPr/>
          <p:nvPr/>
        </p:nvSpPr>
        <p:spPr>
          <a:xfrm>
            <a:off x="4319588" y="1704975"/>
            <a:ext cx="3258741" cy="438943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000000"/>
                </a:solidFill>
                <a:latin typeface="Times New Roman" pitchFamily="18" charset="0"/>
                <a:cs typeface="Times New Roman" pitchFamily="18" charset="0"/>
              </a:rPr>
              <a:t>Những từ phức mà các tiếng chỉ có quan hệ với nhau về âm (lặp lại âm đầu, vần hoặc lặp lại cả âm đầu và vần) được gọi là từ láy.</a:t>
            </a:r>
            <a:endParaRPr lang="en-US" sz="2800" b="1">
              <a:solidFill>
                <a:srgbClr val="000000"/>
              </a:solidFill>
              <a:cs typeface="Arial" charset="0"/>
            </a:endParaRPr>
          </a:p>
        </p:txBody>
      </p:sp>
      <p:cxnSp>
        <p:nvCxnSpPr>
          <p:cNvPr id="3" name="Straight Arrow Connector 2"/>
          <p:cNvCxnSpPr/>
          <p:nvPr/>
        </p:nvCxnSpPr>
        <p:spPr>
          <a:xfrm flipH="1">
            <a:off x="2128837" y="1030288"/>
            <a:ext cx="1709738" cy="639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19588" y="1008063"/>
            <a:ext cx="2077641" cy="64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29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15504" y="112714"/>
            <a:ext cx="3305175" cy="657225"/>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a:solidFill>
                  <a:srgbClr val="0D0D0D"/>
                </a:solidFill>
                <a:latin typeface="Times New Roman" panose="02020603050405020304" pitchFamily="18" charset="0"/>
                <a:ea typeface="MS Mincho"/>
              </a:rPr>
              <a:t>II. </a:t>
            </a:r>
            <a:r>
              <a:rPr lang="en-US" sz="3200" b="1" dirty="0" err="1">
                <a:solidFill>
                  <a:srgbClr val="0D0D0D"/>
                </a:solidFill>
                <a:latin typeface="Times New Roman" panose="02020603050405020304" pitchFamily="18" charset="0"/>
                <a:ea typeface="MS Mincho"/>
              </a:rPr>
              <a:t>Nghĩa</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của</a:t>
            </a:r>
            <a:r>
              <a:rPr lang="en-US" sz="3200" b="1" dirty="0">
                <a:solidFill>
                  <a:srgbClr val="0D0D0D"/>
                </a:solidFill>
                <a:latin typeface="Times New Roman" panose="02020603050405020304" pitchFamily="18" charset="0"/>
                <a:ea typeface="MS Mincho"/>
              </a:rPr>
              <a:t> </a:t>
            </a:r>
            <a:r>
              <a:rPr lang="en-US" sz="3200" b="1" dirty="0" err="1">
                <a:solidFill>
                  <a:srgbClr val="0D0D0D"/>
                </a:solidFill>
                <a:latin typeface="Times New Roman" panose="02020603050405020304" pitchFamily="18" charset="0"/>
                <a:ea typeface="MS Mincho"/>
              </a:rPr>
              <a:t>từ</a:t>
            </a:r>
            <a:endParaRPr lang="en-US" sz="3200" dirty="0">
              <a:solidFill>
                <a:prstClr val="white"/>
              </a:solidFill>
            </a:endParaRPr>
          </a:p>
        </p:txBody>
      </p:sp>
      <p:sp>
        <p:nvSpPr>
          <p:cNvPr id="12" name="Cloud Callout 11"/>
          <p:cNvSpPr/>
          <p:nvPr/>
        </p:nvSpPr>
        <p:spPr>
          <a:xfrm>
            <a:off x="552450" y="769938"/>
            <a:ext cx="7400925" cy="53721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a:solidFill>
                  <a:srgbClr val="000000"/>
                </a:solidFill>
                <a:latin typeface="Times New Roman" pitchFamily="18" charset="0"/>
                <a:cs typeface="Calibri" pitchFamily="34" charset="0"/>
              </a:rPr>
              <a:t>Em hãy giải thích nghĩa của từ “nghèo” trong ví dụ sau</a:t>
            </a:r>
            <a:r>
              <a:rPr lang="en-US" sz="2800">
                <a:solidFill>
                  <a:srgbClr val="000000"/>
                </a:solidFill>
                <a:latin typeface="Times New Roman" pitchFamily="18" charset="0"/>
                <a:cs typeface="Calibri" pitchFamily="34" charset="0"/>
              </a:rPr>
              <a:t>: </a:t>
            </a:r>
            <a:r>
              <a:rPr lang="en-US" sz="2800" b="1" i="1">
                <a:solidFill>
                  <a:srgbClr val="002060"/>
                </a:solidFill>
                <a:latin typeface="Times New Roman" pitchFamily="18" charset="0"/>
                <a:cs typeface="Calibri" pitchFamily="34" charset="0"/>
              </a:rPr>
              <a:t>Lắm</a:t>
            </a:r>
            <a:r>
              <a:rPr lang="en-US" sz="2800" b="1">
                <a:solidFill>
                  <a:srgbClr val="002060"/>
                </a:solidFill>
                <a:latin typeface="Times New Roman" pitchFamily="18" charset="0"/>
                <a:cs typeface="Calibri" pitchFamily="34" charset="0"/>
              </a:rPr>
              <a:t> </a:t>
            </a:r>
            <a:r>
              <a:rPr lang="en-US" sz="2800" b="1" i="1">
                <a:solidFill>
                  <a:srgbClr val="002060"/>
                </a:solidFill>
                <a:latin typeface="Times New Roman" pitchFamily="18" charset="0"/>
                <a:cs typeface="Calibri" pitchFamily="34" charset="0"/>
              </a:rPr>
              <a:t>khi em cũng nghĩ nỗi nhà của mình thế này là nguy hiểm, nhưng em </a:t>
            </a:r>
            <a:r>
              <a:rPr lang="en-US" sz="2800" b="1" i="1">
                <a:solidFill>
                  <a:srgbClr val="C00000"/>
                </a:solidFill>
                <a:latin typeface="Times New Roman" pitchFamily="18" charset="0"/>
                <a:cs typeface="Calibri" pitchFamily="34" charset="0"/>
              </a:rPr>
              <a:t>nghèo sức </a:t>
            </a:r>
            <a:r>
              <a:rPr lang="en-US" sz="2800" b="1" i="1">
                <a:solidFill>
                  <a:srgbClr val="002060"/>
                </a:solidFill>
                <a:latin typeface="Times New Roman" pitchFamily="18" charset="0"/>
                <a:cs typeface="Calibri" pitchFamily="34" charset="0"/>
              </a:rPr>
              <a:t>quá</a:t>
            </a:r>
            <a:r>
              <a:rPr lang="en-US" sz="2800" b="1">
                <a:solidFill>
                  <a:srgbClr val="002060"/>
                </a:solidFill>
                <a:latin typeface="Times New Roman" pitchFamily="18" charset="0"/>
                <a:cs typeface="Calibri" pitchFamily="34" charset="0"/>
              </a:rPr>
              <a:t>.</a:t>
            </a:r>
            <a:endParaRPr lang="en-US" sz="2400" b="1">
              <a:solidFill>
                <a:srgbClr val="002060"/>
              </a:solidFill>
              <a:latin typeface="Times New Roman" pitchFamily="18" charset="0"/>
              <a:cs typeface="Calibri" pitchFamily="34" charset="0"/>
            </a:endParaRPr>
          </a:p>
        </p:txBody>
      </p:sp>
    </p:spTree>
    <p:extLst>
      <p:ext uri="{BB962C8B-B14F-4D97-AF65-F5344CB8AC3E}">
        <p14:creationId xmlns:p14="http://schemas.microsoft.com/office/powerpoint/2010/main" val="406907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487216" y="79375"/>
            <a:ext cx="3003947" cy="914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Ví</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dụ</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41723" y="1704975"/>
            <a:ext cx="3311128" cy="485933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i="1">
                <a:solidFill>
                  <a:srgbClr val="C00000"/>
                </a:solidFill>
                <a:latin typeface="Times New Roman" pitchFamily="18" charset="0"/>
                <a:cs typeface="Calibri" pitchFamily="34" charset="0"/>
              </a:rPr>
              <a:t>Nghèo</a:t>
            </a:r>
            <a:r>
              <a:rPr lang="en-US" sz="3600">
                <a:solidFill>
                  <a:srgbClr val="000000"/>
                </a:solidFill>
                <a:latin typeface="Times New Roman" pitchFamily="18" charset="0"/>
                <a:cs typeface="Calibri" pitchFamily="34" charset="0"/>
              </a:rPr>
              <a:t>: ở tình trạng không có hoặc có rất ít những gì thuộc về yêu cầu tối thiểu của đời sống vật chất (như: </a:t>
            </a:r>
            <a:r>
              <a:rPr lang="en-US" sz="3600" i="1">
                <a:solidFill>
                  <a:srgbClr val="000000"/>
                </a:solidFill>
                <a:latin typeface="Times New Roman" pitchFamily="18" charset="0"/>
                <a:cs typeface="Calibri" pitchFamily="34" charset="0"/>
              </a:rPr>
              <a:t>Nhà nó rất nghèo, Đất nước còn nghèo)</a:t>
            </a:r>
            <a:r>
              <a:rPr lang="en-US" sz="3600">
                <a:solidFill>
                  <a:srgbClr val="000000"/>
                </a:solidFill>
                <a:latin typeface="Times New Roman" pitchFamily="18" charset="0"/>
                <a:cs typeface="Calibri" pitchFamily="34" charset="0"/>
              </a:rPr>
              <a:t>.</a:t>
            </a:r>
            <a:endParaRPr lang="en-US" sz="3600">
              <a:solidFill>
                <a:srgbClr val="FFFFFF"/>
              </a:solidFill>
              <a:latin typeface="Times New Roman" pitchFamily="18" charset="0"/>
              <a:cs typeface="Calibri" pitchFamily="34" charset="0"/>
            </a:endParaRPr>
          </a:p>
        </p:txBody>
      </p:sp>
      <p:sp>
        <p:nvSpPr>
          <p:cNvPr id="7" name="Rounded Rectangle 6"/>
          <p:cNvSpPr/>
          <p:nvPr/>
        </p:nvSpPr>
        <p:spPr>
          <a:xfrm>
            <a:off x="4319588" y="1704975"/>
            <a:ext cx="3258741" cy="485933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600" i="1">
                <a:solidFill>
                  <a:srgbClr val="C00000"/>
                </a:solidFill>
                <a:latin typeface="Times New Roman" pitchFamily="18" charset="0"/>
                <a:cs typeface="Calibri" pitchFamily="34" charset="0"/>
              </a:rPr>
              <a:t>Nghèo sức</a:t>
            </a:r>
            <a:r>
              <a:rPr lang="en-US" sz="3600">
                <a:solidFill>
                  <a:srgbClr val="C00000"/>
                </a:solidFill>
                <a:latin typeface="Times New Roman" pitchFamily="18" charset="0"/>
                <a:cs typeface="Calibri" pitchFamily="34" charset="0"/>
              </a:rPr>
              <a:t>: </a:t>
            </a:r>
            <a:r>
              <a:rPr lang="en-US" sz="3600">
                <a:solidFill>
                  <a:srgbClr val="000000"/>
                </a:solidFill>
                <a:latin typeface="Times New Roman" pitchFamily="18" charset="0"/>
                <a:cs typeface="Calibri" pitchFamily="34" charset="0"/>
              </a:rPr>
              <a:t>khả năng hoạt động, làm việc hạn chế, sức khỏe kém hơn những người bình thường.</a:t>
            </a:r>
            <a:endParaRPr lang="en-US" sz="3600">
              <a:solidFill>
                <a:srgbClr val="FFFFFF"/>
              </a:solidFill>
              <a:latin typeface="Times New Roman" pitchFamily="18" charset="0"/>
              <a:cs typeface="Calibri" pitchFamily="34" charset="0"/>
            </a:endParaRPr>
          </a:p>
        </p:txBody>
      </p:sp>
      <p:cxnSp>
        <p:nvCxnSpPr>
          <p:cNvPr id="3" name="Straight Arrow Connector 2"/>
          <p:cNvCxnSpPr/>
          <p:nvPr/>
        </p:nvCxnSpPr>
        <p:spPr>
          <a:xfrm flipH="1">
            <a:off x="2128837" y="1030288"/>
            <a:ext cx="1709738" cy="639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19588" y="1008063"/>
            <a:ext cx="2077641" cy="641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4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912269" y="904875"/>
            <a:ext cx="2713435" cy="914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C00000"/>
                </a:solidFill>
                <a:latin typeface="Times New Roman" panose="02020603050405020304" pitchFamily="18" charset="0"/>
                <a:cs typeface="Times New Roman" panose="02020603050405020304" pitchFamily="18" charset="0"/>
              </a:rPr>
              <a:t>2. </a:t>
            </a:r>
            <a:r>
              <a:rPr lang="en-US" sz="3200" b="1" dirty="0" err="1">
                <a:solidFill>
                  <a:srgbClr val="C00000"/>
                </a:solidFill>
                <a:latin typeface="Times New Roman" panose="02020603050405020304" pitchFamily="18" charset="0"/>
                <a:cs typeface="Times New Roman" panose="02020603050405020304" pitchFamily="18" charset="0"/>
              </a:rPr>
              <a:t>Kết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luận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425178" y="2344738"/>
            <a:ext cx="2500313" cy="32448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latin typeface="Times New Roman" pitchFamily="18" charset="0"/>
                <a:cs typeface="Calibri" pitchFamily="34" charset="0"/>
              </a:rPr>
              <a:t>Để giải thích nghĩa thông thường của từ ngữ, có thể dựa vào từ điển.</a:t>
            </a:r>
          </a:p>
        </p:txBody>
      </p:sp>
      <p:sp>
        <p:nvSpPr>
          <p:cNvPr id="7" name="Rounded Rectangle 6"/>
          <p:cNvSpPr/>
          <p:nvPr/>
        </p:nvSpPr>
        <p:spPr>
          <a:xfrm>
            <a:off x="4987528" y="2271713"/>
            <a:ext cx="2814638" cy="32448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latin typeface="Times New Roman" pitchFamily="18" charset="0"/>
                <a:cs typeface="Calibri" pitchFamily="34" charset="0"/>
              </a:rPr>
              <a:t>Giải thích nghĩa của từ trong câu, cần dựa vào từ ngữ đứng trước và từ ngữ đứng sau</a:t>
            </a:r>
            <a:r>
              <a:rPr lang="en-US" sz="2800">
                <a:solidFill>
                  <a:srgbClr val="FF0000"/>
                </a:solidFill>
                <a:latin typeface="Times New Roman" pitchFamily="18" charset="0"/>
                <a:cs typeface="Calibri" pitchFamily="34" charset="0"/>
              </a:rPr>
              <a:t>.</a:t>
            </a:r>
          </a:p>
        </p:txBody>
      </p:sp>
      <p:cxnSp>
        <p:nvCxnSpPr>
          <p:cNvPr id="9" name="Straight Arrow Connector 8"/>
          <p:cNvCxnSpPr/>
          <p:nvPr/>
        </p:nvCxnSpPr>
        <p:spPr>
          <a:xfrm flipH="1">
            <a:off x="2487217" y="1819276"/>
            <a:ext cx="1849040" cy="525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a:off x="4319588" y="1819275"/>
            <a:ext cx="2075260" cy="452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4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1062</Words>
  <Application>Microsoft Office PowerPoint</Application>
  <PresentationFormat>On-screen Show (4:3)</PresentationFormat>
  <Paragraphs>116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 trang 20</vt:lpstr>
      <vt:lpstr>Bài 2 trang 20</vt:lpstr>
      <vt:lpstr>Bài 3 trang 20</vt:lpstr>
      <vt:lpstr>Tác dụng: nhân vật Dế Mèn hiện lên cụ thể, sinh động; nhấn mạnh vẻ đẹp cường tráng, mạnh mẽ, đầy sức sống của tuổi trẻ ở Dế Mèn</vt:lpstr>
      <vt:lpstr>PowerPoint Presentation</vt:lpstr>
      <vt:lpstr>Bài 5 trang 20</vt:lpstr>
      <vt:lpstr>PowerPoint Presentation</vt:lpstr>
      <vt:lpstr>Bài 6 trang 20</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MSII</dc:creator>
  <cp:lastModifiedBy>MSII</cp:lastModifiedBy>
  <cp:revision>1</cp:revision>
  <dcterms:created xsi:type="dcterms:W3CDTF">2021-09-29T03:02:28Z</dcterms:created>
  <dcterms:modified xsi:type="dcterms:W3CDTF">2021-09-29T03:02:48Z</dcterms:modified>
</cp:coreProperties>
</file>