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82D06-EEA0-414B-93DD-CD4E50A7DE54}" type="doc">
      <dgm:prSet loTypeId="urn:microsoft.com/office/officeart/2008/layout/VerticalCurvedList" loCatId="list" qsTypeId="urn:microsoft.com/office/officeart/2005/8/quickstyle/simple1#1" qsCatId="simple" csTypeId="urn:microsoft.com/office/officeart/2005/8/colors/colorful3" csCatId="colorful" phldr="1"/>
      <dgm:spPr/>
      <dgm:t>
        <a:bodyPr/>
        <a:lstStyle/>
        <a:p>
          <a:endParaRPr lang="en-US"/>
        </a:p>
      </dgm:t>
    </dgm:pt>
    <dgm:pt modelId="{8D2BAC05-D3F7-4355-872D-5B5A25C7B270}">
      <dgm:prSet phldrT="[Text]" custT="1"/>
      <dgm:spPr/>
      <dgm:t>
        <a:bodyPr/>
        <a:lstStyle/>
        <a:p>
          <a:pPr algn="l"/>
          <a:r>
            <a:rPr lang="de-DE" sz="2800" b="0" dirty="0" smtClean="0">
              <a:latin typeface="Times New Roman" panose="02020603050405020304" pitchFamily="18" charset="0"/>
              <a:cs typeface="Times New Roman" panose="02020603050405020304" pitchFamily="18" charset="0"/>
            </a:rPr>
            <a:t>Người kể chuyện: là nhân vật do nhà văn tạo ra để kể lại câu chuyện. Người kể chuyện có thể ở ngôi thứ nhất, hoặc ngôi thứ ba.</a:t>
          </a:r>
          <a:endParaRPr lang="en-US" sz="2800" b="0" dirty="0">
            <a:latin typeface="Times New Roman" panose="02020603050405020304" pitchFamily="18" charset="0"/>
            <a:cs typeface="Times New Roman" panose="02020603050405020304" pitchFamily="18" charset="0"/>
          </a:endParaRPr>
        </a:p>
      </dgm:t>
    </dgm:pt>
    <dgm:pt modelId="{A83F28BB-AA2B-425D-8DDD-7153B98809D5}" type="parTrans" cxnId="{345FE80B-70D5-484D-8BF3-9A9767D4074B}">
      <dgm:prSet/>
      <dgm:spPr/>
      <dgm:t>
        <a:bodyPr/>
        <a:lstStyle/>
        <a:p>
          <a:endParaRPr lang="en-US"/>
        </a:p>
      </dgm:t>
    </dgm:pt>
    <dgm:pt modelId="{5681C699-074C-4168-BBEF-CC259000167A}" type="sibTrans" cxnId="{345FE80B-70D5-484D-8BF3-9A9767D4074B}">
      <dgm:prSet/>
      <dgm:spPr/>
      <dgm:t>
        <a:bodyPr/>
        <a:lstStyle/>
        <a:p>
          <a:endParaRPr lang="en-US"/>
        </a:p>
      </dgm:t>
    </dgm:pt>
    <dgm:pt modelId="{6206BAE2-2BCB-4002-9D8C-DCF034CCF817}">
      <dgm:prSet/>
      <dgm:spPr>
        <a:solidFill>
          <a:schemeClr val="accent6">
            <a:lumMod val="50000"/>
          </a:schemeClr>
        </a:solidFill>
      </dgm:spPr>
      <dgm:t>
        <a:bodyPr/>
        <a:lstStyle/>
        <a:p>
          <a:pPr algn="l"/>
          <a:r>
            <a:rPr lang="de-DE" b="0" dirty="0" smtClean="0">
              <a:solidFill>
                <a:schemeClr val="bg1"/>
              </a:solidFill>
              <a:latin typeface="Times New Roman" panose="02020603050405020304" pitchFamily="18" charset="0"/>
              <a:cs typeface="Times New Roman" panose="02020603050405020304" pitchFamily="18" charset="0"/>
            </a:rPr>
            <a:t>Cốt truyện: gồm các sự kiến chính được sắp xếp theo một trình tự nhất định: có mở đầu, diễn biến và kết thúc.</a:t>
          </a:r>
          <a:endParaRPr lang="en-US" b="0" dirty="0">
            <a:solidFill>
              <a:schemeClr val="bg1"/>
            </a:solidFill>
            <a:latin typeface="Times New Roman" panose="02020603050405020304" pitchFamily="18" charset="0"/>
            <a:cs typeface="Times New Roman" panose="02020603050405020304" pitchFamily="18" charset="0"/>
          </a:endParaRPr>
        </a:p>
      </dgm:t>
    </dgm:pt>
    <dgm:pt modelId="{53635DF9-D5D5-453B-B6E2-D9E1D6D45E2B}" type="parTrans" cxnId="{8E90B7E9-5745-4FC1-A078-147D48415F80}">
      <dgm:prSet/>
      <dgm:spPr/>
      <dgm:t>
        <a:bodyPr/>
        <a:lstStyle/>
        <a:p>
          <a:endParaRPr lang="en-US"/>
        </a:p>
      </dgm:t>
    </dgm:pt>
    <dgm:pt modelId="{D0228B05-EA38-4056-A78D-176389043D09}" type="sibTrans" cxnId="{8E90B7E9-5745-4FC1-A078-147D48415F80}">
      <dgm:prSet/>
      <dgm:spPr/>
      <dgm:t>
        <a:bodyPr/>
        <a:lstStyle/>
        <a:p>
          <a:endParaRPr lang="en-US"/>
        </a:p>
      </dgm:t>
    </dgm:pt>
    <dgm:pt modelId="{7D4AC269-EC39-451C-9C0E-D2E601A8F095}">
      <dgm:prSet custT="1"/>
      <dgm:spPr/>
      <dgm:t>
        <a:bodyPr/>
        <a:lstStyle/>
        <a:p>
          <a:pPr algn="l"/>
          <a:r>
            <a:rPr lang="de-DE" sz="2800" b="0" dirty="0" smtClean="0">
              <a:latin typeface="Times New Roman" panose="02020603050405020304" pitchFamily="18" charset="0"/>
              <a:cs typeface="Times New Roman" panose="02020603050405020304" pitchFamily="18" charset="0"/>
            </a:rPr>
            <a:t>Cốt truyện: gồm các sự kiến chính được sắp xếp theo một trình tự nhất định: có mở đầu, diễn biến và kết thúc.</a:t>
          </a:r>
          <a:endParaRPr lang="en-US" sz="2800" b="0" dirty="0">
            <a:latin typeface="Times New Roman" panose="02020603050405020304" pitchFamily="18" charset="0"/>
            <a:cs typeface="Times New Roman" panose="02020603050405020304" pitchFamily="18" charset="0"/>
          </a:endParaRPr>
        </a:p>
      </dgm:t>
    </dgm:pt>
    <dgm:pt modelId="{0F153B92-71A4-4D48-80FD-221962F3710F}" type="parTrans" cxnId="{765B2B45-8393-4685-AC84-B6F30AF5F49B}">
      <dgm:prSet/>
      <dgm:spPr/>
      <dgm:t>
        <a:bodyPr/>
        <a:lstStyle/>
        <a:p>
          <a:endParaRPr lang="en-US"/>
        </a:p>
      </dgm:t>
    </dgm:pt>
    <dgm:pt modelId="{6F776B24-C876-4278-A1C0-A89E85CC06F6}" type="sibTrans" cxnId="{765B2B45-8393-4685-AC84-B6F30AF5F49B}">
      <dgm:prSet/>
      <dgm:spPr/>
      <dgm:t>
        <a:bodyPr/>
        <a:lstStyle/>
        <a:p>
          <a:endParaRPr lang="en-US"/>
        </a:p>
      </dgm:t>
    </dgm:pt>
    <dgm:pt modelId="{E89930AF-3A6B-430F-8263-2499AD90F720}" type="pres">
      <dgm:prSet presAssocID="{0B882D06-EEA0-414B-93DD-CD4E50A7DE54}" presName="Name0" presStyleCnt="0">
        <dgm:presLayoutVars>
          <dgm:chMax val="7"/>
          <dgm:chPref val="7"/>
          <dgm:dir/>
        </dgm:presLayoutVars>
      </dgm:prSet>
      <dgm:spPr/>
      <dgm:t>
        <a:bodyPr/>
        <a:lstStyle/>
        <a:p>
          <a:endParaRPr lang="en-US"/>
        </a:p>
      </dgm:t>
    </dgm:pt>
    <dgm:pt modelId="{C2153630-24FB-4C2B-9037-E613A45E30AF}" type="pres">
      <dgm:prSet presAssocID="{0B882D06-EEA0-414B-93DD-CD4E50A7DE54}" presName="Name1" presStyleCnt="0"/>
      <dgm:spPr/>
    </dgm:pt>
    <dgm:pt modelId="{9AA2FC9F-A6AE-4E70-9E81-9691D3B0EB78}" type="pres">
      <dgm:prSet presAssocID="{0B882D06-EEA0-414B-93DD-CD4E50A7DE54}" presName="cycle" presStyleCnt="0"/>
      <dgm:spPr/>
    </dgm:pt>
    <dgm:pt modelId="{612E5851-B5E3-4175-8E9D-CD3F0407ED09}" type="pres">
      <dgm:prSet presAssocID="{0B882D06-EEA0-414B-93DD-CD4E50A7DE54}" presName="srcNode" presStyleLbl="node1" presStyleIdx="0" presStyleCnt="3"/>
      <dgm:spPr/>
    </dgm:pt>
    <dgm:pt modelId="{A3DDF549-9E92-4876-97C3-F4A58E58245B}" type="pres">
      <dgm:prSet presAssocID="{0B882D06-EEA0-414B-93DD-CD4E50A7DE54}" presName="conn" presStyleLbl="parChTrans1D2" presStyleIdx="0" presStyleCnt="1" custLinFactNeighborY="-4532"/>
      <dgm:spPr/>
      <dgm:t>
        <a:bodyPr/>
        <a:lstStyle/>
        <a:p>
          <a:endParaRPr lang="en-US"/>
        </a:p>
      </dgm:t>
    </dgm:pt>
    <dgm:pt modelId="{DCF5FAC9-F5E5-47F8-96D2-09D59807F41A}" type="pres">
      <dgm:prSet presAssocID="{0B882D06-EEA0-414B-93DD-CD4E50A7DE54}" presName="extraNode" presStyleLbl="node1" presStyleIdx="0" presStyleCnt="3"/>
      <dgm:spPr/>
    </dgm:pt>
    <dgm:pt modelId="{3241D034-D78B-4B47-96BC-49780BC4E35E}" type="pres">
      <dgm:prSet presAssocID="{0B882D06-EEA0-414B-93DD-CD4E50A7DE54}" presName="dstNode" presStyleLbl="node1" presStyleIdx="0" presStyleCnt="3"/>
      <dgm:spPr/>
    </dgm:pt>
    <dgm:pt modelId="{C23CA3BB-4935-4FF1-9CC7-F9C8AEF50CA7}" type="pres">
      <dgm:prSet presAssocID="{6206BAE2-2BCB-4002-9D8C-DCF034CCF817}" presName="text_1" presStyleLbl="node1" presStyleIdx="0" presStyleCnt="3" custScaleY="124453" custLinFactNeighborX="1112" custLinFactNeighborY="-22538">
        <dgm:presLayoutVars>
          <dgm:bulletEnabled val="1"/>
        </dgm:presLayoutVars>
      </dgm:prSet>
      <dgm:spPr/>
      <dgm:t>
        <a:bodyPr/>
        <a:lstStyle/>
        <a:p>
          <a:endParaRPr lang="en-US"/>
        </a:p>
      </dgm:t>
    </dgm:pt>
    <dgm:pt modelId="{A8315416-57C4-4412-8ADD-E70335BEF295}" type="pres">
      <dgm:prSet presAssocID="{6206BAE2-2BCB-4002-9D8C-DCF034CCF817}" presName="accent_1" presStyleCnt="0"/>
      <dgm:spPr/>
    </dgm:pt>
    <dgm:pt modelId="{FAA11A90-06D1-40EE-A687-01E633242836}" type="pres">
      <dgm:prSet presAssocID="{6206BAE2-2BCB-4002-9D8C-DCF034CCF817}" presName="accentRepeatNode" presStyleLbl="solidFgAcc1" presStyleIdx="0" presStyleCnt="3" custScaleX="111896" custScaleY="103402" custLinFactNeighborY="-17275"/>
      <dgm:spPr>
        <a:blipFill rotWithShape="0">
          <a:blip xmlns:r="http://schemas.openxmlformats.org/officeDocument/2006/relationships" r:embed="rId1"/>
          <a:stretch>
            <a:fillRect/>
          </a:stretch>
        </a:blipFill>
      </dgm:spPr>
      <dgm:t>
        <a:bodyPr/>
        <a:lstStyle/>
        <a:p>
          <a:endParaRPr lang="en-US"/>
        </a:p>
      </dgm:t>
    </dgm:pt>
    <dgm:pt modelId="{4DE66027-A0E4-4C22-9959-9F41E660F76C}" type="pres">
      <dgm:prSet presAssocID="{7D4AC269-EC39-451C-9C0E-D2E601A8F095}" presName="text_2" presStyleLbl="node1" presStyleIdx="1" presStyleCnt="3" custScaleX="103795" custScaleY="128334" custLinFactNeighborX="-683" custLinFactNeighborY="-34673">
        <dgm:presLayoutVars>
          <dgm:bulletEnabled val="1"/>
        </dgm:presLayoutVars>
      </dgm:prSet>
      <dgm:spPr/>
      <dgm:t>
        <a:bodyPr/>
        <a:lstStyle/>
        <a:p>
          <a:endParaRPr lang="en-US"/>
        </a:p>
      </dgm:t>
    </dgm:pt>
    <dgm:pt modelId="{B9C57419-26A2-40AC-865A-AD88C77D4196}" type="pres">
      <dgm:prSet presAssocID="{7D4AC269-EC39-451C-9C0E-D2E601A8F095}" presName="accent_2" presStyleCnt="0"/>
      <dgm:spPr/>
    </dgm:pt>
    <dgm:pt modelId="{55B55EB7-3114-4897-957F-DBC58F484F9E}" type="pres">
      <dgm:prSet presAssocID="{7D4AC269-EC39-451C-9C0E-D2E601A8F095}" presName="accentRepeatNode" presStyleLbl="solidFgAcc1" presStyleIdx="1" presStyleCnt="3" custScaleX="118734" custScaleY="109283" custLinFactNeighborX="-32129" custLinFactNeighborY="-27739"/>
      <dgm:spPr>
        <a:blipFill rotWithShape="0">
          <a:blip xmlns:r="http://schemas.openxmlformats.org/officeDocument/2006/relationships" r:embed="rId2"/>
          <a:stretch>
            <a:fillRect/>
          </a:stretch>
        </a:blipFill>
      </dgm:spPr>
      <dgm:t>
        <a:bodyPr/>
        <a:lstStyle/>
        <a:p>
          <a:endParaRPr lang="en-US"/>
        </a:p>
      </dgm:t>
    </dgm:pt>
    <dgm:pt modelId="{48C8789A-6EA0-48D5-A731-FF5D84C1CFB0}" type="pres">
      <dgm:prSet presAssocID="{8D2BAC05-D3F7-4355-872D-5B5A25C7B270}" presName="text_3" presStyleLbl="node1" presStyleIdx="2" presStyleCnt="3" custScaleX="101570" custScaleY="135253" custLinFactNeighborX="525" custLinFactNeighborY="-39132">
        <dgm:presLayoutVars>
          <dgm:bulletEnabled val="1"/>
        </dgm:presLayoutVars>
      </dgm:prSet>
      <dgm:spPr/>
      <dgm:t>
        <a:bodyPr/>
        <a:lstStyle/>
        <a:p>
          <a:endParaRPr lang="en-US"/>
        </a:p>
      </dgm:t>
    </dgm:pt>
    <dgm:pt modelId="{A1AC4DDF-3CBE-4E3C-A004-43D33DB89BFD}" type="pres">
      <dgm:prSet presAssocID="{8D2BAC05-D3F7-4355-872D-5B5A25C7B270}" presName="accent_3" presStyleCnt="0"/>
      <dgm:spPr/>
    </dgm:pt>
    <dgm:pt modelId="{B9E798C3-CBFA-4431-A9F1-C4636634288C}" type="pres">
      <dgm:prSet presAssocID="{8D2BAC05-D3F7-4355-872D-5B5A25C7B270}" presName="accentRepeatNode" presStyleLbl="solidFgAcc1" presStyleIdx="2" presStyleCnt="3" custScaleX="111040" custScaleY="108167" custLinFactNeighborY="-30067"/>
      <dgm:spPr>
        <a:blipFill rotWithShape="0">
          <a:blip xmlns:r="http://schemas.openxmlformats.org/officeDocument/2006/relationships" r:embed="rId3"/>
          <a:stretch>
            <a:fillRect/>
          </a:stretch>
        </a:blipFill>
      </dgm:spPr>
      <dgm:t>
        <a:bodyPr/>
        <a:lstStyle/>
        <a:p>
          <a:endParaRPr lang="en-US"/>
        </a:p>
      </dgm:t>
    </dgm:pt>
  </dgm:ptLst>
  <dgm:cxnLst>
    <dgm:cxn modelId="{765B2B45-8393-4685-AC84-B6F30AF5F49B}" srcId="{0B882D06-EEA0-414B-93DD-CD4E50A7DE54}" destId="{7D4AC269-EC39-451C-9C0E-D2E601A8F095}" srcOrd="1" destOrd="0" parTransId="{0F153B92-71A4-4D48-80FD-221962F3710F}" sibTransId="{6F776B24-C876-4278-A1C0-A89E85CC06F6}"/>
    <dgm:cxn modelId="{538CD036-B2DD-451B-B60F-13B668F14C2F}" type="presOf" srcId="{7D4AC269-EC39-451C-9C0E-D2E601A8F095}" destId="{4DE66027-A0E4-4C22-9959-9F41E660F76C}" srcOrd="0" destOrd="0" presId="urn:microsoft.com/office/officeart/2008/layout/VerticalCurvedList"/>
    <dgm:cxn modelId="{6114BB64-8A97-4ECA-922D-247BE56E4658}" type="presOf" srcId="{0B882D06-EEA0-414B-93DD-CD4E50A7DE54}" destId="{E89930AF-3A6B-430F-8263-2499AD90F720}" srcOrd="0" destOrd="0" presId="urn:microsoft.com/office/officeart/2008/layout/VerticalCurvedList"/>
    <dgm:cxn modelId="{345FE80B-70D5-484D-8BF3-9A9767D4074B}" srcId="{0B882D06-EEA0-414B-93DD-CD4E50A7DE54}" destId="{8D2BAC05-D3F7-4355-872D-5B5A25C7B270}" srcOrd="2" destOrd="0" parTransId="{A83F28BB-AA2B-425D-8DDD-7153B98809D5}" sibTransId="{5681C699-074C-4168-BBEF-CC259000167A}"/>
    <dgm:cxn modelId="{FE43C659-681D-4FD5-8E1D-F354AC5678BB}" type="presOf" srcId="{D0228B05-EA38-4056-A78D-176389043D09}" destId="{A3DDF549-9E92-4876-97C3-F4A58E58245B}" srcOrd="0" destOrd="0" presId="urn:microsoft.com/office/officeart/2008/layout/VerticalCurvedList"/>
    <dgm:cxn modelId="{8E90B7E9-5745-4FC1-A078-147D48415F80}" srcId="{0B882D06-EEA0-414B-93DD-CD4E50A7DE54}" destId="{6206BAE2-2BCB-4002-9D8C-DCF034CCF817}" srcOrd="0" destOrd="0" parTransId="{53635DF9-D5D5-453B-B6E2-D9E1D6D45E2B}" sibTransId="{D0228B05-EA38-4056-A78D-176389043D09}"/>
    <dgm:cxn modelId="{5E6133CC-30A1-480B-92C0-0B71E463E25A}" type="presOf" srcId="{6206BAE2-2BCB-4002-9D8C-DCF034CCF817}" destId="{C23CA3BB-4935-4FF1-9CC7-F9C8AEF50CA7}" srcOrd="0" destOrd="0" presId="urn:microsoft.com/office/officeart/2008/layout/VerticalCurvedList"/>
    <dgm:cxn modelId="{0D082792-BD7B-4766-B37F-04A82D5ADF55}" type="presOf" srcId="{8D2BAC05-D3F7-4355-872D-5B5A25C7B270}" destId="{48C8789A-6EA0-48D5-A731-FF5D84C1CFB0}" srcOrd="0" destOrd="0" presId="urn:microsoft.com/office/officeart/2008/layout/VerticalCurvedList"/>
    <dgm:cxn modelId="{5D87A267-C77F-49E7-9F31-67229A0E9FC5}" type="presParOf" srcId="{E89930AF-3A6B-430F-8263-2499AD90F720}" destId="{C2153630-24FB-4C2B-9037-E613A45E30AF}" srcOrd="0" destOrd="0" presId="urn:microsoft.com/office/officeart/2008/layout/VerticalCurvedList"/>
    <dgm:cxn modelId="{D715BF2D-09F2-4F38-B1B5-115AD129433B}" type="presParOf" srcId="{C2153630-24FB-4C2B-9037-E613A45E30AF}" destId="{9AA2FC9F-A6AE-4E70-9E81-9691D3B0EB78}" srcOrd="0" destOrd="0" presId="urn:microsoft.com/office/officeart/2008/layout/VerticalCurvedList"/>
    <dgm:cxn modelId="{D252E563-60C6-4F07-8BA2-8810DA730C77}" type="presParOf" srcId="{9AA2FC9F-A6AE-4E70-9E81-9691D3B0EB78}" destId="{612E5851-B5E3-4175-8E9D-CD3F0407ED09}" srcOrd="0" destOrd="0" presId="urn:microsoft.com/office/officeart/2008/layout/VerticalCurvedList"/>
    <dgm:cxn modelId="{E6A26A7D-5C41-4462-B830-4934A291F491}" type="presParOf" srcId="{9AA2FC9F-A6AE-4E70-9E81-9691D3B0EB78}" destId="{A3DDF549-9E92-4876-97C3-F4A58E58245B}" srcOrd="1" destOrd="0" presId="urn:microsoft.com/office/officeart/2008/layout/VerticalCurvedList"/>
    <dgm:cxn modelId="{C4821736-79D3-4994-A09A-B35BCFB5CA13}" type="presParOf" srcId="{9AA2FC9F-A6AE-4E70-9E81-9691D3B0EB78}" destId="{DCF5FAC9-F5E5-47F8-96D2-09D59807F41A}" srcOrd="2" destOrd="0" presId="urn:microsoft.com/office/officeart/2008/layout/VerticalCurvedList"/>
    <dgm:cxn modelId="{7A769DDC-18E1-487E-B17A-E734BD08EC2C}" type="presParOf" srcId="{9AA2FC9F-A6AE-4E70-9E81-9691D3B0EB78}" destId="{3241D034-D78B-4B47-96BC-49780BC4E35E}" srcOrd="3" destOrd="0" presId="urn:microsoft.com/office/officeart/2008/layout/VerticalCurvedList"/>
    <dgm:cxn modelId="{DE15554E-EB5A-4633-B554-8BD14665A371}" type="presParOf" srcId="{C2153630-24FB-4C2B-9037-E613A45E30AF}" destId="{C23CA3BB-4935-4FF1-9CC7-F9C8AEF50CA7}" srcOrd="1" destOrd="0" presId="urn:microsoft.com/office/officeart/2008/layout/VerticalCurvedList"/>
    <dgm:cxn modelId="{6156963E-6F8B-4511-8AC0-D015756DFBD1}" type="presParOf" srcId="{C2153630-24FB-4C2B-9037-E613A45E30AF}" destId="{A8315416-57C4-4412-8ADD-E70335BEF295}" srcOrd="2" destOrd="0" presId="urn:microsoft.com/office/officeart/2008/layout/VerticalCurvedList"/>
    <dgm:cxn modelId="{171FEBF6-A462-4D8A-A642-69636C3418EF}" type="presParOf" srcId="{A8315416-57C4-4412-8ADD-E70335BEF295}" destId="{FAA11A90-06D1-40EE-A687-01E633242836}" srcOrd="0" destOrd="0" presId="urn:microsoft.com/office/officeart/2008/layout/VerticalCurvedList"/>
    <dgm:cxn modelId="{BDC00DF9-9E6C-4B01-8C27-B64D72CBDE53}" type="presParOf" srcId="{C2153630-24FB-4C2B-9037-E613A45E30AF}" destId="{4DE66027-A0E4-4C22-9959-9F41E660F76C}" srcOrd="3" destOrd="0" presId="urn:microsoft.com/office/officeart/2008/layout/VerticalCurvedList"/>
    <dgm:cxn modelId="{15053278-8FCF-4E03-B57F-B032E536E212}" type="presParOf" srcId="{C2153630-24FB-4C2B-9037-E613A45E30AF}" destId="{B9C57419-26A2-40AC-865A-AD88C77D4196}" srcOrd="4" destOrd="0" presId="urn:microsoft.com/office/officeart/2008/layout/VerticalCurvedList"/>
    <dgm:cxn modelId="{1CF9351C-C997-4907-B5D3-A297485FB4CD}" type="presParOf" srcId="{B9C57419-26A2-40AC-865A-AD88C77D4196}" destId="{55B55EB7-3114-4897-957F-DBC58F484F9E}" srcOrd="0" destOrd="0" presId="urn:microsoft.com/office/officeart/2008/layout/VerticalCurvedList"/>
    <dgm:cxn modelId="{5FD6E719-3654-4E07-8740-1748D3DD4B7C}" type="presParOf" srcId="{C2153630-24FB-4C2B-9037-E613A45E30AF}" destId="{48C8789A-6EA0-48D5-A731-FF5D84C1CFB0}" srcOrd="5" destOrd="0" presId="urn:microsoft.com/office/officeart/2008/layout/VerticalCurvedList"/>
    <dgm:cxn modelId="{38AC10BE-E25C-4D05-990A-9A00257D742A}" type="presParOf" srcId="{C2153630-24FB-4C2B-9037-E613A45E30AF}" destId="{A1AC4DDF-3CBE-4E3C-A004-43D33DB89BFD}" srcOrd="6" destOrd="0" presId="urn:microsoft.com/office/officeart/2008/layout/VerticalCurvedList"/>
    <dgm:cxn modelId="{51109882-AD1B-4767-9DC8-9800535A6154}" type="presParOf" srcId="{A1AC4DDF-3CBE-4E3C-A004-43D33DB89BFD}" destId="{B9E798C3-CBFA-4431-A9F1-C463663428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DF549-9E92-4876-97C3-F4A58E58245B}">
      <dsp:nvSpPr>
        <dsp:cNvPr id="0" name=""/>
        <dsp:cNvSpPr/>
      </dsp:nvSpPr>
      <dsp:spPr>
        <a:xfrm>
          <a:off x="-6032702" y="-1245941"/>
          <a:ext cx="7166481" cy="7166481"/>
        </a:xfrm>
        <a:prstGeom prst="blockArc">
          <a:avLst>
            <a:gd name="adj1" fmla="val 18900000"/>
            <a:gd name="adj2" fmla="val 2700000"/>
            <a:gd name="adj3" fmla="val 30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CA3BB-4935-4FF1-9CC7-F9C8AEF50CA7}">
      <dsp:nvSpPr>
        <dsp:cNvPr id="0" name=""/>
        <dsp:cNvSpPr/>
      </dsp:nvSpPr>
      <dsp:spPr>
        <a:xfrm>
          <a:off x="792147" y="162232"/>
          <a:ext cx="6061554" cy="1325217"/>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212" tIns="66040" rIns="66040" bIns="66040" numCol="1" spcCol="1270" anchor="ctr" anchorCtr="0">
          <a:noAutofit/>
        </a:bodyPr>
        <a:lstStyle/>
        <a:p>
          <a:pPr lvl="0" algn="l" defTabSz="1155700">
            <a:lnSpc>
              <a:spcPct val="90000"/>
            </a:lnSpc>
            <a:spcBef>
              <a:spcPct val="0"/>
            </a:spcBef>
            <a:spcAft>
              <a:spcPct val="35000"/>
            </a:spcAft>
          </a:pPr>
          <a:r>
            <a:rPr lang="de-DE" sz="2600" b="0" kern="1200" dirty="0" smtClean="0">
              <a:solidFill>
                <a:schemeClr val="bg1"/>
              </a:solidFill>
              <a:latin typeface="Times New Roman" panose="02020603050405020304" pitchFamily="18" charset="0"/>
              <a:cs typeface="Times New Roman" panose="02020603050405020304" pitchFamily="18" charset="0"/>
            </a:rPr>
            <a:t>Cốt truyện: gồm các sự kiến chính được sắp xếp theo một trình tự nhất định: có mở đầu, diễn biến và kết thúc.</a:t>
          </a:r>
          <a:endParaRPr lang="en-US" sz="2600" b="0" kern="1200" dirty="0">
            <a:solidFill>
              <a:schemeClr val="bg1"/>
            </a:solidFill>
            <a:latin typeface="Times New Roman" panose="02020603050405020304" pitchFamily="18" charset="0"/>
            <a:cs typeface="Times New Roman" panose="02020603050405020304" pitchFamily="18" charset="0"/>
          </a:endParaRPr>
        </a:p>
      </dsp:txBody>
      <dsp:txXfrm>
        <a:off x="792147" y="162232"/>
        <a:ext cx="6061554" cy="1325217"/>
      </dsp:txXfrm>
    </dsp:sp>
    <dsp:sp modelId="{FAA11A90-06D1-40EE-A687-01E633242836}">
      <dsp:nvSpPr>
        <dsp:cNvPr id="0" name=""/>
        <dsp:cNvSpPr/>
      </dsp:nvSpPr>
      <dsp:spPr>
        <a:xfrm>
          <a:off x="-19948" y="146734"/>
          <a:ext cx="1489382" cy="1376324"/>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66027-A0E4-4C22-9959-9F41E660F76C}">
      <dsp:nvSpPr>
        <dsp:cNvPr id="0" name=""/>
        <dsp:cNvSpPr/>
      </dsp:nvSpPr>
      <dsp:spPr>
        <a:xfrm>
          <a:off x="965379" y="1609602"/>
          <a:ext cx="5889834" cy="1366543"/>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212" tIns="71120" rIns="71120" bIns="71120" numCol="1" spcCol="1270" anchor="ctr" anchorCtr="0">
          <a:noAutofit/>
        </a:bodyPr>
        <a:lstStyle/>
        <a:p>
          <a:pPr lvl="0" algn="l" defTabSz="1244600">
            <a:lnSpc>
              <a:spcPct val="90000"/>
            </a:lnSpc>
            <a:spcBef>
              <a:spcPct val="0"/>
            </a:spcBef>
            <a:spcAft>
              <a:spcPct val="35000"/>
            </a:spcAft>
          </a:pPr>
          <a:r>
            <a:rPr lang="de-DE" sz="2800" b="0" kern="1200" dirty="0" smtClean="0">
              <a:latin typeface="Times New Roman" panose="02020603050405020304" pitchFamily="18" charset="0"/>
              <a:cs typeface="Times New Roman" panose="02020603050405020304" pitchFamily="18" charset="0"/>
            </a:rPr>
            <a:t>Cốt truyện: gồm các sự kiến chính được sắp xếp theo một trình tự nhất định: có mở đầu, diễn biến và kết thúc.</a:t>
          </a:r>
          <a:endParaRPr lang="en-US" sz="2800" b="0" kern="1200" dirty="0">
            <a:latin typeface="Times New Roman" panose="02020603050405020304" pitchFamily="18" charset="0"/>
            <a:cs typeface="Times New Roman" panose="02020603050405020304" pitchFamily="18" charset="0"/>
          </a:endParaRPr>
        </a:p>
      </dsp:txBody>
      <dsp:txXfrm>
        <a:off x="965379" y="1609602"/>
        <a:ext cx="5889834" cy="1366543"/>
      </dsp:txXfrm>
    </dsp:sp>
    <dsp:sp modelId="{55B55EB7-3114-4897-957F-DBC58F484F9E}">
      <dsp:nvSpPr>
        <dsp:cNvPr id="0" name=""/>
        <dsp:cNvSpPr/>
      </dsp:nvSpPr>
      <dsp:spPr>
        <a:xfrm>
          <a:off x="0" y="1565564"/>
          <a:ext cx="1580399" cy="1454602"/>
        </a:xfrm>
        <a:prstGeom prst="ellipse">
          <a:avLst/>
        </a:prstGeom>
        <a:blipFill rotWithShape="0">
          <a:blip xmlns:r="http://schemas.openxmlformats.org/officeDocument/2006/relationships" r:embed="rId2"/>
          <a:stretch>
            <a:fillRect/>
          </a:stretch>
        </a:blip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48C8789A-6EA0-48D5-A731-FF5D84C1CFB0}">
      <dsp:nvSpPr>
        <dsp:cNvPr id="0" name=""/>
        <dsp:cNvSpPr/>
      </dsp:nvSpPr>
      <dsp:spPr>
        <a:xfrm>
          <a:off x="708982" y="3122534"/>
          <a:ext cx="6156721" cy="144021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5212" tIns="71120" rIns="71120" bIns="71120" numCol="1" spcCol="1270" anchor="ctr" anchorCtr="0">
          <a:noAutofit/>
        </a:bodyPr>
        <a:lstStyle/>
        <a:p>
          <a:pPr lvl="0" algn="l" defTabSz="1244600">
            <a:lnSpc>
              <a:spcPct val="90000"/>
            </a:lnSpc>
            <a:spcBef>
              <a:spcPct val="0"/>
            </a:spcBef>
            <a:spcAft>
              <a:spcPct val="35000"/>
            </a:spcAft>
          </a:pPr>
          <a:r>
            <a:rPr lang="de-DE" sz="2800" b="0" kern="1200" dirty="0" smtClean="0">
              <a:latin typeface="Times New Roman" panose="02020603050405020304" pitchFamily="18" charset="0"/>
              <a:cs typeface="Times New Roman" panose="02020603050405020304" pitchFamily="18" charset="0"/>
            </a:rPr>
            <a:t>Người kể chuyện: là nhân vật do nhà văn tạo ra để kể lại câu chuyện. Người kể chuyện có thể ở ngôi thứ nhất, hoặc ngôi thứ ba.</a:t>
          </a:r>
          <a:endParaRPr lang="en-US" sz="2800" b="0" kern="1200" dirty="0">
            <a:latin typeface="Times New Roman" panose="02020603050405020304" pitchFamily="18" charset="0"/>
            <a:cs typeface="Times New Roman" panose="02020603050405020304" pitchFamily="18" charset="0"/>
          </a:endParaRPr>
        </a:p>
      </dsp:txBody>
      <dsp:txXfrm>
        <a:off x="708982" y="3122534"/>
        <a:ext cx="6156721" cy="1440219"/>
      </dsp:txXfrm>
    </dsp:sp>
    <dsp:sp modelId="{B9E798C3-CBFA-4431-A9F1-C4636634288C}">
      <dsp:nvSpPr>
        <dsp:cNvPr id="0" name=""/>
        <dsp:cNvSpPr/>
      </dsp:nvSpPr>
      <dsp:spPr>
        <a:xfrm>
          <a:off x="-14251" y="3139255"/>
          <a:ext cx="1477989" cy="1439748"/>
        </a:xfrm>
        <a:prstGeom prst="ellipse">
          <a:avLst/>
        </a:prstGeom>
        <a:blipFill rotWithShape="0">
          <a:blip xmlns:r="http://schemas.openxmlformats.org/officeDocument/2006/relationships" r:embed="rId3"/>
          <a:stretch>
            <a:fillRect/>
          </a:stretch>
        </a:blip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6685D-C26D-4BA8-B4B6-516D20F35E37}" type="datetimeFigureOut">
              <a:rPr lang="en-US" smtClean="0"/>
              <a:t>9/29/2021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0DFCB-23DC-4569-BAB6-C4FB183EF0B2}" type="slidenum">
              <a:rPr lang="en-US" smtClean="0"/>
              <a:t>‹#›</a:t>
            </a:fld>
            <a:endParaRPr lang="en-US"/>
          </a:p>
        </p:txBody>
      </p:sp>
    </p:spTree>
    <p:extLst>
      <p:ext uri="{BB962C8B-B14F-4D97-AF65-F5344CB8AC3E}">
        <p14:creationId xmlns:p14="http://schemas.microsoft.com/office/powerpoint/2010/main" val="178041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p:cNvSpPr>
            <a:spLocks noGrp="1" noRot="1" noChangeAspect="1"/>
          </p:cNvSpPr>
          <p:nvPr>
            <p:ph type="sldImg"/>
          </p:nvPr>
        </p:nvSpPr>
        <p:spPr bwMode="auto">
          <a:noFill/>
          <a:ln>
            <a:solidFill>
              <a:srgbClr val="000000"/>
            </a:solidFill>
            <a:miter lim="800000"/>
            <a:headEnd/>
            <a:tailEnd/>
          </a:ln>
        </p:spPr>
      </p:sp>
      <p:sp>
        <p:nvSpPr>
          <p:cNvPr id="337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6B314-5B7C-4B74-B7EC-AF7985E37D24}"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Image Placeholder 1"/>
          <p:cNvSpPr>
            <a:spLocks noGrp="1" noRot="1" noChangeAspect="1"/>
          </p:cNvSpPr>
          <p:nvPr>
            <p:ph type="sldImg"/>
          </p:nvPr>
        </p:nvSpPr>
        <p:spPr bwMode="auto">
          <a:noFill/>
          <a:ln>
            <a:solidFill>
              <a:srgbClr val="000000"/>
            </a:solidFill>
            <a:miter lim="800000"/>
            <a:headEnd/>
            <a:tailEnd/>
          </a:ln>
        </p:spPr>
      </p:sp>
      <p:sp>
        <p:nvSpPr>
          <p:cNvPr id="340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0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51849-CFCA-43FD-B4F4-EE0BC208264C}"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Image Placeholder 1"/>
          <p:cNvSpPr>
            <a:spLocks noGrp="1" noRot="1" noChangeAspect="1"/>
          </p:cNvSpPr>
          <p:nvPr>
            <p:ph type="sldImg"/>
          </p:nvPr>
        </p:nvSpPr>
        <p:spPr bwMode="auto">
          <a:noFill/>
          <a:ln>
            <a:solidFill>
              <a:srgbClr val="000000"/>
            </a:solidFill>
            <a:miter lim="800000"/>
            <a:headEnd/>
            <a:tailEnd/>
          </a:ln>
        </p:spPr>
      </p:sp>
      <p:sp>
        <p:nvSpPr>
          <p:cNvPr id="344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4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39B3C-9670-4930-92D7-04B234BFA3FD}"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46B40-AA58-443B-8E30-2ACAA21C00F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63905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46B40-AA58-443B-8E30-2ACAA21C00F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108760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46B40-AA58-443B-8E30-2ACAA21C00F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230434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46B40-AA58-443B-8E30-2ACAA21C00F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21584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46B40-AA58-443B-8E30-2ACAA21C00F3}"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205741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46B40-AA58-443B-8E30-2ACAA21C00F3}"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35512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746B40-AA58-443B-8E30-2ACAA21C00F3}"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19822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6B40-AA58-443B-8E30-2ACAA21C00F3}"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119617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46B40-AA58-443B-8E30-2ACAA21C00F3}"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2278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46B40-AA58-443B-8E30-2ACAA21C00F3}"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140122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46B40-AA58-443B-8E30-2ACAA21C00F3}"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7422E-A1EE-4CD8-AEA2-04F178993EA3}" type="slidenum">
              <a:rPr lang="en-US" smtClean="0"/>
              <a:t>‹#›</a:t>
            </a:fld>
            <a:endParaRPr lang="en-US"/>
          </a:p>
        </p:txBody>
      </p:sp>
    </p:spTree>
    <p:extLst>
      <p:ext uri="{BB962C8B-B14F-4D97-AF65-F5344CB8AC3E}">
        <p14:creationId xmlns:p14="http://schemas.microsoft.com/office/powerpoint/2010/main" val="275606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46B40-AA58-443B-8E30-2ACAA21C00F3}" type="datetimeFigureOut">
              <a:rPr lang="en-US" smtClean="0"/>
              <a:t>9/29/2021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7422E-A1EE-4CD8-AEA2-04F178993EA3}" type="slidenum">
              <a:rPr lang="en-US" smtClean="0"/>
              <a:t>‹#›</a:t>
            </a:fld>
            <a:endParaRPr lang="en-US"/>
          </a:p>
        </p:txBody>
      </p:sp>
    </p:spTree>
    <p:extLst>
      <p:ext uri="{BB962C8B-B14F-4D97-AF65-F5344CB8AC3E}">
        <p14:creationId xmlns:p14="http://schemas.microsoft.com/office/powerpoint/2010/main" val="1569243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90763" y="346075"/>
            <a:ext cx="5255419" cy="1508105"/>
          </a:xfrm>
          <a:prstGeom prst="rect">
            <a:avLst/>
          </a:prstGeom>
          <a:solidFill>
            <a:schemeClr val="accent4">
              <a:lumMod val="50000"/>
            </a:schemeClr>
          </a:solidFill>
        </p:spPr>
        <p:txBody>
          <a:bodyPr>
            <a:spAutoFit/>
          </a:bodyPr>
          <a:lstStyle/>
          <a:p>
            <a:pPr algn="ctr">
              <a:lnSpc>
                <a:spcPct val="115000"/>
              </a:lnSpc>
              <a:defRPr/>
            </a:pPr>
            <a:r>
              <a:rPr lang="en-US" sz="4000" b="1">
                <a:solidFill>
                  <a:srgbClr val="FFFFFF"/>
                </a:solidFill>
                <a:latin typeface="Times New Roman" pitchFamily="18" charset="0"/>
                <a:cs typeface="Times New Roman" pitchFamily="18" charset="0"/>
              </a:rPr>
              <a:t>BÀI 1. TÔI VÀ CÁC BẠN</a:t>
            </a:r>
          </a:p>
        </p:txBody>
      </p:sp>
      <p:pic>
        <p:nvPicPr>
          <p:cNvPr id="333826" name="Picture 1"/>
          <p:cNvPicPr>
            <a:picLocks noChangeAspect="1"/>
          </p:cNvPicPr>
          <p:nvPr/>
        </p:nvPicPr>
        <p:blipFill>
          <a:blip r:embed="rId2"/>
          <a:srcRect/>
          <a:stretch>
            <a:fillRect/>
          </a:stretch>
        </p:blipFill>
        <p:spPr bwMode="auto">
          <a:xfrm>
            <a:off x="1473994" y="1555750"/>
            <a:ext cx="6888956" cy="4886325"/>
          </a:xfrm>
          <a:prstGeom prst="rect">
            <a:avLst/>
          </a:prstGeom>
          <a:noFill/>
          <a:ln w="9525">
            <a:noFill/>
            <a:miter lim="800000"/>
            <a:headEnd/>
            <a:tailEnd/>
          </a:ln>
        </p:spPr>
      </p:pic>
    </p:spTree>
    <p:extLst>
      <p:ext uri="{BB962C8B-B14F-4D97-AF65-F5344CB8AC3E}">
        <p14:creationId xmlns:p14="http://schemas.microsoft.com/office/powerpoint/2010/main" val="16511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que 8"/>
          <p:cNvSpPr/>
          <p:nvPr/>
        </p:nvSpPr>
        <p:spPr>
          <a:xfrm>
            <a:off x="2769394" y="409576"/>
            <a:ext cx="3527822" cy="835025"/>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2800" b="1">
                <a:solidFill>
                  <a:schemeClr val="tx1"/>
                </a:solidFill>
                <a:latin typeface="Times New Roman" pitchFamily="18" charset="0"/>
                <a:cs typeface="Times New Roman" pitchFamily="18" charset="0"/>
              </a:rPr>
              <a:t>HOẠT ĐỘNG VẬN DỤNG</a:t>
            </a:r>
          </a:p>
        </p:txBody>
      </p:sp>
      <p:sp>
        <p:nvSpPr>
          <p:cNvPr id="10" name="Rounded Rectangle 9"/>
          <p:cNvSpPr/>
          <p:nvPr/>
        </p:nvSpPr>
        <p:spPr>
          <a:xfrm>
            <a:off x="1935957" y="1635126"/>
            <a:ext cx="4885135" cy="36417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Rectangle 1"/>
          <p:cNvSpPr>
            <a:spLocks noChangeArrowheads="1"/>
          </p:cNvSpPr>
          <p:nvPr/>
        </p:nvSpPr>
        <p:spPr bwMode="auto">
          <a:xfrm>
            <a:off x="2245519" y="2024063"/>
            <a:ext cx="4575572" cy="3416320"/>
          </a:xfrm>
          <a:prstGeom prst="rect">
            <a:avLst/>
          </a:prstGeom>
          <a:noFill/>
          <a:ln w="9525">
            <a:noFill/>
            <a:miter lim="800000"/>
            <a:headEnd/>
            <a:tailEnd/>
          </a:ln>
        </p:spPr>
        <p:txBody>
          <a:bodyPr>
            <a:spAutoFit/>
          </a:bodyPr>
          <a:lstStyle/>
          <a:p>
            <a:pPr>
              <a:tabLst>
                <a:tab pos="0" algn="l"/>
                <a:tab pos="57150" algn="l"/>
              </a:tabLst>
            </a:pPr>
            <a:r>
              <a:rPr lang="en-US" sz="3600" b="1" i="1">
                <a:latin typeface="Times New Roman" pitchFamily="18" charset="0"/>
                <a:cs typeface="Times New Roman" pitchFamily="18" charset="0"/>
              </a:rPr>
              <a:t>- Kể tên các văn bản cần chuẩn bị cho tiết học tiếp theo.</a:t>
            </a:r>
          </a:p>
          <a:p>
            <a:pPr>
              <a:tabLst>
                <a:tab pos="0" algn="l"/>
                <a:tab pos="57150" algn="l"/>
              </a:tabLst>
            </a:pPr>
            <a:r>
              <a:rPr lang="en-US" sz="3600" b="1" i="1">
                <a:latin typeface="Times New Roman" pitchFamily="18" charset="0"/>
                <a:cs typeface="Times New Roman" pitchFamily="18" charset="0"/>
              </a:rPr>
              <a:t> - Em cần chú ý điều gì khi đọc các văn bản truyện đó?</a:t>
            </a:r>
          </a:p>
        </p:txBody>
      </p:sp>
    </p:spTree>
    <p:extLst>
      <p:ext uri="{BB962C8B-B14F-4D97-AF65-F5344CB8AC3E}">
        <p14:creationId xmlns:p14="http://schemas.microsoft.com/office/powerpoint/2010/main" val="14511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617935" y="504825"/>
            <a:ext cx="7964090" cy="731838"/>
          </a:xfrm>
          <a:prstGeom prst="round2SameRect">
            <a:avLst/>
          </a:prstGeom>
          <a:solidFill>
            <a:schemeClr val="accent2">
              <a:lumMod val="60000"/>
              <a:lumOff val="4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800"/>
              </a:spcAft>
              <a:tabLst>
                <a:tab pos="0" algn="l"/>
                <a:tab pos="57150" algn="l"/>
              </a:tabLst>
            </a:pPr>
            <a:r>
              <a:rPr lang="de-DE" sz="3200" b="1">
                <a:solidFill>
                  <a:schemeClr val="tx1"/>
                </a:solidFill>
                <a:latin typeface="Times New Roman" pitchFamily="18" charset="0"/>
                <a:cs typeface="Times New Roman" pitchFamily="18" charset="0"/>
              </a:rPr>
              <a:t> GIỚI THIỆU BÀI HỌC VÀ TRI THỨC NGỮ VĂN </a:t>
            </a:r>
            <a:endParaRPr lang="en-US" sz="3200">
              <a:solidFill>
                <a:schemeClr val="tx1"/>
              </a:solidFill>
              <a:latin typeface="Times New Roman" pitchFamily="18" charset="0"/>
              <a:cs typeface="Times New Roman" pitchFamily="18" charset="0"/>
            </a:endParaRPr>
          </a:p>
        </p:txBody>
      </p:sp>
      <p:sp>
        <p:nvSpPr>
          <p:cNvPr id="9" name="Rectangle 8"/>
          <p:cNvSpPr/>
          <p:nvPr/>
        </p:nvSpPr>
        <p:spPr>
          <a:xfrm>
            <a:off x="3611187" y="1403796"/>
            <a:ext cx="2040943" cy="584775"/>
          </a:xfrm>
          <a:prstGeom prst="rect">
            <a:avLst/>
          </a:prstGeom>
          <a:solidFill>
            <a:schemeClr val="bg2">
              <a:lumMod val="90000"/>
            </a:schemeClr>
          </a:solidFill>
          <a:ln w="38100">
            <a:solidFill>
              <a:srgbClr val="FFFFFF"/>
            </a:solidFill>
          </a:ln>
        </p:spPr>
        <p:txBody>
          <a:bodyPr wrap="none">
            <a:spAutoFit/>
          </a:bodyPr>
          <a:lstStyle/>
          <a:p>
            <a:pPr algn="ctr" fontAlgn="auto">
              <a:spcBef>
                <a:spcPts val="0"/>
              </a:spcBef>
              <a:spcAft>
                <a:spcPts val="0"/>
              </a:spcAft>
              <a:defRPr/>
            </a:pPr>
            <a:r>
              <a:rPr lang="en-US" sz="3200" b="1" dirty="0" err="1">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Khởi</a:t>
            </a:r>
            <a:r>
              <a:rPr lang="en-US"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 </a:t>
            </a:r>
            <a:r>
              <a:rPr lang="en-US" sz="3200" b="1" dirty="0" err="1">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động</a:t>
            </a:r>
            <a:endParaRPr lang="en-US"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endParaRPr>
          </a:p>
        </p:txBody>
      </p:sp>
      <p:sp>
        <p:nvSpPr>
          <p:cNvPr id="11" name="Right Arrow Callout 10"/>
          <p:cNvSpPr/>
          <p:nvPr/>
        </p:nvSpPr>
        <p:spPr>
          <a:xfrm>
            <a:off x="341710" y="2324101"/>
            <a:ext cx="2453878" cy="2403475"/>
          </a:xfrm>
          <a:prstGeom prst="rightArrowCallou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ctangle 11"/>
          <p:cNvSpPr/>
          <p:nvPr/>
        </p:nvSpPr>
        <p:spPr>
          <a:xfrm>
            <a:off x="238867" y="3093105"/>
            <a:ext cx="1795684" cy="707886"/>
          </a:xfrm>
          <a:prstGeom prst="rect">
            <a:avLst/>
          </a:prstGeom>
          <a:solidFill>
            <a:schemeClr val="accent2">
              <a:lumMod val="20000"/>
              <a:lumOff val="80000"/>
            </a:schemeClr>
          </a:solidFill>
        </p:spPr>
        <p:txBody>
          <a:bodyPr wrap="none">
            <a:spAutoFit/>
          </a:bodyPr>
          <a:lstStyle/>
          <a:p>
            <a:pPr algn="ctr" fontAlgn="auto">
              <a:spcBef>
                <a:spcPts val="0"/>
              </a:spcBef>
              <a:spcAft>
                <a:spcPts val="0"/>
              </a:spcAft>
              <a:defRPr/>
            </a:pPr>
            <a:r>
              <a:rPr lang="en-US" sz="4000" b="1" dirty="0">
                <a:ln w="12700">
                  <a:solidFill>
                    <a:srgbClr val="5B9BD5"/>
                  </a:solidFill>
                  <a:prstDash val="solid"/>
                </a:ln>
                <a:solidFill>
                  <a:srgbClr val="002060"/>
                </a:solidFill>
                <a:effectLst>
                  <a:outerShdw dist="38100" dir="2640000" algn="bl" rotWithShape="0">
                    <a:srgbClr val="5B9BD5"/>
                  </a:outerShdw>
                </a:effectLst>
                <a:latin typeface="Times New Roman" panose="02020603050405020304" pitchFamily="18" charset="0"/>
                <a:cs typeface="Times New Roman" panose="02020603050405020304" pitchFamily="18" charset="0"/>
              </a:rPr>
              <a:t>Chia </a:t>
            </a:r>
            <a:r>
              <a:rPr lang="en-US" sz="4000" b="1" dirty="0" err="1">
                <a:ln w="12700">
                  <a:solidFill>
                    <a:srgbClr val="5B9BD5"/>
                  </a:solidFill>
                  <a:prstDash val="solid"/>
                </a:ln>
                <a:solidFill>
                  <a:srgbClr val="002060"/>
                </a:solidFill>
                <a:effectLst>
                  <a:outerShdw dist="38100" dir="2640000" algn="bl" rotWithShape="0">
                    <a:srgbClr val="5B9BD5"/>
                  </a:outerShdw>
                </a:effectLst>
                <a:latin typeface="Times New Roman" panose="02020603050405020304" pitchFamily="18" charset="0"/>
                <a:cs typeface="Times New Roman" panose="02020603050405020304" pitchFamily="18" charset="0"/>
              </a:rPr>
              <a:t>sẻ</a:t>
            </a:r>
            <a:endParaRPr lang="en-US" sz="4000" b="1" dirty="0">
              <a:ln w="12700">
                <a:solidFill>
                  <a:srgbClr val="5B9BD5"/>
                </a:solidFill>
                <a:prstDash val="solid"/>
              </a:ln>
              <a:solidFill>
                <a:srgbClr val="002060"/>
              </a:solidFill>
              <a:effectLst>
                <a:outerShdw dist="38100" dir="2640000" algn="bl" rotWithShape="0">
                  <a:srgbClr val="5B9BD5"/>
                </a:outerShdw>
              </a:effectLst>
              <a:latin typeface="Times New Roman" panose="02020603050405020304" pitchFamily="18" charset="0"/>
              <a:cs typeface="Times New Roman" panose="02020603050405020304" pitchFamily="18" charset="0"/>
            </a:endParaRPr>
          </a:p>
        </p:txBody>
      </p:sp>
      <p:sp>
        <p:nvSpPr>
          <p:cNvPr id="13" name="Pentagon 12"/>
          <p:cNvSpPr/>
          <p:nvPr/>
        </p:nvSpPr>
        <p:spPr>
          <a:xfrm>
            <a:off x="2905125" y="2030413"/>
            <a:ext cx="5988844" cy="889000"/>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2800" b="1">
                <a:solidFill>
                  <a:srgbClr val="000000"/>
                </a:solidFill>
                <a:latin typeface="Times New Roman" pitchFamily="18" charset="0"/>
                <a:cs typeface="Times New Roman" pitchFamily="18" charset="0"/>
              </a:rPr>
              <a:t>Cảm xúc lần đầu bước chân vào Trường THCS?</a:t>
            </a:r>
          </a:p>
        </p:txBody>
      </p:sp>
      <p:sp>
        <p:nvSpPr>
          <p:cNvPr id="16" name="Pentagon 15"/>
          <p:cNvSpPr/>
          <p:nvPr/>
        </p:nvSpPr>
        <p:spPr>
          <a:xfrm>
            <a:off x="2905125" y="4232276"/>
            <a:ext cx="5988844" cy="900113"/>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2800" b="1">
                <a:solidFill>
                  <a:srgbClr val="000000"/>
                </a:solidFill>
                <a:latin typeface="Times New Roman" pitchFamily="18" charset="0"/>
                <a:cs typeface="Times New Roman" pitchFamily="18" charset="0"/>
              </a:rPr>
              <a:t>Mong muốn điều gì?</a:t>
            </a:r>
          </a:p>
        </p:txBody>
      </p:sp>
      <p:sp>
        <p:nvSpPr>
          <p:cNvPr id="17" name="Pentagon 16"/>
          <p:cNvSpPr/>
          <p:nvPr/>
        </p:nvSpPr>
        <p:spPr>
          <a:xfrm>
            <a:off x="2905125" y="3117850"/>
            <a:ext cx="5988844" cy="863600"/>
          </a:xfrm>
          <a:prstGeom prst="homePlat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15000"/>
              </a:lnSpc>
              <a:defRPr/>
            </a:pPr>
            <a:r>
              <a:rPr lang="en-US" sz="2800" b="1">
                <a:solidFill>
                  <a:srgbClr val="000000"/>
                </a:solidFill>
                <a:latin typeface="Times New Roman" pitchFamily="18" charset="0"/>
                <a:cs typeface="Times New Roman" pitchFamily="18" charset="0"/>
              </a:rPr>
              <a:t>Khó khăn gặp phải?</a:t>
            </a:r>
            <a:endParaRPr lang="en-US" sz="2400"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983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2500313" y="588963"/>
            <a:ext cx="6193631" cy="5561012"/>
          </a:xfrm>
          <a:prstGeom prst="rect">
            <a:avLst/>
          </a:prstGeom>
          <a:noFill/>
          <a:ln w="9525">
            <a:noFill/>
            <a:miter lim="800000"/>
            <a:headEnd/>
            <a:tailEnd/>
          </a:ln>
        </p:spPr>
      </p:pic>
      <p:sp>
        <p:nvSpPr>
          <p:cNvPr id="6" name="Rectangle 5"/>
          <p:cNvSpPr>
            <a:spLocks noChangeArrowheads="1"/>
          </p:cNvSpPr>
          <p:nvPr/>
        </p:nvSpPr>
        <p:spPr bwMode="auto">
          <a:xfrm>
            <a:off x="3634979" y="1395414"/>
            <a:ext cx="3826669" cy="4505401"/>
          </a:xfrm>
          <a:prstGeom prst="rect">
            <a:avLst/>
          </a:prstGeom>
          <a:noFill/>
          <a:ln w="9525">
            <a:noFill/>
            <a:miter lim="800000"/>
            <a:headEnd/>
            <a:tailEnd/>
          </a:ln>
        </p:spPr>
        <p:txBody>
          <a:bodyPr>
            <a:spAutoFit/>
          </a:bodyPr>
          <a:lstStyle/>
          <a:p>
            <a:pPr>
              <a:lnSpc>
                <a:spcPct val="107000"/>
              </a:lnSpc>
              <a:tabLst>
                <a:tab pos="1385888" algn="l"/>
              </a:tabLst>
            </a:pPr>
            <a:endParaRPr lang="en-US" sz="4400" i="1">
              <a:latin typeface="Times New Roman" pitchFamily="18" charset="0"/>
              <a:ea typeface="MS Mincho" pitchFamily="49" charset="-128"/>
            </a:endParaRPr>
          </a:p>
          <a:p>
            <a:pPr>
              <a:lnSpc>
                <a:spcPct val="107000"/>
              </a:lnSpc>
              <a:tabLst>
                <a:tab pos="1385888" algn="l"/>
              </a:tabLst>
            </a:pPr>
            <a:r>
              <a:rPr lang="en-US" sz="3200" i="1">
                <a:latin typeface="Times New Roman" pitchFamily="18" charset="0"/>
                <a:ea typeface="MS Mincho" pitchFamily="49" charset="-128"/>
              </a:rPr>
              <a:t>Em hãy kể tên một số truyện em đã đọc, chọn một câu chuyện yêu thích và chia sẻ kinh nghiệm khi đọc tác phẩm này?</a:t>
            </a:r>
            <a:endParaRPr lang="en-US" sz="3200" i="1">
              <a:latin typeface="Times New Roman" pitchFamily="18" charset="0"/>
              <a:cs typeface="Times New Roman" pitchFamily="18" charset="0"/>
            </a:endParaRPr>
          </a:p>
          <a:p>
            <a:pPr>
              <a:lnSpc>
                <a:spcPct val="107000"/>
              </a:lnSpc>
              <a:tabLst>
                <a:tab pos="1385888" algn="l"/>
              </a:tabLst>
            </a:pPr>
            <a:endParaRPr lang="en-US" sz="3200">
              <a:latin typeface="Times New Roman" pitchFamily="18" charset="0"/>
              <a:cs typeface="Times New Roman" pitchFamily="18" charset="0"/>
            </a:endParaRPr>
          </a:p>
        </p:txBody>
      </p:sp>
      <p:sp>
        <p:nvSpPr>
          <p:cNvPr id="7" name="Right Arrow Callout 6"/>
          <p:cNvSpPr/>
          <p:nvPr/>
        </p:nvSpPr>
        <p:spPr>
          <a:xfrm>
            <a:off x="773906" y="2005014"/>
            <a:ext cx="2124075" cy="2757487"/>
          </a:xfrm>
          <a:prstGeom prst="rightArrow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3200" b="1">
                <a:solidFill>
                  <a:srgbClr val="FFFFFF"/>
                </a:solidFill>
                <a:latin typeface="Times New Roman" pitchFamily="18" charset="0"/>
                <a:cs typeface="Times New Roman" pitchFamily="18" charset="0"/>
              </a:rPr>
              <a:t>Làm </a:t>
            </a:r>
          </a:p>
          <a:p>
            <a:pPr algn="ctr">
              <a:lnSpc>
                <a:spcPct val="115000"/>
              </a:lnSpc>
              <a:defRPr/>
            </a:pPr>
            <a:r>
              <a:rPr lang="en-US" sz="3200" b="1">
                <a:solidFill>
                  <a:srgbClr val="FFFFFF"/>
                </a:solidFill>
                <a:latin typeface="Times New Roman" pitchFamily="18" charset="0"/>
                <a:cs typeface="Times New Roman" pitchFamily="18" charset="0"/>
              </a:rPr>
              <a:t>việc</a:t>
            </a:r>
          </a:p>
          <a:p>
            <a:pPr algn="ctr">
              <a:lnSpc>
                <a:spcPct val="115000"/>
              </a:lnSpc>
              <a:defRPr/>
            </a:pPr>
            <a:r>
              <a:rPr lang="en-US" sz="3200" b="1">
                <a:solidFill>
                  <a:srgbClr val="FFFFFF"/>
                </a:solidFill>
                <a:latin typeface="Times New Roman" pitchFamily="18" charset="0"/>
                <a:cs typeface="Times New Roman" pitchFamily="18" charset="0"/>
              </a:rPr>
              <a:t> cá</a:t>
            </a:r>
          </a:p>
          <a:p>
            <a:pPr algn="ctr">
              <a:lnSpc>
                <a:spcPct val="115000"/>
              </a:lnSpc>
              <a:defRPr/>
            </a:pPr>
            <a:r>
              <a:rPr lang="en-US" sz="3200" b="1">
                <a:solidFill>
                  <a:srgbClr val="FFFFFF"/>
                </a:solidFill>
                <a:latin typeface="Times New Roman" pitchFamily="18" charset="0"/>
                <a:cs typeface="Times New Roman" pitchFamily="18" charset="0"/>
              </a:rPr>
              <a:t> nhân</a:t>
            </a:r>
          </a:p>
        </p:txBody>
      </p:sp>
      <p:sp>
        <p:nvSpPr>
          <p:cNvPr id="335876" name="Rectangle 7"/>
          <p:cNvSpPr>
            <a:spLocks noChangeArrowheads="1"/>
          </p:cNvSpPr>
          <p:nvPr/>
        </p:nvSpPr>
        <p:spPr bwMode="auto">
          <a:xfrm>
            <a:off x="118945" y="327025"/>
            <a:ext cx="1826654" cy="523220"/>
          </a:xfrm>
          <a:prstGeom prst="rect">
            <a:avLst/>
          </a:prstGeom>
          <a:noFill/>
          <a:ln w="9525">
            <a:noFill/>
            <a:miter lim="800000"/>
            <a:headEnd/>
            <a:tailEnd/>
          </a:ln>
        </p:spPr>
        <p:txBody>
          <a:bodyPr wrap="none">
            <a:spAutoFit/>
          </a:bodyPr>
          <a:lstStyle/>
          <a:p>
            <a:pPr indent="88900" algn="just"/>
            <a:r>
              <a:rPr lang="de-DE" sz="2800" b="1">
                <a:solidFill>
                  <a:srgbClr val="000000"/>
                </a:solidFill>
                <a:latin typeface="Times New Roman" pitchFamily="18" charset="0"/>
                <a:cs typeface="Times New Roman" pitchFamily="18" charset="0"/>
              </a:rPr>
              <a:t>1. Truyện.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3213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4"/>
          <p:cNvSpPr>
            <a:spLocks noChangeArrowheads="1"/>
          </p:cNvSpPr>
          <p:nvPr/>
        </p:nvSpPr>
        <p:spPr bwMode="auto">
          <a:xfrm>
            <a:off x="3050382" y="1301751"/>
            <a:ext cx="4923235" cy="1211263"/>
          </a:xfrm>
          <a:prstGeom prst="rect">
            <a:avLst/>
          </a:prstGeom>
          <a:noFill/>
          <a:ln w="9525">
            <a:noFill/>
            <a:miter lim="800000"/>
            <a:headEnd/>
            <a:tailEnd/>
          </a:ln>
        </p:spPr>
        <p:txBody>
          <a:bodyPr>
            <a:spAutoFit/>
          </a:bodyPr>
          <a:lstStyle/>
          <a:p>
            <a:pPr>
              <a:lnSpc>
                <a:spcPct val="107000"/>
              </a:lnSpc>
              <a:tabLst>
                <a:tab pos="1385888" algn="l"/>
              </a:tabLst>
            </a:pPr>
            <a:endParaRPr lang="en-US" sz="4400" i="1">
              <a:solidFill>
                <a:srgbClr val="000000"/>
              </a:solidFill>
              <a:latin typeface="Times New Roman" pitchFamily="18" charset="0"/>
              <a:ea typeface="MS Mincho" pitchFamily="49" charset="-128"/>
            </a:endParaRPr>
          </a:p>
          <a:p>
            <a:pPr>
              <a:lnSpc>
                <a:spcPct val="107000"/>
              </a:lnSpc>
              <a:tabLst>
                <a:tab pos="1385888" algn="l"/>
              </a:tabLst>
            </a:pPr>
            <a:endParaRPr lang="en-US" sz="2400">
              <a:solidFill>
                <a:srgbClr val="000000"/>
              </a:solidFill>
              <a:latin typeface="Times New Roman" pitchFamily="18" charset="0"/>
              <a:cs typeface="Times New Roman" pitchFamily="18" charset="0"/>
            </a:endParaRPr>
          </a:p>
        </p:txBody>
      </p:sp>
      <p:pic>
        <p:nvPicPr>
          <p:cNvPr id="6" name="Picture 5"/>
          <p:cNvPicPr>
            <a:picLocks noChangeAspect="1"/>
          </p:cNvPicPr>
          <p:nvPr/>
        </p:nvPicPr>
        <p:blipFill>
          <a:blip r:embed="rId3"/>
          <a:srcRect/>
          <a:stretch>
            <a:fillRect/>
          </a:stretch>
        </p:blipFill>
        <p:spPr bwMode="auto">
          <a:xfrm>
            <a:off x="1952625" y="41276"/>
            <a:ext cx="7296150" cy="7358063"/>
          </a:xfrm>
          <a:prstGeom prst="rect">
            <a:avLst/>
          </a:prstGeom>
          <a:noFill/>
          <a:ln w="9525">
            <a:noFill/>
            <a:miter lim="800000"/>
            <a:headEnd/>
            <a:tailEnd/>
          </a:ln>
        </p:spPr>
      </p:pic>
      <p:sp>
        <p:nvSpPr>
          <p:cNvPr id="7" name="Rectangle 6"/>
          <p:cNvSpPr/>
          <p:nvPr/>
        </p:nvSpPr>
        <p:spPr>
          <a:xfrm>
            <a:off x="3318273" y="1477963"/>
            <a:ext cx="4564856" cy="5624617"/>
          </a:xfrm>
          <a:prstGeom prst="rect">
            <a:avLst/>
          </a:prstGeom>
        </p:spPr>
        <p:txBody>
          <a:bodyPr>
            <a:spAutoFit/>
          </a:bodyPr>
          <a:lstStyle/>
          <a:p>
            <a:pPr marL="457200" indent="-457200" fontAlgn="auto">
              <a:lnSpc>
                <a:spcPct val="107000"/>
              </a:lnSpc>
              <a:spcBef>
                <a:spcPts val="0"/>
              </a:spcBef>
              <a:spcAft>
                <a:spcPts val="0"/>
              </a:spcAft>
              <a:buFont typeface="Wingdings" panose="05000000000000000000" pitchFamily="2" charset="2"/>
              <a:buChar char="v"/>
              <a:tabLst>
                <a:tab pos="1386840" algn="l"/>
              </a:tabLst>
              <a:defRPr/>
            </a:pPr>
            <a:r>
              <a:rPr lang="en-US" sz="2800" dirty="0">
                <a:latin typeface="Times New Roman" panose="02020603050405020304" pitchFamily="18" charset="0"/>
                <a:ea typeface="MS Mincho"/>
                <a:cs typeface="+mn-cs"/>
              </a:rPr>
              <a:t>Ai </a:t>
            </a:r>
            <a:r>
              <a:rPr lang="en-US" sz="2800" dirty="0" err="1">
                <a:latin typeface="Times New Roman" panose="02020603050405020304" pitchFamily="18" charset="0"/>
                <a:ea typeface="MS Mincho"/>
                <a:cs typeface="+mn-cs"/>
              </a:rPr>
              <a:t>là</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người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kể</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chuyện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trong</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tác</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phẩm</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Người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kể</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chuyện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xuất</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hiện</a:t>
            </a:r>
            <a:r>
              <a:rPr lang="en-US" sz="2800" dirty="0">
                <a:latin typeface="Times New Roman" panose="02020603050405020304" pitchFamily="18" charset="0"/>
                <a:ea typeface="MS Mincho"/>
                <a:cs typeface="+mn-cs"/>
              </a:rPr>
              <a:t> ở </a:t>
            </a:r>
            <a:r>
              <a:rPr lang="en-US" sz="2800" dirty="0" err="1">
                <a:latin typeface="Times New Roman" panose="02020603050405020304" pitchFamily="18" charset="0"/>
                <a:ea typeface="MS Mincho"/>
                <a:cs typeface="+mn-cs"/>
              </a:rPr>
              <a:t>ngôi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thứ</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mấy</a:t>
            </a:r>
            <a:r>
              <a:rPr lang="en-US" sz="2800" dirty="0">
                <a:latin typeface="Times New Roman" panose="02020603050405020304" pitchFamily="18" charset="0"/>
                <a:ea typeface="MS Mincho"/>
                <a:cs typeface="+mn-cs"/>
              </a:rPr>
              <a:t>?</a:t>
            </a:r>
            <a:endParaRPr lang="en-US" sz="2800" dirty="0">
              <a:latin typeface="Times New Roman" panose="02020603050405020304" pitchFamily="18" charset="0"/>
              <a:ea typeface="Times New Roman" panose="02020603050405020304" pitchFamily="18" charset="0"/>
              <a:cs typeface="+mn-cs"/>
            </a:endParaRPr>
          </a:p>
          <a:p>
            <a:pPr marL="457200" indent="-457200" fontAlgn="auto">
              <a:lnSpc>
                <a:spcPct val="107000"/>
              </a:lnSpc>
              <a:spcBef>
                <a:spcPts val="0"/>
              </a:spcBef>
              <a:spcAft>
                <a:spcPts val="0"/>
              </a:spcAft>
              <a:buFont typeface="Wingdings" panose="05000000000000000000" pitchFamily="2" charset="2"/>
              <a:buChar char="v"/>
              <a:tabLst>
                <a:tab pos="1386840" algn="l"/>
              </a:tabLst>
              <a:defRPr/>
            </a:pPr>
            <a:r>
              <a:rPr lang="en-US" sz="2800" dirty="0" err="1">
                <a:latin typeface="Times New Roman" panose="02020603050405020304" pitchFamily="18" charset="0"/>
                <a:ea typeface="MS Mincho"/>
                <a:cs typeface="+mn-cs"/>
              </a:rPr>
              <a:t>Nếu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muốn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tóm</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tắt</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nội</a:t>
            </a:r>
            <a:r>
              <a:rPr lang="en-US" sz="2800" dirty="0">
                <a:latin typeface="Times New Roman" panose="02020603050405020304" pitchFamily="18" charset="0"/>
                <a:ea typeface="MS Mincho"/>
                <a:cs typeface="+mn-cs"/>
              </a:rPr>
              <a:t> dung </a:t>
            </a:r>
            <a:r>
              <a:rPr lang="en-US" sz="2800" dirty="0" err="1">
                <a:latin typeface="Times New Roman" panose="02020603050405020304" pitchFamily="18" charset="0"/>
                <a:ea typeface="MS Mincho"/>
                <a:cs typeface="+mn-cs"/>
              </a:rPr>
              <a:t>câu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chuyện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em</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sẽ</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dựa</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vào</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những</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sự</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kiện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nào</a:t>
            </a:r>
            <a:r>
              <a:rPr lang="en-US" sz="2800" dirty="0">
                <a:latin typeface="Times New Roman" panose="02020603050405020304" pitchFamily="18" charset="0"/>
                <a:ea typeface="MS Mincho"/>
                <a:cs typeface="+mn-cs"/>
              </a:rPr>
              <a:t>?</a:t>
            </a:r>
          </a:p>
          <a:p>
            <a:pPr marL="457200" indent="-457200" fontAlgn="auto">
              <a:lnSpc>
                <a:spcPct val="107000"/>
              </a:lnSpc>
              <a:spcBef>
                <a:spcPts val="0"/>
              </a:spcBef>
              <a:spcAft>
                <a:spcPts val="0"/>
              </a:spcAft>
              <a:buFont typeface="Wingdings" panose="05000000000000000000" pitchFamily="2" charset="2"/>
              <a:buChar char="v"/>
              <a:tabLst>
                <a:tab pos="1386840" algn="l"/>
              </a:tabLst>
              <a:defRPr/>
            </a:pPr>
            <a:r>
              <a:rPr lang="en-US" sz="2800" dirty="0" err="1">
                <a:latin typeface="Times New Roman" panose="02020603050405020304" pitchFamily="18" charset="0"/>
                <a:ea typeface="MS Mincho"/>
                <a:cs typeface="+mn-cs"/>
              </a:rPr>
              <a:t>Nhân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vật</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chính</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của</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truyện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là</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ai</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Nêu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một</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vài</a:t>
            </a:r>
            <a:r>
              <a:rPr lang="en-US" sz="2800" dirty="0">
                <a:latin typeface="Times New Roman" panose="02020603050405020304" pitchFamily="18" charset="0"/>
                <a:ea typeface="MS Mincho"/>
                <a:cs typeface="+mn-cs"/>
              </a:rPr>
              <a:t> chi </a:t>
            </a:r>
            <a:r>
              <a:rPr lang="en-US" sz="2800" dirty="0" err="1">
                <a:latin typeface="Times New Roman" panose="02020603050405020304" pitchFamily="18" charset="0"/>
                <a:ea typeface="MS Mincho"/>
                <a:cs typeface="+mn-cs"/>
              </a:rPr>
              <a:t>tiết</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giúp</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em</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hiểu</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được</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đặc</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điểm</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của</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nhân</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vật</a:t>
            </a:r>
            <a:r>
              <a:rPr lang="en-US" sz="2800" dirty="0">
                <a:latin typeface="Times New Roman" panose="02020603050405020304" pitchFamily="18" charset="0"/>
                <a:ea typeface="MS Mincho"/>
                <a:cs typeface="+mn-cs"/>
              </a:rPr>
              <a:t> </a:t>
            </a:r>
            <a:r>
              <a:rPr lang="en-US" sz="2800" dirty="0" err="1">
                <a:latin typeface="Times New Roman" panose="02020603050405020304" pitchFamily="18" charset="0"/>
                <a:ea typeface="MS Mincho"/>
                <a:cs typeface="+mn-cs"/>
              </a:rPr>
              <a:t>đó</a:t>
            </a:r>
            <a:r>
              <a:rPr lang="en-US" sz="2800" dirty="0">
                <a:latin typeface="Times New Roman" panose="02020603050405020304" pitchFamily="18" charset="0"/>
                <a:ea typeface="MS Mincho"/>
                <a:cs typeface="+mn-cs"/>
              </a:rPr>
              <a:t>?</a:t>
            </a:r>
            <a:endParaRPr lang="en-US" sz="2800" dirty="0">
              <a:latin typeface="Times New Roman" panose="02020603050405020304" pitchFamily="18" charset="0"/>
              <a:ea typeface="Times New Roman" panose="02020603050405020304" pitchFamily="18" charset="0"/>
              <a:cs typeface="+mn-cs"/>
            </a:endParaRPr>
          </a:p>
          <a:p>
            <a:pPr fontAlgn="auto">
              <a:lnSpc>
                <a:spcPct val="107000"/>
              </a:lnSpc>
              <a:spcBef>
                <a:spcPts val="0"/>
              </a:spcBef>
              <a:spcAft>
                <a:spcPts val="0"/>
              </a:spcAft>
              <a:tabLst>
                <a:tab pos="1386840" algn="l"/>
              </a:tabLst>
              <a:defRPr/>
            </a:pPr>
            <a:endParaRPr lang="en-US" sz="2800" dirty="0">
              <a:latin typeface="Times New Roman" panose="02020603050405020304" pitchFamily="18" charset="0"/>
              <a:ea typeface="Times New Roman" panose="02020603050405020304" pitchFamily="18" charset="0"/>
              <a:cs typeface="+mn-cs"/>
            </a:endParaRPr>
          </a:p>
        </p:txBody>
      </p:sp>
      <p:sp>
        <p:nvSpPr>
          <p:cNvPr id="8" name="Right Arrow Callout 7"/>
          <p:cNvSpPr/>
          <p:nvPr/>
        </p:nvSpPr>
        <p:spPr>
          <a:xfrm>
            <a:off x="348854" y="2289176"/>
            <a:ext cx="2189559" cy="2862263"/>
          </a:xfrm>
          <a:prstGeom prst="rightArrow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3200" b="1">
                <a:solidFill>
                  <a:srgbClr val="FFFFFF"/>
                </a:solidFill>
                <a:latin typeface="Times New Roman" pitchFamily="18" charset="0"/>
                <a:cs typeface="Times New Roman" pitchFamily="18" charset="0"/>
              </a:rPr>
              <a:t>Làm </a:t>
            </a:r>
          </a:p>
          <a:p>
            <a:pPr algn="ctr">
              <a:lnSpc>
                <a:spcPct val="115000"/>
              </a:lnSpc>
              <a:defRPr/>
            </a:pPr>
            <a:r>
              <a:rPr lang="en-US" sz="3200" b="1">
                <a:solidFill>
                  <a:srgbClr val="FFFFFF"/>
                </a:solidFill>
                <a:latin typeface="Times New Roman" pitchFamily="18" charset="0"/>
                <a:cs typeface="Times New Roman" pitchFamily="18" charset="0"/>
              </a:rPr>
              <a:t>việc</a:t>
            </a:r>
          </a:p>
          <a:p>
            <a:pPr algn="ctr">
              <a:lnSpc>
                <a:spcPct val="115000"/>
              </a:lnSpc>
              <a:defRPr/>
            </a:pPr>
            <a:r>
              <a:rPr lang="en-US" sz="3200" b="1">
                <a:solidFill>
                  <a:srgbClr val="FFFFFF"/>
                </a:solidFill>
                <a:latin typeface="Times New Roman" pitchFamily="18" charset="0"/>
                <a:cs typeface="Times New Roman" pitchFamily="18" charset="0"/>
              </a:rPr>
              <a:t> cá</a:t>
            </a:r>
          </a:p>
          <a:p>
            <a:pPr algn="ctr">
              <a:lnSpc>
                <a:spcPct val="115000"/>
              </a:lnSpc>
              <a:defRPr/>
            </a:pPr>
            <a:r>
              <a:rPr lang="en-US" sz="3200" b="1">
                <a:solidFill>
                  <a:srgbClr val="FFFFFF"/>
                </a:solidFill>
                <a:latin typeface="Times New Roman" pitchFamily="18" charset="0"/>
                <a:cs typeface="Times New Roman" pitchFamily="18" charset="0"/>
              </a:rPr>
              <a:t> nhân</a:t>
            </a:r>
          </a:p>
        </p:txBody>
      </p:sp>
      <p:sp>
        <p:nvSpPr>
          <p:cNvPr id="336901" name="Rectangle 8"/>
          <p:cNvSpPr>
            <a:spLocks noChangeArrowheads="1"/>
          </p:cNvSpPr>
          <p:nvPr/>
        </p:nvSpPr>
        <p:spPr bwMode="auto">
          <a:xfrm>
            <a:off x="30839" y="285751"/>
            <a:ext cx="1826654" cy="523220"/>
          </a:xfrm>
          <a:prstGeom prst="rect">
            <a:avLst/>
          </a:prstGeom>
          <a:noFill/>
          <a:ln w="9525">
            <a:noFill/>
            <a:miter lim="800000"/>
            <a:headEnd/>
            <a:tailEnd/>
          </a:ln>
        </p:spPr>
        <p:txBody>
          <a:bodyPr wrap="none">
            <a:spAutoFit/>
          </a:bodyPr>
          <a:lstStyle/>
          <a:p>
            <a:pPr indent="88900" algn="just"/>
            <a:r>
              <a:rPr lang="de-DE" sz="2800" b="1">
                <a:solidFill>
                  <a:srgbClr val="000000"/>
                </a:solidFill>
                <a:latin typeface="Times New Roman" pitchFamily="18" charset="0"/>
                <a:cs typeface="Times New Roman" pitchFamily="18" charset="0"/>
              </a:rPr>
              <a:t>1. Truyện.</a:t>
            </a:r>
            <a:endParaRPr lang="en-US" sz="2800">
              <a:latin typeface="Times New Roman" pitchFamily="18" charset="0"/>
              <a:cs typeface="Times New Roman" pitchFamily="18" charset="0"/>
            </a:endParaRPr>
          </a:p>
        </p:txBody>
      </p:sp>
      <p:pic>
        <p:nvPicPr>
          <p:cNvPr id="10" name="Picture 9"/>
          <p:cNvPicPr>
            <a:picLocks noChangeAspect="1"/>
          </p:cNvPicPr>
          <p:nvPr/>
        </p:nvPicPr>
        <p:blipFill>
          <a:blip r:embed="rId4"/>
          <a:srcRect/>
          <a:stretch>
            <a:fillRect/>
          </a:stretch>
        </p:blipFill>
        <p:spPr bwMode="auto">
          <a:xfrm>
            <a:off x="1814513" y="5381626"/>
            <a:ext cx="820341" cy="1249363"/>
          </a:xfrm>
          <a:prstGeom prst="rect">
            <a:avLst/>
          </a:prstGeom>
          <a:noFill/>
          <a:ln w="9525">
            <a:noFill/>
            <a:miter lim="800000"/>
            <a:headEnd/>
            <a:tailEnd/>
          </a:ln>
        </p:spPr>
      </p:pic>
    </p:spTree>
    <p:extLst>
      <p:ext uri="{BB962C8B-B14F-4D97-AF65-F5344CB8AC3E}">
        <p14:creationId xmlns:p14="http://schemas.microsoft.com/office/powerpoint/2010/main" val="14520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0"/>
                                        <p:tgtEl>
                                          <p:spTgt spid="7">
                                            <p:txEl>
                                              <p:pRg st="2" end="2"/>
                                            </p:txEl>
                                          </p:spTgt>
                                        </p:tgtEl>
                                      </p:cBhvr>
                                    </p:animEffect>
                                    <p:anim calcmode="lin" valueType="num">
                                      <p:cBhvr>
                                        <p:cTn id="4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210" y="228600"/>
            <a:ext cx="6044803" cy="1077218"/>
          </a:xfrm>
          <a:prstGeom prst="rect">
            <a:avLst/>
          </a:prstGeom>
          <a:solidFill>
            <a:schemeClr val="accent6">
              <a:lumMod val="40000"/>
              <a:lumOff val="60000"/>
            </a:schemeClr>
          </a:solidFill>
          <a:ln w="19050">
            <a:solidFill>
              <a:srgbClr val="7030A0"/>
            </a:solidFill>
          </a:ln>
        </p:spPr>
        <p:txBody>
          <a:bodyPr>
            <a:spAutoFit/>
          </a:bodyPr>
          <a:lstStyle/>
          <a:p>
            <a:pPr algn="ctr" fontAlgn="auto">
              <a:spcBef>
                <a:spcPts val="0"/>
              </a:spcBef>
              <a:spcAft>
                <a:spcPts val="0"/>
              </a:spcAft>
              <a:tabLst>
                <a:tab pos="1386840" algn="l"/>
              </a:tabLst>
              <a:defRPr/>
            </a:pPr>
            <a:r>
              <a:rPr lang="en-US" sz="3200" b="1" dirty="0">
                <a:solidFill>
                  <a:srgbClr val="7030A0"/>
                </a:solidFill>
                <a:latin typeface="Times New Roman" panose="02020603050405020304" pitchFamily="18" charset="0"/>
                <a:ea typeface="MS Mincho"/>
                <a:cs typeface="+mn-cs"/>
              </a:rPr>
              <a:t>HOẠT ĐỘNG KHÁM PHÁ KIẾN THỨC.</a:t>
            </a:r>
            <a:endParaRPr lang="en-US" sz="3200" dirty="0">
              <a:solidFill>
                <a:prstClr val="black"/>
              </a:solidFill>
              <a:latin typeface="Times New Roman" panose="02020603050405020304" pitchFamily="18" charset="0"/>
              <a:ea typeface="Times New Roman" panose="02020603050405020304" pitchFamily="18" charset="0"/>
              <a:cs typeface="+mn-cs"/>
            </a:endParaRPr>
          </a:p>
        </p:txBody>
      </p:sp>
      <p:sp>
        <p:nvSpPr>
          <p:cNvPr id="6" name="Can 5"/>
          <p:cNvSpPr/>
          <p:nvPr/>
        </p:nvSpPr>
        <p:spPr>
          <a:xfrm>
            <a:off x="1304925" y="1444626"/>
            <a:ext cx="6630591" cy="4049713"/>
          </a:xfrm>
          <a:prstGeom prst="can">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88900" algn="just">
              <a:defRPr/>
            </a:pPr>
            <a:r>
              <a:rPr lang="de-DE" sz="3600">
                <a:solidFill>
                  <a:srgbClr val="000000"/>
                </a:solidFill>
                <a:latin typeface="Times New Roman" pitchFamily="18" charset="0"/>
                <a:cs typeface="Times New Roman" pitchFamily="18" charset="0"/>
              </a:rPr>
              <a:t>Truyện là một loại tác phẩm văn học kể lại một câu chuyện, có cốt truyện, nhân vật, không gian, thời gian, hoàn cảnh diễn ra các sự việc.</a:t>
            </a:r>
            <a:endParaRPr lang="en-US" sz="3600">
              <a:solidFill>
                <a:srgbClr val="FFFFFF"/>
              </a:solidFill>
              <a:latin typeface="Times New Roman" pitchFamily="18" charset="0"/>
              <a:cs typeface="Times New Roman" pitchFamily="18" charset="0"/>
            </a:endParaRPr>
          </a:p>
        </p:txBody>
      </p:sp>
      <p:sp>
        <p:nvSpPr>
          <p:cNvPr id="8" name="Rounded Rectangle 7"/>
          <p:cNvSpPr/>
          <p:nvPr/>
        </p:nvSpPr>
        <p:spPr>
          <a:xfrm>
            <a:off x="3561160" y="1547814"/>
            <a:ext cx="2272903" cy="7191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88900" algn="ctr">
              <a:defRPr/>
            </a:pPr>
            <a:r>
              <a:rPr lang="de-DE" sz="3200" b="1">
                <a:solidFill>
                  <a:srgbClr val="000000"/>
                </a:solidFill>
                <a:latin typeface="Times New Roman" pitchFamily="18" charset="0"/>
                <a:cs typeface="Times New Roman" pitchFamily="18" charset="0"/>
              </a:rPr>
              <a:t>1. Truyện.</a:t>
            </a:r>
            <a:endParaRPr lang="en-US" sz="3200">
              <a:solidFill>
                <a:srgbClr val="FFFFFF"/>
              </a:solidFill>
              <a:latin typeface="Times New Roman" pitchFamily="18" charset="0"/>
              <a:cs typeface="Times New Roman" pitchFamily="18" charset="0"/>
            </a:endParaRPr>
          </a:p>
        </p:txBody>
      </p:sp>
      <p:sp>
        <p:nvSpPr>
          <p:cNvPr id="9" name="Cloud Callout 8"/>
          <p:cNvSpPr/>
          <p:nvPr/>
        </p:nvSpPr>
        <p:spPr>
          <a:xfrm>
            <a:off x="1459707" y="2400300"/>
            <a:ext cx="6475810" cy="2960688"/>
          </a:xfrm>
          <a:prstGeom prst="cloud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tabLst>
                <a:tab pos="1386840" algn="l"/>
              </a:tabLst>
              <a:defRPr/>
            </a:pPr>
            <a:r>
              <a:rPr lang="en-US" sz="2800">
                <a:solidFill>
                  <a:prstClr val="black"/>
                </a:solidFill>
                <a:latin typeface="Times New Roman" panose="02020603050405020304" pitchFamily="18" charset="0"/>
                <a:ea typeface="MS Mincho"/>
              </a:rPr>
              <a:t>Theo em truyện khác thơ chỗ nào?</a:t>
            </a:r>
            <a:endParaRPr lang="en-US" sz="2800">
              <a:solidFill>
                <a:prstClr val="black"/>
              </a:solidFill>
              <a:latin typeface="Times New Roman" panose="02020603050405020304" pitchFamily="18" charset="0"/>
              <a:ea typeface="Times New Roman" panose="02020603050405020304" pitchFamily="18" charset="0"/>
            </a:endParaRPr>
          </a:p>
          <a:p>
            <a:pPr fontAlgn="auto">
              <a:spcBef>
                <a:spcPts val="0"/>
              </a:spcBef>
              <a:spcAft>
                <a:spcPts val="0"/>
              </a:spcAft>
              <a:tabLst>
                <a:tab pos="1386840" algn="l"/>
              </a:tabLst>
              <a:defRPr/>
            </a:pPr>
            <a:r>
              <a:rPr lang="en-US" sz="2800">
                <a:solidFill>
                  <a:prstClr val="black"/>
                </a:solidFill>
                <a:latin typeface="Times New Roman" panose="02020603050405020304" pitchFamily="18" charset="0"/>
                <a:ea typeface="MS Mincho"/>
              </a:rPr>
              <a:t>Thế nào là truyện đồng thoại? Đối tượng của truyện đồng thoại là ai?</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05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4"/>
          <p:cNvSpPr>
            <a:spLocks noChangeArrowheads="1"/>
          </p:cNvSpPr>
          <p:nvPr/>
        </p:nvSpPr>
        <p:spPr bwMode="auto">
          <a:xfrm>
            <a:off x="3050382" y="1301751"/>
            <a:ext cx="4923235" cy="1211263"/>
          </a:xfrm>
          <a:prstGeom prst="rect">
            <a:avLst/>
          </a:prstGeom>
          <a:noFill/>
          <a:ln w="9525">
            <a:noFill/>
            <a:miter lim="800000"/>
            <a:headEnd/>
            <a:tailEnd/>
          </a:ln>
        </p:spPr>
        <p:txBody>
          <a:bodyPr>
            <a:spAutoFit/>
          </a:bodyPr>
          <a:lstStyle/>
          <a:p>
            <a:pPr>
              <a:lnSpc>
                <a:spcPct val="107000"/>
              </a:lnSpc>
              <a:tabLst>
                <a:tab pos="1385888" algn="l"/>
              </a:tabLst>
            </a:pPr>
            <a:endParaRPr lang="en-US" sz="4400" i="1">
              <a:solidFill>
                <a:srgbClr val="000000"/>
              </a:solidFill>
              <a:latin typeface="Times New Roman" pitchFamily="18" charset="0"/>
              <a:ea typeface="MS Mincho" pitchFamily="49" charset="-128"/>
            </a:endParaRPr>
          </a:p>
          <a:p>
            <a:pPr>
              <a:lnSpc>
                <a:spcPct val="107000"/>
              </a:lnSpc>
              <a:tabLst>
                <a:tab pos="1385888" algn="l"/>
              </a:tabLst>
            </a:pPr>
            <a:endParaRPr lang="en-US" sz="2400">
              <a:solidFill>
                <a:srgbClr val="000000"/>
              </a:solidFill>
              <a:latin typeface="Times New Roman" pitchFamily="18" charset="0"/>
              <a:cs typeface="Times New Roman" pitchFamily="18" charset="0"/>
            </a:endParaRPr>
          </a:p>
        </p:txBody>
      </p:sp>
      <p:sp>
        <p:nvSpPr>
          <p:cNvPr id="7" name="Cloud Callout 6"/>
          <p:cNvSpPr/>
          <p:nvPr/>
        </p:nvSpPr>
        <p:spPr>
          <a:xfrm>
            <a:off x="764382" y="1301750"/>
            <a:ext cx="4908947" cy="312578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a:spLocks noChangeArrowheads="1"/>
          </p:cNvSpPr>
          <p:nvPr/>
        </p:nvSpPr>
        <p:spPr bwMode="auto">
          <a:xfrm>
            <a:off x="1609725" y="2127250"/>
            <a:ext cx="3714750" cy="1936428"/>
          </a:xfrm>
          <a:prstGeom prst="rect">
            <a:avLst/>
          </a:prstGeom>
          <a:noFill/>
          <a:ln w="9525">
            <a:noFill/>
            <a:miter lim="800000"/>
            <a:headEnd/>
            <a:tailEnd/>
          </a:ln>
        </p:spPr>
        <p:txBody>
          <a:bodyPr>
            <a:spAutoFit/>
          </a:bodyPr>
          <a:lstStyle/>
          <a:p>
            <a:pPr>
              <a:lnSpc>
                <a:spcPct val="107000"/>
              </a:lnSpc>
              <a:tabLst>
                <a:tab pos="1385888" algn="l"/>
              </a:tabLst>
            </a:pPr>
            <a:r>
              <a:rPr lang="en-US" sz="2800">
                <a:latin typeface="Times New Roman" pitchFamily="18" charset="0"/>
                <a:ea typeface="MS Mincho" pitchFamily="49" charset="-128"/>
              </a:rPr>
              <a:t>Thế nào là truyện đồng thoại?</a:t>
            </a:r>
          </a:p>
          <a:p>
            <a:pPr>
              <a:lnSpc>
                <a:spcPct val="107000"/>
              </a:lnSpc>
              <a:tabLst>
                <a:tab pos="1385888" algn="l"/>
              </a:tabLst>
            </a:pPr>
            <a:r>
              <a:rPr lang="en-US" sz="2800">
                <a:latin typeface="Times New Roman" pitchFamily="18" charset="0"/>
                <a:ea typeface="MS Mincho" pitchFamily="49" charset="-128"/>
              </a:rPr>
              <a:t>Đối tượng của truyện đồng thoại là ai?</a:t>
            </a:r>
            <a:endParaRPr lang="en-US" sz="2800">
              <a:latin typeface="Times New Roman" pitchFamily="18" charset="0"/>
              <a:cs typeface="Times New Roman" pitchFamily="18" charset="0"/>
            </a:endParaRPr>
          </a:p>
        </p:txBody>
      </p:sp>
      <p:pic>
        <p:nvPicPr>
          <p:cNvPr id="9" name="Picture 8"/>
          <p:cNvPicPr>
            <a:picLocks noChangeAspect="1"/>
          </p:cNvPicPr>
          <p:nvPr/>
        </p:nvPicPr>
        <p:blipFill>
          <a:blip r:embed="rId3"/>
          <a:srcRect/>
          <a:stretch>
            <a:fillRect/>
          </a:stretch>
        </p:blipFill>
        <p:spPr bwMode="auto">
          <a:xfrm>
            <a:off x="5842397" y="1203326"/>
            <a:ext cx="2300288" cy="3021013"/>
          </a:xfrm>
          <a:prstGeom prst="rect">
            <a:avLst/>
          </a:prstGeom>
          <a:noFill/>
          <a:ln w="9525">
            <a:noFill/>
            <a:miter lim="800000"/>
            <a:headEnd/>
            <a:tailEnd/>
          </a:ln>
        </p:spPr>
      </p:pic>
      <p:sp>
        <p:nvSpPr>
          <p:cNvPr id="10" name="Plaque 9"/>
          <p:cNvSpPr/>
          <p:nvPr/>
        </p:nvSpPr>
        <p:spPr>
          <a:xfrm>
            <a:off x="88107" y="212725"/>
            <a:ext cx="3569494" cy="844550"/>
          </a:xfrm>
          <a:prstGeom prst="plaqu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3200" b="1">
                <a:solidFill>
                  <a:srgbClr val="0D0D0D"/>
                </a:solidFill>
                <a:latin typeface="Times New Roman" pitchFamily="18" charset="0"/>
                <a:cs typeface="Times New Roman" pitchFamily="18" charset="0"/>
              </a:rPr>
              <a:t> 2. Truyện đồng thoại </a:t>
            </a:r>
            <a:endParaRPr lang="en-US" sz="280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2213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829866" y="1830388"/>
            <a:ext cx="2343150" cy="3130550"/>
          </a:xfrm>
          <a:prstGeom prst="rightArrow">
            <a:avLst>
              <a:gd name="adj1" fmla="val 50000"/>
              <a:gd name="adj2" fmla="val 494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prstClr val="white"/>
                </a:solidFill>
                <a:latin typeface="Times New Roman" panose="02020603050405020304" pitchFamily="18" charset="0"/>
                <a:cs typeface="Times New Roman" panose="02020603050405020304" pitchFamily="18" charset="0"/>
              </a:rPr>
              <a:t>Truyện</a:t>
            </a:r>
            <a:endParaRPr lang="en-US" sz="3200" b="1" dirty="0">
              <a:solidFill>
                <a:prstClr val="white"/>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đồng</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thoại</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50419" y="2271713"/>
            <a:ext cx="5322094" cy="2677656"/>
          </a:xfrm>
          <a:prstGeom prst="rect">
            <a:avLst/>
          </a:prstGeom>
          <a:solidFill>
            <a:schemeClr val="accent6">
              <a:lumMod val="50000"/>
            </a:schemeClr>
          </a:solidFill>
          <a:ln w="28575">
            <a:solidFill>
              <a:srgbClr val="FF0000"/>
            </a:solidFill>
          </a:ln>
        </p:spPr>
        <p:txBody>
          <a:bodyPr>
            <a:spAutoFit/>
          </a:bodyPr>
          <a:lstStyle/>
          <a:p>
            <a:pPr algn="just">
              <a:defRPr/>
            </a:pPr>
            <a:r>
              <a:rPr lang="de-DE" sz="2800">
                <a:solidFill>
                  <a:schemeClr val="bg1"/>
                </a:solidFill>
                <a:latin typeface="Times New Roman" pitchFamily="18" charset="0"/>
                <a:cs typeface="Times New Roman" pitchFamily="18" charset="0"/>
              </a:rPr>
              <a:t>Là truyện viết cho trẻ em, có nhân vật thường là loài vật hoặc đồ vật được nhân cách hóa. Các nhân vật này vừa mang những đặc tính vốn có của loài vật hoặc đồ vật vừa thể hiện đặc điểm của con người.</a:t>
            </a:r>
            <a:endParaRPr lang="en-US" sz="2800">
              <a:solidFill>
                <a:schemeClr val="bg1"/>
              </a:solidFill>
              <a:latin typeface="Times New Roman" pitchFamily="18" charset="0"/>
              <a:cs typeface="Times New Roman" pitchFamily="18" charset="0"/>
            </a:endParaRPr>
          </a:p>
        </p:txBody>
      </p:sp>
      <p:pic>
        <p:nvPicPr>
          <p:cNvPr id="12" name="Picture 11"/>
          <p:cNvPicPr>
            <a:picLocks noChangeAspect="1"/>
          </p:cNvPicPr>
          <p:nvPr/>
        </p:nvPicPr>
        <p:blipFill>
          <a:blip r:embed="rId2"/>
          <a:srcRect/>
          <a:stretch>
            <a:fillRect/>
          </a:stretch>
        </p:blipFill>
        <p:spPr bwMode="auto">
          <a:xfrm>
            <a:off x="6902054" y="228600"/>
            <a:ext cx="1341834" cy="1468438"/>
          </a:xfrm>
          <a:prstGeom prst="rect">
            <a:avLst/>
          </a:prstGeom>
          <a:noFill/>
          <a:ln w="9525">
            <a:noFill/>
            <a:miter lim="800000"/>
            <a:headEnd/>
            <a:tailEnd/>
          </a:ln>
        </p:spPr>
      </p:pic>
      <p:sp>
        <p:nvSpPr>
          <p:cNvPr id="8" name="Plaque 7"/>
          <p:cNvSpPr/>
          <p:nvPr/>
        </p:nvSpPr>
        <p:spPr>
          <a:xfrm>
            <a:off x="139304" y="396875"/>
            <a:ext cx="3568303" cy="846138"/>
          </a:xfrm>
          <a:prstGeom prst="plaqu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3200" b="1">
                <a:solidFill>
                  <a:srgbClr val="0D0D0D"/>
                </a:solidFill>
                <a:latin typeface="Times New Roman" pitchFamily="18" charset="0"/>
                <a:cs typeface="Times New Roman" pitchFamily="18" charset="0"/>
              </a:rPr>
              <a:t> 2. Truyện đồng thoại </a:t>
            </a:r>
            <a:endParaRPr lang="en-US" sz="280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300230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985620" y="1528304"/>
          <a:ext cx="6874023" cy="532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253604" y="2490788"/>
            <a:ext cx="1635919" cy="231775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2800" b="1">
                <a:solidFill>
                  <a:srgbClr val="FFFFFF"/>
                </a:solidFill>
                <a:latin typeface="Times New Roman" pitchFamily="18" charset="0"/>
                <a:cs typeface="Times New Roman" pitchFamily="18" charset="0"/>
              </a:rPr>
              <a:t>  Truyện đồng thoại</a:t>
            </a:r>
          </a:p>
        </p:txBody>
      </p:sp>
      <p:sp>
        <p:nvSpPr>
          <p:cNvPr id="4" name="Plaque 3"/>
          <p:cNvSpPr/>
          <p:nvPr/>
        </p:nvSpPr>
        <p:spPr>
          <a:xfrm>
            <a:off x="105966" y="206375"/>
            <a:ext cx="3568303" cy="844550"/>
          </a:xfrm>
          <a:prstGeom prst="plaqu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defRPr/>
            </a:pPr>
            <a:r>
              <a:rPr lang="en-US" sz="3200" b="1">
                <a:solidFill>
                  <a:srgbClr val="0D0D0D"/>
                </a:solidFill>
                <a:latin typeface="Times New Roman" pitchFamily="18" charset="0"/>
                <a:cs typeface="Times New Roman" pitchFamily="18" charset="0"/>
              </a:rPr>
              <a:t> 2. Truyện đồng thoại </a:t>
            </a:r>
            <a:endParaRPr lang="en-US" sz="2800">
              <a:solidFill>
                <a:srgbClr val="FFFFFF"/>
              </a:solidFill>
              <a:latin typeface="Times New Roman" pitchFamily="18" charset="0"/>
              <a:cs typeface="Times New Roman" pitchFamily="18" charset="0"/>
            </a:endParaRPr>
          </a:p>
        </p:txBody>
      </p:sp>
      <p:sp>
        <p:nvSpPr>
          <p:cNvPr id="343045" name="Text Box 5"/>
          <p:cNvSpPr txBox="1">
            <a:spLocks noChangeArrowheads="1"/>
          </p:cNvSpPr>
          <p:nvPr/>
        </p:nvSpPr>
        <p:spPr bwMode="auto">
          <a:xfrm flipV="1">
            <a:off x="3418285" y="3846513"/>
            <a:ext cx="1891903" cy="366712"/>
          </a:xfrm>
          <a:prstGeom prst="rect">
            <a:avLst/>
          </a:prstGeom>
          <a:noFill/>
          <a:ln w="9525">
            <a:noFill/>
            <a:miter lim="800000"/>
            <a:headEnd/>
            <a:tailEnd/>
          </a:ln>
          <a:effectLst/>
        </p:spPr>
        <p:txBody>
          <a:bodyPr rot="10800000">
            <a:spAutoFit/>
          </a:bodyPr>
          <a:lstStyle/>
          <a:p>
            <a:pPr>
              <a:spcBef>
                <a:spcPct val="50000"/>
              </a:spcBef>
            </a:pPr>
            <a:endParaRPr lang="en-US"/>
          </a:p>
        </p:txBody>
      </p:sp>
      <p:sp>
        <p:nvSpPr>
          <p:cNvPr id="343046" name="Text Box 6"/>
          <p:cNvSpPr txBox="1">
            <a:spLocks noChangeArrowheads="1"/>
          </p:cNvSpPr>
          <p:nvPr/>
        </p:nvSpPr>
        <p:spPr bwMode="auto">
          <a:xfrm>
            <a:off x="3207544" y="3184526"/>
            <a:ext cx="5630466" cy="1569660"/>
          </a:xfrm>
          <a:prstGeom prst="rect">
            <a:avLst/>
          </a:prstGeom>
          <a:solidFill>
            <a:srgbClr val="996633"/>
          </a:solidFill>
          <a:ln w="9525">
            <a:solidFill>
              <a:srgbClr val="CC0099"/>
            </a:solidFill>
            <a:miter lim="800000"/>
            <a:headEnd/>
            <a:tailEnd/>
          </a:ln>
          <a:effectLst/>
        </p:spPr>
        <p:txBody>
          <a:bodyPr>
            <a:spAutoFit/>
          </a:bodyPr>
          <a:lstStyle/>
          <a:p>
            <a:pPr>
              <a:spcBef>
                <a:spcPct val="50000"/>
              </a:spcBef>
            </a:pPr>
            <a:r>
              <a:rPr lang="de-DE" sz="2400">
                <a:solidFill>
                  <a:schemeClr val="bg1"/>
                </a:solidFill>
                <a:latin typeface="Times New Roman" pitchFamily="18" charset="0"/>
              </a:rPr>
              <a:t>Nhân vật là đối tượng có hình dáng, cử chỉ, hành động, ngôn ngữ, cảm xúc,...Nhân vật thường là con người nhưng cũng có thể là thần tiên, ma quỷ, đồ vật, con vật...</a:t>
            </a:r>
            <a:r>
              <a:rPr lang="en-US">
                <a:solidFill>
                  <a:schemeClr val="bg1"/>
                </a:solidFill>
              </a:rPr>
              <a:t> </a:t>
            </a:r>
          </a:p>
        </p:txBody>
      </p:sp>
    </p:spTree>
    <p:extLst>
      <p:ext uri="{BB962C8B-B14F-4D97-AF65-F5344CB8AC3E}">
        <p14:creationId xmlns:p14="http://schemas.microsoft.com/office/powerpoint/2010/main" val="18265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43046"/>
                                        </p:tgtEl>
                                        <p:attrNameLst>
                                          <p:attrName>style.visibility</p:attrName>
                                        </p:attrNameLst>
                                      </p:cBhvr>
                                      <p:to>
                                        <p:strVal val="visible"/>
                                      </p:to>
                                    </p:set>
                                    <p:animEffect transition="in" filter="box(in)">
                                      <p:cBhvr>
                                        <p:cTn id="15" dur="500"/>
                                        <p:tgtEl>
                                          <p:spTgt spid="343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343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678907" y="112714"/>
            <a:ext cx="3769519" cy="72072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800" b="1" dirty="0">
                <a:solidFill>
                  <a:prstClr val="white"/>
                </a:solidFill>
                <a:latin typeface="Times New Roman" panose="02020603050405020304" pitchFamily="18" charset="0"/>
                <a:cs typeface="Times New Roman" panose="02020603050405020304" pitchFamily="18" charset="0"/>
              </a:rPr>
              <a:t>HOẠT ĐỘNG LUYỆN TẬP</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822722" y="1371601"/>
            <a:ext cx="6281738" cy="3833813"/>
          </a:xfrm>
          <a:prstGeom prst="cloudCallou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0" algn="l"/>
                <a:tab pos="57150" algn="l"/>
              </a:tabLst>
              <a:defRPr/>
            </a:pPr>
            <a:r>
              <a:rPr lang="en-US" sz="3600">
                <a:solidFill>
                  <a:schemeClr val="tx1"/>
                </a:solidFill>
                <a:latin typeface="Times New Roman" pitchFamily="18" charset="0"/>
                <a:cs typeface="Times New Roman" pitchFamily="18" charset="0"/>
              </a:rPr>
              <a:t>  </a:t>
            </a:r>
            <a:r>
              <a:rPr lang="en-US" sz="2800" b="1">
                <a:solidFill>
                  <a:srgbClr val="385723"/>
                </a:solidFill>
                <a:latin typeface="Times New Roman" pitchFamily="18" charset="0"/>
                <a:cs typeface="Times New Roman" pitchFamily="18" charset="0"/>
              </a:rPr>
              <a:t>Em đã đọc các câu chuyện nào trong chủ đề </a:t>
            </a:r>
            <a:r>
              <a:rPr lang="en-US" sz="2800" b="1" i="1">
                <a:solidFill>
                  <a:srgbClr val="385723"/>
                </a:solidFill>
                <a:latin typeface="Times New Roman" pitchFamily="18" charset="0"/>
                <a:cs typeface="Times New Roman" pitchFamily="18" charset="0"/>
              </a:rPr>
              <a:t>Tôi và các bạn</a:t>
            </a:r>
            <a:r>
              <a:rPr lang="en-US" sz="2800" b="1">
                <a:solidFill>
                  <a:srgbClr val="385723"/>
                </a:solidFill>
                <a:latin typeface="Times New Roman" pitchFamily="18" charset="0"/>
                <a:cs typeface="Times New Roman" pitchFamily="18" charset="0"/>
              </a:rPr>
              <a:t>, hãy chỉ ra một số đặc điểm của truyện đồng thoại trong câu chuyện đó? Em ấn tượng với chi tiết miêu tả nào về nhân vật??</a:t>
            </a:r>
          </a:p>
        </p:txBody>
      </p:sp>
      <p:pic>
        <p:nvPicPr>
          <p:cNvPr id="345091" name="Picture 2" descr="Thị trường XKLD Việt Nam qua những câu hỏi thường gặp"/>
          <p:cNvPicPr>
            <a:picLocks noChangeAspect="1" noChangeArrowheads="1"/>
          </p:cNvPicPr>
          <p:nvPr/>
        </p:nvPicPr>
        <p:blipFill>
          <a:blip r:embed="rId2"/>
          <a:srcRect/>
          <a:stretch>
            <a:fillRect/>
          </a:stretch>
        </p:blipFill>
        <p:spPr bwMode="auto">
          <a:xfrm>
            <a:off x="6577012" y="3894138"/>
            <a:ext cx="2072879" cy="2055812"/>
          </a:xfrm>
          <a:prstGeom prst="rect">
            <a:avLst/>
          </a:prstGeom>
          <a:noFill/>
          <a:ln w="9525">
            <a:noFill/>
            <a:miter lim="800000"/>
            <a:headEnd/>
            <a:tailEnd/>
          </a:ln>
        </p:spPr>
      </p:pic>
    </p:spTree>
    <p:extLst>
      <p:ext uri="{BB962C8B-B14F-4D97-AF65-F5344CB8AC3E}">
        <p14:creationId xmlns:p14="http://schemas.microsoft.com/office/powerpoint/2010/main" val="38005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On-screen Show (4:3)</PresentationFormat>
  <Paragraphs>48</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MSII</dc:creator>
  <cp:lastModifiedBy>MSII</cp:lastModifiedBy>
  <cp:revision>1</cp:revision>
  <dcterms:created xsi:type="dcterms:W3CDTF">2021-09-29T03:00:36Z</dcterms:created>
  <dcterms:modified xsi:type="dcterms:W3CDTF">2021-09-29T03:00:53Z</dcterms:modified>
</cp:coreProperties>
</file>