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ink/ink3.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83" r:id="rId2"/>
    <p:sldId id="302" r:id="rId3"/>
    <p:sldId id="303" r:id="rId4"/>
    <p:sldId id="256" r:id="rId5"/>
    <p:sldId id="258" r:id="rId6"/>
    <p:sldId id="265" r:id="rId7"/>
    <p:sldId id="285" r:id="rId8"/>
    <p:sldId id="286" r:id="rId9"/>
    <p:sldId id="287" r:id="rId10"/>
    <p:sldId id="288" r:id="rId11"/>
    <p:sldId id="289" r:id="rId12"/>
    <p:sldId id="290" r:id="rId13"/>
    <p:sldId id="291" r:id="rId14"/>
    <p:sldId id="292" r:id="rId15"/>
    <p:sldId id="293" r:id="rId16"/>
    <p:sldId id="264" r:id="rId17"/>
    <p:sldId id="294" r:id="rId18"/>
    <p:sldId id="296" r:id="rId19"/>
    <p:sldId id="298" r:id="rId20"/>
    <p:sldId id="297" r:id="rId21"/>
    <p:sldId id="299" r:id="rId22"/>
    <p:sldId id="263" r:id="rId23"/>
    <p:sldId id="300" r:id="rId24"/>
    <p:sldId id="301" r:id="rId25"/>
    <p:sldId id="278" r:id="rId26"/>
    <p:sldId id="270" r:id="rId27"/>
    <p:sldId id="277" r:id="rId28"/>
    <p:sldId id="281" r:id="rId29"/>
    <p:sldId id="259"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E469"/>
    <a:srgbClr val="FF9CAF"/>
    <a:srgbClr val="88E5A9"/>
    <a:srgbClr val="81D4DE"/>
    <a:srgbClr val="FFE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0" autoAdjust="0"/>
    <p:restoredTop sz="94660"/>
  </p:normalViewPr>
  <p:slideViewPr>
    <p:cSldViewPr snapToGrid="0">
      <p:cViewPr varScale="1">
        <p:scale>
          <a:sx n="66" d="100"/>
          <a:sy n="66" d="100"/>
        </p:scale>
        <p:origin x="852"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9-06T07:31:41.59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CECD7DA2-71A0-41AB-9BDE-C4A83D5A5B39}" emma:medium="tactile" emma:mode="ink">
          <msink:context xmlns:msink="http://schemas.microsoft.com/ink/2010/main" type="writingRegion" rotatedBoundingBox="10848,3689 11480,3689 11480,3770 10848,3770"/>
        </emma:interpretation>
      </emma:emma>
    </inkml:annotationXML>
    <inkml:traceGroup>
      <inkml:annotationXML>
        <emma:emma xmlns:emma="http://www.w3.org/2003/04/emma" version="1.0">
          <emma:interpretation id="{ABC6D947-B335-4B5E-B380-28EEE2B58836}" emma:medium="tactile" emma:mode="ink">
            <msink:context xmlns:msink="http://schemas.microsoft.com/ink/2010/main" type="paragraph" rotatedBoundingBox="10848,3689 11480,3689 11480,3770 10848,3770" alignmentLevel="1"/>
          </emma:interpretation>
        </emma:emma>
      </inkml:annotationXML>
      <inkml:traceGroup>
        <inkml:annotationXML>
          <emma:emma xmlns:emma="http://www.w3.org/2003/04/emma" version="1.0">
            <emma:interpretation id="{7A8DC2FC-0A77-4C56-B581-B1FB16794B66}" emma:medium="tactile" emma:mode="ink">
              <msink:context xmlns:msink="http://schemas.microsoft.com/ink/2010/main" type="line" rotatedBoundingBox="10848,3689 11480,3689 11480,3770 10848,3770"/>
            </emma:interpretation>
          </emma:emma>
        </inkml:annotationXML>
        <inkml:traceGroup>
          <inkml:annotationXML>
            <emma:emma xmlns:emma="http://www.w3.org/2003/04/emma" version="1.0">
              <emma:interpretation id="{ABE6878C-B7C4-42BB-BA26-3F46E7D2D8FC}" emma:medium="tactile" emma:mode="ink">
                <msink:context xmlns:msink="http://schemas.microsoft.com/ink/2010/main" type="inkWord" rotatedBoundingBox="10848,3689 11480,3689 11480,3770 10848,3770"/>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11480 3770 0 0,'-32'-8'7'0,"6"-3"33"0,0 3-5 0,0 2-5 15,0 2-3-15,-6-4-5 0,5 1-2 0,1 3-4 16,0 0-2-16,0 1-2 0,0-1-4 0,-1 1-1 0,9 3-1 0,-9-4-1 15,7 4-1-15,1-4 0 0,0 4-2 0,-1 0 0 0,1-3 0 16,-1 3 0-16,0 0-1 0,7 0-1 0,-7 0-1 0,8 0-14 0,-8 0-18 16,7 3-9-16,-7-3-4 0,8 0-2 0,-2 0-2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9-06T08:33:31.931"/>
    </inkml:context>
    <inkml:brush xml:id="br0">
      <inkml:brushProperty name="width" value="0.05292" units="cm"/>
      <inkml:brushProperty name="height" value="0.05292" units="cm"/>
      <inkml:brushProperty name="color" value="#FF0000"/>
    </inkml:brush>
  </inkml:definitions>
  <inkml:trace contextRef="#ctx0" brushRef="#br0">9135 13097 38 0,'0'0'105'0,"0"0"0"0,0 0-1 0,0 0-1 0,0 0-3 16,6 0-1-16,-6 0-4 0,0-4-13 0,7 4-20 0,-7 0-20 16,0 0-20-16,7 0-13 0,-7 0-9 0,0 0-3 0,6-4-3 0,-6 4 1 15,6 0 5-15,-6 0 1 0,0 0 4 0,0 0 2 0,7 0 2 16,-7 0 3-16,0 0 1 0,0 0 3 0,0 0 4 0,0 0 1 16,0 0 1-16,6 4 3 0,-6-4 2 0,0 0 1 0,0 0 0 0,0 0 1 15,0 0 2-15,0 0 1 0,0 0 0 0,-6 0 2 0,6 0 3 16,0 0 2-16,0 0 0 0,0 0 3 0,0 0 3 0,0 4 0 15,0-4 2-15,0 0 2 0,0 0 0 0,0 0 0 0,0 0-1 0,0 0-1 16,0 0 0-16,0 0 0 0,0 0 0 0,0 0 0 0,0 0 2 16,0 0 2-16,0 0 0 0,0 0 5 0,0 0 5 0,0 0 4 0,0 0 5 15,0 0 7-15,0 0 7 0,0 0 7 0,0 0 6 0,0 0 2 16,0 0 5-16,0 0 2 0,0 0 1 0,0 0 1 0,0 0-1 0,0 0 0 16,0 0 1-16,0 0 0 0,0 0 1 0,0 0 1 15,0 0 2-15,0 0 4 0,0 0 4 0,0 0 8 0,0 0 6 0,0 0 3 16,0 0 2-16,0-4-2 0,0 4-1 0,0 0-3 0,0 0-3 0,6 0-4 15,-6 0-4-15,0-4-9 0,7 4-8 0,0 0-10 0,-7-3-11 16,6 3-12-16,0 0-12 0,2-4-8 0,4 4-5 0,-5 0-5 16,-1-4-3-16,7 4-5 0,-6-3-4 0,5 3-5 0,-8-1-3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9-06T08:15:34.933"/>
    </inkml:context>
    <inkml:brush xml:id="br0">
      <inkml:brushProperty name="width" value="0.05292" units="cm"/>
      <inkml:brushProperty name="height" value="0.05292" units="cm"/>
      <inkml:brushProperty name="color" value="#FF0000"/>
    </inkml:brush>
  </inkml:definitions>
  <inkml:trace contextRef="#ctx0" brushRef="#br0">12751 11122 116 0,'0'0'157'0,"0"4"3"0,0-4 2 0,0 0-1 0,-6 0 2 15,6 0 0-15,0-4 0 0,-6 4-3 0,6 0-3 0,0 0-35 0,-8 0-52 16,8 0-29-16,0 0-16 0,0 0-12 0,0 0-7 0,0 0-3 16,0 0-1-16,0 0-1 0,0 0 2 0,8 0 0 0,-8-4 2 0,6 4 1 15,-6 0 3-15,0 0 3 0,6 0 2 0,-6 0 3 0,0 0 3 16,0 0 6-16,7 4 3 0,-7-4 7 0,6 0 6 0,-6 0 5 15,7 0 3-15,-1 0 4 0,1 4 2 0,-1-4 0 0,1 0 0 0,6 3-2 16,-7-3-1-16,8 4-1 0,-2-4-2 0,1 3-2 0,1-3-1 16,6 4-2-16,-8 0-4 0,8-4-3 0,-1 3-1 0,1-3-1 0,0 4-3 15,-1 0 1-15,7-4 0 0,-6 3-1 0,-1-3-1 0,7 5 0 16,-6-5-3-16,0 2-2 0,5-2-3 0,-5 4-3 0,0-4-1 0,-1 4-6 16,1-4-3-16,-8 0-7 0,8 4-7 0,0-4-16 0,-7 0-16 15,0 0-21-15,0 0-22 0,-1-4-21 0,2 4-21 0,-8 0-31 16,1-4-33-16,-1 0-30 0,1 2-25 0,-1-3-12 0,-6 2-6 0,0-5 2 15,0 1 3-15,-6 0 11 0,-1 0 17 0,1-1 18 0,-1 0 20 16</inkml:trace>
  <inkml:trace contextRef="#ctx0" brushRef="#br0" timeOffset="1263.5126">6613 13804 84 0,'0'-4'147'0,"0"4"5"0,0 0 0 0,0-4 1 15,0 4 0-15,0-3 1 0,0 3-1 0,0 0 2 0,0-4 3 0,0 4-33 16,0 0-50-16,0 0-21 0,7-4-8 0,-7 0-3 0,6 4-1 16,0-2 2-16,2-2 5 0,-2 0 3 0,0 0 7 0,0 1 2 15,8-2 4-15,-1 2 0 0,-7-1 2 0,14 0-1 0,-8 1-2 0,2 0-2 16,6-1-1-16,-7-1 0 0,7 2 2 0,-2 3 2 0,2-3-1 16,7-1 0-16,-9 0 0 0,9 4 1 0,-7-3 1 0,6 3-1 0,0 0 0 15,0-4 0-15,7 4-1 0,-8 0-2 0,1 0-1 0,0-4-4 0,0 4-6 16,7 0-6-16,-13 0-4 0,6 4-5 0,-1-4-4 15,2 0-4-15,-1 0-4 0,0 4-1 0,-6-4-1 0,6 0 0 0,-7 0-1 0,7 3-2 16,-6-3-2-16,-1 0-1 0,1 0-3 0,0 4-1 0,-8-4 2 16,8 0-2-16,-7 4 1 0,0-4-2 0,0 0 0 15,0 0-2-15,0 3-2 0,-6-3-2 0,-1 0-2 0,0 0-1 0,1 0-3 0,0 0 0 16,-1 0 0-16,-6 0 0 0,6-3-1 0,-6 3-1 0,0 0-2 16,0 0-3-16,0 0-2 0,0 0-6 0,0 0-8 0,0 0-12 15,0 0-18-15,0 0-19 0,0 0-23 0,0 0-21 0,0 0-21 0,0 3-21 16,0-3-18-16,0 0-21 0,8 3-22 0,-8-3-25 15,0 0-31-15,0 0-10 0,0 0-2 0,0 5 10 0,0-5 14 16,0 0 21-16,0 0 22 0,6 0 21 0,-6-5 22 0,0 5 19 0,0-3 116 0</inkml:trace>
  <inkml:trace contextRef="#ctx0" brushRef="#br0" timeOffset="2381.6753">20277 13024 0 0,'13'0'39'16,"0"0"109"-16,6 0 1 0,-5 0-2 0,-1 0-4 0,0-5-6 16,0 5-5-16,0-3-5 0,0 3-2 0,1 0-14 0,-8-4-18 0,7 4-37 15,0 0-50-15,-7 0-31 0,7 0-18 0,-7 0-21 0,2 0-21 16,4 0-19-16,-5 0-16 0,0-3-6 0,-1 3 0 0,-6 0 1 0,6-4 1 15,-6 4 3-15,0 0 3 0,7-4 3 0,-7 4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2021/9/27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423763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8CE7272-5756-4F10-B38D-A7456AD9F173}" type="slidenum">
              <a:rPr lang="en-US"/>
              <a:pPr/>
              <a:t>‹#›</a:t>
            </a:fld>
            <a:endParaRPr lang="en-US"/>
          </a:p>
        </p:txBody>
      </p:sp>
    </p:spTree>
    <p:extLst>
      <p:ext uri="{BB962C8B-B14F-4D97-AF65-F5344CB8AC3E}">
        <p14:creationId xmlns:p14="http://schemas.microsoft.com/office/powerpoint/2010/main" val="197094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8"/>
          <a:srcRect l="838" t="838" r="838" b="838"/>
          <a:stretch>
            <a:fillRect/>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43.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9.wmf"/><Relationship Id="rId10" Type="http://schemas.openxmlformats.org/officeDocument/2006/relationships/oleObject" Target="../embeddings/oleObject9.bin"/><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5.emf"/><Relationship Id="rId5" Type="http://schemas.openxmlformats.org/officeDocument/2006/relationships/customXml" Target="../ink/ink3.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5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53.png"/><Relationship Id="rId5" Type="http://schemas.openxmlformats.org/officeDocument/2006/relationships/tags" Target="../tags/tag8.xml"/><Relationship Id="rId15" Type="http://schemas.openxmlformats.org/officeDocument/2006/relationships/image" Target="../media/image57.png"/><Relationship Id="rId10" Type="http://schemas.openxmlformats.org/officeDocument/2006/relationships/slideLayout" Target="../slideLayouts/slideLayout5.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36.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35.jpeg"/><Relationship Id="rId5" Type="http://schemas.openxmlformats.org/officeDocument/2006/relationships/tags" Target="../tags/tag17.xml"/><Relationship Id="rId10" Type="http://schemas.openxmlformats.org/officeDocument/2006/relationships/image" Target="../media/image34.jpeg"/><Relationship Id="rId4" Type="http://schemas.openxmlformats.org/officeDocument/2006/relationships/tags" Target="../tags/tag16.xml"/><Relationship Id="rId9"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0.png"/><Relationship Id="rId7"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image" Target="../media/image24.emf"/><Relationship Id="rId5" Type="http://schemas.openxmlformats.org/officeDocument/2006/relationships/image" Target="../media/image20.wmf"/><Relationship Id="rId10" Type="http://schemas.openxmlformats.org/officeDocument/2006/relationships/customXml" Target="../ink/ink2.xml"/><Relationship Id="rId4" Type="http://schemas.openxmlformats.org/officeDocument/2006/relationships/image" Target="../media/image21.png"/><Relationship Id="rId9" Type="http://schemas.openxmlformats.org/officeDocument/2006/relationships/image" Target="../media/image23.emf"/></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2.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slideLayout" Target="../slideLayouts/slideLayout2.xml"/><Relationship Id="rId16"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image" Target="../media/image24.wmf"/><Relationship Id="rId11" Type="http://schemas.openxmlformats.org/officeDocument/2006/relationships/image" Target="../media/image30.png"/><Relationship Id="rId5" Type="http://schemas.openxmlformats.org/officeDocument/2006/relationships/oleObject" Target="../embeddings/oleObject2.bin"/><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wmf"/><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904180"/>
            <a:ext cx="488014" cy="479535"/>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sp>
        <p:nvSpPr>
          <p:cNvPr id="14" name="文本框 13"/>
          <p:cNvSpPr txBox="1"/>
          <p:nvPr/>
        </p:nvSpPr>
        <p:spPr>
          <a:xfrm>
            <a:off x="3786715" y="2347501"/>
            <a:ext cx="4618573" cy="1569660"/>
          </a:xfrm>
          <a:prstGeom prst="rect">
            <a:avLst/>
          </a:prstGeom>
          <a:noFill/>
        </p:spPr>
        <p:txBody>
          <a:bodyPr wrap="none" rtlCol="0">
            <a:spAutoFit/>
          </a:bodyPr>
          <a:lstStyle/>
          <a:p>
            <a:pPr algn="ctr"/>
            <a:r>
              <a:rPr lang="en-US" altLang="zh-CN" sz="9600" smtClean="0">
                <a:solidFill>
                  <a:schemeClr val="bg1"/>
                </a:solidFill>
                <a:latin typeface="汉仪喵魂体W" panose="00020600040101010101" pitchFamily="18" charset="-122"/>
                <a:ea typeface="汉仪喵魂体W" panose="00020600040101010101" pitchFamily="18" charset="-122"/>
              </a:rPr>
              <a:t>TOÁN 7</a:t>
            </a:r>
            <a:endParaRPr lang="zh-CN" altLang="en-US" sz="9600" dirty="0">
              <a:solidFill>
                <a:schemeClr val="bg1"/>
              </a:solidFill>
              <a:latin typeface="汉仪喵魂体W" panose="00020600040101010101" pitchFamily="18" charset="-122"/>
              <a:ea typeface="汉仪喵魂体W" panose="00020600040101010101" pitchFamily="18" charset="-122"/>
            </a:endParaRPr>
          </a:p>
        </p:txBody>
      </p:sp>
      <p:sp>
        <p:nvSpPr>
          <p:cNvPr id="15" name="文本框 14"/>
          <p:cNvSpPr txBox="1"/>
          <p:nvPr/>
        </p:nvSpPr>
        <p:spPr>
          <a:xfrm>
            <a:off x="3601668" y="3807256"/>
            <a:ext cx="4988664" cy="38882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b="1" dirty="0" smtClean="0">
                <a:solidFill>
                  <a:schemeClr val="bg1"/>
                </a:solidFill>
                <a:latin typeface="+mj-ea"/>
                <a:ea typeface="+mj-ea"/>
              </a:rPr>
              <a:t>LỚP 7A6 – THCS NGỌC LÂM</a:t>
            </a:r>
            <a:endParaRPr lang="en-US" altLang="zh-CN" b="1" dirty="0">
              <a:solidFill>
                <a:schemeClr val="bg1"/>
              </a:solidFill>
              <a:latin typeface="+mj-ea"/>
              <a:ea typeface="+mj-ea"/>
            </a:endParaRPr>
          </a:p>
        </p:txBody>
      </p:sp>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Freeform 5"/>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16"/>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9"/>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4334566" y="4300195"/>
            <a:ext cx="3701344" cy="768693"/>
            <a:chOff x="4747601" y="4730789"/>
            <a:chExt cx="1691094" cy="468000"/>
          </a:xfrm>
        </p:grpSpPr>
        <p:sp>
          <p:nvSpPr>
            <p:cNvPr id="37" name="任意多边形 36"/>
            <p:cNvSpPr/>
            <p:nvPr/>
          </p:nvSpPr>
          <p:spPr>
            <a:xfrm>
              <a:off x="4747601" y="4730789"/>
              <a:ext cx="1691094" cy="468000"/>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w="19050">
              <a:solidFill>
                <a:srgbClr val="FFE8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8" name="文本框 37"/>
            <p:cNvSpPr txBox="1"/>
            <p:nvPr/>
          </p:nvSpPr>
          <p:spPr>
            <a:xfrm>
              <a:off x="4771449" y="4811439"/>
              <a:ext cx="1631180" cy="243597"/>
            </a:xfrm>
            <a:prstGeom prst="rect">
              <a:avLst/>
            </a:prstGeom>
            <a:noFill/>
          </p:spPr>
          <p:txBody>
            <a:bodyPr wrap="none" rtlCol="0">
              <a:spAutoFit/>
            </a:bodyPr>
            <a:lstStyle/>
            <a:p>
              <a:pPr algn="ctr"/>
              <a:r>
                <a:rPr lang="en-US" altLang="zh-CN" sz="2000" b="1" dirty="0">
                  <a:solidFill>
                    <a:srgbClr val="FFE88B"/>
                  </a:solidFill>
                  <a:latin typeface="汉仪喵魂体W" panose="00020600040101010101" pitchFamily="18" charset="-122"/>
                  <a:ea typeface="汉仪喵魂体W" panose="00020600040101010101" pitchFamily="18" charset="-122"/>
                </a:rPr>
                <a:t>G</a:t>
              </a:r>
              <a:r>
                <a:rPr lang="en-US" altLang="zh-CN" sz="2000" b="1" dirty="0" smtClean="0">
                  <a:solidFill>
                    <a:srgbClr val="FFE88B"/>
                  </a:solidFill>
                  <a:latin typeface="汉仪喵魂体W" panose="00020600040101010101" pitchFamily="18" charset="-122"/>
                  <a:ea typeface="汉仪喵魂体W" panose="00020600040101010101" pitchFamily="18" charset="-122"/>
                </a:rPr>
                <a:t>iáo viên: HOÀNG HÀ MY</a:t>
              </a:r>
              <a:endParaRPr lang="en-US" altLang="zh-CN" sz="2000" b="1" dirty="0">
                <a:solidFill>
                  <a:srgbClr val="FFE88B"/>
                </a:solidFill>
                <a:latin typeface="汉仪喵魂体W" panose="00020600040101010101" pitchFamily="18" charset="-122"/>
                <a:ea typeface="汉仪喵魂体W"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900"/>
                            </p:stCondLst>
                            <p:childTnLst>
                              <p:par>
                                <p:cTn id="90" presetID="42"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1900"/>
                            </p:stCondLst>
                            <p:childTnLst>
                              <p:par>
                                <p:cTn id="96" presetID="14" presetClass="entr" presetSubtype="1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par>
                          <p:cTn id="99" fill="hold">
                            <p:stCondLst>
                              <p:cond delay="2400"/>
                            </p:stCondLst>
                            <p:childTnLst>
                              <p:par>
                                <p:cTn id="100" presetID="53" presetClass="entr" presetSubtype="16" fill="hold" nodeType="after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99306" y="5165725"/>
            <a:ext cx="4148138" cy="1143000"/>
          </a:xfrm>
          <a:prstGeom prst="rect">
            <a:avLst/>
          </a:prstGeom>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smtClean="0">
                <a:solidFill>
                  <a:schemeClr val="bg1"/>
                </a:solidFill>
                <a:latin typeface="Times New Roman" panose="02020603050405020304" pitchFamily="18" charset="0"/>
                <a:cs typeface="Times New Roman" panose="02020603050405020304" pitchFamily="18" charset="0"/>
              </a:rPr>
              <a:t>Tập</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hợp</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số</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tự</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nhiên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a:xfrm>
            <a:off x="6696000" y="1188244"/>
            <a:ext cx="4038600" cy="792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3200" b="1" dirty="0" err="1" smtClean="0">
                <a:solidFill>
                  <a:schemeClr val="bg1"/>
                </a:solidFill>
                <a:latin typeface="Times New Roman" panose="02020603050405020304" pitchFamily="18" charset="0"/>
                <a:cs typeface="Times New Roman" panose="02020603050405020304" pitchFamily="18" charset="0"/>
              </a:rPr>
              <a:t>Tập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hợp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hữu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tỉ</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Rectangle 4"/>
          <p:cNvSpPr txBox="1">
            <a:spLocks noChangeArrowheads="1"/>
          </p:cNvSpPr>
          <p:nvPr/>
        </p:nvSpPr>
        <p:spPr>
          <a:xfrm>
            <a:off x="6065763" y="5445125"/>
            <a:ext cx="4276725" cy="8715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3200" b="1" dirty="0" err="1" smtClean="0">
                <a:solidFill>
                  <a:schemeClr val="bg1"/>
                </a:solidFill>
                <a:latin typeface="Times New Roman" panose="02020603050405020304" pitchFamily="18" charset="0"/>
                <a:cs typeface="Times New Roman" panose="02020603050405020304" pitchFamily="18" charset="0"/>
              </a:rPr>
              <a:t>Tập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hợp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nguyên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5" name="Oval 5"/>
          <p:cNvSpPr>
            <a:spLocks noChangeArrowheads="1"/>
          </p:cNvSpPr>
          <p:nvPr/>
        </p:nvSpPr>
        <p:spPr bwMode="auto">
          <a:xfrm>
            <a:off x="3070150" y="2103438"/>
            <a:ext cx="5645150" cy="3111500"/>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dirty="0">
                <a:solidFill>
                  <a:schemeClr val="bg1"/>
                </a:solidFill>
                <a:latin typeface="Arial" charset="0"/>
              </a:rPr>
              <a:t>                         </a:t>
            </a:r>
          </a:p>
          <a:p>
            <a:pPr algn="ctr" eaLnBrk="0" hangingPunct="0"/>
            <a:endParaRPr lang="en-US" sz="1800" dirty="0">
              <a:solidFill>
                <a:schemeClr val="bg1"/>
              </a:solidFill>
              <a:latin typeface="Arial" charset="0"/>
            </a:endParaRPr>
          </a:p>
          <a:p>
            <a:pPr algn="ctr" eaLnBrk="0" hangingPunct="0"/>
            <a:r>
              <a:rPr lang="en-US" sz="1800" dirty="0">
                <a:solidFill>
                  <a:schemeClr val="bg1"/>
                </a:solidFill>
                <a:latin typeface="Arial" charset="0"/>
              </a:rPr>
              <a:t>                                                        </a:t>
            </a:r>
          </a:p>
          <a:p>
            <a:pPr algn="ctr" eaLnBrk="0" hangingPunct="0"/>
            <a:r>
              <a:rPr lang="en-US" sz="3600" dirty="0">
                <a:solidFill>
                  <a:schemeClr val="bg1"/>
                </a:solidFill>
                <a:latin typeface="Arial" charset="0"/>
              </a:rPr>
              <a:t>                      </a:t>
            </a:r>
            <a:r>
              <a:rPr lang="en-US" sz="3600" dirty="0" smtClean="0">
                <a:solidFill>
                  <a:schemeClr val="bg1"/>
                </a:solidFill>
                <a:latin typeface="Arial" charset="0"/>
              </a:rPr>
              <a:t>                    </a:t>
            </a:r>
            <a:r>
              <a:rPr lang="en-US" sz="3600" b="1" dirty="0">
                <a:solidFill>
                  <a:schemeClr val="bg1"/>
                </a:solidFill>
                <a:latin typeface="Arial" charset="0"/>
              </a:rPr>
              <a:t>Q</a:t>
            </a:r>
            <a:r>
              <a:rPr lang="en-US" sz="1800" dirty="0">
                <a:solidFill>
                  <a:schemeClr val="bg1"/>
                </a:solidFill>
                <a:latin typeface="Arial" charset="0"/>
              </a:rPr>
              <a:t>               </a:t>
            </a:r>
          </a:p>
          <a:p>
            <a:pPr algn="ctr" eaLnBrk="0" hangingPunct="0"/>
            <a:endParaRPr lang="en-US" sz="1800" dirty="0">
              <a:solidFill>
                <a:schemeClr val="bg1"/>
              </a:solidFill>
              <a:latin typeface="Arial" charset="0"/>
            </a:endParaRPr>
          </a:p>
          <a:p>
            <a:pPr algn="ctr" eaLnBrk="0" hangingPunct="0"/>
            <a:endParaRPr lang="en-US" sz="1800" dirty="0">
              <a:solidFill>
                <a:schemeClr val="bg1"/>
              </a:solidFill>
              <a:latin typeface="Arial" charset="0"/>
            </a:endParaRPr>
          </a:p>
          <a:p>
            <a:pPr algn="ctr" eaLnBrk="0" hangingPunct="0"/>
            <a:endParaRPr lang="en-US" sz="1800" dirty="0">
              <a:solidFill>
                <a:schemeClr val="bg1"/>
              </a:solidFill>
              <a:latin typeface="Arial" charset="0"/>
            </a:endParaRPr>
          </a:p>
          <a:p>
            <a:pPr algn="ctr" eaLnBrk="0" hangingPunct="0"/>
            <a:endParaRPr lang="en-US" sz="1800" dirty="0">
              <a:solidFill>
                <a:schemeClr val="bg1"/>
              </a:solidFill>
              <a:latin typeface="Arial" charset="0"/>
            </a:endParaRPr>
          </a:p>
        </p:txBody>
      </p:sp>
      <p:sp>
        <p:nvSpPr>
          <p:cNvPr id="6" name="Oval 6"/>
          <p:cNvSpPr>
            <a:spLocks noChangeArrowheads="1"/>
          </p:cNvSpPr>
          <p:nvPr/>
        </p:nvSpPr>
        <p:spPr bwMode="auto">
          <a:xfrm>
            <a:off x="3473375" y="2738438"/>
            <a:ext cx="3743325" cy="1957387"/>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dirty="0">
                <a:solidFill>
                  <a:schemeClr val="bg1"/>
                </a:solidFill>
                <a:latin typeface="Arial" charset="0"/>
              </a:rPr>
              <a:t>                                          </a:t>
            </a:r>
          </a:p>
          <a:p>
            <a:pPr algn="ctr" eaLnBrk="0" hangingPunct="0"/>
            <a:endParaRPr lang="en-US" sz="1800" dirty="0">
              <a:solidFill>
                <a:schemeClr val="bg1"/>
              </a:solidFill>
              <a:latin typeface="Arial" charset="0"/>
            </a:endParaRPr>
          </a:p>
          <a:p>
            <a:pPr algn="ctr" eaLnBrk="0" hangingPunct="0"/>
            <a:endParaRPr lang="en-US" sz="1800" dirty="0">
              <a:solidFill>
                <a:schemeClr val="bg1"/>
              </a:solidFill>
              <a:latin typeface="Arial" charset="0"/>
            </a:endParaRPr>
          </a:p>
          <a:p>
            <a:pPr algn="ctr" eaLnBrk="0" hangingPunct="0"/>
            <a:endParaRPr lang="en-US" sz="1800" dirty="0">
              <a:solidFill>
                <a:schemeClr val="bg1"/>
              </a:solidFill>
              <a:latin typeface="Arial" charset="0"/>
            </a:endParaRPr>
          </a:p>
          <a:p>
            <a:pPr algn="ctr" eaLnBrk="0" hangingPunct="0"/>
            <a:r>
              <a:rPr lang="en-US" sz="2400" dirty="0">
                <a:solidFill>
                  <a:schemeClr val="bg1"/>
                </a:solidFill>
                <a:latin typeface="Arial" charset="0"/>
              </a:rPr>
              <a:t>                          </a:t>
            </a:r>
            <a:r>
              <a:rPr lang="en-US" sz="4000" dirty="0" smtClean="0">
                <a:solidFill>
                  <a:schemeClr val="bg1"/>
                </a:solidFill>
                <a:latin typeface="Arial" charset="0"/>
              </a:rPr>
              <a:t> </a:t>
            </a:r>
            <a:r>
              <a:rPr lang="en-US" sz="3600" b="1" dirty="0">
                <a:solidFill>
                  <a:schemeClr val="bg1"/>
                </a:solidFill>
                <a:latin typeface="Arial" charset="0"/>
              </a:rPr>
              <a:t>Z</a:t>
            </a:r>
          </a:p>
          <a:p>
            <a:pPr algn="ctr" eaLnBrk="0" hangingPunct="0"/>
            <a:r>
              <a:rPr lang="en-US" sz="2800" b="1" dirty="0">
                <a:solidFill>
                  <a:schemeClr val="bg1"/>
                </a:solidFill>
                <a:latin typeface="Arial" charset="0"/>
              </a:rPr>
              <a:t>                     </a:t>
            </a:r>
            <a:endParaRPr lang="en-US" sz="1800" dirty="0">
              <a:solidFill>
                <a:schemeClr val="bg1"/>
              </a:solidFill>
              <a:latin typeface="Arial" charset="0"/>
            </a:endParaRPr>
          </a:p>
        </p:txBody>
      </p:sp>
      <p:sp>
        <p:nvSpPr>
          <p:cNvPr id="7" name="Oval 7"/>
          <p:cNvSpPr>
            <a:spLocks noChangeArrowheads="1"/>
          </p:cNvSpPr>
          <p:nvPr/>
        </p:nvSpPr>
        <p:spPr bwMode="auto">
          <a:xfrm>
            <a:off x="4395713" y="3198813"/>
            <a:ext cx="1785937" cy="1036637"/>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600" b="1" dirty="0">
                <a:solidFill>
                  <a:schemeClr val="bg1"/>
                </a:solidFill>
                <a:latin typeface="Arial" charset="0"/>
              </a:rPr>
              <a:t>N</a:t>
            </a:r>
          </a:p>
        </p:txBody>
      </p:sp>
      <p:sp>
        <p:nvSpPr>
          <p:cNvPr id="8" name="Line 8"/>
          <p:cNvSpPr>
            <a:spLocks noChangeShapeType="1"/>
          </p:cNvSpPr>
          <p:nvPr/>
        </p:nvSpPr>
        <p:spPr bwMode="auto">
          <a:xfrm flipV="1">
            <a:off x="3300338" y="3889375"/>
            <a:ext cx="1728787" cy="1268413"/>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9" name="Line 9"/>
          <p:cNvSpPr>
            <a:spLocks noChangeShapeType="1"/>
          </p:cNvSpPr>
          <p:nvPr/>
        </p:nvSpPr>
        <p:spPr bwMode="auto">
          <a:xfrm flipH="1" flipV="1">
            <a:off x="6642025" y="4235450"/>
            <a:ext cx="1614488" cy="1093788"/>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 name="Line 10"/>
          <p:cNvSpPr>
            <a:spLocks noChangeShapeType="1"/>
          </p:cNvSpPr>
          <p:nvPr/>
        </p:nvSpPr>
        <p:spPr bwMode="auto">
          <a:xfrm flipH="1">
            <a:off x="8254925" y="1700213"/>
            <a:ext cx="633413" cy="1612900"/>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pic>
        <p:nvPicPr>
          <p:cNvPr id="11" name="Picture 11" descr="happyface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6338" y="373063"/>
            <a:ext cx="2794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par>
                          <p:cTn id="25" fill="hold">
                            <p:stCondLst>
                              <p:cond delay="1000"/>
                            </p:stCondLst>
                            <p:childTnLst>
                              <p:par>
                                <p:cTn id="26" presetID="4" presetClass="entr" presetSubtype="16"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ox(in)">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par>
                          <p:cTn id="38" fill="hold">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checkerboard(across)">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ieu dien so huu ti tren truc 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16" y="1299257"/>
            <a:ext cx="7534275" cy="49510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177"/>
          <p:cNvGrpSpPr/>
          <p:nvPr/>
        </p:nvGrpSpPr>
        <p:grpSpPr>
          <a:xfrm>
            <a:off x="804863" y="427918"/>
            <a:ext cx="8397010" cy="625183"/>
            <a:chOff x="994820" y="496392"/>
            <a:chExt cx="5886671" cy="625183"/>
          </a:xfrm>
        </p:grpSpPr>
        <p:grpSp>
          <p:nvGrpSpPr>
            <p:cNvPr id="5" name="组合 178"/>
            <p:cNvGrpSpPr/>
            <p:nvPr/>
          </p:nvGrpSpPr>
          <p:grpSpPr>
            <a:xfrm>
              <a:off x="994820" y="626210"/>
              <a:ext cx="5886671" cy="495365"/>
              <a:chOff x="3532280" y="5381090"/>
              <a:chExt cx="5886671" cy="495365"/>
            </a:xfrm>
          </p:grpSpPr>
          <p:sp>
            <p:nvSpPr>
              <p:cNvPr id="7"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任意多边形 181"/>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179"/>
            <p:cNvSpPr txBox="1"/>
            <p:nvPr/>
          </p:nvSpPr>
          <p:spPr>
            <a:xfrm>
              <a:off x="1595870" y="496392"/>
              <a:ext cx="184731" cy="584775"/>
            </a:xfrm>
            <a:prstGeom prst="rect">
              <a:avLst/>
            </a:prstGeom>
            <a:noFill/>
          </p:spPr>
          <p:txBody>
            <a:bodyPr wrap="none" rtlCol="0">
              <a:spAutoFit/>
            </a:bodyPr>
            <a:lstStyle/>
            <a:p>
              <a:endParaRPr lang="zh-CN" altLang="en-US" sz="3200" dirty="0">
                <a:solidFill>
                  <a:schemeClr val="bg1"/>
                </a:solidFill>
                <a:latin typeface="汉仪喵魂体W" panose="00020600040101010101" pitchFamily="18" charset="-122"/>
                <a:ea typeface="汉仪喵魂体W" panose="00020600040101010101" pitchFamily="18" charset="-122"/>
              </a:endParaRPr>
            </a:p>
          </p:txBody>
        </p:sp>
      </p:grpSp>
      <p:sp>
        <p:nvSpPr>
          <p:cNvPr id="9" name="Rectangle 8"/>
          <p:cNvSpPr/>
          <p:nvPr/>
        </p:nvSpPr>
        <p:spPr>
          <a:xfrm>
            <a:off x="1378308" y="452276"/>
            <a:ext cx="6226259" cy="584775"/>
          </a:xfrm>
          <a:prstGeom prst="rect">
            <a:avLst/>
          </a:prstGeom>
        </p:spPr>
        <p:txBody>
          <a:bodyPr wrap="square">
            <a:spAutoFit/>
          </a:bodyPr>
          <a:lstStyle/>
          <a:p>
            <a:pPr>
              <a:spcBef>
                <a:spcPct val="50000"/>
              </a:spcBef>
            </a:pPr>
            <a:r>
              <a:rPr lang="en-US" sz="3200" b="1" dirty="0" smtClean="0">
                <a:solidFill>
                  <a:schemeClr val="accent5"/>
                </a:solidFill>
                <a:latin typeface="Andalus" pitchFamily="18" charset="-78"/>
                <a:cs typeface="Andalus" pitchFamily="18" charset="-78"/>
              </a:rPr>
              <a:t>2. </a:t>
            </a:r>
            <a:r>
              <a:rPr lang="en-US" sz="3200" b="1" dirty="0">
                <a:solidFill>
                  <a:schemeClr val="accent5"/>
                </a:solidFill>
                <a:latin typeface="Andalus" pitchFamily="18" charset="-78"/>
                <a:cs typeface="Andalus" pitchFamily="18" charset="-78"/>
              </a:rPr>
              <a:t>Biểu diễn số hữu tỉ trên trục số:</a:t>
            </a:r>
          </a:p>
        </p:txBody>
      </p:sp>
    </p:spTree>
    <p:extLst>
      <p:ext uri="{BB962C8B-B14F-4D97-AF65-F5344CB8AC3E}">
        <p14:creationId xmlns:p14="http://schemas.microsoft.com/office/powerpoint/2010/main" val="176850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2868613" y="2511425"/>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3" name="Line 3"/>
          <p:cNvSpPr>
            <a:spLocks noChangeShapeType="1"/>
          </p:cNvSpPr>
          <p:nvPr/>
        </p:nvSpPr>
        <p:spPr bwMode="auto">
          <a:xfrm>
            <a:off x="1039813" y="2511425"/>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5" name="Line 5"/>
          <p:cNvSpPr>
            <a:spLocks noChangeShapeType="1"/>
          </p:cNvSpPr>
          <p:nvPr/>
        </p:nvSpPr>
        <p:spPr bwMode="auto">
          <a:xfrm flipV="1">
            <a:off x="658813" y="2663825"/>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6" name="Line 6"/>
          <p:cNvSpPr>
            <a:spLocks noChangeShapeType="1"/>
          </p:cNvSpPr>
          <p:nvPr/>
        </p:nvSpPr>
        <p:spPr bwMode="auto">
          <a:xfrm>
            <a:off x="4657725" y="2479675"/>
            <a:ext cx="9525" cy="3349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7" name="Text Box 7"/>
          <p:cNvSpPr txBox="1">
            <a:spLocks noChangeArrowheads="1"/>
          </p:cNvSpPr>
          <p:nvPr/>
        </p:nvSpPr>
        <p:spPr bwMode="auto">
          <a:xfrm>
            <a:off x="4483100" y="2740025"/>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latin typeface="Tahoma" pitchFamily="34" charset="0"/>
                <a:cs typeface="Arial" charset="0"/>
              </a:rPr>
              <a:t>0</a:t>
            </a:r>
          </a:p>
        </p:txBody>
      </p:sp>
      <p:sp>
        <p:nvSpPr>
          <p:cNvPr id="8" name="Text Box 8"/>
          <p:cNvSpPr txBox="1">
            <a:spLocks noChangeArrowheads="1"/>
          </p:cNvSpPr>
          <p:nvPr/>
        </p:nvSpPr>
        <p:spPr bwMode="auto">
          <a:xfrm>
            <a:off x="8154988" y="2740025"/>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latin typeface="Tahoma" pitchFamily="34" charset="0"/>
                <a:cs typeface="Arial" charset="0"/>
              </a:rPr>
              <a:t>2</a:t>
            </a:r>
          </a:p>
        </p:txBody>
      </p:sp>
      <p:sp>
        <p:nvSpPr>
          <p:cNvPr id="9" name="Line 9"/>
          <p:cNvSpPr>
            <a:spLocks noChangeShapeType="1"/>
          </p:cNvSpPr>
          <p:nvPr/>
        </p:nvSpPr>
        <p:spPr bwMode="auto">
          <a:xfrm>
            <a:off x="6526213" y="2511425"/>
            <a:ext cx="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10" name="Line 10"/>
          <p:cNvSpPr>
            <a:spLocks noChangeShapeType="1"/>
          </p:cNvSpPr>
          <p:nvPr/>
        </p:nvSpPr>
        <p:spPr bwMode="auto">
          <a:xfrm>
            <a:off x="4697413" y="2663825"/>
            <a:ext cx="18288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11" name="Line 11"/>
          <p:cNvSpPr>
            <a:spLocks noChangeShapeType="1"/>
          </p:cNvSpPr>
          <p:nvPr/>
        </p:nvSpPr>
        <p:spPr bwMode="auto">
          <a:xfrm>
            <a:off x="5611813" y="2571750"/>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nvGrpSpPr>
          <p:cNvPr id="12" name="Group 12"/>
          <p:cNvGrpSpPr>
            <a:grpSpLocks/>
          </p:cNvGrpSpPr>
          <p:nvPr/>
        </p:nvGrpSpPr>
        <p:grpSpPr bwMode="auto">
          <a:xfrm>
            <a:off x="5002213" y="3230155"/>
            <a:ext cx="609600" cy="642938"/>
            <a:chOff x="1920" y="3984"/>
            <a:chExt cx="384" cy="405"/>
          </a:xfrm>
        </p:grpSpPr>
        <p:sp>
          <p:nvSpPr>
            <p:cNvPr id="13" name="Text Box 13"/>
            <p:cNvSpPr txBox="1">
              <a:spLocks noChangeArrowheads="1"/>
            </p:cNvSpPr>
            <p:nvPr/>
          </p:nvSpPr>
          <p:spPr bwMode="auto">
            <a:xfrm>
              <a:off x="1920" y="3984"/>
              <a:ext cx="336"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1</a:t>
              </a:r>
            </a:p>
          </p:txBody>
        </p:sp>
        <p:sp>
          <p:nvSpPr>
            <p:cNvPr id="14" name="Text Box 14"/>
            <p:cNvSpPr txBox="1">
              <a:spLocks noChangeArrowheads="1"/>
            </p:cNvSpPr>
            <p:nvPr/>
          </p:nvSpPr>
          <p:spPr bwMode="auto">
            <a:xfrm>
              <a:off x="1920" y="4137"/>
              <a:ext cx="384"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15" name="Line 15"/>
            <p:cNvSpPr>
              <a:spLocks noChangeShapeType="1"/>
            </p:cNvSpPr>
            <p:nvPr/>
          </p:nvSpPr>
          <p:spPr bwMode="auto">
            <a:xfrm>
              <a:off x="1968" y="4176"/>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grpSp>
        <p:nvGrpSpPr>
          <p:cNvPr id="16" name="Group 16"/>
          <p:cNvGrpSpPr>
            <a:grpSpLocks/>
          </p:cNvGrpSpPr>
          <p:nvPr/>
        </p:nvGrpSpPr>
        <p:grpSpPr bwMode="auto">
          <a:xfrm>
            <a:off x="5459413" y="3230155"/>
            <a:ext cx="609600" cy="642938"/>
            <a:chOff x="1920" y="3984"/>
            <a:chExt cx="384" cy="405"/>
          </a:xfrm>
        </p:grpSpPr>
        <p:sp>
          <p:nvSpPr>
            <p:cNvPr id="17" name="Text Box 17"/>
            <p:cNvSpPr txBox="1">
              <a:spLocks noChangeArrowheads="1"/>
            </p:cNvSpPr>
            <p:nvPr/>
          </p:nvSpPr>
          <p:spPr bwMode="auto">
            <a:xfrm>
              <a:off x="1920" y="3984"/>
              <a:ext cx="336"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chemeClr val="bg1"/>
                  </a:solidFill>
                  <a:latin typeface="Tahoma" pitchFamily="34" charset="0"/>
                  <a:cs typeface="Arial" charset="0"/>
                </a:rPr>
                <a:t>2</a:t>
              </a:r>
            </a:p>
          </p:txBody>
        </p:sp>
        <p:sp>
          <p:nvSpPr>
            <p:cNvPr id="18" name="Text Box 18"/>
            <p:cNvSpPr txBox="1">
              <a:spLocks noChangeArrowheads="1"/>
            </p:cNvSpPr>
            <p:nvPr/>
          </p:nvSpPr>
          <p:spPr bwMode="auto">
            <a:xfrm>
              <a:off x="1920" y="4137"/>
              <a:ext cx="384"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19" name="Line 19"/>
            <p:cNvSpPr>
              <a:spLocks noChangeShapeType="1"/>
            </p:cNvSpPr>
            <p:nvPr/>
          </p:nvSpPr>
          <p:spPr bwMode="auto">
            <a:xfrm>
              <a:off x="1968" y="4176"/>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grpSp>
        <p:nvGrpSpPr>
          <p:cNvPr id="20" name="Group 20"/>
          <p:cNvGrpSpPr>
            <a:grpSpLocks/>
          </p:cNvGrpSpPr>
          <p:nvPr/>
        </p:nvGrpSpPr>
        <p:grpSpPr bwMode="auto">
          <a:xfrm>
            <a:off x="5892800" y="3230155"/>
            <a:ext cx="609600" cy="642938"/>
            <a:chOff x="1920" y="3984"/>
            <a:chExt cx="384" cy="405"/>
          </a:xfrm>
        </p:grpSpPr>
        <p:sp>
          <p:nvSpPr>
            <p:cNvPr id="21" name="Text Box 21"/>
            <p:cNvSpPr txBox="1">
              <a:spLocks noChangeArrowheads="1"/>
            </p:cNvSpPr>
            <p:nvPr/>
          </p:nvSpPr>
          <p:spPr bwMode="auto">
            <a:xfrm>
              <a:off x="1920" y="3984"/>
              <a:ext cx="336"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3</a:t>
              </a:r>
            </a:p>
          </p:txBody>
        </p:sp>
        <p:sp>
          <p:nvSpPr>
            <p:cNvPr id="22" name="Text Box 22"/>
            <p:cNvSpPr txBox="1">
              <a:spLocks noChangeArrowheads="1"/>
            </p:cNvSpPr>
            <p:nvPr/>
          </p:nvSpPr>
          <p:spPr bwMode="auto">
            <a:xfrm>
              <a:off x="1920" y="4137"/>
              <a:ext cx="384"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23" name="Line 23"/>
            <p:cNvSpPr>
              <a:spLocks noChangeShapeType="1"/>
            </p:cNvSpPr>
            <p:nvPr/>
          </p:nvSpPr>
          <p:spPr bwMode="auto">
            <a:xfrm>
              <a:off x="1968" y="4176"/>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sp>
        <p:nvSpPr>
          <p:cNvPr id="24" name="Line 24"/>
          <p:cNvSpPr>
            <a:spLocks noChangeShapeType="1"/>
          </p:cNvSpPr>
          <p:nvPr/>
        </p:nvSpPr>
        <p:spPr bwMode="auto">
          <a:xfrm>
            <a:off x="8355013" y="2511425"/>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25" name="Line 25"/>
          <p:cNvSpPr>
            <a:spLocks noChangeShapeType="1"/>
          </p:cNvSpPr>
          <p:nvPr/>
        </p:nvSpPr>
        <p:spPr bwMode="auto">
          <a:xfrm>
            <a:off x="7440613" y="25876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26" name="Line 26"/>
          <p:cNvSpPr>
            <a:spLocks noChangeShapeType="1"/>
          </p:cNvSpPr>
          <p:nvPr/>
        </p:nvSpPr>
        <p:spPr bwMode="auto">
          <a:xfrm>
            <a:off x="4697413" y="2663825"/>
            <a:ext cx="18288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27" name="Rectangle 27"/>
          <p:cNvSpPr>
            <a:spLocks noChangeArrowheads="1"/>
          </p:cNvSpPr>
          <p:nvPr/>
        </p:nvSpPr>
        <p:spPr bwMode="auto">
          <a:xfrm>
            <a:off x="684212" y="1443038"/>
            <a:ext cx="9848749" cy="523220"/>
          </a:xfrm>
          <a:prstGeom prst="rect">
            <a:avLst/>
          </a:prstGeom>
          <a:noFill/>
          <a:ln>
            <a:noFill/>
          </a:ln>
          <a:effectLst/>
        </p:spPr>
        <p:txBody>
          <a:bodyPr wrap="square">
            <a:spAutoFit/>
          </a:bodyPr>
          <a:lstStyle/>
          <a:p>
            <a:pPr>
              <a:spcBef>
                <a:spcPct val="50000"/>
              </a:spcBef>
            </a:pPr>
            <a:r>
              <a:rPr lang="en-US" sz="2800" dirty="0">
                <a:solidFill>
                  <a:schemeClr val="bg1"/>
                </a:solidFill>
                <a:latin typeface="Arial" charset="0"/>
              </a:rPr>
              <a:t>BiỂU DIỄN CÁC SỐ NGUYÊN -2 ; - 1 ; 2 TRÊN TRỤC SỐ </a:t>
            </a:r>
          </a:p>
        </p:txBody>
      </p:sp>
      <p:sp>
        <p:nvSpPr>
          <p:cNvPr id="28" name="Text Box 28"/>
          <p:cNvSpPr txBox="1">
            <a:spLocks noChangeArrowheads="1"/>
          </p:cNvSpPr>
          <p:nvPr/>
        </p:nvSpPr>
        <p:spPr bwMode="auto">
          <a:xfrm>
            <a:off x="2487613" y="2754313"/>
            <a:ext cx="730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latin typeface="Tahoma" pitchFamily="34" charset="0"/>
                <a:cs typeface="Arial" charset="0"/>
              </a:rPr>
              <a:t>-1</a:t>
            </a:r>
          </a:p>
        </p:txBody>
      </p:sp>
      <p:sp>
        <p:nvSpPr>
          <p:cNvPr id="29" name="Text Box 29"/>
          <p:cNvSpPr txBox="1">
            <a:spLocks noChangeArrowheads="1"/>
          </p:cNvSpPr>
          <p:nvPr/>
        </p:nvSpPr>
        <p:spPr bwMode="auto">
          <a:xfrm>
            <a:off x="658813" y="2740025"/>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latin typeface="Tahoma" pitchFamily="34" charset="0"/>
                <a:cs typeface="Arial" charset="0"/>
              </a:rPr>
              <a:t>-2</a:t>
            </a:r>
          </a:p>
        </p:txBody>
      </p:sp>
      <p:sp>
        <p:nvSpPr>
          <p:cNvPr id="30" name="Rectangle 30"/>
          <p:cNvSpPr>
            <a:spLocks noChangeArrowheads="1"/>
          </p:cNvSpPr>
          <p:nvPr/>
        </p:nvSpPr>
        <p:spPr bwMode="auto">
          <a:xfrm>
            <a:off x="735013" y="714972"/>
            <a:ext cx="8382000" cy="523220"/>
          </a:xfrm>
          <a:prstGeom prst="rect">
            <a:avLst/>
          </a:prstGeom>
          <a:noFill/>
          <a:ln>
            <a:noFill/>
          </a:ln>
          <a:effectLst/>
        </p:spPr>
        <p:txBody>
          <a:bodyPr>
            <a:spAutoFit/>
          </a:bodyPr>
          <a:lstStyle/>
          <a:p>
            <a:pPr>
              <a:spcBef>
                <a:spcPct val="50000"/>
              </a:spcBef>
            </a:pPr>
            <a:r>
              <a:rPr lang="en-US" sz="2800" dirty="0">
                <a:solidFill>
                  <a:schemeClr val="accent5"/>
                </a:solidFill>
                <a:latin typeface="Times New Roman" panose="02020603050405020304" pitchFamily="18" charset="0"/>
                <a:cs typeface="Times New Roman" panose="02020603050405020304" pitchFamily="18" charset="0"/>
              </a:rPr>
              <a:t>BiỂU DIỄN </a:t>
            </a:r>
            <a:r>
              <a:rPr lang="en-US" sz="2800" dirty="0" smtClean="0">
                <a:solidFill>
                  <a:schemeClr val="accent5"/>
                </a:solidFill>
                <a:latin typeface="Times New Roman" panose="02020603050405020304" pitchFamily="18" charset="0"/>
                <a:cs typeface="Times New Roman" panose="02020603050405020304" pitchFamily="18" charset="0"/>
              </a:rPr>
              <a:t>SỐ </a:t>
            </a:r>
            <a:r>
              <a:rPr lang="en-US" sz="2800" dirty="0">
                <a:solidFill>
                  <a:schemeClr val="accent5"/>
                </a:solidFill>
                <a:latin typeface="Times New Roman" panose="02020603050405020304" pitchFamily="18" charset="0"/>
                <a:cs typeface="Times New Roman" panose="02020603050405020304" pitchFamily="18" charset="0"/>
              </a:rPr>
              <a:t>HỮU TỈ         TRÊN TRỤC SỐ </a:t>
            </a:r>
          </a:p>
        </p:txBody>
      </p:sp>
      <p:sp>
        <p:nvSpPr>
          <p:cNvPr id="31" name="Line 31"/>
          <p:cNvSpPr>
            <a:spLocks noChangeShapeType="1"/>
          </p:cNvSpPr>
          <p:nvPr/>
        </p:nvSpPr>
        <p:spPr bwMode="auto">
          <a:xfrm>
            <a:off x="5154613" y="25876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32" name="Line 32"/>
          <p:cNvSpPr>
            <a:spLocks noChangeShapeType="1"/>
          </p:cNvSpPr>
          <p:nvPr/>
        </p:nvSpPr>
        <p:spPr bwMode="auto">
          <a:xfrm>
            <a:off x="6069013" y="25876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33" name="Line 33"/>
          <p:cNvSpPr>
            <a:spLocks noChangeShapeType="1"/>
          </p:cNvSpPr>
          <p:nvPr/>
        </p:nvSpPr>
        <p:spPr bwMode="auto">
          <a:xfrm>
            <a:off x="6983413" y="25876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sp>
        <p:nvSpPr>
          <p:cNvPr id="34" name="Line 34"/>
          <p:cNvSpPr>
            <a:spLocks noChangeShapeType="1"/>
          </p:cNvSpPr>
          <p:nvPr/>
        </p:nvSpPr>
        <p:spPr bwMode="auto">
          <a:xfrm>
            <a:off x="7897813" y="25876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nvGrpSpPr>
          <p:cNvPr id="35" name="Group 35"/>
          <p:cNvGrpSpPr>
            <a:grpSpLocks/>
          </p:cNvGrpSpPr>
          <p:nvPr/>
        </p:nvGrpSpPr>
        <p:grpSpPr bwMode="auto">
          <a:xfrm>
            <a:off x="6373813" y="3230155"/>
            <a:ext cx="609600" cy="642938"/>
            <a:chOff x="1920" y="3984"/>
            <a:chExt cx="384" cy="405"/>
          </a:xfrm>
        </p:grpSpPr>
        <p:sp>
          <p:nvSpPr>
            <p:cNvPr id="36" name="Text Box 36"/>
            <p:cNvSpPr txBox="1">
              <a:spLocks noChangeArrowheads="1"/>
            </p:cNvSpPr>
            <p:nvPr/>
          </p:nvSpPr>
          <p:spPr bwMode="auto">
            <a:xfrm>
              <a:off x="1920" y="3984"/>
              <a:ext cx="336"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37" name="Text Box 37"/>
            <p:cNvSpPr txBox="1">
              <a:spLocks noChangeArrowheads="1"/>
            </p:cNvSpPr>
            <p:nvPr/>
          </p:nvSpPr>
          <p:spPr bwMode="auto">
            <a:xfrm>
              <a:off x="1920" y="4137"/>
              <a:ext cx="384"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38" name="Line 38"/>
            <p:cNvSpPr>
              <a:spLocks noChangeShapeType="1"/>
            </p:cNvSpPr>
            <p:nvPr/>
          </p:nvSpPr>
          <p:spPr bwMode="auto">
            <a:xfrm>
              <a:off x="1968" y="4176"/>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grpSp>
        <p:nvGrpSpPr>
          <p:cNvPr id="39" name="Group 39"/>
          <p:cNvGrpSpPr>
            <a:grpSpLocks/>
          </p:cNvGrpSpPr>
          <p:nvPr/>
        </p:nvGrpSpPr>
        <p:grpSpPr bwMode="auto">
          <a:xfrm>
            <a:off x="6907213" y="3253968"/>
            <a:ext cx="609600" cy="642938"/>
            <a:chOff x="1920" y="3984"/>
            <a:chExt cx="384" cy="405"/>
          </a:xfrm>
        </p:grpSpPr>
        <p:sp>
          <p:nvSpPr>
            <p:cNvPr id="40" name="Text Box 40"/>
            <p:cNvSpPr txBox="1">
              <a:spLocks noChangeArrowheads="1"/>
            </p:cNvSpPr>
            <p:nvPr/>
          </p:nvSpPr>
          <p:spPr bwMode="auto">
            <a:xfrm>
              <a:off x="1920" y="3984"/>
              <a:ext cx="336"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5</a:t>
              </a:r>
            </a:p>
          </p:txBody>
        </p:sp>
        <p:sp>
          <p:nvSpPr>
            <p:cNvPr id="41" name="Text Box 41"/>
            <p:cNvSpPr txBox="1">
              <a:spLocks noChangeArrowheads="1"/>
            </p:cNvSpPr>
            <p:nvPr/>
          </p:nvSpPr>
          <p:spPr bwMode="auto">
            <a:xfrm>
              <a:off x="1920" y="4137"/>
              <a:ext cx="384"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42" name="Line 42"/>
            <p:cNvSpPr>
              <a:spLocks noChangeShapeType="1"/>
            </p:cNvSpPr>
            <p:nvPr/>
          </p:nvSpPr>
          <p:spPr bwMode="auto">
            <a:xfrm>
              <a:off x="1968" y="4176"/>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grpSp>
        <p:nvGrpSpPr>
          <p:cNvPr id="43" name="Group 43"/>
          <p:cNvGrpSpPr>
            <a:grpSpLocks/>
          </p:cNvGrpSpPr>
          <p:nvPr/>
        </p:nvGrpSpPr>
        <p:grpSpPr bwMode="auto">
          <a:xfrm>
            <a:off x="7288213" y="3230155"/>
            <a:ext cx="609600" cy="642938"/>
            <a:chOff x="1920" y="3984"/>
            <a:chExt cx="384" cy="405"/>
          </a:xfrm>
        </p:grpSpPr>
        <p:sp>
          <p:nvSpPr>
            <p:cNvPr id="44" name="Text Box 44"/>
            <p:cNvSpPr txBox="1">
              <a:spLocks noChangeArrowheads="1"/>
            </p:cNvSpPr>
            <p:nvPr/>
          </p:nvSpPr>
          <p:spPr bwMode="auto">
            <a:xfrm>
              <a:off x="1920" y="3984"/>
              <a:ext cx="336"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6</a:t>
              </a:r>
            </a:p>
          </p:txBody>
        </p:sp>
        <p:sp>
          <p:nvSpPr>
            <p:cNvPr id="45" name="Text Box 45"/>
            <p:cNvSpPr txBox="1">
              <a:spLocks noChangeArrowheads="1"/>
            </p:cNvSpPr>
            <p:nvPr/>
          </p:nvSpPr>
          <p:spPr bwMode="auto">
            <a:xfrm>
              <a:off x="1920" y="4137"/>
              <a:ext cx="384"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46" name="Line 46"/>
            <p:cNvSpPr>
              <a:spLocks noChangeShapeType="1"/>
            </p:cNvSpPr>
            <p:nvPr/>
          </p:nvSpPr>
          <p:spPr bwMode="auto">
            <a:xfrm>
              <a:off x="1968" y="4176"/>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grpSp>
        <p:nvGrpSpPr>
          <p:cNvPr id="47" name="Group 47"/>
          <p:cNvGrpSpPr>
            <a:grpSpLocks/>
          </p:cNvGrpSpPr>
          <p:nvPr/>
        </p:nvGrpSpPr>
        <p:grpSpPr bwMode="auto">
          <a:xfrm>
            <a:off x="7769225" y="3288893"/>
            <a:ext cx="609600" cy="642938"/>
            <a:chOff x="1920" y="3984"/>
            <a:chExt cx="384" cy="405"/>
          </a:xfrm>
        </p:grpSpPr>
        <p:sp>
          <p:nvSpPr>
            <p:cNvPr id="48" name="Text Box 48"/>
            <p:cNvSpPr txBox="1">
              <a:spLocks noChangeArrowheads="1"/>
            </p:cNvSpPr>
            <p:nvPr/>
          </p:nvSpPr>
          <p:spPr bwMode="auto">
            <a:xfrm>
              <a:off x="1920" y="3984"/>
              <a:ext cx="336"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7</a:t>
              </a:r>
            </a:p>
          </p:txBody>
        </p:sp>
        <p:sp>
          <p:nvSpPr>
            <p:cNvPr id="49" name="Text Box 49"/>
            <p:cNvSpPr txBox="1">
              <a:spLocks noChangeArrowheads="1"/>
            </p:cNvSpPr>
            <p:nvPr/>
          </p:nvSpPr>
          <p:spPr bwMode="auto">
            <a:xfrm>
              <a:off x="1920" y="4137"/>
              <a:ext cx="384"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Tahoma" pitchFamily="34" charset="0"/>
                  <a:cs typeface="Arial" charset="0"/>
                </a:rPr>
                <a:t>4</a:t>
              </a:r>
            </a:p>
          </p:txBody>
        </p:sp>
        <p:sp>
          <p:nvSpPr>
            <p:cNvPr id="50" name="Line 50"/>
            <p:cNvSpPr>
              <a:spLocks noChangeShapeType="1"/>
            </p:cNvSpPr>
            <p:nvPr/>
          </p:nvSpPr>
          <p:spPr bwMode="auto">
            <a:xfrm>
              <a:off x="1968" y="4176"/>
              <a:ext cx="96"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sp>
        <p:nvSpPr>
          <p:cNvPr id="51" name="Line 51"/>
          <p:cNvSpPr>
            <a:spLocks noChangeShapeType="1"/>
          </p:cNvSpPr>
          <p:nvPr/>
        </p:nvSpPr>
        <p:spPr bwMode="auto">
          <a:xfrm>
            <a:off x="4697413" y="2663825"/>
            <a:ext cx="457200"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bg1"/>
              </a:solidFill>
            </a:endParaRPr>
          </a:p>
        </p:txBody>
      </p:sp>
      <p:grpSp>
        <p:nvGrpSpPr>
          <p:cNvPr id="52" name="Group 52"/>
          <p:cNvGrpSpPr>
            <a:grpSpLocks/>
          </p:cNvGrpSpPr>
          <p:nvPr/>
        </p:nvGrpSpPr>
        <p:grpSpPr bwMode="auto">
          <a:xfrm>
            <a:off x="4601512" y="591602"/>
            <a:ext cx="690562" cy="881793"/>
            <a:chOff x="2400" y="3840"/>
            <a:chExt cx="432" cy="476"/>
          </a:xfrm>
        </p:grpSpPr>
        <p:sp>
          <p:nvSpPr>
            <p:cNvPr id="53" name="Text Box 53"/>
            <p:cNvSpPr txBox="1">
              <a:spLocks noChangeArrowheads="1"/>
            </p:cNvSpPr>
            <p:nvPr/>
          </p:nvSpPr>
          <p:spPr bwMode="auto">
            <a:xfrm>
              <a:off x="2400" y="3840"/>
              <a:ext cx="336"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latin typeface="Times New Roman" panose="02020603050405020304" pitchFamily="18" charset="0"/>
                  <a:cs typeface="Times New Roman" panose="02020603050405020304" pitchFamily="18" charset="0"/>
                </a:rPr>
                <a:t> </a:t>
              </a:r>
              <a:r>
                <a:rPr lang="en-US" sz="2800" b="1" dirty="0">
                  <a:solidFill>
                    <a:schemeClr val="accent5"/>
                  </a:solidFill>
                  <a:latin typeface="Times New Roman" panose="02020603050405020304" pitchFamily="18" charset="0"/>
                  <a:cs typeface="Times New Roman" panose="02020603050405020304" pitchFamily="18" charset="0"/>
                </a:rPr>
                <a:t>5</a:t>
              </a:r>
            </a:p>
          </p:txBody>
        </p:sp>
        <p:sp>
          <p:nvSpPr>
            <p:cNvPr id="54" name="Text Box 54"/>
            <p:cNvSpPr txBox="1">
              <a:spLocks noChangeArrowheads="1"/>
            </p:cNvSpPr>
            <p:nvPr/>
          </p:nvSpPr>
          <p:spPr bwMode="auto">
            <a:xfrm>
              <a:off x="2448" y="4032"/>
              <a:ext cx="384"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accent5"/>
                  </a:solidFill>
                  <a:latin typeface="Times New Roman" panose="02020603050405020304" pitchFamily="18" charset="0"/>
                  <a:cs typeface="Times New Roman" panose="02020603050405020304" pitchFamily="18" charset="0"/>
                </a:rPr>
                <a:t>4</a:t>
              </a:r>
            </a:p>
          </p:txBody>
        </p:sp>
        <p:sp>
          <p:nvSpPr>
            <p:cNvPr id="55" name="Line 55"/>
            <p:cNvSpPr>
              <a:spLocks noChangeShapeType="1"/>
            </p:cNvSpPr>
            <p:nvPr/>
          </p:nvSpPr>
          <p:spPr bwMode="auto">
            <a:xfrm>
              <a:off x="2448" y="4050"/>
              <a:ext cx="192" cy="0"/>
            </a:xfrm>
            <a:prstGeom prst="line">
              <a:avLst/>
            </a:prstGeom>
            <a:noFill/>
            <a:ln w="381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grpSp>
      <p:sp>
        <p:nvSpPr>
          <p:cNvPr id="56" name="Text Box 56"/>
          <p:cNvSpPr txBox="1">
            <a:spLocks noChangeArrowheads="1"/>
          </p:cNvSpPr>
          <p:nvPr/>
        </p:nvSpPr>
        <p:spPr bwMode="auto">
          <a:xfrm>
            <a:off x="788838" y="3837925"/>
            <a:ext cx="103691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200" dirty="0">
                <a:solidFill>
                  <a:schemeClr val="bg1"/>
                </a:solidFill>
                <a:latin typeface="Times New Roman" pitchFamily="18" charset="0"/>
                <a:cs typeface="Times New Roman" pitchFamily="18" charset="0"/>
              </a:rPr>
              <a:t>Chia mỗi đoạn thẳng đơn vị cũ thành 4 phần bằng nhau rồi lấy 5 đơn vị mới</a:t>
            </a:r>
          </a:p>
        </p:txBody>
      </p:sp>
      <p:sp>
        <p:nvSpPr>
          <p:cNvPr id="57" name="Oval 57"/>
          <p:cNvSpPr>
            <a:spLocks noChangeArrowheads="1"/>
          </p:cNvSpPr>
          <p:nvPr/>
        </p:nvSpPr>
        <p:spPr bwMode="auto">
          <a:xfrm>
            <a:off x="4599542" y="1093019"/>
            <a:ext cx="609600" cy="361950"/>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8" name="Text Box 58"/>
          <p:cNvSpPr txBox="1">
            <a:spLocks noChangeArrowheads="1"/>
          </p:cNvSpPr>
          <p:nvPr/>
        </p:nvSpPr>
        <p:spPr bwMode="auto">
          <a:xfrm>
            <a:off x="6329363" y="2028825"/>
            <a:ext cx="730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latin typeface="Tahoma" pitchFamily="34" charset="0"/>
                <a:cs typeface="Arial" charset="0"/>
              </a:rPr>
              <a:t>1</a:t>
            </a:r>
          </a:p>
        </p:txBody>
      </p:sp>
      <mc:AlternateContent xmlns:mc="http://schemas.openxmlformats.org/markup-compatibility/2006" xmlns:a14="http://schemas.microsoft.com/office/drawing/2010/main">
        <mc:Choice Requires="a14">
          <p:sp>
            <p:nvSpPr>
              <p:cNvPr id="60" name="Text Box 60"/>
              <p:cNvSpPr txBox="1">
                <a:spLocks noChangeArrowheads="1"/>
              </p:cNvSpPr>
              <p:nvPr/>
            </p:nvSpPr>
            <p:spPr bwMode="auto">
              <a:xfrm>
                <a:off x="864425" y="4844542"/>
                <a:ext cx="10675535" cy="1732013"/>
              </a:xfrm>
              <a:prstGeom prst="rect">
                <a:avLst/>
              </a:prstGeom>
              <a:noFill/>
              <a:ln>
                <a:noFill/>
              </a:ln>
              <a:effectLst/>
              <a:extLst>
                <a:ext uri="{909E8E84-426E-40DD-AFC4-6F175D3DCCD1}">
                  <a14:hiddenFill>
                    <a:gradFill rotWithShape="1">
                      <a:gsLst>
                        <a:gs pos="0">
                          <a:srgbClr val="CCCCFF"/>
                        </a:gs>
                        <a:gs pos="17999">
                          <a:srgbClr val="99CCFF">
                            <a:alpha val="88121"/>
                          </a:srgbClr>
                        </a:gs>
                        <a:gs pos="36000">
                          <a:srgbClr val="9966FF">
                            <a:alpha val="76240"/>
                          </a:srgbClr>
                        </a:gs>
                        <a:gs pos="61000">
                          <a:srgbClr val="CC99FF">
                            <a:alpha val="59740"/>
                          </a:srgbClr>
                        </a:gs>
                        <a:gs pos="82001">
                          <a:srgbClr val="99CCFF">
                            <a:alpha val="45879"/>
                          </a:srgbClr>
                        </a:gs>
                        <a:gs pos="100000">
                          <a:srgbClr val="CCCCFF">
                            <a:alpha val="34000"/>
                          </a:srgbClr>
                        </a:gs>
                      </a:gsLst>
                      <a:path path="shape">
                        <a:fillToRect l="50000" t="50000" r="50000" b="50000"/>
                      </a:path>
                    </a:gradFill>
                  </a14:hiddenFill>
                </a:ext>
                <a:ext uri="{91240B29-F687-4F45-9708-019B960494DF}">
                  <a14:hiddenLine w="76200" cmpd="tri">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sz="2800" b="1" i="1" dirty="0" smtClean="0">
                    <a:solidFill>
                      <a:srgbClr val="FF0000"/>
                    </a:solidFill>
                    <a:latin typeface="Arial" charset="0"/>
                    <a:cs typeface="Arial" charset="0"/>
                  </a:rPr>
                  <a:t>Trên trục số điểm biểu diễn số hữu tỉ x được gọi là điểm x</a:t>
                </a:r>
              </a:p>
              <a:p>
                <a:pPr>
                  <a:spcBef>
                    <a:spcPct val="50000"/>
                  </a:spcBef>
                </a:pPr>
                <a:r>
                  <a:rPr lang="en-US" sz="2800" b="1" i="1" dirty="0">
                    <a:solidFill>
                      <a:srgbClr val="FF0000"/>
                    </a:solidFill>
                    <a:latin typeface="Arial" charset="0"/>
                    <a:cs typeface="Arial" charset="0"/>
                  </a:rPr>
                  <a:t>Vd: Điểm biểu diễn số hữu tỉ </a:t>
                </a:r>
                <a:r>
                  <a:rPr lang="en-US" sz="2800" b="1" i="1" dirty="0" smtClean="0">
                    <a:solidFill>
                      <a:srgbClr val="FF0000"/>
                    </a:solidFill>
                    <a:latin typeface="Arial" charset="0"/>
                    <a:cs typeface="Arial" charset="0"/>
                  </a:rPr>
                  <a:t> </a:t>
                </a:r>
                <a14:m>
                  <m:oMath xmlns:m="http://schemas.openxmlformats.org/officeDocument/2006/math">
                    <m:f>
                      <m:fPr>
                        <m:ctrlPr>
                          <a:rPr lang="en-US" sz="3600" b="1" i="1" smtClean="0">
                            <a:solidFill>
                              <a:srgbClr val="FF0000"/>
                            </a:solidFill>
                            <a:latin typeface="Cambria Math" panose="02040503050406030204" pitchFamily="18" charset="0"/>
                            <a:cs typeface="Arial" charset="0"/>
                          </a:rPr>
                        </m:ctrlPr>
                      </m:fPr>
                      <m:num>
                        <m:r>
                          <a:rPr lang="en-US" sz="3600" b="1" i="1" smtClean="0">
                            <a:solidFill>
                              <a:srgbClr val="FF0000"/>
                            </a:solidFill>
                            <a:latin typeface="Cambria Math"/>
                            <a:cs typeface="Arial" charset="0"/>
                          </a:rPr>
                          <m:t>𝟓</m:t>
                        </m:r>
                      </m:num>
                      <m:den>
                        <m:r>
                          <a:rPr lang="en-US" sz="3600" b="1" i="1" smtClean="0">
                            <a:solidFill>
                              <a:srgbClr val="FF0000"/>
                            </a:solidFill>
                            <a:latin typeface="Cambria Math"/>
                            <a:cs typeface="Arial" charset="0"/>
                          </a:rPr>
                          <m:t>𝟒</m:t>
                        </m:r>
                      </m:den>
                    </m:f>
                  </m:oMath>
                </a14:m>
                <a:r>
                  <a:rPr lang="en-US" sz="2800" b="1" i="1" dirty="0" smtClean="0">
                    <a:solidFill>
                      <a:srgbClr val="FF0000"/>
                    </a:solidFill>
                    <a:latin typeface="Arial" charset="0"/>
                    <a:cs typeface="Arial" charset="0"/>
                  </a:rPr>
                  <a:t>   </a:t>
                </a:r>
                <a:r>
                  <a:rPr lang="en-US" sz="2800" b="1" i="1" dirty="0">
                    <a:solidFill>
                      <a:srgbClr val="FF0000"/>
                    </a:solidFill>
                    <a:latin typeface="Arial" charset="0"/>
                    <a:cs typeface="Arial" charset="0"/>
                  </a:rPr>
                  <a:t>gọi là </a:t>
                </a:r>
                <a:r>
                  <a:rPr lang="en-US" sz="2800" b="1" i="1" dirty="0" smtClean="0">
                    <a:solidFill>
                      <a:srgbClr val="FF0000"/>
                    </a:solidFill>
                    <a:latin typeface="Arial" charset="0"/>
                    <a:cs typeface="Arial" charset="0"/>
                  </a:rPr>
                  <a:t>điểm </a:t>
                </a:r>
                <a14:m>
                  <m:oMath xmlns:m="http://schemas.openxmlformats.org/officeDocument/2006/math">
                    <m:f>
                      <m:fPr>
                        <m:ctrlPr>
                          <a:rPr lang="en-US" sz="3600" b="1" i="1">
                            <a:solidFill>
                              <a:srgbClr val="FF0000"/>
                            </a:solidFill>
                            <a:latin typeface="Cambria Math" panose="02040503050406030204" pitchFamily="18" charset="0"/>
                            <a:cs typeface="Arial" charset="0"/>
                          </a:rPr>
                        </m:ctrlPr>
                      </m:fPr>
                      <m:num>
                        <m:r>
                          <a:rPr lang="en-US" sz="3600" b="1" i="1">
                            <a:solidFill>
                              <a:srgbClr val="FF0000"/>
                            </a:solidFill>
                            <a:latin typeface="Cambria Math"/>
                            <a:cs typeface="Arial" charset="0"/>
                          </a:rPr>
                          <m:t>𝟓</m:t>
                        </m:r>
                      </m:num>
                      <m:den>
                        <m:r>
                          <a:rPr lang="en-US" sz="3600" b="1" i="1">
                            <a:solidFill>
                              <a:srgbClr val="FF0000"/>
                            </a:solidFill>
                            <a:latin typeface="Cambria Math"/>
                            <a:cs typeface="Arial" charset="0"/>
                          </a:rPr>
                          <m:t>𝟒</m:t>
                        </m:r>
                      </m:den>
                    </m:f>
                  </m:oMath>
                </a14:m>
                <a:r>
                  <a:rPr lang="en-US" sz="3600" b="1" i="1" dirty="0" smtClean="0">
                    <a:solidFill>
                      <a:srgbClr val="FF0000"/>
                    </a:solidFill>
                    <a:latin typeface="Arial" charset="0"/>
                    <a:cs typeface="Arial" charset="0"/>
                  </a:rPr>
                  <a:t> </a:t>
                </a:r>
                <a:endParaRPr lang="en-US" sz="2800" b="1" i="1" dirty="0">
                  <a:solidFill>
                    <a:srgbClr val="FF0000"/>
                  </a:solidFill>
                  <a:latin typeface="Arial" charset="0"/>
                  <a:cs typeface="Arial" charset="0"/>
                </a:endParaRPr>
              </a:p>
            </p:txBody>
          </p:sp>
        </mc:Choice>
        <mc:Fallback xmlns="">
          <p:sp>
            <p:nvSpPr>
              <p:cNvPr id="60" name="Text Box 60"/>
              <p:cNvSpPr txBox="1">
                <a:spLocks noRot="1" noChangeAspect="1" noMove="1" noResize="1" noEditPoints="1" noAdjustHandles="1" noChangeArrowheads="1" noChangeShapeType="1" noTextEdit="1"/>
              </p:cNvSpPr>
              <p:nvPr/>
            </p:nvSpPr>
            <p:spPr bwMode="auto">
              <a:xfrm>
                <a:off x="864425" y="4844542"/>
                <a:ext cx="10675535" cy="1732013"/>
              </a:xfrm>
              <a:prstGeom prst="rect">
                <a:avLst/>
              </a:prstGeom>
              <a:blipFill rotWithShape="1">
                <a:blip r:embed="rId2"/>
                <a:stretch>
                  <a:fillRect l="-1199" t="-3521" b="-352"/>
                </a:stretch>
              </a:blipFill>
              <a:ln>
                <a:noFill/>
              </a:ln>
              <a:effectLst/>
              <a:extLst>
                <a:ext uri="{909E8E84-426E-40DD-AFC4-6F175D3DCCD1}">
                  <a14:hiddenFill xmlns:a14="http://schemas.microsoft.com/office/drawing/2010/main">
                    <a:gradFill rotWithShape="1">
                      <a:gsLst>
                        <a:gs pos="0">
                          <a:srgbClr val="CCCCFF"/>
                        </a:gs>
                        <a:gs pos="17999">
                          <a:srgbClr val="99CCFF">
                            <a:alpha val="88121"/>
                          </a:srgbClr>
                        </a:gs>
                        <a:gs pos="36000">
                          <a:srgbClr val="9966FF">
                            <a:alpha val="76240"/>
                          </a:srgbClr>
                        </a:gs>
                        <a:gs pos="61000">
                          <a:srgbClr val="CC99FF">
                            <a:alpha val="59740"/>
                          </a:srgbClr>
                        </a:gs>
                        <a:gs pos="82001">
                          <a:srgbClr val="99CCFF">
                            <a:alpha val="45879"/>
                          </a:srgbClr>
                        </a:gs>
                        <a:gs pos="100000">
                          <a:srgbClr val="CCCCFF">
                            <a:alpha val="34000"/>
                          </a:srgbClr>
                        </a:gs>
                      </a:gsLst>
                      <a:path path="shape">
                        <a:fillToRect l="50000" t="50000" r="50000" b="50000"/>
                      </a:path>
                    </a:gra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3523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strVal val="#ppt_w*0.05"/>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anim calcmode="lin" valueType="num">
                                      <p:cBhvr>
                                        <p:cTn id="25" dur="500" fill="hold"/>
                                        <p:tgtEl>
                                          <p:spTgt spid="10"/>
                                        </p:tgtEl>
                                        <p:attrNameLst>
                                          <p:attrName>ppt_x</p:attrName>
                                        </p:attrNameLst>
                                      </p:cBhvr>
                                      <p:tavLst>
                                        <p:tav tm="0">
                                          <p:val>
                                            <p:strVal val="#ppt_x-.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Effect transition="in" filter="fade">
                                      <p:cBhvr>
                                        <p:cTn id="27" dur="500"/>
                                        <p:tgtEl>
                                          <p:spTgt spid="10"/>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linds(horizontal)">
                                      <p:cBhvr>
                                        <p:cTn id="31" dur="500"/>
                                        <p:tgtEl>
                                          <p:spTgt spid="5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1" nodeType="clickEffect">
                                  <p:stCondLst>
                                    <p:cond delay="0"/>
                                  </p:stCondLst>
                                  <p:childTnLst>
                                    <p:animMotion origin="layout" path="M 0.2 3.33333E-6 L 3.33333E-6 3.33333E-6 " pathEditMode="relative" rAng="0" ptsTypes="AA">
                                      <p:cBhvr>
                                        <p:cTn id="38" dur="2000" spd="-100000" fill="hold"/>
                                        <p:tgtEl>
                                          <p:spTgt spid="10"/>
                                        </p:tgtEl>
                                        <p:attrNameLst>
                                          <p:attrName>ppt_x</p:attrName>
                                          <p:attrName>ppt_y</p:attrName>
                                        </p:attrNameLst>
                                      </p:cBhvr>
                                      <p:rCtr x="-10000" y="0"/>
                                    </p:animMotion>
                                  </p:childTnLst>
                                </p:cTn>
                              </p:par>
                            </p:childTnLst>
                          </p:cTn>
                        </p:par>
                        <p:par>
                          <p:cTn id="39" fill="hold">
                            <p:stCondLst>
                              <p:cond delay="2000"/>
                            </p:stCondLst>
                            <p:childTnLst>
                              <p:par>
                                <p:cTn id="40" presetID="3" presetClass="entr" presetSubtype="1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par>
                          <p:cTn id="43" fill="hold">
                            <p:stCondLst>
                              <p:cond delay="2500"/>
                            </p:stCondLst>
                            <p:childTnLst>
                              <p:par>
                                <p:cTn id="44" presetID="3" presetClass="entr" presetSubtype="1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2" nodeType="click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strVal val="#ppt_w*0.05"/>
                                          </p:val>
                                        </p:tav>
                                        <p:tav tm="100000">
                                          <p:val>
                                            <p:strVal val="#ppt_w"/>
                                          </p:val>
                                        </p:tav>
                                      </p:tavLst>
                                    </p:anim>
                                    <p:anim calcmode="lin" valueType="num">
                                      <p:cBhvr>
                                        <p:cTn id="57" dur="500" fill="hold"/>
                                        <p:tgtEl>
                                          <p:spTgt spid="26"/>
                                        </p:tgtEl>
                                        <p:attrNameLst>
                                          <p:attrName>ppt_h</p:attrName>
                                        </p:attrNameLst>
                                      </p:cBhvr>
                                      <p:tavLst>
                                        <p:tav tm="0">
                                          <p:val>
                                            <p:strVal val="#ppt_h"/>
                                          </p:val>
                                        </p:tav>
                                        <p:tav tm="100000">
                                          <p:val>
                                            <p:strVal val="#ppt_h"/>
                                          </p:val>
                                        </p:tav>
                                      </p:tavLst>
                                    </p:anim>
                                    <p:anim calcmode="lin" valueType="num">
                                      <p:cBhvr>
                                        <p:cTn id="58" dur="500" fill="hold"/>
                                        <p:tgtEl>
                                          <p:spTgt spid="26"/>
                                        </p:tgtEl>
                                        <p:attrNameLst>
                                          <p:attrName>ppt_x</p:attrName>
                                        </p:attrNameLst>
                                      </p:cBhvr>
                                      <p:tavLst>
                                        <p:tav tm="0">
                                          <p:val>
                                            <p:strVal val="#ppt_x-.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35" presetClass="path" presetSubtype="0" accel="50000" decel="50000" fill="hold" grpId="1" nodeType="clickEffect">
                                  <p:stCondLst>
                                    <p:cond delay="0"/>
                                  </p:stCondLst>
                                  <p:childTnLst>
                                    <p:animMotion origin="layout" path="M 3.33333E-6 -1.56069E-6 L -0.2 -1.56069E-6 " pathEditMode="relative" rAng="0" ptsTypes="AA">
                                      <p:cBhvr>
                                        <p:cTn id="64" dur="2000" fill="hold"/>
                                        <p:tgtEl>
                                          <p:spTgt spid="26"/>
                                        </p:tgtEl>
                                        <p:attrNameLst>
                                          <p:attrName>ppt_x</p:attrName>
                                          <p:attrName>ppt_y</p:attrName>
                                        </p:attrNameLst>
                                      </p:cBhvr>
                                      <p:rCtr x="-10000" y="0"/>
                                    </p:animMotion>
                                  </p:childTnLst>
                                </p:cTn>
                              </p:par>
                            </p:childTnLst>
                          </p:cTn>
                        </p:par>
                        <p:par>
                          <p:cTn id="65" fill="hold">
                            <p:stCondLst>
                              <p:cond delay="2000"/>
                            </p:stCondLst>
                            <p:childTnLst>
                              <p:par>
                                <p:cTn id="66" presetID="3" presetClass="entr" presetSubtype="10"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linds(horizontal)">
                                      <p:cBhvr>
                                        <p:cTn id="68" dur="500"/>
                                        <p:tgtEl>
                                          <p:spTgt spid="2"/>
                                        </p:tgtEl>
                                      </p:cBhvr>
                                    </p:animEffect>
                                  </p:childTnLst>
                                </p:cTn>
                              </p:par>
                            </p:childTnLst>
                          </p:cTn>
                        </p:par>
                        <p:par>
                          <p:cTn id="69" fill="hold">
                            <p:stCondLst>
                              <p:cond delay="2500"/>
                            </p:stCondLst>
                            <p:childTnLst>
                              <p:par>
                                <p:cTn id="70" presetID="3" presetClass="entr" presetSubtype="1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35" presetClass="path" presetSubtype="0" accel="50000" decel="50000" fill="hold" grpId="2" nodeType="clickEffect">
                                  <p:stCondLst>
                                    <p:cond delay="0"/>
                                  </p:stCondLst>
                                  <p:childTnLst>
                                    <p:animMotion origin="layout" path="M -0.2 -1.56069E-6 L -0.4 -1.56069E-6 " pathEditMode="relative" rAng="0" ptsTypes="AA">
                                      <p:cBhvr>
                                        <p:cTn id="76" dur="2000" fill="hold"/>
                                        <p:tgtEl>
                                          <p:spTgt spid="26"/>
                                        </p:tgtEl>
                                        <p:attrNameLst>
                                          <p:attrName>ppt_x</p:attrName>
                                          <p:attrName>ppt_y</p:attrName>
                                        </p:attrNameLst>
                                      </p:cBhvr>
                                      <p:rCtr x="-10000" y="0"/>
                                    </p:animMotion>
                                  </p:childTnLst>
                                </p:cTn>
                              </p:par>
                            </p:childTnLst>
                          </p:cTn>
                        </p:par>
                        <p:par>
                          <p:cTn id="77" fill="hold">
                            <p:stCondLst>
                              <p:cond delay="2000"/>
                            </p:stCondLst>
                            <p:childTnLst>
                              <p:par>
                                <p:cTn id="78" presetID="3" presetClass="entr" presetSubtype="10" fill="hold" grpId="0"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linds(horizontal)">
                                      <p:cBhvr>
                                        <p:cTn id="80" dur="500"/>
                                        <p:tgtEl>
                                          <p:spTgt spid="3"/>
                                        </p:tgtEl>
                                      </p:cBhvr>
                                    </p:animEffect>
                                  </p:childTnLst>
                                </p:cTn>
                              </p:par>
                            </p:childTnLst>
                          </p:cTn>
                        </p:par>
                        <p:par>
                          <p:cTn id="81" fill="hold">
                            <p:stCondLst>
                              <p:cond delay="2500"/>
                            </p:stCondLst>
                            <p:childTnLst>
                              <p:par>
                                <p:cTn id="82" presetID="3" presetClass="entr" presetSubtype="1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linds(horizontal)">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3" nodeType="clickEffect">
                                  <p:stCondLst>
                                    <p:cond delay="0"/>
                                  </p:stCondLst>
                                  <p:childTnLst>
                                    <p:animEffect transition="out" filter="blinds(horizontal)">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27"/>
                                        </p:tgtEl>
                                      </p:cBhvr>
                                    </p:animEffect>
                                    <p:set>
                                      <p:cBhvr>
                                        <p:cTn id="92" dur="1" fill="hold">
                                          <p:stCondLst>
                                            <p:cond delay="499"/>
                                          </p:stCondLst>
                                        </p:cTn>
                                        <p:tgtEl>
                                          <p:spTgt spid="27"/>
                                        </p:tgtEl>
                                        <p:attrNameLst>
                                          <p:attrName>style.visibility</p:attrName>
                                        </p:attrNameLst>
                                      </p:cBhvr>
                                      <p:to>
                                        <p:strVal val="hidden"/>
                                      </p:to>
                                    </p:set>
                                  </p:childTnLst>
                                </p:cTn>
                              </p:par>
                              <p:par>
                                <p:cTn id="93" presetID="3" presetClass="entr" presetSubtype="1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500"/>
                                        <p:tgtEl>
                                          <p:spTgt spid="30"/>
                                        </p:tgtEl>
                                      </p:cBhvr>
                                    </p:animEffect>
                                  </p:childTnLst>
                                </p:cTn>
                              </p:par>
                              <p:par>
                                <p:cTn id="96" presetID="3" presetClass="entr" presetSubtype="10" fill="hold"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blinds(horizontal)">
                                      <p:cBhvr>
                                        <p:cTn id="98" dur="500"/>
                                        <p:tgtEl>
                                          <p:spTgt spid="52"/>
                                        </p:tgtEl>
                                      </p:cBhvr>
                                    </p:animEffect>
                                  </p:childTnLst>
                                </p:cTn>
                              </p:par>
                            </p:childTnLst>
                          </p:cTn>
                        </p:par>
                        <p:par>
                          <p:cTn id="99" fill="hold">
                            <p:stCondLst>
                              <p:cond delay="500"/>
                            </p:stCondLst>
                            <p:childTnLst>
                              <p:par>
                                <p:cTn id="100" presetID="3" presetClass="entr" presetSubtype="10"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linds(horizontal)">
                                      <p:cBhvr>
                                        <p:cTn id="102" dur="500"/>
                                        <p:tgtEl>
                                          <p:spTgt spid="56"/>
                                        </p:tgtEl>
                                      </p:cBhvr>
                                    </p:animEffect>
                                  </p:childTnLst>
                                </p:cTn>
                              </p:par>
                            </p:childTnLst>
                          </p:cTn>
                        </p:par>
                        <p:par>
                          <p:cTn id="103" fill="hold">
                            <p:stCondLst>
                              <p:cond delay="1000"/>
                            </p:stCondLst>
                            <p:childTnLst>
                              <p:par>
                                <p:cTn id="104" presetID="3" presetClass="entr" presetSubtype="10"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blinds(horizontal)">
                                      <p:cBhvr>
                                        <p:cTn id="106" dur="500"/>
                                        <p:tgtEl>
                                          <p:spTgt spid="57"/>
                                        </p:tgtEl>
                                      </p:cBhvr>
                                    </p:animEffect>
                                  </p:childTnLst>
                                </p:cTn>
                              </p:par>
                            </p:childTnLst>
                          </p:cTn>
                        </p:par>
                        <p:par>
                          <p:cTn id="107" fill="hold">
                            <p:stCondLst>
                              <p:cond delay="1500"/>
                            </p:stCondLst>
                            <p:childTnLst>
                              <p:par>
                                <p:cTn id="108" presetID="3" presetClass="entr" presetSubtype="10" fill="hold" grpId="0" nodeType="after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blinds(horizontal)">
                                      <p:cBhvr>
                                        <p:cTn id="110" dur="500"/>
                                        <p:tgtEl>
                                          <p:spTgt spid="51"/>
                                        </p:tgtEl>
                                      </p:cBhvr>
                                    </p:animEffect>
                                  </p:childTnLst>
                                </p:cTn>
                              </p:par>
                            </p:childTnLst>
                          </p:cTn>
                        </p:par>
                        <p:par>
                          <p:cTn id="111" fill="hold">
                            <p:stCondLst>
                              <p:cond delay="2000"/>
                            </p:stCondLst>
                            <p:childTnLst>
                              <p:par>
                                <p:cTn id="112" presetID="3" presetClass="entr" presetSubtype="1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blinds(horizontal)">
                                      <p:cBhvr>
                                        <p:cTn id="114" dur="500"/>
                                        <p:tgtEl>
                                          <p:spTgt spid="31"/>
                                        </p:tgtEl>
                                      </p:cBhvr>
                                    </p:animEffect>
                                  </p:childTnLst>
                                </p:cTn>
                              </p:par>
                            </p:childTnLst>
                          </p:cTn>
                        </p:par>
                        <p:par>
                          <p:cTn id="115" fill="hold">
                            <p:stCondLst>
                              <p:cond delay="2500"/>
                            </p:stCondLst>
                            <p:childTnLst>
                              <p:par>
                                <p:cTn id="116" presetID="3" presetClass="entr" presetSubtype="10" fill="hold"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blinds(horizontal)">
                                      <p:cBhvr>
                                        <p:cTn id="118" dur="50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63" presetClass="path" presetSubtype="0" accel="50000" decel="50000" fill="hold" grpId="1" nodeType="clickEffect">
                                  <p:stCondLst>
                                    <p:cond delay="0"/>
                                  </p:stCondLst>
                                  <p:childTnLst>
                                    <p:animMotion origin="layout" path="M 3.33333E-6 4.45087E-6 L 0.05 4.45087E-6 " pathEditMode="relative" rAng="0" ptsTypes="AA">
                                      <p:cBhvr>
                                        <p:cTn id="122" dur="2000" fill="hold"/>
                                        <p:tgtEl>
                                          <p:spTgt spid="51"/>
                                        </p:tgtEl>
                                        <p:attrNameLst>
                                          <p:attrName>ppt_x</p:attrName>
                                          <p:attrName>ppt_y</p:attrName>
                                        </p:attrNameLst>
                                      </p:cBhvr>
                                      <p:rCtr x="2500" y="0"/>
                                    </p:animMotion>
                                  </p:childTnLst>
                                </p:cTn>
                              </p:par>
                            </p:childTnLst>
                          </p:cTn>
                        </p:par>
                        <p:par>
                          <p:cTn id="123" fill="hold">
                            <p:stCondLst>
                              <p:cond delay="2000"/>
                            </p:stCondLst>
                            <p:childTnLst>
                              <p:par>
                                <p:cTn id="124" presetID="3" presetClass="entr" presetSubtype="10" fill="hold" grpId="0" nodeType="after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blinds(horizontal)">
                                      <p:cBhvr>
                                        <p:cTn id="126" dur="500"/>
                                        <p:tgtEl>
                                          <p:spTgt spid="11"/>
                                        </p:tgtEl>
                                      </p:cBhvr>
                                    </p:animEffect>
                                  </p:childTnLst>
                                </p:cTn>
                              </p:par>
                            </p:childTnLst>
                          </p:cTn>
                        </p:par>
                        <p:par>
                          <p:cTn id="127" fill="hold">
                            <p:stCondLst>
                              <p:cond delay="2500"/>
                            </p:stCondLst>
                            <p:childTnLst>
                              <p:par>
                                <p:cTn id="128" presetID="3" presetClass="entr" presetSubtype="10" fill="hold" nodeType="after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blinds(horizontal)">
                                      <p:cBhvr>
                                        <p:cTn id="130" dur="500"/>
                                        <p:tgtEl>
                                          <p:spTgt spid="16"/>
                                        </p:tgtEl>
                                      </p:cBhvr>
                                    </p:animEffect>
                                  </p:childTnLst>
                                </p:cTn>
                              </p:par>
                            </p:childTnLst>
                          </p:cTn>
                        </p:par>
                        <p:par>
                          <p:cTn id="131" fill="hold">
                            <p:stCondLst>
                              <p:cond delay="3000"/>
                            </p:stCondLst>
                            <p:childTnLst>
                              <p:par>
                                <p:cTn id="132" presetID="63" presetClass="path" presetSubtype="0" accel="50000" decel="50000" fill="hold" grpId="2" nodeType="afterEffect">
                                  <p:stCondLst>
                                    <p:cond delay="0"/>
                                  </p:stCondLst>
                                  <p:childTnLst>
                                    <p:animMotion origin="layout" path="M 0.05 4.45087E-6 L 0.1 4.45087E-6 " pathEditMode="relative" rAng="0" ptsTypes="AA">
                                      <p:cBhvr>
                                        <p:cTn id="133" dur="2000" fill="hold"/>
                                        <p:tgtEl>
                                          <p:spTgt spid="51"/>
                                        </p:tgtEl>
                                        <p:attrNameLst>
                                          <p:attrName>ppt_x</p:attrName>
                                          <p:attrName>ppt_y</p:attrName>
                                        </p:attrNameLst>
                                      </p:cBhvr>
                                      <p:rCtr x="2500" y="0"/>
                                    </p:animMotion>
                                  </p:childTnLst>
                                </p:cTn>
                              </p:par>
                            </p:childTnLst>
                          </p:cTn>
                        </p:par>
                        <p:par>
                          <p:cTn id="134" fill="hold">
                            <p:stCondLst>
                              <p:cond delay="5000"/>
                            </p:stCondLst>
                            <p:childTnLst>
                              <p:par>
                                <p:cTn id="135" presetID="3" presetClass="entr" presetSubtype="10"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blinds(horizontal)">
                                      <p:cBhvr>
                                        <p:cTn id="137" dur="500"/>
                                        <p:tgtEl>
                                          <p:spTgt spid="32"/>
                                        </p:tgtEl>
                                      </p:cBhvr>
                                    </p:animEffect>
                                  </p:childTnLst>
                                </p:cTn>
                              </p:par>
                            </p:childTnLst>
                          </p:cTn>
                        </p:par>
                        <p:par>
                          <p:cTn id="138" fill="hold">
                            <p:stCondLst>
                              <p:cond delay="5500"/>
                            </p:stCondLst>
                            <p:childTnLst>
                              <p:par>
                                <p:cTn id="139" presetID="3" presetClass="entr" presetSubtype="10" fill="hold" nodeType="after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blinds(horizontal)">
                                      <p:cBhvr>
                                        <p:cTn id="141" dur="500"/>
                                        <p:tgtEl>
                                          <p:spTgt spid="20"/>
                                        </p:tgtEl>
                                      </p:cBhvr>
                                    </p:animEffect>
                                  </p:childTnLst>
                                </p:cTn>
                              </p:par>
                            </p:childTnLst>
                          </p:cTn>
                        </p:par>
                        <p:par>
                          <p:cTn id="142" fill="hold">
                            <p:stCondLst>
                              <p:cond delay="6000"/>
                            </p:stCondLst>
                            <p:childTnLst>
                              <p:par>
                                <p:cTn id="143" presetID="63" presetClass="path" presetSubtype="0" accel="50000" decel="50000" fill="hold" grpId="3" nodeType="afterEffect">
                                  <p:stCondLst>
                                    <p:cond delay="0"/>
                                  </p:stCondLst>
                                  <p:childTnLst>
                                    <p:animMotion origin="layout" path="M 0.1 4.45087E-6 L 0.15 4.45087E-6 " pathEditMode="relative" rAng="0" ptsTypes="AA">
                                      <p:cBhvr>
                                        <p:cTn id="144" dur="2000" fill="hold"/>
                                        <p:tgtEl>
                                          <p:spTgt spid="51"/>
                                        </p:tgtEl>
                                        <p:attrNameLst>
                                          <p:attrName>ppt_x</p:attrName>
                                          <p:attrName>ppt_y</p:attrName>
                                        </p:attrNameLst>
                                      </p:cBhvr>
                                      <p:rCtr x="2500" y="0"/>
                                    </p:animMotion>
                                  </p:childTnLst>
                                </p:cTn>
                              </p:par>
                            </p:childTnLst>
                          </p:cTn>
                        </p:par>
                        <p:par>
                          <p:cTn id="145" fill="hold">
                            <p:stCondLst>
                              <p:cond delay="8000"/>
                            </p:stCondLst>
                            <p:childTnLst>
                              <p:par>
                                <p:cTn id="146" presetID="3" presetClass="entr" presetSubtype="10" fill="hold" nodeType="afterEffect">
                                  <p:stCondLst>
                                    <p:cond delay="0"/>
                                  </p:stCondLst>
                                  <p:childTnLst>
                                    <p:set>
                                      <p:cBhvr>
                                        <p:cTn id="147" dur="1" fill="hold">
                                          <p:stCondLst>
                                            <p:cond delay="0"/>
                                          </p:stCondLst>
                                        </p:cTn>
                                        <p:tgtEl>
                                          <p:spTgt spid="35"/>
                                        </p:tgtEl>
                                        <p:attrNameLst>
                                          <p:attrName>style.visibility</p:attrName>
                                        </p:attrNameLst>
                                      </p:cBhvr>
                                      <p:to>
                                        <p:strVal val="visible"/>
                                      </p:to>
                                    </p:set>
                                    <p:animEffect transition="in" filter="blinds(horizontal)">
                                      <p:cBhvr>
                                        <p:cTn id="148" dur="500"/>
                                        <p:tgtEl>
                                          <p:spTgt spid="35"/>
                                        </p:tgtEl>
                                      </p:cBhvr>
                                    </p:animEffect>
                                  </p:childTnLst>
                                </p:cTn>
                              </p:par>
                            </p:childTnLst>
                          </p:cTn>
                        </p:par>
                        <p:par>
                          <p:cTn id="149" fill="hold">
                            <p:stCondLst>
                              <p:cond delay="8500"/>
                            </p:stCondLst>
                            <p:childTnLst>
                              <p:par>
                                <p:cTn id="150" presetID="63" presetClass="path" presetSubtype="0" accel="50000" decel="50000" fill="hold" grpId="4" nodeType="afterEffect">
                                  <p:stCondLst>
                                    <p:cond delay="0"/>
                                  </p:stCondLst>
                                  <p:childTnLst>
                                    <p:animMotion origin="layout" path="M 0.15 4.45087E-6 L 0.2 4.45087E-6 " pathEditMode="relative" rAng="0" ptsTypes="AA">
                                      <p:cBhvr>
                                        <p:cTn id="151" dur="2000" fill="hold"/>
                                        <p:tgtEl>
                                          <p:spTgt spid="51"/>
                                        </p:tgtEl>
                                        <p:attrNameLst>
                                          <p:attrName>ppt_x</p:attrName>
                                          <p:attrName>ppt_y</p:attrName>
                                        </p:attrNameLst>
                                      </p:cBhvr>
                                      <p:rCtr x="2500" y="0"/>
                                    </p:animMotion>
                                  </p:childTnLst>
                                </p:cTn>
                              </p:par>
                            </p:childTnLst>
                          </p:cTn>
                        </p:par>
                        <p:par>
                          <p:cTn id="152" fill="hold">
                            <p:stCondLst>
                              <p:cond delay="10500"/>
                            </p:stCondLst>
                            <p:childTnLst>
                              <p:par>
                                <p:cTn id="153" presetID="3" presetClass="entr" presetSubtype="10"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Effect transition="in" filter="blinds(horizontal)">
                                      <p:cBhvr>
                                        <p:cTn id="155" dur="500"/>
                                        <p:tgtEl>
                                          <p:spTgt spid="33"/>
                                        </p:tgtEl>
                                      </p:cBhvr>
                                    </p:animEffect>
                                  </p:childTnLst>
                                </p:cTn>
                              </p:par>
                            </p:childTnLst>
                          </p:cTn>
                        </p:par>
                        <p:par>
                          <p:cTn id="156" fill="hold">
                            <p:stCondLst>
                              <p:cond delay="11000"/>
                            </p:stCondLst>
                            <p:childTnLst>
                              <p:par>
                                <p:cTn id="157" presetID="3" presetClass="entr" presetSubtype="10" fill="hold" nodeType="after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blinds(horizontal)">
                                      <p:cBhvr>
                                        <p:cTn id="159" dur="500"/>
                                        <p:tgtEl>
                                          <p:spTgt spid="39"/>
                                        </p:tgtEl>
                                      </p:cBhvr>
                                    </p:animEffect>
                                  </p:childTnLst>
                                </p:cTn>
                              </p:par>
                            </p:childTnLst>
                          </p:cTn>
                        </p:par>
                        <p:par>
                          <p:cTn id="160" fill="hold">
                            <p:stCondLst>
                              <p:cond delay="11500"/>
                            </p:stCondLst>
                            <p:childTnLst>
                              <p:par>
                                <p:cTn id="161" presetID="63" presetClass="path" presetSubtype="0" accel="50000" decel="50000" fill="hold" grpId="5" nodeType="afterEffect">
                                  <p:stCondLst>
                                    <p:cond delay="0"/>
                                  </p:stCondLst>
                                  <p:childTnLst>
                                    <p:animMotion origin="layout" path="M 0.2 4.45087E-6 L 0.25 4.45087E-6 " pathEditMode="relative" rAng="0" ptsTypes="AA">
                                      <p:cBhvr>
                                        <p:cTn id="162" dur="2000" fill="hold"/>
                                        <p:tgtEl>
                                          <p:spTgt spid="51"/>
                                        </p:tgtEl>
                                        <p:attrNameLst>
                                          <p:attrName>ppt_x</p:attrName>
                                          <p:attrName>ppt_y</p:attrName>
                                        </p:attrNameLst>
                                      </p:cBhvr>
                                      <p:rCtr x="2500" y="0"/>
                                    </p:animMotion>
                                  </p:childTnLst>
                                </p:cTn>
                              </p:par>
                            </p:childTnLst>
                          </p:cTn>
                        </p:par>
                        <p:par>
                          <p:cTn id="163" fill="hold">
                            <p:stCondLst>
                              <p:cond delay="13500"/>
                            </p:stCondLst>
                            <p:childTnLst>
                              <p:par>
                                <p:cTn id="164" presetID="3" presetClass="entr" presetSubtype="10" fill="hold" grpId="0" nodeType="afterEffect">
                                  <p:stCondLst>
                                    <p:cond delay="0"/>
                                  </p:stCondLst>
                                  <p:childTnLst>
                                    <p:set>
                                      <p:cBhvr>
                                        <p:cTn id="165" dur="1" fill="hold">
                                          <p:stCondLst>
                                            <p:cond delay="0"/>
                                          </p:stCondLst>
                                        </p:cTn>
                                        <p:tgtEl>
                                          <p:spTgt spid="25"/>
                                        </p:tgtEl>
                                        <p:attrNameLst>
                                          <p:attrName>style.visibility</p:attrName>
                                        </p:attrNameLst>
                                      </p:cBhvr>
                                      <p:to>
                                        <p:strVal val="visible"/>
                                      </p:to>
                                    </p:set>
                                    <p:animEffect transition="in" filter="blinds(horizontal)">
                                      <p:cBhvr>
                                        <p:cTn id="166" dur="500"/>
                                        <p:tgtEl>
                                          <p:spTgt spid="25"/>
                                        </p:tgtEl>
                                      </p:cBhvr>
                                    </p:animEffect>
                                  </p:childTnLst>
                                </p:cTn>
                              </p:par>
                            </p:childTnLst>
                          </p:cTn>
                        </p:par>
                        <p:par>
                          <p:cTn id="167" fill="hold">
                            <p:stCondLst>
                              <p:cond delay="14000"/>
                            </p:stCondLst>
                            <p:childTnLst>
                              <p:par>
                                <p:cTn id="168" presetID="3" presetClass="entr" presetSubtype="10" fill="hold" nodeType="after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blinds(horizontal)">
                                      <p:cBhvr>
                                        <p:cTn id="170" dur="500"/>
                                        <p:tgtEl>
                                          <p:spTgt spid="43"/>
                                        </p:tgtEl>
                                      </p:cBhvr>
                                    </p:animEffect>
                                  </p:childTnLst>
                                </p:cTn>
                              </p:par>
                            </p:childTnLst>
                          </p:cTn>
                        </p:par>
                        <p:par>
                          <p:cTn id="171" fill="hold">
                            <p:stCondLst>
                              <p:cond delay="14500"/>
                            </p:stCondLst>
                            <p:childTnLst>
                              <p:par>
                                <p:cTn id="172" presetID="63" presetClass="path" presetSubtype="0" accel="50000" decel="50000" fill="hold" grpId="6" nodeType="afterEffect">
                                  <p:stCondLst>
                                    <p:cond delay="0"/>
                                  </p:stCondLst>
                                  <p:childTnLst>
                                    <p:animMotion origin="layout" path="M 0.25 4.45087E-6 L 0.3 4.45087E-6 " pathEditMode="relative" rAng="0" ptsTypes="AA">
                                      <p:cBhvr>
                                        <p:cTn id="173" dur="2000" fill="hold"/>
                                        <p:tgtEl>
                                          <p:spTgt spid="51"/>
                                        </p:tgtEl>
                                        <p:attrNameLst>
                                          <p:attrName>ppt_x</p:attrName>
                                          <p:attrName>ppt_y</p:attrName>
                                        </p:attrNameLst>
                                      </p:cBhvr>
                                      <p:rCtr x="2500" y="0"/>
                                    </p:animMotion>
                                  </p:childTnLst>
                                </p:cTn>
                              </p:par>
                            </p:childTnLst>
                          </p:cTn>
                        </p:par>
                        <p:par>
                          <p:cTn id="174" fill="hold">
                            <p:stCondLst>
                              <p:cond delay="16500"/>
                            </p:stCondLst>
                            <p:childTnLst>
                              <p:par>
                                <p:cTn id="175" presetID="3" presetClass="entr" presetSubtype="10" fill="hold" grpId="0" nodeType="after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blinds(horizontal)">
                                      <p:cBhvr>
                                        <p:cTn id="177" dur="500"/>
                                        <p:tgtEl>
                                          <p:spTgt spid="34"/>
                                        </p:tgtEl>
                                      </p:cBhvr>
                                    </p:animEffect>
                                  </p:childTnLst>
                                </p:cTn>
                              </p:par>
                            </p:childTnLst>
                          </p:cTn>
                        </p:par>
                        <p:par>
                          <p:cTn id="178" fill="hold">
                            <p:stCondLst>
                              <p:cond delay="17000"/>
                            </p:stCondLst>
                            <p:childTnLst>
                              <p:par>
                                <p:cTn id="179" presetID="3" presetClass="entr" presetSubtype="10" fill="hold" nodeType="after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blinds(horizontal)">
                                      <p:cBhvr>
                                        <p:cTn id="181" dur="500"/>
                                        <p:tgtEl>
                                          <p:spTgt spid="47"/>
                                        </p:tgtEl>
                                      </p:cBhvr>
                                    </p:animEffect>
                                  </p:childTnLst>
                                </p:cTn>
                              </p:par>
                            </p:childTnLst>
                          </p:cTn>
                        </p:par>
                        <p:par>
                          <p:cTn id="182" fill="hold">
                            <p:stCondLst>
                              <p:cond delay="17500"/>
                            </p:stCondLst>
                            <p:childTnLst>
                              <p:par>
                                <p:cTn id="183" presetID="63" presetClass="path" presetSubtype="0" accel="50000" decel="50000" fill="hold" grpId="7" nodeType="afterEffect">
                                  <p:stCondLst>
                                    <p:cond delay="0"/>
                                  </p:stCondLst>
                                  <p:childTnLst>
                                    <p:animMotion origin="layout" path="M 0.27716 3.395E-6 L 0.32717 3.395E-6 " pathEditMode="relative" rAng="0" ptsTypes="AA">
                                      <p:cBhvr>
                                        <p:cTn id="184" dur="2000" fill="hold"/>
                                        <p:tgtEl>
                                          <p:spTgt spid="51"/>
                                        </p:tgtEl>
                                        <p:attrNameLst>
                                          <p:attrName>ppt_x</p:attrName>
                                          <p:attrName>ppt_y</p:attrName>
                                        </p:attrNameLst>
                                      </p:cBhvr>
                                      <p:rCtr x="2501" y="0"/>
                                    </p:animMotion>
                                  </p:childTnLst>
                                </p:cTn>
                              </p:par>
                            </p:childTnLst>
                          </p:cTn>
                        </p:par>
                      </p:childTnLst>
                    </p:cTn>
                  </p:par>
                  <p:par>
                    <p:cTn id="185" fill="hold">
                      <p:stCondLst>
                        <p:cond delay="indefinite"/>
                      </p:stCondLst>
                      <p:childTnLst>
                        <p:par>
                          <p:cTn id="186" fill="hold">
                            <p:stCondLst>
                              <p:cond delay="0"/>
                            </p:stCondLst>
                            <p:childTnLst>
                              <p:par>
                                <p:cTn id="187" presetID="3" presetClass="exit" presetSubtype="10" fill="hold" grpId="8" nodeType="clickEffect">
                                  <p:stCondLst>
                                    <p:cond delay="0"/>
                                  </p:stCondLst>
                                  <p:childTnLst>
                                    <p:animEffect transition="out" filter="blinds(horizontal)">
                                      <p:cBhvr>
                                        <p:cTn id="188" dur="500"/>
                                        <p:tgtEl>
                                          <p:spTgt spid="51"/>
                                        </p:tgtEl>
                                      </p:cBhvr>
                                    </p:animEffect>
                                    <p:set>
                                      <p:cBhvr>
                                        <p:cTn id="189" dur="1" fill="hold">
                                          <p:stCondLst>
                                            <p:cond delay="499"/>
                                          </p:stCondLst>
                                        </p:cTn>
                                        <p:tgtEl>
                                          <p:spTgt spid="51"/>
                                        </p:tgtEl>
                                        <p:attrNameLst>
                                          <p:attrName>style.visibility</p:attrName>
                                        </p:attrNameLst>
                                      </p:cBhvr>
                                      <p:to>
                                        <p:strVal val="hidden"/>
                                      </p:to>
                                    </p:set>
                                  </p:childTnLst>
                                </p:cTn>
                              </p:par>
                              <p:par>
                                <p:cTn id="190" presetID="3" presetClass="exit" presetSubtype="10" fill="hold" nodeType="withEffect">
                                  <p:stCondLst>
                                    <p:cond delay="0"/>
                                  </p:stCondLst>
                                  <p:childTnLst>
                                    <p:animEffect transition="out" filter="blinds(horizontal)">
                                      <p:cBhvr>
                                        <p:cTn id="191" dur="500"/>
                                        <p:tgtEl>
                                          <p:spTgt spid="12"/>
                                        </p:tgtEl>
                                      </p:cBhvr>
                                    </p:animEffect>
                                    <p:set>
                                      <p:cBhvr>
                                        <p:cTn id="192" dur="1" fill="hold">
                                          <p:stCondLst>
                                            <p:cond delay="499"/>
                                          </p:stCondLst>
                                        </p:cTn>
                                        <p:tgtEl>
                                          <p:spTgt spid="12"/>
                                        </p:tgtEl>
                                        <p:attrNameLst>
                                          <p:attrName>style.visibility</p:attrName>
                                        </p:attrNameLst>
                                      </p:cBhvr>
                                      <p:to>
                                        <p:strVal val="hidden"/>
                                      </p:to>
                                    </p:set>
                                  </p:childTnLst>
                                </p:cTn>
                              </p:par>
                              <p:par>
                                <p:cTn id="193" presetID="3" presetClass="exit" presetSubtype="10" fill="hold" nodeType="withEffect">
                                  <p:stCondLst>
                                    <p:cond delay="0"/>
                                  </p:stCondLst>
                                  <p:childTnLst>
                                    <p:animEffect transition="out" filter="blinds(horizontal)">
                                      <p:cBhvr>
                                        <p:cTn id="194" dur="500"/>
                                        <p:tgtEl>
                                          <p:spTgt spid="16"/>
                                        </p:tgtEl>
                                      </p:cBhvr>
                                    </p:animEffect>
                                    <p:set>
                                      <p:cBhvr>
                                        <p:cTn id="195" dur="1" fill="hold">
                                          <p:stCondLst>
                                            <p:cond delay="499"/>
                                          </p:stCondLst>
                                        </p:cTn>
                                        <p:tgtEl>
                                          <p:spTgt spid="16"/>
                                        </p:tgtEl>
                                        <p:attrNameLst>
                                          <p:attrName>style.visibility</p:attrName>
                                        </p:attrNameLst>
                                      </p:cBhvr>
                                      <p:to>
                                        <p:strVal val="hidden"/>
                                      </p:to>
                                    </p:set>
                                  </p:childTnLst>
                                </p:cTn>
                              </p:par>
                              <p:par>
                                <p:cTn id="196" presetID="3" presetClass="exit" presetSubtype="10" fill="hold" nodeType="withEffect">
                                  <p:stCondLst>
                                    <p:cond delay="0"/>
                                  </p:stCondLst>
                                  <p:childTnLst>
                                    <p:animEffect transition="out" filter="blinds(horizontal)">
                                      <p:cBhvr>
                                        <p:cTn id="197" dur="500"/>
                                        <p:tgtEl>
                                          <p:spTgt spid="20"/>
                                        </p:tgtEl>
                                      </p:cBhvr>
                                    </p:animEffect>
                                    <p:set>
                                      <p:cBhvr>
                                        <p:cTn id="198" dur="1" fill="hold">
                                          <p:stCondLst>
                                            <p:cond delay="499"/>
                                          </p:stCondLst>
                                        </p:cTn>
                                        <p:tgtEl>
                                          <p:spTgt spid="20"/>
                                        </p:tgtEl>
                                        <p:attrNameLst>
                                          <p:attrName>style.visibility</p:attrName>
                                        </p:attrNameLst>
                                      </p:cBhvr>
                                      <p:to>
                                        <p:strVal val="hidden"/>
                                      </p:to>
                                    </p:set>
                                  </p:childTnLst>
                                </p:cTn>
                              </p:par>
                              <p:par>
                                <p:cTn id="199" presetID="3" presetClass="exit" presetSubtype="10" fill="hold" nodeType="withEffect">
                                  <p:stCondLst>
                                    <p:cond delay="0"/>
                                  </p:stCondLst>
                                  <p:childTnLst>
                                    <p:animEffect transition="out" filter="blinds(horizontal)">
                                      <p:cBhvr>
                                        <p:cTn id="200" dur="500"/>
                                        <p:tgtEl>
                                          <p:spTgt spid="35"/>
                                        </p:tgtEl>
                                      </p:cBhvr>
                                    </p:animEffect>
                                    <p:set>
                                      <p:cBhvr>
                                        <p:cTn id="201" dur="1" fill="hold">
                                          <p:stCondLst>
                                            <p:cond delay="499"/>
                                          </p:stCondLst>
                                        </p:cTn>
                                        <p:tgtEl>
                                          <p:spTgt spid="35"/>
                                        </p:tgtEl>
                                        <p:attrNameLst>
                                          <p:attrName>style.visibility</p:attrName>
                                        </p:attrNameLst>
                                      </p:cBhvr>
                                      <p:to>
                                        <p:strVal val="hidden"/>
                                      </p:to>
                                    </p:set>
                                  </p:childTnLst>
                                </p:cTn>
                              </p:par>
                              <p:par>
                                <p:cTn id="202" presetID="3" presetClass="exit" presetSubtype="10" fill="hold" nodeType="withEffect">
                                  <p:stCondLst>
                                    <p:cond delay="0"/>
                                  </p:stCondLst>
                                  <p:childTnLst>
                                    <p:animEffect transition="out" filter="blinds(horizontal)">
                                      <p:cBhvr>
                                        <p:cTn id="203" dur="500"/>
                                        <p:tgtEl>
                                          <p:spTgt spid="43"/>
                                        </p:tgtEl>
                                      </p:cBhvr>
                                    </p:animEffect>
                                    <p:set>
                                      <p:cBhvr>
                                        <p:cTn id="204" dur="1" fill="hold">
                                          <p:stCondLst>
                                            <p:cond delay="499"/>
                                          </p:stCondLst>
                                        </p:cTn>
                                        <p:tgtEl>
                                          <p:spTgt spid="43"/>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47"/>
                                        </p:tgtEl>
                                      </p:cBhvr>
                                    </p:animEffect>
                                    <p:set>
                                      <p:cBhvr>
                                        <p:cTn id="207" dur="1" fill="hold">
                                          <p:stCondLst>
                                            <p:cond delay="499"/>
                                          </p:stCondLst>
                                        </p:cTn>
                                        <p:tgtEl>
                                          <p:spTgt spid="47"/>
                                        </p:tgtEl>
                                        <p:attrNameLst>
                                          <p:attrName>style.visibility</p:attrName>
                                        </p:attrNameLst>
                                      </p:cBhvr>
                                      <p:to>
                                        <p:strVal val="hidden"/>
                                      </p:to>
                                    </p:set>
                                  </p:childTnLst>
                                </p:cTn>
                              </p:par>
                            </p:childTnLst>
                          </p:cTn>
                        </p:par>
                        <p:par>
                          <p:cTn id="208" fill="hold">
                            <p:stCondLst>
                              <p:cond delay="500"/>
                            </p:stCondLst>
                            <p:childTnLst>
                              <p:par>
                                <p:cTn id="209" presetID="6" presetClass="emph" presetSubtype="0" fill="hold" nodeType="afterEffect">
                                  <p:stCondLst>
                                    <p:cond delay="0"/>
                                  </p:stCondLst>
                                  <p:childTnLst>
                                    <p:animScale>
                                      <p:cBhvr>
                                        <p:cTn id="210" dur="2000" fill="hold"/>
                                        <p:tgtEl>
                                          <p:spTgt spid="39"/>
                                        </p:tgtEl>
                                      </p:cBhvr>
                                      <p:by x="150000" y="150000"/>
                                    </p:animScale>
                                  </p:childTnLst>
                                </p:cTn>
                              </p:par>
                            </p:childTnLst>
                          </p:cTn>
                        </p:par>
                      </p:childTnLst>
                    </p:cTn>
                  </p:par>
                  <p:par>
                    <p:cTn id="211" fill="hold">
                      <p:stCondLst>
                        <p:cond delay="indefinite"/>
                      </p:stCondLst>
                      <p:childTnLst>
                        <p:par>
                          <p:cTn id="212" fill="hold">
                            <p:stCondLst>
                              <p:cond delay="0"/>
                            </p:stCondLst>
                            <p:childTnLst>
                              <p:par>
                                <p:cTn id="213" presetID="3" presetClass="exit" presetSubtype="10" fill="hold" grpId="1" nodeType="clickEffect">
                                  <p:stCondLst>
                                    <p:cond delay="0"/>
                                  </p:stCondLst>
                                  <p:childTnLst>
                                    <p:animEffect transition="out" filter="blinds(horizontal)">
                                      <p:cBhvr>
                                        <p:cTn id="214" dur="500"/>
                                        <p:tgtEl>
                                          <p:spTgt spid="56"/>
                                        </p:tgtEl>
                                      </p:cBhvr>
                                    </p:animEffect>
                                    <p:set>
                                      <p:cBhvr>
                                        <p:cTn id="215" dur="1" fill="hold">
                                          <p:stCondLst>
                                            <p:cond delay="499"/>
                                          </p:stCondLst>
                                        </p:cTn>
                                        <p:tgtEl>
                                          <p:spTgt spid="56"/>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4" presetClass="entr" presetSubtype="10" fill="hold" grpId="0" nodeType="clickEffect">
                                  <p:stCondLst>
                                    <p:cond delay="0"/>
                                  </p:stCondLst>
                                  <p:childTnLst>
                                    <p:set>
                                      <p:cBhvr>
                                        <p:cTn id="219" dur="1" fill="hold">
                                          <p:stCondLst>
                                            <p:cond delay="0"/>
                                          </p:stCondLst>
                                        </p:cTn>
                                        <p:tgtEl>
                                          <p:spTgt spid="60"/>
                                        </p:tgtEl>
                                        <p:attrNameLst>
                                          <p:attrName>style.visibility</p:attrName>
                                        </p:attrNameLst>
                                      </p:cBhvr>
                                      <p:to>
                                        <p:strVal val="visible"/>
                                      </p:to>
                                    </p:set>
                                    <p:animEffect transition="in" filter="randombar(horizontal)">
                                      <p:cBhvr>
                                        <p:cTn id="2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p:bldP spid="8" grpId="0"/>
      <p:bldP spid="9" grpId="0" animBg="1"/>
      <p:bldP spid="10" grpId="0" animBg="1"/>
      <p:bldP spid="10" grpId="1" animBg="1"/>
      <p:bldP spid="10" grpId="2" animBg="1"/>
      <p:bldP spid="11" grpId="0" animBg="1"/>
      <p:bldP spid="24" grpId="0" animBg="1"/>
      <p:bldP spid="25" grpId="0" animBg="1"/>
      <p:bldP spid="26" grpId="0" animBg="1"/>
      <p:bldP spid="26" grpId="1" animBg="1"/>
      <p:bldP spid="26" grpId="2" animBg="1"/>
      <p:bldP spid="26" grpId="3" animBg="1"/>
      <p:bldP spid="27" grpId="0"/>
      <p:bldP spid="27" grpId="1"/>
      <p:bldP spid="28" grpId="0"/>
      <p:bldP spid="29" grpId="0"/>
      <p:bldP spid="30" grpId="0"/>
      <p:bldP spid="31" grpId="0" animBg="1"/>
      <p:bldP spid="32" grpId="0" animBg="1"/>
      <p:bldP spid="33" grpId="0" animBg="1"/>
      <p:bldP spid="34" grpId="0" animBg="1"/>
      <p:bldP spid="51" grpId="0" animBg="1"/>
      <p:bldP spid="51" grpId="1" animBg="1"/>
      <p:bldP spid="51" grpId="2" animBg="1"/>
      <p:bldP spid="51" grpId="3" animBg="1"/>
      <p:bldP spid="51" grpId="4" animBg="1"/>
      <p:bldP spid="51" grpId="5" animBg="1"/>
      <p:bldP spid="51" grpId="6" animBg="1"/>
      <p:bldP spid="51" grpId="7" animBg="1"/>
      <p:bldP spid="51" grpId="8" animBg="1"/>
      <p:bldP spid="56" grpId="0"/>
      <p:bldP spid="56" grpId="1"/>
      <p:bldP spid="57" grpId="0" animBg="1"/>
      <p:bldP spid="58"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965325" y="83200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FFFF00"/>
                </a:solidFill>
                <a:latin typeface=".VnArial" pitchFamily="34" charset="0"/>
              </a:rPr>
              <a:t>Z</a:t>
            </a:r>
          </a:p>
        </p:txBody>
      </p:sp>
      <p:sp>
        <p:nvSpPr>
          <p:cNvPr id="3" name="Text Box 3"/>
          <p:cNvSpPr txBox="1">
            <a:spLocks noChangeArrowheads="1"/>
          </p:cNvSpPr>
          <p:nvPr/>
        </p:nvSpPr>
        <p:spPr bwMode="auto">
          <a:xfrm>
            <a:off x="1755525" y="79248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FFFF00"/>
                </a:solidFill>
                <a:latin typeface=".VnArial" pitchFamily="34" charset="0"/>
              </a:rPr>
              <a:t>  N</a:t>
            </a:r>
          </a:p>
        </p:txBody>
      </p:sp>
      <p:sp>
        <p:nvSpPr>
          <p:cNvPr id="4" name="Freeform 4"/>
          <p:cNvSpPr>
            <a:spLocks/>
          </p:cNvSpPr>
          <p:nvPr/>
        </p:nvSpPr>
        <p:spPr bwMode="auto">
          <a:xfrm>
            <a:off x="2593725" y="8128000"/>
            <a:ext cx="228600" cy="177800"/>
          </a:xfrm>
          <a:custGeom>
            <a:avLst/>
            <a:gdLst>
              <a:gd name="T0" fmla="*/ 144 w 144"/>
              <a:gd name="T1" fmla="*/ 8 h 112"/>
              <a:gd name="T2" fmla="*/ 48 w 144"/>
              <a:gd name="T3" fmla="*/ 8 h 112"/>
              <a:gd name="T4" fmla="*/ 0 w 144"/>
              <a:gd name="T5" fmla="*/ 56 h 112"/>
              <a:gd name="T6" fmla="*/ 48 w 144"/>
              <a:gd name="T7" fmla="*/ 104 h 112"/>
              <a:gd name="T8" fmla="*/ 144 w 144"/>
              <a:gd name="T9" fmla="*/ 104 h 112"/>
            </a:gdLst>
            <a:ahLst/>
            <a:cxnLst>
              <a:cxn ang="0">
                <a:pos x="T0" y="T1"/>
              </a:cxn>
              <a:cxn ang="0">
                <a:pos x="T2" y="T3"/>
              </a:cxn>
              <a:cxn ang="0">
                <a:pos x="T4" y="T5"/>
              </a:cxn>
              <a:cxn ang="0">
                <a:pos x="T6" y="T7"/>
              </a:cxn>
              <a:cxn ang="0">
                <a:pos x="T8" y="T9"/>
              </a:cxn>
            </a:cxnLst>
            <a:rect l="0" t="0" r="r" b="b"/>
            <a:pathLst>
              <a:path w="144" h="112">
                <a:moveTo>
                  <a:pt x="144" y="8"/>
                </a:moveTo>
                <a:cubicBezTo>
                  <a:pt x="108" y="4"/>
                  <a:pt x="72" y="0"/>
                  <a:pt x="48" y="8"/>
                </a:cubicBezTo>
                <a:cubicBezTo>
                  <a:pt x="24" y="16"/>
                  <a:pt x="0" y="40"/>
                  <a:pt x="0" y="56"/>
                </a:cubicBezTo>
                <a:cubicBezTo>
                  <a:pt x="0" y="72"/>
                  <a:pt x="24" y="96"/>
                  <a:pt x="48" y="104"/>
                </a:cubicBezTo>
                <a:cubicBezTo>
                  <a:pt x="72" y="112"/>
                  <a:pt x="108" y="108"/>
                  <a:pt x="144" y="10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5"/>
          <p:cNvSpPr txBox="1">
            <a:spLocks noChangeArrowheads="1"/>
          </p:cNvSpPr>
          <p:nvPr/>
        </p:nvSpPr>
        <p:spPr bwMode="auto">
          <a:xfrm>
            <a:off x="4117725" y="7115175"/>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solidFill>
                  <a:srgbClr val="FFFF00"/>
                </a:solidFill>
                <a:latin typeface=".VnArial" pitchFamily="34" charset="0"/>
              </a:rPr>
              <a:t>;</a:t>
            </a:r>
          </a:p>
        </p:txBody>
      </p:sp>
      <p:sp>
        <p:nvSpPr>
          <p:cNvPr id="6" name="Line 6"/>
          <p:cNvSpPr>
            <a:spLocks noChangeShapeType="1"/>
          </p:cNvSpPr>
          <p:nvPr/>
        </p:nvSpPr>
        <p:spPr bwMode="auto">
          <a:xfrm flipV="1">
            <a:off x="1742825" y="4575175"/>
            <a:ext cx="7670800" cy="95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7"/>
          <p:cNvSpPr>
            <a:spLocks noChangeShapeType="1"/>
          </p:cNvSpPr>
          <p:nvPr/>
        </p:nvSpPr>
        <p:spPr bwMode="auto">
          <a:xfrm>
            <a:off x="6138613" y="4432300"/>
            <a:ext cx="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8"/>
          <p:cNvSpPr txBox="1">
            <a:spLocks noChangeArrowheads="1"/>
          </p:cNvSpPr>
          <p:nvPr/>
        </p:nvSpPr>
        <p:spPr bwMode="auto">
          <a:xfrm>
            <a:off x="5952875" y="4038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Tahoma" pitchFamily="34" charset="0"/>
                <a:cs typeface="Arial" charset="0"/>
              </a:rPr>
              <a:t>0</a:t>
            </a:r>
          </a:p>
        </p:txBody>
      </p:sp>
      <p:sp>
        <p:nvSpPr>
          <p:cNvPr id="9" name="Text Box 9"/>
          <p:cNvSpPr txBox="1">
            <a:spLocks noChangeArrowheads="1"/>
          </p:cNvSpPr>
          <p:nvPr/>
        </p:nvSpPr>
        <p:spPr bwMode="auto">
          <a:xfrm>
            <a:off x="3090613" y="4005263"/>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Tahoma" pitchFamily="34" charset="0"/>
                <a:cs typeface="Arial" charset="0"/>
              </a:rPr>
              <a:t>-1</a:t>
            </a:r>
          </a:p>
        </p:txBody>
      </p:sp>
      <p:sp>
        <p:nvSpPr>
          <p:cNvPr id="10" name="Line 10"/>
          <p:cNvSpPr>
            <a:spLocks noChangeShapeType="1"/>
          </p:cNvSpPr>
          <p:nvPr/>
        </p:nvSpPr>
        <p:spPr bwMode="auto">
          <a:xfrm>
            <a:off x="3397000" y="4495800"/>
            <a:ext cx="2741613"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a:off x="5224213" y="4648200"/>
            <a:ext cx="914400" cy="0"/>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2"/>
          <p:cNvSpPr>
            <a:spLocks noChangeShapeType="1"/>
          </p:cNvSpPr>
          <p:nvPr/>
        </p:nvSpPr>
        <p:spPr bwMode="auto">
          <a:xfrm>
            <a:off x="5224213" y="4495800"/>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3"/>
          <p:cNvGrpSpPr>
            <a:grpSpLocks/>
          </p:cNvGrpSpPr>
          <p:nvPr/>
        </p:nvGrpSpPr>
        <p:grpSpPr bwMode="auto">
          <a:xfrm>
            <a:off x="4995613" y="4792663"/>
            <a:ext cx="685800" cy="671512"/>
            <a:chOff x="2400" y="3840"/>
            <a:chExt cx="432" cy="423"/>
          </a:xfrm>
        </p:grpSpPr>
        <p:sp>
          <p:nvSpPr>
            <p:cNvPr id="14" name="Text Box 14"/>
            <p:cNvSpPr txBox="1">
              <a:spLocks noChangeArrowheads="1"/>
            </p:cNvSpPr>
            <p:nvPr/>
          </p:nvSpPr>
          <p:spPr bwMode="auto">
            <a:xfrm>
              <a:off x="2400" y="384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ahoma" pitchFamily="34" charset="0"/>
                  <a:cs typeface="Arial" charset="0"/>
                </a:rPr>
                <a:t>-1</a:t>
              </a:r>
            </a:p>
          </p:txBody>
        </p:sp>
        <p:sp>
          <p:nvSpPr>
            <p:cNvPr id="15" name="Text Box 15"/>
            <p:cNvSpPr txBox="1">
              <a:spLocks noChangeArrowheads="1"/>
            </p:cNvSpPr>
            <p:nvPr/>
          </p:nvSpPr>
          <p:spPr bwMode="auto">
            <a:xfrm>
              <a:off x="2448" y="403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ahoma" pitchFamily="34" charset="0"/>
                  <a:cs typeface="Arial" charset="0"/>
                </a:rPr>
                <a:t>3</a:t>
              </a:r>
            </a:p>
          </p:txBody>
        </p:sp>
        <p:sp>
          <p:nvSpPr>
            <p:cNvPr id="16" name="Line 16"/>
            <p:cNvSpPr>
              <a:spLocks noChangeShapeType="1"/>
            </p:cNvSpPr>
            <p:nvPr/>
          </p:nvSpPr>
          <p:spPr bwMode="auto">
            <a:xfrm>
              <a:off x="2448" y="405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Line 17"/>
          <p:cNvSpPr>
            <a:spLocks noChangeShapeType="1"/>
          </p:cNvSpPr>
          <p:nvPr/>
        </p:nvSpPr>
        <p:spPr bwMode="auto">
          <a:xfrm>
            <a:off x="3395413" y="4419600"/>
            <a:ext cx="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8"/>
          <p:cNvSpPr>
            <a:spLocks noChangeShapeType="1"/>
          </p:cNvSpPr>
          <p:nvPr/>
        </p:nvSpPr>
        <p:spPr bwMode="auto">
          <a:xfrm>
            <a:off x="4309813" y="4495800"/>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9"/>
          <p:cNvSpPr>
            <a:spLocks noChangeArrowheads="1"/>
          </p:cNvSpPr>
          <p:nvPr/>
        </p:nvSpPr>
        <p:spPr bwMode="auto">
          <a:xfrm>
            <a:off x="1907925" y="779463"/>
            <a:ext cx="8382000" cy="457200"/>
          </a:xfrm>
          <a:prstGeom prst="rect">
            <a:avLst/>
          </a:prstGeom>
          <a:noFill/>
          <a:ln>
            <a:noFill/>
          </a:ln>
          <a:effectLst/>
        </p:spPr>
        <p:txBody>
          <a:bodyPr>
            <a:spAutoFit/>
          </a:bodyPr>
          <a:lstStyle/>
          <a:p>
            <a:pPr>
              <a:spcBef>
                <a:spcPct val="50000"/>
              </a:spcBef>
            </a:pPr>
            <a:r>
              <a:rPr lang="en-US" sz="2400" b="1" dirty="0">
                <a:solidFill>
                  <a:schemeClr val="bg1"/>
                </a:solidFill>
                <a:latin typeface="Times New Roman" pitchFamily="18" charset="0"/>
                <a:cs typeface="Times New Roman" pitchFamily="18" charset="0"/>
              </a:rPr>
              <a:t>BiỂU DIỄN  SỐ HỮU TỈ          TRÊN TRỤC SỐ  </a:t>
            </a:r>
          </a:p>
        </p:txBody>
      </p:sp>
      <p:grpSp>
        <p:nvGrpSpPr>
          <p:cNvPr id="20" name="Group 20"/>
          <p:cNvGrpSpPr>
            <a:grpSpLocks/>
          </p:cNvGrpSpPr>
          <p:nvPr/>
        </p:nvGrpSpPr>
        <p:grpSpPr bwMode="auto">
          <a:xfrm>
            <a:off x="4081213" y="4805363"/>
            <a:ext cx="685800" cy="671512"/>
            <a:chOff x="2400" y="3840"/>
            <a:chExt cx="432" cy="423"/>
          </a:xfrm>
        </p:grpSpPr>
        <p:sp>
          <p:nvSpPr>
            <p:cNvPr id="21" name="Text Box 21"/>
            <p:cNvSpPr txBox="1">
              <a:spLocks noChangeArrowheads="1"/>
            </p:cNvSpPr>
            <p:nvPr/>
          </p:nvSpPr>
          <p:spPr bwMode="auto">
            <a:xfrm>
              <a:off x="2400" y="384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ahoma" pitchFamily="34" charset="0"/>
                  <a:cs typeface="Arial" charset="0"/>
                </a:rPr>
                <a:t>-2</a:t>
              </a:r>
            </a:p>
          </p:txBody>
        </p:sp>
        <p:sp>
          <p:nvSpPr>
            <p:cNvPr id="22" name="Text Box 22"/>
            <p:cNvSpPr txBox="1">
              <a:spLocks noChangeArrowheads="1"/>
            </p:cNvSpPr>
            <p:nvPr/>
          </p:nvSpPr>
          <p:spPr bwMode="auto">
            <a:xfrm>
              <a:off x="2448" y="403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ahoma" pitchFamily="34" charset="0"/>
                  <a:cs typeface="Arial" charset="0"/>
                </a:rPr>
                <a:t>3</a:t>
              </a:r>
            </a:p>
          </p:txBody>
        </p:sp>
        <p:sp>
          <p:nvSpPr>
            <p:cNvPr id="23" name="Line 23"/>
            <p:cNvSpPr>
              <a:spLocks noChangeShapeType="1"/>
            </p:cNvSpPr>
            <p:nvPr/>
          </p:nvSpPr>
          <p:spPr bwMode="auto">
            <a:xfrm>
              <a:off x="2448" y="405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 name="Group 24"/>
          <p:cNvGrpSpPr>
            <a:grpSpLocks/>
          </p:cNvGrpSpPr>
          <p:nvPr/>
        </p:nvGrpSpPr>
        <p:grpSpPr bwMode="auto">
          <a:xfrm>
            <a:off x="3166813" y="4792663"/>
            <a:ext cx="685800" cy="671512"/>
            <a:chOff x="2400" y="3840"/>
            <a:chExt cx="432" cy="423"/>
          </a:xfrm>
        </p:grpSpPr>
        <p:sp>
          <p:nvSpPr>
            <p:cNvPr id="25" name="Text Box 25"/>
            <p:cNvSpPr txBox="1">
              <a:spLocks noChangeArrowheads="1"/>
            </p:cNvSpPr>
            <p:nvPr/>
          </p:nvSpPr>
          <p:spPr bwMode="auto">
            <a:xfrm>
              <a:off x="2400" y="384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ahoma" pitchFamily="34" charset="0"/>
                  <a:cs typeface="Arial" charset="0"/>
                </a:rPr>
                <a:t>-3</a:t>
              </a:r>
            </a:p>
          </p:txBody>
        </p:sp>
        <p:sp>
          <p:nvSpPr>
            <p:cNvPr id="26" name="Text Box 26"/>
            <p:cNvSpPr txBox="1">
              <a:spLocks noChangeArrowheads="1"/>
            </p:cNvSpPr>
            <p:nvPr/>
          </p:nvSpPr>
          <p:spPr bwMode="auto">
            <a:xfrm>
              <a:off x="2448" y="403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Tahoma" pitchFamily="34" charset="0"/>
                  <a:cs typeface="Arial" charset="0"/>
                </a:rPr>
                <a:t>3</a:t>
              </a:r>
            </a:p>
          </p:txBody>
        </p:sp>
        <p:sp>
          <p:nvSpPr>
            <p:cNvPr id="27" name="Line 27"/>
            <p:cNvSpPr>
              <a:spLocks noChangeShapeType="1"/>
            </p:cNvSpPr>
            <p:nvPr/>
          </p:nvSpPr>
          <p:spPr bwMode="auto">
            <a:xfrm>
              <a:off x="2448" y="405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 name="Group 28"/>
          <p:cNvGrpSpPr>
            <a:grpSpLocks/>
          </p:cNvGrpSpPr>
          <p:nvPr/>
        </p:nvGrpSpPr>
        <p:grpSpPr bwMode="auto">
          <a:xfrm>
            <a:off x="5535500" y="661125"/>
            <a:ext cx="685800" cy="671513"/>
            <a:chOff x="2400" y="3840"/>
            <a:chExt cx="432" cy="423"/>
          </a:xfrm>
        </p:grpSpPr>
        <p:sp>
          <p:nvSpPr>
            <p:cNvPr id="29" name="Text Box 29"/>
            <p:cNvSpPr txBox="1">
              <a:spLocks noChangeArrowheads="1"/>
            </p:cNvSpPr>
            <p:nvPr/>
          </p:nvSpPr>
          <p:spPr bwMode="auto">
            <a:xfrm>
              <a:off x="2400" y="384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chemeClr val="bg1"/>
                  </a:solidFill>
                  <a:latin typeface="Tahoma" pitchFamily="34" charset="0"/>
                  <a:cs typeface="Arial" charset="0"/>
                </a:rPr>
                <a:t> 2</a:t>
              </a:r>
            </a:p>
          </p:txBody>
        </p:sp>
        <p:sp>
          <p:nvSpPr>
            <p:cNvPr id="30" name="Text Box 30"/>
            <p:cNvSpPr txBox="1">
              <a:spLocks noChangeArrowheads="1"/>
            </p:cNvSpPr>
            <p:nvPr/>
          </p:nvSpPr>
          <p:spPr bwMode="auto">
            <a:xfrm>
              <a:off x="2448" y="403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chemeClr val="bg1"/>
                  </a:solidFill>
                  <a:latin typeface="Tahoma" pitchFamily="34" charset="0"/>
                  <a:cs typeface="Arial" charset="0"/>
                </a:rPr>
                <a:t>-3</a:t>
              </a:r>
            </a:p>
          </p:txBody>
        </p:sp>
        <p:sp>
          <p:nvSpPr>
            <p:cNvPr id="31" name="Line 31"/>
            <p:cNvSpPr>
              <a:spLocks noChangeShapeType="1"/>
            </p:cNvSpPr>
            <p:nvPr/>
          </p:nvSpPr>
          <p:spPr bwMode="auto">
            <a:xfrm>
              <a:off x="2448" y="4050"/>
              <a:ext cx="19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32" name="Oval 32"/>
          <p:cNvSpPr>
            <a:spLocks noChangeArrowheads="1"/>
          </p:cNvSpPr>
          <p:nvPr/>
        </p:nvSpPr>
        <p:spPr bwMode="auto">
          <a:xfrm>
            <a:off x="5536225" y="1030350"/>
            <a:ext cx="609600" cy="304800"/>
          </a:xfrm>
          <a:prstGeom prst="ellipse">
            <a:avLst/>
          </a:prstGeom>
          <a:noFill/>
          <a:ln w="5715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Text Box 33"/>
          <p:cNvSpPr txBox="1">
            <a:spLocks noChangeArrowheads="1"/>
          </p:cNvSpPr>
          <p:nvPr/>
        </p:nvSpPr>
        <p:spPr bwMode="auto">
          <a:xfrm>
            <a:off x="728413" y="259706"/>
            <a:ext cx="236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u="sng" dirty="0">
                <a:solidFill>
                  <a:srgbClr val="FF9CAF"/>
                </a:solidFill>
                <a:latin typeface="Andalus" pitchFamily="18" charset="-78"/>
                <a:cs typeface="Andalus" pitchFamily="18" charset="-78"/>
              </a:rPr>
              <a:t>Ví dụ 2</a:t>
            </a:r>
            <a:r>
              <a:rPr lang="en-US" sz="3200" b="1" dirty="0">
                <a:solidFill>
                  <a:srgbClr val="FF9CAF"/>
                </a:solidFill>
                <a:latin typeface="Andalus" pitchFamily="18" charset="-78"/>
                <a:cs typeface="Andalus" pitchFamily="18" charset="-78"/>
              </a:rPr>
              <a:t>: sgk</a:t>
            </a:r>
          </a:p>
        </p:txBody>
      </p:sp>
      <p:graphicFrame>
        <p:nvGraphicFramePr>
          <p:cNvPr id="34" name="Object 34"/>
          <p:cNvGraphicFramePr>
            <a:graphicFrameLocks noChangeAspect="1"/>
          </p:cNvGraphicFramePr>
          <p:nvPr>
            <p:extLst>
              <p:ext uri="{D42A27DB-BD31-4B8C-83A1-F6EECF244321}">
                <p14:modId xmlns:p14="http://schemas.microsoft.com/office/powerpoint/2010/main" val="3472781592"/>
              </p:ext>
            </p:extLst>
          </p:nvPr>
        </p:nvGraphicFramePr>
        <p:xfrm>
          <a:off x="6524375" y="1296988"/>
          <a:ext cx="1393825" cy="1044575"/>
        </p:xfrm>
        <a:graphic>
          <a:graphicData uri="http://schemas.openxmlformats.org/presentationml/2006/ole">
            <mc:AlternateContent xmlns:mc="http://schemas.openxmlformats.org/markup-compatibility/2006">
              <mc:Choice xmlns:v="urn:schemas-microsoft-com:vml" Requires="v">
                <p:oleObj spid="_x0000_s3086" name="Equation" r:id="rId3" imgW="558720" imgH="393480" progId="Equation.DSMT4">
                  <p:embed/>
                </p:oleObj>
              </mc:Choice>
              <mc:Fallback>
                <p:oleObj name="Equation" r:id="rId3" imgW="5587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375" y="1296988"/>
                        <a:ext cx="1393825"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Text Box 35"/>
          <p:cNvSpPr txBox="1">
            <a:spLocks noChangeArrowheads="1"/>
          </p:cNvSpPr>
          <p:nvPr/>
        </p:nvSpPr>
        <p:spPr bwMode="auto">
          <a:xfrm>
            <a:off x="1298325" y="2449513"/>
            <a:ext cx="9144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chemeClr val="bg1"/>
                </a:solidFill>
                <a:latin typeface="Times New Roman" pitchFamily="18" charset="0"/>
                <a:cs typeface="Times New Roman" pitchFamily="18" charset="0"/>
              </a:rPr>
              <a:t>- Chia đoạn đơn vị thành 3 phần bằng nhau.</a:t>
            </a:r>
          </a:p>
          <a:p>
            <a:pPr>
              <a:spcBef>
                <a:spcPct val="50000"/>
              </a:spcBef>
            </a:pPr>
            <a:r>
              <a:rPr lang="en-US" sz="2800" dirty="0">
                <a:solidFill>
                  <a:schemeClr val="bg1"/>
                </a:solidFill>
                <a:latin typeface="Times New Roman" pitchFamily="18" charset="0"/>
                <a:cs typeface="Times New Roman" pitchFamily="18" charset="0"/>
              </a:rPr>
              <a:t>- Lấy về bên trái điểm 0 một đoạn bằng 2 đơn vị mới.</a:t>
            </a:r>
          </a:p>
        </p:txBody>
      </p:sp>
      <p:sp>
        <p:nvSpPr>
          <p:cNvPr id="36" name="Text Box 36"/>
          <p:cNvSpPr txBox="1">
            <a:spLocks noChangeArrowheads="1"/>
          </p:cNvSpPr>
          <p:nvPr/>
        </p:nvSpPr>
        <p:spPr bwMode="auto">
          <a:xfrm>
            <a:off x="1585663" y="-1525588"/>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rgbClr val="003300"/>
                </a:solidFill>
              </a:rPr>
              <a:t>Trên trục số điểm biểu diễn số hữu tỉ x được gọi là điểm x.</a:t>
            </a:r>
          </a:p>
        </p:txBody>
      </p:sp>
      <p:sp>
        <p:nvSpPr>
          <p:cNvPr id="37" name="Line 37"/>
          <p:cNvSpPr>
            <a:spLocks noChangeShapeType="1"/>
          </p:cNvSpPr>
          <p:nvPr/>
        </p:nvSpPr>
        <p:spPr bwMode="auto">
          <a:xfrm>
            <a:off x="8913563" y="4432300"/>
            <a:ext cx="0" cy="304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38"/>
          <p:cNvSpPr txBox="1">
            <a:spLocks noChangeArrowheads="1"/>
          </p:cNvSpPr>
          <p:nvPr/>
        </p:nvSpPr>
        <p:spPr bwMode="auto">
          <a:xfrm>
            <a:off x="8713538" y="4056063"/>
            <a:ext cx="40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Tahoma" pitchFamily="34" charset="0"/>
                <a:cs typeface="Arial" charset="0"/>
              </a:rPr>
              <a:t>1</a:t>
            </a:r>
          </a:p>
        </p:txBody>
      </p:sp>
    </p:spTree>
    <p:extLst>
      <p:ext uri="{BB962C8B-B14F-4D97-AF65-F5344CB8AC3E}">
        <p14:creationId xmlns:p14="http://schemas.microsoft.com/office/powerpoint/2010/main" val="25748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linds(horizont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ox(in)">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heel(4)">
                                      <p:cBhvr>
                                        <p:cTn id="25" dur="2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strVal val="#ppt_w*0.05"/>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anim calcmode="lin" valueType="num">
                                      <p:cBhvr>
                                        <p:cTn id="45" dur="500" fill="hold"/>
                                        <p:tgtEl>
                                          <p:spTgt spid="10"/>
                                        </p:tgtEl>
                                        <p:attrNameLst>
                                          <p:attrName>ppt_x</p:attrName>
                                        </p:attrNameLst>
                                      </p:cBhvr>
                                      <p:tavLst>
                                        <p:tav tm="0">
                                          <p:val>
                                            <p:strVal val="#ppt_x-.2"/>
                                          </p:val>
                                        </p:tav>
                                        <p:tav tm="100000">
                                          <p:val>
                                            <p:strVal val="#ppt_x"/>
                                          </p:val>
                                        </p:tav>
                                      </p:tavLst>
                                    </p:anim>
                                    <p:anim calcmode="lin" valueType="num">
                                      <p:cBhvr>
                                        <p:cTn id="46" dur="500" fill="hold"/>
                                        <p:tgtEl>
                                          <p:spTgt spid="10"/>
                                        </p:tgtEl>
                                        <p:attrNameLst>
                                          <p:attrName>ppt_y</p:attrName>
                                        </p:attrNameLst>
                                      </p:cBhvr>
                                      <p:tavLst>
                                        <p:tav tm="0">
                                          <p:val>
                                            <p:strVal val="#ppt_y"/>
                                          </p:val>
                                        </p:tav>
                                        <p:tav tm="100000">
                                          <p:val>
                                            <p:strVal val="#ppt_y"/>
                                          </p:val>
                                        </p:tav>
                                      </p:tavLst>
                                    </p:anim>
                                    <p:animEffect transition="in" filter="fade">
                                      <p:cBhvr>
                                        <p:cTn id="47" dur="500"/>
                                        <p:tgtEl>
                                          <p:spTgt spid="10"/>
                                        </p:tgtEl>
                                      </p:cBhvr>
                                    </p:animEffect>
                                  </p:childTnLst>
                                </p:cTn>
                              </p:par>
                            </p:childTnLst>
                          </p:cTn>
                        </p:par>
                        <p:par>
                          <p:cTn id="48" fill="hold">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par>
                          <p:cTn id="52" fill="hold">
                            <p:stCondLst>
                              <p:cond delay="1000"/>
                            </p:stCondLst>
                            <p:childTnLst>
                              <p:par>
                                <p:cTn id="53" presetID="3" presetClass="entr" presetSubtype="1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linds(horizontal)">
                                      <p:cBhvr>
                                        <p:cTn id="69" dur="500"/>
                                        <p:tgtEl>
                                          <p:spTgt spid="12"/>
                                        </p:tgtEl>
                                      </p:cBhvr>
                                    </p:animEffect>
                                  </p:childTnLst>
                                </p:cTn>
                              </p:par>
                            </p:childTnLst>
                          </p:cTn>
                        </p:par>
                        <p:par>
                          <p:cTn id="70" fill="hold">
                            <p:stCondLst>
                              <p:cond delay="1000"/>
                            </p:stCondLst>
                            <p:childTnLst>
                              <p:par>
                                <p:cTn id="71" presetID="3" presetClass="entr" presetSubtype="1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linds(horizontal)">
                                      <p:cBhvr>
                                        <p:cTn id="73" dur="500"/>
                                        <p:tgtEl>
                                          <p:spTgt spid="13"/>
                                        </p:tgtEl>
                                      </p:cBhvr>
                                    </p:animEffect>
                                  </p:childTnLst>
                                </p:cTn>
                              </p:par>
                            </p:childTnLst>
                          </p:cTn>
                        </p:par>
                        <p:par>
                          <p:cTn id="74" fill="hold">
                            <p:stCondLst>
                              <p:cond delay="1500"/>
                            </p:stCondLst>
                            <p:childTnLst>
                              <p:par>
                                <p:cTn id="75" presetID="63" presetClass="path" presetSubtype="0" accel="50000" decel="50000" fill="hold" grpId="1" nodeType="afterEffect">
                                  <p:stCondLst>
                                    <p:cond delay="0"/>
                                  </p:stCondLst>
                                  <p:childTnLst>
                                    <p:animMotion origin="layout" path="M -0.1 1.79191E-6 L 3.33333E-6 1.79191E-6 " pathEditMode="relative" rAng="0" ptsTypes="AA">
                                      <p:cBhvr>
                                        <p:cTn id="76" dur="2000" spd="-100000" fill="hold"/>
                                        <p:tgtEl>
                                          <p:spTgt spid="11"/>
                                        </p:tgtEl>
                                        <p:attrNameLst>
                                          <p:attrName>ppt_x</p:attrName>
                                          <p:attrName>ppt_y</p:attrName>
                                        </p:attrNameLst>
                                      </p:cBhvr>
                                      <p:rCtr x="5000" y="0"/>
                                    </p:animMotion>
                                  </p:childTnLst>
                                </p:cTn>
                              </p:par>
                            </p:childTnLst>
                          </p:cTn>
                        </p:par>
                        <p:par>
                          <p:cTn id="77" fill="hold">
                            <p:stCondLst>
                              <p:cond delay="3500"/>
                            </p:stCondLst>
                            <p:childTnLst>
                              <p:par>
                                <p:cTn id="78" presetID="3" presetClass="entr" presetSubtype="1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linds(horizontal)">
                                      <p:cBhvr>
                                        <p:cTn id="80" dur="500"/>
                                        <p:tgtEl>
                                          <p:spTgt spid="18"/>
                                        </p:tgtEl>
                                      </p:cBhvr>
                                    </p:animEffect>
                                  </p:childTnLst>
                                </p:cTn>
                              </p:par>
                            </p:childTnLst>
                          </p:cTn>
                        </p:par>
                        <p:par>
                          <p:cTn id="81" fill="hold">
                            <p:stCondLst>
                              <p:cond delay="4000"/>
                            </p:stCondLst>
                            <p:childTnLst>
                              <p:par>
                                <p:cTn id="82" presetID="3" presetClass="entr" presetSubtype="10"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linds(horizontal)">
                                      <p:cBhvr>
                                        <p:cTn id="84" dur="500"/>
                                        <p:tgtEl>
                                          <p:spTgt spid="20"/>
                                        </p:tgtEl>
                                      </p:cBhvr>
                                    </p:animEffect>
                                  </p:childTnLst>
                                </p:cTn>
                              </p:par>
                            </p:childTnLst>
                          </p:cTn>
                        </p:par>
                        <p:par>
                          <p:cTn id="85" fill="hold">
                            <p:stCondLst>
                              <p:cond delay="4500"/>
                            </p:stCondLst>
                            <p:childTnLst>
                              <p:par>
                                <p:cTn id="86" presetID="63" presetClass="path" presetSubtype="0" accel="50000" decel="50000" fill="hold" grpId="2" nodeType="afterEffect">
                                  <p:stCondLst>
                                    <p:cond delay="0"/>
                                  </p:stCondLst>
                                  <p:childTnLst>
                                    <p:animMotion origin="layout" path="M -0.20157 1.79191E-6 L -0.10157 1.79191E-6 " pathEditMode="relative" rAng="0" ptsTypes="AA">
                                      <p:cBhvr>
                                        <p:cTn id="87" dur="2000" spd="-100000" fill="hold"/>
                                        <p:tgtEl>
                                          <p:spTgt spid="11"/>
                                        </p:tgtEl>
                                        <p:attrNameLst>
                                          <p:attrName>ppt_x</p:attrName>
                                          <p:attrName>ppt_y</p:attrName>
                                        </p:attrNameLst>
                                      </p:cBhvr>
                                      <p:rCtr x="5000" y="0"/>
                                    </p:animMotion>
                                  </p:childTnLst>
                                </p:cTn>
                              </p:par>
                            </p:childTnLst>
                          </p:cTn>
                        </p:par>
                        <p:par>
                          <p:cTn id="88" fill="hold">
                            <p:stCondLst>
                              <p:cond delay="6500"/>
                            </p:stCondLst>
                            <p:childTnLst>
                              <p:par>
                                <p:cTn id="89" presetID="3" presetClass="entr" presetSubtype="10"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blinds(horizontal)">
                                      <p:cBhvr>
                                        <p:cTn id="91" dur="500"/>
                                        <p:tgtEl>
                                          <p:spTgt spid="24"/>
                                        </p:tgtEl>
                                      </p:cBhvr>
                                    </p:animEffect>
                                  </p:childTnLst>
                                </p:cTn>
                              </p:par>
                            </p:childTnLst>
                          </p:cTn>
                        </p:par>
                        <p:par>
                          <p:cTn id="92" fill="hold">
                            <p:stCondLst>
                              <p:cond delay="7000"/>
                            </p:stCondLst>
                            <p:childTnLst>
                              <p:par>
                                <p:cTn id="93" presetID="3" presetClass="exit" presetSubtype="10" fill="hold" grpId="3" nodeType="afterEffect">
                                  <p:stCondLst>
                                    <p:cond delay="0"/>
                                  </p:stCondLst>
                                  <p:childTnLst>
                                    <p:animEffect transition="out" filter="blinds(horizontal)">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cTn>
                              </p:par>
                            </p:childTnLst>
                          </p:cTn>
                        </p:par>
                        <p:par>
                          <p:cTn id="102" fill="hold">
                            <p:stCondLst>
                              <p:cond delay="7500"/>
                            </p:stCondLst>
                            <p:childTnLst>
                              <p:par>
                                <p:cTn id="103" presetID="6" presetClass="emph" presetSubtype="0" fill="hold" nodeType="afterEffect">
                                  <p:stCondLst>
                                    <p:cond delay="0"/>
                                  </p:stCondLst>
                                  <p:childTnLst>
                                    <p:animScale>
                                      <p:cBhvr>
                                        <p:cTn id="104" dur="2000" fill="hold"/>
                                        <p:tgtEl>
                                          <p:spTgt spid="20"/>
                                        </p:tgtEl>
                                      </p:cBhvr>
                                      <p:by x="150000" y="150000"/>
                                    </p:animScale>
                                  </p:childTnLst>
                                </p:cTn>
                              </p:par>
                            </p:childTnLst>
                          </p:cTn>
                        </p:par>
                        <p:par>
                          <p:cTn id="105" fill="hold">
                            <p:stCondLst>
                              <p:cond delay="9500"/>
                            </p:stCondLst>
                            <p:childTnLst>
                              <p:par>
                                <p:cTn id="106" presetID="3" presetClass="entr" presetSubtype="10" fill="hold"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blinds(horizontal)">
                                      <p:cBhvr>
                                        <p:cTn id="108" dur="500"/>
                                        <p:tgtEl>
                                          <p:spTgt spid="38"/>
                                        </p:tgtEl>
                                      </p:cBhvr>
                                    </p:animEffect>
                                  </p:childTnLst>
                                </p:cTn>
                              </p:par>
                            </p:childTnLst>
                          </p:cTn>
                        </p:par>
                      </p:childTnLst>
                    </p:cTn>
                  </p:par>
                  <p:par>
                    <p:cTn id="109" fill="hold">
                      <p:stCondLst>
                        <p:cond delay="indefinite"/>
                      </p:stCondLst>
                      <p:childTnLst>
                        <p:par>
                          <p:cTn id="110" fill="hold">
                            <p:stCondLst>
                              <p:cond delay="0"/>
                            </p:stCondLst>
                            <p:childTnLst>
                              <p:par>
                                <p:cTn id="111" presetID="7" presetClass="emph" presetSubtype="2" fill="hold" nodeType="clickEffect">
                                  <p:stCondLst>
                                    <p:cond delay="0"/>
                                  </p:stCondLst>
                                  <p:childTnLst>
                                    <p:animClr clrSpc="rgb" dir="cw">
                                      <p:cBhvr>
                                        <p:cTn id="112" dur="2000" fill="hold"/>
                                        <p:tgtEl>
                                          <p:spTgt spid="18"/>
                                        </p:tgtEl>
                                        <p:attrNameLst>
                                          <p:attrName>stroke.color</p:attrName>
                                        </p:attrNameLst>
                                      </p:cBhvr>
                                      <p:to>
                                        <a:srgbClr val="FF0066"/>
                                      </p:to>
                                    </p:animClr>
                                    <p:set>
                                      <p:cBhvr>
                                        <p:cTn id="113" dur="2000" fill="hold"/>
                                        <p:tgtEl>
                                          <p:spTgt spid="18"/>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24" presetClass="entr" presetSubtype="0" fill="hold" nodeType="clickEffect">
                                  <p:stCondLst>
                                    <p:cond delay="0"/>
                                  </p:stCondLst>
                                  <p:childTnLst>
                                    <p:set>
                                      <p:cBhvr>
                                        <p:cTn id="117" dur="1" fill="hold">
                                          <p:stCondLst>
                                            <p:cond delay="0"/>
                                          </p:stCondLst>
                                        </p:cTn>
                                        <p:tgtEl>
                                          <p:spTgt spid="36">
                                            <p:txEl>
                                              <p:pRg st="0" end="0"/>
                                            </p:txEl>
                                          </p:spTgt>
                                        </p:tgtEl>
                                        <p:attrNameLst>
                                          <p:attrName>style.visibility</p:attrName>
                                        </p:attrNameLst>
                                      </p:cBhvr>
                                      <p:to>
                                        <p:strVal val="visible"/>
                                      </p:to>
                                    </p:set>
                                    <p:anim to="" calcmode="lin" valueType="num">
                                      <p:cBhvr>
                                        <p:cTn id="118" dur="1" fill="hold"/>
                                        <p:tgtEl>
                                          <p:spTgt spid="36">
                                            <p:txEl>
                                              <p:pRg st="0" end="0"/>
                                            </p:txEl>
                                          </p:spTgt>
                                        </p:tgtEl>
                                        <p:attrNameLst>
                                          <p:attrName/>
                                        </p:attrNameLst>
                                      </p:cBhvr>
                                    </p:anim>
                                  </p:childTnLst>
                                </p:cTn>
                              </p:par>
                            </p:childTnLst>
                          </p:cTn>
                        </p:par>
                        <p:par>
                          <p:cTn id="119" fill="hold">
                            <p:stCondLst>
                              <p:cond delay="0"/>
                            </p:stCondLst>
                            <p:childTnLst>
                              <p:par>
                                <p:cTn id="120" presetID="3" presetClass="entr" presetSubtype="10" fill="hold" grpId="0" nodeType="after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blinds(horizontal)">
                                      <p:cBhvr>
                                        <p:cTn id="1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0" grpId="1" animBg="1"/>
      <p:bldP spid="11" grpId="0" animBg="1"/>
      <p:bldP spid="11" grpId="1" animBg="1"/>
      <p:bldP spid="11" grpId="2" animBg="1"/>
      <p:bldP spid="11" grpId="3" animBg="1"/>
      <p:bldP spid="12" grpId="0" animBg="1"/>
      <p:bldP spid="17" grpId="0" animBg="1"/>
      <p:bldP spid="18" grpId="0" animBg="1"/>
      <p:bldP spid="19" grpId="0"/>
      <p:bldP spid="32" grpId="0" animBg="1"/>
      <p:bldP spid="35" grpId="0"/>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spect="1" noChangeArrowheads="1" noTextEdit="1"/>
          </p:cNvSpPr>
          <p:nvPr/>
        </p:nvSpPr>
        <p:spPr bwMode="auto">
          <a:xfrm>
            <a:off x="769938" y="3084513"/>
            <a:ext cx="656590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bg1"/>
              </a:solidFill>
            </a:endParaRPr>
          </a:p>
        </p:txBody>
      </p:sp>
      <p:grpSp>
        <p:nvGrpSpPr>
          <p:cNvPr id="3" name="Group 3"/>
          <p:cNvGrpSpPr>
            <a:grpSpLocks/>
          </p:cNvGrpSpPr>
          <p:nvPr/>
        </p:nvGrpSpPr>
        <p:grpSpPr bwMode="auto">
          <a:xfrm>
            <a:off x="1586925" y="5195025"/>
            <a:ext cx="8382000" cy="954088"/>
            <a:chOff x="295" y="3456"/>
            <a:chExt cx="5280" cy="601"/>
          </a:xfrm>
        </p:grpSpPr>
        <p:sp>
          <p:nvSpPr>
            <p:cNvPr id="4" name="Rectangle 4"/>
            <p:cNvSpPr>
              <a:spLocks noChangeArrowheads="1"/>
            </p:cNvSpPr>
            <p:nvPr/>
          </p:nvSpPr>
          <p:spPr bwMode="auto">
            <a:xfrm>
              <a:off x="1837" y="3456"/>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N</a:t>
              </a:r>
              <a:endParaRPr lang="en-US" sz="2800">
                <a:solidFill>
                  <a:schemeClr val="bg1"/>
                </a:solidFill>
                <a:latin typeface="Arial" charset="0"/>
              </a:endParaRPr>
            </a:p>
          </p:txBody>
        </p:sp>
        <p:sp>
          <p:nvSpPr>
            <p:cNvPr id="5" name="Rectangle 5"/>
            <p:cNvSpPr>
              <a:spLocks noChangeArrowheads="1"/>
            </p:cNvSpPr>
            <p:nvPr/>
          </p:nvSpPr>
          <p:spPr bwMode="auto">
            <a:xfrm>
              <a:off x="612" y="3774"/>
              <a:ext cx="20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-3</a:t>
              </a:r>
              <a:endParaRPr lang="en-US" sz="2800">
                <a:solidFill>
                  <a:schemeClr val="bg1"/>
                </a:solidFill>
                <a:latin typeface="Arial" charset="0"/>
              </a:endParaRPr>
            </a:p>
          </p:txBody>
        </p:sp>
        <p:sp>
          <p:nvSpPr>
            <p:cNvPr id="6" name="Rectangle 6"/>
            <p:cNvSpPr>
              <a:spLocks noChangeArrowheads="1"/>
            </p:cNvSpPr>
            <p:nvPr/>
          </p:nvSpPr>
          <p:spPr bwMode="auto">
            <a:xfrm>
              <a:off x="1384" y="3772"/>
              <a:ext cx="20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-2</a:t>
              </a:r>
              <a:endParaRPr lang="en-US" sz="2800">
                <a:solidFill>
                  <a:schemeClr val="bg1"/>
                </a:solidFill>
                <a:latin typeface="Arial" charset="0"/>
              </a:endParaRPr>
            </a:p>
          </p:txBody>
        </p:sp>
        <p:sp>
          <p:nvSpPr>
            <p:cNvPr id="7" name="Rectangle 7"/>
            <p:cNvSpPr>
              <a:spLocks noChangeArrowheads="1"/>
            </p:cNvSpPr>
            <p:nvPr/>
          </p:nvSpPr>
          <p:spPr bwMode="auto">
            <a:xfrm>
              <a:off x="2200" y="3771"/>
              <a:ext cx="20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-1</a:t>
              </a:r>
              <a:endParaRPr lang="en-US" sz="2800">
                <a:solidFill>
                  <a:schemeClr val="bg1"/>
                </a:solidFill>
                <a:latin typeface="Arial" charset="0"/>
              </a:endParaRPr>
            </a:p>
          </p:txBody>
        </p:sp>
        <p:sp>
          <p:nvSpPr>
            <p:cNvPr id="8" name="Rectangle 8"/>
            <p:cNvSpPr>
              <a:spLocks noChangeArrowheads="1"/>
            </p:cNvSpPr>
            <p:nvPr/>
          </p:nvSpPr>
          <p:spPr bwMode="auto">
            <a:xfrm>
              <a:off x="3924" y="3725"/>
              <a:ext cx="1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800">
                  <a:solidFill>
                    <a:schemeClr val="bg1"/>
                  </a:solidFill>
                </a:rPr>
                <a:t>1</a:t>
              </a:r>
              <a:endParaRPr lang="en-US" sz="2800">
                <a:solidFill>
                  <a:schemeClr val="bg1"/>
                </a:solidFill>
                <a:latin typeface="Arial" charset="0"/>
              </a:endParaRPr>
            </a:p>
          </p:txBody>
        </p:sp>
        <p:sp>
          <p:nvSpPr>
            <p:cNvPr id="9" name="Rectangle 9"/>
            <p:cNvSpPr>
              <a:spLocks noChangeArrowheads="1"/>
            </p:cNvSpPr>
            <p:nvPr/>
          </p:nvSpPr>
          <p:spPr bwMode="auto">
            <a:xfrm>
              <a:off x="4740" y="3771"/>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800">
                  <a:solidFill>
                    <a:schemeClr val="bg1"/>
                  </a:solidFill>
                </a:rPr>
                <a:t>2</a:t>
              </a:r>
              <a:endParaRPr lang="en-US" sz="2800">
                <a:solidFill>
                  <a:schemeClr val="bg1"/>
                </a:solidFill>
                <a:latin typeface="Arial" charset="0"/>
              </a:endParaRPr>
            </a:p>
          </p:txBody>
        </p:sp>
        <p:sp>
          <p:nvSpPr>
            <p:cNvPr id="10" name="Line 10"/>
            <p:cNvSpPr>
              <a:spLocks noChangeShapeType="1"/>
            </p:cNvSpPr>
            <p:nvPr/>
          </p:nvSpPr>
          <p:spPr bwMode="auto">
            <a:xfrm>
              <a:off x="295" y="3755"/>
              <a:ext cx="5280" cy="1"/>
            </a:xfrm>
            <a:prstGeom prst="line">
              <a:avLst/>
            </a:prstGeom>
            <a:noFill/>
            <a:ln w="38100" cap="rnd">
              <a:solidFill>
                <a:srgbClr val="0000FF"/>
              </a:solidFill>
              <a:round/>
              <a:headEnd/>
              <a:tailEnd type="arrow"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1" name="Line 11"/>
            <p:cNvSpPr>
              <a:spLocks noChangeShapeType="1"/>
            </p:cNvSpPr>
            <p:nvPr/>
          </p:nvSpPr>
          <p:spPr bwMode="auto">
            <a:xfrm flipV="1">
              <a:off x="702"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2" name="Line 12"/>
            <p:cNvSpPr>
              <a:spLocks noChangeShapeType="1"/>
            </p:cNvSpPr>
            <p:nvPr/>
          </p:nvSpPr>
          <p:spPr bwMode="auto">
            <a:xfrm flipV="1">
              <a:off x="1109"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3" name="Line 13"/>
            <p:cNvSpPr>
              <a:spLocks noChangeShapeType="1"/>
            </p:cNvSpPr>
            <p:nvPr/>
          </p:nvSpPr>
          <p:spPr bwMode="auto">
            <a:xfrm flipV="1">
              <a:off x="1516"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4" name="Line 14"/>
            <p:cNvSpPr>
              <a:spLocks noChangeShapeType="1"/>
            </p:cNvSpPr>
            <p:nvPr/>
          </p:nvSpPr>
          <p:spPr bwMode="auto">
            <a:xfrm flipV="1">
              <a:off x="1930" y="3725"/>
              <a:ext cx="1" cy="5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5" name="Line 15"/>
            <p:cNvSpPr>
              <a:spLocks noChangeShapeType="1"/>
            </p:cNvSpPr>
            <p:nvPr/>
          </p:nvSpPr>
          <p:spPr bwMode="auto">
            <a:xfrm flipV="1">
              <a:off x="2337"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6" name="Line 16"/>
            <p:cNvSpPr>
              <a:spLocks noChangeShapeType="1"/>
            </p:cNvSpPr>
            <p:nvPr/>
          </p:nvSpPr>
          <p:spPr bwMode="auto">
            <a:xfrm flipV="1">
              <a:off x="2744"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7" name="Line 17"/>
            <p:cNvSpPr>
              <a:spLocks noChangeShapeType="1"/>
            </p:cNvSpPr>
            <p:nvPr/>
          </p:nvSpPr>
          <p:spPr bwMode="auto">
            <a:xfrm flipV="1">
              <a:off x="3558"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8" name="Line 18"/>
            <p:cNvSpPr>
              <a:spLocks noChangeShapeType="1"/>
            </p:cNvSpPr>
            <p:nvPr/>
          </p:nvSpPr>
          <p:spPr bwMode="auto">
            <a:xfrm flipV="1">
              <a:off x="3965"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9" name="Line 19"/>
            <p:cNvSpPr>
              <a:spLocks noChangeShapeType="1"/>
            </p:cNvSpPr>
            <p:nvPr/>
          </p:nvSpPr>
          <p:spPr bwMode="auto">
            <a:xfrm flipV="1">
              <a:off x="4378"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0" name="Line 20"/>
            <p:cNvSpPr>
              <a:spLocks noChangeShapeType="1"/>
            </p:cNvSpPr>
            <p:nvPr/>
          </p:nvSpPr>
          <p:spPr bwMode="auto">
            <a:xfrm flipV="1">
              <a:off x="4785"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1" name="Line 21"/>
            <p:cNvSpPr>
              <a:spLocks noChangeShapeType="1"/>
            </p:cNvSpPr>
            <p:nvPr/>
          </p:nvSpPr>
          <p:spPr bwMode="auto">
            <a:xfrm flipV="1">
              <a:off x="5193" y="3725"/>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2" name="Line 22"/>
            <p:cNvSpPr>
              <a:spLocks noChangeShapeType="1"/>
            </p:cNvSpPr>
            <p:nvPr/>
          </p:nvSpPr>
          <p:spPr bwMode="auto">
            <a:xfrm flipV="1">
              <a:off x="3144" y="373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23" name="Rectangle 23"/>
            <p:cNvSpPr>
              <a:spLocks noChangeArrowheads="1"/>
            </p:cNvSpPr>
            <p:nvPr/>
          </p:nvSpPr>
          <p:spPr bwMode="auto">
            <a:xfrm>
              <a:off x="3091" y="3786"/>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0</a:t>
              </a:r>
              <a:endParaRPr lang="en-US" sz="2800">
                <a:solidFill>
                  <a:schemeClr val="bg1"/>
                </a:solidFill>
                <a:latin typeface="Arial" charset="0"/>
              </a:endParaRPr>
            </a:p>
          </p:txBody>
        </p:sp>
      </p:grpSp>
      <p:grpSp>
        <p:nvGrpSpPr>
          <p:cNvPr id="24" name="Group 24"/>
          <p:cNvGrpSpPr>
            <a:grpSpLocks/>
          </p:cNvGrpSpPr>
          <p:nvPr/>
        </p:nvGrpSpPr>
        <p:grpSpPr bwMode="auto">
          <a:xfrm>
            <a:off x="1556763" y="1616800"/>
            <a:ext cx="8382000" cy="1000125"/>
            <a:chOff x="-341" y="2024"/>
            <a:chExt cx="5280" cy="630"/>
          </a:xfrm>
        </p:grpSpPr>
        <p:sp>
          <p:nvSpPr>
            <p:cNvPr id="25" name="Rectangle 25"/>
            <p:cNvSpPr>
              <a:spLocks noChangeArrowheads="1"/>
            </p:cNvSpPr>
            <p:nvPr/>
          </p:nvSpPr>
          <p:spPr bwMode="auto">
            <a:xfrm>
              <a:off x="747" y="2338"/>
              <a:ext cx="22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800">
                  <a:solidFill>
                    <a:schemeClr val="bg1"/>
                  </a:solidFill>
                </a:rPr>
                <a:t>-1</a:t>
              </a:r>
              <a:endParaRPr lang="en-US" sz="2800">
                <a:solidFill>
                  <a:schemeClr val="bg1"/>
                </a:solidFill>
                <a:latin typeface="Arial" charset="0"/>
              </a:endParaRPr>
            </a:p>
          </p:txBody>
        </p:sp>
        <p:sp>
          <p:nvSpPr>
            <p:cNvPr id="26" name="Rectangle 26"/>
            <p:cNvSpPr>
              <a:spLocks noChangeArrowheads="1"/>
            </p:cNvSpPr>
            <p:nvPr/>
          </p:nvSpPr>
          <p:spPr bwMode="auto">
            <a:xfrm>
              <a:off x="3288" y="2340"/>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1</a:t>
              </a:r>
              <a:endParaRPr lang="en-US" sz="2800">
                <a:solidFill>
                  <a:schemeClr val="bg1"/>
                </a:solidFill>
                <a:latin typeface="Arial" charset="0"/>
              </a:endParaRPr>
            </a:p>
          </p:txBody>
        </p:sp>
        <p:sp>
          <p:nvSpPr>
            <p:cNvPr id="27" name="Rectangle 27"/>
            <p:cNvSpPr>
              <a:spLocks noChangeArrowheads="1"/>
            </p:cNvSpPr>
            <p:nvPr/>
          </p:nvSpPr>
          <p:spPr bwMode="auto">
            <a:xfrm>
              <a:off x="4467" y="2383"/>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2</a:t>
              </a:r>
              <a:endParaRPr lang="en-US" sz="2800">
                <a:solidFill>
                  <a:schemeClr val="bg1"/>
                </a:solidFill>
                <a:latin typeface="Arial" charset="0"/>
              </a:endParaRPr>
            </a:p>
          </p:txBody>
        </p:sp>
        <p:sp>
          <p:nvSpPr>
            <p:cNvPr id="28" name="Rectangle 28"/>
            <p:cNvSpPr>
              <a:spLocks noChangeArrowheads="1"/>
            </p:cNvSpPr>
            <p:nvPr/>
          </p:nvSpPr>
          <p:spPr bwMode="auto">
            <a:xfrm>
              <a:off x="2834" y="2024"/>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N</a:t>
              </a:r>
              <a:endParaRPr lang="en-US" sz="2800">
                <a:solidFill>
                  <a:schemeClr val="bg1"/>
                </a:solidFill>
                <a:latin typeface="Arial" charset="0"/>
              </a:endParaRPr>
            </a:p>
          </p:txBody>
        </p:sp>
        <p:sp>
          <p:nvSpPr>
            <p:cNvPr id="29" name="Line 29"/>
            <p:cNvSpPr>
              <a:spLocks noChangeShapeType="1"/>
            </p:cNvSpPr>
            <p:nvPr/>
          </p:nvSpPr>
          <p:spPr bwMode="auto">
            <a:xfrm>
              <a:off x="-341" y="2323"/>
              <a:ext cx="5280" cy="1"/>
            </a:xfrm>
            <a:prstGeom prst="line">
              <a:avLst/>
            </a:prstGeom>
            <a:noFill/>
            <a:ln w="38100" cap="rnd">
              <a:solidFill>
                <a:srgbClr val="0000FF"/>
              </a:solidFill>
              <a:round/>
              <a:headEnd/>
              <a:tailEnd type="arrow"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0" name="Line 30"/>
            <p:cNvSpPr>
              <a:spLocks noChangeShapeType="1"/>
            </p:cNvSpPr>
            <p:nvPr/>
          </p:nvSpPr>
          <p:spPr bwMode="auto">
            <a:xfrm flipV="1">
              <a:off x="66"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1" name="Line 31"/>
            <p:cNvSpPr>
              <a:spLocks noChangeShapeType="1"/>
            </p:cNvSpPr>
            <p:nvPr/>
          </p:nvSpPr>
          <p:spPr bwMode="auto">
            <a:xfrm flipV="1">
              <a:off x="473"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2" name="Line 32"/>
            <p:cNvSpPr>
              <a:spLocks noChangeShapeType="1"/>
            </p:cNvSpPr>
            <p:nvPr/>
          </p:nvSpPr>
          <p:spPr bwMode="auto">
            <a:xfrm flipV="1">
              <a:off x="880"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3" name="Line 33"/>
            <p:cNvSpPr>
              <a:spLocks noChangeShapeType="1"/>
            </p:cNvSpPr>
            <p:nvPr/>
          </p:nvSpPr>
          <p:spPr bwMode="auto">
            <a:xfrm flipV="1">
              <a:off x="1294"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4" name="Line 34"/>
            <p:cNvSpPr>
              <a:spLocks noChangeShapeType="1"/>
            </p:cNvSpPr>
            <p:nvPr/>
          </p:nvSpPr>
          <p:spPr bwMode="auto">
            <a:xfrm flipV="1">
              <a:off x="1701"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5" name="Line 35"/>
            <p:cNvSpPr>
              <a:spLocks noChangeShapeType="1"/>
            </p:cNvSpPr>
            <p:nvPr/>
          </p:nvSpPr>
          <p:spPr bwMode="auto">
            <a:xfrm flipV="1">
              <a:off x="2108"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6" name="Line 36"/>
            <p:cNvSpPr>
              <a:spLocks noChangeShapeType="1"/>
            </p:cNvSpPr>
            <p:nvPr/>
          </p:nvSpPr>
          <p:spPr bwMode="auto">
            <a:xfrm flipV="1">
              <a:off x="2922" y="2293"/>
              <a:ext cx="1" cy="5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7" name="Line 37"/>
            <p:cNvSpPr>
              <a:spLocks noChangeShapeType="1"/>
            </p:cNvSpPr>
            <p:nvPr/>
          </p:nvSpPr>
          <p:spPr bwMode="auto">
            <a:xfrm flipV="1">
              <a:off x="3329"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8" name="Line 38"/>
            <p:cNvSpPr>
              <a:spLocks noChangeShapeType="1"/>
            </p:cNvSpPr>
            <p:nvPr/>
          </p:nvSpPr>
          <p:spPr bwMode="auto">
            <a:xfrm flipV="1">
              <a:off x="3742"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39" name="Line 39"/>
            <p:cNvSpPr>
              <a:spLocks noChangeShapeType="1"/>
            </p:cNvSpPr>
            <p:nvPr/>
          </p:nvSpPr>
          <p:spPr bwMode="auto">
            <a:xfrm flipV="1">
              <a:off x="4149"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0" name="Line 40"/>
            <p:cNvSpPr>
              <a:spLocks noChangeShapeType="1"/>
            </p:cNvSpPr>
            <p:nvPr/>
          </p:nvSpPr>
          <p:spPr bwMode="auto">
            <a:xfrm flipV="1">
              <a:off x="4557" y="2293"/>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1" name="Line 41"/>
            <p:cNvSpPr>
              <a:spLocks noChangeShapeType="1"/>
            </p:cNvSpPr>
            <p:nvPr/>
          </p:nvSpPr>
          <p:spPr bwMode="auto">
            <a:xfrm flipV="1">
              <a:off x="2508" y="2301"/>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2" name="Rectangle 42"/>
            <p:cNvSpPr>
              <a:spLocks noChangeArrowheads="1"/>
            </p:cNvSpPr>
            <p:nvPr/>
          </p:nvSpPr>
          <p:spPr bwMode="auto">
            <a:xfrm>
              <a:off x="2063" y="2338"/>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0</a:t>
              </a:r>
              <a:endParaRPr lang="en-US" sz="2800">
                <a:solidFill>
                  <a:schemeClr val="bg1"/>
                </a:solidFill>
                <a:latin typeface="Arial" charset="0"/>
              </a:endParaRPr>
            </a:p>
          </p:txBody>
        </p:sp>
      </p:grpSp>
      <mc:AlternateContent xmlns:mc="http://schemas.openxmlformats.org/markup-compatibility/2006" xmlns:a14="http://schemas.microsoft.com/office/drawing/2010/main">
        <mc:Choice Requires="a14">
          <p:sp>
            <p:nvSpPr>
              <p:cNvPr id="43" name="Text Box 43"/>
              <p:cNvSpPr txBox="1">
                <a:spLocks noChangeArrowheads="1"/>
              </p:cNvSpPr>
              <p:nvPr/>
            </p:nvSpPr>
            <p:spPr bwMode="auto">
              <a:xfrm>
                <a:off x="482600" y="306788"/>
                <a:ext cx="9471628" cy="13094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1" i="1" u="sng" dirty="0" smtClean="0">
                    <a:solidFill>
                      <a:schemeClr val="bg1"/>
                    </a:solidFill>
                    <a:latin typeface="Times New Roman" pitchFamily="18" charset="0"/>
                    <a:cs typeface="Times New Roman" pitchFamily="18" charset="0"/>
                  </a:rPr>
                  <a:t>Bài tập</a:t>
                </a:r>
                <a:r>
                  <a:rPr lang="en-US" sz="2800" b="1" i="1" dirty="0" smtClean="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Ba </a:t>
                </a:r>
                <a:r>
                  <a:rPr lang="en-US" sz="2800" dirty="0" smtClean="0">
                    <a:solidFill>
                      <a:schemeClr val="bg1"/>
                    </a:solidFill>
                    <a:latin typeface="Times New Roman" pitchFamily="18" charset="0"/>
                    <a:cs typeface="Times New Roman" pitchFamily="18" charset="0"/>
                  </a:rPr>
                  <a:t>bạn </a:t>
                </a:r>
                <a:r>
                  <a:rPr lang="en-US" sz="2800" dirty="0">
                    <a:solidFill>
                      <a:schemeClr val="bg1"/>
                    </a:solidFill>
                    <a:latin typeface="Times New Roman" pitchFamily="18" charset="0"/>
                    <a:cs typeface="Times New Roman" pitchFamily="18" charset="0"/>
                  </a:rPr>
                  <a:t>An, </a:t>
                </a:r>
                <a:r>
                  <a:rPr lang="en-US" sz="2800" dirty="0" smtClean="0">
                    <a:solidFill>
                      <a:schemeClr val="bg1"/>
                    </a:solidFill>
                    <a:latin typeface="Times New Roman" pitchFamily="18" charset="0"/>
                    <a:cs typeface="Times New Roman" pitchFamily="18" charset="0"/>
                  </a:rPr>
                  <a:t>Bình</a:t>
                </a:r>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Bảo biểu diễn số hữu tỉ </a:t>
                </a:r>
                <a14:m>
                  <m:oMath xmlns:m="http://schemas.openxmlformats.org/officeDocument/2006/math">
                    <m:f>
                      <m:fPr>
                        <m:ctrlPr>
                          <a:rPr lang="en-US" sz="3600" i="1" smtClean="0">
                            <a:solidFill>
                              <a:schemeClr val="bg1"/>
                            </a:solidFill>
                            <a:latin typeface="Cambria Math" panose="02040503050406030204" pitchFamily="18" charset="0"/>
                            <a:cs typeface="Times New Roman" pitchFamily="18" charset="0"/>
                          </a:rPr>
                        </m:ctrlPr>
                      </m:fPr>
                      <m:num>
                        <m:r>
                          <a:rPr lang="en-US" sz="3600" b="0" i="1" smtClean="0">
                            <a:solidFill>
                              <a:schemeClr val="bg1"/>
                            </a:solidFill>
                            <a:latin typeface="Cambria Math"/>
                            <a:cs typeface="Times New Roman" pitchFamily="18" charset="0"/>
                          </a:rPr>
                          <m:t>2</m:t>
                        </m:r>
                      </m:num>
                      <m:den>
                        <m:r>
                          <a:rPr lang="en-US" sz="3600" b="0" i="1" smtClean="0">
                            <a:solidFill>
                              <a:schemeClr val="bg1"/>
                            </a:solidFill>
                            <a:latin typeface="Cambria Math"/>
                            <a:cs typeface="Times New Roman" pitchFamily="18" charset="0"/>
                          </a:rPr>
                          <m:t>−3</m:t>
                        </m:r>
                      </m:den>
                    </m:f>
                  </m:oMath>
                </a14:m>
                <a:r>
                  <a:rPr lang="en-US" sz="2800" dirty="0" smtClean="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Em </a:t>
                </a:r>
                <a:r>
                  <a:rPr lang="en-US" sz="2800" dirty="0" smtClean="0">
                    <a:solidFill>
                      <a:schemeClr val="bg1"/>
                    </a:solidFill>
                    <a:latin typeface="Times New Roman" pitchFamily="18" charset="0"/>
                    <a:cs typeface="Times New Roman" pitchFamily="18" charset="0"/>
                  </a:rPr>
                  <a:t>hãy chỉ ra chỗ sai của các bạn</a:t>
                </a:r>
                <a:endParaRPr lang="en-US" sz="2800" dirty="0">
                  <a:solidFill>
                    <a:schemeClr val="bg1"/>
                  </a:solidFill>
                  <a:latin typeface="Times New Roman" pitchFamily="18" charset="0"/>
                  <a:cs typeface="Times New Roman" pitchFamily="18" charset="0"/>
                </a:endParaRPr>
              </a:p>
            </p:txBody>
          </p:sp>
        </mc:Choice>
        <mc:Fallback xmlns="">
          <p:sp>
            <p:nvSpPr>
              <p:cNvPr id="43" name="Text Box 43"/>
              <p:cNvSpPr txBox="1">
                <a:spLocks noRot="1" noChangeAspect="1" noMove="1" noResize="1" noEditPoints="1" noAdjustHandles="1" noChangeArrowheads="1" noChangeShapeType="1" noTextEdit="1"/>
              </p:cNvSpPr>
              <p:nvPr/>
            </p:nvSpPr>
            <p:spPr bwMode="auto">
              <a:xfrm>
                <a:off x="482600" y="306788"/>
                <a:ext cx="9471628" cy="1309461"/>
              </a:xfrm>
              <a:prstGeom prst="rect">
                <a:avLst/>
              </a:prstGeom>
              <a:blipFill rotWithShape="1">
                <a:blip r:embed="rId3"/>
                <a:stretch>
                  <a:fillRect l="-1287" r="-1094" b="-120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4" name="Text Box 44"/>
          <p:cNvSpPr txBox="1">
            <a:spLocks noChangeArrowheads="1"/>
          </p:cNvSpPr>
          <p:nvPr/>
        </p:nvSpPr>
        <p:spPr bwMode="auto">
          <a:xfrm>
            <a:off x="1328163" y="1540600"/>
            <a:ext cx="16812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B1B2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dirty="0" smtClean="0">
                <a:solidFill>
                  <a:schemeClr val="bg1"/>
                </a:solidFill>
                <a:latin typeface="Times New Roman" pitchFamily="18" charset="0"/>
                <a:cs typeface="Times New Roman" pitchFamily="18" charset="0"/>
              </a:rPr>
              <a:t>Bạn An</a:t>
            </a:r>
            <a:endParaRPr lang="en-US" sz="2400" b="1" dirty="0">
              <a:solidFill>
                <a:schemeClr val="bg1"/>
              </a:solidFill>
              <a:latin typeface="Times New Roman" pitchFamily="18" charset="0"/>
              <a:cs typeface="Times New Roman" pitchFamily="18" charset="0"/>
            </a:endParaRPr>
          </a:p>
        </p:txBody>
      </p:sp>
      <p:sp>
        <p:nvSpPr>
          <p:cNvPr id="45" name="Text Box 45"/>
          <p:cNvSpPr txBox="1">
            <a:spLocks noChangeArrowheads="1"/>
          </p:cNvSpPr>
          <p:nvPr/>
        </p:nvSpPr>
        <p:spPr bwMode="auto">
          <a:xfrm>
            <a:off x="1385313" y="3026500"/>
            <a:ext cx="1933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dirty="0" smtClean="0">
                <a:solidFill>
                  <a:schemeClr val="bg1"/>
                </a:solidFill>
                <a:latin typeface="Times New Roman" pitchFamily="18" charset="0"/>
                <a:cs typeface="Times New Roman" pitchFamily="18" charset="0"/>
              </a:rPr>
              <a:t>Bạn Bình</a:t>
            </a:r>
            <a:endParaRPr lang="en-US" sz="2400" b="1" dirty="0">
              <a:solidFill>
                <a:schemeClr val="bg1"/>
              </a:solidFill>
              <a:latin typeface="Times New Roman" pitchFamily="18" charset="0"/>
              <a:cs typeface="Times New Roman" pitchFamily="18" charset="0"/>
            </a:endParaRPr>
          </a:p>
        </p:txBody>
      </p:sp>
      <p:sp>
        <p:nvSpPr>
          <p:cNvPr id="46" name="Text Box 46"/>
          <p:cNvSpPr txBox="1">
            <a:spLocks noChangeArrowheads="1"/>
          </p:cNvSpPr>
          <p:nvPr/>
        </p:nvSpPr>
        <p:spPr bwMode="auto">
          <a:xfrm>
            <a:off x="1271013" y="5042625"/>
            <a:ext cx="21182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dirty="0" smtClean="0">
                <a:solidFill>
                  <a:schemeClr val="bg1"/>
                </a:solidFill>
                <a:latin typeface="Times New Roman" pitchFamily="18" charset="0"/>
                <a:cs typeface="Times New Roman" pitchFamily="18" charset="0"/>
              </a:rPr>
              <a:t>Bạn Bảo</a:t>
            </a:r>
            <a:endParaRPr lang="en-US" sz="2400" b="1" dirty="0">
              <a:solidFill>
                <a:schemeClr val="bg1"/>
              </a:solidFill>
              <a:latin typeface="Times New Roman" pitchFamily="18" charset="0"/>
              <a:cs typeface="Times New Roman" pitchFamily="18" charset="0"/>
            </a:endParaRPr>
          </a:p>
        </p:txBody>
      </p:sp>
      <p:graphicFrame>
        <p:nvGraphicFramePr>
          <p:cNvPr id="48" name="Object 48"/>
          <p:cNvGraphicFramePr>
            <a:graphicFrameLocks noChangeAspect="1"/>
          </p:cNvGraphicFramePr>
          <p:nvPr>
            <p:extLst>
              <p:ext uri="{D42A27DB-BD31-4B8C-83A1-F6EECF244321}">
                <p14:modId xmlns:p14="http://schemas.microsoft.com/office/powerpoint/2010/main" val="1062945942"/>
              </p:ext>
            </p:extLst>
          </p:nvPr>
        </p:nvGraphicFramePr>
        <p:xfrm>
          <a:off x="4265038" y="3832950"/>
          <a:ext cx="442912" cy="722313"/>
        </p:xfrm>
        <a:graphic>
          <a:graphicData uri="http://schemas.openxmlformats.org/presentationml/2006/ole">
            <mc:AlternateContent xmlns:mc="http://schemas.openxmlformats.org/markup-compatibility/2006">
              <mc:Choice xmlns:v="urn:schemas-microsoft-com:vml" Requires="v">
                <p:oleObj spid="_x0000_s4163" name="Equation" r:id="rId4" imgW="241200" imgH="393480" progId="Equation.DSMT4">
                  <p:embed/>
                </p:oleObj>
              </mc:Choice>
              <mc:Fallback>
                <p:oleObj name="Equation" r:id="rId4" imgW="2412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038" y="3832950"/>
                        <a:ext cx="442912"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49"/>
          <p:cNvGraphicFramePr>
            <a:graphicFrameLocks noChangeAspect="1"/>
          </p:cNvGraphicFramePr>
          <p:nvPr>
            <p:extLst>
              <p:ext uri="{D42A27DB-BD31-4B8C-83A1-F6EECF244321}">
                <p14:modId xmlns:p14="http://schemas.microsoft.com/office/powerpoint/2010/main" val="4061488597"/>
              </p:ext>
            </p:extLst>
          </p:nvPr>
        </p:nvGraphicFramePr>
        <p:xfrm>
          <a:off x="5565200" y="3115400"/>
          <a:ext cx="914400" cy="198438"/>
        </p:xfrm>
        <a:graphic>
          <a:graphicData uri="http://schemas.openxmlformats.org/presentationml/2006/ole">
            <mc:AlternateContent xmlns:mc="http://schemas.openxmlformats.org/markup-compatibility/2006">
              <mc:Choice xmlns:v="urn:schemas-microsoft-com:vml" Requires="v">
                <p:oleObj spid="_x0000_s4164" name="Equation" r:id="rId6" imgW="914400" imgH="198720" progId="Equation.DSMT4">
                  <p:embed/>
                </p:oleObj>
              </mc:Choice>
              <mc:Fallback>
                <p:oleObj name="Equation" r:id="rId6" imgW="914400" imgH="198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200" y="31154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50"/>
          <p:cNvGraphicFramePr>
            <a:graphicFrameLocks noChangeAspect="1"/>
          </p:cNvGraphicFramePr>
          <p:nvPr>
            <p:extLst>
              <p:ext uri="{D42A27DB-BD31-4B8C-83A1-F6EECF244321}">
                <p14:modId xmlns:p14="http://schemas.microsoft.com/office/powerpoint/2010/main" val="1994028981"/>
              </p:ext>
            </p:extLst>
          </p:nvPr>
        </p:nvGraphicFramePr>
        <p:xfrm>
          <a:off x="6514525" y="2212113"/>
          <a:ext cx="384175" cy="627062"/>
        </p:xfrm>
        <a:graphic>
          <a:graphicData uri="http://schemas.openxmlformats.org/presentationml/2006/ole">
            <mc:AlternateContent xmlns:mc="http://schemas.openxmlformats.org/markup-compatibility/2006">
              <mc:Choice xmlns:v="urn:schemas-microsoft-com:vml" Requires="v">
                <p:oleObj spid="_x0000_s4165" name="Equation" r:id="rId8" imgW="241200" imgH="393480" progId="Equation.DSMT4">
                  <p:embed/>
                </p:oleObj>
              </mc:Choice>
              <mc:Fallback>
                <p:oleObj name="Equation" r:id="rId8" imgW="2412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525" y="2212113"/>
                        <a:ext cx="384175"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51"/>
          <p:cNvGraphicFramePr>
            <a:graphicFrameLocks noChangeAspect="1"/>
          </p:cNvGraphicFramePr>
          <p:nvPr>
            <p:extLst>
              <p:ext uri="{D42A27DB-BD31-4B8C-83A1-F6EECF244321}">
                <p14:modId xmlns:p14="http://schemas.microsoft.com/office/powerpoint/2010/main" val="1203926329"/>
              </p:ext>
            </p:extLst>
          </p:nvPr>
        </p:nvGraphicFramePr>
        <p:xfrm>
          <a:off x="4020563" y="5787163"/>
          <a:ext cx="360362" cy="587375"/>
        </p:xfrm>
        <a:graphic>
          <a:graphicData uri="http://schemas.openxmlformats.org/presentationml/2006/ole">
            <mc:AlternateContent xmlns:mc="http://schemas.openxmlformats.org/markup-compatibility/2006">
              <mc:Choice xmlns:v="urn:schemas-microsoft-com:vml" Requires="v">
                <p:oleObj spid="_x0000_s4166" name="Equation" r:id="rId9" imgW="241200" imgH="393480" progId="Equation.DSMT4">
                  <p:embed/>
                </p:oleObj>
              </mc:Choice>
              <mc:Fallback>
                <p:oleObj name="Equation" r:id="rId9" imgW="2412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563" y="5787163"/>
                        <a:ext cx="360362"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2" name="Group 52"/>
          <p:cNvGrpSpPr>
            <a:grpSpLocks/>
          </p:cNvGrpSpPr>
          <p:nvPr/>
        </p:nvGrpSpPr>
        <p:grpSpPr bwMode="auto">
          <a:xfrm>
            <a:off x="1613913" y="3191600"/>
            <a:ext cx="8382000" cy="1331913"/>
            <a:chOff x="240" y="1561"/>
            <a:chExt cx="5280" cy="839"/>
          </a:xfrm>
        </p:grpSpPr>
        <p:sp>
          <p:nvSpPr>
            <p:cNvPr id="53" name="Rectangle 53"/>
            <p:cNvSpPr>
              <a:spLocks noChangeArrowheads="1"/>
            </p:cNvSpPr>
            <p:nvPr/>
          </p:nvSpPr>
          <p:spPr bwMode="auto">
            <a:xfrm>
              <a:off x="1328" y="1875"/>
              <a:ext cx="22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800">
                  <a:solidFill>
                    <a:schemeClr val="bg1"/>
                  </a:solidFill>
                </a:rPr>
                <a:t>-1</a:t>
              </a:r>
              <a:endParaRPr lang="en-US" sz="2800">
                <a:solidFill>
                  <a:schemeClr val="bg1"/>
                </a:solidFill>
                <a:latin typeface="Arial" charset="0"/>
              </a:endParaRPr>
            </a:p>
          </p:txBody>
        </p:sp>
        <p:sp>
          <p:nvSpPr>
            <p:cNvPr id="54" name="Rectangle 54"/>
            <p:cNvSpPr>
              <a:spLocks noChangeArrowheads="1"/>
            </p:cNvSpPr>
            <p:nvPr/>
          </p:nvSpPr>
          <p:spPr bwMode="auto">
            <a:xfrm>
              <a:off x="3869" y="1877"/>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1</a:t>
              </a:r>
              <a:endParaRPr lang="en-US" sz="2800">
                <a:solidFill>
                  <a:schemeClr val="bg1"/>
                </a:solidFill>
                <a:latin typeface="Arial" charset="0"/>
              </a:endParaRPr>
            </a:p>
          </p:txBody>
        </p:sp>
        <p:sp>
          <p:nvSpPr>
            <p:cNvPr id="55" name="Rectangle 55"/>
            <p:cNvSpPr>
              <a:spLocks noChangeArrowheads="1"/>
            </p:cNvSpPr>
            <p:nvPr/>
          </p:nvSpPr>
          <p:spPr bwMode="auto">
            <a:xfrm>
              <a:off x="5048" y="1920"/>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2</a:t>
              </a:r>
              <a:endParaRPr lang="en-US" sz="2800">
                <a:solidFill>
                  <a:schemeClr val="bg1"/>
                </a:solidFill>
                <a:latin typeface="Arial" charset="0"/>
              </a:endParaRPr>
            </a:p>
          </p:txBody>
        </p:sp>
        <p:sp>
          <p:nvSpPr>
            <p:cNvPr id="56" name="Rectangle 56"/>
            <p:cNvSpPr>
              <a:spLocks noChangeArrowheads="1"/>
            </p:cNvSpPr>
            <p:nvPr/>
          </p:nvSpPr>
          <p:spPr bwMode="auto">
            <a:xfrm>
              <a:off x="2009" y="1561"/>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N</a:t>
              </a:r>
              <a:endParaRPr lang="en-US" sz="2800">
                <a:solidFill>
                  <a:schemeClr val="bg1"/>
                </a:solidFill>
                <a:latin typeface="Arial" charset="0"/>
              </a:endParaRPr>
            </a:p>
          </p:txBody>
        </p:sp>
        <p:sp>
          <p:nvSpPr>
            <p:cNvPr id="57" name="Line 57"/>
            <p:cNvSpPr>
              <a:spLocks noChangeShapeType="1"/>
            </p:cNvSpPr>
            <p:nvPr/>
          </p:nvSpPr>
          <p:spPr bwMode="auto">
            <a:xfrm>
              <a:off x="240" y="1860"/>
              <a:ext cx="5280" cy="1"/>
            </a:xfrm>
            <a:prstGeom prst="line">
              <a:avLst/>
            </a:prstGeom>
            <a:noFill/>
            <a:ln w="38100" cap="rnd">
              <a:solidFill>
                <a:srgbClr val="0000FF"/>
              </a:solidFill>
              <a:round/>
              <a:headEnd/>
              <a:tailEnd type="arrow" w="lg"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8" name="Line 58"/>
            <p:cNvSpPr>
              <a:spLocks noChangeShapeType="1"/>
            </p:cNvSpPr>
            <p:nvPr/>
          </p:nvSpPr>
          <p:spPr bwMode="auto">
            <a:xfrm flipV="1">
              <a:off x="647"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59" name="Line 59"/>
            <p:cNvSpPr>
              <a:spLocks noChangeShapeType="1"/>
            </p:cNvSpPr>
            <p:nvPr/>
          </p:nvSpPr>
          <p:spPr bwMode="auto">
            <a:xfrm flipV="1">
              <a:off x="1054"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0" name="Line 60"/>
            <p:cNvSpPr>
              <a:spLocks noChangeShapeType="1"/>
            </p:cNvSpPr>
            <p:nvPr/>
          </p:nvSpPr>
          <p:spPr bwMode="auto">
            <a:xfrm flipV="1">
              <a:off x="1461"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1" name="Line 61"/>
            <p:cNvSpPr>
              <a:spLocks noChangeShapeType="1"/>
            </p:cNvSpPr>
            <p:nvPr/>
          </p:nvSpPr>
          <p:spPr bwMode="auto">
            <a:xfrm flipV="1">
              <a:off x="2100" y="1834"/>
              <a:ext cx="1" cy="5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2" name="Line 62"/>
            <p:cNvSpPr>
              <a:spLocks noChangeShapeType="1"/>
            </p:cNvSpPr>
            <p:nvPr/>
          </p:nvSpPr>
          <p:spPr bwMode="auto">
            <a:xfrm flipV="1">
              <a:off x="2463" y="1834"/>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3" name="Line 63"/>
            <p:cNvSpPr>
              <a:spLocks noChangeShapeType="1"/>
            </p:cNvSpPr>
            <p:nvPr/>
          </p:nvSpPr>
          <p:spPr bwMode="auto">
            <a:xfrm flipV="1">
              <a:off x="2689"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4" name="Line 64"/>
            <p:cNvSpPr>
              <a:spLocks noChangeShapeType="1"/>
            </p:cNvSpPr>
            <p:nvPr/>
          </p:nvSpPr>
          <p:spPr bwMode="auto">
            <a:xfrm flipV="1">
              <a:off x="3503"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5" name="Line 65"/>
            <p:cNvSpPr>
              <a:spLocks noChangeShapeType="1"/>
            </p:cNvSpPr>
            <p:nvPr/>
          </p:nvSpPr>
          <p:spPr bwMode="auto">
            <a:xfrm flipV="1">
              <a:off x="3910"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6" name="Line 66"/>
            <p:cNvSpPr>
              <a:spLocks noChangeShapeType="1"/>
            </p:cNvSpPr>
            <p:nvPr/>
          </p:nvSpPr>
          <p:spPr bwMode="auto">
            <a:xfrm flipV="1">
              <a:off x="4323"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7" name="Line 67"/>
            <p:cNvSpPr>
              <a:spLocks noChangeShapeType="1"/>
            </p:cNvSpPr>
            <p:nvPr/>
          </p:nvSpPr>
          <p:spPr bwMode="auto">
            <a:xfrm flipV="1">
              <a:off x="4730"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8" name="Line 68"/>
            <p:cNvSpPr>
              <a:spLocks noChangeShapeType="1"/>
            </p:cNvSpPr>
            <p:nvPr/>
          </p:nvSpPr>
          <p:spPr bwMode="auto">
            <a:xfrm flipV="1">
              <a:off x="5138" y="1830"/>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9" name="Text Box 69"/>
            <p:cNvSpPr txBox="1">
              <a:spLocks noChangeArrowheads="1"/>
            </p:cNvSpPr>
            <p:nvPr/>
          </p:nvSpPr>
          <p:spPr bwMode="auto">
            <a:xfrm>
              <a:off x="2746" y="2112"/>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solidFill>
                  <a:schemeClr val="bg1"/>
                </a:solidFill>
                <a:latin typeface=".VnTime" pitchFamily="34" charset="0"/>
              </a:endParaRPr>
            </a:p>
          </p:txBody>
        </p:sp>
        <p:sp>
          <p:nvSpPr>
            <p:cNvPr id="70" name="Line 70"/>
            <p:cNvSpPr>
              <a:spLocks noChangeShapeType="1"/>
            </p:cNvSpPr>
            <p:nvPr/>
          </p:nvSpPr>
          <p:spPr bwMode="auto">
            <a:xfrm flipV="1">
              <a:off x="3089" y="1838"/>
              <a:ext cx="1"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71" name="Rectangle 71"/>
            <p:cNvSpPr>
              <a:spLocks noChangeArrowheads="1"/>
            </p:cNvSpPr>
            <p:nvPr/>
          </p:nvSpPr>
          <p:spPr bwMode="auto">
            <a:xfrm>
              <a:off x="2644" y="1875"/>
              <a:ext cx="12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chemeClr val="bg1"/>
                  </a:solidFill>
                </a:rPr>
                <a:t>0</a:t>
              </a:r>
              <a:endParaRPr lang="en-US" sz="2800">
                <a:solidFill>
                  <a:schemeClr val="bg1"/>
                </a:solidFill>
                <a:latin typeface="Arial" charset="0"/>
              </a:endParaRPr>
            </a:p>
          </p:txBody>
        </p:sp>
      </p:grpSp>
      <p:graphicFrame>
        <p:nvGraphicFramePr>
          <p:cNvPr id="72" name="Object 72"/>
          <p:cNvGraphicFramePr>
            <a:graphicFrameLocks noChangeAspect="1"/>
          </p:cNvGraphicFramePr>
          <p:nvPr>
            <p:extLst>
              <p:ext uri="{D42A27DB-BD31-4B8C-83A1-F6EECF244321}">
                <p14:modId xmlns:p14="http://schemas.microsoft.com/office/powerpoint/2010/main" val="2352795181"/>
              </p:ext>
            </p:extLst>
          </p:nvPr>
        </p:nvGraphicFramePr>
        <p:xfrm>
          <a:off x="5677913" y="3202713"/>
          <a:ext cx="914400" cy="198437"/>
        </p:xfrm>
        <a:graphic>
          <a:graphicData uri="http://schemas.openxmlformats.org/presentationml/2006/ole">
            <mc:AlternateContent xmlns:mc="http://schemas.openxmlformats.org/markup-compatibility/2006">
              <mc:Choice xmlns:v="urn:schemas-microsoft-com:vml" Requires="v">
                <p:oleObj spid="_x0000_s4167" name="Equation" r:id="rId10" imgW="914400" imgH="198720" progId="Equation.DSMT4">
                  <p:embed/>
                </p:oleObj>
              </mc:Choice>
              <mc:Fallback>
                <p:oleObj name="Equation" r:id="rId10" imgW="914400" imgH="198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7913" y="3202713"/>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68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checkerboard(across)">
                                      <p:cBhvr>
                                        <p:cTn id="16" dur="500"/>
                                        <p:tgtEl>
                                          <p:spTgt spid="4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checkerboard(across)">
                                      <p:cBhvr>
                                        <p:cTn id="19" dur="500"/>
                                        <p:tgtEl>
                                          <p:spTgt spid="4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heckerboard(across)">
                                      <p:cBhvr>
                                        <p:cTn id="22" dur="500"/>
                                        <p:tgtEl>
                                          <p:spTgt spid="4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heckerboard(across)">
                                      <p:cBhvr>
                                        <p:cTn id="25" dur="500"/>
                                        <p:tgtEl>
                                          <p:spTgt spid="46"/>
                                        </p:tgtEl>
                                      </p:cBhvr>
                                    </p:animEffect>
                                  </p:childTnLst>
                                </p:cTn>
                              </p:par>
                              <p:par>
                                <p:cTn id="26" presetID="5" presetClass="entr" presetSubtype="1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heckerboard(across)">
                                      <p:cBhvr>
                                        <p:cTn id="28" dur="500"/>
                                        <p:tgtEl>
                                          <p:spTgt spid="48"/>
                                        </p:tgtEl>
                                      </p:cBhvr>
                                    </p:animEffect>
                                  </p:childTnLst>
                                </p:cTn>
                              </p:par>
                              <p:par>
                                <p:cTn id="29" presetID="5" presetClass="entr" presetSubtype="1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checkerboard(across)">
                                      <p:cBhvr>
                                        <p:cTn id="31" dur="500"/>
                                        <p:tgtEl>
                                          <p:spTgt spid="49"/>
                                        </p:tgtEl>
                                      </p:cBhvr>
                                    </p:animEffect>
                                  </p:childTnLst>
                                </p:cTn>
                              </p:par>
                              <p:par>
                                <p:cTn id="32" presetID="5" presetClass="entr" presetSubtype="1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checkerboard(across)">
                                      <p:cBhvr>
                                        <p:cTn id="34" dur="500"/>
                                        <p:tgtEl>
                                          <p:spTgt spid="50"/>
                                        </p:tgtEl>
                                      </p:cBhvr>
                                    </p:animEffect>
                                  </p:childTnLst>
                                </p:cTn>
                              </p:par>
                              <p:par>
                                <p:cTn id="35" presetID="5" presetClass="entr" presetSubtype="1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heckerboard(across)">
                                      <p:cBhvr>
                                        <p:cTn id="37" dur="500"/>
                                        <p:tgtEl>
                                          <p:spTgt spid="51"/>
                                        </p:tgtEl>
                                      </p:cBhvr>
                                    </p:animEffect>
                                  </p:childTnLst>
                                </p:cTn>
                              </p:par>
                              <p:par>
                                <p:cTn id="38" presetID="5" presetClass="entr" presetSubtype="1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checkerboard(across)">
                                      <p:cBhvr>
                                        <p:cTn id="40" dur="500"/>
                                        <p:tgtEl>
                                          <p:spTgt spid="52"/>
                                        </p:tgtEl>
                                      </p:cBhvr>
                                    </p:animEffect>
                                  </p:childTnLst>
                                </p:cTn>
                              </p:par>
                              <p:par>
                                <p:cTn id="41" presetID="5" presetClass="entr" presetSubtype="1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checkerboard(across)">
                                      <p:cBhvr>
                                        <p:cTn id="4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4"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31"/>
          <p:cNvSpPr/>
          <p:nvPr/>
        </p:nvSpPr>
        <p:spPr>
          <a:xfrm>
            <a:off x="1566278" y="2137410"/>
            <a:ext cx="2354212" cy="333749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31"/>
          <p:cNvSpPr/>
          <p:nvPr/>
        </p:nvSpPr>
        <p:spPr>
          <a:xfrm>
            <a:off x="4926698" y="2137410"/>
            <a:ext cx="2354212" cy="333749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31"/>
          <p:cNvSpPr/>
          <p:nvPr/>
        </p:nvSpPr>
        <p:spPr>
          <a:xfrm>
            <a:off x="8287118" y="2137410"/>
            <a:ext cx="2354212" cy="333749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a:off x="994820" y="610692"/>
            <a:ext cx="3415133" cy="625183"/>
            <a:chOff x="994820" y="496392"/>
            <a:chExt cx="5886671" cy="625183"/>
          </a:xfrm>
        </p:grpSpPr>
        <p:grpSp>
          <p:nvGrpSpPr>
            <p:cNvPr id="21" name="组合 20"/>
            <p:cNvGrpSpPr/>
            <p:nvPr/>
          </p:nvGrpSpPr>
          <p:grpSpPr>
            <a:xfrm>
              <a:off x="994820" y="626210"/>
              <a:ext cx="5886671" cy="495365"/>
              <a:chOff x="3532280" y="5381090"/>
              <a:chExt cx="5886671" cy="495365"/>
            </a:xfrm>
          </p:grpSpPr>
          <p:sp>
            <p:nvSpPr>
              <p:cNvPr id="26"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任意多边形 26"/>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595869" y="496392"/>
              <a:ext cx="2917193" cy="584775"/>
            </a:xfrm>
            <a:prstGeom prst="rect">
              <a:avLst/>
            </a:prstGeom>
            <a:noFill/>
          </p:spPr>
          <p:txBody>
            <a:bodyPr wrap="square" rtlCol="0">
              <a:spAutoFit/>
            </a:bodyPr>
            <a:lstStyle/>
            <a:p>
              <a:r>
                <a:rPr lang="en-US" altLang="zh-CN" sz="3200" dirty="0" smtClean="0">
                  <a:solidFill>
                    <a:schemeClr val="bg1"/>
                  </a:solidFill>
                  <a:latin typeface="汉仪喵魂体W" panose="00020600040101010101" pitchFamily="18" charset="-122"/>
                  <a:ea typeface="汉仪喵魂体W" panose="00020600040101010101" pitchFamily="18" charset="-122"/>
                </a:rPr>
                <a:t>Lưu ý</a:t>
              </a:r>
              <a:endParaRPr lang="zh-CN" altLang="en-US" sz="3200" dirty="0">
                <a:solidFill>
                  <a:schemeClr val="bg1"/>
                </a:solidFill>
                <a:latin typeface="汉仪喵魂体W" panose="00020600040101010101" pitchFamily="18" charset="-122"/>
                <a:ea typeface="汉仪喵魂体W" panose="00020600040101010101" pitchFamily="18" charset="-122"/>
              </a:endParaRPr>
            </a:p>
          </p:txBody>
        </p:sp>
      </p:grpSp>
      <p:sp>
        <p:nvSpPr>
          <p:cNvPr id="3" name="TextBox 2"/>
          <p:cNvSpPr txBox="1"/>
          <p:nvPr/>
        </p:nvSpPr>
        <p:spPr>
          <a:xfrm>
            <a:off x="1566277" y="2523280"/>
            <a:ext cx="2343245" cy="2062103"/>
          </a:xfrm>
          <a:prstGeom prst="rect">
            <a:avLst/>
          </a:prstGeom>
          <a:noFill/>
        </p:spPr>
        <p:txBody>
          <a:bodyPr wrap="square" rtlCol="0">
            <a:spAutoFit/>
          </a:bodyPr>
          <a:lstStyle/>
          <a:p>
            <a:pPr algn="ctr">
              <a:spcBef>
                <a:spcPct val="50000"/>
              </a:spcBef>
            </a:pPr>
            <a:r>
              <a:rPr lang="en-US" sz="3200" i="1" dirty="0">
                <a:solidFill>
                  <a:srgbClr val="FFE469"/>
                </a:solidFill>
                <a:latin typeface="Andalus" pitchFamily="18" charset="-78"/>
                <a:cs typeface="Andalus" pitchFamily="18" charset="-78"/>
              </a:rPr>
              <a:t>Viết số hữu tỉ về dạng phân số có </a:t>
            </a:r>
            <a:r>
              <a:rPr lang="en-US" sz="3200" i="1" u="sng" dirty="0">
                <a:solidFill>
                  <a:srgbClr val="FFE469"/>
                </a:solidFill>
                <a:latin typeface="Andalus" pitchFamily="18" charset="-78"/>
                <a:cs typeface="Andalus" pitchFamily="18" charset="-78"/>
              </a:rPr>
              <a:t>mẫu dương</a:t>
            </a:r>
          </a:p>
        </p:txBody>
      </p:sp>
      <p:sp>
        <p:nvSpPr>
          <p:cNvPr id="5" name="TextBox 4"/>
          <p:cNvSpPr txBox="1"/>
          <p:nvPr/>
        </p:nvSpPr>
        <p:spPr>
          <a:xfrm>
            <a:off x="4926698" y="2777927"/>
            <a:ext cx="2354212" cy="1569660"/>
          </a:xfrm>
          <a:prstGeom prst="rect">
            <a:avLst/>
          </a:prstGeom>
          <a:noFill/>
        </p:spPr>
        <p:txBody>
          <a:bodyPr wrap="square" rtlCol="0">
            <a:spAutoFit/>
          </a:bodyPr>
          <a:lstStyle/>
          <a:p>
            <a:pPr algn="ctr">
              <a:spcBef>
                <a:spcPct val="50000"/>
              </a:spcBef>
            </a:pPr>
            <a:r>
              <a:rPr lang="en-US" sz="3200" i="1" dirty="0">
                <a:solidFill>
                  <a:srgbClr val="FF9CAF"/>
                </a:solidFill>
                <a:latin typeface="Times New Roman" pitchFamily="18" charset="0"/>
                <a:cs typeface="Times New Roman" pitchFamily="18" charset="0"/>
              </a:rPr>
              <a:t>Chia đoạn thẳng đơn vị theo </a:t>
            </a:r>
            <a:r>
              <a:rPr lang="en-US" sz="3200" i="1" u="sng" dirty="0">
                <a:solidFill>
                  <a:srgbClr val="FF9CAF"/>
                </a:solidFill>
                <a:latin typeface="Times New Roman" pitchFamily="18" charset="0"/>
                <a:cs typeface="Times New Roman" pitchFamily="18" charset="0"/>
              </a:rPr>
              <a:t>mẫu số.</a:t>
            </a:r>
          </a:p>
        </p:txBody>
      </p:sp>
      <p:sp>
        <p:nvSpPr>
          <p:cNvPr id="7" name="TextBox 6"/>
          <p:cNvSpPr txBox="1"/>
          <p:nvPr/>
        </p:nvSpPr>
        <p:spPr>
          <a:xfrm>
            <a:off x="8426368" y="2523280"/>
            <a:ext cx="2157087" cy="2062103"/>
          </a:xfrm>
          <a:prstGeom prst="rect">
            <a:avLst/>
          </a:prstGeom>
          <a:noFill/>
        </p:spPr>
        <p:txBody>
          <a:bodyPr wrap="square" rtlCol="0">
            <a:spAutoFit/>
          </a:bodyPr>
          <a:lstStyle/>
          <a:p>
            <a:pPr algn="ctr">
              <a:spcBef>
                <a:spcPct val="50000"/>
              </a:spcBef>
            </a:pPr>
            <a:r>
              <a:rPr lang="en-US" sz="3200" i="1" dirty="0">
                <a:solidFill>
                  <a:srgbClr val="81D4DE"/>
                </a:solidFill>
                <a:latin typeface="Andalus" pitchFamily="18" charset="-78"/>
                <a:cs typeface="Andalus" pitchFamily="18" charset="-78"/>
              </a:rPr>
              <a:t>Xác định điểm biểu diễn số hữu tỉ theo </a:t>
            </a:r>
            <a:r>
              <a:rPr lang="en-US" sz="3200" i="1" u="sng" dirty="0">
                <a:solidFill>
                  <a:srgbClr val="81D4DE"/>
                </a:solidFill>
                <a:latin typeface="Andalus" pitchFamily="18" charset="-78"/>
                <a:cs typeface="Andalus" pitchFamily="18" charset="-78"/>
              </a:rPr>
              <a:t>tử số</a:t>
            </a:r>
          </a:p>
        </p:txBody>
      </p:sp>
    </p:spTree>
    <p:custDataLst>
      <p:tags r:id="rId1"/>
    </p:custDataLst>
    <p:extLst>
      <p:ext uri="{BB962C8B-B14F-4D97-AF65-F5344CB8AC3E}">
        <p14:creationId xmlns:p14="http://schemas.microsoft.com/office/powerpoint/2010/main" val="2740209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21"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2)">
                                      <p:cBhvr>
                                        <p:cTn id="12" dur="2000"/>
                                        <p:tgtEl>
                                          <p:spTgt spid="15"/>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2)">
                                      <p:cBhvr>
                                        <p:cTn id="15" dur="2000"/>
                                        <p:tgtEl>
                                          <p:spTgt spid="16"/>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2)">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组合 177"/>
          <p:cNvGrpSpPr/>
          <p:nvPr/>
        </p:nvGrpSpPr>
        <p:grpSpPr>
          <a:xfrm>
            <a:off x="994820" y="610692"/>
            <a:ext cx="6672020" cy="625183"/>
            <a:chOff x="994820" y="496392"/>
            <a:chExt cx="5886671" cy="625183"/>
          </a:xfrm>
        </p:grpSpPr>
        <p:grpSp>
          <p:nvGrpSpPr>
            <p:cNvPr id="179" name="组合 178"/>
            <p:cNvGrpSpPr/>
            <p:nvPr/>
          </p:nvGrpSpPr>
          <p:grpSpPr>
            <a:xfrm>
              <a:off x="994820" y="626210"/>
              <a:ext cx="5886671" cy="495365"/>
              <a:chOff x="3532280" y="5381090"/>
              <a:chExt cx="5886671" cy="495365"/>
            </a:xfrm>
          </p:grpSpPr>
          <p:sp>
            <p:nvSpPr>
              <p:cNvPr id="181"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2" name="任意多边形 181"/>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文本框 179"/>
            <p:cNvSpPr txBox="1"/>
            <p:nvPr/>
          </p:nvSpPr>
          <p:spPr>
            <a:xfrm>
              <a:off x="1595870" y="496392"/>
              <a:ext cx="3591234" cy="584775"/>
            </a:xfrm>
            <a:prstGeom prst="rect">
              <a:avLst/>
            </a:prstGeom>
            <a:noFill/>
          </p:spPr>
          <p:txBody>
            <a:bodyPr wrap="none" rtlCol="0">
              <a:spAutoFit/>
            </a:bodyPr>
            <a:lstStyle/>
            <a:p>
              <a:r>
                <a:rPr lang="en-US" altLang="zh-CN" sz="3200" dirty="0" smtClean="0">
                  <a:solidFill>
                    <a:srgbClr val="FFE469"/>
                  </a:solidFill>
                  <a:latin typeface="Andalus" pitchFamily="18" charset="-78"/>
                  <a:ea typeface="汉仪喵魂体W" panose="00020600040101010101" pitchFamily="18" charset="-122"/>
                  <a:cs typeface="Andalus" pitchFamily="18" charset="-78"/>
                </a:rPr>
                <a:t>3. So sánh hai số hữu tỉ</a:t>
              </a:r>
              <a:endParaRPr lang="zh-CN" altLang="en-US" sz="3200" dirty="0">
                <a:solidFill>
                  <a:srgbClr val="FFE469"/>
                </a:solidFill>
                <a:latin typeface="Andalus" pitchFamily="18" charset="-78"/>
                <a:ea typeface="汉仪喵魂体W" panose="00020600040101010101" pitchFamily="18" charset="-122"/>
                <a:cs typeface="Andalus" pitchFamily="18" charset="-78"/>
              </a:endParaRPr>
            </a:p>
          </p:txBody>
        </p:sp>
      </p:grpSp>
      <p:sp>
        <p:nvSpPr>
          <p:cNvPr id="199" name="椭圆 31"/>
          <p:cNvSpPr/>
          <p:nvPr/>
        </p:nvSpPr>
        <p:spPr>
          <a:xfrm>
            <a:off x="908885" y="1349592"/>
            <a:ext cx="542270" cy="5370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chemeClr val="tx1"/>
                </a:solidFill>
                <a:latin typeface="方正静蕾简体" panose="02000000000000000000" pitchFamily="2" charset="-122"/>
                <a:ea typeface="方正静蕾简体" panose="02000000000000000000" pitchFamily="2" charset="-122"/>
              </a:rPr>
              <a:t>?4</a:t>
            </a:r>
            <a:endParaRPr lang="zh-CN" altLang="en-US" sz="2800" b="1" dirty="0">
              <a:solidFill>
                <a:schemeClr val="tx1"/>
              </a:solidFill>
              <a:latin typeface="方正静蕾简体" panose="02000000000000000000" pitchFamily="2" charset="-122"/>
              <a:ea typeface="方正静蕾简体" panose="02000000000000000000" pitchFamily="2" charset="-122"/>
            </a:endParaRPr>
          </a:p>
        </p:txBody>
      </p:sp>
      <mc:AlternateContent xmlns:mc="http://schemas.openxmlformats.org/markup-compatibility/2006" xmlns:a14="http://schemas.microsoft.com/office/drawing/2010/main">
        <mc:Choice Requires="a14">
          <p:sp>
            <p:nvSpPr>
              <p:cNvPr id="4" name="TextBox 3"/>
              <p:cNvSpPr txBox="1"/>
              <p:nvPr/>
            </p:nvSpPr>
            <p:spPr>
              <a:xfrm>
                <a:off x="1632038" y="1250061"/>
                <a:ext cx="4017446" cy="791242"/>
              </a:xfrm>
              <a:prstGeom prst="rect">
                <a:avLst/>
              </a:prstGeom>
              <a:noFill/>
            </p:spPr>
            <p:txBody>
              <a:bodyPr wrap="none" rtlCol="0">
                <a:spAutoFit/>
              </a:bodyPr>
              <a:lstStyle/>
              <a:p>
                <a:r>
                  <a:rPr lang="en-US" sz="2400" dirty="0" smtClean="0">
                    <a:solidFill>
                      <a:schemeClr val="bg1"/>
                    </a:solidFill>
                    <a:latin typeface="Times New Roman" pitchFamily="18" charset="0"/>
                    <a:cs typeface="Times New Roman" pitchFamily="18" charset="0"/>
                  </a:rPr>
                  <a:t>So sánh hai phân số: </a:t>
                </a:r>
                <a14:m>
                  <m:oMath xmlns:m="http://schemas.openxmlformats.org/officeDocument/2006/math">
                    <m:f>
                      <m:fPr>
                        <m:ctrlPr>
                          <a:rPr lang="en-US" sz="3200" i="1" smtClean="0">
                            <a:solidFill>
                              <a:schemeClr val="bg1"/>
                            </a:solidFill>
                            <a:latin typeface="Cambria Math" panose="02040503050406030204" pitchFamily="18" charset="0"/>
                            <a:cs typeface="Times New Roman" pitchFamily="18" charset="0"/>
                          </a:rPr>
                        </m:ctrlPr>
                      </m:fPr>
                      <m:num>
                        <m:r>
                          <a:rPr lang="en-US" sz="3200" b="0" i="1" smtClean="0">
                            <a:solidFill>
                              <a:schemeClr val="bg1"/>
                            </a:solidFill>
                            <a:latin typeface="Cambria Math"/>
                            <a:cs typeface="Times New Roman" pitchFamily="18" charset="0"/>
                          </a:rPr>
                          <m:t>−2</m:t>
                        </m:r>
                      </m:num>
                      <m:den>
                        <m:r>
                          <a:rPr lang="en-US" sz="3200" b="0" i="1" smtClean="0">
                            <a:solidFill>
                              <a:schemeClr val="bg1"/>
                            </a:solidFill>
                            <a:latin typeface="Cambria Math"/>
                            <a:cs typeface="Times New Roman" pitchFamily="18" charset="0"/>
                          </a:rPr>
                          <m:t>3</m:t>
                        </m:r>
                      </m:den>
                    </m:f>
                  </m:oMath>
                </a14:m>
                <a:r>
                  <a:rPr lang="en-US" sz="2400" dirty="0" smtClean="0">
                    <a:solidFill>
                      <a:schemeClr val="bg1"/>
                    </a:solidFill>
                    <a:latin typeface="Times New Roman" pitchFamily="18" charset="0"/>
                    <a:cs typeface="Times New Roman" pitchFamily="18" charset="0"/>
                  </a:rPr>
                  <a:t> và </a:t>
                </a:r>
                <a14:m>
                  <m:oMath xmlns:m="http://schemas.openxmlformats.org/officeDocument/2006/math">
                    <m:f>
                      <m:fPr>
                        <m:ctrlPr>
                          <a:rPr lang="en-US" sz="3200" i="1" smtClean="0">
                            <a:solidFill>
                              <a:schemeClr val="bg1"/>
                            </a:solidFill>
                            <a:latin typeface="Cambria Math" panose="02040503050406030204" pitchFamily="18" charset="0"/>
                            <a:cs typeface="Times New Roman" pitchFamily="18" charset="0"/>
                          </a:rPr>
                        </m:ctrlPr>
                      </m:fPr>
                      <m:num>
                        <m:r>
                          <a:rPr lang="en-US" sz="3200" b="0" i="1" smtClean="0">
                            <a:solidFill>
                              <a:schemeClr val="bg1"/>
                            </a:solidFill>
                            <a:latin typeface="Cambria Math"/>
                            <a:cs typeface="Times New Roman" pitchFamily="18" charset="0"/>
                          </a:rPr>
                          <m:t>4</m:t>
                        </m:r>
                      </m:num>
                      <m:den>
                        <m:r>
                          <a:rPr lang="en-US" sz="3200" b="0" i="1" smtClean="0">
                            <a:solidFill>
                              <a:schemeClr val="bg1"/>
                            </a:solidFill>
                            <a:latin typeface="Cambria Math"/>
                            <a:cs typeface="Times New Roman" pitchFamily="18" charset="0"/>
                          </a:rPr>
                          <m:t>−5</m:t>
                        </m:r>
                      </m:den>
                    </m:f>
                  </m:oMath>
                </a14:m>
                <a:endParaRPr lang="en-US" sz="3200" dirty="0">
                  <a:solidFill>
                    <a:schemeClr val="bg1"/>
                  </a:solidFill>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32038" y="1250061"/>
                <a:ext cx="4017446" cy="791242"/>
              </a:xfrm>
              <a:prstGeom prst="rect">
                <a:avLst/>
              </a:prstGeom>
              <a:blipFill rotWithShape="1">
                <a:blip r:embed="rId3"/>
                <a:stretch>
                  <a:fillRect l="-24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33935" y="2384383"/>
                <a:ext cx="5079596" cy="791820"/>
              </a:xfrm>
              <a:prstGeom prst="rect">
                <a:avLst/>
              </a:prstGeom>
              <a:noFill/>
            </p:spPr>
            <p:txBody>
              <a:bodyPr wrap="none" rtlCol="0">
                <a:spAutoFit/>
              </a:bodyPr>
              <a:lstStyle/>
              <a:p>
                <a:r>
                  <a:rPr lang="en-US" sz="2400" dirty="0" smtClean="0">
                    <a:solidFill>
                      <a:schemeClr val="bg1"/>
                    </a:solidFill>
                    <a:latin typeface="Times New Roman" pitchFamily="18" charset="0"/>
                    <a:cs typeface="Times New Roman" pitchFamily="18" charset="0"/>
                  </a:rPr>
                  <a:t>Ta có: </a:t>
                </a:r>
                <a14:m>
                  <m:oMath xmlns:m="http://schemas.openxmlformats.org/officeDocument/2006/math">
                    <m:f>
                      <m:fPr>
                        <m:ctrlPr>
                          <a:rPr lang="en-US" sz="3200" i="1">
                            <a:solidFill>
                              <a:schemeClr val="bg1"/>
                            </a:solidFill>
                            <a:latin typeface="Cambria Math" panose="02040503050406030204" pitchFamily="18" charset="0"/>
                            <a:cs typeface="Times New Roman" pitchFamily="18" charset="0"/>
                          </a:rPr>
                        </m:ctrlPr>
                      </m:fPr>
                      <m:num>
                        <m:r>
                          <a:rPr lang="en-US" sz="3200" i="1">
                            <a:solidFill>
                              <a:schemeClr val="bg1"/>
                            </a:solidFill>
                            <a:latin typeface="Cambria Math"/>
                            <a:cs typeface="Times New Roman" pitchFamily="18" charset="0"/>
                          </a:rPr>
                          <m:t>−2</m:t>
                        </m:r>
                      </m:num>
                      <m:den>
                        <m:r>
                          <a:rPr lang="en-US" sz="3200" i="1">
                            <a:solidFill>
                              <a:schemeClr val="bg1"/>
                            </a:solidFill>
                            <a:latin typeface="Cambria Math"/>
                            <a:cs typeface="Times New Roman" pitchFamily="18" charset="0"/>
                          </a:rPr>
                          <m:t>3</m:t>
                        </m:r>
                      </m:den>
                    </m:f>
                  </m:oMath>
                </a14:m>
                <a:r>
                  <a:rPr lang="en-US" sz="3200" dirty="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 </a:t>
                </a:r>
                <a14:m>
                  <m:oMath xmlns:m="http://schemas.openxmlformats.org/officeDocument/2006/math">
                    <m:f>
                      <m:fPr>
                        <m:ctrlPr>
                          <a:rPr lang="en-US" sz="3200" i="1">
                            <a:solidFill>
                              <a:schemeClr val="bg1"/>
                            </a:solidFill>
                            <a:latin typeface="Cambria Math" panose="02040503050406030204" pitchFamily="18" charset="0"/>
                            <a:cs typeface="Times New Roman" pitchFamily="18" charset="0"/>
                          </a:rPr>
                        </m:ctrlPr>
                      </m:fPr>
                      <m:num>
                        <m:r>
                          <a:rPr lang="en-US" sz="3200" b="0" i="1" smtClean="0">
                            <a:solidFill>
                              <a:schemeClr val="bg1"/>
                            </a:solidFill>
                            <a:latin typeface="Cambria Math"/>
                            <a:cs typeface="Times New Roman" pitchFamily="18" charset="0"/>
                          </a:rPr>
                          <m:t>−10</m:t>
                        </m:r>
                      </m:num>
                      <m:den>
                        <m:r>
                          <a:rPr lang="en-US" sz="3200" b="0" i="1" smtClean="0">
                            <a:solidFill>
                              <a:schemeClr val="bg1"/>
                            </a:solidFill>
                            <a:latin typeface="Cambria Math"/>
                            <a:cs typeface="Times New Roman" pitchFamily="18" charset="0"/>
                          </a:rPr>
                          <m:t>15</m:t>
                        </m:r>
                      </m:den>
                    </m:f>
                  </m:oMath>
                </a14:m>
                <a:r>
                  <a:rPr lang="en-US" sz="3200" dirty="0" smtClean="0">
                    <a:solidFill>
                      <a:schemeClr val="bg1"/>
                    </a:solidFill>
                    <a:latin typeface="Times New Roman" pitchFamily="18" charset="0"/>
                    <a:cs typeface="Times New Roman" pitchFamily="18" charset="0"/>
                  </a:rPr>
                  <a:t>  ; </a:t>
                </a:r>
                <a14:m>
                  <m:oMath xmlns:m="http://schemas.openxmlformats.org/officeDocument/2006/math">
                    <m:f>
                      <m:fPr>
                        <m:ctrlPr>
                          <a:rPr lang="en-US" sz="3200" i="1">
                            <a:solidFill>
                              <a:schemeClr val="bg1"/>
                            </a:solidFill>
                            <a:latin typeface="Cambria Math" panose="02040503050406030204" pitchFamily="18" charset="0"/>
                            <a:cs typeface="Times New Roman" pitchFamily="18" charset="0"/>
                          </a:rPr>
                        </m:ctrlPr>
                      </m:fPr>
                      <m:num>
                        <m:r>
                          <a:rPr lang="en-US" sz="3200" b="0" i="1" smtClean="0">
                            <a:solidFill>
                              <a:schemeClr val="bg1"/>
                            </a:solidFill>
                            <a:latin typeface="Cambria Math"/>
                            <a:cs typeface="Times New Roman" pitchFamily="18" charset="0"/>
                          </a:rPr>
                          <m:t>4</m:t>
                        </m:r>
                      </m:num>
                      <m:den>
                        <m:r>
                          <a:rPr lang="en-US" sz="3200" b="0" i="1" smtClean="0">
                            <a:solidFill>
                              <a:schemeClr val="bg1"/>
                            </a:solidFill>
                            <a:latin typeface="Cambria Math"/>
                            <a:cs typeface="Times New Roman" pitchFamily="18" charset="0"/>
                          </a:rPr>
                          <m:t>−5</m:t>
                        </m:r>
                      </m:den>
                    </m:f>
                  </m:oMath>
                </a14:m>
                <a:r>
                  <a:rPr lang="en-US" sz="3200" dirty="0" smtClean="0">
                    <a:solidFill>
                      <a:schemeClr val="bg1"/>
                    </a:solidFill>
                    <a:latin typeface="Times New Roman" pitchFamily="18" charset="0"/>
                    <a:cs typeface="Times New Roman" pitchFamily="18" charset="0"/>
                  </a:rPr>
                  <a:t> </a:t>
                </a:r>
                <a:r>
                  <a:rPr lang="en-US" sz="3200" dirty="0">
                    <a:solidFill>
                      <a:schemeClr val="bg1"/>
                    </a:solidFill>
                    <a:latin typeface="Times New Roman" pitchFamily="18" charset="0"/>
                    <a:cs typeface="Times New Roman" pitchFamily="18" charset="0"/>
                  </a:rPr>
                  <a:t>= </a:t>
                </a:r>
                <a14:m>
                  <m:oMath xmlns:m="http://schemas.openxmlformats.org/officeDocument/2006/math">
                    <m:f>
                      <m:fPr>
                        <m:ctrlPr>
                          <a:rPr lang="en-US" sz="3200" i="1">
                            <a:solidFill>
                              <a:schemeClr val="bg1"/>
                            </a:solidFill>
                            <a:latin typeface="Cambria Math" panose="02040503050406030204" pitchFamily="18" charset="0"/>
                            <a:cs typeface="Times New Roman" pitchFamily="18" charset="0"/>
                          </a:rPr>
                        </m:ctrlPr>
                      </m:fPr>
                      <m:num>
                        <m:r>
                          <a:rPr lang="en-US" sz="3200" i="1">
                            <a:solidFill>
                              <a:schemeClr val="bg1"/>
                            </a:solidFill>
                            <a:latin typeface="Cambria Math"/>
                            <a:cs typeface="Times New Roman" pitchFamily="18" charset="0"/>
                          </a:rPr>
                          <m:t>−</m:t>
                        </m:r>
                        <m:r>
                          <a:rPr lang="en-US" sz="3200" b="0" i="1" smtClean="0">
                            <a:solidFill>
                              <a:schemeClr val="bg1"/>
                            </a:solidFill>
                            <a:latin typeface="Cambria Math"/>
                            <a:cs typeface="Times New Roman" pitchFamily="18" charset="0"/>
                          </a:rPr>
                          <m:t>4</m:t>
                        </m:r>
                      </m:num>
                      <m:den>
                        <m:r>
                          <a:rPr lang="en-US" sz="3200" i="1">
                            <a:solidFill>
                              <a:schemeClr val="bg1"/>
                            </a:solidFill>
                            <a:latin typeface="Cambria Math"/>
                            <a:cs typeface="Times New Roman" pitchFamily="18" charset="0"/>
                          </a:rPr>
                          <m:t>5</m:t>
                        </m:r>
                      </m:den>
                    </m:f>
                  </m:oMath>
                </a14:m>
                <a:r>
                  <a:rPr lang="en-US" sz="3200" dirty="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 </a:t>
                </a:r>
                <a14:m>
                  <m:oMath xmlns:m="http://schemas.openxmlformats.org/officeDocument/2006/math">
                    <m:f>
                      <m:fPr>
                        <m:ctrlPr>
                          <a:rPr lang="en-US" sz="3200" i="1">
                            <a:solidFill>
                              <a:schemeClr val="bg1"/>
                            </a:solidFill>
                            <a:latin typeface="Cambria Math" panose="02040503050406030204" pitchFamily="18" charset="0"/>
                            <a:cs typeface="Times New Roman" pitchFamily="18" charset="0"/>
                          </a:rPr>
                        </m:ctrlPr>
                      </m:fPr>
                      <m:num>
                        <m:r>
                          <a:rPr lang="en-US" sz="3200" b="0" i="1" smtClean="0">
                            <a:solidFill>
                              <a:schemeClr val="bg1"/>
                            </a:solidFill>
                            <a:latin typeface="Cambria Math"/>
                            <a:cs typeface="Times New Roman" pitchFamily="18" charset="0"/>
                          </a:rPr>
                          <m:t>−12</m:t>
                        </m:r>
                      </m:num>
                      <m:den>
                        <m:r>
                          <a:rPr lang="en-US" sz="3200" b="0" i="1" smtClean="0">
                            <a:solidFill>
                              <a:schemeClr val="bg1"/>
                            </a:solidFill>
                            <a:latin typeface="Cambria Math"/>
                            <a:cs typeface="Times New Roman" pitchFamily="18" charset="0"/>
                          </a:rPr>
                          <m:t>15</m:t>
                        </m:r>
                      </m:den>
                    </m:f>
                  </m:oMath>
                </a14:m>
                <a:r>
                  <a:rPr lang="en-US"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33935" y="2384383"/>
                <a:ext cx="5079596" cy="791820"/>
              </a:xfrm>
              <a:prstGeom prst="rect">
                <a:avLst/>
              </a:prstGeom>
              <a:blipFill rotWithShape="1">
                <a:blip r:embed="rId4"/>
                <a:stretch>
                  <a:fillRect l="-19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82073" y="3576577"/>
                <a:ext cx="2885405" cy="8249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schemeClr val="bg1"/>
                              </a:solidFill>
                              <a:latin typeface="Cambria Math" panose="02040503050406030204" pitchFamily="18" charset="0"/>
                            </a:rPr>
                          </m:ctrlPr>
                        </m:dPr>
                        <m:e>
                          <m:eqArr>
                            <m:eqArrPr>
                              <m:ctrlPr>
                                <a:rPr lang="en-US" sz="2800" i="1" dirty="0">
                                  <a:solidFill>
                                    <a:schemeClr val="bg1"/>
                                  </a:solidFill>
                                  <a:latin typeface="Cambria Math" panose="02040503050406030204" pitchFamily="18" charset="0"/>
                                  <a:cs typeface="Times New Roman" pitchFamily="18" charset="0"/>
                                </a:rPr>
                              </m:ctrlPr>
                            </m:eqArrPr>
                            <m:e>
                              <m:r>
                                <a:rPr lang="en-US" sz="2800" i="1" dirty="0">
                                  <a:solidFill>
                                    <a:schemeClr val="bg1"/>
                                  </a:solidFill>
                                  <a:latin typeface="Cambria Math"/>
                                  <a:cs typeface="Times New Roman" pitchFamily="18" charset="0"/>
                                </a:rPr>
                                <m:t>𝑉</m:t>
                              </m:r>
                              <m:r>
                                <a:rPr lang="en-US" sz="2800" i="1" dirty="0">
                                  <a:solidFill>
                                    <a:schemeClr val="bg1"/>
                                  </a:solidFill>
                                  <a:latin typeface="Cambria Math"/>
                                  <a:cs typeface="Times New Roman" pitchFamily="18" charset="0"/>
                                </a:rPr>
                                <m:t>ì – 10 &gt; – 12</m:t>
                              </m:r>
                              <m:r>
                                <m:rPr>
                                  <m:nor/>
                                </m:rPr>
                                <a:rPr lang="en-US" sz="2800" dirty="0">
                                  <a:solidFill>
                                    <a:schemeClr val="bg1"/>
                                  </a:solidFill>
                                  <a:latin typeface="Times New Roman" pitchFamily="18" charset="0"/>
                                  <a:cs typeface="Times New Roman" pitchFamily="18" charset="0"/>
                                </a:rPr>
                                <m:t> </m:t>
                              </m:r>
                            </m:e>
                            <m:e>
                              <m:r>
                                <a:rPr lang="en-US" sz="2800" i="1" dirty="0">
                                  <a:solidFill>
                                    <a:schemeClr val="bg1"/>
                                  </a:solidFill>
                                  <a:latin typeface="Cambria Math"/>
                                  <a:cs typeface="Times New Roman" pitchFamily="18" charset="0"/>
                                </a:rPr>
                                <m:t>𝑣</m:t>
                              </m:r>
                              <m:r>
                                <a:rPr lang="en-US" sz="2800" i="1" dirty="0">
                                  <a:solidFill>
                                    <a:schemeClr val="bg1"/>
                                  </a:solidFill>
                                  <a:latin typeface="Cambria Math"/>
                                  <a:cs typeface="Times New Roman" pitchFamily="18" charset="0"/>
                                </a:rPr>
                                <m:t>à 15 &gt; 0</m:t>
                              </m:r>
                            </m:e>
                          </m:eqArr>
                        </m:e>
                      </m:d>
                    </m:oMath>
                  </m:oMathPara>
                </a14:m>
                <a:endParaRPr lang="en-US" sz="28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482073" y="3576577"/>
                <a:ext cx="2885405" cy="82496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TextBox 199"/>
              <p:cNvSpPr txBox="1"/>
              <p:nvPr/>
            </p:nvSpPr>
            <p:spPr>
              <a:xfrm>
                <a:off x="4173012" y="3720265"/>
                <a:ext cx="59503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a:ea typeface="Cambria Math"/>
                        </a:rPr>
                        <m:t>⇒</m:t>
                      </m:r>
                    </m:oMath>
                  </m:oMathPara>
                </a14:m>
                <a:endParaRPr lang="en-US" sz="2800" dirty="0">
                  <a:solidFill>
                    <a:schemeClr val="bg1"/>
                  </a:solidFill>
                </a:endParaRPr>
              </a:p>
            </p:txBody>
          </p:sp>
        </mc:Choice>
        <mc:Fallback xmlns="">
          <p:sp>
            <p:nvSpPr>
              <p:cNvPr id="200" name="TextBox 199"/>
              <p:cNvSpPr txBox="1">
                <a:spLocks noRot="1" noChangeAspect="1" noMove="1" noResize="1" noEditPoints="1" noAdjustHandles="1" noChangeArrowheads="1" noChangeShapeType="1" noTextEdit="1"/>
              </p:cNvSpPr>
              <p:nvPr/>
            </p:nvSpPr>
            <p:spPr>
              <a:xfrm>
                <a:off x="4173012" y="3720265"/>
                <a:ext cx="595035"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Rectangle 200"/>
              <p:cNvSpPr/>
              <p:nvPr/>
            </p:nvSpPr>
            <p:spPr>
              <a:xfrm>
                <a:off x="4645324" y="3642644"/>
                <a:ext cx="1794081" cy="704295"/>
              </a:xfrm>
              <a:prstGeom prst="rect">
                <a:avLst/>
              </a:prstGeom>
            </p:spPr>
            <p:txBody>
              <a:bodyPr wrap="none">
                <a:spAutoFit/>
              </a:bodyPr>
              <a:lstStyle/>
              <a:p>
                <a14:m>
                  <m:oMath xmlns:m="http://schemas.openxmlformats.org/officeDocument/2006/math">
                    <m:f>
                      <m:fPr>
                        <m:ctrlPr>
                          <a:rPr lang="en-US" sz="2800" i="1">
                            <a:solidFill>
                              <a:schemeClr val="bg1"/>
                            </a:solidFill>
                            <a:latin typeface="Cambria Math" panose="02040503050406030204" pitchFamily="18" charset="0"/>
                            <a:cs typeface="Times New Roman" pitchFamily="18" charset="0"/>
                          </a:rPr>
                        </m:ctrlPr>
                      </m:fPr>
                      <m:num>
                        <m:r>
                          <a:rPr lang="en-US" sz="2800" i="1">
                            <a:solidFill>
                              <a:schemeClr val="bg1"/>
                            </a:solidFill>
                            <a:latin typeface="Cambria Math"/>
                            <a:cs typeface="Times New Roman" pitchFamily="18" charset="0"/>
                          </a:rPr>
                          <m:t>−10</m:t>
                        </m:r>
                      </m:num>
                      <m:den>
                        <m:r>
                          <a:rPr lang="en-US" sz="2800" i="1">
                            <a:solidFill>
                              <a:schemeClr val="bg1"/>
                            </a:solidFill>
                            <a:latin typeface="Cambria Math"/>
                            <a:cs typeface="Times New Roman" pitchFamily="18" charset="0"/>
                          </a:rPr>
                          <m:t>15</m:t>
                        </m:r>
                      </m:den>
                    </m:f>
                  </m:oMath>
                </a14:m>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&gt;  </a:t>
                </a:r>
                <a14:m>
                  <m:oMath xmlns:m="http://schemas.openxmlformats.org/officeDocument/2006/math">
                    <m:f>
                      <m:fPr>
                        <m:ctrlPr>
                          <a:rPr lang="en-US" sz="2800" i="1">
                            <a:solidFill>
                              <a:schemeClr val="bg1"/>
                            </a:solidFill>
                            <a:latin typeface="Cambria Math" panose="02040503050406030204" pitchFamily="18" charset="0"/>
                            <a:cs typeface="Times New Roman" pitchFamily="18" charset="0"/>
                          </a:rPr>
                        </m:ctrlPr>
                      </m:fPr>
                      <m:num>
                        <m:r>
                          <a:rPr lang="en-US" sz="2800" i="1">
                            <a:solidFill>
                              <a:schemeClr val="bg1"/>
                            </a:solidFill>
                            <a:latin typeface="Cambria Math"/>
                            <a:cs typeface="Times New Roman" pitchFamily="18" charset="0"/>
                          </a:rPr>
                          <m:t>−12</m:t>
                        </m:r>
                      </m:num>
                      <m:den>
                        <m:r>
                          <a:rPr lang="en-US" sz="2800" i="1">
                            <a:solidFill>
                              <a:schemeClr val="bg1"/>
                            </a:solidFill>
                            <a:latin typeface="Cambria Math"/>
                            <a:cs typeface="Times New Roman" pitchFamily="18" charset="0"/>
                          </a:rPr>
                          <m:t>15</m:t>
                        </m:r>
                      </m:den>
                    </m:f>
                  </m:oMath>
                </a14:m>
                <a:r>
                  <a:rPr lang="en-US" sz="2000" dirty="0">
                    <a:solidFill>
                      <a:schemeClr val="bg1"/>
                    </a:solidFill>
                    <a:latin typeface="Times New Roman" pitchFamily="18" charset="0"/>
                    <a:cs typeface="Times New Roman" pitchFamily="18" charset="0"/>
                  </a:rPr>
                  <a:t> </a:t>
                </a:r>
              </a:p>
            </p:txBody>
          </p:sp>
        </mc:Choice>
        <mc:Fallback xmlns="">
          <p:sp>
            <p:nvSpPr>
              <p:cNvPr id="201" name="Rectangle 200"/>
              <p:cNvSpPr>
                <a:spLocks noRot="1" noChangeAspect="1" noMove="1" noResize="1" noEditPoints="1" noAdjustHandles="1" noChangeArrowheads="1" noChangeShapeType="1" noTextEdit="1"/>
              </p:cNvSpPr>
              <p:nvPr/>
            </p:nvSpPr>
            <p:spPr>
              <a:xfrm>
                <a:off x="4645324" y="3642644"/>
                <a:ext cx="1794081" cy="704295"/>
              </a:xfrm>
              <a:prstGeom prst="rect">
                <a:avLst/>
              </a:prstGeom>
              <a:blipFill rotWithShape="1">
                <a:blip r:embed="rId7"/>
                <a:stretch>
                  <a:fillRect b="-1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6304402" y="3614375"/>
                <a:ext cx="2138727" cy="703782"/>
              </a:xfrm>
              <a:prstGeom prst="rect">
                <a:avLst/>
              </a:prstGeom>
            </p:spPr>
            <p:txBody>
              <a:bodyPr wrap="none">
                <a:spAutoFit/>
              </a:bodyPr>
              <a:lstStyle/>
              <a:p>
                <a:r>
                  <a:rPr lang="en-US" sz="2800" dirty="0">
                    <a:solidFill>
                      <a:schemeClr val="bg1"/>
                    </a:solidFill>
                    <a:latin typeface="Times New Roman" pitchFamily="18" charset="0"/>
                    <a:cs typeface="Times New Roman" pitchFamily="18" charset="0"/>
                  </a:rPr>
                  <a:t>h</a:t>
                </a:r>
                <a:r>
                  <a:rPr lang="en-US" sz="2800" dirty="0" smtClean="0">
                    <a:solidFill>
                      <a:schemeClr val="bg1"/>
                    </a:solidFill>
                    <a:latin typeface="Times New Roman" pitchFamily="18" charset="0"/>
                    <a:cs typeface="Times New Roman" pitchFamily="18" charset="0"/>
                  </a:rPr>
                  <a:t>ay</a:t>
                </a:r>
                <a:r>
                  <a:rPr lang="en-US" sz="2800" dirty="0" smtClean="0">
                    <a:solidFill>
                      <a:schemeClr val="bg1"/>
                    </a:solidFill>
                    <a:cs typeface="Times New Roman" pitchFamily="18" charset="0"/>
                  </a:rPr>
                  <a:t> </a:t>
                </a:r>
                <a14:m>
                  <m:oMath xmlns:m="http://schemas.openxmlformats.org/officeDocument/2006/math">
                    <m:f>
                      <m:fPr>
                        <m:ctrlPr>
                          <a:rPr lang="en-US" sz="2800" i="1">
                            <a:solidFill>
                              <a:schemeClr val="bg1"/>
                            </a:solidFill>
                            <a:latin typeface="Cambria Math" panose="02040503050406030204" pitchFamily="18" charset="0"/>
                            <a:cs typeface="Times New Roman" pitchFamily="18" charset="0"/>
                          </a:rPr>
                        </m:ctrlPr>
                      </m:fPr>
                      <m:num>
                        <m:r>
                          <a:rPr lang="en-US" sz="2800" i="1">
                            <a:solidFill>
                              <a:schemeClr val="bg1"/>
                            </a:solidFill>
                            <a:latin typeface="Cambria Math"/>
                            <a:cs typeface="Times New Roman" pitchFamily="18" charset="0"/>
                          </a:rPr>
                          <m:t>−2</m:t>
                        </m:r>
                      </m:num>
                      <m:den>
                        <m:r>
                          <a:rPr lang="en-US" sz="2800" i="1">
                            <a:solidFill>
                              <a:schemeClr val="bg1"/>
                            </a:solidFill>
                            <a:latin typeface="Cambria Math"/>
                            <a:cs typeface="Times New Roman" pitchFamily="18" charset="0"/>
                          </a:rPr>
                          <m:t>3</m:t>
                        </m:r>
                      </m:den>
                    </m:f>
                  </m:oMath>
                </a14:m>
                <a:r>
                  <a:rPr lang="en-US" sz="2800" dirty="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 &gt;  </a:t>
                </a:r>
                <a14:m>
                  <m:oMath xmlns:m="http://schemas.openxmlformats.org/officeDocument/2006/math">
                    <m:f>
                      <m:fPr>
                        <m:ctrlPr>
                          <a:rPr lang="en-US" sz="2800" i="1">
                            <a:solidFill>
                              <a:schemeClr val="bg1"/>
                            </a:solidFill>
                            <a:latin typeface="Cambria Math" panose="02040503050406030204" pitchFamily="18" charset="0"/>
                            <a:cs typeface="Times New Roman" pitchFamily="18" charset="0"/>
                          </a:rPr>
                        </m:ctrlPr>
                      </m:fPr>
                      <m:num>
                        <m:r>
                          <a:rPr lang="en-US" sz="2800" i="1">
                            <a:solidFill>
                              <a:schemeClr val="bg1"/>
                            </a:solidFill>
                            <a:latin typeface="Cambria Math"/>
                            <a:cs typeface="Times New Roman" pitchFamily="18" charset="0"/>
                          </a:rPr>
                          <m:t>4</m:t>
                        </m:r>
                      </m:num>
                      <m:den>
                        <m:r>
                          <a:rPr lang="en-US" sz="2800" i="1">
                            <a:solidFill>
                              <a:schemeClr val="bg1"/>
                            </a:solidFill>
                            <a:latin typeface="Cambria Math"/>
                            <a:cs typeface="Times New Roman" pitchFamily="18" charset="0"/>
                          </a:rPr>
                          <m:t>−5</m:t>
                        </m:r>
                      </m:den>
                    </m:f>
                  </m:oMath>
                </a14:m>
                <a:r>
                  <a:rPr lang="en-US" sz="2800" dirty="0">
                    <a:solidFill>
                      <a:schemeClr val="bg1"/>
                    </a:solidFill>
                    <a:latin typeface="Times New Roman" pitchFamily="18" charset="0"/>
                    <a:cs typeface="Times New Roman" pitchFamily="18" charset="0"/>
                  </a:rPr>
                  <a:t> </a:t>
                </a:r>
                <a:endParaRPr lang="en-US" sz="2800" dirty="0"/>
              </a:p>
            </p:txBody>
          </p:sp>
        </mc:Choice>
        <mc:Fallback xmlns="">
          <p:sp>
            <p:nvSpPr>
              <p:cNvPr id="202" name="Rectangle 201"/>
              <p:cNvSpPr>
                <a:spLocks noRot="1" noChangeAspect="1" noMove="1" noResize="1" noEditPoints="1" noAdjustHandles="1" noChangeArrowheads="1" noChangeShapeType="1" noTextEdit="1"/>
              </p:cNvSpPr>
              <p:nvPr/>
            </p:nvSpPr>
            <p:spPr>
              <a:xfrm>
                <a:off x="6304402" y="3614375"/>
                <a:ext cx="2138727" cy="703782"/>
              </a:xfrm>
              <a:prstGeom prst="rect">
                <a:avLst/>
              </a:prstGeom>
              <a:blipFill rotWithShape="1">
                <a:blip r:embed="rId8"/>
                <a:stretch>
                  <a:fillRect l="-5698" b="-10435"/>
                </a:stretch>
              </a:blipFill>
            </p:spPr>
            <p:txBody>
              <a:bodyPr/>
              <a:lstStyle/>
              <a:p>
                <a:r>
                  <a:rPr lang="en-US">
                    <a:noFill/>
                  </a:rPr>
                  <a:t> </a:t>
                </a:r>
              </a:p>
            </p:txBody>
          </p:sp>
        </mc:Fallback>
      </mc:AlternateContent>
      <p:sp>
        <p:nvSpPr>
          <p:cNvPr id="203" name="Text Box 14"/>
          <p:cNvSpPr txBox="1">
            <a:spLocks noChangeArrowheads="1"/>
          </p:cNvSpPr>
          <p:nvPr/>
        </p:nvSpPr>
        <p:spPr bwMode="auto">
          <a:xfrm>
            <a:off x="1244300" y="47244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FF9CAF"/>
                </a:solidFill>
                <a:latin typeface="Times New Roman" pitchFamily="18" charset="0"/>
                <a:cs typeface="Times New Roman" pitchFamily="18" charset="0"/>
              </a:rPr>
              <a:t>Ví dụ: ( Học sinh đọc ví dụ trong SGK)</a:t>
            </a:r>
          </a:p>
        </p:txBody>
      </p:sp>
      <p:sp>
        <p:nvSpPr>
          <p:cNvPr id="204" name="Text Box 15"/>
          <p:cNvSpPr txBox="1">
            <a:spLocks noChangeArrowheads="1"/>
          </p:cNvSpPr>
          <p:nvPr/>
        </p:nvSpPr>
        <p:spPr bwMode="auto">
          <a:xfrm>
            <a:off x="1168099" y="5334000"/>
            <a:ext cx="92606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FF00"/>
                </a:solidFill>
                <a:latin typeface="Times New Roman" pitchFamily="18" charset="0"/>
                <a:cs typeface="Times New Roman" pitchFamily="18" charset="0"/>
              </a:rPr>
              <a:t>Qua các ví dụ trên hãy cho biết để so sánh hai số hữu tỉ ta cần làm như thế nào?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p:tgtEl>
                                          <p:spTgt spid="178"/>
                                        </p:tgtEl>
                                        <p:attrNameLst>
                                          <p:attrName>ppt_x</p:attrName>
                                        </p:attrNameLst>
                                      </p:cBhvr>
                                      <p:tavLst>
                                        <p:tav tm="0">
                                          <p:val>
                                            <p:strVal val="#ppt_x-#ppt_w*1.125000"/>
                                          </p:val>
                                        </p:tav>
                                        <p:tav tm="100000">
                                          <p:val>
                                            <p:strVal val="#ppt_x"/>
                                          </p:val>
                                        </p:tav>
                                      </p:tavLst>
                                    </p:anim>
                                    <p:animEffect transition="in" filter="wipe(right)">
                                      <p:cBhvr>
                                        <p:cTn id="8" dur="500"/>
                                        <p:tgtEl>
                                          <p:spTgt spid="178"/>
                                        </p:tgtEl>
                                      </p:cBhvr>
                                    </p:animEffect>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99"/>
                                        </p:tgtEl>
                                        <p:attrNameLst>
                                          <p:attrName>style.visibility</p:attrName>
                                        </p:attrNameLst>
                                      </p:cBhvr>
                                      <p:to>
                                        <p:strVal val="visible"/>
                                      </p:to>
                                    </p:set>
                                    <p:anim calcmode="lin" valueType="num">
                                      <p:cBhvr>
                                        <p:cTn id="13" dur="500" decel="50000" fill="hold">
                                          <p:stCondLst>
                                            <p:cond delay="0"/>
                                          </p:stCondLst>
                                        </p:cTn>
                                        <p:tgtEl>
                                          <p:spTgt spid="199"/>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99"/>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99"/>
                                        </p:tgtEl>
                                        <p:attrNameLst>
                                          <p:attrName>ppt_w</p:attrName>
                                        </p:attrNameLst>
                                      </p:cBhvr>
                                      <p:tavLst>
                                        <p:tav tm="0">
                                          <p:val>
                                            <p:strVal val="#ppt_w*.05"/>
                                          </p:val>
                                        </p:tav>
                                        <p:tav tm="100000">
                                          <p:val>
                                            <p:strVal val="#ppt_w"/>
                                          </p:val>
                                        </p:tav>
                                      </p:tavLst>
                                    </p:anim>
                                    <p:anim calcmode="lin" valueType="num">
                                      <p:cBhvr>
                                        <p:cTn id="16" dur="1000" fill="hold"/>
                                        <p:tgtEl>
                                          <p:spTgt spid="199"/>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99"/>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99"/>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99"/>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9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circle(in)">
                                      <p:cBhvr>
                                        <p:cTn id="35" dur="2000"/>
                                        <p:tgtEl>
                                          <p:spTgt spid="20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1"/>
                                        </p:tgtEl>
                                        <p:attrNameLst>
                                          <p:attrName>style.visibility</p:attrName>
                                        </p:attrNameLst>
                                      </p:cBhvr>
                                      <p:to>
                                        <p:strVal val="visible"/>
                                      </p:to>
                                    </p:set>
                                    <p:animEffect transition="in" filter="barn(inVertical)">
                                      <p:cBhvr>
                                        <p:cTn id="40" dur="500"/>
                                        <p:tgtEl>
                                          <p:spTgt spid="20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2"/>
                                        </p:tgtEl>
                                        <p:attrNameLst>
                                          <p:attrName>style.visibility</p:attrName>
                                        </p:attrNameLst>
                                      </p:cBhvr>
                                      <p:to>
                                        <p:strVal val="visible"/>
                                      </p:to>
                                    </p:set>
                                    <p:animEffect transition="in" filter="barn(inVertical)">
                                      <p:cBhvr>
                                        <p:cTn id="45" dur="500"/>
                                        <p:tgtEl>
                                          <p:spTgt spid="202"/>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203"/>
                                        </p:tgtEl>
                                        <p:attrNameLst>
                                          <p:attrName>style.visibility</p:attrName>
                                        </p:attrNameLst>
                                      </p:cBhvr>
                                      <p:to>
                                        <p:strVal val="visible"/>
                                      </p:to>
                                    </p:set>
                                    <p:animEffect transition="in" filter="plus(in)">
                                      <p:cBhvr>
                                        <p:cTn id="50" dur="2000"/>
                                        <p:tgtEl>
                                          <p:spTgt spid="20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4"/>
                                        </p:tgtEl>
                                        <p:attrNameLst>
                                          <p:attrName>style.visibility</p:attrName>
                                        </p:attrNameLst>
                                      </p:cBhvr>
                                      <p:to>
                                        <p:strVal val="visible"/>
                                      </p:to>
                                    </p:set>
                                    <p:anim calcmode="lin" valueType="num">
                                      <p:cBhvr additive="base">
                                        <p:cTn id="55" dur="500" fill="hold"/>
                                        <p:tgtEl>
                                          <p:spTgt spid="204"/>
                                        </p:tgtEl>
                                        <p:attrNameLst>
                                          <p:attrName>ppt_x</p:attrName>
                                        </p:attrNameLst>
                                      </p:cBhvr>
                                      <p:tavLst>
                                        <p:tav tm="0">
                                          <p:val>
                                            <p:strVal val="#ppt_x"/>
                                          </p:val>
                                        </p:tav>
                                        <p:tav tm="100000">
                                          <p:val>
                                            <p:strVal val="#ppt_x"/>
                                          </p:val>
                                        </p:tav>
                                      </p:tavLst>
                                    </p:anim>
                                    <p:anim calcmode="lin" valueType="num">
                                      <p:cBhvr additive="base">
                                        <p:cTn id="56"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5" grpId="0"/>
      <p:bldP spid="11" grpId="0"/>
      <p:bldP spid="200" grpId="0"/>
      <p:bldP spid="201" grpId="0"/>
      <p:bldP spid="202" grpId="0"/>
      <p:bldP spid="203" grpId="0"/>
      <p:bldP spid="2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0794" y="684548"/>
            <a:ext cx="13320624" cy="620777"/>
            <a:chOff x="994820" y="500798"/>
            <a:chExt cx="7288069" cy="620777"/>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264621" y="500798"/>
              <a:ext cx="7018268" cy="584775"/>
            </a:xfrm>
            <a:prstGeom prst="rect">
              <a:avLst/>
            </a:prstGeom>
            <a:noFill/>
          </p:spPr>
          <p:txBody>
            <a:bodyPr wrap="none" rtlCol="0">
              <a:spAutoFit/>
            </a:bodyPr>
            <a:lstStyle/>
            <a:p>
              <a:r>
                <a:rPr lang="en-US" altLang="zh-CN" sz="3200" dirty="0" smtClean="0">
                  <a:solidFill>
                    <a:schemeClr val="bg1"/>
                  </a:solidFill>
                  <a:latin typeface="汉仪喵魂体W" panose="00020600040101010101" pitchFamily="18" charset="-122"/>
                  <a:ea typeface="汉仪喵魂体W" panose="00020600040101010101" pitchFamily="18" charset="-122"/>
                </a:rPr>
                <a:t>Để so sánh hai số hữu tỉ ta cần làm</a:t>
              </a:r>
              <a:endParaRPr lang="zh-CN" altLang="en-US" sz="3200" dirty="0">
                <a:solidFill>
                  <a:schemeClr val="bg1"/>
                </a:solidFill>
                <a:latin typeface="汉仪喵魂体W" panose="00020600040101010101" pitchFamily="18" charset="-122"/>
                <a:ea typeface="汉仪喵魂体W" panose="00020600040101010101" pitchFamily="18" charset="-122"/>
              </a:endParaRPr>
            </a:p>
          </p:txBody>
        </p:sp>
      </p:grpSp>
      <p:grpSp>
        <p:nvGrpSpPr>
          <p:cNvPr id="7" name="Group 4"/>
          <p:cNvGrpSpPr>
            <a:grpSpLocks noChangeAspect="1"/>
          </p:cNvGrpSpPr>
          <p:nvPr/>
        </p:nvGrpSpPr>
        <p:grpSpPr bwMode="auto">
          <a:xfrm>
            <a:off x="589268" y="2180018"/>
            <a:ext cx="2906286" cy="2408688"/>
            <a:chOff x="4405" y="1302"/>
            <a:chExt cx="2359" cy="2115"/>
          </a:xfrm>
          <a:solidFill>
            <a:schemeClr val="accent3"/>
          </a:solidFill>
        </p:grpSpPr>
        <p:sp>
          <p:nvSpPr>
            <p:cNvPr id="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9"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10"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grpSp>
      <p:sp>
        <p:nvSpPr>
          <p:cNvPr id="13" name="矩形 12"/>
          <p:cNvSpPr/>
          <p:nvPr/>
        </p:nvSpPr>
        <p:spPr>
          <a:xfrm>
            <a:off x="5127585" y="2183220"/>
            <a:ext cx="6782764" cy="1077218"/>
          </a:xfrm>
          <a:prstGeom prst="rect">
            <a:avLst/>
          </a:prstGeom>
        </p:spPr>
        <p:txBody>
          <a:bodyPr wrap="square">
            <a:spAutoFit/>
            <a:scene3d>
              <a:camera prst="orthographicFront"/>
              <a:lightRig rig="threePt" dir="t"/>
            </a:scene3d>
            <a:sp3d contourW="12700"/>
          </a:bodyPr>
          <a:lstStyle/>
          <a:p>
            <a:pPr>
              <a:spcBef>
                <a:spcPct val="50000"/>
              </a:spcBef>
            </a:pPr>
            <a:r>
              <a:rPr lang="en-US" sz="3200" u="sng" dirty="0" smtClean="0">
                <a:solidFill>
                  <a:srgbClr val="FFE469"/>
                </a:solidFill>
                <a:latin typeface="Andalus" pitchFamily="18" charset="-78"/>
                <a:cs typeface="Andalus" pitchFamily="18" charset="-78"/>
              </a:rPr>
              <a:t>Bước 1:</a:t>
            </a:r>
            <a:r>
              <a:rPr lang="en-US" sz="3200" dirty="0" smtClean="0">
                <a:solidFill>
                  <a:srgbClr val="FFE469"/>
                </a:solidFill>
                <a:latin typeface="Andalus" pitchFamily="18" charset="-78"/>
                <a:cs typeface="Andalus" pitchFamily="18" charset="-78"/>
              </a:rPr>
              <a:t>  Viết </a:t>
            </a:r>
            <a:r>
              <a:rPr lang="en-US" sz="3200" dirty="0">
                <a:solidFill>
                  <a:srgbClr val="FFE469"/>
                </a:solidFill>
                <a:latin typeface="Andalus" pitchFamily="18" charset="-78"/>
                <a:cs typeface="Andalus" pitchFamily="18" charset="-78"/>
              </a:rPr>
              <a:t>hai số hữu tỉ dưới dạng hai phân số có cùng mẫu dương.</a:t>
            </a:r>
          </a:p>
        </p:txBody>
      </p:sp>
      <p:sp>
        <p:nvSpPr>
          <p:cNvPr id="16" name="矩形 15"/>
          <p:cNvSpPr/>
          <p:nvPr/>
        </p:nvSpPr>
        <p:spPr>
          <a:xfrm>
            <a:off x="5127585" y="3580087"/>
            <a:ext cx="6238753" cy="1077218"/>
          </a:xfrm>
          <a:prstGeom prst="rect">
            <a:avLst/>
          </a:prstGeom>
        </p:spPr>
        <p:txBody>
          <a:bodyPr wrap="square">
            <a:spAutoFit/>
            <a:scene3d>
              <a:camera prst="orthographicFront"/>
              <a:lightRig rig="threePt" dir="t"/>
            </a:scene3d>
            <a:sp3d contourW="12700"/>
          </a:bodyPr>
          <a:lstStyle/>
          <a:p>
            <a:pPr>
              <a:spcBef>
                <a:spcPct val="50000"/>
              </a:spcBef>
            </a:pPr>
            <a:r>
              <a:rPr lang="en-US" sz="3200" u="sng" dirty="0" smtClean="0">
                <a:solidFill>
                  <a:srgbClr val="FFE469"/>
                </a:solidFill>
                <a:latin typeface="Andalus" pitchFamily="18" charset="-78"/>
                <a:cs typeface="Andalus" pitchFamily="18" charset="-78"/>
              </a:rPr>
              <a:t>Bước 2:</a:t>
            </a:r>
            <a:r>
              <a:rPr lang="en-US" sz="3200" dirty="0" smtClean="0">
                <a:solidFill>
                  <a:srgbClr val="FFE469"/>
                </a:solidFill>
                <a:latin typeface="Andalus" pitchFamily="18" charset="-78"/>
                <a:cs typeface="Andalus" pitchFamily="18" charset="-78"/>
              </a:rPr>
              <a:t> So </a:t>
            </a:r>
            <a:r>
              <a:rPr lang="en-US" sz="3200" dirty="0">
                <a:solidFill>
                  <a:srgbClr val="FFE469"/>
                </a:solidFill>
                <a:latin typeface="Andalus" pitchFamily="18" charset="-78"/>
                <a:cs typeface="Andalus" pitchFamily="18" charset="-78"/>
              </a:rPr>
              <a:t>sánh hai tử số, số hữu tỉ nào có tử lớn hơn thì lớn hơn.</a:t>
            </a:r>
          </a:p>
        </p:txBody>
      </p:sp>
    </p:spTree>
    <p:extLst>
      <p:ext uri="{BB962C8B-B14F-4D97-AF65-F5344CB8AC3E}">
        <p14:creationId xmlns:p14="http://schemas.microsoft.com/office/powerpoint/2010/main" val="3551693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 calcmode="lin" valueType="num">
                                      <p:cBhvr>
                                        <p:cTn id="3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151317" y="1879600"/>
            <a:ext cx="2003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dirty="0">
                <a:solidFill>
                  <a:schemeClr val="accent2">
                    <a:lumMod val="75000"/>
                  </a:schemeClr>
                </a:solidFill>
                <a:latin typeface="Arial" charset="0"/>
              </a:rPr>
              <a:t>1</a:t>
            </a:r>
          </a:p>
        </p:txBody>
      </p:sp>
      <p:grpSp>
        <p:nvGrpSpPr>
          <p:cNvPr id="38915" name="Group 3"/>
          <p:cNvGrpSpPr>
            <a:grpSpLocks/>
          </p:cNvGrpSpPr>
          <p:nvPr/>
        </p:nvGrpSpPr>
        <p:grpSpPr bwMode="auto">
          <a:xfrm>
            <a:off x="866580" y="1296988"/>
            <a:ext cx="9932600" cy="1106487"/>
            <a:chOff x="96" y="1462"/>
            <a:chExt cx="5568" cy="697"/>
          </a:xfrm>
          <a:noFill/>
        </p:grpSpPr>
        <p:sp>
          <p:nvSpPr>
            <p:cNvPr id="38916" name="Line 4"/>
            <p:cNvSpPr>
              <a:spLocks noChangeShapeType="1"/>
            </p:cNvSpPr>
            <p:nvPr/>
          </p:nvSpPr>
          <p:spPr bwMode="auto">
            <a:xfrm>
              <a:off x="96" y="1800"/>
              <a:ext cx="5568" cy="1"/>
            </a:xfrm>
            <a:prstGeom prst="line">
              <a:avLst/>
            </a:prstGeom>
            <a:grpFill/>
            <a:ln w="38100" cap="rnd">
              <a:solidFill>
                <a:schemeClr val="bg1"/>
              </a:solidFill>
              <a:round/>
              <a:headEnd/>
              <a:tailEnd type="arrow" w="lg" len="med"/>
            </a:ln>
            <a:extLst/>
          </p:spPr>
          <p:txBody>
            <a:bodyPr/>
            <a:lstStyle/>
            <a:p>
              <a:endParaRPr lang="en-US">
                <a:solidFill>
                  <a:schemeClr val="accent2">
                    <a:lumMod val="75000"/>
                  </a:schemeClr>
                </a:solidFill>
              </a:endParaRPr>
            </a:p>
          </p:txBody>
        </p:sp>
        <p:sp>
          <p:nvSpPr>
            <p:cNvPr id="38917" name="Rectangle 5"/>
            <p:cNvSpPr>
              <a:spLocks noChangeArrowheads="1"/>
            </p:cNvSpPr>
            <p:nvPr/>
          </p:nvSpPr>
          <p:spPr bwMode="auto">
            <a:xfrm>
              <a:off x="721" y="1480"/>
              <a:ext cx="134" cy="271"/>
            </a:xfrm>
            <a:prstGeom prst="rect">
              <a:avLst/>
            </a:prstGeom>
            <a:grpFill/>
            <a:ln w="9525">
              <a:noFill/>
              <a:miter lim="800000"/>
              <a:headEnd/>
              <a:tailEnd/>
            </a:ln>
            <a:extLst/>
          </p:spPr>
          <p:txBody>
            <a:bodyPr wrap="none" lIns="0" tIns="0" rIns="0" bIns="0">
              <a:spAutoFit/>
            </a:bodyPr>
            <a:lstStyle/>
            <a:p>
              <a:r>
                <a:rPr lang="en-US" sz="2800" dirty="0">
                  <a:solidFill>
                    <a:schemeClr val="accent2">
                      <a:lumMod val="75000"/>
                    </a:schemeClr>
                  </a:solidFill>
                </a:rPr>
                <a:t>A</a:t>
              </a:r>
              <a:endParaRPr lang="en-US" sz="2800" dirty="0">
                <a:solidFill>
                  <a:schemeClr val="accent2">
                    <a:lumMod val="75000"/>
                  </a:schemeClr>
                </a:solidFill>
                <a:latin typeface="Arial" charset="0"/>
              </a:endParaRPr>
            </a:p>
          </p:txBody>
        </p:sp>
        <p:sp>
          <p:nvSpPr>
            <p:cNvPr id="38918" name="Rectangle 6"/>
            <p:cNvSpPr>
              <a:spLocks noChangeArrowheads="1"/>
            </p:cNvSpPr>
            <p:nvPr/>
          </p:nvSpPr>
          <p:spPr bwMode="auto">
            <a:xfrm>
              <a:off x="304" y="1822"/>
              <a:ext cx="180" cy="271"/>
            </a:xfrm>
            <a:prstGeom prst="rect">
              <a:avLst/>
            </a:prstGeom>
            <a:grpFill/>
            <a:ln w="9525">
              <a:noFill/>
              <a:miter lim="800000"/>
              <a:headEnd/>
              <a:tailEnd/>
            </a:ln>
            <a:extLst/>
          </p:spPr>
          <p:txBody>
            <a:bodyPr wrap="none" lIns="0" tIns="0" rIns="0" bIns="0">
              <a:spAutoFit/>
            </a:bodyPr>
            <a:lstStyle/>
            <a:p>
              <a:r>
                <a:rPr lang="en-US" sz="2800" dirty="0">
                  <a:solidFill>
                    <a:schemeClr val="accent2">
                      <a:lumMod val="75000"/>
                    </a:schemeClr>
                  </a:solidFill>
                </a:rPr>
                <a:t>-1</a:t>
              </a:r>
              <a:endParaRPr lang="en-US" sz="2800" dirty="0">
                <a:solidFill>
                  <a:schemeClr val="accent2">
                    <a:lumMod val="75000"/>
                  </a:schemeClr>
                </a:solidFill>
                <a:latin typeface="Arial" charset="0"/>
              </a:endParaRPr>
            </a:p>
          </p:txBody>
        </p:sp>
        <p:sp>
          <p:nvSpPr>
            <p:cNvPr id="38919" name="Rectangle 7"/>
            <p:cNvSpPr>
              <a:spLocks noChangeArrowheads="1"/>
            </p:cNvSpPr>
            <p:nvPr/>
          </p:nvSpPr>
          <p:spPr bwMode="auto">
            <a:xfrm>
              <a:off x="3604" y="1462"/>
              <a:ext cx="99" cy="269"/>
            </a:xfrm>
            <a:prstGeom prst="rect">
              <a:avLst/>
            </a:prstGeom>
            <a:grpFill/>
            <a:ln w="9525">
              <a:noFill/>
              <a:miter lim="800000"/>
              <a:headEnd/>
              <a:tailEnd/>
            </a:ln>
            <a:extLst/>
          </p:spPr>
          <p:txBody>
            <a:bodyPr lIns="0" tIns="0" rIns="0" bIns="0">
              <a:spAutoFit/>
            </a:bodyPr>
            <a:lstStyle/>
            <a:p>
              <a:r>
                <a:rPr lang="en-US" sz="2800">
                  <a:solidFill>
                    <a:schemeClr val="accent2">
                      <a:lumMod val="75000"/>
                    </a:schemeClr>
                  </a:solidFill>
                </a:rPr>
                <a:t>B</a:t>
              </a:r>
              <a:endParaRPr lang="en-US" sz="2800">
                <a:solidFill>
                  <a:schemeClr val="accent2">
                    <a:lumMod val="75000"/>
                  </a:schemeClr>
                </a:solidFill>
                <a:latin typeface="Arial" charset="0"/>
              </a:endParaRPr>
            </a:p>
          </p:txBody>
        </p:sp>
        <p:sp>
          <p:nvSpPr>
            <p:cNvPr id="38920" name="Rectangle 8"/>
            <p:cNvSpPr>
              <a:spLocks noChangeArrowheads="1"/>
            </p:cNvSpPr>
            <p:nvPr/>
          </p:nvSpPr>
          <p:spPr bwMode="auto">
            <a:xfrm>
              <a:off x="5242" y="1888"/>
              <a:ext cx="112" cy="271"/>
            </a:xfrm>
            <a:prstGeom prst="rect">
              <a:avLst/>
            </a:prstGeom>
            <a:grpFill/>
            <a:ln w="9525">
              <a:noFill/>
              <a:miter lim="800000"/>
              <a:headEnd/>
              <a:tailEnd/>
            </a:ln>
            <a:extLst/>
          </p:spPr>
          <p:txBody>
            <a:bodyPr wrap="none" lIns="0" tIns="0" rIns="0" bIns="0">
              <a:spAutoFit/>
            </a:bodyPr>
            <a:lstStyle/>
            <a:p>
              <a:r>
                <a:rPr lang="en-US" sz="2800">
                  <a:solidFill>
                    <a:schemeClr val="accent2">
                      <a:lumMod val="75000"/>
                    </a:schemeClr>
                  </a:solidFill>
                </a:rPr>
                <a:t>2</a:t>
              </a:r>
              <a:endParaRPr lang="en-US" sz="2800">
                <a:solidFill>
                  <a:schemeClr val="accent2">
                    <a:lumMod val="75000"/>
                  </a:schemeClr>
                </a:solidFill>
                <a:latin typeface="Arial" charset="0"/>
              </a:endParaRPr>
            </a:p>
          </p:txBody>
        </p:sp>
        <p:sp>
          <p:nvSpPr>
            <p:cNvPr id="38921" name="Line 9"/>
            <p:cNvSpPr>
              <a:spLocks noChangeShapeType="1"/>
            </p:cNvSpPr>
            <p:nvPr/>
          </p:nvSpPr>
          <p:spPr bwMode="auto">
            <a:xfrm flipV="1">
              <a:off x="407"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2" name="Line 10"/>
            <p:cNvSpPr>
              <a:spLocks noChangeShapeType="1"/>
            </p:cNvSpPr>
            <p:nvPr/>
          </p:nvSpPr>
          <p:spPr bwMode="auto">
            <a:xfrm flipV="1">
              <a:off x="814"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3" name="Line 11"/>
            <p:cNvSpPr>
              <a:spLocks noChangeShapeType="1"/>
            </p:cNvSpPr>
            <p:nvPr/>
          </p:nvSpPr>
          <p:spPr bwMode="auto">
            <a:xfrm flipV="1">
              <a:off x="1221"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4" name="Line 12"/>
            <p:cNvSpPr>
              <a:spLocks noChangeShapeType="1"/>
            </p:cNvSpPr>
            <p:nvPr/>
          </p:nvSpPr>
          <p:spPr bwMode="auto">
            <a:xfrm flipV="1">
              <a:off x="1635"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5" name="Line 13"/>
            <p:cNvSpPr>
              <a:spLocks noChangeShapeType="1"/>
            </p:cNvSpPr>
            <p:nvPr/>
          </p:nvSpPr>
          <p:spPr bwMode="auto">
            <a:xfrm flipV="1">
              <a:off x="2042"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6" name="Line 14"/>
            <p:cNvSpPr>
              <a:spLocks noChangeShapeType="1"/>
            </p:cNvSpPr>
            <p:nvPr/>
          </p:nvSpPr>
          <p:spPr bwMode="auto">
            <a:xfrm flipV="1">
              <a:off x="2449"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7" name="Line 15"/>
            <p:cNvSpPr>
              <a:spLocks noChangeShapeType="1"/>
            </p:cNvSpPr>
            <p:nvPr/>
          </p:nvSpPr>
          <p:spPr bwMode="auto">
            <a:xfrm flipV="1">
              <a:off x="3263"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8" name="Line 16"/>
            <p:cNvSpPr>
              <a:spLocks noChangeShapeType="1"/>
            </p:cNvSpPr>
            <p:nvPr/>
          </p:nvSpPr>
          <p:spPr bwMode="auto">
            <a:xfrm flipV="1">
              <a:off x="3670"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29" name="Line 17"/>
            <p:cNvSpPr>
              <a:spLocks noChangeShapeType="1"/>
            </p:cNvSpPr>
            <p:nvPr/>
          </p:nvSpPr>
          <p:spPr bwMode="auto">
            <a:xfrm flipV="1">
              <a:off x="4083"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30" name="Line 18"/>
            <p:cNvSpPr>
              <a:spLocks noChangeShapeType="1"/>
            </p:cNvSpPr>
            <p:nvPr/>
          </p:nvSpPr>
          <p:spPr bwMode="auto">
            <a:xfrm flipV="1">
              <a:off x="4490"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31" name="Line 19"/>
            <p:cNvSpPr>
              <a:spLocks noChangeShapeType="1"/>
            </p:cNvSpPr>
            <p:nvPr/>
          </p:nvSpPr>
          <p:spPr bwMode="auto">
            <a:xfrm flipV="1">
              <a:off x="4898" y="1789"/>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32" name="Line 20"/>
            <p:cNvSpPr>
              <a:spLocks noChangeShapeType="1"/>
            </p:cNvSpPr>
            <p:nvPr/>
          </p:nvSpPr>
          <p:spPr bwMode="auto">
            <a:xfrm flipV="1">
              <a:off x="2849" y="1797"/>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sp>
          <p:nvSpPr>
            <p:cNvPr id="38933" name="Rectangle 21"/>
            <p:cNvSpPr>
              <a:spLocks noChangeArrowheads="1"/>
            </p:cNvSpPr>
            <p:nvPr/>
          </p:nvSpPr>
          <p:spPr bwMode="auto">
            <a:xfrm>
              <a:off x="1999" y="1876"/>
              <a:ext cx="112" cy="271"/>
            </a:xfrm>
            <a:prstGeom prst="rect">
              <a:avLst/>
            </a:prstGeom>
            <a:grpFill/>
            <a:ln w="9525">
              <a:noFill/>
              <a:miter lim="800000"/>
              <a:headEnd/>
              <a:tailEnd/>
            </a:ln>
            <a:extLst/>
          </p:spPr>
          <p:txBody>
            <a:bodyPr wrap="none" lIns="0" tIns="0" rIns="0" bIns="0">
              <a:spAutoFit/>
            </a:bodyPr>
            <a:lstStyle/>
            <a:p>
              <a:r>
                <a:rPr lang="en-US" sz="2800">
                  <a:solidFill>
                    <a:schemeClr val="accent2">
                      <a:lumMod val="75000"/>
                    </a:schemeClr>
                  </a:solidFill>
                </a:rPr>
                <a:t>0</a:t>
              </a:r>
              <a:endParaRPr lang="en-US" sz="2800">
                <a:solidFill>
                  <a:schemeClr val="accent2">
                    <a:lumMod val="75000"/>
                  </a:schemeClr>
                </a:solidFill>
                <a:latin typeface="Arial" charset="0"/>
              </a:endParaRPr>
            </a:p>
          </p:txBody>
        </p:sp>
        <p:sp>
          <p:nvSpPr>
            <p:cNvPr id="38934" name="Line 22"/>
            <p:cNvSpPr>
              <a:spLocks noChangeShapeType="1"/>
            </p:cNvSpPr>
            <p:nvPr/>
          </p:nvSpPr>
          <p:spPr bwMode="auto">
            <a:xfrm flipV="1">
              <a:off x="5284" y="1798"/>
              <a:ext cx="1" cy="52"/>
            </a:xfrm>
            <a:prstGeom prst="line">
              <a:avLst/>
            </a:prstGeom>
            <a:grpFill/>
            <a:ln w="38100">
              <a:solidFill>
                <a:schemeClr val="bg1"/>
              </a:solidFill>
              <a:round/>
              <a:headEnd/>
              <a:tailEnd/>
            </a:ln>
            <a:extLst/>
          </p:spPr>
          <p:txBody>
            <a:bodyPr/>
            <a:lstStyle/>
            <a:p>
              <a:endParaRPr lang="en-US">
                <a:solidFill>
                  <a:schemeClr val="accent2">
                    <a:lumMod val="75000"/>
                  </a:schemeClr>
                </a:solidFill>
              </a:endParaRPr>
            </a:p>
          </p:txBody>
        </p:sp>
      </p:grpSp>
      <mc:AlternateContent xmlns:mc="http://schemas.openxmlformats.org/markup-compatibility/2006" xmlns:a14="http://schemas.microsoft.com/office/drawing/2010/main">
        <mc:Choice Requires="a14">
          <p:sp>
            <p:nvSpPr>
              <p:cNvPr id="38936" name="Text Box 24"/>
              <p:cNvSpPr txBox="1">
                <a:spLocks noChangeArrowheads="1"/>
              </p:cNvSpPr>
              <p:nvPr/>
            </p:nvSpPr>
            <p:spPr bwMode="auto">
              <a:xfrm>
                <a:off x="923820" y="3602038"/>
                <a:ext cx="10378900" cy="1293752"/>
              </a:xfrm>
              <a:prstGeom prst="rect">
                <a:avLst/>
              </a:prstGeom>
              <a:noFill/>
              <a:ln>
                <a:noFill/>
              </a:ln>
              <a:effectLst/>
              <a:extLst>
                <a:ext uri="{909E8E84-426E-40DD-AFC4-6F175D3DCCD1}">
                  <a14:hiddenFill>
                    <a:gradFill rotWithShape="1">
                      <a:gsLst>
                        <a:gs pos="0">
                          <a:srgbClr val="CCCCFF"/>
                        </a:gs>
                        <a:gs pos="17999">
                          <a:srgbClr val="99CCFF">
                            <a:alpha val="88121"/>
                          </a:srgbClr>
                        </a:gs>
                        <a:gs pos="36000">
                          <a:srgbClr val="9966FF">
                            <a:alpha val="76240"/>
                          </a:srgbClr>
                        </a:gs>
                        <a:gs pos="61000">
                          <a:srgbClr val="CC99FF">
                            <a:alpha val="59740"/>
                          </a:srgbClr>
                        </a:gs>
                        <a:gs pos="82001">
                          <a:srgbClr val="99CCFF">
                            <a:alpha val="45879"/>
                          </a:srgbClr>
                        </a:gs>
                        <a:gs pos="100000">
                          <a:srgbClr val="CCCCFF">
                            <a:alpha val="34000"/>
                          </a:srgbClr>
                        </a:gs>
                      </a:gsLst>
                      <a:path path="shape">
                        <a:fillToRect l="50000" t="50000" r="50000" b="50000"/>
                      </a:path>
                    </a:gradFill>
                  </a14:hiddenFill>
                </a:ext>
                <a:ext uri="{91240B29-F687-4F45-9708-019B960494DF}">
                  <a14:hiddenLine w="76200" cmpd="tri">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sz="3200" b="1" i="1" dirty="0" smtClean="0">
                    <a:solidFill>
                      <a:schemeClr val="bg1"/>
                    </a:solidFill>
                    <a:latin typeface="Times New Roman" pitchFamily="18" charset="0"/>
                    <a:cs typeface="Times New Roman" pitchFamily="18" charset="0"/>
                  </a:rPr>
                  <a:t>Quan sát trên trục số điểm 1 và điểm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m:t>
                        </m:r>
                        <m:r>
                          <a:rPr lang="en-US" sz="3200" b="1" i="1">
                            <a:solidFill>
                              <a:schemeClr val="bg1"/>
                            </a:solidFill>
                            <a:latin typeface="Cambria Math"/>
                          </a:rPr>
                          <m:t>𝟑</m:t>
                        </m:r>
                      </m:num>
                      <m:den>
                        <m:r>
                          <a:rPr lang="en-US" sz="3200" b="1" i="1">
                            <a:solidFill>
                              <a:schemeClr val="bg1"/>
                            </a:solidFill>
                            <a:latin typeface="Cambria Math"/>
                          </a:rPr>
                          <m:t>𝟒</m:t>
                        </m:r>
                      </m:den>
                    </m:f>
                    <m:r>
                      <a:rPr lang="en-US" sz="3200" b="1" i="1" smtClean="0">
                        <a:solidFill>
                          <a:schemeClr val="bg1"/>
                        </a:solidFill>
                        <a:latin typeface="Cambria Math"/>
                      </a:rPr>
                      <m:t>   </m:t>
                    </m:r>
                  </m:oMath>
                </a14:m>
                <a:r>
                  <a:rPr lang="en-US" sz="3200" b="1" i="1" dirty="0" smtClean="0">
                    <a:solidFill>
                      <a:schemeClr val="bg1"/>
                    </a:solidFill>
                    <a:latin typeface="Times New Roman" pitchFamily="18" charset="0"/>
                    <a:cs typeface="Times New Roman" pitchFamily="18" charset="0"/>
                  </a:rPr>
                  <a:t>có </a:t>
                </a:r>
                <a:r>
                  <a:rPr lang="en-US" sz="3200" b="1" i="1" dirty="0">
                    <a:solidFill>
                      <a:schemeClr val="bg1"/>
                    </a:solidFill>
                    <a:latin typeface="Times New Roman" pitchFamily="18" charset="0"/>
                    <a:cs typeface="Times New Roman" pitchFamily="18" charset="0"/>
                  </a:rPr>
                  <a:t>vị trí như thế nào với nhau? </a:t>
                </a:r>
              </a:p>
            </p:txBody>
          </p:sp>
        </mc:Choice>
        <mc:Fallback xmlns="">
          <p:sp>
            <p:nvSpPr>
              <p:cNvPr id="38936" name="Text Box 24"/>
              <p:cNvSpPr txBox="1">
                <a:spLocks noRot="1" noChangeAspect="1" noMove="1" noResize="1" noEditPoints="1" noAdjustHandles="1" noChangeArrowheads="1" noChangeShapeType="1" noTextEdit="1"/>
              </p:cNvSpPr>
              <p:nvPr/>
            </p:nvSpPr>
            <p:spPr bwMode="auto">
              <a:xfrm>
                <a:off x="923820" y="3602038"/>
                <a:ext cx="10378900" cy="1293752"/>
              </a:xfrm>
              <a:prstGeom prst="rect">
                <a:avLst/>
              </a:prstGeom>
              <a:blipFill rotWithShape="1">
                <a:blip r:embed="rId2"/>
                <a:stretch>
                  <a:fillRect l="-1528" b="-14623"/>
                </a:stretch>
              </a:blipFill>
              <a:ln>
                <a:noFill/>
              </a:ln>
              <a:effectLst/>
              <a:extLst>
                <a:ext uri="{909E8E84-426E-40DD-AFC4-6F175D3DCCD1}">
                  <a14:hiddenFill xmlns:a14="http://schemas.microsoft.com/office/drawing/2010/main">
                    <a:gradFill rotWithShape="1">
                      <a:gsLst>
                        <a:gs pos="0">
                          <a:srgbClr val="CCCCFF"/>
                        </a:gs>
                        <a:gs pos="17999">
                          <a:srgbClr val="99CCFF">
                            <a:alpha val="88121"/>
                          </a:srgbClr>
                        </a:gs>
                        <a:gs pos="36000">
                          <a:srgbClr val="9966FF">
                            <a:alpha val="76240"/>
                          </a:srgbClr>
                        </a:gs>
                        <a:gs pos="61000">
                          <a:srgbClr val="CC99FF">
                            <a:alpha val="59740"/>
                          </a:srgbClr>
                        </a:gs>
                        <a:gs pos="82001">
                          <a:srgbClr val="99CCFF">
                            <a:alpha val="45879"/>
                          </a:srgbClr>
                        </a:gs>
                        <a:gs pos="100000">
                          <a:srgbClr val="CCCCFF">
                            <a:alpha val="34000"/>
                          </a:srgbClr>
                        </a:gs>
                      </a:gsLst>
                      <a:path path="shape">
                        <a:fillToRect l="50000" t="50000" r="50000" b="50000"/>
                      </a:path>
                    </a:gra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23219" y="1984119"/>
                <a:ext cx="559769"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1" i="1">
                              <a:solidFill>
                                <a:schemeClr val="accent2">
                                  <a:lumMod val="75000"/>
                                </a:schemeClr>
                              </a:solidFill>
                              <a:latin typeface="Cambria Math" panose="02040503050406030204" pitchFamily="18" charset="0"/>
                            </a:rPr>
                          </m:ctrlPr>
                        </m:fPr>
                        <m:num>
                          <m:r>
                            <a:rPr lang="en-US" b="1" i="1">
                              <a:solidFill>
                                <a:schemeClr val="accent2">
                                  <a:lumMod val="75000"/>
                                </a:schemeClr>
                              </a:solidFill>
                              <a:latin typeface="Cambria Math"/>
                            </a:rPr>
                            <m:t>−</m:t>
                          </m:r>
                          <m:r>
                            <a:rPr lang="en-US" b="1" i="1">
                              <a:solidFill>
                                <a:schemeClr val="accent2">
                                  <a:lumMod val="75000"/>
                                </a:schemeClr>
                              </a:solidFill>
                              <a:latin typeface="Cambria Math"/>
                            </a:rPr>
                            <m:t>𝟑</m:t>
                          </m:r>
                        </m:num>
                        <m:den>
                          <m:r>
                            <a:rPr lang="en-US" b="1" i="1">
                              <a:solidFill>
                                <a:schemeClr val="accent2">
                                  <a:lumMod val="75000"/>
                                </a:schemeClr>
                              </a:solidFill>
                              <a:latin typeface="Cambria Math"/>
                            </a:rPr>
                            <m:t>𝟒</m:t>
                          </m:r>
                        </m:den>
                      </m:f>
                    </m:oMath>
                  </m:oMathPara>
                </a14:m>
                <a:endParaRPr lang="en-US" b="1" dirty="0">
                  <a:solidFill>
                    <a:schemeClr val="accent2">
                      <a:lumMod val="7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23219" y="1984119"/>
                <a:ext cx="559769" cy="61093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900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par>
                                <p:cTn id="8" presetID="10" presetClass="entr" presetSubtype="0" fill="hold"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fade">
                                      <p:cBhvr>
                                        <p:cTn id="10" dur="2000"/>
                                        <p:tgtEl>
                                          <p:spTgt spid="389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36"/>
                                        </p:tgtEl>
                                        <p:attrNameLst>
                                          <p:attrName>style.visibility</p:attrName>
                                        </p:attrNameLst>
                                      </p:cBhvr>
                                      <p:to>
                                        <p:strVal val="visible"/>
                                      </p:to>
                                    </p:set>
                                    <p:animEffect transition="in" filter="fade">
                                      <p:cBhvr>
                                        <p:cTn id="13" dur="2000"/>
                                        <p:tgtEl>
                                          <p:spTgt spid="3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94820" y="610692"/>
            <a:ext cx="5886671" cy="625183"/>
            <a:chOff x="994820" y="496392"/>
            <a:chExt cx="5886671" cy="625183"/>
          </a:xfrm>
        </p:grpSpPr>
        <p:grpSp>
          <p:nvGrpSpPr>
            <p:cNvPr id="14" name="组合 13"/>
            <p:cNvGrpSpPr/>
            <p:nvPr/>
          </p:nvGrpSpPr>
          <p:grpSpPr>
            <a:xfrm>
              <a:off x="994820" y="626210"/>
              <a:ext cx="5886671" cy="495365"/>
              <a:chOff x="3532280" y="5381090"/>
              <a:chExt cx="5886671" cy="495365"/>
            </a:xfrm>
          </p:grpSpPr>
          <p:sp>
            <p:nvSpPr>
              <p:cNvPr id="16"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595870" y="496392"/>
              <a:ext cx="3310522" cy="584775"/>
            </a:xfrm>
            <a:prstGeom prst="rect">
              <a:avLst/>
            </a:prstGeom>
            <a:noFill/>
          </p:spPr>
          <p:txBody>
            <a:bodyPr wrap="none" rtlCol="0">
              <a:spAutoFit/>
            </a:bodyPr>
            <a:lstStyle/>
            <a:p>
              <a:r>
                <a:rPr lang="en-US" altLang="zh-CN" sz="3200" dirty="0" smtClean="0">
                  <a:solidFill>
                    <a:srgbClr val="FF9CAF"/>
                  </a:solidFill>
                  <a:latin typeface="汉仪喵魂体W" panose="00020600040101010101" pitchFamily="18" charset="-122"/>
                  <a:ea typeface="汉仪喵魂体W" panose="00020600040101010101" pitchFamily="18" charset="-122"/>
                </a:rPr>
                <a:t>Chú ý: (SGK – 7)</a:t>
              </a:r>
              <a:endParaRPr lang="zh-CN" altLang="en-US" sz="3200" dirty="0">
                <a:solidFill>
                  <a:srgbClr val="FF9CAF"/>
                </a:solidFill>
                <a:latin typeface="汉仪喵魂体W" panose="00020600040101010101" pitchFamily="18" charset="-122"/>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20" name="矩形 19"/>
              <p:cNvSpPr/>
              <p:nvPr/>
            </p:nvSpPr>
            <p:spPr>
              <a:xfrm>
                <a:off x="1994806" y="1848618"/>
                <a:ext cx="9614595" cy="609398"/>
              </a:xfrm>
              <a:prstGeom prst="rect">
                <a:avLst/>
              </a:prstGeom>
            </p:spPr>
            <p:txBody>
              <a:bodyPr wrap="square">
                <a:spAutoFit/>
                <a:scene3d>
                  <a:camera prst="orthographicFront"/>
                  <a:lightRig rig="threePt" dir="t"/>
                </a:scene3d>
                <a:sp3d contourW="12700"/>
              </a:bodyPr>
              <a:lstStyle/>
              <a:p>
                <a:pPr algn="just">
                  <a:lnSpc>
                    <a:spcPct val="120000"/>
                  </a:lnSpc>
                </a:pPr>
                <a:r>
                  <a:rPr lang="en-US" sz="2800" b="1" dirty="0" smtClean="0">
                    <a:solidFill>
                      <a:schemeClr val="bg1"/>
                    </a:solidFill>
                    <a:latin typeface="Times New Roman" pitchFamily="18" charset="0"/>
                    <a:cs typeface="Times New Roman" pitchFamily="18" charset="0"/>
                  </a:rPr>
                  <a:t>Nếu </a:t>
                </a:r>
                <a:r>
                  <a:rPr lang="en-US" sz="2800" b="1" dirty="0">
                    <a:solidFill>
                      <a:srgbClr val="FFE469"/>
                    </a:solidFill>
                    <a:latin typeface="Times New Roman" pitchFamily="18" charset="0"/>
                    <a:cs typeface="Times New Roman" pitchFamily="18" charset="0"/>
                  </a:rPr>
                  <a:t>x &lt; y </a:t>
                </a:r>
                <a:r>
                  <a:rPr lang="en-US" sz="2800" b="1" dirty="0">
                    <a:solidFill>
                      <a:schemeClr val="bg1"/>
                    </a:solidFill>
                    <a:latin typeface="Times New Roman" pitchFamily="18" charset="0"/>
                    <a:cs typeface="Times New Roman" pitchFamily="18" charset="0"/>
                  </a:rPr>
                  <a:t>thì trên trục số, điểm </a:t>
                </a:r>
                <a:r>
                  <a:rPr lang="en-US" sz="2800" b="1" dirty="0">
                    <a:solidFill>
                      <a:srgbClr val="FFE469"/>
                    </a:solidFill>
                    <a:latin typeface="Times New Roman" pitchFamily="18" charset="0"/>
                    <a:cs typeface="Times New Roman" pitchFamily="18" charset="0"/>
                  </a:rPr>
                  <a:t>x</a:t>
                </a:r>
                <a:r>
                  <a:rPr lang="en-US" sz="2800" b="1" dirty="0">
                    <a:solidFill>
                      <a:schemeClr val="bg1"/>
                    </a:solidFill>
                    <a:latin typeface="Times New Roman" pitchFamily="18" charset="0"/>
                    <a:cs typeface="Times New Roman" pitchFamily="18" charset="0"/>
                  </a:rPr>
                  <a:t> ở bên </a:t>
                </a:r>
                <a:r>
                  <a:rPr lang="en-US" sz="2800" b="1" dirty="0">
                    <a:solidFill>
                      <a:srgbClr val="FFE469"/>
                    </a:solidFill>
                    <a:latin typeface="Times New Roman" pitchFamily="18" charset="0"/>
                    <a:cs typeface="Times New Roman" pitchFamily="18" charset="0"/>
                  </a:rPr>
                  <a:t>trái</a:t>
                </a:r>
                <a:r>
                  <a:rPr lang="en-US" sz="2800" b="1" dirty="0">
                    <a:solidFill>
                      <a:schemeClr val="bg1"/>
                    </a:solidFill>
                    <a:latin typeface="Times New Roman" pitchFamily="18" charset="0"/>
                    <a:cs typeface="Times New Roman" pitchFamily="18" charset="0"/>
                  </a:rPr>
                  <a:t> điểm </a:t>
                </a:r>
                <a:r>
                  <a:rPr lang="en-US" sz="2800" b="1" dirty="0" smtClean="0">
                    <a:solidFill>
                      <a:srgbClr val="FFE469"/>
                    </a:solidFill>
                    <a:latin typeface="Times New Roman" pitchFamily="18" charset="0"/>
                    <a:cs typeface="Times New Roman" pitchFamily="18" charset="0"/>
                  </a:rPr>
                  <a:t>y  </a:t>
                </a:r>
                <a14:m>
                  <m:oMath xmlns:m="http://schemas.openxmlformats.org/officeDocument/2006/math">
                    <m:r>
                      <a:rPr lang="en-US" sz="2800" b="1" i="1" smtClean="0">
                        <a:solidFill>
                          <a:schemeClr val="bg1"/>
                        </a:solidFill>
                        <a:latin typeface="Cambria Math"/>
                        <a:ea typeface="Cambria Math"/>
                        <a:cs typeface="Times New Roman" pitchFamily="18" charset="0"/>
                      </a:rPr>
                      <m:t>∀ </m:t>
                    </m:r>
                    <m:r>
                      <a:rPr lang="en-US" sz="2800" b="1" i="1" smtClean="0">
                        <a:solidFill>
                          <a:schemeClr val="bg1"/>
                        </a:solidFill>
                        <a:latin typeface="Cambria Math"/>
                        <a:ea typeface="Cambria Math"/>
                        <a:cs typeface="Times New Roman" pitchFamily="18" charset="0"/>
                      </a:rPr>
                      <m:t>𝒙</m:t>
                    </m:r>
                    <m:r>
                      <a:rPr lang="en-US" sz="2800" b="1" i="1" smtClean="0">
                        <a:solidFill>
                          <a:schemeClr val="bg1"/>
                        </a:solidFill>
                        <a:latin typeface="Cambria Math"/>
                        <a:ea typeface="Cambria Math"/>
                        <a:cs typeface="Times New Roman" pitchFamily="18" charset="0"/>
                      </a:rPr>
                      <m:t> ∈</m:t>
                    </m:r>
                    <m:r>
                      <a:rPr lang="en-US" sz="2800" b="1" i="1" smtClean="0">
                        <a:solidFill>
                          <a:schemeClr val="bg1"/>
                        </a:solidFill>
                        <a:latin typeface="Cambria Math"/>
                        <a:ea typeface="Cambria Math"/>
                        <a:cs typeface="Times New Roman" pitchFamily="18" charset="0"/>
                      </a:rPr>
                      <m:t>𝑸</m:t>
                    </m:r>
                  </m:oMath>
                </a14:m>
                <a:endParaRPr lang="zh-CN" altLang="en-US" sz="2800" b="1" dirty="0">
                  <a:solidFill>
                    <a:schemeClr val="bg1"/>
                  </a:solidFill>
                  <a:latin typeface="汉仪喵魂体W" panose="00020600040101010101" pitchFamily="18" charset="-122"/>
                  <a:ea typeface="汉仪喵魂体W" panose="00020600040101010101" pitchFamily="18"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1994806" y="1848618"/>
                <a:ext cx="9614595" cy="609398"/>
              </a:xfrm>
              <a:prstGeom prst="rect">
                <a:avLst/>
              </a:prstGeom>
              <a:blipFill rotWithShape="1">
                <a:blip r:embed="rId4"/>
                <a:stretch>
                  <a:fillRect l="-1268" t="-3000" b="-20000"/>
                </a:stretch>
              </a:blipFill>
            </p:spPr>
            <p:txBody>
              <a:bodyPr/>
              <a:lstStyle/>
              <a:p>
                <a:r>
                  <a:rPr lang="en-US">
                    <a:noFill/>
                  </a:rPr>
                  <a:t> </a:t>
                </a:r>
              </a:p>
            </p:txBody>
          </p:sp>
        </mc:Fallback>
      </mc:AlternateContent>
      <p:sp>
        <p:nvSpPr>
          <p:cNvPr id="28" name="矩形 19"/>
          <p:cNvSpPr/>
          <p:nvPr/>
        </p:nvSpPr>
        <p:spPr>
          <a:xfrm>
            <a:off x="1973581" y="2649218"/>
            <a:ext cx="9614595" cy="523220"/>
          </a:xfrm>
          <a:prstGeom prst="rect">
            <a:avLst/>
          </a:prstGeom>
        </p:spPr>
        <p:txBody>
          <a:bodyPr wrap="square">
            <a:spAutoFit/>
            <a:scene3d>
              <a:camera prst="orthographicFront"/>
              <a:lightRig rig="threePt" dir="t"/>
            </a:scene3d>
            <a:sp3d contourW="12700"/>
          </a:bodyPr>
          <a:lstStyle/>
          <a:p>
            <a:r>
              <a:rPr lang="en-US" sz="2800" b="1" dirty="0">
                <a:solidFill>
                  <a:schemeClr val="bg1"/>
                </a:solidFill>
                <a:latin typeface="Times New Roman" pitchFamily="18" charset="0"/>
                <a:cs typeface="Times New Roman" pitchFamily="18" charset="0"/>
              </a:rPr>
              <a:t>x &gt; 0   Số hữu tỉ dương.</a:t>
            </a:r>
          </a:p>
        </p:txBody>
      </p:sp>
      <p:sp>
        <p:nvSpPr>
          <p:cNvPr id="30" name="矩形 19"/>
          <p:cNvSpPr/>
          <p:nvPr/>
        </p:nvSpPr>
        <p:spPr>
          <a:xfrm>
            <a:off x="1940781" y="3519268"/>
            <a:ext cx="9614595" cy="523220"/>
          </a:xfrm>
          <a:prstGeom prst="rect">
            <a:avLst/>
          </a:prstGeom>
        </p:spPr>
        <p:txBody>
          <a:bodyPr wrap="square">
            <a:spAutoFit/>
            <a:scene3d>
              <a:camera prst="orthographicFront"/>
              <a:lightRig rig="threePt" dir="t"/>
            </a:scene3d>
            <a:sp3d contourW="12700"/>
          </a:bodyPr>
          <a:lstStyle/>
          <a:p>
            <a:r>
              <a:rPr lang="en-US" sz="2800" b="1" dirty="0">
                <a:solidFill>
                  <a:schemeClr val="bg1"/>
                </a:solidFill>
                <a:latin typeface="Times New Roman" pitchFamily="18" charset="0"/>
                <a:cs typeface="Times New Roman" pitchFamily="18" charset="0"/>
              </a:rPr>
              <a:t>x </a:t>
            </a:r>
            <a:r>
              <a:rPr lang="en-US" sz="2800" b="1" dirty="0" smtClean="0">
                <a:solidFill>
                  <a:schemeClr val="bg1"/>
                </a:solidFill>
                <a:latin typeface="Times New Roman" pitchFamily="18" charset="0"/>
                <a:cs typeface="Times New Roman" pitchFamily="18" charset="0"/>
              </a:rPr>
              <a:t>&lt; </a:t>
            </a:r>
            <a:r>
              <a:rPr lang="en-US" sz="2800" b="1" dirty="0">
                <a:solidFill>
                  <a:schemeClr val="bg1"/>
                </a:solidFill>
                <a:latin typeface="Times New Roman" pitchFamily="18" charset="0"/>
                <a:cs typeface="Times New Roman" pitchFamily="18" charset="0"/>
              </a:rPr>
              <a:t>0   Số hữu tỉ </a:t>
            </a:r>
            <a:r>
              <a:rPr lang="en-US" sz="2800" b="1" dirty="0" smtClean="0">
                <a:solidFill>
                  <a:schemeClr val="bg1"/>
                </a:solidFill>
                <a:latin typeface="Times New Roman" pitchFamily="18" charset="0"/>
                <a:cs typeface="Times New Roman" pitchFamily="18" charset="0"/>
              </a:rPr>
              <a:t>âm.</a:t>
            </a:r>
            <a:endParaRPr lang="en-US" sz="2800" b="1" dirty="0">
              <a:solidFill>
                <a:schemeClr val="bg1"/>
              </a:solidFill>
              <a:latin typeface="Times New Roman" pitchFamily="18" charset="0"/>
              <a:cs typeface="Times New Roman" pitchFamily="18" charset="0"/>
            </a:endParaRPr>
          </a:p>
        </p:txBody>
      </p:sp>
      <p:sp>
        <p:nvSpPr>
          <p:cNvPr id="32" name="矩形 19"/>
          <p:cNvSpPr/>
          <p:nvPr/>
        </p:nvSpPr>
        <p:spPr>
          <a:xfrm>
            <a:off x="1919556" y="4377743"/>
            <a:ext cx="9614595" cy="523220"/>
          </a:xfrm>
          <a:prstGeom prst="rect">
            <a:avLst/>
          </a:prstGeom>
        </p:spPr>
        <p:txBody>
          <a:bodyPr wrap="square">
            <a:spAutoFit/>
            <a:scene3d>
              <a:camera prst="orthographicFront"/>
              <a:lightRig rig="threePt" dir="t"/>
            </a:scene3d>
            <a:sp3d contourW="12700"/>
          </a:bodyPr>
          <a:lstStyle/>
          <a:p>
            <a:r>
              <a:rPr lang="en-US" sz="2800" b="1" dirty="0">
                <a:solidFill>
                  <a:schemeClr val="bg1"/>
                </a:solidFill>
                <a:latin typeface="Times New Roman" pitchFamily="18" charset="0"/>
                <a:cs typeface="Times New Roman" pitchFamily="18" charset="0"/>
              </a:rPr>
              <a:t>x </a:t>
            </a:r>
            <a:r>
              <a:rPr lang="en-US"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0   Không là số hữu tỉ </a:t>
            </a:r>
            <a:r>
              <a:rPr lang="en-US" sz="2800" b="1" dirty="0" smtClean="0">
                <a:solidFill>
                  <a:schemeClr val="bg1"/>
                </a:solidFill>
                <a:latin typeface="Times New Roman" pitchFamily="18" charset="0"/>
                <a:cs typeface="Times New Roman" pitchFamily="18" charset="0"/>
              </a:rPr>
              <a:t>dương cũng </a:t>
            </a:r>
            <a:r>
              <a:rPr lang="en-US" sz="2800" b="1" dirty="0">
                <a:solidFill>
                  <a:schemeClr val="bg1"/>
                </a:solidFill>
                <a:latin typeface="Times New Roman" pitchFamily="18" charset="0"/>
                <a:cs typeface="Times New Roman" pitchFamily="18" charset="0"/>
              </a:rPr>
              <a:t>không là số hữu tỉ âm.</a:t>
            </a:r>
          </a:p>
        </p:txBody>
      </p:sp>
      <p:sp>
        <p:nvSpPr>
          <p:cNvPr id="34" name="Freeform 5"/>
          <p:cNvSpPr/>
          <p:nvPr/>
        </p:nvSpPr>
        <p:spPr bwMode="auto">
          <a:xfrm>
            <a:off x="1237294" y="191677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5" name="Freeform 5"/>
          <p:cNvSpPr/>
          <p:nvPr/>
        </p:nvSpPr>
        <p:spPr bwMode="auto">
          <a:xfrm>
            <a:off x="1237294" y="2699363"/>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6" name="Freeform 5"/>
          <p:cNvSpPr/>
          <p:nvPr/>
        </p:nvSpPr>
        <p:spPr bwMode="auto">
          <a:xfrm>
            <a:off x="1218622" y="3540297"/>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5"/>
          <p:cNvSpPr/>
          <p:nvPr/>
        </p:nvSpPr>
        <p:spPr bwMode="auto">
          <a:xfrm>
            <a:off x="1237294" y="4365135"/>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380680" y="3999600"/>
              <a:ext cx="5008680" cy="970200"/>
            </p14:xfrm>
          </p:contentPart>
        </mc:Choice>
        <mc:Fallback xmlns="">
          <p:pic>
            <p:nvPicPr>
              <p:cNvPr id="2" name="Ink 1"/>
              <p:cNvPicPr/>
              <p:nvPr/>
            </p:nvPicPr>
            <p:blipFill>
              <a:blip r:embed="rId6"/>
              <a:stretch>
                <a:fillRect/>
              </a:stretch>
            </p:blipFill>
            <p:spPr>
              <a:xfrm>
                <a:off x="2375280" y="3996720"/>
                <a:ext cx="5016600" cy="975600"/>
              </a:xfrm>
              <a:prstGeom prst="rect">
                <a:avLst/>
              </a:prstGeom>
            </p:spPr>
          </p:pic>
        </mc:Fallback>
      </mc:AlternateContent>
    </p:spTree>
    <p:custDataLst>
      <p:tags r:id="rId1"/>
    </p:custDataLst>
    <p:extLst>
      <p:ext uri="{BB962C8B-B14F-4D97-AF65-F5344CB8AC3E}">
        <p14:creationId xmlns:p14="http://schemas.microsoft.com/office/powerpoint/2010/main" val="1556336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ppt_y</p:attrName>
                                        </p:attrNameLst>
                                      </p:cBhvr>
                                      <p:tavLst>
                                        <p:tav tm="0">
                                          <p:val>
                                            <p:strVal val="#ppt_y+#ppt_h*1.125000"/>
                                          </p:val>
                                        </p:tav>
                                        <p:tav tm="100000">
                                          <p:val>
                                            <p:strVal val="#ppt_y"/>
                                          </p:val>
                                        </p:tav>
                                      </p:tavLst>
                                    </p:anim>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ppt_y</p:attrName>
                                        </p:attrNameLst>
                                      </p:cBhvr>
                                      <p:tavLst>
                                        <p:tav tm="0">
                                          <p:val>
                                            <p:strVal val="#ppt_y+#ppt_h*1.125000"/>
                                          </p:val>
                                        </p:tav>
                                        <p:tav tm="100000">
                                          <p:val>
                                            <p:strVal val="#ppt_y"/>
                                          </p:val>
                                        </p:tav>
                                      </p:tavLst>
                                    </p:anim>
                                    <p:animEffect transition="in" filter="wipe(up)">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p:tgtEl>
                                          <p:spTgt spid="30"/>
                                        </p:tgtEl>
                                        <p:attrNameLst>
                                          <p:attrName>ppt_y</p:attrName>
                                        </p:attrNameLst>
                                      </p:cBhvr>
                                      <p:tavLst>
                                        <p:tav tm="0">
                                          <p:val>
                                            <p:strVal val="#ppt_y+#ppt_h*1.125000"/>
                                          </p:val>
                                        </p:tav>
                                        <p:tav tm="100000">
                                          <p:val>
                                            <p:strVal val="#ppt_y"/>
                                          </p:val>
                                        </p:tav>
                                      </p:tavLst>
                                    </p:anim>
                                    <p:animEffect transition="in" filter="wipe(up)">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0"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570788"/>
            <a:ext cx="3429000" cy="969818"/>
          </a:xfrm>
        </p:spPr>
        <p:txBody>
          <a:bodyPr>
            <a:noAutofit/>
          </a:bodyPr>
          <a:lstStyle/>
          <a:p>
            <a:pPr eaLnBrk="1" hangingPunct="1"/>
            <a:r>
              <a:rPr lang="en-US" sz="3400" b="1" dirty="0">
                <a:solidFill>
                  <a:srgbClr val="FF0000"/>
                </a:solidFill>
                <a:latin typeface="Times New Roman" pitchFamily="18" charset="0"/>
                <a:cs typeface="Times New Roman" pitchFamily="18" charset="0"/>
              </a:rPr>
              <a:t>CÁCH GHI CHÉP BÀI</a:t>
            </a:r>
          </a:p>
        </p:txBody>
      </p:sp>
      <p:pic>
        <p:nvPicPr>
          <p:cNvPr id="1026" name="Picture 2" descr="https://o.vdoc.vn/data/image/2021/08/27/noi-quy-lop-hoc-5.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26" t="5764" r="2730" b="7775"/>
          <a:stretch/>
        </p:blipFill>
        <p:spPr bwMode="auto">
          <a:xfrm>
            <a:off x="2164976" y="304801"/>
            <a:ext cx="4921624" cy="63384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TextBox 5"/>
          <p:cNvSpPr txBox="1">
            <a:spLocks noChangeArrowheads="1"/>
          </p:cNvSpPr>
          <p:nvPr/>
        </p:nvSpPr>
        <p:spPr bwMode="auto">
          <a:xfrm>
            <a:off x="8700654" y="1537621"/>
            <a:ext cx="838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sz="6600" b="1" dirty="0">
                <a:solidFill>
                  <a:srgbClr val="FF0000"/>
                </a:solidFill>
                <a:sym typeface="Wingdings" pitchFamily="2" charset="2"/>
              </a:rPr>
              <a:t></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58100" y="2712506"/>
            <a:ext cx="2705100" cy="1077218"/>
          </a:xfrm>
          <a:prstGeom prst="rect">
            <a:avLst/>
          </a:prstGeom>
        </p:spPr>
        <p:txBody>
          <a:bodyPr wrap="square">
            <a:spAutoFit/>
          </a:bodyPr>
          <a:lstStyle/>
          <a:p>
            <a:pPr algn="ctr"/>
            <a:r>
              <a:rPr lang="en-US" sz="3200" dirty="0" err="1">
                <a:solidFill>
                  <a:schemeClr val="bg1"/>
                </a:solidFill>
                <a:latin typeface="Times New Roman" panose="02020603050405020304" pitchFamily="18" charset="0"/>
                <a:cs typeface="Times New Roman" panose="02020603050405020304" pitchFamily="18" charset="0"/>
                <a:sym typeface="Wingdings" pitchFamily="2" charset="2"/>
              </a:rPr>
              <a:t>Khi</a:t>
            </a:r>
            <a:r>
              <a:rPr lang="en-US" sz="3200"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itchFamily="2" charset="2"/>
              </a:rPr>
              <a:t>kí</a:t>
            </a:r>
            <a:r>
              <a:rPr lang="en-US" sz="3200"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itchFamily="2" charset="2"/>
              </a:rPr>
              <a:t>hiệu</a:t>
            </a:r>
            <a:r>
              <a:rPr lang="en-US" sz="3200"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itchFamily="2" charset="2"/>
              </a:rPr>
              <a:t>trên</a:t>
            </a:r>
            <a:r>
              <a:rPr lang="en-US" sz="3200"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itchFamily="2" charset="2"/>
              </a:rPr>
              <a:t>xuất</a:t>
            </a:r>
            <a:r>
              <a:rPr lang="en-US" sz="3200"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itchFamily="2" charset="2"/>
              </a:rPr>
              <a:t>hiện</a:t>
            </a:r>
            <a:r>
              <a:rPr lang="en-US" sz="3200" dirty="0">
                <a:solidFill>
                  <a:schemeClr val="bg1"/>
                </a:solidFill>
                <a:latin typeface="Times New Roman" panose="02020603050405020304" pitchFamily="18" charset="0"/>
                <a:cs typeface="Times New Roman" panose="02020603050405020304" pitchFamily="18" charset="0"/>
                <a:sym typeface="Wingdings" pitchFamily="2" charset="2"/>
              </a:rPr>
              <a:t> </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2543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1746"/>
                                        </p:tgtEl>
                                        <p:attrNameLst>
                                          <p:attrName>style.visibility</p:attrName>
                                        </p:attrNameLst>
                                      </p:cBhvr>
                                      <p:to>
                                        <p:strVal val="visible"/>
                                      </p:to>
                                    </p:set>
                                    <p:animEffect transition="in" filter="wipe(down)">
                                      <p:cBhvr>
                                        <p:cTn id="14" dur="580">
                                          <p:stCondLst>
                                            <p:cond delay="0"/>
                                          </p:stCondLst>
                                        </p:cTn>
                                        <p:tgtEl>
                                          <p:spTgt spid="31746"/>
                                        </p:tgtEl>
                                      </p:cBhvr>
                                    </p:animEffect>
                                    <p:anim calcmode="lin" valueType="num">
                                      <p:cBhvr>
                                        <p:cTn id="15" dur="1822"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174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174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1746"/>
                                        </p:tgtEl>
                                        <p:attrNameLst>
                                          <p:attrName>ppt_y</p:attrName>
                                        </p:attrNameLst>
                                      </p:cBhvr>
                                      <p:tavLst>
                                        <p:tav tm="0" fmla="#ppt_y-sin(pi*$)/81">
                                          <p:val>
                                            <p:fltVal val="0"/>
                                          </p:val>
                                        </p:tav>
                                        <p:tav tm="100000">
                                          <p:val>
                                            <p:fltVal val="1"/>
                                          </p:val>
                                        </p:tav>
                                      </p:tavLst>
                                    </p:anim>
                                    <p:animScale>
                                      <p:cBhvr>
                                        <p:cTn id="20" dur="26">
                                          <p:stCondLst>
                                            <p:cond delay="650"/>
                                          </p:stCondLst>
                                        </p:cTn>
                                        <p:tgtEl>
                                          <p:spTgt spid="31746"/>
                                        </p:tgtEl>
                                      </p:cBhvr>
                                      <p:to x="100000" y="60000"/>
                                    </p:animScale>
                                    <p:animScale>
                                      <p:cBhvr>
                                        <p:cTn id="21" dur="166" decel="50000">
                                          <p:stCondLst>
                                            <p:cond delay="676"/>
                                          </p:stCondLst>
                                        </p:cTn>
                                        <p:tgtEl>
                                          <p:spTgt spid="31746"/>
                                        </p:tgtEl>
                                      </p:cBhvr>
                                      <p:to x="100000" y="100000"/>
                                    </p:animScale>
                                    <p:animScale>
                                      <p:cBhvr>
                                        <p:cTn id="22" dur="26">
                                          <p:stCondLst>
                                            <p:cond delay="1312"/>
                                          </p:stCondLst>
                                        </p:cTn>
                                        <p:tgtEl>
                                          <p:spTgt spid="31746"/>
                                        </p:tgtEl>
                                      </p:cBhvr>
                                      <p:to x="100000" y="80000"/>
                                    </p:animScale>
                                    <p:animScale>
                                      <p:cBhvr>
                                        <p:cTn id="23" dur="166" decel="50000">
                                          <p:stCondLst>
                                            <p:cond delay="1338"/>
                                          </p:stCondLst>
                                        </p:cTn>
                                        <p:tgtEl>
                                          <p:spTgt spid="31746"/>
                                        </p:tgtEl>
                                      </p:cBhvr>
                                      <p:to x="100000" y="100000"/>
                                    </p:animScale>
                                    <p:animScale>
                                      <p:cBhvr>
                                        <p:cTn id="24" dur="26">
                                          <p:stCondLst>
                                            <p:cond delay="1642"/>
                                          </p:stCondLst>
                                        </p:cTn>
                                        <p:tgtEl>
                                          <p:spTgt spid="31746"/>
                                        </p:tgtEl>
                                      </p:cBhvr>
                                      <p:to x="100000" y="90000"/>
                                    </p:animScale>
                                    <p:animScale>
                                      <p:cBhvr>
                                        <p:cTn id="25" dur="166" decel="50000">
                                          <p:stCondLst>
                                            <p:cond delay="1668"/>
                                          </p:stCondLst>
                                        </p:cTn>
                                        <p:tgtEl>
                                          <p:spTgt spid="31746"/>
                                        </p:tgtEl>
                                      </p:cBhvr>
                                      <p:to x="100000" y="100000"/>
                                    </p:animScale>
                                    <p:animScale>
                                      <p:cBhvr>
                                        <p:cTn id="26" dur="26">
                                          <p:stCondLst>
                                            <p:cond delay="1808"/>
                                          </p:stCondLst>
                                        </p:cTn>
                                        <p:tgtEl>
                                          <p:spTgt spid="31746"/>
                                        </p:tgtEl>
                                      </p:cBhvr>
                                      <p:to x="100000" y="95000"/>
                                    </p:animScale>
                                    <p:animScale>
                                      <p:cBhvr>
                                        <p:cTn id="27" dur="166" decel="50000">
                                          <p:stCondLst>
                                            <p:cond delay="1834"/>
                                          </p:stCondLst>
                                        </p:cTn>
                                        <p:tgtEl>
                                          <p:spTgt spid="31746"/>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80">
                                          <p:stCondLst>
                                            <p:cond delay="0"/>
                                          </p:stCondLst>
                                        </p:cTn>
                                        <p:tgtEl>
                                          <p:spTgt spid="3"/>
                                        </p:tgtEl>
                                      </p:cBhvr>
                                    </p:animEffect>
                                    <p:anim calcmode="lin" valueType="num">
                                      <p:cBhvr>
                                        <p:cTn id="4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gtEl>
                                      </p:cBhvr>
                                      <p:to x="100000" y="60000"/>
                                    </p:animScale>
                                    <p:animScale>
                                      <p:cBhvr>
                                        <p:cTn id="53" dur="166" decel="50000">
                                          <p:stCondLst>
                                            <p:cond delay="676"/>
                                          </p:stCondLst>
                                        </p:cTn>
                                        <p:tgtEl>
                                          <p:spTgt spid="3"/>
                                        </p:tgtEl>
                                      </p:cBhvr>
                                      <p:to x="100000" y="100000"/>
                                    </p:animScale>
                                    <p:animScale>
                                      <p:cBhvr>
                                        <p:cTn id="54" dur="26">
                                          <p:stCondLst>
                                            <p:cond delay="1312"/>
                                          </p:stCondLst>
                                        </p:cTn>
                                        <p:tgtEl>
                                          <p:spTgt spid="3"/>
                                        </p:tgtEl>
                                      </p:cBhvr>
                                      <p:to x="100000" y="80000"/>
                                    </p:animScale>
                                    <p:animScale>
                                      <p:cBhvr>
                                        <p:cTn id="55" dur="166" decel="50000">
                                          <p:stCondLst>
                                            <p:cond delay="1338"/>
                                          </p:stCondLst>
                                        </p:cTn>
                                        <p:tgtEl>
                                          <p:spTgt spid="3"/>
                                        </p:tgtEl>
                                      </p:cBhvr>
                                      <p:to x="100000" y="100000"/>
                                    </p:animScale>
                                    <p:animScale>
                                      <p:cBhvr>
                                        <p:cTn id="56" dur="26">
                                          <p:stCondLst>
                                            <p:cond delay="1642"/>
                                          </p:stCondLst>
                                        </p:cTn>
                                        <p:tgtEl>
                                          <p:spTgt spid="3"/>
                                        </p:tgtEl>
                                      </p:cBhvr>
                                      <p:to x="100000" y="90000"/>
                                    </p:animScale>
                                    <p:animScale>
                                      <p:cBhvr>
                                        <p:cTn id="57" dur="166" decel="50000">
                                          <p:stCondLst>
                                            <p:cond delay="1668"/>
                                          </p:stCondLst>
                                        </p:cTn>
                                        <p:tgtEl>
                                          <p:spTgt spid="3"/>
                                        </p:tgtEl>
                                      </p:cBhvr>
                                      <p:to x="100000" y="100000"/>
                                    </p:animScale>
                                    <p:animScale>
                                      <p:cBhvr>
                                        <p:cTn id="58" dur="26">
                                          <p:stCondLst>
                                            <p:cond delay="1808"/>
                                          </p:stCondLst>
                                        </p:cTn>
                                        <p:tgtEl>
                                          <p:spTgt spid="3"/>
                                        </p:tgtEl>
                                      </p:cBhvr>
                                      <p:to x="100000" y="95000"/>
                                    </p:animScale>
                                    <p:animScale>
                                      <p:cBhvr>
                                        <p:cTn id="5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1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908885" y="550917"/>
            <a:ext cx="542270" cy="5370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chemeClr val="tx1"/>
                </a:solidFill>
                <a:latin typeface="方正静蕾简体" panose="02000000000000000000" pitchFamily="2" charset="-122"/>
                <a:ea typeface="方正静蕾简体" panose="02000000000000000000" pitchFamily="2" charset="-122"/>
              </a:rPr>
              <a:t>?5</a:t>
            </a:r>
            <a:endParaRPr lang="zh-CN" altLang="en-US" sz="2800" b="1" dirty="0">
              <a:solidFill>
                <a:schemeClr val="tx1"/>
              </a:solidFill>
              <a:latin typeface="方正静蕾简体" panose="02000000000000000000" pitchFamily="2" charset="-122"/>
              <a:ea typeface="方正静蕾简体" panose="02000000000000000000" pitchFamily="2" charset="-122"/>
            </a:endParaRPr>
          </a:p>
        </p:txBody>
      </p:sp>
      <p:sp>
        <p:nvSpPr>
          <p:cNvPr id="5" name="TextBox 4"/>
          <p:cNvSpPr txBox="1"/>
          <p:nvPr/>
        </p:nvSpPr>
        <p:spPr>
          <a:xfrm>
            <a:off x="1722524" y="438287"/>
            <a:ext cx="9144000" cy="1569660"/>
          </a:xfrm>
          <a:prstGeom prst="rect">
            <a:avLst/>
          </a:prstGeom>
          <a:noFill/>
        </p:spPr>
        <p:txBody>
          <a:bodyPr wrap="square" rtlCol="0">
            <a:spAutoFit/>
          </a:bodyPr>
          <a:lstStyle/>
          <a:p>
            <a:pPr algn="just"/>
            <a:r>
              <a:rPr lang="en-US" sz="3200" b="1" dirty="0" err="1" smtClean="0">
                <a:solidFill>
                  <a:schemeClr val="bg1"/>
                </a:solidFill>
                <a:latin typeface="Times New Roman" panose="02020603050405020304" pitchFamily="18" charset="0"/>
                <a:cs typeface="Times New Roman" panose="02020603050405020304" pitchFamily="18" charset="0"/>
              </a:rPr>
              <a:t>Trong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các</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hữu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tỉ</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sau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nào</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hữu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tỉ</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dương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nào</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là</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hữu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tỉ</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âm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nào</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không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là</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hữu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tỉ</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dương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cũng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không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là</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số</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hữu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tỉ</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âm</a:t>
            </a:r>
            <a:r>
              <a:rPr lang="en-US" sz="3200" b="1" dirty="0" smtClean="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itchFamily="18" charset="0"/>
              <a:cs typeface="Times New Roman" pitchFamily="18" charset="0"/>
            </a:endParaRPr>
          </a:p>
        </p:txBody>
      </p:sp>
      <p:grpSp>
        <p:nvGrpSpPr>
          <p:cNvPr id="7" name="组合 2048"/>
          <p:cNvGrpSpPr/>
          <p:nvPr/>
        </p:nvGrpSpPr>
        <p:grpSpPr>
          <a:xfrm>
            <a:off x="1963957" y="3603384"/>
            <a:ext cx="2109181" cy="2986806"/>
            <a:chOff x="1720882" y="2098634"/>
            <a:chExt cx="1833604" cy="2986806"/>
          </a:xfrm>
        </p:grpSpPr>
        <p:grpSp>
          <p:nvGrpSpPr>
            <p:cNvPr id="8" name="组合 2"/>
            <p:cNvGrpSpPr/>
            <p:nvPr/>
          </p:nvGrpSpPr>
          <p:grpSpPr>
            <a:xfrm>
              <a:off x="1720882" y="2098634"/>
              <a:ext cx="1784318" cy="2986806"/>
              <a:chOff x="2185671" y="2187575"/>
              <a:chExt cx="1459546" cy="2443163"/>
            </a:xfrm>
          </p:grpSpPr>
          <p:sp>
            <p:nvSpPr>
              <p:cNvPr id="10" name="MH_Other_1"/>
              <p:cNvSpPr/>
              <p:nvPr>
                <p:custDataLst>
                  <p:tags r:id="rId7"/>
                </p:custDataLst>
              </p:nvPr>
            </p:nvSpPr>
            <p:spPr>
              <a:xfrm>
                <a:off x="2185671" y="2355850"/>
                <a:ext cx="1459546" cy="227488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1" name="MH_SubTitle_1"/>
              <p:cNvSpPr/>
              <p:nvPr>
                <p:custDataLst>
                  <p:tags r:id="rId8"/>
                </p:custDataLst>
              </p:nvPr>
            </p:nvSpPr>
            <p:spPr>
              <a:xfrm>
                <a:off x="2185671" y="2355851"/>
                <a:ext cx="1459546" cy="21955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sz="2400" dirty="0">
                  <a:solidFill>
                    <a:srgbClr val="FFFFFF"/>
                  </a:solidFill>
                </a:endParaRPr>
              </a:p>
            </p:txBody>
          </p:sp>
          <p:sp>
            <p:nvSpPr>
              <p:cNvPr id="12" name="MH_Other_2"/>
              <p:cNvSpPr/>
              <p:nvPr>
                <p:custDataLst>
                  <p:tags r:id="rId9"/>
                </p:custDataLst>
              </p:nvPr>
            </p:nvSpPr>
            <p:spPr>
              <a:xfrm rot="19833143">
                <a:off x="2779713" y="2187575"/>
                <a:ext cx="355600" cy="336550"/>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9" name="矩形 28"/>
            <p:cNvSpPr/>
            <p:nvPr/>
          </p:nvSpPr>
          <p:spPr>
            <a:xfrm>
              <a:off x="1720883" y="2356927"/>
              <a:ext cx="1833603" cy="112646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smtClean="0">
                  <a:solidFill>
                    <a:schemeClr val="tx1">
                      <a:lumMod val="75000"/>
                      <a:lumOff val="25000"/>
                    </a:schemeClr>
                  </a:solidFill>
                  <a:latin typeface="汉仪喵魂体W" panose="00020600040101010101" pitchFamily="18" charset="-122"/>
                  <a:ea typeface="汉仪喵魂体W" panose="00020600040101010101" pitchFamily="18" charset="-122"/>
                </a:rPr>
                <a:t>Số hữu tỉ dương</a:t>
              </a:r>
              <a:endParaRPr lang="zh-CN" altLang="en-US" sz="2800" b="1" dirty="0">
                <a:solidFill>
                  <a:schemeClr val="tx1">
                    <a:lumMod val="75000"/>
                    <a:lumOff val="25000"/>
                  </a:schemeClr>
                </a:solidFill>
                <a:latin typeface="汉仪喵魂体W" panose="00020600040101010101" pitchFamily="18" charset="-122"/>
                <a:ea typeface="汉仪喵魂体W" panose="00020600040101010101" pitchFamily="18" charset="-122"/>
              </a:endParaRPr>
            </a:p>
          </p:txBody>
        </p:sp>
      </p:grpSp>
      <p:grpSp>
        <p:nvGrpSpPr>
          <p:cNvPr id="13" name="组合 2047"/>
          <p:cNvGrpSpPr/>
          <p:nvPr/>
        </p:nvGrpSpPr>
        <p:grpSpPr>
          <a:xfrm>
            <a:off x="4455187" y="3603384"/>
            <a:ext cx="2236926" cy="2986806"/>
            <a:chOff x="3943177" y="2098634"/>
            <a:chExt cx="1823412" cy="2986806"/>
          </a:xfrm>
        </p:grpSpPr>
        <p:grpSp>
          <p:nvGrpSpPr>
            <p:cNvPr id="14" name="组合 3"/>
            <p:cNvGrpSpPr/>
            <p:nvPr/>
          </p:nvGrpSpPr>
          <p:grpSpPr>
            <a:xfrm>
              <a:off x="3982271" y="2098634"/>
              <a:ext cx="1784318" cy="2986806"/>
              <a:chOff x="3774760" y="3448050"/>
              <a:chExt cx="1459546" cy="2443163"/>
            </a:xfrm>
          </p:grpSpPr>
          <p:sp>
            <p:nvSpPr>
              <p:cNvPr id="16" name="MH_Other_3"/>
              <p:cNvSpPr/>
              <p:nvPr>
                <p:custDataLst>
                  <p:tags r:id="rId4"/>
                </p:custDataLst>
              </p:nvPr>
            </p:nvSpPr>
            <p:spPr>
              <a:xfrm>
                <a:off x="3774760" y="3616325"/>
                <a:ext cx="1459546" cy="227488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7" name="MH_SubTitle_2"/>
              <p:cNvSpPr/>
              <p:nvPr>
                <p:custDataLst>
                  <p:tags r:id="rId5"/>
                </p:custDataLst>
              </p:nvPr>
            </p:nvSpPr>
            <p:spPr>
              <a:xfrm>
                <a:off x="3774760" y="3616326"/>
                <a:ext cx="1459546" cy="21955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dirty="0">
                  <a:solidFill>
                    <a:srgbClr val="FFFFFF"/>
                  </a:solidFill>
                </a:endParaRPr>
              </a:p>
            </p:txBody>
          </p:sp>
          <p:sp>
            <p:nvSpPr>
              <p:cNvPr id="18" name="MH_Other_4"/>
              <p:cNvSpPr/>
              <p:nvPr>
                <p:custDataLst>
                  <p:tags r:id="rId6"/>
                </p:custDataLst>
              </p:nvPr>
            </p:nvSpPr>
            <p:spPr>
              <a:xfrm rot="19833143">
                <a:off x="4370388" y="3448050"/>
                <a:ext cx="354012" cy="336550"/>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15" name="矩形 30"/>
            <p:cNvSpPr/>
            <p:nvPr/>
          </p:nvSpPr>
          <p:spPr>
            <a:xfrm>
              <a:off x="3943177" y="2401913"/>
              <a:ext cx="1823412" cy="112646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800" b="1" dirty="0" smtClean="0">
                  <a:solidFill>
                    <a:schemeClr val="tx1">
                      <a:lumMod val="75000"/>
                      <a:lumOff val="25000"/>
                    </a:schemeClr>
                  </a:solidFill>
                  <a:latin typeface="汉仪喵魂体W" panose="00020600040101010101" pitchFamily="18" charset="-122"/>
                  <a:ea typeface="汉仪喵魂体W" panose="00020600040101010101" pitchFamily="18" charset="-122"/>
                </a:rPr>
                <a:t>Số hữu tỉ âm</a:t>
              </a:r>
              <a:endParaRPr lang="zh-CN" altLang="en-US" sz="2800" b="1" dirty="0">
                <a:solidFill>
                  <a:schemeClr val="tx1">
                    <a:lumMod val="75000"/>
                    <a:lumOff val="25000"/>
                  </a:schemeClr>
                </a:solidFill>
                <a:latin typeface="汉仪喵魂体W" panose="00020600040101010101" pitchFamily="18" charset="-122"/>
                <a:ea typeface="汉仪喵魂体W" panose="00020600040101010101" pitchFamily="18" charset="-122"/>
              </a:endParaRPr>
            </a:p>
          </p:txBody>
        </p:sp>
      </p:grpSp>
      <p:grpSp>
        <p:nvGrpSpPr>
          <p:cNvPr id="19" name="组合 15"/>
          <p:cNvGrpSpPr/>
          <p:nvPr/>
        </p:nvGrpSpPr>
        <p:grpSpPr>
          <a:xfrm>
            <a:off x="7250685" y="3603384"/>
            <a:ext cx="3016059" cy="2986806"/>
            <a:chOff x="6243660" y="2098634"/>
            <a:chExt cx="1784318" cy="2986806"/>
          </a:xfrm>
        </p:grpSpPr>
        <p:grpSp>
          <p:nvGrpSpPr>
            <p:cNvPr id="20" name="组合 7"/>
            <p:cNvGrpSpPr/>
            <p:nvPr/>
          </p:nvGrpSpPr>
          <p:grpSpPr>
            <a:xfrm>
              <a:off x="6243660" y="2098634"/>
              <a:ext cx="1784318" cy="2986806"/>
              <a:chOff x="5363846" y="2187575"/>
              <a:chExt cx="1459546" cy="2443163"/>
            </a:xfrm>
          </p:grpSpPr>
          <p:sp>
            <p:nvSpPr>
              <p:cNvPr id="22" name="MH_Other_5"/>
              <p:cNvSpPr/>
              <p:nvPr>
                <p:custDataLst>
                  <p:tags r:id="rId1"/>
                </p:custDataLst>
              </p:nvPr>
            </p:nvSpPr>
            <p:spPr>
              <a:xfrm>
                <a:off x="5363846" y="2355850"/>
                <a:ext cx="1459546" cy="227488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3" name="MH_SubTitle_3"/>
              <p:cNvSpPr/>
              <p:nvPr>
                <p:custDataLst>
                  <p:tags r:id="rId2"/>
                </p:custDataLst>
              </p:nvPr>
            </p:nvSpPr>
            <p:spPr>
              <a:xfrm>
                <a:off x="5363846" y="2355851"/>
                <a:ext cx="1459546" cy="21955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dirty="0">
                  <a:solidFill>
                    <a:srgbClr val="FFFFFF"/>
                  </a:solidFill>
                </a:endParaRPr>
              </a:p>
            </p:txBody>
          </p:sp>
          <p:sp>
            <p:nvSpPr>
              <p:cNvPr id="24" name="MH_Other_6"/>
              <p:cNvSpPr/>
              <p:nvPr>
                <p:custDataLst>
                  <p:tags r:id="rId3"/>
                </p:custDataLst>
              </p:nvPr>
            </p:nvSpPr>
            <p:spPr>
              <a:xfrm rot="19833143">
                <a:off x="5959476" y="2187575"/>
                <a:ext cx="354013" cy="336550"/>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21" name="矩形 31"/>
            <p:cNvSpPr/>
            <p:nvPr/>
          </p:nvSpPr>
          <p:spPr>
            <a:xfrm>
              <a:off x="6243660" y="2401913"/>
              <a:ext cx="1784318" cy="1292983"/>
            </a:xfrm>
            <a:prstGeom prst="rect">
              <a:avLst/>
            </a:prstGeom>
          </p:spPr>
          <p:txBody>
            <a:bodyPr wrap="square">
              <a:spAutoFit/>
              <a:scene3d>
                <a:camera prst="orthographicFront"/>
                <a:lightRig rig="threePt" dir="t"/>
              </a:scene3d>
              <a:sp3d contourW="12700"/>
            </a:bodyPr>
            <a:lstStyle/>
            <a:p>
              <a:pPr algn="ctr">
                <a:lnSpc>
                  <a:spcPct val="120000"/>
                </a:lnSpc>
              </a:pPr>
              <a:r>
                <a:rPr lang="en-US" sz="2200" b="1" dirty="0" err="1" smtClean="0">
                  <a:solidFill>
                    <a:schemeClr val="tx2"/>
                  </a:solidFill>
                  <a:latin typeface=".VnTime" pitchFamily="34" charset="0"/>
                </a:rPr>
                <a:t>Không</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phải</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số</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hữu</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tỉ</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dương</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cũng</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không</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là</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số</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hữu</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tỉ</a:t>
              </a:r>
              <a:r>
                <a:rPr lang="en-US" sz="2200" b="1" dirty="0" smtClean="0">
                  <a:solidFill>
                    <a:schemeClr val="tx2"/>
                  </a:solidFill>
                  <a:latin typeface=".VnTime" pitchFamily="34" charset="0"/>
                </a:rPr>
                <a:t> </a:t>
              </a:r>
              <a:r>
                <a:rPr lang="en-US" sz="2200" b="1" dirty="0" err="1" smtClean="0">
                  <a:solidFill>
                    <a:schemeClr val="tx2"/>
                  </a:solidFill>
                  <a:latin typeface=".VnTime" pitchFamily="34" charset="0"/>
                </a:rPr>
                <a:t>âm</a:t>
              </a:r>
              <a:endParaRPr lang="zh-CN" altLang="en-US" sz="2200" b="1" dirty="0">
                <a:solidFill>
                  <a:schemeClr val="tx2"/>
                </a:solidFill>
                <a:latin typeface="汉仪喵魂体W" panose="00020600040101010101" pitchFamily="18" charset="-122"/>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25" name="TextBox 24"/>
              <p:cNvSpPr txBox="1"/>
              <p:nvPr/>
            </p:nvSpPr>
            <p:spPr>
              <a:xfrm>
                <a:off x="3634481" y="2118166"/>
                <a:ext cx="763929" cy="801758"/>
              </a:xfrm>
              <a:prstGeom prst="rect">
                <a:avLst/>
              </a:prstGeom>
              <a:noFill/>
            </p:spPr>
            <p:txBody>
              <a:bodyPr wrap="square" rtlCol="0">
                <a:spAutoFit/>
              </a:bodyPr>
              <a:lstStyle/>
              <a:p>
                <a14:m>
                  <m:oMath xmlns:m="http://schemas.openxmlformats.org/officeDocument/2006/math">
                    <m:f>
                      <m:fPr>
                        <m:ctrlPr>
                          <a:rPr lang="en-US" sz="3200" b="1" i="1" smtClean="0">
                            <a:solidFill>
                              <a:schemeClr val="bg1"/>
                            </a:solidFill>
                            <a:latin typeface="Cambria Math" panose="02040503050406030204" pitchFamily="18" charset="0"/>
                          </a:rPr>
                        </m:ctrlPr>
                      </m:fPr>
                      <m:num>
                        <m:r>
                          <a:rPr lang="en-US" sz="3200" b="1" i="1" smtClean="0">
                            <a:solidFill>
                              <a:schemeClr val="bg1"/>
                            </a:solidFill>
                            <a:latin typeface="Cambria Math"/>
                          </a:rPr>
                          <m:t>−</m:t>
                        </m:r>
                        <m:r>
                          <a:rPr lang="en-US" sz="3200" b="1" i="1" smtClean="0">
                            <a:solidFill>
                              <a:schemeClr val="bg1"/>
                            </a:solidFill>
                            <a:latin typeface="Cambria Math"/>
                          </a:rPr>
                          <m:t>𝟑</m:t>
                        </m:r>
                      </m:num>
                      <m:den>
                        <m:r>
                          <a:rPr lang="en-US" sz="3200" b="1" i="1" smtClean="0">
                            <a:solidFill>
                              <a:schemeClr val="bg1"/>
                            </a:solidFill>
                            <a:latin typeface="Cambria Math"/>
                          </a:rPr>
                          <m:t>𝟕</m:t>
                        </m:r>
                      </m:den>
                    </m:f>
                  </m:oMath>
                </a14:m>
                <a:r>
                  <a:rPr lang="en-US" sz="3200" b="1" dirty="0" smtClean="0">
                    <a:solidFill>
                      <a:schemeClr val="bg1"/>
                    </a:solidFill>
                  </a:rPr>
                  <a:t>;</a:t>
                </a:r>
                <a:endParaRPr lang="en-US" sz="3200" b="1"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634481" y="2118166"/>
                <a:ext cx="763929" cy="801758"/>
              </a:xfrm>
              <a:prstGeom prst="rect">
                <a:avLst/>
              </a:prstGeom>
              <a:blipFill rotWithShape="1">
                <a:blip r:embed="rId11"/>
                <a:stretch>
                  <a:fillRect r="-14286" b="-9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55486" y="2118166"/>
                <a:ext cx="763929" cy="803682"/>
              </a:xfrm>
              <a:prstGeom prst="rect">
                <a:avLst/>
              </a:prstGeom>
              <a:noFill/>
            </p:spPr>
            <p:txBody>
              <a:bodyPr wrap="square" rtlCol="0">
                <a:spAutoFit/>
              </a:bodyPr>
              <a:lstStyle/>
              <a:p>
                <a14:m>
                  <m:oMath xmlns:m="http://schemas.openxmlformats.org/officeDocument/2006/math">
                    <m:f>
                      <m:fPr>
                        <m:ctrlPr>
                          <a:rPr lang="en-US" sz="3200" b="1" i="1" smtClean="0">
                            <a:solidFill>
                              <a:schemeClr val="bg1"/>
                            </a:solidFill>
                            <a:latin typeface="Cambria Math" panose="02040503050406030204" pitchFamily="18" charset="0"/>
                          </a:rPr>
                        </m:ctrlPr>
                      </m:fPr>
                      <m:num>
                        <m:r>
                          <a:rPr lang="en-US" sz="3200" b="1" i="1" smtClean="0">
                            <a:solidFill>
                              <a:schemeClr val="bg1"/>
                            </a:solidFill>
                            <a:latin typeface="Cambria Math"/>
                          </a:rPr>
                          <m:t>𝟐</m:t>
                        </m:r>
                      </m:num>
                      <m:den>
                        <m:r>
                          <a:rPr lang="en-US" sz="3200" b="1" i="1" smtClean="0">
                            <a:solidFill>
                              <a:schemeClr val="bg1"/>
                            </a:solidFill>
                            <a:latin typeface="Cambria Math"/>
                          </a:rPr>
                          <m:t>𝟑</m:t>
                        </m:r>
                      </m:den>
                    </m:f>
                  </m:oMath>
                </a14:m>
                <a:r>
                  <a:rPr lang="en-US" sz="3200" b="1" dirty="0" smtClean="0">
                    <a:solidFill>
                      <a:schemeClr val="bg1"/>
                    </a:solidFill>
                  </a:rPr>
                  <a:t>;</a:t>
                </a:r>
                <a:endParaRPr lang="en-US" sz="3200" b="1"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355486" y="2118166"/>
                <a:ext cx="763929" cy="803682"/>
              </a:xfrm>
              <a:prstGeom prst="rect">
                <a:avLst/>
              </a:prstGeom>
              <a:blipFill rotWithShape="1">
                <a:blip r:embed="rId12"/>
                <a:stretch>
                  <a:fillRect b="-9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804089" y="2145289"/>
                <a:ext cx="763929" cy="803682"/>
              </a:xfrm>
              <a:prstGeom prst="rect">
                <a:avLst/>
              </a:prstGeom>
              <a:noFill/>
            </p:spPr>
            <p:txBody>
              <a:bodyPr wrap="square" rtlCol="0">
                <a:spAutoFit/>
              </a:bodyPr>
              <a:lstStyle/>
              <a:p>
                <a14:m>
                  <m:oMath xmlns:m="http://schemas.openxmlformats.org/officeDocument/2006/math">
                    <m:f>
                      <m:fPr>
                        <m:ctrlPr>
                          <a:rPr lang="en-US" sz="3200" b="1" i="1" smtClean="0">
                            <a:solidFill>
                              <a:schemeClr val="bg1"/>
                            </a:solidFill>
                            <a:latin typeface="Cambria Math" panose="02040503050406030204" pitchFamily="18" charset="0"/>
                          </a:rPr>
                        </m:ctrlPr>
                      </m:fPr>
                      <m:num>
                        <m:r>
                          <a:rPr lang="en-US" sz="3200" b="1" i="1" smtClean="0">
                            <a:solidFill>
                              <a:schemeClr val="bg1"/>
                            </a:solidFill>
                            <a:latin typeface="Cambria Math"/>
                          </a:rPr>
                          <m:t>𝟏</m:t>
                        </m:r>
                      </m:num>
                      <m:den>
                        <m:r>
                          <a:rPr lang="en-US" sz="3200" b="1" i="1" smtClean="0">
                            <a:solidFill>
                              <a:schemeClr val="bg1"/>
                            </a:solidFill>
                            <a:latin typeface="Cambria Math"/>
                          </a:rPr>
                          <m:t>−</m:t>
                        </m:r>
                        <m:r>
                          <a:rPr lang="en-US" sz="3200" b="1" i="1" smtClean="0">
                            <a:solidFill>
                              <a:schemeClr val="bg1"/>
                            </a:solidFill>
                            <a:latin typeface="Cambria Math"/>
                          </a:rPr>
                          <m:t>𝟓</m:t>
                        </m:r>
                      </m:den>
                    </m:f>
                  </m:oMath>
                </a14:m>
                <a:r>
                  <a:rPr lang="en-US" sz="3200" b="1" dirty="0" smtClean="0">
                    <a:solidFill>
                      <a:schemeClr val="bg1"/>
                    </a:solidFill>
                  </a:rPr>
                  <a:t>;</a:t>
                </a:r>
                <a:endParaRPr lang="en-US" sz="3200" b="1" dirty="0">
                  <a:solidFill>
                    <a:schemeClr val="bg1"/>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804089" y="2145289"/>
                <a:ext cx="763929" cy="803682"/>
              </a:xfrm>
              <a:prstGeom prst="rect">
                <a:avLst/>
              </a:prstGeom>
              <a:blipFill rotWithShape="1">
                <a:blip r:embed="rId13"/>
                <a:stretch>
                  <a:fillRect r="-15200" b="-9848"/>
                </a:stretch>
              </a:blipFill>
            </p:spPr>
            <p:txBody>
              <a:bodyPr/>
              <a:lstStyle/>
              <a:p>
                <a:r>
                  <a:rPr lang="en-US">
                    <a:noFill/>
                  </a:rPr>
                  <a:t> </a:t>
                </a:r>
              </a:p>
            </p:txBody>
          </p:sp>
        </mc:Fallback>
      </mc:AlternateContent>
      <p:sp>
        <p:nvSpPr>
          <p:cNvPr id="28" name="TextBox 27"/>
          <p:cNvSpPr txBox="1"/>
          <p:nvPr/>
        </p:nvSpPr>
        <p:spPr>
          <a:xfrm>
            <a:off x="5448368" y="2214739"/>
            <a:ext cx="987188" cy="584775"/>
          </a:xfrm>
          <a:prstGeom prst="rect">
            <a:avLst/>
          </a:prstGeom>
          <a:noFill/>
        </p:spPr>
        <p:txBody>
          <a:bodyPr wrap="square" rtlCol="0">
            <a:spAutoFit/>
          </a:bodyPr>
          <a:lstStyle/>
          <a:p>
            <a:r>
              <a:rPr lang="en-US" sz="3200" b="1" dirty="0" smtClean="0">
                <a:solidFill>
                  <a:schemeClr val="bg1"/>
                </a:solidFill>
              </a:rPr>
              <a:t>- 4;</a:t>
            </a:r>
            <a:endParaRPr lang="en-US" sz="3200" b="1" dirty="0">
              <a:solidFill>
                <a:schemeClr val="bg1"/>
              </a:solidFill>
            </a:endParaRPr>
          </a:p>
        </p:txBody>
      </p:sp>
      <mc:AlternateContent xmlns:mc="http://schemas.openxmlformats.org/markup-compatibility/2006" xmlns:a14="http://schemas.microsoft.com/office/drawing/2010/main">
        <mc:Choice Requires="a14">
          <p:sp>
            <p:nvSpPr>
              <p:cNvPr id="29" name="TextBox 28"/>
              <p:cNvSpPr txBox="1"/>
              <p:nvPr/>
            </p:nvSpPr>
            <p:spPr>
              <a:xfrm>
                <a:off x="6135219" y="2137688"/>
                <a:ext cx="763929" cy="801310"/>
              </a:xfrm>
              <a:prstGeom prst="rect">
                <a:avLst/>
              </a:prstGeom>
              <a:noFill/>
            </p:spPr>
            <p:txBody>
              <a:bodyPr wrap="square" rtlCol="0">
                <a:spAutoFit/>
              </a:bodyPr>
              <a:lstStyle/>
              <a:p>
                <a14:m>
                  <m:oMath xmlns:m="http://schemas.openxmlformats.org/officeDocument/2006/math">
                    <m:f>
                      <m:fPr>
                        <m:ctrlPr>
                          <a:rPr lang="en-US" sz="3200" b="1" i="1" smtClean="0">
                            <a:solidFill>
                              <a:schemeClr val="bg1"/>
                            </a:solidFill>
                            <a:latin typeface="Cambria Math" panose="02040503050406030204" pitchFamily="18" charset="0"/>
                          </a:rPr>
                        </m:ctrlPr>
                      </m:fPr>
                      <m:num>
                        <m:r>
                          <a:rPr lang="en-US" sz="3200" b="1" i="1" smtClean="0">
                            <a:solidFill>
                              <a:schemeClr val="bg1"/>
                            </a:solidFill>
                            <a:latin typeface="Cambria Math"/>
                          </a:rPr>
                          <m:t>𝟎</m:t>
                        </m:r>
                      </m:num>
                      <m:den>
                        <m:r>
                          <a:rPr lang="en-US" sz="3200" b="1" i="1" smtClean="0">
                            <a:solidFill>
                              <a:schemeClr val="bg1"/>
                            </a:solidFill>
                            <a:latin typeface="Cambria Math"/>
                          </a:rPr>
                          <m:t>−</m:t>
                        </m:r>
                        <m:r>
                          <a:rPr lang="en-US" sz="3200" b="1" i="1" smtClean="0">
                            <a:solidFill>
                              <a:schemeClr val="bg1"/>
                            </a:solidFill>
                            <a:latin typeface="Cambria Math"/>
                          </a:rPr>
                          <m:t>𝟐</m:t>
                        </m:r>
                      </m:den>
                    </m:f>
                  </m:oMath>
                </a14:m>
                <a:r>
                  <a:rPr lang="en-US" sz="3200" b="1" dirty="0" smtClean="0">
                    <a:solidFill>
                      <a:schemeClr val="bg1"/>
                    </a:solidFill>
                  </a:rPr>
                  <a:t>;</a:t>
                </a:r>
                <a:endParaRPr lang="en-US" sz="3200" b="1"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135219" y="2137688"/>
                <a:ext cx="763929" cy="801310"/>
              </a:xfrm>
              <a:prstGeom prst="rect">
                <a:avLst/>
              </a:prstGeom>
              <a:blipFill rotWithShape="1">
                <a:blip r:embed="rId14"/>
                <a:stretch>
                  <a:fillRect r="-14286" b="-10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796298" y="2143244"/>
                <a:ext cx="763929"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bg1"/>
                              </a:solidFill>
                              <a:latin typeface="Cambria Math" panose="02040503050406030204" pitchFamily="18" charset="0"/>
                            </a:rPr>
                          </m:ctrlPr>
                        </m:fPr>
                        <m:num>
                          <m:r>
                            <a:rPr lang="en-US" sz="2400" b="1" i="1" smtClean="0">
                              <a:solidFill>
                                <a:schemeClr val="bg1"/>
                              </a:solidFill>
                              <a:latin typeface="Cambria Math"/>
                            </a:rPr>
                            <m:t>−</m:t>
                          </m:r>
                          <m:r>
                            <a:rPr lang="en-US" sz="2400" b="1" i="1" smtClean="0">
                              <a:solidFill>
                                <a:schemeClr val="bg1"/>
                              </a:solidFill>
                              <a:latin typeface="Cambria Math"/>
                            </a:rPr>
                            <m:t>𝟑</m:t>
                          </m:r>
                        </m:num>
                        <m:den>
                          <m:r>
                            <a:rPr lang="en-US" sz="2400" b="1" i="1" smtClean="0">
                              <a:solidFill>
                                <a:schemeClr val="bg1"/>
                              </a:solidFill>
                              <a:latin typeface="Cambria Math"/>
                            </a:rPr>
                            <m:t>−</m:t>
                          </m:r>
                          <m:r>
                            <a:rPr lang="en-US" sz="2400" b="1" i="1" smtClean="0">
                              <a:solidFill>
                                <a:schemeClr val="bg1"/>
                              </a:solidFill>
                              <a:latin typeface="Cambria Math"/>
                            </a:rPr>
                            <m:t>𝟓</m:t>
                          </m:r>
                        </m:den>
                      </m:f>
                    </m:oMath>
                  </m:oMathPara>
                </a14:m>
                <a:endParaRPr lang="en-US" sz="2800" b="1"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796298" y="2143244"/>
                <a:ext cx="763929" cy="786177"/>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45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2.89398E-6 -9.25069E-9 L 0.07802 0.3883 " pathEditMode="relative" rAng="0" ptsTypes="AA">
                                      <p:cBhvr>
                                        <p:cTn id="37" dur="2000" fill="hold"/>
                                        <p:tgtEl>
                                          <p:spTgt spid="25"/>
                                        </p:tgtEl>
                                        <p:attrNameLst>
                                          <p:attrName>ppt_x</p:attrName>
                                          <p:attrName>ppt_y</p:attrName>
                                        </p:attrNameLst>
                                      </p:cBhvr>
                                      <p:rCtr x="3894" y="19403"/>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2.87575E-6 -1.2766E-6 L -0.16697 0.38853 " pathEditMode="relative" rAng="0" ptsTypes="AA">
                                      <p:cBhvr>
                                        <p:cTn id="41" dur="2000" fill="hold"/>
                                        <p:tgtEl>
                                          <p:spTgt spid="26"/>
                                        </p:tgtEl>
                                        <p:attrNameLst>
                                          <p:attrName>ppt_x</p:attrName>
                                          <p:attrName>ppt_y</p:attrName>
                                        </p:attrNameLst>
                                      </p:cBhvr>
                                      <p:rCtr x="-8349" y="19426"/>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1.19041E-6 -2.82146E-6 L 0.0323 0.3846 " pathEditMode="relative" rAng="0" ptsTypes="AA">
                                      <p:cBhvr>
                                        <p:cTn id="45" dur="2000" fill="hold"/>
                                        <p:tgtEl>
                                          <p:spTgt spid="27"/>
                                        </p:tgtEl>
                                        <p:attrNameLst>
                                          <p:attrName>ppt_x</p:attrName>
                                          <p:attrName>ppt_y</p:attrName>
                                        </p:attrNameLst>
                                      </p:cBhvr>
                                      <p:rCtr x="1615" y="19218"/>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0" nodeType="clickEffect">
                                  <p:stCondLst>
                                    <p:cond delay="0"/>
                                  </p:stCondLst>
                                  <p:childTnLst>
                                    <p:animMotion origin="layout" path="M 3.25606E-6 -1.13784E-6 L 0.02761 0.38853 " pathEditMode="relative" rAng="0" ptsTypes="AA">
                                      <p:cBhvr>
                                        <p:cTn id="49" dur="2000" fill="hold"/>
                                        <p:tgtEl>
                                          <p:spTgt spid="28"/>
                                        </p:tgtEl>
                                        <p:attrNameLst>
                                          <p:attrName>ppt_x</p:attrName>
                                          <p:attrName>ppt_y</p:attrName>
                                        </p:attrNameLst>
                                      </p:cBhvr>
                                      <p:rCtr x="1381" y="19426"/>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0" nodeType="clickEffect">
                                  <p:stCondLst>
                                    <p:cond delay="0"/>
                                  </p:stCondLst>
                                  <p:childTnLst>
                                    <p:animMotion origin="layout" path="M -4.43866E-6 3.51526E-6 L 0.19367 0.43039 " pathEditMode="relative" rAng="0" ptsTypes="AA">
                                      <p:cBhvr>
                                        <p:cTn id="53" dur="2000" fill="hold"/>
                                        <p:tgtEl>
                                          <p:spTgt spid="29"/>
                                        </p:tgtEl>
                                        <p:attrNameLst>
                                          <p:attrName>ppt_x</p:attrName>
                                          <p:attrName>ppt_y</p:attrName>
                                        </p:attrNameLst>
                                      </p:cBhvr>
                                      <p:rCtr x="9677" y="21508"/>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0" nodeType="clickEffect">
                                  <p:stCondLst>
                                    <p:cond delay="0"/>
                                  </p:stCondLst>
                                  <p:childTnLst>
                                    <p:animMotion origin="layout" path="M 4.7851E-6 -3.95005E-6 L -0.32092 0.39154 " pathEditMode="relative" rAng="0" ptsTypes="AA">
                                      <p:cBhvr>
                                        <p:cTn id="57" dur="2000" fill="hold"/>
                                        <p:tgtEl>
                                          <p:spTgt spid="30"/>
                                        </p:tgtEl>
                                        <p:attrNameLst>
                                          <p:attrName>ppt_x</p:attrName>
                                          <p:attrName>ppt_y</p:attrName>
                                        </p:attrNameLst>
                                      </p:cBhvr>
                                      <p:rCtr x="-16046" y="19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noChangeAspect="1"/>
          </p:cNvGrpSpPr>
          <p:nvPr/>
        </p:nvGrpSpPr>
        <p:grpSpPr bwMode="auto">
          <a:xfrm>
            <a:off x="750286" y="1911824"/>
            <a:ext cx="1176208" cy="1586434"/>
            <a:chOff x="1618" y="1411"/>
            <a:chExt cx="1382" cy="1864"/>
          </a:xfrm>
          <a:solidFill>
            <a:srgbClr val="FFE88B"/>
          </a:solidFill>
        </p:grpSpPr>
        <p:sp>
          <p:nvSpPr>
            <p:cNvPr id="5" name="Freeform 16"/>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7"/>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8"/>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9"/>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2"/>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mc:AlternateContent xmlns:mc="http://schemas.openxmlformats.org/markup-compatibility/2006" xmlns:a14="http://schemas.microsoft.com/office/drawing/2010/main">
        <mc:Choice Requires="a14">
          <p:sp>
            <p:nvSpPr>
              <p:cNvPr id="12" name="Rectangle 11"/>
              <p:cNvSpPr/>
              <p:nvPr/>
            </p:nvSpPr>
            <p:spPr>
              <a:xfrm>
                <a:off x="2515563" y="1833094"/>
                <a:ext cx="6859929" cy="2986074"/>
              </a:xfrm>
              <a:prstGeom prst="rect">
                <a:avLst/>
              </a:prstGeom>
            </p:spPr>
            <p:txBody>
              <a:bodyPr wrap="square">
                <a:spAutoFit/>
              </a:bodyPr>
              <a:lstStyle/>
              <a:p>
                <a:pPr>
                  <a:spcBef>
                    <a:spcPct val="50000"/>
                  </a:spcBef>
                </a:pPr>
                <a:r>
                  <a:rPr lang="en-US" sz="2800" b="1" dirty="0" smtClean="0">
                    <a:solidFill>
                      <a:schemeClr val="bg1"/>
                    </a:solidFill>
                    <a:latin typeface="Times New Roman" pitchFamily="18" charset="0"/>
                    <a:cs typeface="Times New Roman" pitchFamily="18" charset="0"/>
                  </a:rPr>
                  <a:t>Qua bài tập trên hãy cho biết số hữu tỉ                                 </a:t>
                </a:r>
              </a:p>
              <a:p>
                <a:pPr>
                  <a:spcBef>
                    <a:spcPct val="50000"/>
                  </a:spcBef>
                </a:pPr>
                <a:r>
                  <a:rPr lang="en-US" sz="2800" b="1" dirty="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                 </a:t>
                </a:r>
                <a14:m>
                  <m:oMath xmlns:m="http://schemas.openxmlformats.org/officeDocument/2006/math">
                    <m:f>
                      <m:fPr>
                        <m:ctrlPr>
                          <a:rPr lang="en-US" sz="4000" b="1" i="1" smtClean="0">
                            <a:solidFill>
                              <a:schemeClr val="bg1"/>
                            </a:solidFill>
                            <a:latin typeface="Cambria Math" panose="02040503050406030204" pitchFamily="18" charset="0"/>
                            <a:cs typeface="Times New Roman" pitchFamily="18" charset="0"/>
                          </a:rPr>
                        </m:ctrlPr>
                      </m:fPr>
                      <m:num>
                        <m:r>
                          <a:rPr lang="en-US" sz="4000" b="1" i="1" smtClean="0">
                            <a:solidFill>
                              <a:schemeClr val="bg1"/>
                            </a:solidFill>
                            <a:latin typeface="Cambria Math"/>
                            <a:cs typeface="Times New Roman" pitchFamily="18" charset="0"/>
                          </a:rPr>
                          <m:t>𝒂</m:t>
                        </m:r>
                      </m:num>
                      <m:den>
                        <m:r>
                          <a:rPr lang="en-US" sz="4000" b="1" i="1" smtClean="0">
                            <a:solidFill>
                              <a:schemeClr val="bg1"/>
                            </a:solidFill>
                            <a:latin typeface="Cambria Math"/>
                            <a:cs typeface="Times New Roman" pitchFamily="18" charset="0"/>
                          </a:rPr>
                          <m:t>𝒃</m:t>
                        </m:r>
                      </m:den>
                    </m:f>
                    <m:r>
                      <a:rPr lang="en-US" sz="4000" b="1" i="1" smtClean="0">
                        <a:solidFill>
                          <a:schemeClr val="bg1"/>
                        </a:solidFill>
                        <a:latin typeface="Cambria Math"/>
                        <a:cs typeface="Times New Roman" pitchFamily="18" charset="0"/>
                      </a:rPr>
                      <m:t> </m:t>
                    </m:r>
                  </m:oMath>
                </a14:m>
                <a:r>
                  <a:rPr lang="en-US" sz="2800" b="1" dirty="0" smtClean="0">
                    <a:solidFill>
                      <a:schemeClr val="bg1"/>
                    </a:solidFill>
                    <a:latin typeface="Times New Roman" pitchFamily="18" charset="0"/>
                    <a:cs typeface="Times New Roman" pitchFamily="18" charset="0"/>
                  </a:rPr>
                  <a:t> &gt; </a:t>
                </a:r>
                <a:r>
                  <a:rPr lang="en-US" sz="2800" b="1" dirty="0">
                    <a:solidFill>
                      <a:schemeClr val="bg1"/>
                    </a:solidFill>
                    <a:latin typeface="Times New Roman" pitchFamily="18" charset="0"/>
                    <a:cs typeface="Times New Roman" pitchFamily="18" charset="0"/>
                  </a:rPr>
                  <a:t>0  khi nào?</a:t>
                </a:r>
              </a:p>
              <a:p>
                <a:pPr>
                  <a:spcBef>
                    <a:spcPct val="50000"/>
                  </a:spcBef>
                </a:pPr>
                <a:r>
                  <a:rPr lang="en-US"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 </a:t>
                </a:r>
                <a14:m>
                  <m:oMath xmlns:m="http://schemas.openxmlformats.org/officeDocument/2006/math">
                    <m:f>
                      <m:fPr>
                        <m:ctrlPr>
                          <a:rPr lang="en-US" sz="4000" b="1" i="1">
                            <a:solidFill>
                              <a:schemeClr val="bg1"/>
                            </a:solidFill>
                            <a:latin typeface="Cambria Math" panose="02040503050406030204" pitchFamily="18" charset="0"/>
                            <a:cs typeface="Times New Roman" pitchFamily="18" charset="0"/>
                          </a:rPr>
                        </m:ctrlPr>
                      </m:fPr>
                      <m:num>
                        <m:r>
                          <a:rPr lang="en-US" sz="4000" b="1" i="1">
                            <a:solidFill>
                              <a:schemeClr val="bg1"/>
                            </a:solidFill>
                            <a:latin typeface="Cambria Math"/>
                            <a:cs typeface="Times New Roman" pitchFamily="18" charset="0"/>
                          </a:rPr>
                          <m:t>𝒂</m:t>
                        </m:r>
                      </m:num>
                      <m:den>
                        <m:r>
                          <a:rPr lang="en-US" sz="4000" b="1" i="1">
                            <a:solidFill>
                              <a:schemeClr val="bg1"/>
                            </a:solidFill>
                            <a:latin typeface="Cambria Math"/>
                            <a:cs typeface="Times New Roman" pitchFamily="18" charset="0"/>
                          </a:rPr>
                          <m:t>𝒃</m:t>
                        </m:r>
                      </m:den>
                    </m:f>
                    <m:r>
                      <a:rPr lang="en-US" sz="4000" b="1" i="1">
                        <a:solidFill>
                          <a:schemeClr val="bg1"/>
                        </a:solidFill>
                        <a:latin typeface="Cambria Math"/>
                        <a:cs typeface="Times New Roman" pitchFamily="18" charset="0"/>
                      </a:rPr>
                      <m:t> </m:t>
                    </m:r>
                  </m:oMath>
                </a14:m>
                <a:r>
                  <a:rPr lang="en-US" sz="2800" b="1" dirty="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&lt; </a:t>
                </a:r>
                <a:r>
                  <a:rPr lang="en-US" sz="2800" b="1" dirty="0">
                    <a:solidFill>
                      <a:schemeClr val="bg1"/>
                    </a:solidFill>
                    <a:latin typeface="Times New Roman" pitchFamily="18" charset="0"/>
                    <a:cs typeface="Times New Roman" pitchFamily="18" charset="0"/>
                  </a:rPr>
                  <a:t>0  khi nào?</a:t>
                </a:r>
              </a:p>
            </p:txBody>
          </p:sp>
        </mc:Choice>
        <mc:Fallback xmlns="">
          <p:sp>
            <p:nvSpPr>
              <p:cNvPr id="12" name="Rectangle 11"/>
              <p:cNvSpPr>
                <a:spLocks noRot="1" noChangeAspect="1" noMove="1" noResize="1" noEditPoints="1" noAdjustHandles="1" noChangeArrowheads="1" noChangeShapeType="1" noTextEdit="1"/>
              </p:cNvSpPr>
              <p:nvPr/>
            </p:nvSpPr>
            <p:spPr>
              <a:xfrm>
                <a:off x="2515563" y="1833094"/>
                <a:ext cx="6859929" cy="2986074"/>
              </a:xfrm>
              <a:prstGeom prst="rect">
                <a:avLst/>
              </a:prstGeom>
              <a:blipFill rotWithShape="1">
                <a:blip r:embed="rId2"/>
                <a:stretch>
                  <a:fillRect l="-1867" t="-2041" r="-32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2"/>
              <p:cNvSpPr txBox="1">
                <a:spLocks noChangeArrowheads="1"/>
              </p:cNvSpPr>
              <p:nvPr/>
            </p:nvSpPr>
            <p:spPr bwMode="auto">
              <a:xfrm>
                <a:off x="2283952" y="2094448"/>
                <a:ext cx="8305800" cy="19395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buFontTx/>
                  <a:buChar char="•"/>
                </a:pPr>
                <a:r>
                  <a:rPr lang="en-US" sz="3600" dirty="0">
                    <a:solidFill>
                      <a:srgbClr val="FF9CAF"/>
                    </a:solidFill>
                    <a:latin typeface="Times New Roman" pitchFamily="18" charset="0"/>
                    <a:cs typeface="Times New Roman" pitchFamily="18" charset="0"/>
                  </a:rPr>
                  <a:t>Nhận xét: </a:t>
                </a:r>
                <a14:m>
                  <m:oMath xmlns:m="http://schemas.openxmlformats.org/officeDocument/2006/math">
                    <m:f>
                      <m:fPr>
                        <m:ctrlPr>
                          <a:rPr lang="en-US" sz="3600" b="1" i="1" smtClean="0">
                            <a:solidFill>
                              <a:srgbClr val="FF9CAF"/>
                            </a:solidFill>
                            <a:latin typeface="Cambria Math" panose="02040503050406030204" pitchFamily="18" charset="0"/>
                            <a:cs typeface="Times New Roman" pitchFamily="18" charset="0"/>
                          </a:rPr>
                        </m:ctrlPr>
                      </m:fPr>
                      <m:num>
                        <m:r>
                          <a:rPr lang="en-US" sz="3600" b="1" i="1">
                            <a:solidFill>
                              <a:srgbClr val="FF9CAF"/>
                            </a:solidFill>
                            <a:latin typeface="Cambria Math"/>
                            <a:cs typeface="Times New Roman" pitchFamily="18" charset="0"/>
                          </a:rPr>
                          <m:t>𝒂</m:t>
                        </m:r>
                      </m:num>
                      <m:den>
                        <m:r>
                          <a:rPr lang="en-US" sz="3600" b="1" i="1">
                            <a:solidFill>
                              <a:srgbClr val="FF9CAF"/>
                            </a:solidFill>
                            <a:latin typeface="Cambria Math"/>
                            <a:cs typeface="Times New Roman" pitchFamily="18" charset="0"/>
                          </a:rPr>
                          <m:t>𝒃</m:t>
                        </m:r>
                      </m:den>
                    </m:f>
                  </m:oMath>
                </a14:m>
                <a:r>
                  <a:rPr lang="en-US" sz="3600" dirty="0">
                    <a:solidFill>
                      <a:srgbClr val="FF9CAF"/>
                    </a:solidFill>
                    <a:latin typeface="Times New Roman" pitchFamily="18" charset="0"/>
                    <a:cs typeface="Times New Roman" pitchFamily="18" charset="0"/>
                  </a:rPr>
                  <a:t>  &gt; 0 khi a, b cùng dấu; </a:t>
                </a:r>
                <a:endParaRPr lang="en-US" sz="3600" dirty="0" smtClean="0">
                  <a:solidFill>
                    <a:srgbClr val="FF9CAF"/>
                  </a:solidFill>
                  <a:latin typeface="Times New Roman" pitchFamily="18" charset="0"/>
                  <a:cs typeface="Times New Roman" pitchFamily="18" charset="0"/>
                </a:endParaRPr>
              </a:p>
              <a:p>
                <a:pPr>
                  <a:spcBef>
                    <a:spcPct val="50000"/>
                  </a:spcBef>
                </a:pPr>
                <a:r>
                  <a:rPr lang="en-US" sz="3600" dirty="0" smtClean="0">
                    <a:solidFill>
                      <a:srgbClr val="FF9CAF"/>
                    </a:solidFill>
                    <a:latin typeface="Times New Roman" pitchFamily="18" charset="0"/>
                    <a:cs typeface="Times New Roman" pitchFamily="18" charset="0"/>
                  </a:rPr>
                  <a:t>                  </a:t>
                </a:r>
                <a14:m>
                  <m:oMath xmlns:m="http://schemas.openxmlformats.org/officeDocument/2006/math">
                    <m:f>
                      <m:fPr>
                        <m:ctrlPr>
                          <a:rPr lang="en-US" sz="3600" b="1" i="1" smtClean="0">
                            <a:solidFill>
                              <a:srgbClr val="FF9CAF"/>
                            </a:solidFill>
                            <a:latin typeface="Cambria Math" panose="02040503050406030204" pitchFamily="18" charset="0"/>
                            <a:cs typeface="Times New Roman" pitchFamily="18" charset="0"/>
                          </a:rPr>
                        </m:ctrlPr>
                      </m:fPr>
                      <m:num>
                        <m:r>
                          <a:rPr lang="en-US" sz="3600" b="1" i="1">
                            <a:solidFill>
                              <a:srgbClr val="FF9CAF"/>
                            </a:solidFill>
                            <a:latin typeface="Cambria Math"/>
                            <a:cs typeface="Times New Roman" pitchFamily="18" charset="0"/>
                          </a:rPr>
                          <m:t>𝒂</m:t>
                        </m:r>
                      </m:num>
                      <m:den>
                        <m:r>
                          <a:rPr lang="en-US" sz="3600" b="1" i="1">
                            <a:solidFill>
                              <a:srgbClr val="FF9CAF"/>
                            </a:solidFill>
                            <a:latin typeface="Cambria Math"/>
                            <a:cs typeface="Times New Roman" pitchFamily="18" charset="0"/>
                          </a:rPr>
                          <m:t>𝒃</m:t>
                        </m:r>
                      </m:den>
                    </m:f>
                    <m:r>
                      <a:rPr lang="en-US" sz="3600" b="1" i="1">
                        <a:solidFill>
                          <a:schemeClr val="bg1"/>
                        </a:solidFill>
                        <a:latin typeface="Cambria Math"/>
                        <a:cs typeface="Times New Roman" pitchFamily="18" charset="0"/>
                      </a:rPr>
                      <m:t> </m:t>
                    </m:r>
                  </m:oMath>
                </a14:m>
                <a:r>
                  <a:rPr lang="en-US" sz="3600" dirty="0" smtClean="0">
                    <a:solidFill>
                      <a:srgbClr val="FF9CAF"/>
                    </a:solidFill>
                    <a:latin typeface="Times New Roman" pitchFamily="18" charset="0"/>
                    <a:cs typeface="Times New Roman" pitchFamily="18" charset="0"/>
                  </a:rPr>
                  <a:t>&lt; </a:t>
                </a:r>
                <a:r>
                  <a:rPr lang="en-US" sz="3600" dirty="0">
                    <a:solidFill>
                      <a:srgbClr val="FF9CAF"/>
                    </a:solidFill>
                    <a:latin typeface="Times New Roman" pitchFamily="18" charset="0"/>
                    <a:cs typeface="Times New Roman" pitchFamily="18" charset="0"/>
                  </a:rPr>
                  <a:t>0 khi </a:t>
                </a:r>
                <a:r>
                  <a:rPr lang="en-US" sz="3600" dirty="0" smtClean="0">
                    <a:solidFill>
                      <a:srgbClr val="FF9CAF"/>
                    </a:solidFill>
                    <a:latin typeface="Times New Roman" pitchFamily="18" charset="0"/>
                    <a:cs typeface="Times New Roman" pitchFamily="18" charset="0"/>
                  </a:rPr>
                  <a:t>a, b </a:t>
                </a:r>
                <a:r>
                  <a:rPr lang="en-US" sz="3600" dirty="0">
                    <a:solidFill>
                      <a:srgbClr val="FF9CAF"/>
                    </a:solidFill>
                    <a:latin typeface="Times New Roman" pitchFamily="18" charset="0"/>
                    <a:cs typeface="Times New Roman" pitchFamily="18" charset="0"/>
                  </a:rPr>
                  <a:t>khác dấu.</a:t>
                </a:r>
              </a:p>
            </p:txBody>
          </p:sp>
        </mc:Choice>
        <mc:Fallback xmlns="">
          <p:sp>
            <p:nvSpPr>
              <p:cNvPr id="13" name="Text Box 2"/>
              <p:cNvSpPr txBox="1">
                <a:spLocks noRot="1" noChangeAspect="1" noMove="1" noResize="1" noEditPoints="1" noAdjustHandles="1" noChangeArrowheads="1" noChangeShapeType="1" noTextEdit="1"/>
              </p:cNvSpPr>
              <p:nvPr/>
            </p:nvSpPr>
            <p:spPr bwMode="auto">
              <a:xfrm>
                <a:off x="2283952" y="2094448"/>
                <a:ext cx="8305800" cy="1939505"/>
              </a:xfrm>
              <a:prstGeom prst="rect">
                <a:avLst/>
              </a:prstGeom>
              <a:blipFill>
                <a:blip r:embed="rId3"/>
                <a:stretch>
                  <a:fillRect l="-1982" t="-2201" b="-44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857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18168" y="1412110"/>
            <a:ext cx="7222602" cy="2951545"/>
            <a:chOff x="1375849" y="1901211"/>
            <a:chExt cx="4233329" cy="3678765"/>
          </a:xfrm>
        </p:grpSpPr>
        <p:sp>
          <p:nvSpPr>
            <p:cNvPr id="3" name="任意多边形 2"/>
            <p:cNvSpPr/>
            <p:nvPr/>
          </p:nvSpPr>
          <p:spPr>
            <a:xfrm>
              <a:off x="1375849" y="190121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3"/>
            </a:solid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 name="任意多边形 3"/>
            <p:cNvSpPr/>
            <p:nvPr/>
          </p:nvSpPr>
          <p:spPr>
            <a:xfrm>
              <a:off x="2515205" y="5107435"/>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grpSp>
        <p:nvGrpSpPr>
          <p:cNvPr id="14" name="组合 13"/>
          <p:cNvGrpSpPr/>
          <p:nvPr/>
        </p:nvGrpSpPr>
        <p:grpSpPr>
          <a:xfrm>
            <a:off x="994820" y="610692"/>
            <a:ext cx="5886671" cy="707886"/>
            <a:chOff x="994820" y="496392"/>
            <a:chExt cx="5886671" cy="707886"/>
          </a:xfrm>
        </p:grpSpPr>
        <p:grpSp>
          <p:nvGrpSpPr>
            <p:cNvPr id="15" name="组合 14"/>
            <p:cNvGrpSpPr/>
            <p:nvPr/>
          </p:nvGrpSpPr>
          <p:grpSpPr>
            <a:xfrm>
              <a:off x="994820" y="626210"/>
              <a:ext cx="5886671" cy="495365"/>
              <a:chOff x="3532280" y="5381090"/>
              <a:chExt cx="5886671" cy="495365"/>
            </a:xfrm>
          </p:grpSpPr>
          <p:sp>
            <p:nvSpPr>
              <p:cNvPr id="17"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任意多边形 17"/>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595870" y="496392"/>
              <a:ext cx="2422458" cy="707886"/>
            </a:xfrm>
            <a:prstGeom prst="rect">
              <a:avLst/>
            </a:prstGeom>
            <a:noFill/>
          </p:spPr>
          <p:txBody>
            <a:bodyPr wrap="none" rtlCol="0">
              <a:spAutoFit/>
            </a:bodyPr>
            <a:lstStyle/>
            <a:p>
              <a:r>
                <a:rPr lang="en-US" altLang="zh-CN" sz="4000" dirty="0" smtClean="0">
                  <a:solidFill>
                    <a:srgbClr val="FFE469"/>
                  </a:solidFill>
                  <a:latin typeface="Andalus" pitchFamily="18" charset="-78"/>
                  <a:ea typeface="汉仪喵魂体W" panose="00020600040101010101" pitchFamily="18" charset="-122"/>
                  <a:cs typeface="Andalus" pitchFamily="18" charset="-78"/>
                </a:rPr>
                <a:t>TRÒ CHƠI</a:t>
              </a:r>
              <a:endParaRPr lang="zh-CN" altLang="en-US" sz="4000" dirty="0">
                <a:solidFill>
                  <a:srgbClr val="FFE469"/>
                </a:solidFill>
                <a:latin typeface="Andalus" pitchFamily="18" charset="-78"/>
                <a:ea typeface="汉仪喵魂体W" panose="00020600040101010101" pitchFamily="18" charset="-122"/>
                <a:cs typeface="Andalus" pitchFamily="18" charset="-78"/>
              </a:endParaRPr>
            </a:p>
          </p:txBody>
        </p:sp>
      </p:gr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036" y="1527586"/>
            <a:ext cx="6192456" cy="2358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1109851" y="616248"/>
            <a:ext cx="10036570" cy="707886"/>
            <a:chOff x="994820" y="501948"/>
            <a:chExt cx="6179528" cy="707886"/>
          </a:xfrm>
        </p:grpSpPr>
        <p:grpSp>
          <p:nvGrpSpPr>
            <p:cNvPr id="3" name="组合 14"/>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17"/>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15"/>
            <p:cNvSpPr txBox="1"/>
            <p:nvPr/>
          </p:nvSpPr>
          <p:spPr>
            <a:xfrm>
              <a:off x="1030454" y="501948"/>
              <a:ext cx="6143894" cy="707886"/>
            </a:xfrm>
            <a:prstGeom prst="rect">
              <a:avLst/>
            </a:prstGeom>
            <a:noFill/>
          </p:spPr>
          <p:txBody>
            <a:bodyPr wrap="square" rtlCol="0">
              <a:spAutoFit/>
            </a:bodyPr>
            <a:lstStyle/>
            <a:p>
              <a:r>
                <a:rPr lang="en-US" altLang="zh-CN" sz="4000" dirty="0" smtClean="0">
                  <a:solidFill>
                    <a:srgbClr val="FFE469"/>
                  </a:solidFill>
                  <a:latin typeface="Andalus" pitchFamily="18" charset="-78"/>
                  <a:ea typeface="汉仪喵魂体W" panose="00020600040101010101" pitchFamily="18" charset="-122"/>
                  <a:cs typeface="Andalus" pitchFamily="18" charset="-78"/>
                </a:rPr>
                <a:t>HƯỚNG DẪN THAM GIATRÒ CHƠI</a:t>
              </a:r>
              <a:endParaRPr lang="zh-CN" altLang="en-US" sz="4000" dirty="0">
                <a:solidFill>
                  <a:srgbClr val="FFE469"/>
                </a:solidFill>
                <a:latin typeface="Andalus" pitchFamily="18" charset="-78"/>
                <a:ea typeface="汉仪喵魂体W" panose="00020600040101010101" pitchFamily="18" charset="-122"/>
                <a:cs typeface="Andalus" pitchFamily="18" charset="-78"/>
              </a:endParaRPr>
            </a:p>
          </p:txBody>
        </p:sp>
      </p:grpSp>
      <p:sp>
        <p:nvSpPr>
          <p:cNvPr id="8" name="Google Shape;315;p32"/>
          <p:cNvSpPr txBox="1">
            <a:spLocks/>
          </p:cNvSpPr>
          <p:nvPr/>
        </p:nvSpPr>
        <p:spPr>
          <a:xfrm>
            <a:off x="4569495" y="1992215"/>
            <a:ext cx="6805088" cy="3272512"/>
          </a:xfrm>
          <a:prstGeom prst="rect">
            <a:avLst/>
          </a:prstGeom>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gn="just">
              <a:lnSpc>
                <a:spcPct val="150000"/>
              </a:lnSpc>
              <a:buFontTx/>
              <a:buChar char="-"/>
            </a:pPr>
            <a:r>
              <a:rPr lang="en-US" sz="2800" b="1" dirty="0" err="1" smtClean="0">
                <a:solidFill>
                  <a:schemeClr val="bg1"/>
                </a:solidFill>
                <a:latin typeface="Times New Roman" pitchFamily="18" charset="0"/>
                <a:cs typeface="Times New Roman" pitchFamily="18" charset="0"/>
              </a:rPr>
              <a:t>Truy</a:t>
            </a:r>
            <a:r>
              <a:rPr lang="en-US" sz="2800" b="1" dirty="0" smtClean="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cập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bằng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đường</a:t>
            </a:r>
            <a:r>
              <a:rPr lang="en-US" sz="2800" b="1" dirty="0">
                <a:solidFill>
                  <a:schemeClr val="bg1"/>
                </a:solidFill>
                <a:latin typeface="Times New Roman" pitchFamily="18" charset="0"/>
                <a:cs typeface="Times New Roman" pitchFamily="18" charset="0"/>
              </a:rPr>
              <a:t> link GV </a:t>
            </a:r>
            <a:r>
              <a:rPr lang="en-US" sz="2800" b="1" dirty="0" err="1">
                <a:solidFill>
                  <a:schemeClr val="bg1"/>
                </a:solidFill>
                <a:latin typeface="Times New Roman" pitchFamily="18" charset="0"/>
                <a:cs typeface="Times New Roman" pitchFamily="18" charset="0"/>
              </a:rPr>
              <a:t>gửi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trong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mục</a:t>
            </a:r>
            <a:r>
              <a:rPr lang="en-US" sz="2800" b="1" dirty="0">
                <a:solidFill>
                  <a:schemeClr val="bg1"/>
                </a:solidFill>
                <a:latin typeface="Times New Roman" pitchFamily="18" charset="0"/>
                <a:cs typeface="Times New Roman" pitchFamily="18" charset="0"/>
              </a:rPr>
              <a:t> Chat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Zoom</a:t>
            </a:r>
            <a:r>
              <a:rPr lang="en-US" sz="2800" b="1" dirty="0" smtClean="0">
                <a:solidFill>
                  <a:schemeClr val="bg1"/>
                </a:solidFill>
                <a:latin typeface="Times New Roman" pitchFamily="18" charset="0"/>
                <a:cs typeface="Times New Roman" pitchFamily="18" charset="0"/>
              </a:rPr>
              <a:t>.</a:t>
            </a:r>
          </a:p>
          <a:p>
            <a:pPr algn="just">
              <a:lnSpc>
                <a:spcPct val="150000"/>
              </a:lnSpc>
            </a:pP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Bấm</a:t>
            </a:r>
            <a:r>
              <a:rPr lang="en-US" sz="2800" b="1" dirty="0">
                <a:solidFill>
                  <a:schemeClr val="bg1"/>
                </a:solidFill>
                <a:latin typeface="Times New Roman" pitchFamily="18" charset="0"/>
                <a:cs typeface="Times New Roman" pitchFamily="18" charset="0"/>
              </a:rPr>
              <a:t> START </a:t>
            </a:r>
            <a:r>
              <a:rPr lang="en-US" sz="2800" b="1" dirty="0" err="1">
                <a:solidFill>
                  <a:schemeClr val="bg1"/>
                </a:solidFill>
                <a:latin typeface="Times New Roman" pitchFamily="18" charset="0"/>
                <a:cs typeface="Times New Roman" pitchFamily="18" charset="0"/>
              </a:rPr>
              <a:t>và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chờ</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trò</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chơi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bắt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đầu</a:t>
            </a:r>
            <a:r>
              <a:rPr lang="en-US" sz="2800" b="1" dirty="0">
                <a:solidFill>
                  <a:schemeClr val="bg1"/>
                </a:solidFill>
                <a:latin typeface="Times New Roman" pitchFamily="18" charset="0"/>
                <a:cs typeface="Times New Roman" pitchFamily="18" charset="0"/>
              </a:rPr>
              <a:t>.</a:t>
            </a:r>
          </a:p>
          <a:p>
            <a:pPr marL="457200" indent="-457200" algn="just">
              <a:lnSpc>
                <a:spcPct val="150000"/>
              </a:lnSpc>
              <a:buFontTx/>
              <a:buChar char="-"/>
            </a:pPr>
            <a:endParaRPr lang="en-US" sz="2800" b="1" dirty="0">
              <a:solidFill>
                <a:schemeClr val="bg1"/>
              </a:solidFill>
              <a:latin typeface="Times New Roman" pitchFamily="18" charset="0"/>
              <a:cs typeface="Times New Roman" pitchFamily="18" charset="0"/>
            </a:endParaRPr>
          </a:p>
        </p:txBody>
      </p:sp>
      <p:pic>
        <p:nvPicPr>
          <p:cNvPr id="9" name="Picture 2" descr="chia sẻ mã quiz cho họ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19" y="1649654"/>
            <a:ext cx="3379256" cy="394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6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15;p32"/>
          <p:cNvSpPr txBox="1">
            <a:spLocks/>
          </p:cNvSpPr>
          <p:nvPr/>
        </p:nvSpPr>
        <p:spPr>
          <a:xfrm>
            <a:off x="817419" y="444963"/>
            <a:ext cx="9680820" cy="1328814"/>
          </a:xfrm>
          <a:prstGeom prst="rect">
            <a:avLst/>
          </a:prstGeom>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400" b="1" dirty="0" err="1">
                <a:solidFill>
                  <a:srgbClr val="00B0F0"/>
                </a:solidFill>
                <a:latin typeface="Times New Roman" pitchFamily="18" charset="0"/>
                <a:cs typeface="Times New Roman" pitchFamily="18" charset="0"/>
              </a:rPr>
              <a:t>Có</a:t>
            </a:r>
            <a:r>
              <a:rPr lang="en-US" sz="2400" b="1" dirty="0">
                <a:solidFill>
                  <a:srgbClr val="00B0F0"/>
                </a:solidFill>
                <a:latin typeface="Times New Roman" pitchFamily="18" charset="0"/>
                <a:cs typeface="Times New Roman" pitchFamily="18" charset="0"/>
              </a:rPr>
              <a:t> </a:t>
            </a:r>
            <a:r>
              <a:rPr lang="en-US" sz="2400" b="1" dirty="0" smtClean="0">
                <a:solidFill>
                  <a:srgbClr val="00B0F0"/>
                </a:solidFill>
                <a:latin typeface="Times New Roman" pitchFamily="18" charset="0"/>
                <a:cs typeface="Times New Roman" pitchFamily="18" charset="0"/>
              </a:rPr>
              <a:t>10 </a:t>
            </a:r>
            <a:r>
              <a:rPr lang="en-US" sz="2400" b="1" dirty="0" err="1">
                <a:solidFill>
                  <a:srgbClr val="00B0F0"/>
                </a:solidFill>
                <a:latin typeface="Times New Roman" pitchFamily="18" charset="0"/>
                <a:cs typeface="Times New Roman" pitchFamily="18" charset="0"/>
              </a:rPr>
              <a:t>câu</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hỏi</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Học</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sinh</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trả</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lời</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bằng</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cách</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chọn</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vào</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khung</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màu</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tương</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ứng</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với</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đáp</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án</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đúng</a:t>
            </a:r>
            <a:r>
              <a:rPr lang="en-US" sz="2400" b="1" dirty="0">
                <a:solidFill>
                  <a:srgbClr val="00B0F0"/>
                </a:solidFill>
                <a:latin typeface="Times New Roman" pitchFamily="18" charset="0"/>
                <a:cs typeface="Times New Roman" pitchFamily="18" charset="0"/>
              </a:rPr>
              <a:t>.</a:t>
            </a:r>
          </a:p>
        </p:txBody>
      </p:sp>
      <p:sp>
        <p:nvSpPr>
          <p:cNvPr id="16" name="TextBox 15"/>
          <p:cNvSpPr txBox="1"/>
          <p:nvPr/>
        </p:nvSpPr>
        <p:spPr>
          <a:xfrm>
            <a:off x="1138734" y="5188264"/>
            <a:ext cx="9610323" cy="584775"/>
          </a:xfrm>
          <a:prstGeom prst="rect">
            <a:avLst/>
          </a:prstGeom>
          <a:noFill/>
        </p:spPr>
        <p:txBody>
          <a:bodyPr wrap="none" rtlCol="0">
            <a:spAutoFit/>
          </a:bodyPr>
          <a:lstStyle/>
          <a:p>
            <a:r>
              <a:rPr lang="en-US" sz="3200" dirty="0" smtClean="0">
                <a:solidFill>
                  <a:srgbClr val="FFE469"/>
                </a:solidFill>
                <a:latin typeface="Andalus" pitchFamily="18" charset="-78"/>
                <a:cs typeface="Andalus" pitchFamily="18" charset="-78"/>
              </a:rPr>
              <a:t>Bạn nào về đích nhanh nhất sẽ nhận được một phần quà !</a:t>
            </a:r>
            <a:endParaRPr lang="en-US" sz="3200" dirty="0">
              <a:solidFill>
                <a:srgbClr val="FFE469"/>
              </a:solidFill>
              <a:latin typeface="Andalus" pitchFamily="18" charset="-78"/>
              <a:cs typeface="Andalus" pitchFamily="18" charset="-78"/>
            </a:endParaRPr>
          </a:p>
        </p:txBody>
      </p:sp>
      <p:pic>
        <p:nvPicPr>
          <p:cNvPr id="7" name="Picture 2" descr="giao diện lúc đang làm qu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514" y="1676795"/>
            <a:ext cx="6428214" cy="333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881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1388962" y="1735652"/>
            <a:ext cx="2522659" cy="3287761"/>
            <a:chOff x="2024401" y="1735652"/>
            <a:chExt cx="1887220" cy="2733957"/>
          </a:xfrm>
        </p:grpSpPr>
        <p:sp>
          <p:nvSpPr>
            <p:cNvPr id="6" name="MH_Other_2"/>
            <p:cNvSpPr/>
            <p:nvPr>
              <p:custDataLst>
                <p:tags r:id="rId6"/>
              </p:custDataLst>
            </p:nvPr>
          </p:nvSpPr>
          <p:spPr>
            <a:xfrm>
              <a:off x="2899124" y="1735652"/>
              <a:ext cx="383902" cy="855707"/>
            </a:xfrm>
            <a:custGeom>
              <a:avLst/>
              <a:gdLst>
                <a:gd name="connsiteX0" fmla="*/ 47798 w 290835"/>
                <a:gd name="connsiteY0" fmla="*/ 649613 h 649764"/>
                <a:gd name="connsiteX1" fmla="*/ 109710 w 290835"/>
                <a:gd name="connsiteY1" fmla="*/ 316238 h 649764"/>
                <a:gd name="connsiteX2" fmla="*/ 290685 w 290835"/>
                <a:gd name="connsiteY2" fmla="*/ 54301 h 649764"/>
                <a:gd name="connsiteX3" fmla="*/ 138285 w 290835"/>
                <a:gd name="connsiteY3" fmla="*/ 25726 h 649764"/>
                <a:gd name="connsiteX4" fmla="*/ 4935 w 290835"/>
                <a:gd name="connsiteY4" fmla="*/ 354338 h 649764"/>
                <a:gd name="connsiteX5" fmla="*/ 47798 w 290835"/>
                <a:gd name="connsiteY5" fmla="*/ 649613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35" h="649764">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4" name="MH_Other_3"/>
            <p:cNvSpPr>
              <a:spLocks noChangeArrowheads="1"/>
            </p:cNvSpPr>
            <p:nvPr>
              <p:custDataLst>
                <p:tags r:id="rId7"/>
              </p:custDataLst>
            </p:nvPr>
          </p:nvSpPr>
          <p:spPr bwMode="auto">
            <a:xfrm>
              <a:off x="2024401" y="2580595"/>
              <a:ext cx="1887220" cy="1889014"/>
            </a:xfrm>
            <a:custGeom>
              <a:avLst/>
              <a:gdLst>
                <a:gd name="T0" fmla="*/ 114804 w 2743200"/>
                <a:gd name="T1" fmla="*/ 600 h 2743200"/>
                <a:gd name="T2" fmla="*/ 110685 w 2743200"/>
                <a:gd name="T3" fmla="*/ 4735 h 2743200"/>
                <a:gd name="T4" fmla="*/ 114804 w 2743200"/>
                <a:gd name="T5" fmla="*/ 8870 h 2743200"/>
                <a:gd name="T6" fmla="*/ 118923 w 2743200"/>
                <a:gd name="T7" fmla="*/ 4735 h 2743200"/>
                <a:gd name="T8" fmla="*/ 114804 w 2743200"/>
                <a:gd name="T9" fmla="*/ 600 h 2743200"/>
                <a:gd name="T10" fmla="*/ 114804 w 2743200"/>
                <a:gd name="T11" fmla="*/ 0 h 2743200"/>
                <a:gd name="T12" fmla="*/ 229608 w 2743200"/>
                <a:gd name="T13" fmla="*/ 115241 h 2743200"/>
                <a:gd name="T14" fmla="*/ 114804 w 2743200"/>
                <a:gd name="T15" fmla="*/ 230482 h 2743200"/>
                <a:gd name="T16" fmla="*/ 0 w 2743200"/>
                <a:gd name="T17" fmla="*/ 115241 h 2743200"/>
                <a:gd name="T18" fmla="*/ 114804 w 2743200"/>
                <a:gd name="T19" fmla="*/ 0 h 2743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3200" h="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en-US" altLang="zh-CN" sz="2400" dirty="0" smtClean="0">
                <a:latin typeface="Times New Roman" pitchFamily="18" charset="0"/>
                <a:cs typeface="Times New Roman" pitchFamily="18" charset="0"/>
              </a:endParaRPr>
            </a:p>
            <a:p>
              <a:pPr algn="ctr"/>
              <a:endParaRPr lang="en-US" altLang="zh-CN" sz="2400" dirty="0" smtClean="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1 quyển vở</a:t>
              </a:r>
              <a:endParaRPr lang="zh-CN" altLang="en-US" sz="2400" dirty="0">
                <a:latin typeface="Times New Roman" pitchFamily="18" charset="0"/>
                <a:cs typeface="Times New Roman" pitchFamily="18" charset="0"/>
              </a:endParaRPr>
            </a:p>
          </p:txBody>
        </p:sp>
      </p:grpSp>
      <p:grpSp>
        <p:nvGrpSpPr>
          <p:cNvPr id="11" name="组合 10"/>
          <p:cNvGrpSpPr/>
          <p:nvPr/>
        </p:nvGrpSpPr>
        <p:grpSpPr>
          <a:xfrm>
            <a:off x="4583575" y="1735652"/>
            <a:ext cx="2464925" cy="3287761"/>
            <a:chOff x="5161280" y="1735652"/>
            <a:chExt cx="1887220" cy="2733957"/>
          </a:xfrm>
        </p:grpSpPr>
        <p:sp>
          <p:nvSpPr>
            <p:cNvPr id="21" name="MH_Other_2"/>
            <p:cNvSpPr/>
            <p:nvPr>
              <p:custDataLst>
                <p:tags r:id="rId4"/>
              </p:custDataLst>
            </p:nvPr>
          </p:nvSpPr>
          <p:spPr>
            <a:xfrm>
              <a:off x="6036003" y="1735652"/>
              <a:ext cx="383902" cy="855707"/>
            </a:xfrm>
            <a:custGeom>
              <a:avLst/>
              <a:gdLst>
                <a:gd name="connsiteX0" fmla="*/ 47798 w 290835"/>
                <a:gd name="connsiteY0" fmla="*/ 649613 h 649764"/>
                <a:gd name="connsiteX1" fmla="*/ 109710 w 290835"/>
                <a:gd name="connsiteY1" fmla="*/ 316238 h 649764"/>
                <a:gd name="connsiteX2" fmla="*/ 290685 w 290835"/>
                <a:gd name="connsiteY2" fmla="*/ 54301 h 649764"/>
                <a:gd name="connsiteX3" fmla="*/ 138285 w 290835"/>
                <a:gd name="connsiteY3" fmla="*/ 25726 h 649764"/>
                <a:gd name="connsiteX4" fmla="*/ 4935 w 290835"/>
                <a:gd name="connsiteY4" fmla="*/ 354338 h 649764"/>
                <a:gd name="connsiteX5" fmla="*/ 47798 w 290835"/>
                <a:gd name="connsiteY5" fmla="*/ 649613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35" h="649764">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Other_3"/>
            <p:cNvSpPr>
              <a:spLocks noChangeArrowheads="1"/>
            </p:cNvSpPr>
            <p:nvPr>
              <p:custDataLst>
                <p:tags r:id="rId5"/>
              </p:custDataLst>
            </p:nvPr>
          </p:nvSpPr>
          <p:spPr bwMode="auto">
            <a:xfrm>
              <a:off x="5161280" y="2580595"/>
              <a:ext cx="1887220" cy="1889014"/>
            </a:xfrm>
            <a:custGeom>
              <a:avLst/>
              <a:gdLst>
                <a:gd name="T0" fmla="*/ 114804 w 2743200"/>
                <a:gd name="T1" fmla="*/ 600 h 2743200"/>
                <a:gd name="T2" fmla="*/ 110685 w 2743200"/>
                <a:gd name="T3" fmla="*/ 4735 h 2743200"/>
                <a:gd name="T4" fmla="*/ 114804 w 2743200"/>
                <a:gd name="T5" fmla="*/ 8870 h 2743200"/>
                <a:gd name="T6" fmla="*/ 118923 w 2743200"/>
                <a:gd name="T7" fmla="*/ 4735 h 2743200"/>
                <a:gd name="T8" fmla="*/ 114804 w 2743200"/>
                <a:gd name="T9" fmla="*/ 600 h 2743200"/>
                <a:gd name="T10" fmla="*/ 114804 w 2743200"/>
                <a:gd name="T11" fmla="*/ 0 h 2743200"/>
                <a:gd name="T12" fmla="*/ 229608 w 2743200"/>
                <a:gd name="T13" fmla="*/ 115241 h 2743200"/>
                <a:gd name="T14" fmla="*/ 114804 w 2743200"/>
                <a:gd name="T15" fmla="*/ 230482 h 2743200"/>
                <a:gd name="T16" fmla="*/ 0 w 2743200"/>
                <a:gd name="T17" fmla="*/ 115241 h 2743200"/>
                <a:gd name="T18" fmla="*/ 114804 w 2743200"/>
                <a:gd name="T19" fmla="*/ 0 h 2743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3200" h="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en-US" altLang="zh-CN" sz="2400" dirty="0" smtClean="0">
                <a:latin typeface="Andalus" pitchFamily="18" charset="-78"/>
                <a:cs typeface="Andalus" pitchFamily="18" charset="-78"/>
              </a:endParaRPr>
            </a:p>
            <a:p>
              <a:pPr algn="ctr"/>
              <a:endParaRPr lang="en-US" altLang="zh-CN" sz="2400" dirty="0">
                <a:latin typeface="Andalus" pitchFamily="18" charset="-78"/>
                <a:cs typeface="Andalus" pitchFamily="18" charset="-78"/>
              </a:endParaRPr>
            </a:p>
            <a:p>
              <a:pPr algn="ctr"/>
              <a:r>
                <a:rPr lang="en-US" altLang="zh-CN" sz="2400" dirty="0" smtClean="0">
                  <a:latin typeface="Andalus" pitchFamily="18" charset="-78"/>
                  <a:cs typeface="Andalus" pitchFamily="18" charset="-78"/>
                </a:rPr>
                <a:t>5 chiếc bút</a:t>
              </a:r>
              <a:endParaRPr lang="zh-CN" altLang="en-US" sz="2400" dirty="0">
                <a:latin typeface="Andalus" pitchFamily="18" charset="-78"/>
                <a:cs typeface="Andalus" pitchFamily="18" charset="-78"/>
              </a:endParaRPr>
            </a:p>
          </p:txBody>
        </p:sp>
      </p:grpSp>
      <p:grpSp>
        <p:nvGrpSpPr>
          <p:cNvPr id="12" name="组合 11"/>
          <p:cNvGrpSpPr/>
          <p:nvPr/>
        </p:nvGrpSpPr>
        <p:grpSpPr>
          <a:xfrm>
            <a:off x="7724130" y="1735652"/>
            <a:ext cx="2464925" cy="3287761"/>
            <a:chOff x="8301835" y="1735652"/>
            <a:chExt cx="1887220" cy="2733957"/>
          </a:xfrm>
        </p:grpSpPr>
        <p:sp>
          <p:nvSpPr>
            <p:cNvPr id="25" name="MH_Other_2"/>
            <p:cNvSpPr/>
            <p:nvPr>
              <p:custDataLst>
                <p:tags r:id="rId2"/>
              </p:custDataLst>
            </p:nvPr>
          </p:nvSpPr>
          <p:spPr>
            <a:xfrm>
              <a:off x="9176558" y="1735652"/>
              <a:ext cx="383902" cy="855707"/>
            </a:xfrm>
            <a:custGeom>
              <a:avLst/>
              <a:gdLst>
                <a:gd name="connsiteX0" fmla="*/ 47798 w 290835"/>
                <a:gd name="connsiteY0" fmla="*/ 649613 h 649764"/>
                <a:gd name="connsiteX1" fmla="*/ 109710 w 290835"/>
                <a:gd name="connsiteY1" fmla="*/ 316238 h 649764"/>
                <a:gd name="connsiteX2" fmla="*/ 290685 w 290835"/>
                <a:gd name="connsiteY2" fmla="*/ 54301 h 649764"/>
                <a:gd name="connsiteX3" fmla="*/ 138285 w 290835"/>
                <a:gd name="connsiteY3" fmla="*/ 25726 h 649764"/>
                <a:gd name="connsiteX4" fmla="*/ 4935 w 290835"/>
                <a:gd name="connsiteY4" fmla="*/ 354338 h 649764"/>
                <a:gd name="connsiteX5" fmla="*/ 47798 w 290835"/>
                <a:gd name="connsiteY5" fmla="*/ 649613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35" h="649764">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Other_3"/>
            <p:cNvSpPr>
              <a:spLocks noChangeArrowheads="1"/>
            </p:cNvSpPr>
            <p:nvPr>
              <p:custDataLst>
                <p:tags r:id="rId3"/>
              </p:custDataLst>
            </p:nvPr>
          </p:nvSpPr>
          <p:spPr bwMode="auto">
            <a:xfrm>
              <a:off x="8301835" y="2580595"/>
              <a:ext cx="1887220" cy="1889014"/>
            </a:xfrm>
            <a:custGeom>
              <a:avLst/>
              <a:gdLst>
                <a:gd name="T0" fmla="*/ 114804 w 2743200"/>
                <a:gd name="T1" fmla="*/ 600 h 2743200"/>
                <a:gd name="T2" fmla="*/ 110685 w 2743200"/>
                <a:gd name="T3" fmla="*/ 4735 h 2743200"/>
                <a:gd name="T4" fmla="*/ 114804 w 2743200"/>
                <a:gd name="T5" fmla="*/ 8870 h 2743200"/>
                <a:gd name="T6" fmla="*/ 118923 w 2743200"/>
                <a:gd name="T7" fmla="*/ 4735 h 2743200"/>
                <a:gd name="T8" fmla="*/ 114804 w 2743200"/>
                <a:gd name="T9" fmla="*/ 600 h 2743200"/>
                <a:gd name="T10" fmla="*/ 114804 w 2743200"/>
                <a:gd name="T11" fmla="*/ 0 h 2743200"/>
                <a:gd name="T12" fmla="*/ 229608 w 2743200"/>
                <a:gd name="T13" fmla="*/ 115241 h 2743200"/>
                <a:gd name="T14" fmla="*/ 114804 w 2743200"/>
                <a:gd name="T15" fmla="*/ 230482 h 2743200"/>
                <a:gd name="T16" fmla="*/ 0 w 2743200"/>
                <a:gd name="T17" fmla="*/ 115241 h 2743200"/>
                <a:gd name="T18" fmla="*/ 114804 w 2743200"/>
                <a:gd name="T19" fmla="*/ 0 h 2743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3200" h="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en-US" altLang="zh-CN" sz="2400" dirty="0" smtClean="0">
                <a:latin typeface="Andalus" pitchFamily="18" charset="-78"/>
                <a:cs typeface="Andalus" pitchFamily="18" charset="-78"/>
              </a:endParaRPr>
            </a:p>
            <a:p>
              <a:pPr algn="ctr"/>
              <a:endParaRPr lang="en-US" altLang="zh-CN" sz="2400" dirty="0">
                <a:latin typeface="Andalus" pitchFamily="18" charset="-78"/>
                <a:cs typeface="Andalus" pitchFamily="18" charset="-78"/>
              </a:endParaRPr>
            </a:p>
            <a:p>
              <a:pPr algn="ctr"/>
              <a:r>
                <a:rPr lang="en-US" altLang="zh-CN" sz="2400" dirty="0" smtClean="0">
                  <a:latin typeface="Andalus" pitchFamily="18" charset="-78"/>
                  <a:cs typeface="Andalus" pitchFamily="18" charset="-78"/>
                </a:rPr>
                <a:t>2 cái thước</a:t>
              </a:r>
              <a:endParaRPr lang="zh-CN" altLang="en-US" sz="2400" dirty="0">
                <a:latin typeface="Andalus" pitchFamily="18" charset="-78"/>
                <a:cs typeface="Andalus" pitchFamily="18" charset="-78"/>
              </a:endParaRPr>
            </a:p>
          </p:txBody>
        </p:sp>
      </p:grpSp>
      <p:grpSp>
        <p:nvGrpSpPr>
          <p:cNvPr id="37" name="组合 36"/>
          <p:cNvGrpSpPr/>
          <p:nvPr/>
        </p:nvGrpSpPr>
        <p:grpSpPr>
          <a:xfrm>
            <a:off x="994820" y="610692"/>
            <a:ext cx="5886671" cy="646331"/>
            <a:chOff x="994820" y="496392"/>
            <a:chExt cx="5886671" cy="646331"/>
          </a:xfrm>
        </p:grpSpPr>
        <p:grpSp>
          <p:nvGrpSpPr>
            <p:cNvPr id="38" name="组合 37"/>
            <p:cNvGrpSpPr/>
            <p:nvPr/>
          </p:nvGrpSpPr>
          <p:grpSpPr>
            <a:xfrm>
              <a:off x="994820" y="626210"/>
              <a:ext cx="5886671" cy="495365"/>
              <a:chOff x="3532280" y="5381090"/>
              <a:chExt cx="5886671" cy="495365"/>
            </a:xfrm>
          </p:grpSpPr>
          <p:sp>
            <p:nvSpPr>
              <p:cNvPr id="40"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1595870" y="496392"/>
              <a:ext cx="4084773" cy="646331"/>
            </a:xfrm>
            <a:prstGeom prst="rect">
              <a:avLst/>
            </a:prstGeom>
            <a:noFill/>
          </p:spPr>
          <p:txBody>
            <a:bodyPr wrap="none" rtlCol="0">
              <a:spAutoFit/>
            </a:bodyPr>
            <a:lstStyle/>
            <a:p>
              <a:r>
                <a:rPr lang="en-US" altLang="zh-CN" sz="3600" dirty="0" smtClean="0">
                  <a:solidFill>
                    <a:srgbClr val="FFE469"/>
                  </a:solidFill>
                  <a:latin typeface="Andalus" pitchFamily="18" charset="-78"/>
                  <a:ea typeface="汉仪喵魂体W" panose="00020600040101010101" pitchFamily="18" charset="-122"/>
                  <a:cs typeface="Andalus" pitchFamily="18" charset="-78"/>
                </a:rPr>
                <a:t>Phần quà của bạn là </a:t>
              </a:r>
              <a:endParaRPr lang="zh-CN" altLang="en-US" sz="3600" dirty="0">
                <a:solidFill>
                  <a:srgbClr val="FFE469"/>
                </a:solidFill>
                <a:latin typeface="Andalus" pitchFamily="18" charset="-78"/>
                <a:ea typeface="汉仪喵魂体W" panose="00020600040101010101" pitchFamily="18" charset="-122"/>
                <a:cs typeface="Andalus" pitchFamily="18" charset="-78"/>
              </a:endParaRPr>
            </a:p>
          </p:txBody>
        </p:sp>
      </p:grpSp>
      <p:pic>
        <p:nvPicPr>
          <p:cNvPr id="7" name="图片占位符 6"/>
          <p:cNvPicPr>
            <a:picLocks noGrp="1" noChangeAspect="1"/>
          </p:cNvPicPr>
          <p:nvPr>
            <p:ph type="pic" sz="quarter" idx="10"/>
          </p:nvPr>
        </p:nvPicPr>
        <p:blipFill>
          <a:blip r:embed="rId10" cstate="print">
            <a:extLst>
              <a:ext uri="{28A0092B-C50C-407E-A947-70E740481C1C}">
                <a14:useLocalDpi xmlns:a14="http://schemas.microsoft.com/office/drawing/2010/main" val="0"/>
              </a:ext>
            </a:extLst>
          </a:blip>
          <a:srcRect l="11300" r="11300"/>
          <a:stretch>
            <a:fillRect/>
          </a:stretch>
        </p:blipFill>
        <p:spPr>
          <a:xfrm>
            <a:off x="1765103" y="3015877"/>
            <a:ext cx="1741755" cy="1743410"/>
          </a:xfrm>
          <a:ln w="38100">
            <a:solidFill>
              <a:schemeClr val="bg1"/>
            </a:solidFill>
          </a:ln>
        </p:spPr>
      </p:pic>
      <p:pic>
        <p:nvPicPr>
          <p:cNvPr id="8" name="图片占位符 7"/>
          <p:cNvPicPr>
            <a:picLocks noGrp="1" noChangeAspect="1"/>
          </p:cNvPicPr>
          <p:nvPr>
            <p:ph type="pic" sz="quarter" idx="11"/>
          </p:nvPr>
        </p:nvPicPr>
        <p:blipFill>
          <a:blip r:embed="rId11" cstate="print">
            <a:extLst>
              <a:ext uri="{28A0092B-C50C-407E-A947-70E740481C1C}">
                <a14:useLocalDpi xmlns:a14="http://schemas.microsoft.com/office/drawing/2010/main" val="0"/>
              </a:ext>
            </a:extLst>
          </a:blip>
          <a:srcRect l="12500" r="12500"/>
          <a:stretch>
            <a:fillRect/>
          </a:stretch>
        </p:blipFill>
        <p:spPr>
          <a:xfrm>
            <a:off x="4965090" y="3035827"/>
            <a:ext cx="1701893" cy="1703510"/>
          </a:xfrm>
          <a:ln w="38100">
            <a:solidFill>
              <a:schemeClr val="bg1"/>
            </a:solidFill>
          </a:ln>
        </p:spPr>
      </p:pic>
      <p:pic>
        <p:nvPicPr>
          <p:cNvPr id="9" name="图片占位符 8"/>
          <p:cNvPicPr>
            <a:picLocks noGrp="1" noChangeAspect="1"/>
          </p:cNvPicPr>
          <p:nvPr>
            <p:ph type="pic" sz="quarter" idx="12"/>
          </p:nvPr>
        </p:nvPicPr>
        <p:blipFill>
          <a:blip r:embed="rId12" cstate="print">
            <a:extLst>
              <a:ext uri="{28A0092B-C50C-407E-A947-70E740481C1C}">
                <a14:useLocalDpi xmlns:a14="http://schemas.microsoft.com/office/drawing/2010/main" val="0"/>
              </a:ext>
            </a:extLst>
          </a:blip>
          <a:srcRect l="16741" r="16741"/>
          <a:stretch>
            <a:fillRect/>
          </a:stretch>
        </p:blipFill>
        <p:spPr>
          <a:xfrm>
            <a:off x="8105645" y="3035827"/>
            <a:ext cx="1701893" cy="1703510"/>
          </a:xfrm>
          <a:ln w="38100">
            <a:solidFill>
              <a:schemeClr val="bg1"/>
            </a:solid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7"/>
                                        </p:tgtEl>
                                      </p:cBhvr>
                                    </p:animEffect>
                                    <p:anim calcmode="lin" valueType="num">
                                      <p:cBhvr>
                                        <p:cTn id="47" dur="1000"/>
                                        <p:tgtEl>
                                          <p:spTgt spid="7"/>
                                        </p:tgtEl>
                                        <p:attrNameLst>
                                          <p:attrName>ppt_x</p:attrName>
                                        </p:attrNameLst>
                                      </p:cBhvr>
                                      <p:tavLst>
                                        <p:tav tm="0">
                                          <p:val>
                                            <p:strVal val="ppt_x"/>
                                          </p:val>
                                        </p:tav>
                                        <p:tav tm="100000">
                                          <p:val>
                                            <p:strVal val="ppt_x"/>
                                          </p:val>
                                        </p:tav>
                                      </p:tavLst>
                                    </p:anim>
                                    <p:anim calcmode="lin" valueType="num">
                                      <p:cBhvr>
                                        <p:cTn id="48" dur="1000"/>
                                        <p:tgtEl>
                                          <p:spTgt spid="7"/>
                                        </p:tgtEl>
                                        <p:attrNameLst>
                                          <p:attrName>ppt_y</p:attrName>
                                        </p:attrNameLst>
                                      </p:cBhvr>
                                      <p:tavLst>
                                        <p:tav tm="0">
                                          <p:val>
                                            <p:strVal val="ppt_y"/>
                                          </p:val>
                                        </p:tav>
                                        <p:tav tm="100000">
                                          <p:val>
                                            <p:strVal val="ppt_y+.1"/>
                                          </p:val>
                                        </p:tav>
                                      </p:tavLst>
                                    </p:anim>
                                    <p:set>
                                      <p:cBhvr>
                                        <p:cTn id="4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nodeType="clickEffect">
                                  <p:stCondLst>
                                    <p:cond delay="0"/>
                                  </p:stCondLst>
                                  <p:childTnLst>
                                    <p:animEffect transition="out" filter="fade">
                                      <p:cBhvr>
                                        <p:cTn id="54" dur="1000"/>
                                        <p:tgtEl>
                                          <p:spTgt spid="8"/>
                                        </p:tgtEl>
                                      </p:cBhvr>
                                    </p:animEffect>
                                    <p:anim calcmode="lin" valueType="num">
                                      <p:cBhvr>
                                        <p:cTn id="55" dur="1000"/>
                                        <p:tgtEl>
                                          <p:spTgt spid="8"/>
                                        </p:tgtEl>
                                        <p:attrNameLst>
                                          <p:attrName>ppt_x</p:attrName>
                                        </p:attrNameLst>
                                      </p:cBhvr>
                                      <p:tavLst>
                                        <p:tav tm="0">
                                          <p:val>
                                            <p:strVal val="ppt_x"/>
                                          </p:val>
                                        </p:tav>
                                        <p:tav tm="100000">
                                          <p:val>
                                            <p:strVal val="ppt_x"/>
                                          </p:val>
                                        </p:tav>
                                      </p:tavLst>
                                    </p:anim>
                                    <p:anim calcmode="lin" valueType="num">
                                      <p:cBhvr>
                                        <p:cTn id="56" dur="1000"/>
                                        <p:tgtEl>
                                          <p:spTgt spid="8"/>
                                        </p:tgtEl>
                                        <p:attrNameLst>
                                          <p:attrName>ppt_y</p:attrName>
                                        </p:attrNameLst>
                                      </p:cBhvr>
                                      <p:tavLst>
                                        <p:tav tm="0">
                                          <p:val>
                                            <p:strVal val="ppt_y"/>
                                          </p:val>
                                        </p:tav>
                                        <p:tav tm="100000">
                                          <p:val>
                                            <p:strVal val="ppt_y+.1"/>
                                          </p:val>
                                        </p:tav>
                                      </p:tavLst>
                                    </p:anim>
                                    <p:set>
                                      <p:cBhvr>
                                        <p:cTn id="5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9"/>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9"/>
                                        </p:tgtEl>
                                      </p:cBhvr>
                                    </p:animEffect>
                                    <p:anim calcmode="lin" valueType="num">
                                      <p:cBhvr>
                                        <p:cTn id="63" dur="1000"/>
                                        <p:tgtEl>
                                          <p:spTgt spid="9"/>
                                        </p:tgtEl>
                                        <p:attrNameLst>
                                          <p:attrName>ppt_x</p:attrName>
                                        </p:attrNameLst>
                                      </p:cBhvr>
                                      <p:tavLst>
                                        <p:tav tm="0">
                                          <p:val>
                                            <p:strVal val="ppt_x"/>
                                          </p:val>
                                        </p:tav>
                                        <p:tav tm="100000">
                                          <p:val>
                                            <p:strVal val="ppt_x"/>
                                          </p:val>
                                        </p:tav>
                                      </p:tavLst>
                                    </p:anim>
                                    <p:anim calcmode="lin" valueType="num">
                                      <p:cBhvr>
                                        <p:cTn id="64" dur="1000"/>
                                        <p:tgtEl>
                                          <p:spTgt spid="9"/>
                                        </p:tgtEl>
                                        <p:attrNameLst>
                                          <p:attrName>ppt_y</p:attrName>
                                        </p:attrNameLst>
                                      </p:cBhvr>
                                      <p:tavLst>
                                        <p:tav tm="0">
                                          <p:val>
                                            <p:strVal val="ppt_y"/>
                                          </p:val>
                                        </p:tav>
                                        <p:tav tm="100000">
                                          <p:val>
                                            <p:strVal val="ppt_y+.1"/>
                                          </p:val>
                                        </p:tav>
                                      </p:tavLst>
                                    </p:anim>
                                    <p:set>
                                      <p:cBhvr>
                                        <p:cTn id="6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847528" cy="584775"/>
            </a:xfrm>
            <a:prstGeom prst="rect">
              <a:avLst/>
            </a:prstGeom>
            <a:noFill/>
          </p:spPr>
          <p:txBody>
            <a:bodyPr wrap="none" rtlCol="0">
              <a:spAutoFit/>
            </a:bodyPr>
            <a:lstStyle/>
            <a:p>
              <a:r>
                <a:rPr lang="en-US" altLang="zh-CN" sz="3200" dirty="0" smtClean="0">
                  <a:solidFill>
                    <a:schemeClr val="bg1"/>
                  </a:solidFill>
                  <a:latin typeface="汉仪喵魂体W" panose="00020600040101010101" pitchFamily="18" charset="-122"/>
                  <a:ea typeface="汉仪喵魂体W" panose="00020600040101010101" pitchFamily="18" charset="-122"/>
                </a:rPr>
                <a:t>Hướng dẫn về nhà</a:t>
              </a:r>
              <a:endParaRPr lang="zh-CN" altLang="en-US" sz="3200" dirty="0">
                <a:solidFill>
                  <a:schemeClr val="bg1"/>
                </a:solidFill>
                <a:latin typeface="汉仪喵魂体W" panose="00020600040101010101" pitchFamily="18" charset="-122"/>
                <a:ea typeface="汉仪喵魂体W" panose="00020600040101010101" pitchFamily="18" charset="-122"/>
              </a:endParaRPr>
            </a:p>
          </p:txBody>
        </p:sp>
      </p:grpSp>
      <p:grpSp>
        <p:nvGrpSpPr>
          <p:cNvPr id="9" name="Group 4"/>
          <p:cNvGrpSpPr>
            <a:grpSpLocks noChangeAspect="1"/>
          </p:cNvGrpSpPr>
          <p:nvPr/>
        </p:nvGrpSpPr>
        <p:grpSpPr bwMode="auto">
          <a:xfrm>
            <a:off x="750895" y="1756434"/>
            <a:ext cx="2128204" cy="2335423"/>
            <a:chOff x="1619" y="2187"/>
            <a:chExt cx="1140" cy="1251"/>
          </a:xfrm>
          <a:solidFill>
            <a:schemeClr val="accent2"/>
          </a:solidFill>
        </p:grpSpPr>
        <p:sp>
          <p:nvSpPr>
            <p:cNvPr id="11" name="Freeform 5"/>
            <p:cNvSpPr/>
            <p:nvPr/>
          </p:nvSpPr>
          <p:spPr bwMode="auto">
            <a:xfrm>
              <a:off x="1725" y="2271"/>
              <a:ext cx="708" cy="1158"/>
            </a:xfrm>
            <a:custGeom>
              <a:avLst/>
              <a:gdLst>
                <a:gd name="T0" fmla="*/ 66 w 161"/>
                <a:gd name="T1" fmla="*/ 7 h 263"/>
                <a:gd name="T2" fmla="*/ 1 w 161"/>
                <a:gd name="T3" fmla="*/ 209 h 263"/>
                <a:gd name="T4" fmla="*/ 3 w 161"/>
                <a:gd name="T5" fmla="*/ 215 h 263"/>
                <a:gd name="T6" fmla="*/ 150 w 161"/>
                <a:gd name="T7" fmla="*/ 262 h 263"/>
                <a:gd name="T8" fmla="*/ 154 w 161"/>
                <a:gd name="T9" fmla="*/ 250 h 263"/>
                <a:gd name="T10" fmla="*/ 9 w 161"/>
                <a:gd name="T11" fmla="*/ 205 h 263"/>
                <a:gd name="T12" fmla="*/ 12 w 161"/>
                <a:gd name="T13" fmla="*/ 212 h 263"/>
                <a:gd name="T14" fmla="*/ 76 w 161"/>
                <a:gd name="T15" fmla="*/ 13 h 263"/>
                <a:gd name="T16" fmla="*/ 66 w 161"/>
                <a:gd name="T17"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63">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1998" y="2253"/>
              <a:ext cx="761" cy="1185"/>
            </a:xfrm>
            <a:custGeom>
              <a:avLst/>
              <a:gdLst>
                <a:gd name="T0" fmla="*/ 11 w 173"/>
                <a:gd name="T1" fmla="*/ 20 h 269"/>
                <a:gd name="T2" fmla="*/ 164 w 173"/>
                <a:gd name="T3" fmla="*/ 55 h 269"/>
                <a:gd name="T4" fmla="*/ 160 w 173"/>
                <a:gd name="T5" fmla="*/ 47 h 269"/>
                <a:gd name="T6" fmla="*/ 86 w 173"/>
                <a:gd name="T7" fmla="*/ 259 h 269"/>
                <a:gd name="T8" fmla="*/ 97 w 173"/>
                <a:gd name="T9" fmla="*/ 262 h 269"/>
                <a:gd name="T10" fmla="*/ 172 w 173"/>
                <a:gd name="T11" fmla="*/ 51 h 269"/>
                <a:gd name="T12" fmla="*/ 168 w 173"/>
                <a:gd name="T13" fmla="*/ 43 h 269"/>
                <a:gd name="T14" fmla="*/ 8 w 173"/>
                <a:gd name="T15" fmla="*/ 9 h 269"/>
                <a:gd name="T16" fmla="*/ 11 w 173"/>
                <a:gd name="T17" fmla="*/ 2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69">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p:nvPr/>
          </p:nvSpPr>
          <p:spPr bwMode="auto">
            <a:xfrm>
              <a:off x="1619" y="2187"/>
              <a:ext cx="484" cy="1053"/>
            </a:xfrm>
            <a:custGeom>
              <a:avLst/>
              <a:gdLst>
                <a:gd name="T0" fmla="*/ 94 w 110"/>
                <a:gd name="T1" fmla="*/ 26 h 239"/>
                <a:gd name="T2" fmla="*/ 107 w 110"/>
                <a:gd name="T3" fmla="*/ 74 h 239"/>
                <a:gd name="T4" fmla="*/ 108 w 110"/>
                <a:gd name="T5" fmla="*/ 67 h 239"/>
                <a:gd name="T6" fmla="*/ 48 w 110"/>
                <a:gd name="T7" fmla="*/ 69 h 239"/>
                <a:gd name="T8" fmla="*/ 102 w 110"/>
                <a:gd name="T9" fmla="*/ 115 h 239"/>
                <a:gd name="T10" fmla="*/ 105 w 110"/>
                <a:gd name="T11" fmla="*/ 105 h 239"/>
                <a:gd name="T12" fmla="*/ 34 w 110"/>
                <a:gd name="T13" fmla="*/ 116 h 239"/>
                <a:gd name="T14" fmla="*/ 84 w 110"/>
                <a:gd name="T15" fmla="*/ 150 h 239"/>
                <a:gd name="T16" fmla="*/ 84 w 110"/>
                <a:gd name="T17" fmla="*/ 142 h 239"/>
                <a:gd name="T18" fmla="*/ 28 w 110"/>
                <a:gd name="T19" fmla="*/ 139 h 239"/>
                <a:gd name="T20" fmla="*/ 37 w 110"/>
                <a:gd name="T21" fmla="*/ 202 h 239"/>
                <a:gd name="T22" fmla="*/ 62 w 110"/>
                <a:gd name="T23" fmla="*/ 201 h 239"/>
                <a:gd name="T24" fmla="*/ 51 w 110"/>
                <a:gd name="T25" fmla="*/ 173 h 239"/>
                <a:gd name="T26" fmla="*/ 11 w 110"/>
                <a:gd name="T27" fmla="*/ 186 h 239"/>
                <a:gd name="T28" fmla="*/ 27 w 110"/>
                <a:gd name="T29" fmla="*/ 234 h 239"/>
                <a:gd name="T30" fmla="*/ 33 w 110"/>
                <a:gd name="T31" fmla="*/ 224 h 239"/>
                <a:gd name="T32" fmla="*/ 37 w 110"/>
                <a:gd name="T33" fmla="*/ 182 h 239"/>
                <a:gd name="T34" fmla="*/ 52 w 110"/>
                <a:gd name="T35" fmla="*/ 187 h 239"/>
                <a:gd name="T36" fmla="*/ 48 w 110"/>
                <a:gd name="T37" fmla="*/ 194 h 239"/>
                <a:gd name="T38" fmla="*/ 35 w 110"/>
                <a:gd name="T39" fmla="*/ 168 h 239"/>
                <a:gd name="T40" fmla="*/ 41 w 110"/>
                <a:gd name="T41" fmla="*/ 139 h 239"/>
                <a:gd name="T42" fmla="*/ 75 w 110"/>
                <a:gd name="T43" fmla="*/ 150 h 239"/>
                <a:gd name="T44" fmla="*/ 75 w 110"/>
                <a:gd name="T45" fmla="*/ 142 h 239"/>
                <a:gd name="T46" fmla="*/ 54 w 110"/>
                <a:gd name="T47" fmla="*/ 106 h 239"/>
                <a:gd name="T48" fmla="*/ 96 w 110"/>
                <a:gd name="T49" fmla="*/ 114 h 239"/>
                <a:gd name="T50" fmla="*/ 99 w 110"/>
                <a:gd name="T51" fmla="*/ 104 h 239"/>
                <a:gd name="T52" fmla="*/ 59 w 110"/>
                <a:gd name="T53" fmla="*/ 83 h 239"/>
                <a:gd name="T54" fmla="*/ 98 w 110"/>
                <a:gd name="T55" fmla="*/ 73 h 239"/>
                <a:gd name="T56" fmla="*/ 99 w 110"/>
                <a:gd name="T57" fmla="*/ 65 h 239"/>
                <a:gd name="T58" fmla="*/ 90 w 110"/>
                <a:gd name="T59" fmla="*/ 38 h 239"/>
                <a:gd name="T60" fmla="*/ 94 w 110"/>
                <a:gd name="T61" fmla="*/ 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239">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p:nvPr/>
          </p:nvSpPr>
          <p:spPr bwMode="auto">
            <a:xfrm>
              <a:off x="2147" y="2553"/>
              <a:ext cx="304" cy="255"/>
            </a:xfrm>
            <a:custGeom>
              <a:avLst/>
              <a:gdLst>
                <a:gd name="T0" fmla="*/ 18 w 69"/>
                <a:gd name="T1" fmla="*/ 6 h 58"/>
                <a:gd name="T2" fmla="*/ 2 w 69"/>
                <a:gd name="T3" fmla="*/ 32 h 58"/>
                <a:gd name="T4" fmla="*/ 9 w 69"/>
                <a:gd name="T5" fmla="*/ 40 h 58"/>
                <a:gd name="T6" fmla="*/ 38 w 69"/>
                <a:gd name="T7" fmla="*/ 26 h 58"/>
                <a:gd name="T8" fmla="*/ 31 w 69"/>
                <a:gd name="T9" fmla="*/ 18 h 58"/>
                <a:gd name="T10" fmla="*/ 26 w 69"/>
                <a:gd name="T11" fmla="*/ 41 h 58"/>
                <a:gd name="T12" fmla="*/ 34 w 69"/>
                <a:gd name="T13" fmla="*/ 48 h 58"/>
                <a:gd name="T14" fmla="*/ 66 w 69"/>
                <a:gd name="T15" fmla="*/ 28 h 58"/>
                <a:gd name="T16" fmla="*/ 56 w 69"/>
                <a:gd name="T17" fmla="*/ 22 h 58"/>
                <a:gd name="T18" fmla="*/ 53 w 69"/>
                <a:gd name="T19" fmla="*/ 51 h 58"/>
                <a:gd name="T20" fmla="*/ 65 w 69"/>
                <a:gd name="T21" fmla="*/ 51 h 58"/>
                <a:gd name="T22" fmla="*/ 67 w 69"/>
                <a:gd name="T23" fmla="*/ 25 h 58"/>
                <a:gd name="T24" fmla="*/ 57 w 69"/>
                <a:gd name="T25" fmla="*/ 19 h 58"/>
                <a:gd name="T26" fmla="*/ 31 w 69"/>
                <a:gd name="T27" fmla="*/ 36 h 58"/>
                <a:gd name="T28" fmla="*/ 38 w 69"/>
                <a:gd name="T29" fmla="*/ 44 h 58"/>
                <a:gd name="T30" fmla="*/ 42 w 69"/>
                <a:gd name="T31" fmla="*/ 21 h 58"/>
                <a:gd name="T32" fmla="*/ 35 w 69"/>
                <a:gd name="T33" fmla="*/ 14 h 58"/>
                <a:gd name="T34" fmla="*/ 6 w 69"/>
                <a:gd name="T35" fmla="*/ 29 h 58"/>
                <a:gd name="T36" fmla="*/ 12 w 69"/>
                <a:gd name="T37" fmla="*/ 38 h 58"/>
                <a:gd name="T38" fmla="*/ 28 w 69"/>
                <a:gd name="T39" fmla="*/ 13 h 58"/>
                <a:gd name="T40" fmla="*/ 18 w 69"/>
                <a:gd name="T4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58">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p:nvPr/>
          </p:nvSpPr>
          <p:spPr bwMode="auto">
            <a:xfrm>
              <a:off x="2077" y="2808"/>
              <a:ext cx="308" cy="132"/>
            </a:xfrm>
            <a:custGeom>
              <a:avLst/>
              <a:gdLst>
                <a:gd name="T0" fmla="*/ 7 w 70"/>
                <a:gd name="T1" fmla="*/ 14 h 30"/>
                <a:gd name="T2" fmla="*/ 59 w 70"/>
                <a:gd name="T3" fmla="*/ 28 h 30"/>
                <a:gd name="T4" fmla="*/ 62 w 70"/>
                <a:gd name="T5" fmla="*/ 17 h 30"/>
                <a:gd name="T6" fmla="*/ 10 w 70"/>
                <a:gd name="T7" fmla="*/ 3 h 30"/>
                <a:gd name="T8" fmla="*/ 7 w 70"/>
                <a:gd name="T9" fmla="*/ 14 h 30"/>
              </a:gdLst>
              <a:ahLst/>
              <a:cxnLst>
                <a:cxn ang="0">
                  <a:pos x="T0" y="T1"/>
                </a:cxn>
                <a:cxn ang="0">
                  <a:pos x="T2" y="T3"/>
                </a:cxn>
                <a:cxn ang="0">
                  <a:pos x="T4" y="T5"/>
                </a:cxn>
                <a:cxn ang="0">
                  <a:pos x="T6" y="T7"/>
                </a:cxn>
                <a:cxn ang="0">
                  <a:pos x="T8" y="T9"/>
                </a:cxn>
              </a:cxnLst>
              <a:rect l="0" t="0" r="r" b="b"/>
              <a:pathLst>
                <a:path w="70" h="3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
            <p:cNvSpPr/>
            <p:nvPr/>
          </p:nvSpPr>
          <p:spPr bwMode="auto">
            <a:xfrm>
              <a:off x="2050" y="2931"/>
              <a:ext cx="278" cy="132"/>
            </a:xfrm>
            <a:custGeom>
              <a:avLst/>
              <a:gdLst>
                <a:gd name="T0" fmla="*/ 6 w 63"/>
                <a:gd name="T1" fmla="*/ 14 h 30"/>
                <a:gd name="T2" fmla="*/ 53 w 63"/>
                <a:gd name="T3" fmla="*/ 27 h 30"/>
                <a:gd name="T4" fmla="*/ 56 w 63"/>
                <a:gd name="T5" fmla="*/ 16 h 30"/>
                <a:gd name="T6" fmla="*/ 12 w 63"/>
                <a:gd name="T7" fmla="*/ 3 h 30"/>
                <a:gd name="T8" fmla="*/ 6 w 63"/>
                <a:gd name="T9" fmla="*/ 14 h 30"/>
              </a:gdLst>
              <a:ahLst/>
              <a:cxnLst>
                <a:cxn ang="0">
                  <a:pos x="T0" y="T1"/>
                </a:cxn>
                <a:cxn ang="0">
                  <a:pos x="T2" y="T3"/>
                </a:cxn>
                <a:cxn ang="0">
                  <a:pos x="T4" y="T5"/>
                </a:cxn>
                <a:cxn ang="0">
                  <a:pos x="T6" y="T7"/>
                </a:cxn>
                <a:cxn ang="0">
                  <a:pos x="T8" y="T9"/>
                </a:cxn>
              </a:cxnLst>
              <a:rect l="0" t="0" r="r" b="b"/>
              <a:pathLst>
                <a:path w="63" h="30">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3388747" y="1419534"/>
            <a:ext cx="7259524" cy="4775775"/>
            <a:chOff x="4825363" y="1990612"/>
            <a:chExt cx="5302192" cy="4167122"/>
          </a:xfrm>
        </p:grpSpPr>
        <p:sp>
          <p:nvSpPr>
            <p:cNvPr id="7" name="任意多边形 6"/>
            <p:cNvSpPr/>
            <p:nvPr/>
          </p:nvSpPr>
          <p:spPr>
            <a:xfrm>
              <a:off x="4825363" y="1990612"/>
              <a:ext cx="5302192" cy="4167122"/>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Lst>
              <a:ahLst/>
              <a:cxnLst>
                <a:cxn ang="0">
                  <a:pos x="connsiteX0-129" y="connsiteY0-130"/>
                </a:cxn>
                <a:cxn ang="0">
                  <a:pos x="connsiteX1-131" y="connsiteY1-132"/>
                </a:cxn>
                <a:cxn ang="0">
                  <a:pos x="connsiteX2-133" y="connsiteY2-134"/>
                </a:cxn>
                <a:cxn ang="0">
                  <a:pos x="connsiteX3-135" y="connsiteY3-136"/>
                </a:cxn>
                <a:cxn ang="0">
                  <a:pos x="connsiteX4-137" y="connsiteY4-138"/>
                </a:cxn>
                <a:cxn ang="0">
                  <a:pos x="connsiteX5-139" y="connsiteY5-140"/>
                </a:cxn>
                <a:cxn ang="0">
                  <a:pos x="connsiteX6-141" y="connsiteY6-142"/>
                </a:cxn>
                <a:cxn ang="0">
                  <a:pos x="connsiteX7-143" y="connsiteY7-144"/>
                </a:cxn>
              </a:cxnLst>
              <a:rect l="l" t="t" r="r" b="b"/>
              <a:pathLst>
                <a:path w="6445028" h="3030686">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w="28575" cap="rnd">
              <a:solidFill>
                <a:schemeClr val="accent2"/>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2000"/>
            </a:p>
          </p:txBody>
        </p:sp>
        <p:sp>
          <p:nvSpPr>
            <p:cNvPr id="19" name="矩形 18"/>
            <p:cNvSpPr/>
            <p:nvPr/>
          </p:nvSpPr>
          <p:spPr>
            <a:xfrm>
              <a:off x="5345819" y="2501790"/>
              <a:ext cx="4512013" cy="3088344"/>
            </a:xfrm>
            <a:prstGeom prst="rect">
              <a:avLst/>
            </a:prstGeom>
          </p:spPr>
          <p:txBody>
            <a:bodyPr wrap="square">
              <a:spAutoFit/>
              <a:scene3d>
                <a:camera prst="orthographicFront"/>
                <a:lightRig rig="threePt" dir="t"/>
              </a:scene3d>
              <a:sp3d contourW="12700"/>
            </a:bodyPr>
            <a:lstStyle/>
            <a:p>
              <a:pPr marL="342900" indent="-342900" algn="just">
                <a:buFont typeface="Wingdings" pitchFamily="2" charset="2"/>
                <a:buChar char="ü"/>
              </a:pPr>
              <a:r>
                <a:rPr lang="vi-VN" sz="2800" dirty="0">
                  <a:solidFill>
                    <a:schemeClr val="bg1"/>
                  </a:solidFill>
                  <a:latin typeface="Times New Roman" pitchFamily="18" charset="0"/>
                  <a:cs typeface="Times New Roman" pitchFamily="18" charset="0"/>
                </a:rPr>
                <a:t>Nắm vững định nghĩa số hữu tỉ, cách biểu diễn số hữu tỉ trên trục số, so sánh hai số hữu tỉ. </a:t>
              </a:r>
              <a:endParaRPr lang="en-US" sz="2800" dirty="0" smtClean="0">
                <a:solidFill>
                  <a:schemeClr val="bg1"/>
                </a:solidFill>
                <a:latin typeface="Times New Roman" pitchFamily="18" charset="0"/>
                <a:cs typeface="Times New Roman" pitchFamily="18" charset="0"/>
              </a:endParaRPr>
            </a:p>
            <a:p>
              <a:pPr marL="342900" indent="-342900" algn="just">
                <a:buFont typeface="Wingdings" pitchFamily="2" charset="2"/>
                <a:buChar char="ü"/>
              </a:pPr>
              <a:r>
                <a:rPr lang="en-US" sz="2800" dirty="0" smtClean="0">
                  <a:solidFill>
                    <a:schemeClr val="bg1"/>
                  </a:solidFill>
                  <a:latin typeface="Times New Roman" pitchFamily="18" charset="0"/>
                  <a:cs typeface="Times New Roman" pitchFamily="18" charset="0"/>
                </a:rPr>
                <a:t>Bài </a:t>
              </a:r>
              <a:r>
                <a:rPr lang="en-US" sz="2800" dirty="0">
                  <a:solidFill>
                    <a:schemeClr val="bg1"/>
                  </a:solidFill>
                  <a:latin typeface="Times New Roman" pitchFamily="18" charset="0"/>
                  <a:cs typeface="Times New Roman" pitchFamily="18" charset="0"/>
                </a:rPr>
                <a:t>tập:2,3, 4</a:t>
              </a:r>
              <a:r>
                <a:rPr lang="en-US" sz="2800" dirty="0">
                  <a:solidFill>
                    <a:schemeClr val="bg1"/>
                  </a:solidFill>
                  <a:latin typeface="Times New Roman" pitchFamily="18" charset="0"/>
                  <a:cs typeface="Times New Roman" pitchFamily="18" charset="0"/>
                  <a:sym typeface="Symbol" pitchFamily="18" charset="2"/>
                </a:rPr>
                <a:t>; 5 (tr 8/SGK)	</a:t>
              </a:r>
            </a:p>
            <a:p>
              <a:pPr algn="just"/>
              <a:r>
                <a:rPr lang="sv-SE" sz="2800" dirty="0">
                  <a:solidFill>
                    <a:schemeClr val="bg1"/>
                  </a:solidFill>
                  <a:latin typeface="Times New Roman" pitchFamily="18" charset="0"/>
                  <a:cs typeface="Times New Roman" pitchFamily="18" charset="0"/>
                </a:rPr>
                <a:t>                1, 3, 4, 8 (tr </a:t>
              </a:r>
              <a:r>
                <a:rPr lang="sv-SE" sz="2800" dirty="0" smtClean="0">
                  <a:solidFill>
                    <a:schemeClr val="bg1"/>
                  </a:solidFill>
                  <a:latin typeface="Times New Roman" pitchFamily="18" charset="0"/>
                  <a:cs typeface="Times New Roman" pitchFamily="18" charset="0"/>
                </a:rPr>
                <a:t>3,4/SBT)</a:t>
              </a:r>
            </a:p>
            <a:p>
              <a:pPr marL="342900" indent="-342900" algn="just">
                <a:buFont typeface="Wingdings" pitchFamily="2" charset="2"/>
                <a:buChar char="ü"/>
              </a:pPr>
              <a:r>
                <a:rPr lang="en-US" sz="2800" dirty="0" smtClean="0">
                  <a:solidFill>
                    <a:schemeClr val="bg1"/>
                  </a:solidFill>
                  <a:latin typeface="Times New Roman" pitchFamily="18" charset="0"/>
                  <a:cs typeface="Times New Roman" pitchFamily="18" charset="0"/>
                </a:rPr>
                <a:t>Xem </a:t>
              </a:r>
              <a:r>
                <a:rPr lang="en-US" sz="2800" dirty="0">
                  <a:solidFill>
                    <a:schemeClr val="bg1"/>
                  </a:solidFill>
                  <a:latin typeface="Times New Roman" pitchFamily="18" charset="0"/>
                  <a:cs typeface="Times New Roman" pitchFamily="18" charset="0"/>
                </a:rPr>
                <a:t>lại SGK Toán lớp 6 ôn tập qui tắc cộng trừ phân số, qui tắc "dấu ngoặc", qui tắc "chuyển vế"</a:t>
              </a:r>
              <a:endParaRPr lang="sv-SE" sz="2800" dirty="0">
                <a:solidFill>
                  <a:schemeClr val="bg1"/>
                </a:solidFill>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0"/>
          <p:cNvSpPr>
            <a:spLocks noEditPoints="1"/>
          </p:cNvSpPr>
          <p:nvPr/>
        </p:nvSpPr>
        <p:spPr bwMode="auto">
          <a:xfrm rot="19981304">
            <a:off x="1786075" y="2491070"/>
            <a:ext cx="2645410" cy="111408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2400"/>
          </a:p>
        </p:txBody>
      </p:sp>
      <p:sp>
        <p:nvSpPr>
          <p:cNvPr id="3" name="Freeform 140"/>
          <p:cNvSpPr>
            <a:spLocks noEditPoints="1"/>
          </p:cNvSpPr>
          <p:nvPr/>
        </p:nvSpPr>
        <p:spPr bwMode="auto">
          <a:xfrm rot="19981304">
            <a:off x="4773294" y="2491069"/>
            <a:ext cx="2645410" cy="111408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400"/>
          </a:p>
        </p:txBody>
      </p:sp>
      <p:sp>
        <p:nvSpPr>
          <p:cNvPr id="4" name="Freeform 140"/>
          <p:cNvSpPr>
            <a:spLocks noEditPoints="1"/>
          </p:cNvSpPr>
          <p:nvPr/>
        </p:nvSpPr>
        <p:spPr bwMode="auto">
          <a:xfrm rot="19981304">
            <a:off x="7760513" y="2491069"/>
            <a:ext cx="2645410" cy="111408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3"/>
          </a:solidFill>
          <a:ln w="9525">
            <a:noFill/>
            <a:round/>
          </a:ln>
        </p:spPr>
        <p:txBody>
          <a:bodyPr vert="horz" wrap="square" lIns="121920" tIns="60960" rIns="121920" bIns="60960" numCol="1" anchor="t" anchorCtr="0" compatLnSpc="1"/>
          <a:lstStyle/>
          <a:p>
            <a:endParaRPr lang="zh-CN" altLang="en-US" sz="2400"/>
          </a:p>
        </p:txBody>
      </p:sp>
      <p:grpSp>
        <p:nvGrpSpPr>
          <p:cNvPr id="6" name="组合 5"/>
          <p:cNvGrpSpPr/>
          <p:nvPr/>
        </p:nvGrpSpPr>
        <p:grpSpPr>
          <a:xfrm>
            <a:off x="994820" y="610692"/>
            <a:ext cx="5886671" cy="625183"/>
            <a:chOff x="994820" y="496392"/>
            <a:chExt cx="5886671" cy="625183"/>
          </a:xfrm>
        </p:grpSpPr>
        <p:grpSp>
          <p:nvGrpSpPr>
            <p:cNvPr id="7" name="组合 6"/>
            <p:cNvGrpSpPr/>
            <p:nvPr/>
          </p:nvGrpSpPr>
          <p:grpSpPr>
            <a:xfrm>
              <a:off x="994820" y="626210"/>
              <a:ext cx="5886671" cy="495365"/>
              <a:chOff x="3532280" y="5381090"/>
              <a:chExt cx="5886671" cy="495365"/>
            </a:xfrm>
          </p:grpSpPr>
          <p:sp>
            <p:nvSpPr>
              <p:cNvPr id="9"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任意多边形 9"/>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11" name="组合 10"/>
          <p:cNvGrpSpPr/>
          <p:nvPr/>
        </p:nvGrpSpPr>
        <p:grpSpPr>
          <a:xfrm>
            <a:off x="1525896" y="4247680"/>
            <a:ext cx="2962642" cy="1225333"/>
            <a:chOff x="1279158" y="2671843"/>
            <a:chExt cx="2962642" cy="1225333"/>
          </a:xfrm>
        </p:grpSpPr>
        <p:sp>
          <p:nvSpPr>
            <p:cNvPr id="12" name="矩形 11"/>
            <p:cNvSpPr/>
            <p:nvPr/>
          </p:nvSpPr>
          <p:spPr>
            <a:xfrm>
              <a:off x="1279158" y="3140046"/>
              <a:ext cx="296264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3" name="矩形 12"/>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0" name="组合 19"/>
          <p:cNvGrpSpPr/>
          <p:nvPr/>
        </p:nvGrpSpPr>
        <p:grpSpPr>
          <a:xfrm>
            <a:off x="4626512" y="4247680"/>
            <a:ext cx="2962642" cy="1225333"/>
            <a:chOff x="1279158" y="2671843"/>
            <a:chExt cx="2962642" cy="1225333"/>
          </a:xfrm>
        </p:grpSpPr>
        <p:sp>
          <p:nvSpPr>
            <p:cNvPr id="21" name="矩形 20"/>
            <p:cNvSpPr/>
            <p:nvPr/>
          </p:nvSpPr>
          <p:spPr>
            <a:xfrm>
              <a:off x="1279158" y="3140046"/>
              <a:ext cx="296264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2" name="矩形 21"/>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3" name="组合 22"/>
          <p:cNvGrpSpPr/>
          <p:nvPr/>
        </p:nvGrpSpPr>
        <p:grpSpPr>
          <a:xfrm>
            <a:off x="7727127" y="4247680"/>
            <a:ext cx="2962642" cy="1225333"/>
            <a:chOff x="1279158" y="2671843"/>
            <a:chExt cx="2962642" cy="1225333"/>
          </a:xfrm>
        </p:grpSpPr>
        <p:sp>
          <p:nvSpPr>
            <p:cNvPr id="24" name="矩形 23"/>
            <p:cNvSpPr/>
            <p:nvPr/>
          </p:nvSpPr>
          <p:spPr>
            <a:xfrm>
              <a:off x="1279158" y="3140046"/>
              <a:ext cx="296264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5" name="矩形 24"/>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par>
                                <p:cTn id="38" presetID="3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 calcmode="lin" valueType="num">
                                      <p:cBhvr>
                                        <p:cTn id="42" dur="1000" fill="hold"/>
                                        <p:tgtEl>
                                          <p:spTgt spid="23"/>
                                        </p:tgtEl>
                                        <p:attrNameLst>
                                          <p:attrName>style.rotation</p:attrName>
                                        </p:attrNameLst>
                                      </p:cBhvr>
                                      <p:tavLst>
                                        <p:tav tm="0">
                                          <p:val>
                                            <p:fltVal val="90"/>
                                          </p:val>
                                        </p:tav>
                                        <p:tav tm="100000">
                                          <p:val>
                                            <p:fltVal val="0"/>
                                          </p:val>
                                        </p:tav>
                                      </p:tavLst>
                                    </p:anim>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7" name="组合 6"/>
          <p:cNvGrpSpPr/>
          <p:nvPr/>
        </p:nvGrpSpPr>
        <p:grpSpPr>
          <a:xfrm>
            <a:off x="5186116" y="2588484"/>
            <a:ext cx="1803962" cy="2401758"/>
            <a:chOff x="3213101" y="3067051"/>
            <a:chExt cx="541337" cy="720725"/>
          </a:xfrm>
          <a:solidFill>
            <a:schemeClr val="accent4"/>
          </a:solidFill>
        </p:grpSpPr>
        <p:sp>
          <p:nvSpPr>
            <p:cNvPr id="8"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61" name="组合 60"/>
          <p:cNvGrpSpPr/>
          <p:nvPr/>
        </p:nvGrpSpPr>
        <p:grpSpPr>
          <a:xfrm>
            <a:off x="1317258" y="2109943"/>
            <a:ext cx="3327636" cy="1225333"/>
            <a:chOff x="1279158" y="2671843"/>
            <a:chExt cx="3327636" cy="1225333"/>
          </a:xfrm>
        </p:grpSpPr>
        <p:sp>
          <p:nvSpPr>
            <p:cNvPr id="59" name="矩形 58"/>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60" name="矩形 59"/>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62" name="组合 61"/>
          <p:cNvGrpSpPr/>
          <p:nvPr/>
        </p:nvGrpSpPr>
        <p:grpSpPr>
          <a:xfrm>
            <a:off x="1317258" y="4089856"/>
            <a:ext cx="3327636" cy="1225333"/>
            <a:chOff x="1279158" y="2671843"/>
            <a:chExt cx="3327636" cy="1225333"/>
          </a:xfrm>
        </p:grpSpPr>
        <p:sp>
          <p:nvSpPr>
            <p:cNvPr id="63" name="矩形 62"/>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64" name="矩形 63"/>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65" name="组合 64"/>
          <p:cNvGrpSpPr/>
          <p:nvPr/>
        </p:nvGrpSpPr>
        <p:grpSpPr>
          <a:xfrm>
            <a:off x="7473608" y="2109943"/>
            <a:ext cx="3327636" cy="1225333"/>
            <a:chOff x="1279158" y="2671843"/>
            <a:chExt cx="3327636" cy="1225333"/>
          </a:xfrm>
        </p:grpSpPr>
        <p:sp>
          <p:nvSpPr>
            <p:cNvPr id="66" name="矩形 65"/>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67" name="矩形 66"/>
            <p:cNvSpPr/>
            <p:nvPr/>
          </p:nvSpPr>
          <p:spPr>
            <a:xfrm>
              <a:off x="2364820" y="267184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68" name="组合 67"/>
          <p:cNvGrpSpPr/>
          <p:nvPr/>
        </p:nvGrpSpPr>
        <p:grpSpPr>
          <a:xfrm>
            <a:off x="7473608" y="4089856"/>
            <a:ext cx="3327636" cy="1225333"/>
            <a:chOff x="1279158" y="2671843"/>
            <a:chExt cx="3327636" cy="1225333"/>
          </a:xfrm>
        </p:grpSpPr>
        <p:sp>
          <p:nvSpPr>
            <p:cNvPr id="69" name="矩形 68"/>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70" name="矩形 69"/>
            <p:cNvSpPr/>
            <p:nvPr/>
          </p:nvSpPr>
          <p:spPr>
            <a:xfrm>
              <a:off x="2364820" y="267184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ppt_x</p:attrName>
                                        </p:attrNameLst>
                                      </p:cBhvr>
                                      <p:tavLst>
                                        <p:tav tm="0">
                                          <p:val>
                                            <p:strVal val="#ppt_x-#ppt_w*1.125000"/>
                                          </p:val>
                                        </p:tav>
                                        <p:tav tm="100000">
                                          <p:val>
                                            <p:strVal val="#ppt_x"/>
                                          </p:val>
                                        </p:tav>
                                      </p:tavLst>
                                    </p:anim>
                                    <p:animEffect transition="in" filter="wipe(right)">
                                      <p:cBhvr>
                                        <p:cTn id="20" dur="500"/>
                                        <p:tgtEl>
                                          <p:spTgt spid="61"/>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p:tgtEl>
                                          <p:spTgt spid="62"/>
                                        </p:tgtEl>
                                        <p:attrNameLst>
                                          <p:attrName>ppt_x</p:attrName>
                                        </p:attrNameLst>
                                      </p:cBhvr>
                                      <p:tavLst>
                                        <p:tav tm="0">
                                          <p:val>
                                            <p:strVal val="#ppt_x-#ppt_w*1.125000"/>
                                          </p:val>
                                        </p:tav>
                                        <p:tav tm="100000">
                                          <p:val>
                                            <p:strVal val="#ppt_x"/>
                                          </p:val>
                                        </p:tav>
                                      </p:tavLst>
                                    </p:anim>
                                    <p:animEffect transition="in" filter="wipe(right)">
                                      <p:cBhvr>
                                        <p:cTn id="25" dur="500"/>
                                        <p:tgtEl>
                                          <p:spTgt spid="62"/>
                                        </p:tgtEl>
                                      </p:cBhvr>
                                    </p:animEffect>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p:tgtEl>
                                          <p:spTgt spid="65"/>
                                        </p:tgtEl>
                                        <p:attrNameLst>
                                          <p:attrName>ppt_x</p:attrName>
                                        </p:attrNameLst>
                                      </p:cBhvr>
                                      <p:tavLst>
                                        <p:tav tm="0">
                                          <p:val>
                                            <p:strVal val="#ppt_x+#ppt_w*1.125000"/>
                                          </p:val>
                                        </p:tav>
                                        <p:tav tm="100000">
                                          <p:val>
                                            <p:strVal val="#ppt_x"/>
                                          </p:val>
                                        </p:tav>
                                      </p:tavLst>
                                    </p:anim>
                                    <p:animEffect transition="in" filter="wipe(left)">
                                      <p:cBhvr>
                                        <p:cTn id="30" dur="500"/>
                                        <p:tgtEl>
                                          <p:spTgt spid="65"/>
                                        </p:tgtEl>
                                      </p:cBhvr>
                                    </p:animEffect>
                                  </p:childTnLst>
                                </p:cTn>
                              </p:par>
                            </p:childTnLst>
                          </p:cTn>
                        </p:par>
                        <p:par>
                          <p:cTn id="31" fill="hold">
                            <p:stCondLst>
                              <p:cond delay="3000"/>
                            </p:stCondLst>
                            <p:childTnLst>
                              <p:par>
                                <p:cTn id="32" presetID="12" presetClass="entr" presetSubtype="2" fill="hold"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p:tgtEl>
                                          <p:spTgt spid="68"/>
                                        </p:tgtEl>
                                        <p:attrNameLst>
                                          <p:attrName>ppt_x</p:attrName>
                                        </p:attrNameLst>
                                      </p:cBhvr>
                                      <p:tavLst>
                                        <p:tav tm="0">
                                          <p:val>
                                            <p:strVal val="#ppt_x+#ppt_w*1.125000"/>
                                          </p:val>
                                        </p:tav>
                                        <p:tav tm="100000">
                                          <p:val>
                                            <p:strVal val="#ppt_x"/>
                                          </p:val>
                                        </p:tav>
                                      </p:tavLst>
                                    </p:anim>
                                    <p:animEffect transition="in" filter="wipe(left)">
                                      <p:cBhvr>
                                        <p:cTn id="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sp>
        <p:nvSpPr>
          <p:cNvPr id="14" name="文本框 13"/>
          <p:cNvSpPr txBox="1"/>
          <p:nvPr/>
        </p:nvSpPr>
        <p:spPr>
          <a:xfrm>
            <a:off x="3541454" y="2611096"/>
            <a:ext cx="5109092" cy="1323439"/>
          </a:xfrm>
          <a:prstGeom prst="rect">
            <a:avLst/>
          </a:prstGeom>
          <a:noFill/>
        </p:spPr>
        <p:txBody>
          <a:bodyPr wrap="none" rtlCol="0">
            <a:spAutoFit/>
          </a:bodyPr>
          <a:lstStyle/>
          <a:p>
            <a:pPr algn="ctr"/>
            <a:r>
              <a:rPr lang="zh-CN" altLang="en-US" sz="8000" dirty="0">
                <a:solidFill>
                  <a:schemeClr val="bg1"/>
                </a:solidFill>
                <a:latin typeface="汉仪喵魂体W" panose="00020600040101010101" pitchFamily="18" charset="-122"/>
                <a:ea typeface="汉仪喵魂体W" panose="00020600040101010101" pitchFamily="18" charset="-122"/>
              </a:rPr>
              <a:t>感谢您的观看</a:t>
            </a:r>
          </a:p>
        </p:txBody>
      </p:sp>
      <p:sp>
        <p:nvSpPr>
          <p:cNvPr id="15" name="文本框 14"/>
          <p:cNvSpPr txBox="1"/>
          <p:nvPr/>
        </p:nvSpPr>
        <p:spPr>
          <a:xfrm>
            <a:off x="3601668" y="3946156"/>
            <a:ext cx="4988664" cy="47833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mj-ea"/>
                <a:ea typeface="+mj-ea"/>
              </a:rPr>
              <a:t>The user can demonstrate on a projector or computer, or print the presentation and make it into a film to be used in a wider field</a:t>
            </a:r>
          </a:p>
        </p:txBody>
      </p:sp>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Freeform 5"/>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2"/>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16"/>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9"/>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312968" y="574287"/>
            <a:ext cx="5488132" cy="884238"/>
          </a:xfrm>
        </p:spPr>
        <p:txBody>
          <a:bodyPr>
            <a:noAutofit/>
          </a:bodyPr>
          <a:lstStyle/>
          <a:p>
            <a:pPr eaLnBrk="1" hangingPunct="1"/>
            <a:r>
              <a:rPr lang="en-US" b="1" dirty="0" smtClean="0">
                <a:solidFill>
                  <a:srgbClr val="FF0000"/>
                </a:solidFill>
                <a:latin typeface="Times New Roman" pitchFamily="18" charset="0"/>
                <a:cs typeface="Times New Roman" pitchFamily="18" charset="0"/>
              </a:rPr>
              <a:t>YÊU CẦU BỘ MÔN:</a:t>
            </a:r>
            <a:endParaRPr lang="en-US" b="1" dirty="0">
              <a:solidFill>
                <a:srgbClr val="FF0000"/>
              </a:solidFill>
              <a:latin typeface="Times New Roman" pitchFamily="18" charset="0"/>
              <a:cs typeface="Times New Roman" pitchFamily="18" charset="0"/>
            </a:endParaRPr>
          </a:p>
        </p:txBody>
      </p:sp>
      <p:sp>
        <p:nvSpPr>
          <p:cNvPr id="2" name="Content Placeholder 1"/>
          <p:cNvSpPr>
            <a:spLocks noGrp="1"/>
          </p:cNvSpPr>
          <p:nvPr>
            <p:ph idx="1"/>
          </p:nvPr>
        </p:nvSpPr>
        <p:spPr>
          <a:xfrm>
            <a:off x="570634" y="1318473"/>
            <a:ext cx="10972800" cy="4525963"/>
          </a:xfrm>
        </p:spPr>
        <p:txBody>
          <a:bodyPr/>
          <a:lstStyle/>
          <a:p>
            <a:r>
              <a:rPr lang="en-US" sz="3600" dirty="0" smtClean="0">
                <a:solidFill>
                  <a:schemeClr val="bg1"/>
                </a:solidFill>
                <a:latin typeface="Tiger Expert" panose="02070300020205020404" pitchFamily="18" charset="0"/>
              </a:rPr>
              <a:t>SGK, SBT </a:t>
            </a:r>
            <a:r>
              <a:rPr lang="en-US" sz="3600" dirty="0" err="1" smtClean="0">
                <a:solidFill>
                  <a:schemeClr val="bg1"/>
                </a:solidFill>
                <a:latin typeface="Tiger Expert" panose="02070300020205020404" pitchFamily="18" charset="0"/>
              </a:rPr>
              <a:t>Môn</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Toán</a:t>
            </a:r>
            <a:endParaRPr lang="en-US" sz="3600" dirty="0" smtClean="0">
              <a:solidFill>
                <a:schemeClr val="bg1"/>
              </a:solidFill>
              <a:latin typeface="Tiger Expert" panose="02070300020205020404" pitchFamily="18" charset="0"/>
            </a:endParaRPr>
          </a:p>
          <a:p>
            <a:r>
              <a:rPr lang="en-US" sz="3600" dirty="0" err="1" smtClean="0">
                <a:solidFill>
                  <a:schemeClr val="bg1"/>
                </a:solidFill>
                <a:latin typeface="Tiger Expert" panose="02070300020205020404" pitchFamily="18" charset="0"/>
              </a:rPr>
              <a:t>Vở</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ghi</a:t>
            </a:r>
            <a:r>
              <a:rPr lang="en-US" sz="3600" dirty="0" smtClean="0">
                <a:solidFill>
                  <a:schemeClr val="bg1"/>
                </a:solidFill>
                <a:latin typeface="Tiger Expert" panose="02070300020205020404" pitchFamily="18" charset="0"/>
              </a:rPr>
              <a:t> : 2 (1 </a:t>
            </a:r>
            <a:r>
              <a:rPr lang="en-US" sz="3600" dirty="0" err="1" smtClean="0">
                <a:solidFill>
                  <a:schemeClr val="bg1"/>
                </a:solidFill>
                <a:latin typeface="Tiger Expert" panose="02070300020205020404" pitchFamily="18" charset="0"/>
              </a:rPr>
              <a:t>đại</a:t>
            </a:r>
            <a:r>
              <a:rPr lang="en-US" sz="3600" dirty="0" smtClean="0">
                <a:solidFill>
                  <a:schemeClr val="bg1"/>
                </a:solidFill>
                <a:latin typeface="Tiger Expert" panose="02070300020205020404" pitchFamily="18" charset="0"/>
              </a:rPr>
              <a:t>, 1 </a:t>
            </a:r>
            <a:r>
              <a:rPr lang="en-US" sz="3600" dirty="0" err="1" smtClean="0">
                <a:solidFill>
                  <a:schemeClr val="bg1"/>
                </a:solidFill>
                <a:latin typeface="Tiger Expert" panose="02070300020205020404" pitchFamily="18" charset="0"/>
              </a:rPr>
              <a:t>hình</a:t>
            </a:r>
            <a:r>
              <a:rPr lang="en-US" sz="3600" dirty="0" smtClean="0">
                <a:solidFill>
                  <a:schemeClr val="bg1"/>
                </a:solidFill>
                <a:latin typeface="Tiger Expert" panose="02070300020205020404" pitchFamily="18" charset="0"/>
              </a:rPr>
              <a:t>)</a:t>
            </a:r>
          </a:p>
          <a:p>
            <a:r>
              <a:rPr lang="en-US" sz="3600" dirty="0" err="1" smtClean="0">
                <a:solidFill>
                  <a:schemeClr val="bg1"/>
                </a:solidFill>
                <a:latin typeface="Tiger Expert" panose="02070300020205020404" pitchFamily="18" charset="0"/>
              </a:rPr>
              <a:t>Vở</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làm</a:t>
            </a:r>
            <a:r>
              <a:rPr lang="en-US" sz="3600" dirty="0" smtClean="0">
                <a:solidFill>
                  <a:schemeClr val="bg1"/>
                </a:solidFill>
                <a:latin typeface="Tiger Expert" panose="02070300020205020404" pitchFamily="18" charset="0"/>
              </a:rPr>
              <a:t> BT </a:t>
            </a:r>
            <a:r>
              <a:rPr lang="en-US" sz="3600" dirty="0" err="1" smtClean="0">
                <a:solidFill>
                  <a:schemeClr val="bg1"/>
                </a:solidFill>
                <a:latin typeface="Tiger Expert" panose="02070300020205020404" pitchFamily="18" charset="0"/>
              </a:rPr>
              <a:t>sgk,sbt</a:t>
            </a:r>
            <a:r>
              <a:rPr lang="en-US" sz="3600" dirty="0" smtClean="0">
                <a:solidFill>
                  <a:schemeClr val="bg1"/>
                </a:solidFill>
                <a:latin typeface="Tiger Expert" panose="02070300020205020404" pitchFamily="18" charset="0"/>
              </a:rPr>
              <a:t>: 1 </a:t>
            </a:r>
            <a:r>
              <a:rPr lang="en-US" sz="3600" dirty="0" err="1" smtClean="0">
                <a:solidFill>
                  <a:schemeClr val="bg1"/>
                </a:solidFill>
                <a:latin typeface="Tiger Expert" panose="02070300020205020404" pitchFamily="18" charset="0"/>
              </a:rPr>
              <a:t>quyển</a:t>
            </a:r>
            <a:endParaRPr lang="en-US" sz="3600" dirty="0" smtClean="0">
              <a:solidFill>
                <a:schemeClr val="bg1"/>
              </a:solidFill>
              <a:latin typeface="Tiger Expert" panose="02070300020205020404" pitchFamily="18" charset="0"/>
            </a:endParaRPr>
          </a:p>
          <a:p>
            <a:r>
              <a:rPr lang="en-US" sz="3600" dirty="0" err="1" smtClean="0">
                <a:solidFill>
                  <a:schemeClr val="bg1"/>
                </a:solidFill>
                <a:latin typeface="Tiger Expert" panose="02070300020205020404" pitchFamily="18" charset="0"/>
              </a:rPr>
              <a:t>Vở</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làm</a:t>
            </a:r>
            <a:r>
              <a:rPr lang="en-US" sz="3600" dirty="0" smtClean="0">
                <a:solidFill>
                  <a:schemeClr val="bg1"/>
                </a:solidFill>
                <a:latin typeface="Tiger Expert" panose="02070300020205020404" pitchFamily="18" charset="0"/>
              </a:rPr>
              <a:t> BT </a:t>
            </a:r>
            <a:r>
              <a:rPr lang="en-US" sz="3600" dirty="0" err="1" smtClean="0">
                <a:solidFill>
                  <a:schemeClr val="bg1"/>
                </a:solidFill>
                <a:latin typeface="Tiger Expert" panose="02070300020205020404" pitchFamily="18" charset="0"/>
              </a:rPr>
              <a:t>tuần</a:t>
            </a:r>
            <a:r>
              <a:rPr lang="en-US" sz="3600" dirty="0" smtClean="0">
                <a:solidFill>
                  <a:schemeClr val="bg1"/>
                </a:solidFill>
                <a:latin typeface="Tiger Expert" panose="02070300020205020404" pitchFamily="18" charset="0"/>
              </a:rPr>
              <a:t>: 1 </a:t>
            </a:r>
            <a:r>
              <a:rPr lang="en-US" sz="3600" dirty="0" err="1" smtClean="0">
                <a:solidFill>
                  <a:schemeClr val="bg1"/>
                </a:solidFill>
                <a:latin typeface="Tiger Expert" panose="02070300020205020404" pitchFamily="18" charset="0"/>
              </a:rPr>
              <a:t>quyển</a:t>
            </a:r>
            <a:endParaRPr lang="en-US" sz="3600" dirty="0" smtClean="0">
              <a:solidFill>
                <a:schemeClr val="bg1"/>
              </a:solidFill>
              <a:latin typeface="Tiger Expert" panose="02070300020205020404" pitchFamily="18" charset="0"/>
            </a:endParaRPr>
          </a:p>
          <a:p>
            <a:r>
              <a:rPr lang="en-US" sz="3600" dirty="0" err="1" smtClean="0">
                <a:solidFill>
                  <a:schemeClr val="bg1"/>
                </a:solidFill>
                <a:latin typeface="Tiger Expert" panose="02070300020205020404" pitchFamily="18" charset="0"/>
              </a:rPr>
              <a:t>Thường</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xuyên</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lên</a:t>
            </a:r>
            <a:r>
              <a:rPr lang="en-US" sz="3600" dirty="0" smtClean="0">
                <a:solidFill>
                  <a:schemeClr val="bg1"/>
                </a:solidFill>
                <a:latin typeface="Tiger Expert" panose="02070300020205020404" pitchFamily="18" charset="0"/>
              </a:rPr>
              <a:t> SHUB </a:t>
            </a:r>
            <a:r>
              <a:rPr lang="en-US" sz="3600" dirty="0" err="1" smtClean="0">
                <a:solidFill>
                  <a:schemeClr val="bg1"/>
                </a:solidFill>
                <a:latin typeface="Tiger Expert" panose="02070300020205020404" pitchFamily="18" charset="0"/>
              </a:rPr>
              <a:t>để</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lấy</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bài</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tập</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tuần</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và</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phiếu</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luyện</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tâp</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về</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làm</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và</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nộp</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trên</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đó</a:t>
            </a:r>
            <a:r>
              <a:rPr lang="en-US" sz="3600" dirty="0" smtClean="0">
                <a:solidFill>
                  <a:schemeClr val="bg1"/>
                </a:solidFill>
                <a:latin typeface="Tiger Expert" panose="02070300020205020404" pitchFamily="18" charset="0"/>
              </a:rPr>
              <a:t>.</a:t>
            </a:r>
          </a:p>
          <a:p>
            <a:r>
              <a:rPr lang="en-US" sz="3600" dirty="0" err="1" smtClean="0">
                <a:solidFill>
                  <a:schemeClr val="bg1"/>
                </a:solidFill>
                <a:latin typeface="Tiger Expert" panose="02070300020205020404" pitchFamily="18" charset="0"/>
              </a:rPr>
              <a:t>Lấy</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điểm</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thường</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xuyên</a:t>
            </a:r>
            <a:r>
              <a:rPr lang="en-US" sz="3600" dirty="0" smtClean="0">
                <a:solidFill>
                  <a:schemeClr val="bg1"/>
                </a:solidFill>
                <a:latin typeface="Tiger Expert" panose="02070300020205020404" pitchFamily="18" charset="0"/>
              </a:rPr>
              <a:t> ở </a:t>
            </a:r>
            <a:r>
              <a:rPr lang="en-US" sz="3600" dirty="0" err="1" smtClean="0">
                <a:solidFill>
                  <a:schemeClr val="bg1"/>
                </a:solidFill>
                <a:latin typeface="Tiger Expert" panose="02070300020205020404" pitchFamily="18" charset="0"/>
              </a:rPr>
              <a:t>các</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bài</a:t>
            </a:r>
            <a:r>
              <a:rPr lang="en-US" sz="3600" dirty="0" smtClean="0">
                <a:solidFill>
                  <a:schemeClr val="bg1"/>
                </a:solidFill>
                <a:latin typeface="Tiger Expert" panose="02070300020205020404" pitchFamily="18" charset="0"/>
              </a:rPr>
              <a:t> </a:t>
            </a:r>
            <a:r>
              <a:rPr lang="en-US" sz="3600" dirty="0" err="1" smtClean="0">
                <a:solidFill>
                  <a:schemeClr val="bg1"/>
                </a:solidFill>
                <a:latin typeface="Tiger Expert" panose="02070300020205020404" pitchFamily="18" charset="0"/>
              </a:rPr>
              <a:t>trên</a:t>
            </a:r>
            <a:r>
              <a:rPr lang="en-US" sz="3600" dirty="0" smtClean="0">
                <a:solidFill>
                  <a:schemeClr val="bg1"/>
                </a:solidFill>
                <a:latin typeface="Tiger Expert" panose="02070300020205020404" pitchFamily="18" charset="0"/>
              </a:rPr>
              <a:t> SHUB</a:t>
            </a:r>
            <a:endParaRPr lang="en-US" sz="3600" dirty="0">
              <a:solidFill>
                <a:schemeClr val="bg1"/>
              </a:solidFill>
              <a:latin typeface="Tiger Expert" panose="02070300020205020404" pitchFamily="18" charset="0"/>
            </a:endParaRPr>
          </a:p>
        </p:txBody>
      </p:sp>
      <p:sp>
        <p:nvSpPr>
          <p:cNvPr id="4" name="Rectangle 3"/>
          <p:cNvSpPr/>
          <p:nvPr/>
        </p:nvSpPr>
        <p:spPr>
          <a:xfrm>
            <a:off x="3357995" y="5659770"/>
            <a:ext cx="6193940" cy="523220"/>
          </a:xfrm>
          <a:prstGeom prst="rect">
            <a:avLst/>
          </a:prstGeom>
        </p:spPr>
        <p:txBody>
          <a:bodyPr wrap="square">
            <a:spAutoFit/>
          </a:bodyPr>
          <a:lstStyle/>
          <a:p>
            <a:r>
              <a:rPr lang="en-US" sz="2800" dirty="0">
                <a:solidFill>
                  <a:srgbClr val="FFFF00"/>
                </a:solidFill>
              </a:rPr>
              <a:t>https://shub.edu.vn/find/CPRSW</a:t>
            </a:r>
          </a:p>
        </p:txBody>
      </p:sp>
    </p:spTree>
    <p:extLst>
      <p:ext uri="{BB962C8B-B14F-4D97-AF65-F5344CB8AC3E}">
        <p14:creationId xmlns:p14="http://schemas.microsoft.com/office/powerpoint/2010/main" val="14962566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607335" y="2128591"/>
            <a:ext cx="6120586" cy="637757"/>
            <a:chOff x="2854735" y="2338141"/>
            <a:chExt cx="6120586" cy="637757"/>
          </a:xfrm>
        </p:grpSpPr>
        <p:sp>
          <p:nvSpPr>
            <p:cNvPr id="23" name="Freeform 5"/>
            <p:cNvSpPr/>
            <p:nvPr/>
          </p:nvSpPr>
          <p:spPr bwMode="auto">
            <a:xfrm>
              <a:off x="3090641" y="2810531"/>
              <a:ext cx="5678146" cy="16536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25" name="文本框 24"/>
            <p:cNvSpPr txBox="1"/>
            <p:nvPr/>
          </p:nvSpPr>
          <p:spPr>
            <a:xfrm>
              <a:off x="2854735" y="2338141"/>
              <a:ext cx="6120586" cy="523220"/>
            </a:xfrm>
            <a:prstGeom prst="rect">
              <a:avLst/>
            </a:prstGeom>
            <a:noFill/>
          </p:spPr>
          <p:txBody>
            <a:bodyPr wrap="none" rtlCol="0">
              <a:spAutoFit/>
            </a:bodyPr>
            <a:lstStyle/>
            <a:p>
              <a:pPr algn="ctr"/>
              <a:r>
                <a:rPr lang="en-US" altLang="zh-CN" sz="2800" dirty="0" smtClean="0">
                  <a:solidFill>
                    <a:schemeClr val="bg1"/>
                  </a:solidFill>
                  <a:latin typeface="汉仪喵魂体W" panose="00020600040101010101" pitchFamily="18" charset="-122"/>
                  <a:ea typeface="汉仪喵魂体W" panose="00020600040101010101" pitchFamily="18" charset="-122"/>
                </a:rPr>
                <a:t>CHƯƠNG I: SỐ HỮU TỈ - SỐ THỰC</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grpSp>
      <p:grpSp>
        <p:nvGrpSpPr>
          <p:cNvPr id="30" name="组合 29"/>
          <p:cNvGrpSpPr/>
          <p:nvPr/>
        </p:nvGrpSpPr>
        <p:grpSpPr>
          <a:xfrm>
            <a:off x="4593350" y="3925641"/>
            <a:ext cx="4342857" cy="636835"/>
            <a:chOff x="3743600" y="2338141"/>
            <a:chExt cx="4342857" cy="636835"/>
          </a:xfrm>
        </p:grpSpPr>
        <p:sp>
          <p:nvSpPr>
            <p:cNvPr id="31" name="Freeform 5"/>
            <p:cNvSpPr/>
            <p:nvPr/>
          </p:nvSpPr>
          <p:spPr bwMode="auto">
            <a:xfrm>
              <a:off x="4047066" y="2810532"/>
              <a:ext cx="3853643" cy="164444"/>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32" name="文本框 31"/>
            <p:cNvSpPr txBox="1"/>
            <p:nvPr/>
          </p:nvSpPr>
          <p:spPr>
            <a:xfrm>
              <a:off x="3743600" y="2338141"/>
              <a:ext cx="4342857" cy="523220"/>
            </a:xfrm>
            <a:prstGeom prst="rect">
              <a:avLst/>
            </a:prstGeom>
            <a:noFill/>
          </p:spPr>
          <p:txBody>
            <a:bodyPr wrap="none" rtlCol="0">
              <a:spAutoFit/>
            </a:bodyPr>
            <a:lstStyle/>
            <a:p>
              <a:pPr algn="ctr"/>
              <a:r>
                <a:rPr lang="en-US" altLang="zh-CN" sz="2800" dirty="0" smtClean="0">
                  <a:solidFill>
                    <a:schemeClr val="bg1"/>
                  </a:solidFill>
                  <a:latin typeface="汉仪喵魂体W" panose="00020600040101010101" pitchFamily="18" charset="-122"/>
                  <a:ea typeface="汉仪喵魂体W" panose="00020600040101010101" pitchFamily="18" charset="-122"/>
                </a:rPr>
                <a:t>CHƯƠNG III: THỐNG KÊ</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855475" y="2239963"/>
            <a:ext cx="2193925" cy="2959101"/>
            <a:chOff x="1618" y="1411"/>
            <a:chExt cx="1382" cy="1864"/>
          </a:xfrm>
          <a:solidFill>
            <a:srgbClr val="FFE88B"/>
          </a:solidFill>
        </p:grpSpPr>
        <p:sp>
          <p:nvSpPr>
            <p:cNvPr id="21" name="Freeform 16"/>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文本框 45"/>
          <p:cNvSpPr txBox="1"/>
          <p:nvPr/>
        </p:nvSpPr>
        <p:spPr>
          <a:xfrm>
            <a:off x="480508" y="592171"/>
            <a:ext cx="8725467" cy="646331"/>
          </a:xfrm>
          <a:prstGeom prst="rect">
            <a:avLst/>
          </a:prstGeom>
          <a:noFill/>
        </p:spPr>
        <p:txBody>
          <a:bodyPr wrap="none" rtlCol="0">
            <a:spAutoFit/>
          </a:bodyPr>
          <a:lstStyle/>
          <a:p>
            <a:pPr algn="ctr"/>
            <a:r>
              <a:rPr lang="en-US" altLang="zh-CN" sz="3600" dirty="0" smtClean="0">
                <a:solidFill>
                  <a:srgbClr val="FFE88B"/>
                </a:solidFill>
                <a:latin typeface="汉仪喵魂体W" panose="00020600040101010101" pitchFamily="18" charset="-122"/>
                <a:ea typeface="汉仪喵魂体W" panose="00020600040101010101" pitchFamily="18" charset="-122"/>
              </a:rPr>
              <a:t>GIỚI THIỆU CHƯƠNG TRÌNH ĐẠI SỐ 7</a:t>
            </a:r>
            <a:endParaRPr lang="zh-CN" altLang="en-US" sz="3600" dirty="0">
              <a:solidFill>
                <a:srgbClr val="FFE88B"/>
              </a:solidFill>
              <a:latin typeface="汉仪喵魂体W" panose="00020600040101010101" pitchFamily="18" charset="-122"/>
              <a:ea typeface="汉仪喵魂体W" panose="00020600040101010101" pitchFamily="18" charset="-122"/>
            </a:endParaRPr>
          </a:p>
        </p:txBody>
      </p:sp>
      <p:grpSp>
        <p:nvGrpSpPr>
          <p:cNvPr id="3" name="Group 2"/>
          <p:cNvGrpSpPr/>
          <p:nvPr/>
        </p:nvGrpSpPr>
        <p:grpSpPr>
          <a:xfrm>
            <a:off x="4611552" y="4824166"/>
            <a:ext cx="5850615" cy="605903"/>
            <a:chOff x="4611552" y="4824166"/>
            <a:chExt cx="5850615" cy="605903"/>
          </a:xfrm>
        </p:grpSpPr>
        <p:sp>
          <p:nvSpPr>
            <p:cNvPr id="35" name="文本框 34"/>
            <p:cNvSpPr txBox="1"/>
            <p:nvPr/>
          </p:nvSpPr>
          <p:spPr>
            <a:xfrm>
              <a:off x="4611552" y="4824166"/>
              <a:ext cx="5811206" cy="523220"/>
            </a:xfrm>
            <a:prstGeom prst="rect">
              <a:avLst/>
            </a:prstGeom>
            <a:noFill/>
          </p:spPr>
          <p:txBody>
            <a:bodyPr wrap="none" rtlCol="0">
              <a:spAutoFit/>
            </a:bodyPr>
            <a:lstStyle/>
            <a:p>
              <a:pPr algn="ctr"/>
              <a:r>
                <a:rPr lang="en-US" altLang="zh-CN" sz="2800" dirty="0" smtClean="0">
                  <a:solidFill>
                    <a:schemeClr val="bg1"/>
                  </a:solidFill>
                  <a:latin typeface="汉仪喵魂体W" panose="00020600040101010101" pitchFamily="18" charset="-122"/>
                  <a:ea typeface="汉仪喵魂体W" panose="00020600040101010101" pitchFamily="18" charset="-122"/>
                </a:rPr>
                <a:t>CHƯƠNG IV: BIỂU THỨC ĐẠI SỐ</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sp>
          <p:nvSpPr>
            <p:cNvPr id="24" name="Freeform 5"/>
            <p:cNvSpPr/>
            <p:nvPr/>
          </p:nvSpPr>
          <p:spPr bwMode="auto">
            <a:xfrm>
              <a:off x="4784021" y="5264702"/>
              <a:ext cx="5678146" cy="16536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grpSp>
      <p:grpSp>
        <p:nvGrpSpPr>
          <p:cNvPr id="2" name="Group 1"/>
          <p:cNvGrpSpPr/>
          <p:nvPr/>
        </p:nvGrpSpPr>
        <p:grpSpPr>
          <a:xfrm>
            <a:off x="4599175" y="3027116"/>
            <a:ext cx="5823583" cy="600323"/>
            <a:chOff x="4599175" y="3027116"/>
            <a:chExt cx="5823583" cy="600323"/>
          </a:xfrm>
        </p:grpSpPr>
        <p:sp>
          <p:nvSpPr>
            <p:cNvPr id="29" name="文本框 28"/>
            <p:cNvSpPr txBox="1"/>
            <p:nvPr/>
          </p:nvSpPr>
          <p:spPr>
            <a:xfrm>
              <a:off x="4599175" y="3027116"/>
              <a:ext cx="5812810" cy="523220"/>
            </a:xfrm>
            <a:prstGeom prst="rect">
              <a:avLst/>
            </a:prstGeom>
            <a:noFill/>
          </p:spPr>
          <p:txBody>
            <a:bodyPr wrap="none" rtlCol="0">
              <a:spAutoFit/>
            </a:bodyPr>
            <a:lstStyle/>
            <a:p>
              <a:pPr algn="ctr"/>
              <a:r>
                <a:rPr lang="en-US" altLang="zh-CN" sz="2800" dirty="0" smtClean="0">
                  <a:solidFill>
                    <a:schemeClr val="bg1"/>
                  </a:solidFill>
                  <a:latin typeface="汉仪喵魂体W" panose="00020600040101010101" pitchFamily="18" charset="-122"/>
                  <a:ea typeface="汉仪喵魂体W" panose="00020600040101010101" pitchFamily="18" charset="-122"/>
                </a:rPr>
                <a:t>CHƯƠNG II: HÀM SỐ VÀ ĐỒ THỊ</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sp>
          <p:nvSpPr>
            <p:cNvPr id="41" name="Freeform 5"/>
            <p:cNvSpPr/>
            <p:nvPr/>
          </p:nvSpPr>
          <p:spPr bwMode="auto">
            <a:xfrm>
              <a:off x="4744612" y="3462072"/>
              <a:ext cx="5678146" cy="16536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ppt_x</p:attrName>
                                        </p:attrNameLst>
                                      </p:cBhvr>
                                      <p:tavLst>
                                        <p:tav tm="0">
                                          <p:val>
                                            <p:strVal val="#ppt_x-#ppt_w*1.125000"/>
                                          </p:val>
                                        </p:tav>
                                        <p:tav tm="100000">
                                          <p:val>
                                            <p:strVal val="#ppt_x"/>
                                          </p:val>
                                        </p:tav>
                                      </p:tavLst>
                                    </p:anim>
                                    <p:animEffect transition="in" filter="wipe(right)">
                                      <p:cBhvr>
                                        <p:cTn id="20" dur="500"/>
                                        <p:tgtEl>
                                          <p:spTgt spid="2"/>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ppt_x</p:attrName>
                                        </p:attrNameLst>
                                      </p:cBhvr>
                                      <p:tavLst>
                                        <p:tav tm="0">
                                          <p:val>
                                            <p:strVal val="#ppt_x-#ppt_w*1.125000"/>
                                          </p:val>
                                        </p:tav>
                                        <p:tav tm="100000">
                                          <p:val>
                                            <p:strVal val="#ppt_x"/>
                                          </p:val>
                                        </p:tav>
                                      </p:tavLst>
                                    </p:anim>
                                    <p:animEffect transition="in" filter="wipe(right)">
                                      <p:cBhvr>
                                        <p:cTn id="25" dur="500"/>
                                        <p:tgtEl>
                                          <p:spTgt spid="30"/>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p:tgtEl>
                                          <p:spTgt spid="3"/>
                                        </p:tgtEl>
                                        <p:attrNameLst>
                                          <p:attrName>ppt_x</p:attrName>
                                        </p:attrNameLst>
                                      </p:cBhvr>
                                      <p:tavLst>
                                        <p:tav tm="0">
                                          <p:val>
                                            <p:strVal val="#ppt_x-#ppt_w*1.125000"/>
                                          </p:val>
                                        </p:tav>
                                        <p:tav tm="100000">
                                          <p:val>
                                            <p:strVal val="#ppt_x"/>
                                          </p:val>
                                        </p:tav>
                                      </p:tavLst>
                                    </p:anim>
                                    <p:animEffect transition="in" filter="wipe(righ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bwMode="auto">
          <a:xfrm>
            <a:off x="5267320" y="695789"/>
            <a:ext cx="1657360" cy="1899846"/>
            <a:chOff x="6092" y="2755"/>
            <a:chExt cx="704" cy="807"/>
          </a:xfrm>
          <a:solidFill>
            <a:schemeClr val="accent2"/>
          </a:solidFill>
        </p:grpSpPr>
        <p:sp>
          <p:nvSpPr>
            <p:cNvPr id="4" name="Freeform 16"/>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7"/>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9"/>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0"/>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1"/>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2"/>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3"/>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4"/>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1934827" y="2616753"/>
            <a:ext cx="8226931" cy="854080"/>
          </a:xfrm>
          <a:prstGeom prst="rect">
            <a:avLst/>
          </a:prstGeom>
          <a:noFill/>
        </p:spPr>
        <p:txBody>
          <a:bodyPr wrap="none" rtlCol="0">
            <a:spAutoFit/>
          </a:bodyPr>
          <a:lstStyle/>
          <a:p>
            <a:pPr algn="ctr">
              <a:lnSpc>
                <a:spcPct val="150000"/>
              </a:lnSpc>
            </a:pPr>
            <a:r>
              <a:rPr lang="en-US" altLang="zh-CN" sz="3600" b="1" dirty="0" smtClean="0">
                <a:solidFill>
                  <a:srgbClr val="FF3300"/>
                </a:solidFill>
                <a:latin typeface="汉仪喵魂体W" panose="00020600040101010101" pitchFamily="18" charset="-122"/>
                <a:ea typeface="汉仪喵魂体W" panose="00020600040101010101" pitchFamily="18" charset="-122"/>
              </a:rPr>
              <a:t>CHƯƠNG I: SỐ HỮU TỈ - SỐ THỰC</a:t>
            </a:r>
          </a:p>
        </p:txBody>
      </p:sp>
      <p:sp>
        <p:nvSpPr>
          <p:cNvPr id="14" name="文本框 13"/>
          <p:cNvSpPr txBox="1"/>
          <p:nvPr/>
        </p:nvSpPr>
        <p:spPr>
          <a:xfrm>
            <a:off x="540328" y="3591395"/>
            <a:ext cx="11152908"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3600" b="1" dirty="0">
                <a:solidFill>
                  <a:srgbClr val="FFFF00"/>
                </a:solidFill>
                <a:latin typeface="汉仪喵魂体W" panose="00020600040101010101" pitchFamily="18" charset="-122"/>
                <a:ea typeface="汉仪喵魂体W" panose="00020600040101010101" pitchFamily="18" charset="-122"/>
              </a:rPr>
              <a:t>TIẾT </a:t>
            </a:r>
            <a:r>
              <a:rPr lang="en-US" altLang="zh-CN" sz="3600" b="1" dirty="0" smtClean="0">
                <a:solidFill>
                  <a:srgbClr val="FFFF00"/>
                </a:solidFill>
                <a:latin typeface="汉仪喵魂体W" panose="00020600040101010101" pitchFamily="18" charset="-122"/>
                <a:ea typeface="汉仪喵魂体W" panose="00020600040101010101" pitchFamily="18" charset="-122"/>
              </a:rPr>
              <a:t>1</a:t>
            </a:r>
            <a:r>
              <a:rPr lang="en-US" altLang="zh-CN" sz="3600" b="1" dirty="0">
                <a:solidFill>
                  <a:srgbClr val="FFFF00"/>
                </a:solidFill>
                <a:latin typeface="汉仪喵魂体W" panose="00020600040101010101" pitchFamily="18" charset="-122"/>
                <a:ea typeface="汉仪喵魂体W" panose="00020600040101010101" pitchFamily="18" charset="-122"/>
              </a:rPr>
              <a:t>: BÀI 1: </a:t>
            </a:r>
            <a:r>
              <a:rPr lang="en-US" altLang="zh-CN" sz="3600" b="1" dirty="0" smtClean="0">
                <a:solidFill>
                  <a:srgbClr val="FFFF00"/>
                </a:solidFill>
                <a:latin typeface="汉仪喵魂体W" panose="00020600040101010101" pitchFamily="18" charset="-122"/>
                <a:ea typeface="汉仪喵魂体W" panose="00020600040101010101" pitchFamily="18" charset="-122"/>
              </a:rPr>
              <a:t>TẬP HỢP Q CÁC SỐ </a:t>
            </a:r>
            <a:r>
              <a:rPr lang="en-US" altLang="zh-CN" sz="3600" b="1" dirty="0">
                <a:solidFill>
                  <a:srgbClr val="FFFF00"/>
                </a:solidFill>
                <a:latin typeface="汉仪喵魂体W" panose="00020600040101010101" pitchFamily="18" charset="-122"/>
                <a:ea typeface="汉仪喵魂体W" panose="00020600040101010101" pitchFamily="18" charset="-122"/>
              </a:rPr>
              <a:t>HỮU TỈ</a:t>
            </a:r>
            <a:endParaRPr lang="zh-CN" altLang="en-US" sz="3600" b="1" dirty="0">
              <a:solidFill>
                <a:srgbClr val="FFFF00"/>
              </a:solidFill>
              <a:latin typeface="汉仪喵魂体W" panose="00020600040101010101" pitchFamily="18" charset="-122"/>
              <a:ea typeface="汉仪喵魂体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9333" y="1433861"/>
            <a:ext cx="9355516" cy="4839623"/>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994820" y="610692"/>
            <a:ext cx="6954229"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文本框 93"/>
            <p:cNvSpPr txBox="1"/>
            <p:nvPr/>
          </p:nvSpPr>
          <p:spPr>
            <a:xfrm>
              <a:off x="1595870" y="496392"/>
              <a:ext cx="5049780" cy="584775"/>
            </a:xfrm>
            <a:prstGeom prst="rect">
              <a:avLst/>
            </a:prstGeom>
            <a:noFill/>
          </p:spPr>
          <p:txBody>
            <a:bodyPr wrap="none" rtlCol="0">
              <a:spAutoFit/>
            </a:bodyPr>
            <a:lstStyle/>
            <a:p>
              <a:r>
                <a:rPr lang="en-US" altLang="zh-CN" sz="3200" dirty="0" smtClean="0">
                  <a:solidFill>
                    <a:schemeClr val="bg1"/>
                  </a:solidFill>
                  <a:latin typeface="汉仪喵魂体W" panose="00020600040101010101" pitchFamily="18" charset="-122"/>
                  <a:ea typeface="汉仪喵魂体W" panose="00020600040101010101" pitchFamily="18" charset="-122"/>
                </a:rPr>
                <a:t>HỎI NHANH – ĐÁP GỌN</a:t>
              </a:r>
              <a:endParaRPr lang="zh-CN" altLang="en-US" sz="3200" dirty="0">
                <a:solidFill>
                  <a:schemeClr val="bg1"/>
                </a:solidFill>
                <a:latin typeface="汉仪喵魂体W" panose="00020600040101010101" pitchFamily="18" charset="-122"/>
                <a:ea typeface="汉仪喵魂体W" panose="00020600040101010101" pitchFamily="18" charset="-122"/>
              </a:endParaRPr>
            </a:p>
          </p:txBody>
        </p:sp>
      </p:grpSp>
      <p:grpSp>
        <p:nvGrpSpPr>
          <p:cNvPr id="97" name="组合 96"/>
          <p:cNvGrpSpPr/>
          <p:nvPr/>
        </p:nvGrpSpPr>
        <p:grpSpPr>
          <a:xfrm>
            <a:off x="8527165" y="725294"/>
            <a:ext cx="3380016" cy="2874655"/>
            <a:chOff x="1375849" y="1901211"/>
            <a:chExt cx="4233329" cy="3678765"/>
          </a:xfrm>
        </p:grpSpPr>
        <p:sp>
          <p:nvSpPr>
            <p:cNvPr id="98" name="任意多边形 97"/>
            <p:cNvSpPr/>
            <p:nvPr/>
          </p:nvSpPr>
          <p:spPr>
            <a:xfrm>
              <a:off x="1685925" y="2124422"/>
              <a:ext cx="3600450" cy="2759180"/>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a:srcRect/>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99" name="任意多边形 98"/>
            <p:cNvSpPr/>
            <p:nvPr/>
          </p:nvSpPr>
          <p:spPr>
            <a:xfrm>
              <a:off x="1375849" y="190121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2"/>
            </a:solid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00" name="任意多边形 99"/>
            <p:cNvSpPr/>
            <p:nvPr/>
          </p:nvSpPr>
          <p:spPr>
            <a:xfrm>
              <a:off x="2515205" y="5107435"/>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sp>
        <p:nvSpPr>
          <p:cNvPr id="104" name="Text Box 103"/>
          <p:cNvSpPr txBox="1"/>
          <p:nvPr/>
        </p:nvSpPr>
        <p:spPr>
          <a:xfrm>
            <a:off x="1180847" y="2330096"/>
            <a:ext cx="6823677" cy="523220"/>
          </a:xfrm>
          <a:prstGeom prst="rect">
            <a:avLst/>
          </a:prstGeom>
          <a:noFill/>
        </p:spPr>
        <p:txBody>
          <a:bodyPr wrap="square" rtlCol="0">
            <a:spAutoFit/>
          </a:bodyPr>
          <a:lstStyle/>
          <a:p>
            <a:r>
              <a:rPr lang="en-US" sz="2800" dirty="0" smtClean="0">
                <a:solidFill>
                  <a:srgbClr val="00B0F0"/>
                </a:solidFill>
                <a:latin typeface="Times New Roman" pitchFamily="18" charset="0"/>
                <a:cs typeface="Times New Roman" pitchFamily="18" charset="0"/>
              </a:rPr>
              <a:t>Hãy viết các số sau thành 3 phân số bằng nó:</a:t>
            </a:r>
          </a:p>
        </p:txBody>
      </p:sp>
      <mc:AlternateContent xmlns:mc="http://schemas.openxmlformats.org/markup-compatibility/2006" xmlns:a14="http://schemas.microsoft.com/office/drawing/2010/main">
        <mc:Choice Requires="a14">
          <p:sp>
            <p:nvSpPr>
              <p:cNvPr id="103" name="TextBox 102"/>
              <p:cNvSpPr txBox="1"/>
              <p:nvPr/>
            </p:nvSpPr>
            <p:spPr>
              <a:xfrm>
                <a:off x="1398933" y="2925296"/>
                <a:ext cx="2475358" cy="763158"/>
              </a:xfrm>
              <a:prstGeom prst="rect">
                <a:avLst/>
              </a:prstGeom>
              <a:noFill/>
            </p:spPr>
            <p:txBody>
              <a:bodyPr wrap="none" rtlCol="0">
                <a:spAutoFit/>
              </a:bodyPr>
              <a:lstStyle/>
              <a:p>
                <a:r>
                  <a:rPr lang="en-US" sz="2800" dirty="0">
                    <a:solidFill>
                      <a:schemeClr val="bg1"/>
                    </a:solidFill>
                    <a:latin typeface="Times New Roman" pitchFamily="18" charset="0"/>
                    <a:cs typeface="Times New Roman" pitchFamily="18" charset="0"/>
                  </a:rPr>
                  <a:t>5</a:t>
                </a:r>
                <a:r>
                  <a:rPr lang="en-US" sz="2800" dirty="0" smtClean="0">
                    <a:solidFill>
                      <a:schemeClr val="bg1"/>
                    </a:solidFill>
                    <a:latin typeface="Times New Roman" pitchFamily="18" charset="0"/>
                    <a:cs typeface="Times New Roman" pitchFamily="18" charset="0"/>
                  </a:rPr>
                  <a:t> = </a:t>
                </a:r>
                <a14:m>
                  <m:oMath xmlns:m="http://schemas.openxmlformats.org/officeDocument/2006/math">
                    <m:f>
                      <m:fPr>
                        <m:ctrlPr>
                          <a:rPr lang="en-US" sz="3600" i="1" smtClean="0">
                            <a:solidFill>
                              <a:schemeClr val="bg1"/>
                            </a:solidFill>
                            <a:latin typeface="Cambria Math" panose="02040503050406030204" pitchFamily="18" charset="0"/>
                            <a:cs typeface="Times New Roman" pitchFamily="18" charset="0"/>
                          </a:rPr>
                        </m:ctrlPr>
                      </m:fPr>
                      <m:num>
                        <m:r>
                          <a:rPr lang="en-US" sz="3600" b="0" i="1" smtClean="0">
                            <a:solidFill>
                              <a:schemeClr val="bg1"/>
                            </a:solidFill>
                            <a:latin typeface="Cambria Math"/>
                            <a:cs typeface="Times New Roman" pitchFamily="18" charset="0"/>
                          </a:rPr>
                          <m:t>….</m:t>
                        </m:r>
                      </m:num>
                      <m:den>
                        <m:r>
                          <a:rPr lang="en-US" sz="3600" b="0" i="1" smtClean="0">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endParaRPr lang="en-US" sz="3600" dirty="0">
                  <a:solidFill>
                    <a:schemeClr val="bg1"/>
                  </a:solidFill>
                  <a:latin typeface="Times New Roman" pitchFamily="18" charset="0"/>
                  <a:cs typeface="Times New Roman" pitchFamily="18" charset="0"/>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1398933" y="2925296"/>
                <a:ext cx="2475358" cy="763158"/>
              </a:xfrm>
              <a:prstGeom prst="rect">
                <a:avLst/>
              </a:prstGeom>
              <a:blipFill rotWithShape="1">
                <a:blip r:embed="rId4"/>
                <a:stretch>
                  <a:fillRect l="-4914" b="-3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1269684" y="4122862"/>
                <a:ext cx="2954655" cy="763158"/>
              </a:xfrm>
              <a:prstGeom prst="rect">
                <a:avLst/>
              </a:prstGeom>
              <a:noFill/>
            </p:spPr>
            <p:txBody>
              <a:bodyPr wrap="none" rtlCol="0">
                <a:spAutoFit/>
              </a:bodyPr>
              <a:lstStyle/>
              <a:p>
                <a:r>
                  <a:rPr lang="en-US" sz="2800" dirty="0" smtClean="0">
                    <a:solidFill>
                      <a:schemeClr val="bg1"/>
                    </a:solidFill>
                    <a:latin typeface="Times New Roman" pitchFamily="18" charset="0"/>
                    <a:cs typeface="Times New Roman" pitchFamily="18" charset="0"/>
                  </a:rPr>
                  <a:t>- 0,2 = </a:t>
                </a:r>
                <a14:m>
                  <m:oMath xmlns:m="http://schemas.openxmlformats.org/officeDocument/2006/math">
                    <m:f>
                      <m:fPr>
                        <m:ctrlPr>
                          <a:rPr lang="en-US" sz="3600" i="1" smtClean="0">
                            <a:solidFill>
                              <a:schemeClr val="bg1"/>
                            </a:solidFill>
                            <a:latin typeface="Cambria Math" panose="02040503050406030204" pitchFamily="18" charset="0"/>
                            <a:cs typeface="Times New Roman" pitchFamily="18" charset="0"/>
                          </a:rPr>
                        </m:ctrlPr>
                      </m:fPr>
                      <m:num>
                        <m:r>
                          <a:rPr lang="en-US" sz="3600" b="0" i="1" smtClean="0">
                            <a:solidFill>
                              <a:schemeClr val="bg1"/>
                            </a:solidFill>
                            <a:latin typeface="Cambria Math"/>
                            <a:cs typeface="Times New Roman" pitchFamily="18" charset="0"/>
                          </a:rPr>
                          <m:t>….</m:t>
                        </m:r>
                      </m:num>
                      <m:den>
                        <m:r>
                          <a:rPr lang="en-US" sz="3600" b="0" i="1" smtClean="0">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endParaRPr lang="en-US" sz="3600" dirty="0">
                  <a:solidFill>
                    <a:schemeClr val="bg1"/>
                  </a:solidFill>
                  <a:latin typeface="Times New Roman" pitchFamily="18" charset="0"/>
                  <a:cs typeface="Times New Roman" pitchFamily="18" charset="0"/>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1269684" y="4122862"/>
                <a:ext cx="2954655" cy="763158"/>
              </a:xfrm>
              <a:prstGeom prst="rect">
                <a:avLst/>
              </a:prstGeom>
              <a:blipFill rotWithShape="1">
                <a:blip r:embed="rId5"/>
                <a:stretch>
                  <a:fillRect l="-4124"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5215758" y="2940252"/>
                <a:ext cx="2475358" cy="763158"/>
              </a:xfrm>
              <a:prstGeom prst="rect">
                <a:avLst/>
              </a:prstGeom>
              <a:noFill/>
            </p:spPr>
            <p:txBody>
              <a:bodyPr wrap="none" rtlCol="0">
                <a:spAutoFit/>
              </a:bodyPr>
              <a:lstStyle/>
              <a:p>
                <a:r>
                  <a:rPr lang="en-US" sz="2800" dirty="0">
                    <a:solidFill>
                      <a:schemeClr val="bg1"/>
                    </a:solidFill>
                    <a:latin typeface="Times New Roman" pitchFamily="18" charset="0"/>
                    <a:cs typeface="Times New Roman" pitchFamily="18" charset="0"/>
                  </a:rPr>
                  <a:t>0</a:t>
                </a:r>
                <a:r>
                  <a:rPr lang="en-US" sz="2800" dirty="0" smtClean="0">
                    <a:solidFill>
                      <a:schemeClr val="bg1"/>
                    </a:solidFill>
                    <a:latin typeface="Times New Roman" pitchFamily="18" charset="0"/>
                    <a:cs typeface="Times New Roman" pitchFamily="18" charset="0"/>
                  </a:rPr>
                  <a:t> = </a:t>
                </a:r>
                <a14:m>
                  <m:oMath xmlns:m="http://schemas.openxmlformats.org/officeDocument/2006/math">
                    <m:f>
                      <m:fPr>
                        <m:ctrlPr>
                          <a:rPr lang="en-US" sz="3600" i="1" smtClean="0">
                            <a:solidFill>
                              <a:schemeClr val="bg1"/>
                            </a:solidFill>
                            <a:latin typeface="Cambria Math" panose="02040503050406030204" pitchFamily="18" charset="0"/>
                            <a:cs typeface="Times New Roman" pitchFamily="18" charset="0"/>
                          </a:rPr>
                        </m:ctrlPr>
                      </m:fPr>
                      <m:num>
                        <m:r>
                          <a:rPr lang="en-US" sz="3600" b="0" i="1" smtClean="0">
                            <a:solidFill>
                              <a:schemeClr val="bg1"/>
                            </a:solidFill>
                            <a:latin typeface="Cambria Math"/>
                            <a:cs typeface="Times New Roman" pitchFamily="18" charset="0"/>
                          </a:rPr>
                          <m:t>….</m:t>
                        </m:r>
                      </m:num>
                      <m:den>
                        <m:r>
                          <a:rPr lang="en-US" sz="3600" b="0" i="1" smtClean="0">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endParaRPr lang="en-US" sz="3600" dirty="0">
                  <a:solidFill>
                    <a:schemeClr val="bg1"/>
                  </a:solidFill>
                  <a:latin typeface="Times New Roman" pitchFamily="18" charset="0"/>
                  <a:cs typeface="Times New Roman" pitchFamily="18" charset="0"/>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5215758" y="2940252"/>
                <a:ext cx="2475358" cy="763158"/>
              </a:xfrm>
              <a:prstGeom prst="rect">
                <a:avLst/>
              </a:prstGeom>
              <a:blipFill rotWithShape="1">
                <a:blip r:embed="rId6"/>
                <a:stretch>
                  <a:fillRect l="-5172"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5193984" y="4118544"/>
                <a:ext cx="2627642" cy="763158"/>
              </a:xfrm>
              <a:prstGeom prst="rect">
                <a:avLst/>
              </a:prstGeom>
              <a:noFill/>
            </p:spPr>
            <p:txBody>
              <a:bodyPr wrap="none" rtlCol="0">
                <a:spAutoFit/>
              </a:bodyPr>
              <a:lstStyle/>
              <a:p>
                <a:r>
                  <a:rPr lang="en-US" sz="2800" dirty="0" smtClean="0">
                    <a:solidFill>
                      <a:schemeClr val="bg1"/>
                    </a:solidFill>
                    <a:latin typeface="Times New Roman" pitchFamily="18" charset="0"/>
                    <a:cs typeface="Times New Roman" pitchFamily="18" charset="0"/>
                  </a:rPr>
                  <a:t>3</a:t>
                </a:r>
                <a14:m>
                  <m:oMath xmlns:m="http://schemas.openxmlformats.org/officeDocument/2006/math">
                    <m:f>
                      <m:fPr>
                        <m:ctrlPr>
                          <a:rPr lang="en-US" sz="2800" i="1">
                            <a:solidFill>
                              <a:schemeClr val="bg1"/>
                            </a:solidFill>
                            <a:latin typeface="Cambria Math" panose="02040503050406030204" pitchFamily="18" charset="0"/>
                            <a:cs typeface="Times New Roman" pitchFamily="18" charset="0"/>
                          </a:rPr>
                        </m:ctrlPr>
                      </m:fPr>
                      <m:num>
                        <m:r>
                          <a:rPr lang="en-US" sz="2800" b="0" i="1" smtClean="0">
                            <a:solidFill>
                              <a:schemeClr val="bg1"/>
                            </a:solidFill>
                            <a:latin typeface="Cambria Math"/>
                            <a:cs typeface="Times New Roman" pitchFamily="18" charset="0"/>
                          </a:rPr>
                          <m:t>1</m:t>
                        </m:r>
                      </m:num>
                      <m:den>
                        <m:r>
                          <a:rPr lang="en-US" sz="2800" b="0" i="1" smtClean="0">
                            <a:solidFill>
                              <a:schemeClr val="bg1"/>
                            </a:solidFill>
                            <a:latin typeface="Cambria Math"/>
                            <a:cs typeface="Times New Roman" pitchFamily="18" charset="0"/>
                          </a:rPr>
                          <m:t>2</m:t>
                        </m:r>
                      </m:den>
                    </m:f>
                  </m:oMath>
                </a14:m>
                <a:r>
                  <a:rPr lang="en-US" sz="2800" dirty="0" smtClean="0">
                    <a:solidFill>
                      <a:schemeClr val="bg1"/>
                    </a:solidFill>
                    <a:latin typeface="Times New Roman" pitchFamily="18" charset="0"/>
                    <a:cs typeface="Times New Roman" pitchFamily="18" charset="0"/>
                  </a:rPr>
                  <a:t> = </a:t>
                </a:r>
                <a14:m>
                  <m:oMath xmlns:m="http://schemas.openxmlformats.org/officeDocument/2006/math">
                    <m:f>
                      <m:fPr>
                        <m:ctrlPr>
                          <a:rPr lang="en-US" sz="3600" i="1" smtClean="0">
                            <a:solidFill>
                              <a:schemeClr val="bg1"/>
                            </a:solidFill>
                            <a:latin typeface="Cambria Math" panose="02040503050406030204" pitchFamily="18" charset="0"/>
                            <a:cs typeface="Times New Roman" pitchFamily="18" charset="0"/>
                          </a:rPr>
                        </m:ctrlPr>
                      </m:fPr>
                      <m:num>
                        <m:r>
                          <a:rPr lang="en-US" sz="3600" b="0" i="1" smtClean="0">
                            <a:solidFill>
                              <a:schemeClr val="bg1"/>
                            </a:solidFill>
                            <a:latin typeface="Cambria Math"/>
                            <a:cs typeface="Times New Roman" pitchFamily="18" charset="0"/>
                          </a:rPr>
                          <m:t>….</m:t>
                        </m:r>
                      </m:num>
                      <m:den>
                        <m:r>
                          <a:rPr lang="en-US" sz="3600" b="0" i="1" smtClean="0">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r>
                  <a:rPr lang="en-US" sz="2800" dirty="0">
                    <a:solidFill>
                      <a:schemeClr val="bg1"/>
                    </a:solidFill>
                    <a:latin typeface="Times New Roman" pitchFamily="18" charset="0"/>
                    <a:cs typeface="Times New Roman" pitchFamily="18" charset="0"/>
                  </a:rPr>
                  <a:t> = </a:t>
                </a:r>
                <a14:m>
                  <m:oMath xmlns:m="http://schemas.openxmlformats.org/officeDocument/2006/math">
                    <m:f>
                      <m:fPr>
                        <m:ctrlPr>
                          <a:rPr lang="en-US" sz="3600" i="1">
                            <a:solidFill>
                              <a:schemeClr val="bg1"/>
                            </a:solidFill>
                            <a:latin typeface="Cambria Math" panose="02040503050406030204" pitchFamily="18" charset="0"/>
                            <a:cs typeface="Times New Roman" pitchFamily="18" charset="0"/>
                          </a:rPr>
                        </m:ctrlPr>
                      </m:fPr>
                      <m:num>
                        <m:r>
                          <a:rPr lang="en-US" sz="3600" i="1">
                            <a:solidFill>
                              <a:schemeClr val="bg1"/>
                            </a:solidFill>
                            <a:latin typeface="Cambria Math"/>
                            <a:cs typeface="Times New Roman" pitchFamily="18" charset="0"/>
                          </a:rPr>
                          <m:t>….</m:t>
                        </m:r>
                      </m:num>
                      <m:den>
                        <m:r>
                          <a:rPr lang="en-US" sz="3600" i="1">
                            <a:solidFill>
                              <a:schemeClr val="bg1"/>
                            </a:solidFill>
                            <a:latin typeface="Cambria Math"/>
                            <a:cs typeface="Times New Roman" pitchFamily="18" charset="0"/>
                          </a:rPr>
                          <m:t>….</m:t>
                        </m:r>
                      </m:den>
                    </m:f>
                  </m:oMath>
                </a14:m>
                <a:endParaRPr lang="en-US" sz="3600" dirty="0">
                  <a:solidFill>
                    <a:schemeClr val="bg1"/>
                  </a:solidFill>
                  <a:latin typeface="Times New Roman" pitchFamily="18" charset="0"/>
                  <a:cs typeface="Times New Roman" pitchFamily="18" charset="0"/>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5193984" y="4118544"/>
                <a:ext cx="2627642" cy="763158"/>
              </a:xfrm>
              <a:prstGeom prst="rect">
                <a:avLst/>
              </a:prstGeom>
              <a:blipFill rotWithShape="1">
                <a:blip r:embed="rId7"/>
                <a:stretch>
                  <a:fillRect l="-4640" b="-3200"/>
                </a:stretch>
              </a:blipFill>
            </p:spPr>
            <p:txBody>
              <a:bodyPr/>
              <a:lstStyle/>
              <a:p>
                <a:r>
                  <a:rPr lang="en-US">
                    <a:noFill/>
                  </a:rPr>
                  <a:t> </a:t>
                </a:r>
              </a:p>
            </p:txBody>
          </p:sp>
        </mc:Fallback>
      </mc:AlternateContent>
      <p:sp>
        <p:nvSpPr>
          <p:cNvPr id="109" name="Rounded Rectangle 108"/>
          <p:cNvSpPr/>
          <p:nvPr/>
        </p:nvSpPr>
        <p:spPr>
          <a:xfrm>
            <a:off x="8700871" y="905834"/>
            <a:ext cx="3075493" cy="2138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rgbClr val="FF0000"/>
                </a:solidFill>
                <a:latin typeface="Andalus" pitchFamily="18" charset="-78"/>
                <a:cs typeface="Andalus" pitchFamily="18" charset="-78"/>
              </a:rPr>
              <a:t>Có thể viết mỗi phân số trên thành bao nhiêu phân số bằng nó?</a:t>
            </a:r>
            <a:endParaRPr lang="en-US" sz="3000" dirty="0">
              <a:solidFill>
                <a:srgbClr val="FF0000"/>
              </a:solidFill>
              <a:latin typeface="Andalus" pitchFamily="18" charset="-78"/>
              <a:cs typeface="Andalus"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p:tgtEl>
                                          <p:spTgt spid="92"/>
                                        </p:tgtEl>
                                        <p:attrNameLst>
                                          <p:attrName>ppt_x</p:attrName>
                                        </p:attrNameLst>
                                      </p:cBhvr>
                                      <p:tavLst>
                                        <p:tav tm="0">
                                          <p:val>
                                            <p:strVal val="#ppt_x-#ppt_w*1.125000"/>
                                          </p:val>
                                        </p:tav>
                                        <p:tav tm="100000">
                                          <p:val>
                                            <p:strVal val="#ppt_x"/>
                                          </p:val>
                                        </p:tav>
                                      </p:tavLst>
                                    </p:anim>
                                    <p:animEffect transition="in" filter="wipe(right)">
                                      <p:cBhvr>
                                        <p:cTn id="8" dur="500"/>
                                        <p:tgtEl>
                                          <p:spTgt spid="9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circle(in)">
                                      <p:cBhvr>
                                        <p:cTn id="25" dur="20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 calcmode="lin" valueType="num">
                                      <p:cBhvr>
                                        <p:cTn id="30" dur="500" fill="hold"/>
                                        <p:tgtEl>
                                          <p:spTgt spid="103"/>
                                        </p:tgtEl>
                                        <p:attrNameLst>
                                          <p:attrName>ppt_w</p:attrName>
                                        </p:attrNameLst>
                                      </p:cBhvr>
                                      <p:tavLst>
                                        <p:tav tm="0">
                                          <p:val>
                                            <p:fltVal val="0"/>
                                          </p:val>
                                        </p:tav>
                                        <p:tav tm="100000">
                                          <p:val>
                                            <p:strVal val="#ppt_w"/>
                                          </p:val>
                                        </p:tav>
                                      </p:tavLst>
                                    </p:anim>
                                    <p:anim calcmode="lin" valueType="num">
                                      <p:cBhvr>
                                        <p:cTn id="31" dur="500" fill="hold"/>
                                        <p:tgtEl>
                                          <p:spTgt spid="103"/>
                                        </p:tgtEl>
                                        <p:attrNameLst>
                                          <p:attrName>ppt_h</p:attrName>
                                        </p:attrNameLst>
                                      </p:cBhvr>
                                      <p:tavLst>
                                        <p:tav tm="0">
                                          <p:val>
                                            <p:fltVal val="0"/>
                                          </p:val>
                                        </p:tav>
                                        <p:tav tm="100000">
                                          <p:val>
                                            <p:strVal val="#ppt_h"/>
                                          </p:val>
                                        </p:tav>
                                      </p:tavLst>
                                    </p:anim>
                                    <p:animEffect transition="in" filter="fade">
                                      <p:cBhvr>
                                        <p:cTn id="32" dur="500"/>
                                        <p:tgtEl>
                                          <p:spTgt spid="10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500" fill="hold"/>
                                        <p:tgtEl>
                                          <p:spTgt spid="106"/>
                                        </p:tgtEl>
                                        <p:attrNameLst>
                                          <p:attrName>ppt_x</p:attrName>
                                        </p:attrNameLst>
                                      </p:cBhvr>
                                      <p:tavLst>
                                        <p:tav tm="0">
                                          <p:val>
                                            <p:strVal val="#ppt_x"/>
                                          </p:val>
                                        </p:tav>
                                        <p:tav tm="100000">
                                          <p:val>
                                            <p:strVal val="#ppt_x"/>
                                          </p:val>
                                        </p:tav>
                                      </p:tavLst>
                                    </p:anim>
                                    <p:anim calcmode="lin" valueType="num">
                                      <p:cBhvr additive="base">
                                        <p:cTn id="38"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barn(inVertical)">
                                      <p:cBhvr>
                                        <p:cTn id="43" dur="500"/>
                                        <p:tgtEl>
                                          <p:spTgt spid="10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500"/>
                                        <p:tgtEl>
                                          <p:spTgt spid="10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09"/>
                                        </p:tgtEl>
                                        <p:attrNameLst>
                                          <p:attrName>style.visibility</p:attrName>
                                        </p:attrNameLst>
                                      </p:cBhvr>
                                      <p:to>
                                        <p:strVal val="visible"/>
                                      </p:to>
                                    </p:set>
                                    <p:anim calcmode="lin" valueType="num">
                                      <p:cBhvr>
                                        <p:cTn id="53" dur="1000" fill="hold"/>
                                        <p:tgtEl>
                                          <p:spTgt spid="109"/>
                                        </p:tgtEl>
                                        <p:attrNameLst>
                                          <p:attrName>ppt_w</p:attrName>
                                        </p:attrNameLst>
                                      </p:cBhvr>
                                      <p:tavLst>
                                        <p:tav tm="0">
                                          <p:val>
                                            <p:fltVal val="0"/>
                                          </p:val>
                                        </p:tav>
                                        <p:tav tm="100000">
                                          <p:val>
                                            <p:strVal val="#ppt_w"/>
                                          </p:val>
                                        </p:tav>
                                      </p:tavLst>
                                    </p:anim>
                                    <p:anim calcmode="lin" valueType="num">
                                      <p:cBhvr>
                                        <p:cTn id="54" dur="1000" fill="hold"/>
                                        <p:tgtEl>
                                          <p:spTgt spid="109"/>
                                        </p:tgtEl>
                                        <p:attrNameLst>
                                          <p:attrName>ppt_h</p:attrName>
                                        </p:attrNameLst>
                                      </p:cBhvr>
                                      <p:tavLst>
                                        <p:tav tm="0">
                                          <p:val>
                                            <p:fltVal val="0"/>
                                          </p:val>
                                        </p:tav>
                                        <p:tav tm="100000">
                                          <p:val>
                                            <p:strVal val="#ppt_h"/>
                                          </p:val>
                                        </p:tav>
                                      </p:tavLst>
                                    </p:anim>
                                    <p:anim calcmode="lin" valueType="num">
                                      <p:cBhvr>
                                        <p:cTn id="55" dur="1000" fill="hold"/>
                                        <p:tgtEl>
                                          <p:spTgt spid="109"/>
                                        </p:tgtEl>
                                        <p:attrNameLst>
                                          <p:attrName>style.rotation</p:attrName>
                                        </p:attrNameLst>
                                      </p:cBhvr>
                                      <p:tavLst>
                                        <p:tav tm="0">
                                          <p:val>
                                            <p:fltVal val="90"/>
                                          </p:val>
                                        </p:tav>
                                        <p:tav tm="100000">
                                          <p:val>
                                            <p:fltVal val="0"/>
                                          </p:val>
                                        </p:tav>
                                      </p:tavLst>
                                    </p:anim>
                                    <p:animEffect transition="in" filter="fade">
                                      <p:cBhvr>
                                        <p:cTn id="56"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3" grpId="0"/>
      <p:bldP spid="106" grpId="0"/>
      <p:bldP spid="107" grpId="0"/>
      <p:bldP spid="108" grpId="0"/>
      <p:bldP spid="1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000222" y="777955"/>
            <a:ext cx="9099900" cy="523220"/>
          </a:xfrm>
          <a:prstGeom prst="rect">
            <a:avLst/>
          </a:prstGeom>
          <a:noFill/>
        </p:spPr>
        <p:txBody>
          <a:bodyPr wrap="square" rtlCol="0">
            <a:spAutoFit/>
          </a:bodyPr>
          <a:lstStyle/>
          <a:p>
            <a:pPr marL="457200" indent="-457200">
              <a:buFont typeface="Wingdings" pitchFamily="2" charset="2"/>
              <a:buChar char="Ø"/>
            </a:pPr>
            <a:r>
              <a:rPr lang="en-US" sz="2800" dirty="0" smtClean="0">
                <a:solidFill>
                  <a:schemeClr val="bg1"/>
                </a:solidFill>
                <a:latin typeface="Times New Roman" pitchFamily="18" charset="0"/>
                <a:cs typeface="Times New Roman" pitchFamily="18" charset="0"/>
              </a:rPr>
              <a:t> Có thể viết mỗi phân số trên thành vô số phân số bằng nó </a:t>
            </a:r>
            <a:endParaRPr lang="en-US" sz="2800" dirty="0">
              <a:solidFill>
                <a:schemeClr val="bg1"/>
              </a:solidFill>
              <a:latin typeface="Times New Roman" pitchFamily="18" charset="0"/>
              <a:cs typeface="Times New Roman" pitchFamily="18" charset="0"/>
            </a:endParaRPr>
          </a:p>
        </p:txBody>
      </p:sp>
      <p:sp>
        <p:nvSpPr>
          <p:cNvPr id="60" name="TextBox 59"/>
          <p:cNvSpPr txBox="1"/>
          <p:nvPr/>
        </p:nvSpPr>
        <p:spPr>
          <a:xfrm>
            <a:off x="2000222" y="1624664"/>
            <a:ext cx="9099900" cy="954107"/>
          </a:xfrm>
          <a:prstGeom prst="rect">
            <a:avLst/>
          </a:prstGeom>
          <a:noFill/>
        </p:spPr>
        <p:txBody>
          <a:bodyPr wrap="square" rtlCol="0">
            <a:spAutoFit/>
          </a:bodyPr>
          <a:lstStyle/>
          <a:p>
            <a:pPr marL="457200" indent="-457200">
              <a:buFont typeface="Wingdings" pitchFamily="2" charset="2"/>
              <a:buChar char="Ø"/>
            </a:pPr>
            <a:r>
              <a:rPr lang="en-US" sz="2800" dirty="0" smtClean="0">
                <a:solidFill>
                  <a:srgbClr val="81D4DE"/>
                </a:solidFill>
                <a:latin typeface="Times New Roman" pitchFamily="18" charset="0"/>
                <a:cs typeface="Times New Roman" pitchFamily="18" charset="0"/>
              </a:rPr>
              <a:t> Các phân số bằng nhau là các cách viết khác nhau của một số, số đó được gọi là số hữu tỉ. </a:t>
            </a:r>
            <a:endParaRPr lang="en-US" sz="2800" dirty="0">
              <a:solidFill>
                <a:srgbClr val="81D4DE"/>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1" name="TextBox 60"/>
              <p:cNvSpPr txBox="1"/>
              <p:nvPr/>
            </p:nvSpPr>
            <p:spPr>
              <a:xfrm>
                <a:off x="2962872" y="2840175"/>
                <a:ext cx="6840907" cy="700705"/>
              </a:xfrm>
              <a:prstGeom prst="rect">
                <a:avLst/>
              </a:prstGeom>
              <a:noFill/>
            </p:spPr>
            <p:txBody>
              <a:bodyPr wrap="square" rtlCol="0">
                <a:spAutoFit/>
              </a:bodyPr>
              <a:lstStyle/>
              <a:p>
                <a:r>
                  <a:rPr lang="en-US" sz="2800" dirty="0" smtClean="0">
                    <a:solidFill>
                      <a:srgbClr val="81D4DE"/>
                    </a:solidFill>
                    <a:latin typeface="Times New Roman" pitchFamily="18" charset="0"/>
                    <a:cs typeface="Times New Roman" pitchFamily="18" charset="0"/>
                  </a:rPr>
                  <a:t>Vậy các số 5; -0,2 ; 0; </a:t>
                </a:r>
                <a14:m>
                  <m:oMath xmlns:m="http://schemas.openxmlformats.org/officeDocument/2006/math">
                    <m:f>
                      <m:fPr>
                        <m:ctrlPr>
                          <a:rPr lang="en-US" sz="2800" i="1">
                            <a:solidFill>
                              <a:srgbClr val="81D4DE"/>
                            </a:solidFill>
                            <a:latin typeface="Cambria Math" panose="02040503050406030204" pitchFamily="18" charset="0"/>
                            <a:cs typeface="Times New Roman" pitchFamily="18" charset="0"/>
                          </a:rPr>
                        </m:ctrlPr>
                      </m:fPr>
                      <m:num>
                        <m:r>
                          <a:rPr lang="en-US" sz="2800" b="0" i="1" smtClean="0">
                            <a:solidFill>
                              <a:srgbClr val="81D4DE"/>
                            </a:solidFill>
                            <a:latin typeface="Cambria Math"/>
                            <a:cs typeface="Times New Roman" pitchFamily="18" charset="0"/>
                          </a:rPr>
                          <m:t>−1</m:t>
                        </m:r>
                      </m:num>
                      <m:den>
                        <m:r>
                          <a:rPr lang="en-US" sz="2800" b="0" i="1" smtClean="0">
                            <a:solidFill>
                              <a:srgbClr val="81D4DE"/>
                            </a:solidFill>
                            <a:latin typeface="Cambria Math"/>
                            <a:cs typeface="Times New Roman" pitchFamily="18" charset="0"/>
                          </a:rPr>
                          <m:t>5</m:t>
                        </m:r>
                      </m:den>
                    </m:f>
                    <m:r>
                      <a:rPr lang="en-US" sz="2800" i="1">
                        <a:solidFill>
                          <a:srgbClr val="81D4DE"/>
                        </a:solidFill>
                        <a:latin typeface="Cambria Math"/>
                        <a:cs typeface="Times New Roman" pitchFamily="18" charset="0"/>
                      </a:rPr>
                      <m:t> </m:t>
                    </m:r>
                  </m:oMath>
                </a14:m>
                <a:r>
                  <a:rPr lang="en-US" sz="2800" dirty="0" smtClean="0">
                    <a:solidFill>
                      <a:srgbClr val="81D4DE"/>
                    </a:solidFill>
                    <a:latin typeface="Times New Roman" pitchFamily="18" charset="0"/>
                    <a:cs typeface="Times New Roman" pitchFamily="18" charset="0"/>
                  </a:rPr>
                  <a:t>; 3</a:t>
                </a:r>
                <a14:m>
                  <m:oMath xmlns:m="http://schemas.openxmlformats.org/officeDocument/2006/math">
                    <m:f>
                      <m:fPr>
                        <m:ctrlPr>
                          <a:rPr lang="en-US" sz="2800" i="1">
                            <a:solidFill>
                              <a:srgbClr val="81D4DE"/>
                            </a:solidFill>
                            <a:latin typeface="Cambria Math" panose="02040503050406030204" pitchFamily="18" charset="0"/>
                            <a:cs typeface="Times New Roman" pitchFamily="18" charset="0"/>
                          </a:rPr>
                        </m:ctrlPr>
                      </m:fPr>
                      <m:num>
                        <m:r>
                          <a:rPr lang="en-US" sz="2800" i="1">
                            <a:solidFill>
                              <a:srgbClr val="81D4DE"/>
                            </a:solidFill>
                            <a:latin typeface="Cambria Math"/>
                            <a:cs typeface="Times New Roman" pitchFamily="18" charset="0"/>
                          </a:rPr>
                          <m:t>1</m:t>
                        </m:r>
                      </m:num>
                      <m:den>
                        <m:r>
                          <a:rPr lang="en-US" sz="2800" i="1">
                            <a:solidFill>
                              <a:srgbClr val="81D4DE"/>
                            </a:solidFill>
                            <a:latin typeface="Cambria Math"/>
                            <a:cs typeface="Times New Roman" pitchFamily="18" charset="0"/>
                          </a:rPr>
                          <m:t>2</m:t>
                        </m:r>
                      </m:den>
                    </m:f>
                  </m:oMath>
                </a14:m>
                <a:r>
                  <a:rPr lang="en-US" sz="2800" dirty="0" smtClean="0">
                    <a:solidFill>
                      <a:srgbClr val="81D4DE"/>
                    </a:solidFill>
                    <a:latin typeface="Times New Roman" pitchFamily="18" charset="0"/>
                    <a:cs typeface="Times New Roman" pitchFamily="18" charset="0"/>
                  </a:rPr>
                  <a:t>  đều là số hữu tỉ </a:t>
                </a:r>
                <a:endParaRPr lang="en-US" sz="2800" dirty="0">
                  <a:solidFill>
                    <a:srgbClr val="81D4DE"/>
                  </a:solidFill>
                  <a:latin typeface="Times New Roman" pitchFamily="18" charset="0"/>
                  <a:cs typeface="Times New Roman" pitchFamily="18"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962872" y="2840175"/>
                <a:ext cx="6840907" cy="700705"/>
              </a:xfrm>
              <a:prstGeom prst="rect">
                <a:avLst/>
              </a:prstGeom>
              <a:blipFill rotWithShape="1">
                <a:blip r:embed="rId2"/>
                <a:stretch>
                  <a:fillRect l="-1783" r="-1070" b="-10435"/>
                </a:stretch>
              </a:blipFill>
            </p:spPr>
            <p:txBody>
              <a:bodyPr/>
              <a:lstStyle/>
              <a:p>
                <a:r>
                  <a:rPr lang="en-US">
                    <a:noFill/>
                  </a:rPr>
                  <a:t> </a:t>
                </a:r>
              </a:p>
            </p:txBody>
          </p:sp>
        </mc:Fallback>
      </mc:AlternateContent>
      <p:grpSp>
        <p:nvGrpSpPr>
          <p:cNvPr id="62" name="组合 21"/>
          <p:cNvGrpSpPr/>
          <p:nvPr/>
        </p:nvGrpSpPr>
        <p:grpSpPr>
          <a:xfrm>
            <a:off x="544459" y="710870"/>
            <a:ext cx="1295400" cy="1341438"/>
            <a:chOff x="3969316" y="3146634"/>
            <a:chExt cx="1295400" cy="1341438"/>
          </a:xfrm>
        </p:grpSpPr>
        <p:sp>
          <p:nvSpPr>
            <p:cNvPr id="63" name="Freeform 5"/>
            <p:cNvSpPr>
              <a:spLocks noEditPoints="1"/>
            </p:cNvSpPr>
            <p:nvPr/>
          </p:nvSpPr>
          <p:spPr bwMode="auto">
            <a:xfrm rot="169628">
              <a:off x="3969316" y="314663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4" name="矩形 14"/>
            <p:cNvSpPr/>
            <p:nvPr/>
          </p:nvSpPr>
          <p:spPr>
            <a:xfrm>
              <a:off x="4074185" y="3559350"/>
              <a:ext cx="1085662" cy="461665"/>
            </a:xfrm>
            <a:prstGeom prst="rect">
              <a:avLst/>
            </a:prstGeom>
          </p:spPr>
          <p:txBody>
            <a:bodyPr wrap="square">
              <a:spAutoFit/>
              <a:scene3d>
                <a:camera prst="orthographicFront"/>
                <a:lightRig rig="threePt" dir="t"/>
              </a:scene3d>
              <a:sp3d contourW="12700"/>
            </a:bodyPr>
            <a:lstStyle/>
            <a:p>
              <a:pPr algn="ctr"/>
              <a:r>
                <a:rPr lang="en-US" altLang="zh-CN" sz="2400" b="1" i="1" u="sng" dirty="0" smtClean="0">
                  <a:solidFill>
                    <a:schemeClr val="bg1"/>
                  </a:solidFill>
                  <a:latin typeface="Times New Roman" pitchFamily="18" charset="0"/>
                  <a:ea typeface="汉仪喵魂体W" panose="00020600040101010101" pitchFamily="18" charset="-122"/>
                  <a:cs typeface="Times New Roman" pitchFamily="18" charset="0"/>
                </a:rPr>
                <a:t>Trả lời</a:t>
              </a:r>
              <a:endParaRPr lang="zh-CN" altLang="en-US" sz="2400" b="1" i="1" u="sng" dirty="0">
                <a:solidFill>
                  <a:schemeClr val="bg1"/>
                </a:solidFill>
                <a:latin typeface="Times New Roman" pitchFamily="18" charset="0"/>
                <a:ea typeface="汉仪喵魂体W" panose="00020600040101010101" pitchFamily="18" charset="-122"/>
                <a:cs typeface="Times New Roman" pitchFamily="18" charset="0"/>
              </a:endParaRPr>
            </a:p>
          </p:txBody>
        </p:sp>
      </p:grpSp>
      <p:sp>
        <p:nvSpPr>
          <p:cNvPr id="54" name="AutoShape 2" descr="Hình ảnh dấu chấm hỏi đẹp, ấn tượng và độc đáo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87" y="3992293"/>
            <a:ext cx="1558967" cy="1620505"/>
          </a:xfrm>
          <a:prstGeom prst="rect">
            <a:avLst/>
          </a:prstGeom>
        </p:spPr>
      </p:pic>
      <p:sp>
        <p:nvSpPr>
          <p:cNvPr id="65" name="TextBox 64"/>
          <p:cNvSpPr txBox="1"/>
          <p:nvPr/>
        </p:nvSpPr>
        <p:spPr>
          <a:xfrm>
            <a:off x="2941647" y="4462600"/>
            <a:ext cx="6862132" cy="769441"/>
          </a:xfrm>
          <a:prstGeom prst="rect">
            <a:avLst/>
          </a:prstGeom>
          <a:noFill/>
        </p:spPr>
        <p:txBody>
          <a:bodyPr wrap="square" rtlCol="0">
            <a:spAutoFit/>
          </a:bodyPr>
          <a:lstStyle/>
          <a:p>
            <a:r>
              <a:rPr lang="en-US" sz="4400" b="1" dirty="0" smtClean="0">
                <a:solidFill>
                  <a:schemeClr val="accent5">
                    <a:lumMod val="75000"/>
                  </a:schemeClr>
                </a:solidFill>
                <a:latin typeface="Times New Roman" panose="02020603050405020304" pitchFamily="18" charset="0"/>
                <a:ea typeface="SimSun-ExtB" pitchFamily="49" charset="-122"/>
                <a:cs typeface="Times New Roman" panose="02020603050405020304" pitchFamily="18" charset="0"/>
              </a:rPr>
              <a:t>Vậy số hữu tỉ là gì ? </a:t>
            </a:r>
            <a:endParaRPr lang="en-US" sz="4400" b="1" dirty="0">
              <a:solidFill>
                <a:schemeClr val="accent5">
                  <a:lumMod val="75000"/>
                </a:schemeClr>
              </a:solidFill>
              <a:latin typeface="Times New Roman" panose="02020603050405020304" pitchFamily="18" charset="0"/>
              <a:ea typeface="SimSun-ExtB" pitchFamily="49" charset="-122"/>
              <a:cs typeface="Times New Roman" panose="02020603050405020304" pitchFamily="18" charset="0"/>
            </a:endParaRPr>
          </a:p>
        </p:txBody>
      </p:sp>
    </p:spTree>
    <p:extLst>
      <p:ext uri="{BB962C8B-B14F-4D97-AF65-F5344CB8AC3E}">
        <p14:creationId xmlns:p14="http://schemas.microsoft.com/office/powerpoint/2010/main" val="6520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p:cTn id="14" dur="500" fill="hold"/>
                                        <p:tgtEl>
                                          <p:spTgt spid="59"/>
                                        </p:tgtEl>
                                        <p:attrNameLst>
                                          <p:attrName>ppt_w</p:attrName>
                                        </p:attrNameLst>
                                      </p:cBhvr>
                                      <p:tavLst>
                                        <p:tav tm="0">
                                          <p:val>
                                            <p:fltVal val="0"/>
                                          </p:val>
                                        </p:tav>
                                        <p:tav tm="100000">
                                          <p:val>
                                            <p:strVal val="#ppt_w"/>
                                          </p:val>
                                        </p:tav>
                                      </p:tavLst>
                                    </p:anim>
                                    <p:anim calcmode="lin" valueType="num">
                                      <p:cBhvr>
                                        <p:cTn id="15" dur="500" fill="hold"/>
                                        <p:tgtEl>
                                          <p:spTgt spid="59"/>
                                        </p:tgtEl>
                                        <p:attrNameLst>
                                          <p:attrName>ppt_h</p:attrName>
                                        </p:attrNameLst>
                                      </p:cBhvr>
                                      <p:tavLst>
                                        <p:tav tm="0">
                                          <p:val>
                                            <p:fltVal val="0"/>
                                          </p:val>
                                        </p:tav>
                                        <p:tav tm="100000">
                                          <p:val>
                                            <p:strVal val="#ppt_h"/>
                                          </p:val>
                                        </p:tav>
                                      </p:tavLst>
                                    </p:anim>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80">
                                          <p:stCondLst>
                                            <p:cond delay="0"/>
                                          </p:stCondLst>
                                        </p:cTn>
                                        <p:tgtEl>
                                          <p:spTgt spid="61"/>
                                        </p:tgtEl>
                                      </p:cBhvr>
                                    </p:animEffect>
                                    <p:anim calcmode="lin" valueType="num">
                                      <p:cBhvr>
                                        <p:cTn id="27"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2" dur="26">
                                          <p:stCondLst>
                                            <p:cond delay="650"/>
                                          </p:stCondLst>
                                        </p:cTn>
                                        <p:tgtEl>
                                          <p:spTgt spid="61"/>
                                        </p:tgtEl>
                                      </p:cBhvr>
                                      <p:to x="100000" y="60000"/>
                                    </p:animScale>
                                    <p:animScale>
                                      <p:cBhvr>
                                        <p:cTn id="33" dur="166" decel="50000">
                                          <p:stCondLst>
                                            <p:cond delay="676"/>
                                          </p:stCondLst>
                                        </p:cTn>
                                        <p:tgtEl>
                                          <p:spTgt spid="61"/>
                                        </p:tgtEl>
                                      </p:cBhvr>
                                      <p:to x="100000" y="100000"/>
                                    </p:animScale>
                                    <p:animScale>
                                      <p:cBhvr>
                                        <p:cTn id="34" dur="26">
                                          <p:stCondLst>
                                            <p:cond delay="1312"/>
                                          </p:stCondLst>
                                        </p:cTn>
                                        <p:tgtEl>
                                          <p:spTgt spid="61"/>
                                        </p:tgtEl>
                                      </p:cBhvr>
                                      <p:to x="100000" y="80000"/>
                                    </p:animScale>
                                    <p:animScale>
                                      <p:cBhvr>
                                        <p:cTn id="35" dur="166" decel="50000">
                                          <p:stCondLst>
                                            <p:cond delay="1338"/>
                                          </p:stCondLst>
                                        </p:cTn>
                                        <p:tgtEl>
                                          <p:spTgt spid="61"/>
                                        </p:tgtEl>
                                      </p:cBhvr>
                                      <p:to x="100000" y="100000"/>
                                    </p:animScale>
                                    <p:animScale>
                                      <p:cBhvr>
                                        <p:cTn id="36" dur="26">
                                          <p:stCondLst>
                                            <p:cond delay="1642"/>
                                          </p:stCondLst>
                                        </p:cTn>
                                        <p:tgtEl>
                                          <p:spTgt spid="61"/>
                                        </p:tgtEl>
                                      </p:cBhvr>
                                      <p:to x="100000" y="90000"/>
                                    </p:animScale>
                                    <p:animScale>
                                      <p:cBhvr>
                                        <p:cTn id="37" dur="166" decel="50000">
                                          <p:stCondLst>
                                            <p:cond delay="1668"/>
                                          </p:stCondLst>
                                        </p:cTn>
                                        <p:tgtEl>
                                          <p:spTgt spid="61"/>
                                        </p:tgtEl>
                                      </p:cBhvr>
                                      <p:to x="100000" y="100000"/>
                                    </p:animScale>
                                    <p:animScale>
                                      <p:cBhvr>
                                        <p:cTn id="38" dur="26">
                                          <p:stCondLst>
                                            <p:cond delay="1808"/>
                                          </p:stCondLst>
                                        </p:cTn>
                                        <p:tgtEl>
                                          <p:spTgt spid="61"/>
                                        </p:tgtEl>
                                      </p:cBhvr>
                                      <p:to x="100000" y="95000"/>
                                    </p:animScale>
                                    <p:animScale>
                                      <p:cBhvr>
                                        <p:cTn id="39" dur="166" decel="50000">
                                          <p:stCondLst>
                                            <p:cond delay="1834"/>
                                          </p:stCondLst>
                                        </p:cTn>
                                        <p:tgtEl>
                                          <p:spTgt spid="6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9" presetClass="entr" presetSubtype="10"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0" fill="hold"/>
                                        <p:tgtEl>
                                          <p:spTgt spid="55"/>
                                        </p:tgtEl>
                                        <p:attrNameLst>
                                          <p:attrName>ppt_w</p:attrName>
                                        </p:attrNameLst>
                                      </p:cBhvr>
                                      <p:tavLst>
                                        <p:tav tm="0" fmla="#ppt_w*sin(2.5*pi*$)">
                                          <p:val>
                                            <p:fltVal val="0"/>
                                          </p:val>
                                        </p:tav>
                                        <p:tav tm="100000">
                                          <p:val>
                                            <p:fltVal val="1"/>
                                          </p:val>
                                        </p:tav>
                                      </p:tavLst>
                                    </p:anim>
                                    <p:anim calcmode="lin" valueType="num">
                                      <p:cBhvr>
                                        <p:cTn id="45" dur="50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iterate type="lt">
                                    <p:tmAbs val="0"/>
                                  </p:iterate>
                                  <p:childTnLst>
                                    <p:set>
                                      <p:cBhvr>
                                        <p:cTn id="49" dur="1" fill="hold">
                                          <p:stCondLst>
                                            <p:cond delay="0"/>
                                          </p:stCondLst>
                                        </p:cTn>
                                        <p:tgtEl>
                                          <p:spTgt spid="65"/>
                                        </p:tgtEl>
                                        <p:attrNameLst>
                                          <p:attrName>style.visibility</p:attrName>
                                        </p:attrNameLst>
                                      </p:cBhvr>
                                      <p:to>
                                        <p:strVal val="visible"/>
                                      </p:to>
                                    </p:set>
                                  </p:childTnLst>
                                </p:cTn>
                              </p:par>
                            </p:childTnLst>
                          </p:cTn>
                        </p:par>
                        <p:par>
                          <p:cTn id="50" fill="hold">
                            <p:stCondLst>
                              <p:cond delay="0"/>
                            </p:stCondLst>
                            <p:childTnLst>
                              <p:par>
                                <p:cTn id="51" presetID="34" presetClass="emph" presetSubtype="0" fill="hold" grpId="1" nodeType="after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65"/>
                                        </p:tgtEl>
                                        <p:attrNameLst>
                                          <p:attrName>ppt_x</p:attrName>
                                          <p:attrName>ppt_y</p:attrName>
                                        </p:attrNameLst>
                                      </p:cBhvr>
                                    </p:animMotion>
                                    <p:animRot by="1500000">
                                      <p:cBhvr>
                                        <p:cTn id="53" dur="125" fill="hold">
                                          <p:stCondLst>
                                            <p:cond delay="0"/>
                                          </p:stCondLst>
                                        </p:cTn>
                                        <p:tgtEl>
                                          <p:spTgt spid="65"/>
                                        </p:tgtEl>
                                        <p:attrNameLst>
                                          <p:attrName>r</p:attrName>
                                        </p:attrNameLst>
                                      </p:cBhvr>
                                    </p:animRot>
                                    <p:animRot by="-1500000">
                                      <p:cBhvr>
                                        <p:cTn id="54" dur="125" fill="hold">
                                          <p:stCondLst>
                                            <p:cond delay="125"/>
                                          </p:stCondLst>
                                        </p:cTn>
                                        <p:tgtEl>
                                          <p:spTgt spid="65"/>
                                        </p:tgtEl>
                                        <p:attrNameLst>
                                          <p:attrName>r</p:attrName>
                                        </p:attrNameLst>
                                      </p:cBhvr>
                                    </p:animRot>
                                    <p:animRot by="-1500000">
                                      <p:cBhvr>
                                        <p:cTn id="55" dur="125" fill="hold">
                                          <p:stCondLst>
                                            <p:cond delay="250"/>
                                          </p:stCondLst>
                                        </p:cTn>
                                        <p:tgtEl>
                                          <p:spTgt spid="65"/>
                                        </p:tgtEl>
                                        <p:attrNameLst>
                                          <p:attrName>r</p:attrName>
                                        </p:attrNameLst>
                                      </p:cBhvr>
                                    </p:animRot>
                                    <p:animRot by="1500000">
                                      <p:cBhvr>
                                        <p:cTn id="56" dur="125" fill="hold">
                                          <p:stCondLst>
                                            <p:cond delay="375"/>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5" grpId="0"/>
      <p:bldP spid="6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994821" y="610692"/>
            <a:ext cx="3493676" cy="625183"/>
            <a:chOff x="994820" y="496392"/>
            <a:chExt cx="5886671" cy="625183"/>
          </a:xfrm>
        </p:grpSpPr>
        <p:grpSp>
          <p:nvGrpSpPr>
            <p:cNvPr id="50" name="组合 49"/>
            <p:cNvGrpSpPr/>
            <p:nvPr/>
          </p:nvGrpSpPr>
          <p:grpSpPr>
            <a:xfrm>
              <a:off x="994820" y="626210"/>
              <a:ext cx="588667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1595870" y="496392"/>
              <a:ext cx="2095445" cy="584775"/>
            </a:xfrm>
            <a:prstGeom prst="rect">
              <a:avLst/>
            </a:prstGeom>
            <a:noFill/>
          </p:spPr>
          <p:txBody>
            <a:bodyPr wrap="none" rtlCol="0">
              <a:spAutoFit/>
            </a:bodyPr>
            <a:lstStyle/>
            <a:p>
              <a:r>
                <a:rPr lang="en-US" altLang="zh-CN" sz="3200" dirty="0" smtClean="0">
                  <a:solidFill>
                    <a:srgbClr val="FFE469"/>
                  </a:solidFill>
                  <a:latin typeface="Andalus" pitchFamily="18" charset="-78"/>
                  <a:ea typeface="汉仪喵魂体W" panose="00020600040101010101" pitchFamily="18" charset="-122"/>
                  <a:cs typeface="Andalus" pitchFamily="18" charset="-78"/>
                </a:rPr>
                <a:t>1. Số hữu tỉ</a:t>
              </a:r>
              <a:endParaRPr lang="zh-CN" altLang="en-US" sz="3200" dirty="0">
                <a:solidFill>
                  <a:srgbClr val="FFE469"/>
                </a:solidFill>
                <a:latin typeface="Andalus" pitchFamily="18" charset="-78"/>
                <a:ea typeface="汉仪喵魂体W" panose="00020600040101010101" pitchFamily="18" charset="-122"/>
                <a:cs typeface="Andalus" pitchFamily="18" charset="-78"/>
              </a:endParaRPr>
            </a:p>
          </p:txBody>
        </p:sp>
      </p:grpSp>
      <p:grpSp>
        <p:nvGrpSpPr>
          <p:cNvPr id="47" name="组合 106"/>
          <p:cNvGrpSpPr/>
          <p:nvPr/>
        </p:nvGrpSpPr>
        <p:grpSpPr>
          <a:xfrm>
            <a:off x="494808" y="1490340"/>
            <a:ext cx="1313748" cy="1246663"/>
            <a:chOff x="4219575" y="3103563"/>
            <a:chExt cx="746125" cy="708025"/>
          </a:xfrm>
          <a:solidFill>
            <a:schemeClr val="accent1"/>
          </a:solidFill>
        </p:grpSpPr>
        <p:sp>
          <p:nvSpPr>
            <p:cNvPr id="48"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vert="horz" wrap="square" lIns="121920" tIns="60960" rIns="121920" bIns="60960" numCol="1" anchor="t" anchorCtr="0" compatLnSpc="1"/>
            <a:lstStyle/>
            <a:p>
              <a:endParaRPr lang="zh-CN" altLang="en-US" sz="2400"/>
            </a:p>
          </p:txBody>
        </p:sp>
      </p:grpSp>
      <mc:AlternateContent xmlns:mc="http://schemas.openxmlformats.org/markup-compatibility/2006" xmlns:a14="http://schemas.microsoft.com/office/drawing/2010/main">
        <mc:Choice Requires="a14">
          <p:sp>
            <p:nvSpPr>
              <p:cNvPr id="2" name="TextBox 1"/>
              <p:cNvSpPr txBox="1"/>
              <p:nvPr/>
            </p:nvSpPr>
            <p:spPr>
              <a:xfrm>
                <a:off x="1779063" y="1447950"/>
                <a:ext cx="9946249" cy="751296"/>
              </a:xfrm>
              <a:prstGeom prst="rect">
                <a:avLst/>
              </a:prstGeom>
              <a:noFill/>
            </p:spPr>
            <p:txBody>
              <a:bodyPr wrap="none" rtlCol="0">
                <a:spAutoFit/>
              </a:bodyPr>
              <a:lstStyle/>
              <a:p>
                <a:pPr marL="457200" indent="-457200">
                  <a:buFont typeface="Andalus" pitchFamily="18" charset="-78"/>
                  <a:buChar char="–"/>
                </a:pPr>
                <a:r>
                  <a:rPr lang="en-US" sz="2800" dirty="0" smtClean="0">
                    <a:solidFill>
                      <a:schemeClr val="bg1"/>
                    </a:solidFill>
                    <a:latin typeface="Times New Roman" pitchFamily="18" charset="0"/>
                    <a:cs typeface="Times New Roman" pitchFamily="18" charset="0"/>
                  </a:rPr>
                  <a:t>Số hữu tỉ là số viết được dưới dạng phân số </a:t>
                </a:r>
                <a14:m>
                  <m:oMath xmlns:m="http://schemas.openxmlformats.org/officeDocument/2006/math">
                    <m:f>
                      <m:fPr>
                        <m:ctrlPr>
                          <a:rPr lang="en-US" sz="3200" i="1" smtClean="0">
                            <a:solidFill>
                              <a:schemeClr val="bg1"/>
                            </a:solidFill>
                            <a:latin typeface="Cambria Math" panose="02040503050406030204" pitchFamily="18" charset="0"/>
                            <a:cs typeface="Andalus" pitchFamily="18" charset="-78"/>
                          </a:rPr>
                        </m:ctrlPr>
                      </m:fPr>
                      <m:num>
                        <m:r>
                          <a:rPr lang="en-US" sz="3200" b="0" i="1" smtClean="0">
                            <a:solidFill>
                              <a:schemeClr val="bg1"/>
                            </a:solidFill>
                            <a:latin typeface="Cambria Math"/>
                            <a:cs typeface="Andalus" pitchFamily="18" charset="-78"/>
                          </a:rPr>
                          <m:t>𝑎</m:t>
                        </m:r>
                      </m:num>
                      <m:den>
                        <m:r>
                          <a:rPr lang="en-US" sz="3200" b="0" i="1" smtClean="0">
                            <a:solidFill>
                              <a:schemeClr val="bg1"/>
                            </a:solidFill>
                            <a:latin typeface="Cambria Math"/>
                            <a:cs typeface="Andalus" pitchFamily="18" charset="-78"/>
                          </a:rPr>
                          <m:t>𝑏</m:t>
                        </m:r>
                      </m:den>
                    </m:f>
                  </m:oMath>
                </a14:m>
                <a:r>
                  <a:rPr lang="en-US" sz="2800" dirty="0" smtClean="0">
                    <a:solidFill>
                      <a:schemeClr val="bg1"/>
                    </a:solidFill>
                    <a:latin typeface="Times New Roman" pitchFamily="18" charset="0"/>
                    <a:cs typeface="Times New Roman" pitchFamily="18" charset="0"/>
                  </a:rPr>
                  <a:t> với a, b </a:t>
                </a:r>
                <a14:m>
                  <m:oMath xmlns:m="http://schemas.openxmlformats.org/officeDocument/2006/math">
                    <m:r>
                      <a:rPr lang="en-US" sz="2800" i="1" smtClean="0">
                        <a:solidFill>
                          <a:schemeClr val="bg1"/>
                        </a:solidFill>
                        <a:latin typeface="Cambria Math"/>
                        <a:ea typeface="Cambria Math"/>
                        <a:cs typeface="Andalus" pitchFamily="18" charset="-78"/>
                      </a:rPr>
                      <m:t>∈</m:t>
                    </m:r>
                  </m:oMath>
                </a14:m>
                <a:r>
                  <a:rPr lang="en-US" sz="2800" dirty="0" smtClean="0">
                    <a:solidFill>
                      <a:schemeClr val="bg1"/>
                    </a:solidFill>
                    <a:latin typeface="Times New Roman" pitchFamily="18" charset="0"/>
                    <a:cs typeface="Times New Roman" pitchFamily="18" charset="0"/>
                  </a:rPr>
                  <a:t> Z, b </a:t>
                </a:r>
                <a14:m>
                  <m:oMath xmlns:m="http://schemas.openxmlformats.org/officeDocument/2006/math">
                    <m:r>
                      <a:rPr lang="en-US" sz="2800" i="1" smtClean="0">
                        <a:solidFill>
                          <a:schemeClr val="bg1"/>
                        </a:solidFill>
                        <a:latin typeface="Cambria Math"/>
                        <a:ea typeface="Cambria Math"/>
                        <a:cs typeface="Andalus" pitchFamily="18" charset="-78"/>
                      </a:rPr>
                      <m:t>≠</m:t>
                    </m:r>
                  </m:oMath>
                </a14:m>
                <a:r>
                  <a:rPr lang="en-US" sz="2800" dirty="0" smtClean="0">
                    <a:solidFill>
                      <a:schemeClr val="bg1"/>
                    </a:solidFill>
                    <a:latin typeface="Times New Roman" pitchFamily="18" charset="0"/>
                    <a:cs typeface="Times New Roman" pitchFamily="18" charset="0"/>
                  </a:rPr>
                  <a:t> 0</a:t>
                </a:r>
                <a:endParaRPr lang="en-US" sz="2800" dirty="0">
                  <a:solidFill>
                    <a:schemeClr val="bg1"/>
                  </a:solidFill>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779063" y="1447950"/>
                <a:ext cx="9946249" cy="751296"/>
              </a:xfrm>
              <a:prstGeom prst="rect">
                <a:avLst/>
              </a:prstGeom>
              <a:blipFill rotWithShape="1">
                <a:blip r:embed="rId3"/>
                <a:stretch>
                  <a:fillRect l="-1839" t="-4878" r="-245" b="-21138"/>
                </a:stretch>
              </a:blipFill>
            </p:spPr>
            <p:txBody>
              <a:bodyPr/>
              <a:lstStyle/>
              <a:p>
                <a:r>
                  <a:rPr lang="en-US">
                    <a:noFill/>
                  </a:rPr>
                  <a:t> </a:t>
                </a:r>
              </a:p>
            </p:txBody>
          </p:sp>
        </mc:Fallback>
      </mc:AlternateContent>
      <p:sp>
        <p:nvSpPr>
          <p:cNvPr id="169" name="TextBox 168"/>
          <p:cNvSpPr txBox="1"/>
          <p:nvPr/>
        </p:nvSpPr>
        <p:spPr>
          <a:xfrm>
            <a:off x="1811300" y="2433833"/>
            <a:ext cx="2270173" cy="523220"/>
          </a:xfrm>
          <a:prstGeom prst="rect">
            <a:avLst/>
          </a:prstGeom>
          <a:noFill/>
        </p:spPr>
        <p:txBody>
          <a:bodyPr wrap="none" rtlCol="0">
            <a:spAutoFit/>
          </a:bodyPr>
          <a:lstStyle/>
          <a:p>
            <a:pPr marL="457200" indent="-457200">
              <a:buFont typeface="Andalus" pitchFamily="18" charset="-78"/>
              <a:buChar char="–"/>
            </a:pPr>
            <a:r>
              <a:rPr lang="en-US" sz="2800" dirty="0" smtClean="0">
                <a:solidFill>
                  <a:schemeClr val="bg1"/>
                </a:solidFill>
                <a:latin typeface="Times New Roman" pitchFamily="18" charset="0"/>
                <a:cs typeface="Times New Roman" pitchFamily="18" charset="0"/>
              </a:rPr>
              <a:t>Kí hiệu:  </a:t>
            </a:r>
            <a:r>
              <a:rPr lang="en-US" sz="2800" b="1" dirty="0" smtClean="0">
                <a:solidFill>
                  <a:schemeClr val="bg1"/>
                </a:solidFill>
                <a:latin typeface="Times New Roman" pitchFamily="18" charset="0"/>
                <a:cs typeface="Times New Roman" pitchFamily="18" charset="0"/>
              </a:rPr>
              <a:t>Q</a:t>
            </a:r>
            <a:endParaRPr lang="en-US" sz="2800" b="1" dirty="0">
              <a:solidFill>
                <a:schemeClr val="bg1"/>
              </a:solidFill>
              <a:latin typeface="Times New Roman" pitchFamily="18" charset="0"/>
              <a:cs typeface="Times New Roman" pitchFamily="18" charset="0"/>
            </a:endParaRPr>
          </a:p>
        </p:txBody>
      </p:sp>
      <p:sp>
        <p:nvSpPr>
          <p:cNvPr id="172" name="椭圆 31"/>
          <p:cNvSpPr/>
          <p:nvPr/>
        </p:nvSpPr>
        <p:spPr>
          <a:xfrm>
            <a:off x="637006" y="3189967"/>
            <a:ext cx="542270" cy="5370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2"/>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chemeClr val="tx1"/>
                </a:solidFill>
                <a:latin typeface="方正静蕾简体" panose="02000000000000000000" pitchFamily="2" charset="-122"/>
                <a:ea typeface="方正静蕾简体" panose="02000000000000000000" pitchFamily="2" charset="-122"/>
              </a:rPr>
              <a:t>?1</a:t>
            </a:r>
            <a:endParaRPr lang="zh-CN" altLang="en-US" sz="2800" b="1" dirty="0">
              <a:solidFill>
                <a:schemeClr val="tx1"/>
              </a:solidFill>
              <a:latin typeface="方正静蕾简体" panose="02000000000000000000" pitchFamily="2" charset="-122"/>
              <a:ea typeface="方正静蕾简体" panose="02000000000000000000" pitchFamily="2" charset="-122"/>
            </a:endParaRPr>
          </a:p>
        </p:txBody>
      </p:sp>
      <mc:AlternateContent xmlns:mc="http://schemas.openxmlformats.org/markup-compatibility/2006" xmlns:a14="http://schemas.microsoft.com/office/drawing/2010/main">
        <mc:Choice Requires="a14">
          <p:sp>
            <p:nvSpPr>
              <p:cNvPr id="3" name="TextBox 2"/>
              <p:cNvSpPr txBox="1"/>
              <p:nvPr/>
            </p:nvSpPr>
            <p:spPr>
              <a:xfrm>
                <a:off x="1330575" y="3130206"/>
                <a:ext cx="6944530" cy="702885"/>
              </a:xfrm>
              <a:prstGeom prst="rect">
                <a:avLst/>
              </a:prstGeom>
              <a:noFill/>
            </p:spPr>
            <p:txBody>
              <a:bodyPr wrap="none" rtlCol="0">
                <a:spAutoFit/>
              </a:bodyPr>
              <a:lstStyle/>
              <a:p>
                <a:r>
                  <a:rPr lang="en-US" sz="2800" dirty="0" smtClean="0">
                    <a:solidFill>
                      <a:schemeClr val="bg1"/>
                    </a:solidFill>
                    <a:latin typeface="Times New Roman" pitchFamily="18" charset="0"/>
                    <a:cs typeface="Times New Roman" pitchFamily="18" charset="0"/>
                  </a:rPr>
                  <a:t>Vì sao các số 0,6 ; - 1,25 ; 1</a:t>
                </a:r>
                <a14:m>
                  <m:oMath xmlns:m="http://schemas.openxmlformats.org/officeDocument/2006/math">
                    <m:f>
                      <m:fPr>
                        <m:ctrlPr>
                          <a:rPr lang="en-US" sz="2800" i="1">
                            <a:solidFill>
                              <a:schemeClr val="bg1"/>
                            </a:solidFill>
                            <a:latin typeface="Cambria Math" panose="02040503050406030204" pitchFamily="18" charset="0"/>
                            <a:cs typeface="Times New Roman" pitchFamily="18" charset="0"/>
                          </a:rPr>
                        </m:ctrlPr>
                      </m:fPr>
                      <m:num>
                        <m:r>
                          <a:rPr lang="en-US" sz="2800" i="1">
                            <a:solidFill>
                              <a:schemeClr val="bg1"/>
                            </a:solidFill>
                            <a:latin typeface="Cambria Math"/>
                            <a:cs typeface="Times New Roman" pitchFamily="18" charset="0"/>
                          </a:rPr>
                          <m:t>1</m:t>
                        </m:r>
                      </m:num>
                      <m:den>
                        <m:r>
                          <a:rPr lang="en-US" sz="2800" b="0" i="1" smtClean="0">
                            <a:solidFill>
                              <a:schemeClr val="bg1"/>
                            </a:solidFill>
                            <a:latin typeface="Cambria Math"/>
                            <a:cs typeface="Times New Roman" pitchFamily="18" charset="0"/>
                          </a:rPr>
                          <m:t>3</m:t>
                        </m:r>
                      </m:den>
                    </m:f>
                  </m:oMath>
                </a14:m>
                <a:r>
                  <a:rPr lang="en-US" sz="2800" dirty="0" smtClean="0">
                    <a:solidFill>
                      <a:schemeClr val="bg1"/>
                    </a:solidFill>
                    <a:latin typeface="Times New Roman" pitchFamily="18" charset="0"/>
                    <a:cs typeface="Times New Roman" pitchFamily="18" charset="0"/>
                  </a:rPr>
                  <a:t> là các số hữu tỉ?  </a:t>
                </a:r>
                <a:endParaRPr lang="en-US" sz="2800" dirty="0">
                  <a:solidFill>
                    <a:schemeClr val="bg1"/>
                  </a:solidFill>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30575" y="3130206"/>
                <a:ext cx="6944530" cy="702885"/>
              </a:xfrm>
              <a:prstGeom prst="rect">
                <a:avLst/>
              </a:prstGeom>
              <a:blipFill rotWithShape="1">
                <a:blip r:embed="rId4"/>
                <a:stretch>
                  <a:fillRect l="-1756" r="-878" b="-9483"/>
                </a:stretch>
              </a:blipFill>
            </p:spPr>
            <p:txBody>
              <a:bodyPr/>
              <a:lstStyle/>
              <a:p>
                <a:r>
                  <a:rPr lang="en-US">
                    <a:noFill/>
                  </a:rPr>
                  <a:t> </a:t>
                </a:r>
              </a:p>
            </p:txBody>
          </p:sp>
        </mc:Fallback>
      </mc:AlternateContent>
      <p:sp>
        <p:nvSpPr>
          <p:cNvPr id="174" name="Text Box 8"/>
          <p:cNvSpPr txBox="1">
            <a:spLocks noChangeArrowheads="1"/>
          </p:cNvSpPr>
          <p:nvPr/>
        </p:nvSpPr>
        <p:spPr bwMode="auto">
          <a:xfrm>
            <a:off x="1297300" y="396775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a:spcBef>
                <a:spcPct val="50000"/>
              </a:spcBef>
            </a:pPr>
            <a:r>
              <a:rPr lang="en-US" u="sng" dirty="0">
                <a:solidFill>
                  <a:schemeClr val="bg1"/>
                </a:solidFill>
              </a:rPr>
              <a:t>Trả lời:</a:t>
            </a:r>
          </a:p>
        </p:txBody>
      </p:sp>
      <p:pic>
        <p:nvPicPr>
          <p:cNvPr id="175" name="Picture 1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100" y="3967750"/>
            <a:ext cx="2362200" cy="990600"/>
          </a:xfrm>
          <a:prstGeom prst="rect">
            <a:avLst/>
          </a:prstGeom>
          <a:solidFill>
            <a:schemeClr val="accent3">
              <a:lumMod val="20000"/>
              <a:lumOff val="80000"/>
            </a:schemeClr>
          </a:solidFill>
          <a:ln>
            <a:noFill/>
          </a:ln>
          <a:effectLst/>
          <a:extLst/>
        </p:spPr>
      </p:pic>
      <p:pic>
        <p:nvPicPr>
          <p:cNvPr id="176" name="Picture 1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6006" y="3983566"/>
            <a:ext cx="2718894" cy="974784"/>
          </a:xfrm>
          <a:prstGeom prst="rect">
            <a:avLst/>
          </a:prstGeom>
          <a:solidFill>
            <a:schemeClr val="accent3">
              <a:lumMod val="20000"/>
              <a:lumOff val="80000"/>
            </a:schemeClr>
          </a:solidFill>
          <a:ln>
            <a:noFill/>
          </a:ln>
          <a:effectLst/>
          <a:extLst/>
        </p:spPr>
      </p:pic>
      <p:pic>
        <p:nvPicPr>
          <p:cNvPr id="177" name="Picture 17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7447" y="5104525"/>
            <a:ext cx="1473912" cy="982608"/>
          </a:xfrm>
          <a:prstGeom prst="rect">
            <a:avLst/>
          </a:prstGeom>
          <a:solidFill>
            <a:schemeClr val="accent3">
              <a:lumMod val="20000"/>
              <a:lumOff val="80000"/>
            </a:schemeClr>
          </a:solidFill>
          <a:ln>
            <a:noFill/>
          </a:ln>
          <a:effectLst/>
          <a:extLst/>
        </p:spPr>
      </p:pic>
      <p:sp>
        <p:nvSpPr>
          <p:cNvPr id="4" name="TextBox 3"/>
          <p:cNvSpPr txBox="1"/>
          <p:nvPr/>
        </p:nvSpPr>
        <p:spPr>
          <a:xfrm>
            <a:off x="5657684" y="5117023"/>
            <a:ext cx="4097438" cy="954107"/>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Các số trên đều là số hữu tỉ (theo định nghĩa)</a:t>
            </a:r>
            <a:endParaRPr lang="en-US" sz="2800" dirty="0">
              <a:solidFill>
                <a:schemeClr val="bg1"/>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3905280" y="1328040"/>
              <a:ext cx="227880" cy="29520"/>
            </p14:xfrm>
          </p:contentPart>
        </mc:Choice>
        <mc:Fallback xmlns="">
          <p:pic>
            <p:nvPicPr>
              <p:cNvPr id="6" name="Ink 5"/>
              <p:cNvPicPr/>
              <p:nvPr/>
            </p:nvPicPr>
            <p:blipFill>
              <a:blip r:embed="rId9"/>
              <a:stretch>
                <a:fillRect/>
              </a:stretch>
            </p:blipFill>
            <p:spPr>
              <a:xfrm>
                <a:off x="3902760" y="1325160"/>
                <a:ext cx="232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3288600" y="4706640"/>
              <a:ext cx="50760" cy="8640"/>
            </p14:xfrm>
          </p:contentPart>
        </mc:Choice>
        <mc:Fallback xmlns="">
          <p:pic>
            <p:nvPicPr>
              <p:cNvPr id="17" name="Ink 16"/>
              <p:cNvPicPr/>
              <p:nvPr/>
            </p:nvPicPr>
            <p:blipFill>
              <a:blip r:embed="rId11"/>
              <a:stretch>
                <a:fillRect/>
              </a:stretch>
            </p:blipFill>
            <p:spPr>
              <a:xfrm>
                <a:off x="3285360" y="4692960"/>
                <a:ext cx="67680" cy="33120"/>
              </a:xfrm>
              <a:prstGeom prst="rect">
                <a:avLst/>
              </a:prstGeom>
            </p:spPr>
          </p:pic>
        </mc:Fallback>
      </mc:AlternateContent>
    </p:spTree>
    <p:extLst>
      <p:ext uri="{BB962C8B-B14F-4D97-AF65-F5344CB8AC3E}">
        <p14:creationId xmlns:p14="http://schemas.microsoft.com/office/powerpoint/2010/main" val="2028844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ppt_x</p:attrName>
                                        </p:attrNameLst>
                                      </p:cBhvr>
                                      <p:tavLst>
                                        <p:tav tm="0">
                                          <p:val>
                                            <p:strVal val="#ppt_x-#ppt_w*1.125000"/>
                                          </p:val>
                                        </p:tav>
                                        <p:tav tm="100000">
                                          <p:val>
                                            <p:strVal val="#ppt_x"/>
                                          </p:val>
                                        </p:tav>
                                      </p:tavLst>
                                    </p:anim>
                                    <p:animEffect transition="in" filter="wipe(right)">
                                      <p:cBhvr>
                                        <p:cTn id="8" dur="500"/>
                                        <p:tgtEl>
                                          <p:spTgt spid="49"/>
                                        </p:tgtEl>
                                      </p:cBhvr>
                                    </p:animEffect>
                                  </p:childTnLst>
                                </p:cTn>
                              </p:par>
                              <p:par>
                                <p:cTn id="9" presetID="53" presetClass="entr" presetSubtype="16"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 calcmode="lin" valueType="num">
                                      <p:cBhvr>
                                        <p:cTn id="2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69"/>
                                        </p:tgtEl>
                                        <p:attrNameLst>
                                          <p:attrName>style.visibility</p:attrName>
                                        </p:attrNameLst>
                                      </p:cBhvr>
                                      <p:to>
                                        <p:strVal val="visible"/>
                                      </p:to>
                                    </p:set>
                                    <p:anim by="(-#ppt_w*2)" calcmode="lin" valueType="num">
                                      <p:cBhvr rctx="PPT">
                                        <p:cTn id="27" dur="500" autoRev="1" fill="hold">
                                          <p:stCondLst>
                                            <p:cond delay="0"/>
                                          </p:stCondLst>
                                        </p:cTn>
                                        <p:tgtEl>
                                          <p:spTgt spid="169"/>
                                        </p:tgtEl>
                                        <p:attrNameLst>
                                          <p:attrName>ppt_w</p:attrName>
                                        </p:attrNameLst>
                                      </p:cBhvr>
                                    </p:anim>
                                    <p:anim by="(#ppt_w*0.50)" calcmode="lin" valueType="num">
                                      <p:cBhvr>
                                        <p:cTn id="28" dur="500" decel="50000" autoRev="1" fill="hold">
                                          <p:stCondLst>
                                            <p:cond delay="0"/>
                                          </p:stCondLst>
                                        </p:cTn>
                                        <p:tgtEl>
                                          <p:spTgt spid="169"/>
                                        </p:tgtEl>
                                        <p:attrNameLst>
                                          <p:attrName>ppt_x</p:attrName>
                                        </p:attrNameLst>
                                      </p:cBhvr>
                                    </p:anim>
                                    <p:anim from="(-#ppt_h/2)" to="(#ppt_y)" calcmode="lin" valueType="num">
                                      <p:cBhvr>
                                        <p:cTn id="29" dur="1000" fill="hold">
                                          <p:stCondLst>
                                            <p:cond delay="0"/>
                                          </p:stCondLst>
                                        </p:cTn>
                                        <p:tgtEl>
                                          <p:spTgt spid="169"/>
                                        </p:tgtEl>
                                        <p:attrNameLst>
                                          <p:attrName>ppt_y</p:attrName>
                                        </p:attrNameLst>
                                      </p:cBhvr>
                                    </p:anim>
                                    <p:animRot by="21600000">
                                      <p:cBhvr>
                                        <p:cTn id="30" dur="1000" fill="hold">
                                          <p:stCondLst>
                                            <p:cond delay="0"/>
                                          </p:stCondLst>
                                        </p:cTn>
                                        <p:tgtEl>
                                          <p:spTgt spid="169"/>
                                        </p:tgtEl>
                                        <p:attrNameLst>
                                          <p:attrName>r</p:attrName>
                                        </p:attrNameLst>
                                      </p:cBhvr>
                                    </p:animRot>
                                  </p:childTnLst>
                                </p:cTn>
                              </p:par>
                            </p:childTnLst>
                          </p:cTn>
                        </p:par>
                        <p:par>
                          <p:cTn id="31" fill="hold">
                            <p:stCondLst>
                              <p:cond delay="1700"/>
                            </p:stCondLst>
                            <p:childTnLst>
                              <p:par>
                                <p:cTn id="32" presetID="28" presetClass="emph" presetSubtype="0" fill="hold" grpId="1" nodeType="afterEffect">
                                  <p:stCondLst>
                                    <p:cond delay="0"/>
                                  </p:stCondLst>
                                  <p:iterate type="lt">
                                    <p:tmPct val="10000"/>
                                  </p:iterate>
                                  <p:childTnLst>
                                    <p:animClr clrSpc="rgb" dir="cw">
                                      <p:cBhvr override="childStyle">
                                        <p:cTn id="33" dur="500" fill="hold"/>
                                        <p:tgtEl>
                                          <p:spTgt spid="169"/>
                                        </p:tgtEl>
                                        <p:attrNameLst>
                                          <p:attrName>style.color</p:attrName>
                                        </p:attrNameLst>
                                      </p:cBhvr>
                                      <p:to>
                                        <a:schemeClr val="accent2"/>
                                      </p:to>
                                    </p:animClr>
                                    <p:animClr clrSpc="rgb" dir="cw">
                                      <p:cBhvr>
                                        <p:cTn id="34" dur="500" fill="hold"/>
                                        <p:tgtEl>
                                          <p:spTgt spid="169"/>
                                        </p:tgtEl>
                                        <p:attrNameLst>
                                          <p:attrName>fillcolor</p:attrName>
                                        </p:attrNameLst>
                                      </p:cBhvr>
                                      <p:to>
                                        <a:schemeClr val="accent2"/>
                                      </p:to>
                                    </p:animClr>
                                    <p:set>
                                      <p:cBhvr>
                                        <p:cTn id="35" dur="500" fill="hold"/>
                                        <p:tgtEl>
                                          <p:spTgt spid="169"/>
                                        </p:tgtEl>
                                        <p:attrNameLst>
                                          <p:attrName>fill.type</p:attrName>
                                        </p:attrNameLst>
                                      </p:cBhvr>
                                      <p:to>
                                        <p:strVal val="solid"/>
                                      </p:to>
                                    </p:set>
                                    <p:anim to="1.5" calcmode="lin" valueType="num">
                                      <p:cBhvr override="childStyle">
                                        <p:cTn id="36" dur="500" fill="hold"/>
                                        <p:tgtEl>
                                          <p:spTgt spid="169"/>
                                        </p:tgtEl>
                                        <p:attrNameLst>
                                          <p:attrName>style.fontSize</p:attrName>
                                        </p:attrNameLst>
                                      </p:cBhvr>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72"/>
                                        </p:tgtEl>
                                        <p:attrNameLst>
                                          <p:attrName>style.visibility</p:attrName>
                                        </p:attrNameLst>
                                      </p:cBhvr>
                                      <p:to>
                                        <p:strVal val="visible"/>
                                      </p:to>
                                    </p:set>
                                    <p:anim calcmode="lin" valueType="num">
                                      <p:cBhvr>
                                        <p:cTn id="41" dur="500" decel="50000" fill="hold">
                                          <p:stCondLst>
                                            <p:cond delay="0"/>
                                          </p:stCondLst>
                                        </p:cTn>
                                        <p:tgtEl>
                                          <p:spTgt spid="17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7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72"/>
                                        </p:tgtEl>
                                        <p:attrNameLst>
                                          <p:attrName>ppt_w</p:attrName>
                                        </p:attrNameLst>
                                      </p:cBhvr>
                                      <p:tavLst>
                                        <p:tav tm="0">
                                          <p:val>
                                            <p:strVal val="#ppt_w*.05"/>
                                          </p:val>
                                        </p:tav>
                                        <p:tav tm="100000">
                                          <p:val>
                                            <p:strVal val="#ppt_w"/>
                                          </p:val>
                                        </p:tav>
                                      </p:tavLst>
                                    </p:anim>
                                    <p:anim calcmode="lin" valueType="num">
                                      <p:cBhvr>
                                        <p:cTn id="44" dur="1000" fill="hold"/>
                                        <p:tgtEl>
                                          <p:spTgt spid="17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7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7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7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72"/>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4" dur="1000" fill="hold"/>
                                        <p:tgtEl>
                                          <p:spTgt spid="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74"/>
                                        </p:tgtEl>
                                        <p:attrNameLst>
                                          <p:attrName>style.visibility</p:attrName>
                                        </p:attrNameLst>
                                      </p:cBhvr>
                                      <p:to>
                                        <p:strVal val="visible"/>
                                      </p:to>
                                    </p:set>
                                    <p:animEffect transition="in" filter="wipe(down)">
                                      <p:cBhvr>
                                        <p:cTn id="63" dur="500"/>
                                        <p:tgtEl>
                                          <p:spTgt spid="174"/>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175"/>
                                        </p:tgtEl>
                                        <p:attrNameLst>
                                          <p:attrName>style.visibility</p:attrName>
                                        </p:attrNameLst>
                                      </p:cBhvr>
                                      <p:to>
                                        <p:strVal val="visible"/>
                                      </p:to>
                                    </p:set>
                                    <p:animEffect transition="in" filter="checkerboard(across)">
                                      <p:cBhvr>
                                        <p:cTn id="68" dur="500"/>
                                        <p:tgtEl>
                                          <p:spTgt spid="175"/>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176"/>
                                        </p:tgtEl>
                                        <p:attrNameLst>
                                          <p:attrName>style.visibility</p:attrName>
                                        </p:attrNameLst>
                                      </p:cBhvr>
                                      <p:to>
                                        <p:strVal val="visible"/>
                                      </p:to>
                                    </p:set>
                                    <p:animEffect transition="in" filter="randombar(horizontal)">
                                      <p:cBhvr>
                                        <p:cTn id="73" dur="500"/>
                                        <p:tgtEl>
                                          <p:spTgt spid="176"/>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77"/>
                                        </p:tgtEl>
                                        <p:attrNameLst>
                                          <p:attrName>style.visibility</p:attrName>
                                        </p:attrNameLst>
                                      </p:cBhvr>
                                      <p:to>
                                        <p:strVal val="visible"/>
                                      </p:to>
                                    </p:set>
                                    <p:animEffect transition="in" filter="circle(in)">
                                      <p:cBhvr>
                                        <p:cTn id="78" dur="2000"/>
                                        <p:tgtEl>
                                          <p:spTgt spid="17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9" grpId="0"/>
      <p:bldP spid="169" grpId="1"/>
      <p:bldP spid="172" grpId="0" animBg="1"/>
      <p:bldP spid="3" grpId="0"/>
      <p:bldP spid="17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5450" y="4437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smtClean="0">
                <a:solidFill>
                  <a:schemeClr val="bg1"/>
                </a:solidFill>
                <a:latin typeface="Times New Roman" pitchFamily="18" charset="0"/>
                <a:cs typeface="Times New Roman" pitchFamily="18" charset="0"/>
              </a:rPr>
              <a:t>          Số </a:t>
            </a:r>
            <a:r>
              <a:rPr lang="en-US" sz="2800" dirty="0">
                <a:solidFill>
                  <a:schemeClr val="bg1"/>
                </a:solidFill>
                <a:latin typeface="Times New Roman" pitchFamily="18" charset="0"/>
                <a:cs typeface="Times New Roman" pitchFamily="18" charset="0"/>
              </a:rPr>
              <a:t>nguyên a có là số hữu tỉ không? Vì sao</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3" name="Text Box 5"/>
          <p:cNvSpPr txBox="1">
            <a:spLocks noChangeArrowheads="1"/>
          </p:cNvSpPr>
          <p:nvPr/>
        </p:nvSpPr>
        <p:spPr bwMode="auto">
          <a:xfrm>
            <a:off x="433977" y="126541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FF0000"/>
                </a:solidFill>
                <a:latin typeface="Times New Roman" pitchFamily="18" charset="0"/>
                <a:cs typeface="Times New Roman" pitchFamily="18" charset="0"/>
              </a:rPr>
              <a:t>Trả lời:</a:t>
            </a:r>
          </a:p>
        </p:txBody>
      </p:sp>
      <p:grpSp>
        <p:nvGrpSpPr>
          <p:cNvPr id="26" name="Group 25"/>
          <p:cNvGrpSpPr/>
          <p:nvPr/>
        </p:nvGrpSpPr>
        <p:grpSpPr>
          <a:xfrm>
            <a:off x="1905000" y="976650"/>
            <a:ext cx="5565775" cy="1143000"/>
            <a:chOff x="1905000" y="976650"/>
            <a:chExt cx="5565775" cy="1143000"/>
          </a:xfrm>
        </p:grpSpPr>
        <p:sp>
          <p:nvSpPr>
            <p:cNvPr id="4" name="Text Box 6"/>
            <p:cNvSpPr txBox="1">
              <a:spLocks noChangeArrowheads="1"/>
            </p:cNvSpPr>
            <p:nvPr/>
          </p:nvSpPr>
          <p:spPr bwMode="auto">
            <a:xfrm>
              <a:off x="1905000" y="1275100"/>
              <a:ext cx="114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FF0000"/>
                  </a:solidFill>
                  <a:latin typeface="Times New Roman" pitchFamily="18" charset="0"/>
                  <a:cs typeface="Times New Roman" pitchFamily="18" charset="0"/>
                </a:rPr>
                <a:t>Với </a:t>
              </a:r>
              <a:r>
                <a:rPr lang="en-US" sz="2800" dirty="0" smtClean="0">
                  <a:solidFill>
                    <a:srgbClr val="FF0000"/>
                  </a:solidFill>
                  <a:latin typeface="Times New Roman" pitchFamily="18" charset="0"/>
                  <a:cs typeface="Times New Roman" pitchFamily="18" charset="0"/>
                </a:rPr>
                <a:t>a</a:t>
              </a:r>
              <a:endParaRPr lang="en-US" sz="2800" dirty="0">
                <a:latin typeface="Times New Roman" pitchFamily="18" charset="0"/>
                <a:cs typeface="Times New Roman" pitchFamily="18"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2840038694"/>
                </p:ext>
              </p:extLst>
            </p:nvPr>
          </p:nvGraphicFramePr>
          <p:xfrm>
            <a:off x="2786063" y="976650"/>
            <a:ext cx="4684712" cy="1143000"/>
          </p:xfrm>
          <a:graphic>
            <a:graphicData uri="http://schemas.openxmlformats.org/presentationml/2006/ole">
              <mc:AlternateContent xmlns:mc="http://schemas.openxmlformats.org/markup-compatibility/2006">
                <mc:Choice xmlns:v="urn:schemas-microsoft-com:vml" Requires="v">
                  <p:oleObj spid="_x0000_s2119" name="Equation" r:id="rId3" imgW="1574640" imgH="393480" progId="Equation.DSMT4">
                    <p:embed/>
                  </p:oleObj>
                </mc:Choice>
                <mc:Fallback>
                  <p:oleObj name="Equation" r:id="rId3" imgW="1574640" imgH="393480" progId="Equation.DSMT4">
                    <p:embed/>
                    <p:pic>
                      <p:nvPicPr>
                        <p:cNvPr id="0" name=""/>
                        <p:cNvPicPr>
                          <a:picLocks noChangeAspect="1" noChangeArrowheads="1"/>
                        </p:cNvPicPr>
                        <p:nvPr/>
                      </p:nvPicPr>
                      <p:blipFill>
                        <a:blip r:embed="rId4"/>
                        <a:srcRect/>
                        <a:stretch>
                          <a:fillRect/>
                        </a:stretch>
                      </p:blipFill>
                      <p:spPr bwMode="auto">
                        <a:xfrm>
                          <a:off x="2786063" y="976650"/>
                          <a:ext cx="46847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7" name="Group 26"/>
          <p:cNvGrpSpPr/>
          <p:nvPr/>
        </p:nvGrpSpPr>
        <p:grpSpPr>
          <a:xfrm>
            <a:off x="2057400" y="2522650"/>
            <a:ext cx="4641050" cy="1066800"/>
            <a:chOff x="2057400" y="3552825"/>
            <a:chExt cx="4641050" cy="1066800"/>
          </a:xfrm>
        </p:grpSpPr>
        <p:graphicFrame>
          <p:nvGraphicFramePr>
            <p:cNvPr id="5" name="Object 8"/>
            <p:cNvGraphicFramePr>
              <a:graphicFrameLocks noChangeAspect="1"/>
            </p:cNvGraphicFramePr>
            <p:nvPr>
              <p:extLst>
                <p:ext uri="{D42A27DB-BD31-4B8C-83A1-F6EECF244321}">
                  <p14:modId xmlns:p14="http://schemas.microsoft.com/office/powerpoint/2010/main" val="2203371115"/>
                </p:ext>
              </p:extLst>
            </p:nvPr>
          </p:nvGraphicFramePr>
          <p:xfrm>
            <a:off x="2732875" y="3552825"/>
            <a:ext cx="3965575" cy="1066800"/>
          </p:xfrm>
          <a:graphic>
            <a:graphicData uri="http://schemas.openxmlformats.org/presentationml/2006/ole">
              <mc:AlternateContent xmlns:mc="http://schemas.openxmlformats.org/markup-compatibility/2006">
                <mc:Choice xmlns:v="urn:schemas-microsoft-com:vml" Requires="v">
                  <p:oleObj spid="_x0000_s2120" name="Equation" r:id="rId5" imgW="1739880" imgH="393480" progId="Equation.DSMT4">
                    <p:embed/>
                  </p:oleObj>
                </mc:Choice>
                <mc:Fallback>
                  <p:oleObj name="Equation" r:id="rId5" imgW="1739880" imgH="393480" progId="Equation.DSMT4">
                    <p:embed/>
                    <p:pic>
                      <p:nvPicPr>
                        <p:cNvPr id="0" name=""/>
                        <p:cNvPicPr>
                          <a:picLocks noChangeAspect="1" noChangeArrowheads="1"/>
                        </p:cNvPicPr>
                        <p:nvPr/>
                      </p:nvPicPr>
                      <p:blipFill>
                        <a:blip r:embed="rId6"/>
                        <a:srcRect/>
                        <a:stretch>
                          <a:fillRect/>
                        </a:stretch>
                      </p:blipFill>
                      <p:spPr bwMode="auto">
                        <a:xfrm>
                          <a:off x="2732875" y="3552825"/>
                          <a:ext cx="396557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0"/>
            <p:cNvSpPr txBox="1">
              <a:spLocks noChangeArrowheads="1"/>
            </p:cNvSpPr>
            <p:nvPr/>
          </p:nvSpPr>
          <p:spPr bwMode="auto">
            <a:xfrm>
              <a:off x="2057400" y="3810000"/>
              <a:ext cx="99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0099"/>
                  </a:solidFill>
                  <a:latin typeface="Times New Roman" pitchFamily="18" charset="0"/>
                  <a:cs typeface="Times New Roman" pitchFamily="18" charset="0"/>
                </a:rPr>
                <a:t>Với</a:t>
              </a:r>
            </a:p>
          </p:txBody>
        </p:sp>
      </p:grpSp>
      <p:graphicFrame>
        <p:nvGraphicFramePr>
          <p:cNvPr id="8" name="Object 11"/>
          <p:cNvGraphicFramePr>
            <a:graphicFrameLocks noChangeAspect="1"/>
          </p:cNvGraphicFramePr>
          <p:nvPr>
            <p:extLst>
              <p:ext uri="{D42A27DB-BD31-4B8C-83A1-F6EECF244321}">
                <p14:modId xmlns:p14="http://schemas.microsoft.com/office/powerpoint/2010/main" val="1213486580"/>
              </p:ext>
            </p:extLst>
          </p:nvPr>
        </p:nvGraphicFramePr>
        <p:xfrm>
          <a:off x="3276600" y="4250256"/>
          <a:ext cx="2438400" cy="685800"/>
        </p:xfrm>
        <a:graphic>
          <a:graphicData uri="http://schemas.openxmlformats.org/presentationml/2006/ole">
            <mc:AlternateContent xmlns:mc="http://schemas.openxmlformats.org/markup-compatibility/2006">
              <mc:Choice xmlns:v="urn:schemas-microsoft-com:vml" Requires="v">
                <p:oleObj spid="_x0000_s2121" name="Equation" r:id="rId7" imgW="736560" imgH="203040" progId="Equation.DSMT4">
                  <p:embed/>
                </p:oleObj>
              </mc:Choice>
              <mc:Fallback>
                <p:oleObj name="Equation" r:id="rId7" imgW="736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250256"/>
                        <a:ext cx="2438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17"/>
          <p:cNvSpPr txBox="1">
            <a:spLocks noChangeArrowheads="1"/>
          </p:cNvSpPr>
          <p:nvPr/>
        </p:nvSpPr>
        <p:spPr bwMode="auto">
          <a:xfrm>
            <a:off x="205450" y="4747657"/>
            <a:ext cx="30474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u="sng" dirty="0">
                <a:solidFill>
                  <a:srgbClr val="FF9CAF"/>
                </a:solidFill>
                <a:latin typeface="Times New Roman" pitchFamily="18" charset="0"/>
                <a:cs typeface="Times New Roman" pitchFamily="18" charset="0"/>
              </a:rPr>
              <a:t>Bài tập </a:t>
            </a:r>
            <a:r>
              <a:rPr lang="en-US" sz="2800" u="sng" dirty="0" smtClean="0">
                <a:solidFill>
                  <a:srgbClr val="FF9CAF"/>
                </a:solidFill>
                <a:latin typeface="Times New Roman" pitchFamily="18" charset="0"/>
                <a:cs typeface="Times New Roman" pitchFamily="18" charset="0"/>
              </a:rPr>
              <a:t>1 (SGK- 7):</a:t>
            </a:r>
            <a:endParaRPr lang="en-US" sz="2800" u="sng" dirty="0">
              <a:solidFill>
                <a:srgbClr val="FF9CAF"/>
              </a:solidFill>
              <a:latin typeface="Times New Roman" pitchFamily="18" charset="0"/>
              <a:cs typeface="Times New Roman" pitchFamily="18" charset="0"/>
            </a:endParaRPr>
          </a:p>
        </p:txBody>
      </p:sp>
      <p:sp>
        <p:nvSpPr>
          <p:cNvPr id="10" name="Text Box 18"/>
          <p:cNvSpPr txBox="1">
            <a:spLocks noChangeArrowheads="1"/>
          </p:cNvSpPr>
          <p:nvPr/>
        </p:nvSpPr>
        <p:spPr bwMode="auto">
          <a:xfrm>
            <a:off x="800100" y="5410200"/>
            <a:ext cx="52997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chemeClr val="bg1"/>
                </a:solidFill>
                <a:latin typeface="Times New Roman" pitchFamily="18" charset="0"/>
                <a:cs typeface="Times New Roman" pitchFamily="18" charset="0"/>
              </a:rPr>
              <a:t>-3     N</a:t>
            </a:r>
            <a:r>
              <a:rPr lang="en-US"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-3     Z; </a:t>
            </a:r>
            <a:r>
              <a:rPr lang="en-US"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3     Q;</a:t>
            </a:r>
          </a:p>
        </p:txBody>
      </p:sp>
      <p:sp>
        <p:nvSpPr>
          <p:cNvPr id="17" name="Text Box 25"/>
          <p:cNvSpPr txBox="1">
            <a:spLocks noChangeArrowheads="1"/>
          </p:cNvSpPr>
          <p:nvPr/>
        </p:nvSpPr>
        <p:spPr bwMode="auto">
          <a:xfrm>
            <a:off x="8001000" y="57150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4" name="椭圆 31"/>
          <p:cNvSpPr/>
          <p:nvPr/>
        </p:nvSpPr>
        <p:spPr>
          <a:xfrm>
            <a:off x="433977" y="412043"/>
            <a:ext cx="542270" cy="5370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smtClean="0">
                <a:solidFill>
                  <a:schemeClr val="tx1"/>
                </a:solidFill>
                <a:latin typeface="方正静蕾简体" panose="02000000000000000000" pitchFamily="2" charset="-122"/>
                <a:ea typeface="方正静蕾简体" panose="02000000000000000000" pitchFamily="2" charset="-122"/>
              </a:rPr>
              <a:t>?2</a:t>
            </a:r>
            <a:endParaRPr lang="zh-CN" altLang="en-US" sz="2800" b="1" dirty="0">
              <a:solidFill>
                <a:schemeClr val="tx1"/>
              </a:solidFill>
              <a:latin typeface="方正静蕾简体" panose="02000000000000000000" pitchFamily="2" charset="-122"/>
              <a:ea typeface="方正静蕾简体" panose="02000000000000000000" pitchFamily="2" charset="-122"/>
            </a:endParaRPr>
          </a:p>
        </p:txBody>
      </p:sp>
      <p:sp>
        <p:nvSpPr>
          <p:cNvPr id="25" name="TextBox 24"/>
          <p:cNvSpPr txBox="1"/>
          <p:nvPr/>
        </p:nvSpPr>
        <p:spPr>
          <a:xfrm>
            <a:off x="1127550" y="2106582"/>
            <a:ext cx="6534096" cy="523220"/>
          </a:xfrm>
          <a:prstGeom prst="rect">
            <a:avLst/>
          </a:prstGeom>
          <a:noFill/>
        </p:spPr>
        <p:txBody>
          <a:bodyPr wrap="none" rtlCol="0">
            <a:spAutoFit/>
          </a:bodyPr>
          <a:lstStyle/>
          <a:p>
            <a:pPr>
              <a:spcBef>
                <a:spcPct val="50000"/>
              </a:spcBef>
            </a:pPr>
            <a:r>
              <a:rPr lang="en-US" sz="2800" dirty="0">
                <a:solidFill>
                  <a:schemeClr val="bg1"/>
                </a:solidFill>
                <a:latin typeface="Times New Roman" pitchFamily="18" charset="0"/>
                <a:cs typeface="Times New Roman" pitchFamily="18" charset="0"/>
              </a:rPr>
              <a:t>Số tự nhiên n có là số hữu tỉ không? Vì sao</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28" name="TextBox 27"/>
          <p:cNvSpPr txBox="1"/>
          <p:nvPr/>
        </p:nvSpPr>
        <p:spPr>
          <a:xfrm>
            <a:off x="835304" y="3576565"/>
            <a:ext cx="9482083" cy="523220"/>
          </a:xfrm>
          <a:prstGeom prst="rect">
            <a:avLst/>
          </a:prstGeom>
          <a:noFill/>
        </p:spPr>
        <p:txBody>
          <a:bodyPr wrap="none" rtlCol="0">
            <a:spAutoFit/>
          </a:bodyPr>
          <a:lstStyle/>
          <a:p>
            <a:r>
              <a:rPr lang="en-US" sz="2800" dirty="0">
                <a:solidFill>
                  <a:schemeClr val="bg1"/>
                </a:solidFill>
                <a:latin typeface="Times New Roman" pitchFamily="18" charset="0"/>
                <a:cs typeface="Times New Roman" pitchFamily="18" charset="0"/>
              </a:rPr>
              <a:t>Em có nhận xét gì về mối quan hệ giữa các tập hợp số</a:t>
            </a:r>
            <a:r>
              <a:rPr lang="en-US" sz="2800" dirty="0" smtClean="0">
                <a:solidFill>
                  <a:schemeClr val="bg1"/>
                </a:solidFill>
                <a:latin typeface="Times New Roman" pitchFamily="18" charset="0"/>
                <a:cs typeface="Times New Roman" pitchFamily="18" charset="0"/>
              </a:rPr>
              <a:t>: N</a:t>
            </a:r>
            <a:r>
              <a:rPr lang="en-US" sz="2800" dirty="0">
                <a:solidFill>
                  <a:schemeClr val="bg1"/>
                </a:solidFill>
                <a:latin typeface="Times New Roman" pitchFamily="18" charset="0"/>
                <a:cs typeface="Times New Roman" pitchFamily="18" charset="0"/>
              </a:rPr>
              <a:t>, Z, </a:t>
            </a:r>
            <a:r>
              <a:rPr lang="en-US" sz="2800" dirty="0" smtClean="0">
                <a:solidFill>
                  <a:schemeClr val="bg1"/>
                </a:solidFill>
                <a:latin typeface="Times New Roman" pitchFamily="18" charset="0"/>
                <a:cs typeface="Times New Roman" pitchFamily="18" charset="0"/>
              </a:rPr>
              <a:t>Q ?</a:t>
            </a:r>
            <a:endParaRPr lang="en-US" sz="28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1243301" y="5451675"/>
                <a:ext cx="3202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oMath>
                  </m:oMathPara>
                </a14:m>
                <a:endParaRPr lang="en-US" sz="24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243301" y="5451675"/>
                <a:ext cx="320250" cy="461665"/>
              </a:xfrm>
              <a:prstGeom prst="rect">
                <a:avLst/>
              </a:prstGeom>
              <a:blipFill rotWithShape="1">
                <a:blip r:embed="rId9"/>
                <a:stretch>
                  <a:fillRect l="-5556" r="-24074"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977118" y="5452419"/>
                <a:ext cx="3202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oMath>
                  </m:oMathPara>
                </a14:m>
                <a:endParaRPr lang="en-US" sz="24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2977118" y="5452419"/>
                <a:ext cx="320250" cy="461665"/>
              </a:xfrm>
              <a:prstGeom prst="rect">
                <a:avLst/>
              </a:prstGeom>
              <a:blipFill rotWithShape="1">
                <a:blip r:embed="rId10"/>
                <a:stretch>
                  <a:fillRect r="-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547876" y="5452419"/>
                <a:ext cx="3202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oMath>
                  </m:oMathPara>
                </a14:m>
                <a:endParaRPr lang="en-US" sz="24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4547876" y="5452419"/>
                <a:ext cx="320250" cy="461665"/>
              </a:xfrm>
              <a:prstGeom prst="rect">
                <a:avLst/>
              </a:prstGeom>
              <a:blipFill rotWithShape="1">
                <a:blip r:embed="rId11"/>
                <a:stretch>
                  <a:fillRect r="-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676411" y="5313724"/>
                <a:ext cx="1487908" cy="714683"/>
              </a:xfrm>
              <a:prstGeom prst="rect">
                <a:avLst/>
              </a:prstGeom>
              <a:noFill/>
            </p:spPr>
            <p:txBody>
              <a:bodyPr wrap="none" rtlCol="0">
                <a:spAutoFit/>
              </a:bodyPr>
              <a:lstStyle/>
              <a:p>
                <a14:m>
                  <m:oMath xmlns:m="http://schemas.openxmlformats.org/officeDocument/2006/math">
                    <m:f>
                      <m:fPr>
                        <m:ctrlPr>
                          <a:rPr lang="en-US" sz="2800" b="1" i="1" smtClean="0">
                            <a:solidFill>
                              <a:schemeClr val="bg1"/>
                            </a:solidFill>
                            <a:latin typeface="Cambria Math" panose="02040503050406030204" pitchFamily="18" charset="0"/>
                          </a:rPr>
                        </m:ctrlPr>
                      </m:fPr>
                      <m:num>
                        <m:r>
                          <a:rPr lang="en-US" sz="2800" b="1" i="1" smtClean="0">
                            <a:solidFill>
                              <a:schemeClr val="bg1"/>
                            </a:solidFill>
                            <a:latin typeface="Cambria Math"/>
                          </a:rPr>
                          <m:t>−</m:t>
                        </m:r>
                        <m:r>
                          <a:rPr lang="en-US" sz="2800" b="1" i="1" smtClean="0">
                            <a:solidFill>
                              <a:schemeClr val="bg1"/>
                            </a:solidFill>
                            <a:latin typeface="Cambria Math"/>
                          </a:rPr>
                          <m:t>𝟐</m:t>
                        </m:r>
                      </m:num>
                      <m:den>
                        <m:r>
                          <a:rPr lang="en-US" sz="2800" b="1" i="1" smtClean="0">
                            <a:solidFill>
                              <a:schemeClr val="bg1"/>
                            </a:solidFill>
                            <a:latin typeface="Cambria Math"/>
                          </a:rPr>
                          <m:t>𝟑</m:t>
                        </m:r>
                      </m:den>
                    </m:f>
                  </m:oMath>
                </a14:m>
                <a:r>
                  <a:rPr lang="en-US" sz="2800" b="1" dirty="0" smtClean="0">
                    <a:solidFill>
                      <a:schemeClr val="bg1"/>
                    </a:solidFill>
                  </a:rPr>
                  <a:t>      </a:t>
                </a:r>
                <a:r>
                  <a:rPr lang="en-US" sz="2800" b="1" dirty="0" smtClean="0">
                    <a:solidFill>
                      <a:schemeClr val="bg1"/>
                    </a:solidFill>
                    <a:latin typeface="Times New Roman" pitchFamily="18" charset="0"/>
                    <a:cs typeface="Times New Roman" pitchFamily="18" charset="0"/>
                  </a:rPr>
                  <a:t>Z;</a:t>
                </a:r>
                <a:endParaRPr lang="en-US" sz="2800" b="1"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676411" y="5313724"/>
                <a:ext cx="1487908" cy="714683"/>
              </a:xfrm>
              <a:prstGeom prst="rect">
                <a:avLst/>
              </a:prstGeom>
              <a:blipFill rotWithShape="1">
                <a:blip r:embed="rId12"/>
                <a:stretch>
                  <a:fillRect r="-7377"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519864" y="5357658"/>
                <a:ext cx="1535998" cy="714683"/>
              </a:xfrm>
              <a:prstGeom prst="rect">
                <a:avLst/>
              </a:prstGeom>
              <a:noFill/>
            </p:spPr>
            <p:txBody>
              <a:bodyPr wrap="none" rtlCol="0">
                <a:spAutoFit/>
              </a:bodyPr>
              <a:lstStyle/>
              <a:p>
                <a14:m>
                  <m:oMath xmlns:m="http://schemas.openxmlformats.org/officeDocument/2006/math">
                    <m:f>
                      <m:fPr>
                        <m:ctrlPr>
                          <a:rPr lang="en-US" sz="2800" b="1" i="1" smtClean="0">
                            <a:solidFill>
                              <a:schemeClr val="bg1"/>
                            </a:solidFill>
                            <a:latin typeface="Cambria Math" panose="02040503050406030204" pitchFamily="18" charset="0"/>
                          </a:rPr>
                        </m:ctrlPr>
                      </m:fPr>
                      <m:num>
                        <m:r>
                          <a:rPr lang="en-US" sz="2800" b="1" i="1" smtClean="0">
                            <a:solidFill>
                              <a:schemeClr val="bg1"/>
                            </a:solidFill>
                            <a:latin typeface="Cambria Math"/>
                          </a:rPr>
                          <m:t>𝟐</m:t>
                        </m:r>
                      </m:num>
                      <m:den>
                        <m:r>
                          <a:rPr lang="en-US" sz="2800" b="1" i="1" smtClean="0">
                            <a:solidFill>
                              <a:schemeClr val="bg1"/>
                            </a:solidFill>
                            <a:latin typeface="Cambria Math"/>
                          </a:rPr>
                          <m:t>𝟑</m:t>
                        </m:r>
                      </m:den>
                    </m:f>
                  </m:oMath>
                </a14:m>
                <a:r>
                  <a:rPr lang="en-US" sz="2800" b="1" dirty="0" smtClean="0">
                    <a:solidFill>
                      <a:schemeClr val="bg1"/>
                    </a:solidFill>
                  </a:rPr>
                  <a:t>        </a:t>
                </a:r>
                <a:r>
                  <a:rPr lang="en-US" sz="2800" b="1" dirty="0" smtClean="0">
                    <a:solidFill>
                      <a:schemeClr val="bg1"/>
                    </a:solidFill>
                    <a:latin typeface="Times New Roman" pitchFamily="18" charset="0"/>
                    <a:cs typeface="Times New Roman" pitchFamily="18" charset="0"/>
                  </a:rPr>
                  <a:t>Q;</a:t>
                </a:r>
                <a:endParaRPr lang="en-US" sz="2800" b="1" dirty="0">
                  <a:solidFill>
                    <a:schemeClr val="bg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519864" y="5357658"/>
                <a:ext cx="1535998" cy="714683"/>
              </a:xfrm>
              <a:prstGeom prst="rect">
                <a:avLst/>
              </a:prstGeom>
              <a:blipFill rotWithShape="1">
                <a:blip r:embed="rId13"/>
                <a:stretch>
                  <a:fillRect r="-6746"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260240" y="5472674"/>
                <a:ext cx="3202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Cambria Math"/>
                        </a:rPr>
                        <m:t>∉</m:t>
                      </m:r>
                    </m:oMath>
                  </m:oMathPara>
                </a14:m>
                <a:endParaRPr lang="en-US" sz="24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6260240" y="5472674"/>
                <a:ext cx="320250" cy="461665"/>
              </a:xfrm>
              <a:prstGeom prst="rect">
                <a:avLst/>
              </a:prstGeom>
              <a:blipFill rotWithShape="1">
                <a:blip r:embed="rId14"/>
                <a:stretch>
                  <a:fillRect l="-5556" r="-24074" b="-3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46335" y="5495609"/>
                <a:ext cx="3202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Cambria Math"/>
                        </a:rPr>
                        <m:t>∈</m:t>
                      </m:r>
                    </m:oMath>
                  </m:oMathPara>
                </a14:m>
                <a:endParaRPr lang="en-US" sz="24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8046335" y="5495609"/>
                <a:ext cx="320250" cy="461665"/>
              </a:xfrm>
              <a:prstGeom prst="rect">
                <a:avLst/>
              </a:prstGeom>
              <a:blipFill rotWithShape="1">
                <a:blip r:embed="rId15"/>
                <a:stretch>
                  <a:fillRect r="-14815"/>
                </a:stretch>
              </a:blipFill>
            </p:spPr>
            <p:txBody>
              <a:bodyPr/>
              <a:lstStyle/>
              <a:p>
                <a:r>
                  <a:rPr lang="en-US">
                    <a:noFill/>
                  </a:rPr>
                  <a:t> </a:t>
                </a:r>
              </a:p>
            </p:txBody>
          </p:sp>
        </mc:Fallback>
      </mc:AlternateContent>
      <p:sp>
        <p:nvSpPr>
          <p:cNvPr id="36" name="TextBox 35"/>
          <p:cNvSpPr txBox="1"/>
          <p:nvPr/>
        </p:nvSpPr>
        <p:spPr>
          <a:xfrm>
            <a:off x="9316952" y="5453389"/>
            <a:ext cx="2039341"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N      Z      Q</a:t>
            </a:r>
            <a:endParaRPr lang="en-US" sz="2800" b="1"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7" name="TextBox 36"/>
              <p:cNvSpPr txBox="1"/>
              <p:nvPr/>
            </p:nvSpPr>
            <p:spPr>
              <a:xfrm>
                <a:off x="9769298" y="5472360"/>
                <a:ext cx="3202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oMath>
                  </m:oMathPara>
                </a14:m>
                <a:endParaRPr lang="en-US" sz="2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9769298" y="5472360"/>
                <a:ext cx="320250" cy="461665"/>
              </a:xfrm>
              <a:prstGeom prst="rect">
                <a:avLst/>
              </a:prstGeom>
              <a:blipFill rotWithShape="1">
                <a:blip r:embed="rId16"/>
                <a:stretch>
                  <a:fillRect r="-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0569880" y="5472674"/>
                <a:ext cx="3202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ea typeface="Cambria Math"/>
                        </a:rPr>
                        <m:t>⊂</m:t>
                      </m:r>
                    </m:oMath>
                  </m:oMathPara>
                </a14:m>
                <a:endParaRPr lang="en-US" sz="2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10569880" y="5472674"/>
                <a:ext cx="320250" cy="461665"/>
              </a:xfrm>
              <a:prstGeom prst="rect">
                <a:avLst/>
              </a:prstGeom>
              <a:blipFill rotWithShape="1">
                <a:blip r:embed="rId17"/>
                <a:stretch>
                  <a:fillRect r="-22222"/>
                </a:stretch>
              </a:blipFill>
            </p:spPr>
            <p:txBody>
              <a:bodyPr/>
              <a:lstStyle/>
              <a:p>
                <a:r>
                  <a:rPr lang="en-US">
                    <a:noFill/>
                  </a:rPr>
                  <a:t> </a:t>
                </a:r>
              </a:p>
            </p:txBody>
          </p:sp>
        </mc:Fallback>
      </mc:AlternateContent>
    </p:spTree>
    <p:extLst>
      <p:ext uri="{BB962C8B-B14F-4D97-AF65-F5344CB8AC3E}">
        <p14:creationId xmlns:p14="http://schemas.microsoft.com/office/powerpoint/2010/main" val="20979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0" dur="1000" fill="hold"/>
                                        <p:tgtEl>
                                          <p:spTgt spid="2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
                                        </p:tgtEl>
                                      </p:cBhvr>
                                    </p:animEffect>
                                  </p:childTnLst>
                                </p:cTn>
                              </p:par>
                            </p:childTnLst>
                          </p:cTn>
                        </p:par>
                        <p:par>
                          <p:cTn id="15" fill="hold">
                            <p:stCondLst>
                              <p:cond delay="1000"/>
                            </p:stCondLst>
                            <p:childTnLst>
                              <p:par>
                                <p:cTn id="16" presetID="21"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4)">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ircle(in)">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8"/>
                                        </p:tgtEl>
                                        <p:attrNameLst>
                                          <p:attrName>ppt_y</p:attrName>
                                        </p:attrNameLst>
                                      </p:cBhvr>
                                      <p:tavLst>
                                        <p:tav tm="0">
                                          <p:val>
                                            <p:strVal val="#ppt_y"/>
                                          </p:val>
                                        </p:tav>
                                        <p:tav tm="100000">
                                          <p:val>
                                            <p:strVal val="#ppt_y"/>
                                          </p:val>
                                        </p:tav>
                                      </p:tavLst>
                                    </p:anim>
                                    <p:anim calcmode="lin" valueType="num">
                                      <p:cBhvr>
                                        <p:cTn id="48"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3"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3)">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heel(4)">
                                      <p:cBhvr>
                                        <p:cTn id="65" dur="2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1"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1000" fill="hold"/>
                                        <p:tgtEl>
                                          <p:spTgt spid="32"/>
                                        </p:tgtEl>
                                        <p:attrNameLst>
                                          <p:attrName>ppt_w</p:attrName>
                                        </p:attrNameLst>
                                      </p:cBhvr>
                                      <p:tavLst>
                                        <p:tav tm="0">
                                          <p:val>
                                            <p:fltVal val="0"/>
                                          </p:val>
                                        </p:tav>
                                        <p:tav tm="100000">
                                          <p:val>
                                            <p:strVal val="#ppt_w"/>
                                          </p:val>
                                        </p:tav>
                                      </p:tavLst>
                                    </p:anim>
                                    <p:anim calcmode="lin" valueType="num">
                                      <p:cBhvr>
                                        <p:cTn id="78" dur="1000" fill="hold"/>
                                        <p:tgtEl>
                                          <p:spTgt spid="32"/>
                                        </p:tgtEl>
                                        <p:attrNameLst>
                                          <p:attrName>ppt_h</p:attrName>
                                        </p:attrNameLst>
                                      </p:cBhvr>
                                      <p:tavLst>
                                        <p:tav tm="0">
                                          <p:val>
                                            <p:fltVal val="0"/>
                                          </p:val>
                                        </p:tav>
                                        <p:tav tm="100000">
                                          <p:val>
                                            <p:strVal val="#ppt_h"/>
                                          </p:val>
                                        </p:tav>
                                      </p:tavLst>
                                    </p:anim>
                                    <p:anim calcmode="lin" valueType="num">
                                      <p:cBhvr>
                                        <p:cTn id="79" dur="1000" fill="hold"/>
                                        <p:tgtEl>
                                          <p:spTgt spid="32"/>
                                        </p:tgtEl>
                                        <p:attrNameLst>
                                          <p:attrName>style.rotation</p:attrName>
                                        </p:attrNameLst>
                                      </p:cBhvr>
                                      <p:tavLst>
                                        <p:tav tm="0">
                                          <p:val>
                                            <p:fltVal val="90"/>
                                          </p:val>
                                        </p:tav>
                                        <p:tav tm="100000">
                                          <p:val>
                                            <p:fltVal val="0"/>
                                          </p:val>
                                        </p:tav>
                                      </p:tavLst>
                                    </p:anim>
                                    <p:animEffect transition="in" filter="fade">
                                      <p:cBhvr>
                                        <p:cTn id="80" dur="1000"/>
                                        <p:tgtEl>
                                          <p:spTgt spid="32"/>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1000" fill="hold"/>
                                        <p:tgtEl>
                                          <p:spTgt spid="33"/>
                                        </p:tgtEl>
                                        <p:attrNameLst>
                                          <p:attrName>ppt_w</p:attrName>
                                        </p:attrNameLst>
                                      </p:cBhvr>
                                      <p:tavLst>
                                        <p:tav tm="0">
                                          <p:val>
                                            <p:fltVal val="0"/>
                                          </p:val>
                                        </p:tav>
                                        <p:tav tm="100000">
                                          <p:val>
                                            <p:strVal val="#ppt_w"/>
                                          </p:val>
                                        </p:tav>
                                      </p:tavLst>
                                    </p:anim>
                                    <p:anim calcmode="lin" valueType="num">
                                      <p:cBhvr>
                                        <p:cTn id="84" dur="1000" fill="hold"/>
                                        <p:tgtEl>
                                          <p:spTgt spid="33"/>
                                        </p:tgtEl>
                                        <p:attrNameLst>
                                          <p:attrName>ppt_h</p:attrName>
                                        </p:attrNameLst>
                                      </p:cBhvr>
                                      <p:tavLst>
                                        <p:tav tm="0">
                                          <p:val>
                                            <p:fltVal val="0"/>
                                          </p:val>
                                        </p:tav>
                                        <p:tav tm="100000">
                                          <p:val>
                                            <p:strVal val="#ppt_h"/>
                                          </p:val>
                                        </p:tav>
                                      </p:tavLst>
                                    </p:anim>
                                    <p:anim calcmode="lin" valueType="num">
                                      <p:cBhvr>
                                        <p:cTn id="85" dur="1000" fill="hold"/>
                                        <p:tgtEl>
                                          <p:spTgt spid="33"/>
                                        </p:tgtEl>
                                        <p:attrNameLst>
                                          <p:attrName>style.rotation</p:attrName>
                                        </p:attrNameLst>
                                      </p:cBhvr>
                                      <p:tavLst>
                                        <p:tav tm="0">
                                          <p:val>
                                            <p:fltVal val="90"/>
                                          </p:val>
                                        </p:tav>
                                        <p:tav tm="100000">
                                          <p:val>
                                            <p:fltVal val="0"/>
                                          </p:val>
                                        </p:tav>
                                      </p:tavLst>
                                    </p:anim>
                                    <p:animEffect transition="in" filter="fade">
                                      <p:cBhvr>
                                        <p:cTn id="86" dur="1000"/>
                                        <p:tgtEl>
                                          <p:spTgt spid="3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1000" fill="hold"/>
                                        <p:tgtEl>
                                          <p:spTgt spid="36"/>
                                        </p:tgtEl>
                                        <p:attrNameLst>
                                          <p:attrName>ppt_w</p:attrName>
                                        </p:attrNameLst>
                                      </p:cBhvr>
                                      <p:tavLst>
                                        <p:tav tm="0">
                                          <p:val>
                                            <p:fltVal val="0"/>
                                          </p:val>
                                        </p:tav>
                                        <p:tav tm="100000">
                                          <p:val>
                                            <p:strVal val="#ppt_w"/>
                                          </p:val>
                                        </p:tav>
                                      </p:tavLst>
                                    </p:anim>
                                    <p:anim calcmode="lin" valueType="num">
                                      <p:cBhvr>
                                        <p:cTn id="90" dur="1000" fill="hold"/>
                                        <p:tgtEl>
                                          <p:spTgt spid="36"/>
                                        </p:tgtEl>
                                        <p:attrNameLst>
                                          <p:attrName>ppt_h</p:attrName>
                                        </p:attrNameLst>
                                      </p:cBhvr>
                                      <p:tavLst>
                                        <p:tav tm="0">
                                          <p:val>
                                            <p:fltVal val="0"/>
                                          </p:val>
                                        </p:tav>
                                        <p:tav tm="100000">
                                          <p:val>
                                            <p:strVal val="#ppt_h"/>
                                          </p:val>
                                        </p:tav>
                                      </p:tavLst>
                                    </p:anim>
                                    <p:anim calcmode="lin" valueType="num">
                                      <p:cBhvr>
                                        <p:cTn id="91" dur="1000" fill="hold"/>
                                        <p:tgtEl>
                                          <p:spTgt spid="36"/>
                                        </p:tgtEl>
                                        <p:attrNameLst>
                                          <p:attrName>style.rotation</p:attrName>
                                        </p:attrNameLst>
                                      </p:cBhvr>
                                      <p:tavLst>
                                        <p:tav tm="0">
                                          <p:val>
                                            <p:fltVal val="90"/>
                                          </p:val>
                                        </p:tav>
                                        <p:tav tm="100000">
                                          <p:val>
                                            <p:fltVal val="0"/>
                                          </p:val>
                                        </p:tav>
                                      </p:tavLst>
                                    </p:anim>
                                    <p:animEffect transition="in" filter="fade">
                                      <p:cBhvr>
                                        <p:cTn id="92" dur="10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circle(in)">
                                      <p:cBhvr>
                                        <p:cTn id="97" dur="20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arn(inVertical)">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p:cTn id="107" dur="500" fill="hold"/>
                                        <p:tgtEl>
                                          <p:spTgt spid="31"/>
                                        </p:tgtEl>
                                        <p:attrNameLst>
                                          <p:attrName>ppt_w</p:attrName>
                                        </p:attrNameLst>
                                      </p:cBhvr>
                                      <p:tavLst>
                                        <p:tav tm="0">
                                          <p:val>
                                            <p:fltVal val="0"/>
                                          </p:val>
                                        </p:tav>
                                        <p:tav tm="100000">
                                          <p:val>
                                            <p:strVal val="#ppt_w"/>
                                          </p:val>
                                        </p:tav>
                                      </p:tavLst>
                                    </p:anim>
                                    <p:anim calcmode="lin" valueType="num">
                                      <p:cBhvr>
                                        <p:cTn id="108" dur="500" fill="hold"/>
                                        <p:tgtEl>
                                          <p:spTgt spid="31"/>
                                        </p:tgtEl>
                                        <p:attrNameLst>
                                          <p:attrName>ppt_h</p:attrName>
                                        </p:attrNameLst>
                                      </p:cBhvr>
                                      <p:tavLst>
                                        <p:tav tm="0">
                                          <p:val>
                                            <p:fltVal val="0"/>
                                          </p:val>
                                        </p:tav>
                                        <p:tav tm="100000">
                                          <p:val>
                                            <p:strVal val="#ppt_h"/>
                                          </p:val>
                                        </p:tav>
                                      </p:tavLst>
                                    </p:anim>
                                    <p:animEffect transition="in" filter="fade">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barn(inVertical)">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barn(inVertical)">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barn(inVertical)">
                                      <p:cBhvr>
                                        <p:cTn id="124" dur="500"/>
                                        <p:tgtEl>
                                          <p:spTgt spid="38"/>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barn(inVertical)">
                                      <p:cBhvr>
                                        <p:cTn id="1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0" grpId="1"/>
      <p:bldP spid="24" grpId="0" animBg="1"/>
      <p:bldP spid="25" grpId="0"/>
      <p:bldP spid="28" grpId="0"/>
      <p:bldP spid="29" grpId="0" animBg="1"/>
      <p:bldP spid="30" grpId="0" animBg="1"/>
      <p:bldP spid="31" grpId="0" animBg="1"/>
      <p:bldP spid="32" grpId="0"/>
      <p:bldP spid="33" grpId="0"/>
      <p:bldP spid="34" grpId="0" animBg="1"/>
      <p:bldP spid="35" grpId="0" animBg="1"/>
      <p:bldP spid="36" grpId="0"/>
      <p:bldP spid="37"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45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
  <p:tag name="MH" val="20170704213636"/>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4"/>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974</TotalTime>
  <Words>1354</Words>
  <Application>Microsoft Office PowerPoint</Application>
  <PresentationFormat>Widescreen</PresentationFormat>
  <Paragraphs>242</Paragraphs>
  <Slides>29</Slides>
  <Notes>15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6" baseType="lpstr">
      <vt:lpstr>微软雅黑</vt:lpstr>
      <vt:lpstr>SimSun-ExtB</vt:lpstr>
      <vt:lpstr>.VnArial</vt:lpstr>
      <vt:lpstr>.VnTime</vt:lpstr>
      <vt:lpstr>Andalus</vt:lpstr>
      <vt:lpstr>Arial</vt:lpstr>
      <vt:lpstr>Cambria Math</vt:lpstr>
      <vt:lpstr>等线</vt:lpstr>
      <vt:lpstr>Symbol</vt:lpstr>
      <vt:lpstr>Tahoma</vt:lpstr>
      <vt:lpstr>Tiger Expert</vt:lpstr>
      <vt:lpstr>Times New Roman</vt:lpstr>
      <vt:lpstr>Wingdings</vt:lpstr>
      <vt:lpstr>方正静蕾简体</vt:lpstr>
      <vt:lpstr>汉仪喵魂体W</vt:lpstr>
      <vt:lpstr>包图主题2</vt:lpstr>
      <vt:lpstr>Equation</vt:lpstr>
      <vt:lpstr>PowerPoint Presentation</vt:lpstr>
      <vt:lpstr>CÁCH GHI CHÉP BÀI</vt:lpstr>
      <vt:lpstr>YÊU CẦU BỘ MÔN: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87</cp:revision>
  <dcterms:created xsi:type="dcterms:W3CDTF">2017-07-04T12:34:00Z</dcterms:created>
  <dcterms:modified xsi:type="dcterms:W3CDTF">2021-09-27T09:09:08Z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