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 id="2147483820" r:id="rId2"/>
  </p:sldMasterIdLst>
  <p:notesMasterIdLst>
    <p:notesMasterId r:id="rId12"/>
  </p:notesMasterIdLst>
  <p:sldIdLst>
    <p:sldId id="290" r:id="rId3"/>
    <p:sldId id="291" r:id="rId4"/>
    <p:sldId id="292" r:id="rId5"/>
    <p:sldId id="293" r:id="rId6"/>
    <p:sldId id="302" r:id="rId7"/>
    <p:sldId id="294" r:id="rId8"/>
    <p:sldId id="295" r:id="rId9"/>
    <p:sldId id="301" r:id="rId10"/>
    <p:sldId id="300" r:id="rId11"/>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A4C"/>
    <a:srgbClr val="0000CC"/>
    <a:srgbClr val="F9E4BF"/>
    <a:srgbClr val="FF0000"/>
    <a:srgbClr val="FFFFCC"/>
    <a:srgbClr val="220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75DC8-DE7D-4941-A042-0AA39070477B}" type="datetimeFigureOut">
              <a:rPr lang="en-US" smtClean="0"/>
              <a:t>9/27/2021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0BFFA-50A7-4E86-A77F-63D37D3FC722}" type="slidenum">
              <a:rPr lang="en-US" smtClean="0"/>
              <a:t>‹#›</a:t>
            </a:fld>
            <a:endParaRPr lang="en-US"/>
          </a:p>
        </p:txBody>
      </p:sp>
    </p:spTree>
    <p:extLst>
      <p:ext uri="{BB962C8B-B14F-4D97-AF65-F5344CB8AC3E}">
        <p14:creationId xmlns:p14="http://schemas.microsoft.com/office/powerpoint/2010/main" val="1494662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0BFFA-50A7-4E86-A77F-63D37D3FC722}" type="slidenum">
              <a:rPr lang="en-US" smtClean="0"/>
              <a:t>9</a:t>
            </a:fld>
            <a:endParaRPr lang="en-US"/>
          </a:p>
        </p:txBody>
      </p:sp>
    </p:spTree>
    <p:extLst>
      <p:ext uri="{BB962C8B-B14F-4D97-AF65-F5344CB8AC3E}">
        <p14:creationId xmlns:p14="http://schemas.microsoft.com/office/powerpoint/2010/main" val="249175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09B2B1-AD06-46F7-9A09-959CC4C6B6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26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A3AE5BF-3409-4F98-9E3D-149FC763FC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170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2FDED9-9C26-4701-8723-FE0F17A4F1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882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170DE2-80BD-4EF8-9E4B-901B3BC5E6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4448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788A48-3783-4649-8745-CF8F211AE7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3410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9D8801-32AC-427A-B059-03AA510E44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0391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719704-F6D3-47DD-9864-97D1A40694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8366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8013921-6BFB-4E96-A0D1-C0BDCEFA4E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8396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E2DB29-E6D1-4C91-89AD-1A49A9E5F0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251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945FF-6F5D-4DD8-BD4A-2E2C020BCF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8112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099F55-70B3-4880-8F22-BAADD11FD8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828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B70FD39-0D48-4952-AEF3-362A3D383F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3507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21D03D-6F94-4E8F-BBF7-843C863547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4441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FE6F5B-B5F1-44AF-B4E1-E956912C0F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5822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39FE7-B954-4403-ADAE-1092C1327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768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7C5879-C295-466D-9F87-3047CBA33F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591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E9146C0-9F5B-4388-B8C6-B372DC6926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960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CC4B02B-16FD-4610-91C7-47C8BEFCB7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457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9E61F7A-4B2D-4BAF-B076-B438C46141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480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8951638-7C64-4CFE-BEB2-F67420B388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2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3CD32B0-3F37-485F-9D6E-2CB5337DB9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3799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C534EE0-5CB1-4D54-9ABE-5BB12865C4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823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24968D5-FB89-42E4-A0FB-4671BDD542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465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F9185CD-1817-468A-BCBA-F65A7A3376AC}" type="slidenum">
              <a:rPr lang="en-US" altLang="en-US">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08288812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E5C3103-664B-48BB-9B1B-85438B08C7C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3434328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92690" y="2322049"/>
            <a:ext cx="79248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0000"/>
                </a:solidFill>
                <a:latin typeface="Times New Roman" panose="02020603050405020304" pitchFamily="18" charset="0"/>
                <a:cs typeface="Times New Roman" panose="02020603050405020304" pitchFamily="18" charset="0"/>
              </a:rPr>
              <a:t>UNIT 1: LOCAL ENVIRONMENT</a:t>
            </a:r>
          </a:p>
          <a:p>
            <a:pPr algn="ctr">
              <a:defRPr/>
            </a:pPr>
            <a:r>
              <a:rPr lang="en-US" sz="3600" b="1" dirty="0">
                <a:solidFill>
                  <a:srgbClr val="FF0000"/>
                </a:solidFill>
                <a:latin typeface="Times New Roman" panose="02020603050405020304" pitchFamily="18" charset="0"/>
                <a:cs typeface="Times New Roman" panose="02020603050405020304" pitchFamily="18" charset="0"/>
              </a:rPr>
              <a:t>Lesson </a:t>
            </a:r>
            <a:r>
              <a:rPr lang="en-US" sz="3600" dirty="0">
                <a:solidFill>
                  <a:srgbClr val="FF0000"/>
                </a:solidFill>
                <a:latin typeface="Times New Roman" panose="02020603050405020304" pitchFamily="18" charset="0"/>
                <a:cs typeface="Times New Roman" panose="02020603050405020304" pitchFamily="18" charset="0"/>
              </a:rPr>
              <a:t>5</a:t>
            </a:r>
            <a:r>
              <a:rPr lang="en-US" sz="3600" b="1" dirty="0" smtClean="0">
                <a:solidFill>
                  <a:srgbClr val="FF0000"/>
                </a:solidFill>
                <a:latin typeface="Times New Roman" panose="02020603050405020304" pitchFamily="18" charset="0"/>
                <a:cs typeface="Times New Roman" panose="02020603050405020304" pitchFamily="18" charset="0"/>
              </a:rPr>
              <a:t>: Skills 1</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04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228600" y="1219200"/>
            <a:ext cx="2743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r>
              <a:rPr lang="en-US" sz="2800" b="1" u="sng" dirty="0" smtClean="0">
                <a:solidFill>
                  <a:srgbClr val="FF0000"/>
                </a:solidFill>
                <a:latin typeface="Times New Roman" pitchFamily="18" charset="0"/>
                <a:cs typeface="Times New Roman" pitchFamily="18" charset="0"/>
              </a:rPr>
              <a:t>I. Vocabulary:</a:t>
            </a:r>
          </a:p>
        </p:txBody>
      </p:sp>
      <p:sp>
        <p:nvSpPr>
          <p:cNvPr id="4" name="Text Box 10"/>
          <p:cNvSpPr txBox="1">
            <a:spLocks noChangeArrowheads="1"/>
          </p:cNvSpPr>
          <p:nvPr/>
        </p:nvSpPr>
        <p:spPr bwMode="auto">
          <a:xfrm>
            <a:off x="213360" y="1767898"/>
            <a:ext cx="30229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solidFill>
                  <a:srgbClr val="0000FF"/>
                </a:solidFill>
                <a:latin typeface="Times New Roman" pitchFamily="18" charset="0"/>
                <a:cs typeface="Times New Roman" pitchFamily="18" charset="0"/>
              </a:rPr>
              <a:t>authent</a:t>
            </a:r>
            <a:r>
              <a:rPr lang="en-US" sz="2800" b="1" dirty="0">
                <a:solidFill>
                  <a:srgbClr val="FF0000"/>
                </a:solidFill>
                <a:latin typeface="Times New Roman" pitchFamily="18" charset="0"/>
                <a:cs typeface="Times New Roman" pitchFamily="18" charset="0"/>
              </a:rPr>
              <a:t>i</a:t>
            </a:r>
            <a:r>
              <a:rPr lang="en-US" sz="2800" b="1" dirty="0">
                <a:solidFill>
                  <a:srgbClr val="0000FF"/>
                </a:solidFill>
                <a:latin typeface="Times New Roman" pitchFamily="18" charset="0"/>
                <a:cs typeface="Times New Roman" pitchFamily="18" charset="0"/>
              </a:rPr>
              <a:t>city </a:t>
            </a:r>
            <a:r>
              <a:rPr lang="en-US" sz="2800" b="1" dirty="0" smtClean="0">
                <a:solidFill>
                  <a:srgbClr val="0000FF"/>
                </a:solidFill>
                <a:latin typeface="Times New Roman" pitchFamily="18" charset="0"/>
                <a:cs typeface="Times New Roman" pitchFamily="18" charset="0"/>
              </a:rPr>
              <a:t>(n):  </a:t>
            </a:r>
          </a:p>
        </p:txBody>
      </p:sp>
      <p:sp>
        <p:nvSpPr>
          <p:cNvPr id="5" name="Text Box 11"/>
          <p:cNvSpPr txBox="1">
            <a:spLocks noChangeArrowheads="1"/>
          </p:cNvSpPr>
          <p:nvPr/>
        </p:nvSpPr>
        <p:spPr bwMode="auto">
          <a:xfrm>
            <a:off x="4342718" y="1695821"/>
            <a:ext cx="34726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err="1">
                <a:solidFill>
                  <a:srgbClr val="333399"/>
                </a:solidFill>
                <a:latin typeface="Times New Roman" pitchFamily="18" charset="0"/>
                <a:cs typeface="Times New Roman" pitchFamily="18" charset="0"/>
              </a:rPr>
              <a:t>t</a:t>
            </a:r>
            <a:r>
              <a:rPr lang="en-US" sz="2800" b="1" dirty="0" err="1" smtClean="0">
                <a:solidFill>
                  <a:srgbClr val="333399"/>
                </a:solidFill>
                <a:latin typeface="Times New Roman" pitchFamily="18" charset="0"/>
                <a:cs typeface="Times New Roman" pitchFamily="18" charset="0"/>
              </a:rPr>
              <a:t>ính</a:t>
            </a:r>
            <a:r>
              <a:rPr lang="en-US" sz="2800" b="1" dirty="0" smtClean="0">
                <a:solidFill>
                  <a:srgbClr val="333399"/>
                </a:solidFill>
                <a:latin typeface="Times New Roman" pitchFamily="18" charset="0"/>
                <a:cs typeface="Times New Roman" pitchFamily="18" charset="0"/>
              </a:rPr>
              <a:t> </a:t>
            </a:r>
            <a:r>
              <a:rPr lang="en-US" sz="2800" b="1" dirty="0" err="1" smtClean="0">
                <a:solidFill>
                  <a:srgbClr val="333399"/>
                </a:solidFill>
                <a:latin typeface="Times New Roman" pitchFamily="18" charset="0"/>
                <a:cs typeface="Times New Roman" pitchFamily="18" charset="0"/>
              </a:rPr>
              <a:t>xác</a:t>
            </a:r>
            <a:r>
              <a:rPr lang="en-US" sz="2800" b="1" dirty="0" smtClean="0">
                <a:solidFill>
                  <a:srgbClr val="333399"/>
                </a:solidFill>
                <a:latin typeface="Times New Roman" pitchFamily="18" charset="0"/>
                <a:cs typeface="Times New Roman" pitchFamily="18" charset="0"/>
              </a:rPr>
              <a:t> </a:t>
            </a:r>
            <a:r>
              <a:rPr lang="en-US" sz="2800" b="1" dirty="0" err="1" smtClean="0">
                <a:solidFill>
                  <a:srgbClr val="333399"/>
                </a:solidFill>
                <a:latin typeface="Times New Roman" pitchFamily="18" charset="0"/>
                <a:cs typeface="Times New Roman" pitchFamily="18" charset="0"/>
              </a:rPr>
              <a:t>thực</a:t>
            </a:r>
            <a:endParaRPr lang="en-US" sz="2800" b="1" dirty="0" smtClean="0">
              <a:solidFill>
                <a:srgbClr val="333399"/>
              </a:solidFill>
              <a:latin typeface="Times New Roman" pitchFamily="18" charset="0"/>
              <a:cs typeface="Times New Roman" pitchFamily="18" charset="0"/>
            </a:endParaRPr>
          </a:p>
        </p:txBody>
      </p:sp>
      <p:sp>
        <p:nvSpPr>
          <p:cNvPr id="6" name="Text Box 12"/>
          <p:cNvSpPr txBox="1">
            <a:spLocks noChangeArrowheads="1"/>
          </p:cNvSpPr>
          <p:nvPr/>
        </p:nvSpPr>
        <p:spPr bwMode="auto">
          <a:xfrm>
            <a:off x="256032" y="2291118"/>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solidFill>
                  <a:srgbClr val="0000FF"/>
                </a:solidFill>
                <a:latin typeface="Times New Roman" pitchFamily="18" charset="0"/>
                <a:cs typeface="Times New Roman" pitchFamily="18" charset="0"/>
              </a:rPr>
              <a:t>l</a:t>
            </a:r>
            <a:r>
              <a:rPr lang="en-US" sz="2800" b="1" dirty="0">
                <a:solidFill>
                  <a:srgbClr val="FF0000"/>
                </a:solidFill>
                <a:latin typeface="Times New Roman" pitchFamily="18" charset="0"/>
                <a:cs typeface="Times New Roman" pitchFamily="18" charset="0"/>
              </a:rPr>
              <a:t>a</a:t>
            </a:r>
            <a:r>
              <a:rPr lang="en-US" sz="2800" b="1" dirty="0">
                <a:solidFill>
                  <a:srgbClr val="0000FF"/>
                </a:solidFill>
                <a:latin typeface="Times New Roman" pitchFamily="18" charset="0"/>
                <a:cs typeface="Times New Roman" pitchFamily="18" charset="0"/>
              </a:rPr>
              <a:t>yer </a:t>
            </a:r>
            <a:r>
              <a:rPr lang="en-US" sz="2800" b="1" dirty="0" smtClean="0">
                <a:solidFill>
                  <a:srgbClr val="0000FF"/>
                </a:solidFill>
                <a:latin typeface="Times New Roman" pitchFamily="18" charset="0"/>
                <a:cs typeface="Times New Roman" pitchFamily="18" charset="0"/>
              </a:rPr>
              <a:t>(n)           : </a:t>
            </a:r>
          </a:p>
        </p:txBody>
      </p:sp>
      <p:sp>
        <p:nvSpPr>
          <p:cNvPr id="7" name="Text Box 14"/>
          <p:cNvSpPr txBox="1">
            <a:spLocks noChangeArrowheads="1"/>
          </p:cNvSpPr>
          <p:nvPr/>
        </p:nvSpPr>
        <p:spPr bwMode="auto">
          <a:xfrm>
            <a:off x="4221697" y="2320994"/>
            <a:ext cx="35083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smtClean="0">
                <a:solidFill>
                  <a:srgbClr val="0000CC"/>
                </a:solidFill>
                <a:latin typeface="Times New Roman" pitchFamily="18" charset="0"/>
                <a:cs typeface="Times New Roman" pitchFamily="18" charset="0"/>
              </a:rPr>
              <a:t> </a:t>
            </a:r>
            <a:r>
              <a:rPr lang="en-US" sz="2800" b="1" dirty="0" err="1" smtClean="0">
                <a:solidFill>
                  <a:srgbClr val="333399"/>
                </a:solidFill>
                <a:latin typeface="Times New Roman" pitchFamily="18" charset="0"/>
                <a:cs typeface="Times New Roman" pitchFamily="18" charset="0"/>
              </a:rPr>
              <a:t>lớp</a:t>
            </a:r>
            <a:r>
              <a:rPr lang="en-US" sz="2800" b="1" dirty="0" smtClean="0">
                <a:solidFill>
                  <a:srgbClr val="333399"/>
                </a:solidFill>
                <a:latin typeface="Times New Roman" pitchFamily="18" charset="0"/>
                <a:cs typeface="Times New Roman" pitchFamily="18" charset="0"/>
              </a:rPr>
              <a:t> ( </a:t>
            </a:r>
            <a:r>
              <a:rPr lang="en-US" sz="2800" b="1" dirty="0" err="1" smtClean="0">
                <a:solidFill>
                  <a:srgbClr val="333399"/>
                </a:solidFill>
                <a:latin typeface="Times New Roman" pitchFamily="18" charset="0"/>
                <a:cs typeface="Times New Roman" pitchFamily="18" charset="0"/>
              </a:rPr>
              <a:t>lá</a:t>
            </a:r>
            <a:r>
              <a:rPr lang="en-US" sz="2800" b="1" dirty="0">
                <a:solidFill>
                  <a:srgbClr val="333399"/>
                </a:solidFill>
                <a:latin typeface="Times New Roman" pitchFamily="18" charset="0"/>
                <a:cs typeface="Times New Roman" pitchFamily="18" charset="0"/>
              </a:rPr>
              <a:t> </a:t>
            </a:r>
            <a:r>
              <a:rPr lang="en-US" sz="2800" b="1" dirty="0" smtClean="0">
                <a:solidFill>
                  <a:srgbClr val="333399"/>
                </a:solidFill>
                <a:latin typeface="Times New Roman" pitchFamily="18" charset="0"/>
                <a:cs typeface="Times New Roman" pitchFamily="18" charset="0"/>
              </a:rPr>
              <a:t>)</a:t>
            </a:r>
          </a:p>
        </p:txBody>
      </p:sp>
      <p:sp>
        <p:nvSpPr>
          <p:cNvPr id="8" name="Text Box 11"/>
          <p:cNvSpPr txBox="1">
            <a:spLocks noChangeArrowheads="1"/>
          </p:cNvSpPr>
          <p:nvPr/>
        </p:nvSpPr>
        <p:spPr bwMode="auto">
          <a:xfrm>
            <a:off x="112777" y="2904320"/>
            <a:ext cx="31150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smtClean="0">
                <a:solidFill>
                  <a:srgbClr val="000000"/>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pres</a:t>
            </a:r>
            <a:r>
              <a:rPr lang="en-US" sz="2800" b="1" dirty="0">
                <a:solidFill>
                  <a:srgbClr val="FF0000"/>
                </a:solidFill>
                <a:latin typeface="Times New Roman" pitchFamily="18" charset="0"/>
                <a:cs typeface="Times New Roman" pitchFamily="18" charset="0"/>
              </a:rPr>
              <a:t>e</a:t>
            </a:r>
            <a:r>
              <a:rPr lang="en-US" sz="2800" b="1" dirty="0">
                <a:solidFill>
                  <a:srgbClr val="0000FF"/>
                </a:solidFill>
                <a:latin typeface="Times New Roman" pitchFamily="18" charset="0"/>
                <a:cs typeface="Times New Roman" pitchFamily="18" charset="0"/>
              </a:rPr>
              <a:t>rve </a:t>
            </a:r>
            <a:r>
              <a:rPr lang="en-US" sz="2800" b="1" dirty="0" smtClean="0">
                <a:solidFill>
                  <a:srgbClr val="0000FF"/>
                </a:solidFill>
                <a:latin typeface="Times New Roman" pitchFamily="18" charset="0"/>
                <a:cs typeface="Times New Roman" pitchFamily="18" charset="0"/>
              </a:rPr>
              <a:t>(v)      </a:t>
            </a:r>
            <a:r>
              <a:rPr lang="en-US" sz="2800" b="1" dirty="0" smtClean="0">
                <a:solidFill>
                  <a:srgbClr val="333399"/>
                </a:solidFill>
                <a:latin typeface="Times New Roman" pitchFamily="18" charset="0"/>
                <a:cs typeface="Times New Roman" pitchFamily="18" charset="0"/>
              </a:rPr>
              <a:t>: </a:t>
            </a:r>
            <a:r>
              <a:rPr lang="en-US" sz="2800" b="1" dirty="0" smtClean="0">
                <a:solidFill>
                  <a:srgbClr val="000000"/>
                </a:solidFill>
                <a:latin typeface="Times New Roman" pitchFamily="18" charset="0"/>
                <a:cs typeface="Times New Roman" pitchFamily="18" charset="0"/>
              </a:rPr>
              <a:t> </a:t>
            </a:r>
          </a:p>
        </p:txBody>
      </p:sp>
      <p:sp>
        <p:nvSpPr>
          <p:cNvPr id="9" name="Text Box 15"/>
          <p:cNvSpPr txBox="1">
            <a:spLocks noChangeArrowheads="1"/>
          </p:cNvSpPr>
          <p:nvPr/>
        </p:nvSpPr>
        <p:spPr bwMode="auto">
          <a:xfrm>
            <a:off x="4269566" y="2965280"/>
            <a:ext cx="2698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err="1">
                <a:solidFill>
                  <a:srgbClr val="333399"/>
                </a:solidFill>
                <a:latin typeface="Times New Roman" pitchFamily="18" charset="0"/>
                <a:cs typeface="Times New Roman" pitchFamily="18" charset="0"/>
              </a:rPr>
              <a:t>b</a:t>
            </a:r>
            <a:r>
              <a:rPr lang="en-US" sz="2800" b="1" dirty="0" err="1" smtClean="0">
                <a:solidFill>
                  <a:srgbClr val="333399"/>
                </a:solidFill>
                <a:latin typeface="Times New Roman" pitchFamily="18" charset="0"/>
                <a:cs typeface="Times New Roman" pitchFamily="18" charset="0"/>
              </a:rPr>
              <a:t>ảo</a:t>
            </a:r>
            <a:r>
              <a:rPr lang="en-US" sz="2800" b="1" dirty="0" smtClean="0">
                <a:solidFill>
                  <a:srgbClr val="333399"/>
                </a:solidFill>
                <a:latin typeface="Times New Roman" pitchFamily="18" charset="0"/>
                <a:cs typeface="Times New Roman" pitchFamily="18" charset="0"/>
              </a:rPr>
              <a:t> </a:t>
            </a:r>
            <a:r>
              <a:rPr lang="en-US" sz="2800" b="1" dirty="0" err="1" smtClean="0">
                <a:solidFill>
                  <a:srgbClr val="333399"/>
                </a:solidFill>
                <a:latin typeface="Times New Roman" pitchFamily="18" charset="0"/>
                <a:cs typeface="Times New Roman" pitchFamily="18" charset="0"/>
              </a:rPr>
              <a:t>vệ</a:t>
            </a:r>
            <a:r>
              <a:rPr lang="en-US" sz="2800" b="1" dirty="0" smtClean="0">
                <a:solidFill>
                  <a:srgbClr val="333399"/>
                </a:solidFill>
                <a:latin typeface="Times New Roman" pitchFamily="18" charset="0"/>
                <a:cs typeface="Times New Roman" pitchFamily="18" charset="0"/>
              </a:rPr>
              <a:t>, </a:t>
            </a:r>
            <a:r>
              <a:rPr lang="en-US" sz="2800" b="1" dirty="0" err="1" smtClean="0">
                <a:solidFill>
                  <a:srgbClr val="333399"/>
                </a:solidFill>
                <a:latin typeface="Times New Roman" pitchFamily="18" charset="0"/>
                <a:cs typeface="Times New Roman" pitchFamily="18" charset="0"/>
              </a:rPr>
              <a:t>bảo</a:t>
            </a:r>
            <a:r>
              <a:rPr lang="en-US" sz="2800" b="1" dirty="0" smtClean="0">
                <a:solidFill>
                  <a:srgbClr val="333399"/>
                </a:solidFill>
                <a:latin typeface="Times New Roman" pitchFamily="18" charset="0"/>
                <a:cs typeface="Times New Roman" pitchFamily="18" charset="0"/>
              </a:rPr>
              <a:t> </a:t>
            </a:r>
            <a:r>
              <a:rPr lang="en-US" sz="2800" b="1" dirty="0" err="1" smtClean="0">
                <a:solidFill>
                  <a:srgbClr val="333399"/>
                </a:solidFill>
                <a:latin typeface="Times New Roman" pitchFamily="18" charset="0"/>
                <a:cs typeface="Times New Roman" pitchFamily="18" charset="0"/>
              </a:rPr>
              <a:t>tồn</a:t>
            </a:r>
            <a:endParaRPr lang="en-US" sz="2800" b="1" dirty="0" smtClean="0">
              <a:solidFill>
                <a:srgbClr val="333399"/>
              </a:solidFill>
              <a:latin typeface="Times New Roman" pitchFamily="18" charset="0"/>
              <a:cs typeface="Times New Roman" pitchFamily="18" charset="0"/>
            </a:endParaRPr>
          </a:p>
        </p:txBody>
      </p:sp>
      <p:sp>
        <p:nvSpPr>
          <p:cNvPr id="10" name="Title 1"/>
          <p:cNvSpPr txBox="1">
            <a:spLocks/>
          </p:cNvSpPr>
          <p:nvPr/>
        </p:nvSpPr>
        <p:spPr>
          <a:xfrm>
            <a:off x="0" y="0"/>
            <a:ext cx="9098792" cy="1143000"/>
          </a:xfrm>
          <a:prstGeom prst="rect">
            <a:avLst/>
          </a:prstGeom>
          <a:solidFill>
            <a:sysClr val="window" lastClr="FFFFFF">
              <a:alpha val="90000"/>
            </a:sysClr>
          </a:solidFill>
          <a:ln w="25400" cap="flat" cmpd="sng" algn="ctr">
            <a:noFill/>
            <a:prstDash val="solid"/>
          </a:ln>
          <a:effectLst/>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lvl="3" algn="ctr">
              <a:spcBef>
                <a:spcPct val="0"/>
              </a:spcBef>
              <a:defRPr/>
            </a:pPr>
            <a:r>
              <a:rPr lang="en-US" sz="3200" b="1" kern="0" spc="150" dirty="0" smtClean="0">
                <a:ln w="11430"/>
                <a:solidFill>
                  <a:prstClr val="black"/>
                </a:solidFill>
                <a:effectLst>
                  <a:outerShdw blurRad="25400" algn="tl" rotWithShape="0">
                    <a:srgbClr val="000000">
                      <a:alpha val="43000"/>
                    </a:srgbClr>
                  </a:outerShdw>
                </a:effectLst>
                <a:latin typeface="Times New Roman" pitchFamily="18" charset="0"/>
                <a:cs typeface="Times New Roman" pitchFamily="18" charset="0"/>
              </a:rPr>
              <a:t>UNIT 1: LOCAL </a:t>
            </a:r>
            <a:r>
              <a:rPr lang="en-US" sz="3200" b="1" kern="0" spc="150" dirty="0">
                <a:ln w="11430"/>
                <a:solidFill>
                  <a:prstClr val="black"/>
                </a:solidFill>
                <a:effectLst>
                  <a:outerShdw blurRad="25400" algn="tl" rotWithShape="0">
                    <a:srgbClr val="000000">
                      <a:alpha val="43000"/>
                    </a:srgbClr>
                  </a:outerShdw>
                </a:effectLst>
                <a:latin typeface="Times New Roman" pitchFamily="18" charset="0"/>
                <a:cs typeface="Times New Roman" pitchFamily="18" charset="0"/>
              </a:rPr>
              <a:t>E</a:t>
            </a:r>
            <a:r>
              <a:rPr lang="en-US" sz="3200" b="1" kern="0" spc="150" dirty="0" smtClean="0">
                <a:ln w="11430"/>
                <a:solidFill>
                  <a:prstClr val="black"/>
                </a:solidFill>
                <a:effectLst>
                  <a:outerShdw blurRad="25400" algn="tl" rotWithShape="0">
                    <a:srgbClr val="000000">
                      <a:alpha val="43000"/>
                    </a:srgbClr>
                  </a:outerShdw>
                </a:effectLst>
                <a:latin typeface="Times New Roman" pitchFamily="18" charset="0"/>
                <a:cs typeface="Times New Roman" pitchFamily="18" charset="0"/>
              </a:rPr>
              <a:t>NVIRONMENT</a:t>
            </a:r>
            <a:r>
              <a:rPr lang="en-US" sz="3200" b="1" kern="0" spc="150" dirty="0" smtClean="0">
                <a:ln w="11430"/>
                <a:solidFill>
                  <a:srgbClr val="FF3300"/>
                </a:solidFill>
                <a:effectLst>
                  <a:outerShdw blurRad="25400" algn="tl" rotWithShape="0">
                    <a:srgbClr val="000000">
                      <a:alpha val="43000"/>
                    </a:srgbClr>
                  </a:outerShdw>
                </a:effectLst>
                <a:latin typeface="Times New Roman" pitchFamily="18" charset="0"/>
                <a:cs typeface="Times New Roman" pitchFamily="18" charset="0"/>
              </a:rPr>
              <a:t/>
            </a:r>
            <a:br>
              <a:rPr lang="en-US" sz="3200" b="1" kern="0" spc="150" dirty="0" smtClean="0">
                <a:ln w="11430"/>
                <a:solidFill>
                  <a:srgbClr val="FF3300"/>
                </a:solidFill>
                <a:effectLst>
                  <a:outerShdw blurRad="25400" algn="tl" rotWithShape="0">
                    <a:srgbClr val="000000">
                      <a:alpha val="43000"/>
                    </a:srgbClr>
                  </a:outerShdw>
                </a:effectLst>
                <a:latin typeface="Times New Roman" pitchFamily="18" charset="0"/>
                <a:cs typeface="Times New Roman" pitchFamily="18" charset="0"/>
              </a:rPr>
            </a:br>
            <a:r>
              <a:rPr lang="en-GB" sz="3200" b="1" kern="0" spc="150" dirty="0" smtClean="0">
                <a:ln w="11430"/>
                <a:solidFill>
                  <a:srgbClr val="0070C0"/>
                </a:solidFill>
                <a:effectLst>
                  <a:outerShdw blurRad="25400" algn="tl" rotWithShape="0">
                    <a:srgbClr val="000000">
                      <a:alpha val="43000"/>
                    </a:srgbClr>
                  </a:outerShdw>
                </a:effectLst>
                <a:latin typeface="Times New Roman" pitchFamily="18" charset="0"/>
                <a:cs typeface="Times New Roman" pitchFamily="18" charset="0"/>
              </a:rPr>
              <a:t>LESSON 5: SKILLS 1</a:t>
            </a:r>
            <a:endParaRPr lang="en-US" sz="3200" b="1" kern="0" spc="150" dirty="0">
              <a:ln w="11430"/>
              <a:solidFill>
                <a:srgbClr val="0070C0"/>
              </a:solidFill>
              <a:effectLst>
                <a:outerShdw blurRad="25400" algn="tl" rotWithShape="0">
                  <a:srgbClr val="000000">
                    <a:alpha val="43000"/>
                  </a:srgbClr>
                </a:outerShdw>
              </a:effectLst>
              <a:latin typeface="Times New Roman" pitchFamily="18" charset="0"/>
              <a:cs typeface="Times New Roman" pitchFamily="18" charset="0"/>
            </a:endParaRPr>
          </a:p>
        </p:txBody>
      </p:sp>
      <p:sp>
        <p:nvSpPr>
          <p:cNvPr id="11" name="TextBox 10"/>
          <p:cNvSpPr txBox="1"/>
          <p:nvPr/>
        </p:nvSpPr>
        <p:spPr>
          <a:xfrm>
            <a:off x="228600" y="3578870"/>
            <a:ext cx="2999232" cy="523220"/>
          </a:xfrm>
          <a:prstGeom prst="rect">
            <a:avLst/>
          </a:prstGeom>
          <a:noFill/>
        </p:spPr>
        <p:txBody>
          <a:bodyPr wrap="square" rtlCol="0">
            <a:spAutoFit/>
          </a:bodyPr>
          <a:lstStyle/>
          <a:p>
            <a:r>
              <a:rPr lang="en-US" sz="2800" b="1" dirty="0">
                <a:solidFill>
                  <a:srgbClr val="0000CC"/>
                </a:solidFill>
                <a:latin typeface="Times New Roman" pitchFamily="18" charset="0"/>
                <a:cs typeface="Times New Roman" pitchFamily="18" charset="0"/>
              </a:rPr>
              <a:t>t</a:t>
            </a:r>
            <a:r>
              <a:rPr lang="en-US" sz="2800" b="1" dirty="0" smtClean="0">
                <a:solidFill>
                  <a:srgbClr val="0000CC"/>
                </a:solidFill>
                <a:latin typeface="Times New Roman" pitchFamily="18" charset="0"/>
                <a:cs typeface="Times New Roman" pitchFamily="18" charset="0"/>
              </a:rPr>
              <a:t>reat ( v)           :</a:t>
            </a:r>
            <a:endParaRPr lang="en-US" sz="2800" b="1" dirty="0">
              <a:solidFill>
                <a:srgbClr val="0000CC"/>
              </a:solidFill>
              <a:latin typeface="Times New Roman" pitchFamily="18" charset="0"/>
              <a:cs typeface="Times New Roman" pitchFamily="18" charset="0"/>
            </a:endParaRPr>
          </a:p>
        </p:txBody>
      </p:sp>
      <p:sp>
        <p:nvSpPr>
          <p:cNvPr id="12" name="TextBox 11"/>
          <p:cNvSpPr txBox="1"/>
          <p:nvPr/>
        </p:nvSpPr>
        <p:spPr>
          <a:xfrm>
            <a:off x="4221697" y="3581400"/>
            <a:ext cx="3251999" cy="523220"/>
          </a:xfrm>
          <a:prstGeom prst="rect">
            <a:avLst/>
          </a:prstGeom>
          <a:noFill/>
        </p:spPr>
        <p:txBody>
          <a:bodyPr wrap="square" rtlCol="0">
            <a:spAutoFit/>
          </a:bodyPr>
          <a:lstStyle/>
          <a:p>
            <a:r>
              <a:rPr lang="en-US" sz="2800" b="1" dirty="0" err="1">
                <a:solidFill>
                  <a:srgbClr val="0000CC"/>
                </a:solidFill>
                <a:latin typeface="Times New Roman" pitchFamily="18" charset="0"/>
                <a:cs typeface="Times New Roman" pitchFamily="18" charset="0"/>
              </a:rPr>
              <a:t>xử</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lí</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chất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thải</a:t>
            </a:r>
            <a:r>
              <a:rPr lang="en-US" sz="2800" b="1" dirty="0">
                <a:solidFill>
                  <a:srgbClr val="0000CC"/>
                </a:solidFill>
                <a:latin typeface="Times New Roman" pitchFamily="18" charset="0"/>
                <a:cs typeface="Times New Roman" pitchFamily="18" charset="0"/>
              </a:rPr>
              <a:t>…)</a:t>
            </a:r>
          </a:p>
        </p:txBody>
      </p:sp>
      <p:sp>
        <p:nvSpPr>
          <p:cNvPr id="13" name="TextBox 12"/>
          <p:cNvSpPr txBox="1"/>
          <p:nvPr/>
        </p:nvSpPr>
        <p:spPr>
          <a:xfrm>
            <a:off x="225552" y="4343400"/>
            <a:ext cx="274624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i</a:t>
            </a:r>
            <a:r>
              <a:rPr lang="en-US" sz="2800" b="1" dirty="0" smtClean="0">
                <a:solidFill>
                  <a:srgbClr val="FF0000"/>
                </a:solidFill>
                <a:latin typeface="Times New Roman" pitchFamily="18" charset="0"/>
                <a:cs typeface="Times New Roman" pitchFamily="18" charset="0"/>
              </a:rPr>
              <a:t>n</a:t>
            </a:r>
            <a:r>
              <a:rPr lang="en-US" sz="2800" b="1" dirty="0" smtClean="0">
                <a:solidFill>
                  <a:srgbClr val="0000CC"/>
                </a:solidFill>
                <a:latin typeface="Times New Roman" pitchFamily="18" charset="0"/>
                <a:cs typeface="Times New Roman" pitchFamily="18" charset="0"/>
              </a:rPr>
              <a:t>come (n)       :  </a:t>
            </a:r>
            <a:endParaRPr lang="en-US" sz="2800" b="1" dirty="0">
              <a:solidFill>
                <a:srgbClr val="0000CC"/>
              </a:solidFill>
              <a:latin typeface="Times New Roman" pitchFamily="18" charset="0"/>
              <a:cs typeface="Times New Roman" pitchFamily="18" charset="0"/>
            </a:endParaRPr>
          </a:p>
        </p:txBody>
      </p:sp>
      <p:sp>
        <p:nvSpPr>
          <p:cNvPr id="14" name="TextBox 13"/>
          <p:cNvSpPr txBox="1"/>
          <p:nvPr/>
        </p:nvSpPr>
        <p:spPr>
          <a:xfrm>
            <a:off x="4187952" y="4343400"/>
            <a:ext cx="2746248" cy="523220"/>
          </a:xfrm>
          <a:prstGeom prst="rect">
            <a:avLst/>
          </a:prstGeom>
          <a:noFill/>
        </p:spPr>
        <p:txBody>
          <a:bodyPr wrap="square" rtlCol="0">
            <a:spAutoFit/>
          </a:bodyPr>
          <a:lstStyle/>
          <a:p>
            <a:r>
              <a:rPr lang="en-US" sz="2800" b="1" dirty="0" err="1">
                <a:solidFill>
                  <a:srgbClr val="0000CC"/>
                </a:solidFill>
                <a:latin typeface="Times New Roman" pitchFamily="18" charset="0"/>
                <a:cs typeface="Times New Roman" pitchFamily="18" charset="0"/>
              </a:rPr>
              <a:t>t</a:t>
            </a:r>
            <a:r>
              <a:rPr lang="en-US" sz="2800" b="1" dirty="0" err="1" smtClean="0">
                <a:solidFill>
                  <a:srgbClr val="0000CC"/>
                </a:solidFill>
                <a:latin typeface="Times New Roman" pitchFamily="18" charset="0"/>
                <a:cs typeface="Times New Roman" pitchFamily="18" charset="0"/>
              </a:rPr>
              <a:t>hu</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nhập</a:t>
            </a:r>
            <a:r>
              <a:rPr lang="en-US" sz="2800" b="1" dirty="0" smtClean="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42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diamond(in)">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diamond(in)">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diamond(in)">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amond(i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s://s.sachmem.vn/public/images/TA9T1SHS/U1-L8-1-5-8af171e0bdcfc288c8da4fdf7b7ffeb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279" y="989594"/>
            <a:ext cx="4419599" cy="32902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s.sachmem.vn/public/images/TA9T1SHS/U1-L5-1-9e76bf4da634dadd24f5e4942c1e2b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85" y="1016488"/>
            <a:ext cx="3962400" cy="33286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7935" y="26894"/>
            <a:ext cx="8618608" cy="1015663"/>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1. Work in pairs. One look at Picture A and other look at picture B. Ask each other question to find out the similarities and differences between your pictures</a:t>
            </a:r>
            <a:endParaRPr lang="en-US" sz="2000" b="1" dirty="0">
              <a:solidFill>
                <a:srgbClr val="FF0000"/>
              </a:solidFill>
              <a:latin typeface="Times New Roman" pitchFamily="18" charset="0"/>
              <a:cs typeface="Times New Roman" pitchFamily="18" charset="0"/>
            </a:endParaRPr>
          </a:p>
        </p:txBody>
      </p:sp>
      <p:sp>
        <p:nvSpPr>
          <p:cNvPr id="6" name="Rectangle 5"/>
          <p:cNvSpPr/>
          <p:nvPr/>
        </p:nvSpPr>
        <p:spPr>
          <a:xfrm>
            <a:off x="609600" y="4198203"/>
            <a:ext cx="7955278" cy="830997"/>
          </a:xfrm>
          <a:prstGeom prst="rect">
            <a:avLst/>
          </a:prstGeom>
        </p:spPr>
        <p:txBody>
          <a:bodyPr wrap="square">
            <a:spAutoFit/>
          </a:bodyPr>
          <a:lstStyle/>
          <a:p>
            <a:r>
              <a:rPr lang="en-US" dirty="0">
                <a:solidFill>
                  <a:srgbClr val="4422A9"/>
                </a:solidFill>
                <a:latin typeface="Helvetica Neue"/>
              </a:rPr>
              <a:t> </a:t>
            </a:r>
            <a:r>
              <a:rPr lang="en-US" sz="2400" b="1" dirty="0" smtClean="0">
                <a:solidFill>
                  <a:srgbClr val="4422A9"/>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Similarities</a:t>
            </a:r>
            <a:r>
              <a:rPr lang="en-US" sz="2400" b="1" dirty="0">
                <a:solidFill>
                  <a:srgbClr val="4422A9"/>
                </a:solidFill>
                <a:latin typeface="Times New Roman" pitchFamily="18" charset="0"/>
                <a:cs typeface="Times New Roman" pitchFamily="18" charset="0"/>
              </a:rPr>
              <a:t>: conical hat, string</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11" name="Oval 10"/>
          <p:cNvSpPr/>
          <p:nvPr/>
        </p:nvSpPr>
        <p:spPr bwMode="auto">
          <a:xfrm>
            <a:off x="3288397" y="4686300"/>
            <a:ext cx="2438400" cy="685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b="1">
                <a:solidFill>
                  <a:srgbClr val="FF0000"/>
                </a:solidFill>
                <a:latin typeface="Times New Roman" pitchFamily="18" charset="0"/>
                <a:cs typeface="Times New Roman" pitchFamily="18" charset="0"/>
              </a:rPr>
              <a:t>Differences</a:t>
            </a:r>
            <a:endParaRPr kumimoji="0" lang="en-US" sz="2000" b="0" i="0" u="none" strike="noStrike" cap="none" normalizeH="0" baseline="0" smtClean="0">
              <a:ln>
                <a:noFill/>
              </a:ln>
              <a:solidFill>
                <a:schemeClr val="tx1"/>
              </a:solidFill>
              <a:effectLst/>
              <a:latin typeface="Arial" charset="0"/>
            </a:endParaRPr>
          </a:p>
        </p:txBody>
      </p:sp>
      <p:sp>
        <p:nvSpPr>
          <p:cNvPr id="12" name="Rounded Rectangle 11"/>
          <p:cNvSpPr/>
          <p:nvPr/>
        </p:nvSpPr>
        <p:spPr bwMode="auto">
          <a:xfrm>
            <a:off x="6019800" y="5536050"/>
            <a:ext cx="2667000" cy="108327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a:solidFill>
                  <a:srgbClr val="C20A4C"/>
                </a:solidFill>
                <a:latin typeface="Times New Roman" pitchFamily="18" charset="0"/>
                <a:cs typeface="Times New Roman" pitchFamily="18" charset="0"/>
              </a:rPr>
              <a:t>Picture B: </a:t>
            </a:r>
            <a:r>
              <a:rPr lang="en-US" sz="2000" b="1" dirty="0">
                <a:latin typeface="Times New Roman" pitchFamily="18" charset="0"/>
                <a:cs typeface="Times New Roman" pitchFamily="18" charset="0"/>
              </a:rPr>
              <a:t>white, no decoration, pink string, look heavier</a:t>
            </a:r>
          </a:p>
        </p:txBody>
      </p:sp>
      <p:sp>
        <p:nvSpPr>
          <p:cNvPr id="13" name="Rectangle 12"/>
          <p:cNvSpPr/>
          <p:nvPr/>
        </p:nvSpPr>
        <p:spPr bwMode="auto">
          <a:xfrm>
            <a:off x="186018" y="5715000"/>
            <a:ext cx="28194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b="1" dirty="0">
                <a:solidFill>
                  <a:srgbClr val="FF0000"/>
                </a:solidFill>
                <a:latin typeface="Times New Roman" pitchFamily="18" charset="0"/>
                <a:cs typeface="Times New Roman" pitchFamily="18" charset="0"/>
              </a:rPr>
              <a:t>Picture A:</a:t>
            </a:r>
            <a:r>
              <a:rPr lang="en-US" sz="2000" b="1" dirty="0">
                <a:solidFill>
                  <a:srgbClr val="00B0F0"/>
                </a:solidFill>
                <a:latin typeface="Times New Roman" pitchFamily="18" charset="0"/>
                <a:cs typeface="Times New Roman" pitchFamily="18" charset="0"/>
              </a:rPr>
              <a:t> </a:t>
            </a:r>
            <a:r>
              <a:rPr lang="en-US" sz="2000" b="1" dirty="0">
                <a:latin typeface="Times New Roman" pitchFamily="18" charset="0"/>
                <a:cs typeface="Times New Roman" pitchFamily="18" charset="0"/>
              </a:rPr>
              <a:t>light green, pictures between layers, blue string, look lighter</a:t>
            </a:r>
            <a:br>
              <a:rPr lang="en-US" sz="2000" b="1" dirty="0">
                <a:latin typeface="Times New Roman" pitchFamily="18" charset="0"/>
                <a:cs typeface="Times New Roman" pitchFamily="18" charset="0"/>
              </a:rPr>
            </a:br>
            <a:endParaRPr kumimoji="0" lang="en-US" sz="2000" b="0" i="0" u="none" strike="noStrike" cap="none" normalizeH="0" baseline="0" dirty="0" smtClean="0">
              <a:ln>
                <a:noFill/>
              </a:ln>
              <a:effectLst/>
              <a:latin typeface="Arial" charset="0"/>
            </a:endParaRPr>
          </a:p>
        </p:txBody>
      </p:sp>
      <p:cxnSp>
        <p:nvCxnSpPr>
          <p:cNvPr id="15" name="Straight Connector 14"/>
          <p:cNvCxnSpPr/>
          <p:nvPr/>
        </p:nvCxnSpPr>
        <p:spPr bwMode="auto">
          <a:xfrm flipV="1">
            <a:off x="1495087" y="5063282"/>
            <a:ext cx="1828800" cy="632837"/>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7" name="Straight Connector 16"/>
          <p:cNvCxnSpPr>
            <a:stCxn id="11" idx="6"/>
          </p:cNvCxnSpPr>
          <p:nvPr/>
        </p:nvCxnSpPr>
        <p:spPr bwMode="auto">
          <a:xfrm>
            <a:off x="5726797" y="5029200"/>
            <a:ext cx="1630678" cy="50685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67211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953000" y="3276600"/>
            <a:ext cx="28194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b="1" dirty="0">
                <a:solidFill>
                  <a:srgbClr val="FF0000"/>
                </a:solidFill>
                <a:latin typeface="Times New Roman" pitchFamily="18" charset="0"/>
                <a:cs typeface="Times New Roman" pitchFamily="18" charset="0"/>
              </a:rPr>
              <a:t>Picture A:</a:t>
            </a:r>
            <a:r>
              <a:rPr lang="en-US" sz="2000" b="1" dirty="0">
                <a:solidFill>
                  <a:srgbClr val="00B0F0"/>
                </a:solidFill>
                <a:latin typeface="Times New Roman" pitchFamily="18" charset="0"/>
                <a:cs typeface="Times New Roman" pitchFamily="18" charset="0"/>
              </a:rPr>
              <a:t> </a:t>
            </a:r>
            <a:r>
              <a:rPr lang="en-US" sz="2000" b="1" dirty="0">
                <a:latin typeface="Times New Roman" pitchFamily="18" charset="0"/>
                <a:cs typeface="Times New Roman" pitchFamily="18" charset="0"/>
              </a:rPr>
              <a:t>light green, pictures between layers, blue string, look lighter</a:t>
            </a:r>
            <a:br>
              <a:rPr lang="en-US" sz="2000" b="1" dirty="0">
                <a:latin typeface="Times New Roman" pitchFamily="18" charset="0"/>
                <a:cs typeface="Times New Roman" pitchFamily="18" charset="0"/>
              </a:rPr>
            </a:br>
            <a:endParaRPr kumimoji="0" lang="en-US" sz="2000" b="0" i="0" u="none" strike="noStrike" cap="none" normalizeH="0" baseline="0" dirty="0" smtClean="0">
              <a:ln>
                <a:noFill/>
              </a:ln>
              <a:effectLst/>
              <a:latin typeface="Arial" charset="0"/>
            </a:endParaRPr>
          </a:p>
        </p:txBody>
      </p:sp>
      <p:sp>
        <p:nvSpPr>
          <p:cNvPr id="5" name="Rounded Rectangle 4"/>
          <p:cNvSpPr/>
          <p:nvPr/>
        </p:nvSpPr>
        <p:spPr bwMode="auto">
          <a:xfrm>
            <a:off x="838200" y="3488723"/>
            <a:ext cx="2667000" cy="108327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a:solidFill>
                  <a:srgbClr val="C20A4C"/>
                </a:solidFill>
                <a:latin typeface="Times New Roman" pitchFamily="18" charset="0"/>
                <a:cs typeface="Times New Roman" pitchFamily="18" charset="0"/>
              </a:rPr>
              <a:t>Picture B: </a:t>
            </a:r>
            <a:r>
              <a:rPr lang="en-US" sz="2000" b="1" dirty="0">
                <a:latin typeface="Times New Roman" pitchFamily="18" charset="0"/>
                <a:cs typeface="Times New Roman" pitchFamily="18" charset="0"/>
              </a:rPr>
              <a:t>white, no decoration, pink string, look heavier</a:t>
            </a:r>
          </a:p>
        </p:txBody>
      </p:sp>
      <p:pic>
        <p:nvPicPr>
          <p:cNvPr id="6" name="Picture 5"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62696" y="157116"/>
            <a:ext cx="8618608" cy="1200329"/>
          </a:xfrm>
          <a:prstGeom prst="rect">
            <a:avLst/>
          </a:prstGeom>
          <a:noFill/>
        </p:spPr>
        <p:txBody>
          <a:bodyPr wrap="square" rtlCol="0">
            <a:spAutoFit/>
          </a:bodyPr>
          <a:lstStyle/>
          <a:p>
            <a:r>
              <a:rPr lang="en-US" sz="2400" b="1" dirty="0">
                <a:latin typeface="Times New Roman" pitchFamily="18" charset="0"/>
                <a:cs typeface="Times New Roman" pitchFamily="18" charset="0"/>
              </a:rPr>
              <a:t>2</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Mi</a:t>
            </a:r>
            <a:r>
              <a:rPr lang="en-US" sz="2400" b="1" dirty="0" smtClean="0">
                <a:latin typeface="Times New Roman" pitchFamily="18" charset="0"/>
                <a:cs typeface="Times New Roman" pitchFamily="18" charset="0"/>
              </a:rPr>
              <a:t> visited </a:t>
            </a:r>
            <a:r>
              <a:rPr lang="en-US" sz="2400" b="1" dirty="0" err="1" smtClean="0">
                <a:latin typeface="Times New Roman" pitchFamily="18" charset="0"/>
                <a:cs typeface="Times New Roman" pitchFamily="18" charset="0"/>
              </a:rPr>
              <a:t>Tay</a:t>
            </a:r>
            <a:r>
              <a:rPr lang="en-US" sz="2400" b="1" dirty="0" smtClean="0">
                <a:latin typeface="Times New Roman" pitchFamily="18" charset="0"/>
                <a:cs typeface="Times New Roman" pitchFamily="18" charset="0"/>
              </a:rPr>
              <a:t> Ho village in Hue last month. She has decided to present what she knows about this place to the class. Read what she has prepared and match the titles with the paragraphs</a:t>
            </a:r>
            <a:endParaRPr lang="en-US" sz="2400" b="1" dirty="0">
              <a:latin typeface="Times New Roman" pitchFamily="18" charset="0"/>
              <a:cs typeface="Times New Roman" pitchFamily="18" charset="0"/>
            </a:endParaRPr>
          </a:p>
        </p:txBody>
      </p:sp>
      <p:pic>
        <p:nvPicPr>
          <p:cNvPr id="9" name="Picture 2" descr="https://s.sachmem.vn/public/images/TA9T1SHS/U1-L5-2-1-b68117904184ca132d5d3590a83e96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9" y="1659898"/>
            <a:ext cx="4782479" cy="37728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621024" y="1565631"/>
            <a:ext cx="3854773" cy="461665"/>
          </a:xfrm>
          <a:prstGeom prst="rect">
            <a:avLst/>
          </a:prstGeom>
        </p:spPr>
        <p:txBody>
          <a:bodyPr wrap="none">
            <a:spAutoFit/>
          </a:bodyPr>
          <a:lstStyle/>
          <a:p>
            <a:r>
              <a:rPr lang="en-US" sz="2400" b="1" dirty="0" smtClean="0">
                <a:solidFill>
                  <a:srgbClr val="0000CC"/>
                </a:solidFill>
                <a:latin typeface="Times New Roman" pitchFamily="18" charset="0"/>
                <a:cs typeface="Times New Roman" pitchFamily="18" charset="0"/>
              </a:rPr>
              <a:t>1. Present status of the craft</a:t>
            </a:r>
            <a:endParaRPr lang="en-US" sz="2400" b="1" dirty="0">
              <a:solidFill>
                <a:srgbClr val="0000CC"/>
              </a:solidFill>
              <a:latin typeface="Times New Roman" pitchFamily="18" charset="0"/>
              <a:cs typeface="Times New Roman" pitchFamily="18" charset="0"/>
            </a:endParaRPr>
          </a:p>
        </p:txBody>
      </p:sp>
      <p:sp>
        <p:nvSpPr>
          <p:cNvPr id="11" name="Rectangle 10"/>
          <p:cNvSpPr/>
          <p:nvPr/>
        </p:nvSpPr>
        <p:spPr>
          <a:xfrm>
            <a:off x="3599592" y="2560674"/>
            <a:ext cx="5638800" cy="830997"/>
          </a:xfrm>
          <a:prstGeom prst="rect">
            <a:avLst/>
          </a:prstGeom>
        </p:spPr>
        <p:txBody>
          <a:bodyPr wrap="square">
            <a:spAutoFit/>
          </a:bodyPr>
          <a:lstStyle/>
          <a:p>
            <a:r>
              <a:rPr lang="en-US" sz="2400" b="1" dirty="0">
                <a:solidFill>
                  <a:srgbClr val="0000CC"/>
                </a:solidFill>
                <a:latin typeface="Times New Roman" pitchFamily="18" charset="0"/>
                <a:cs typeface="Times New Roman" pitchFamily="18" charset="0"/>
              </a:rPr>
              <a:t>2. Location and history of conical hat making village</a:t>
            </a:r>
          </a:p>
        </p:txBody>
      </p:sp>
      <p:sp>
        <p:nvSpPr>
          <p:cNvPr id="12" name="Rectangle 11"/>
          <p:cNvSpPr/>
          <p:nvPr/>
        </p:nvSpPr>
        <p:spPr>
          <a:xfrm>
            <a:off x="3694176" y="3686438"/>
            <a:ext cx="4176143" cy="461665"/>
          </a:xfrm>
          <a:prstGeom prst="rect">
            <a:avLst/>
          </a:prstGeom>
        </p:spPr>
        <p:txBody>
          <a:bodyPr wrap="none">
            <a:spAutoFit/>
          </a:bodyPr>
          <a:lstStyle/>
          <a:p>
            <a:r>
              <a:rPr lang="en-US" sz="2400" b="1" dirty="0">
                <a:solidFill>
                  <a:srgbClr val="0000CC"/>
                </a:solidFill>
                <a:latin typeface="Times New Roman" pitchFamily="18" charset="0"/>
                <a:cs typeface="Times New Roman" pitchFamily="18" charset="0"/>
              </a:rPr>
              <a:t>3. How the conical hat is made</a:t>
            </a:r>
          </a:p>
        </p:txBody>
      </p:sp>
      <p:sp>
        <p:nvSpPr>
          <p:cNvPr id="13" name="TextBox 12"/>
          <p:cNvSpPr txBox="1"/>
          <p:nvPr/>
        </p:nvSpPr>
        <p:spPr>
          <a:xfrm>
            <a:off x="381000" y="1371600"/>
            <a:ext cx="19812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Paragraph A:</a:t>
            </a:r>
            <a:endParaRPr lang="en-US" sz="2400" b="1" dirty="0">
              <a:solidFill>
                <a:srgbClr val="FF0000"/>
              </a:solidFill>
              <a:latin typeface="Times New Roman" pitchFamily="18" charset="0"/>
              <a:cs typeface="Times New Roman" pitchFamily="18" charset="0"/>
            </a:endParaRPr>
          </a:p>
        </p:txBody>
      </p:sp>
      <p:sp>
        <p:nvSpPr>
          <p:cNvPr id="14" name="TextBox 13"/>
          <p:cNvSpPr txBox="1"/>
          <p:nvPr/>
        </p:nvSpPr>
        <p:spPr>
          <a:xfrm>
            <a:off x="326040" y="3686438"/>
            <a:ext cx="2188777"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Paragraph C:</a:t>
            </a:r>
            <a:endParaRPr lang="en-US" sz="2400" b="1" dirty="0">
              <a:solidFill>
                <a:srgbClr val="FF0000"/>
              </a:solidFill>
              <a:latin typeface="Times New Roman" pitchFamily="18" charset="0"/>
              <a:cs typeface="Times New Roman" pitchFamily="18" charset="0"/>
            </a:endParaRPr>
          </a:p>
        </p:txBody>
      </p:sp>
      <p:sp>
        <p:nvSpPr>
          <p:cNvPr id="15" name="TextBox 14"/>
          <p:cNvSpPr txBox="1"/>
          <p:nvPr/>
        </p:nvSpPr>
        <p:spPr>
          <a:xfrm>
            <a:off x="375472" y="2664262"/>
            <a:ext cx="1986728"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Paragraph B:</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3608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9"/>
                                        </p:tgtEl>
                                      </p:cBhvr>
                                    </p:animEffect>
                                    <p:anim calcmode="lin" valueType="num">
                                      <p:cBhvr>
                                        <p:cTn id="17" dur="1000"/>
                                        <p:tgtEl>
                                          <p:spTgt spid="9"/>
                                        </p:tgtEl>
                                        <p:attrNameLst>
                                          <p:attrName>ppt_x</p:attrName>
                                        </p:attrNameLst>
                                      </p:cBhvr>
                                      <p:tavLst>
                                        <p:tav tm="0">
                                          <p:val>
                                            <p:strVal val="ppt_x"/>
                                          </p:val>
                                        </p:tav>
                                        <p:tav tm="100000">
                                          <p:val>
                                            <p:strVal val="ppt_x"/>
                                          </p:val>
                                        </p:tav>
                                      </p:tavLst>
                                    </p:anim>
                                    <p:anim calcmode="lin" valueType="num">
                                      <p:cBhvr>
                                        <p:cTn id="18" dur="1000"/>
                                        <p:tgtEl>
                                          <p:spTgt spid="9"/>
                                        </p:tgtEl>
                                        <p:attrNameLst>
                                          <p:attrName>ppt_y</p:attrName>
                                        </p:attrNameLst>
                                      </p:cBhvr>
                                      <p:tavLst>
                                        <p:tav tm="0">
                                          <p:val>
                                            <p:strVal val="ppt_y"/>
                                          </p:val>
                                        </p:tav>
                                        <p:tav tm="100000">
                                          <p:val>
                                            <p:strVal val="ppt_y+.1"/>
                                          </p:val>
                                        </p:tav>
                                      </p:tavLst>
                                    </p:anim>
                                    <p:set>
                                      <p:cBhvr>
                                        <p:cTn id="19" dur="1" fill="hold">
                                          <p:stCondLst>
                                            <p:cond delay="9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0.04861 4.81481E-6 L -0.38524 -0.10047 " pathEditMode="relative" rAng="0" ptsTypes="AA">
                                      <p:cBhvr>
                                        <p:cTn id="49" dur="2000" fill="hold"/>
                                        <p:tgtEl>
                                          <p:spTgt spid="11"/>
                                        </p:tgtEl>
                                        <p:attrNameLst>
                                          <p:attrName>ppt_x</p:attrName>
                                          <p:attrName>ppt_y</p:attrName>
                                        </p:attrNameLst>
                                      </p:cBhvr>
                                      <p:rCtr x="-21701" y="-5023"/>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0.0125 -3.7037E-6 L -0.39479 -0.07106 " pathEditMode="relative" rAng="0" ptsTypes="AA">
                                      <p:cBhvr>
                                        <p:cTn id="53" dur="2000" fill="hold"/>
                                        <p:tgtEl>
                                          <p:spTgt spid="12"/>
                                        </p:tgtEl>
                                        <p:attrNameLst>
                                          <p:attrName>ppt_x</p:attrName>
                                          <p:attrName>ppt_y</p:attrName>
                                        </p:attrNameLst>
                                      </p:cBhvr>
                                      <p:rCtr x="-20365" y="-3565"/>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0.01111 -4.44444E-6 L -0.38733 0.38218 " pathEditMode="relative" rAng="0" ptsTypes="AA">
                                      <p:cBhvr>
                                        <p:cTn id="57" dur="2000" fill="hold"/>
                                        <p:tgtEl>
                                          <p:spTgt spid="10"/>
                                        </p:tgtEl>
                                        <p:attrNameLst>
                                          <p:attrName>ppt_x</p:attrName>
                                          <p:attrName>ppt_y</p:attrName>
                                        </p:attrNameLst>
                                      </p:cBhvr>
                                      <p:rCtr x="-19931" y="190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P spid="11" grpId="0"/>
      <p:bldP spid="11" grpId="1"/>
      <p:bldP spid="12" grpId="0"/>
      <p:bldP spid="12" grpId="1"/>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792" y="1382384"/>
            <a:ext cx="9144792" cy="5475616"/>
            <a:chOff x="-88248" y="1382384"/>
            <a:chExt cx="8969892" cy="5475616"/>
          </a:xfrm>
        </p:grpSpPr>
        <p:pic>
          <p:nvPicPr>
            <p:cNvPr id="11" name="Picture 10" descr="https://img.loigiaihay.com/picture/2018/0319/unit-1-hinh-25-ta-9-m.jpg"/>
            <p:cNvPicPr/>
            <p:nvPr/>
          </p:nvPicPr>
          <p:blipFill>
            <a:blip r:embed="rId3">
              <a:extLst>
                <a:ext uri="{28A0092B-C50C-407E-A947-70E740481C1C}">
                  <a14:useLocalDpi xmlns:a14="http://schemas.microsoft.com/office/drawing/2010/main" val="0"/>
                </a:ext>
              </a:extLst>
            </a:blip>
            <a:srcRect/>
            <a:stretch>
              <a:fillRect/>
            </a:stretch>
          </p:blipFill>
          <p:spPr bwMode="auto">
            <a:xfrm>
              <a:off x="-88248" y="1382384"/>
              <a:ext cx="8969892" cy="5475616"/>
            </a:xfrm>
            <a:prstGeom prst="rect">
              <a:avLst/>
            </a:prstGeom>
            <a:noFill/>
            <a:ln>
              <a:noFill/>
            </a:ln>
          </p:spPr>
        </p:pic>
        <p:sp>
          <p:nvSpPr>
            <p:cNvPr id="12" name="Rectangle 11"/>
            <p:cNvSpPr/>
            <p:nvPr/>
          </p:nvSpPr>
          <p:spPr bwMode="auto">
            <a:xfrm>
              <a:off x="-88248" y="1394972"/>
              <a:ext cx="8969892" cy="13482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 name="TextBox 2"/>
          <p:cNvSpPr txBox="1"/>
          <p:nvPr/>
        </p:nvSpPr>
        <p:spPr>
          <a:xfrm>
            <a:off x="761999" y="480571"/>
            <a:ext cx="7772399" cy="1015663"/>
          </a:xfrm>
          <a:prstGeom prst="rect">
            <a:avLst/>
          </a:prstGeom>
          <a:noFill/>
        </p:spPr>
        <p:txBody>
          <a:bodyPr wrap="square" rtlCol="0">
            <a:spAutoFit/>
          </a:bodyPr>
          <a:lstStyle/>
          <a:p>
            <a:pPr algn="just"/>
            <a:r>
              <a:rPr lang="en-US" sz="2000" b="1" dirty="0">
                <a:solidFill>
                  <a:srgbClr val="FF0000"/>
                </a:solidFill>
                <a:latin typeface="Times New Roman" pitchFamily="18" charset="0"/>
                <a:cs typeface="Times New Roman" pitchFamily="18" charset="0"/>
              </a:rPr>
              <a:t>2</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Mi</a:t>
            </a:r>
            <a:r>
              <a:rPr lang="en-US" sz="2000" b="1" dirty="0" smtClean="0">
                <a:solidFill>
                  <a:srgbClr val="FF0000"/>
                </a:solidFill>
                <a:latin typeface="Times New Roman" pitchFamily="18" charset="0"/>
                <a:cs typeface="Times New Roman" pitchFamily="18" charset="0"/>
              </a:rPr>
              <a:t> visited </a:t>
            </a:r>
            <a:r>
              <a:rPr lang="en-US" sz="2000" b="1" dirty="0" err="1" smtClean="0">
                <a:solidFill>
                  <a:srgbClr val="FF0000"/>
                </a:solidFill>
                <a:latin typeface="Times New Roman" pitchFamily="18" charset="0"/>
                <a:cs typeface="Times New Roman" pitchFamily="18" charset="0"/>
              </a:rPr>
              <a:t>Tay</a:t>
            </a:r>
            <a:r>
              <a:rPr lang="en-US" sz="2000" b="1" dirty="0" smtClean="0">
                <a:solidFill>
                  <a:srgbClr val="FF0000"/>
                </a:solidFill>
                <a:latin typeface="Times New Roman" pitchFamily="18" charset="0"/>
                <a:cs typeface="Times New Roman" pitchFamily="18" charset="0"/>
              </a:rPr>
              <a:t> Ho village in Hue last month. She has decided to present what she knows about this place to the class. Read what she has prepared and match the titles with the paragraphs</a:t>
            </a:r>
            <a:endParaRPr lang="en-US" sz="2000" b="1" dirty="0">
              <a:solidFill>
                <a:srgbClr val="FF0000"/>
              </a:solidFill>
              <a:latin typeface="Times New Roman" pitchFamily="18" charset="0"/>
              <a:cs typeface="Times New Roman" pitchFamily="18" charset="0"/>
            </a:endParaRPr>
          </a:p>
        </p:txBody>
      </p:sp>
      <p:sp>
        <p:nvSpPr>
          <p:cNvPr id="8" name="Rectangle 7"/>
          <p:cNvSpPr/>
          <p:nvPr/>
        </p:nvSpPr>
        <p:spPr>
          <a:xfrm>
            <a:off x="424328" y="1524000"/>
            <a:ext cx="3233272" cy="40011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000" b="1" dirty="0" smtClean="0">
                <a:solidFill>
                  <a:schemeClr val="bg1"/>
                </a:solidFill>
                <a:latin typeface="Times New Roman" pitchFamily="18" charset="0"/>
                <a:cs typeface="Times New Roman" pitchFamily="18" charset="0"/>
              </a:rPr>
              <a:t>1. Present status of the craft</a:t>
            </a:r>
            <a:endParaRPr lang="en-US" sz="2000" b="1" dirty="0">
              <a:solidFill>
                <a:schemeClr val="bg1"/>
              </a:solidFill>
              <a:latin typeface="Times New Roman" pitchFamily="18" charset="0"/>
              <a:cs typeface="Times New Roman" pitchFamily="18" charset="0"/>
            </a:endParaRPr>
          </a:p>
        </p:txBody>
      </p:sp>
      <p:sp>
        <p:nvSpPr>
          <p:cNvPr id="9" name="Rectangle 8"/>
          <p:cNvSpPr/>
          <p:nvPr/>
        </p:nvSpPr>
        <p:spPr>
          <a:xfrm>
            <a:off x="2713991" y="2057400"/>
            <a:ext cx="5363210" cy="369332"/>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b="1" dirty="0">
                <a:solidFill>
                  <a:schemeClr val="bg1"/>
                </a:solidFill>
                <a:latin typeface="Times New Roman" pitchFamily="18" charset="0"/>
                <a:cs typeface="Times New Roman" pitchFamily="18" charset="0"/>
              </a:rPr>
              <a:t>2. Location and history of conical hat making village</a:t>
            </a:r>
          </a:p>
        </p:txBody>
      </p:sp>
      <p:sp>
        <p:nvSpPr>
          <p:cNvPr id="10" name="Rectangle 9"/>
          <p:cNvSpPr/>
          <p:nvPr/>
        </p:nvSpPr>
        <p:spPr>
          <a:xfrm>
            <a:off x="5071996" y="2514600"/>
            <a:ext cx="3462402" cy="369332"/>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b="1" dirty="0">
                <a:solidFill>
                  <a:schemeClr val="bg1"/>
                </a:solidFill>
                <a:latin typeface="Times New Roman" pitchFamily="18" charset="0"/>
                <a:cs typeface="Times New Roman" pitchFamily="18" charset="0"/>
              </a:rPr>
              <a:t>3. How the conical hat is made</a:t>
            </a:r>
          </a:p>
        </p:txBody>
      </p:sp>
      <p:sp>
        <p:nvSpPr>
          <p:cNvPr id="14" name="Oval 13"/>
          <p:cNvSpPr/>
          <p:nvPr/>
        </p:nvSpPr>
        <p:spPr bwMode="auto">
          <a:xfrm>
            <a:off x="2895600" y="5486400"/>
            <a:ext cx="658643" cy="497724"/>
          </a:xfrm>
          <a:prstGeom prst="ellipse">
            <a:avLst/>
          </a:prstGeom>
          <a:solidFill>
            <a:srgbClr val="C20A4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1</a:t>
            </a:r>
          </a:p>
        </p:txBody>
      </p:sp>
      <p:sp>
        <p:nvSpPr>
          <p:cNvPr id="15" name="Oval 14"/>
          <p:cNvSpPr/>
          <p:nvPr/>
        </p:nvSpPr>
        <p:spPr bwMode="auto">
          <a:xfrm>
            <a:off x="2903951" y="2699266"/>
            <a:ext cx="658643" cy="497724"/>
          </a:xfrm>
          <a:prstGeom prst="ellipse">
            <a:avLst/>
          </a:prstGeom>
          <a:solidFill>
            <a:srgbClr val="C20A4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2</a:t>
            </a:r>
          </a:p>
        </p:txBody>
      </p:sp>
      <p:sp>
        <p:nvSpPr>
          <p:cNvPr id="16" name="Oval 15"/>
          <p:cNvSpPr/>
          <p:nvPr/>
        </p:nvSpPr>
        <p:spPr bwMode="auto">
          <a:xfrm>
            <a:off x="2903951" y="4120192"/>
            <a:ext cx="658643" cy="497724"/>
          </a:xfrm>
          <a:prstGeom prst="ellipse">
            <a:avLst/>
          </a:prstGeom>
          <a:solidFill>
            <a:srgbClr val="C20A4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3</a:t>
            </a:r>
          </a:p>
        </p:txBody>
      </p:sp>
    </p:spTree>
    <p:extLst>
      <p:ext uri="{BB962C8B-B14F-4D97-AF65-F5344CB8AC3E}">
        <p14:creationId xmlns:p14="http://schemas.microsoft.com/office/powerpoint/2010/main" val="317141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696" y="157116"/>
            <a:ext cx="8618608"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3</a:t>
            </a:r>
            <a:r>
              <a:rPr lang="en-US" sz="2400" b="1" dirty="0" smtClean="0">
                <a:solidFill>
                  <a:srgbClr val="FF0000"/>
                </a:solidFill>
                <a:latin typeface="Times New Roman" pitchFamily="18" charset="0"/>
                <a:cs typeface="Times New Roman" pitchFamily="18" charset="0"/>
              </a:rPr>
              <a:t>. Read the text again and answer the questions</a:t>
            </a:r>
            <a:endParaRPr lang="en-US" sz="2400" b="1" dirty="0">
              <a:solidFill>
                <a:srgbClr val="FF0000"/>
              </a:solidFill>
              <a:latin typeface="Times New Roman" pitchFamily="18" charset="0"/>
              <a:cs typeface="Times New Roman" pitchFamily="18" charset="0"/>
            </a:endParaRPr>
          </a:p>
        </p:txBody>
      </p:sp>
      <p:sp>
        <p:nvSpPr>
          <p:cNvPr id="4" name="TextBox 3"/>
          <p:cNvSpPr txBox="1"/>
          <p:nvPr/>
        </p:nvSpPr>
        <p:spPr>
          <a:xfrm>
            <a:off x="262696" y="762000"/>
            <a:ext cx="8618608" cy="5262979"/>
          </a:xfrm>
          <a:prstGeom prst="rect">
            <a:avLst/>
          </a:prstGeom>
          <a:noFill/>
        </p:spPr>
        <p:txBody>
          <a:bodyPr wrap="square" rtlCol="0">
            <a:spAutoFit/>
          </a:bodyPr>
          <a:lstStyle/>
          <a:p>
            <a:pPr marL="342900" indent="-342900">
              <a:buAutoNum type="arabicPeriod"/>
            </a:pPr>
            <a:r>
              <a:rPr lang="en-US" sz="2400" b="1" dirty="0" smtClean="0">
                <a:solidFill>
                  <a:srgbClr val="0000CC"/>
                </a:solidFill>
                <a:latin typeface="Times New Roman" pitchFamily="18" charset="0"/>
                <a:cs typeface="Times New Roman" pitchFamily="18" charset="0"/>
              </a:rPr>
              <a:t>Why </a:t>
            </a:r>
            <a:r>
              <a:rPr lang="en-US" sz="2400" b="1" dirty="0">
                <a:solidFill>
                  <a:srgbClr val="0000CC"/>
                </a:solidFill>
                <a:latin typeface="Times New Roman" pitchFamily="18" charset="0"/>
                <a:cs typeface="Times New Roman" pitchFamily="18" charset="0"/>
              </a:rPr>
              <a:t>is </a:t>
            </a:r>
            <a:r>
              <a:rPr lang="en-US" sz="2400" b="1" dirty="0" err="1">
                <a:solidFill>
                  <a:srgbClr val="0000CC"/>
                </a:solidFill>
                <a:latin typeface="Times New Roman" pitchFamily="18" charset="0"/>
                <a:cs typeface="Times New Roman" pitchFamily="18" charset="0"/>
              </a:rPr>
              <a:t>Tay</a:t>
            </a:r>
            <a:r>
              <a:rPr lang="en-US" sz="2400" b="1" dirty="0">
                <a:solidFill>
                  <a:srgbClr val="0000CC"/>
                </a:solidFill>
                <a:latin typeface="Times New Roman" pitchFamily="18" charset="0"/>
                <a:cs typeface="Times New Roman" pitchFamily="18" charset="0"/>
              </a:rPr>
              <a:t> Ho the most well-known conical hat making </a:t>
            </a:r>
            <a:r>
              <a:rPr lang="en-US" sz="2400" b="1" dirty="0" smtClean="0">
                <a:solidFill>
                  <a:srgbClr val="0000CC"/>
                </a:solidFill>
                <a:latin typeface="Times New Roman" pitchFamily="18" charset="0"/>
                <a:cs typeface="Times New Roman" pitchFamily="18" charset="0"/>
              </a:rPr>
              <a:t>village?</a:t>
            </a:r>
          </a:p>
          <a:p>
            <a:endParaRPr lang="en-US" sz="2400" b="1" dirty="0" smtClean="0">
              <a:solidFill>
                <a:srgbClr val="0000CC"/>
              </a:solidFill>
              <a:latin typeface="Times New Roman" pitchFamily="18" charset="0"/>
              <a:cs typeface="Times New Roman" pitchFamily="18" charset="0"/>
            </a:endParaRPr>
          </a:p>
          <a:p>
            <a:r>
              <a:rPr lang="en-US" sz="2400" b="1" dirty="0" smtClean="0">
                <a:solidFill>
                  <a:srgbClr val="0000CC"/>
                </a:solidFill>
                <a:latin typeface="Times New Roman" pitchFamily="18" charset="0"/>
                <a:cs typeface="Times New Roman" pitchFamily="18" charset="0"/>
              </a:rPr>
              <a:t>2. How </a:t>
            </a:r>
            <a:r>
              <a:rPr lang="en-US" sz="2400" b="1" dirty="0">
                <a:solidFill>
                  <a:srgbClr val="0000CC"/>
                </a:solidFill>
                <a:latin typeface="Times New Roman" pitchFamily="18" charset="0"/>
                <a:cs typeface="Times New Roman" pitchFamily="18" charset="0"/>
              </a:rPr>
              <a:t>far is it from </a:t>
            </a:r>
            <a:r>
              <a:rPr lang="en-US" sz="2400" b="1" dirty="0" err="1">
                <a:solidFill>
                  <a:srgbClr val="0000CC"/>
                </a:solidFill>
                <a:latin typeface="Times New Roman" pitchFamily="18" charset="0"/>
                <a:cs typeface="Times New Roman" pitchFamily="18" charset="0"/>
              </a:rPr>
              <a:t>Tay</a:t>
            </a:r>
            <a:r>
              <a:rPr lang="en-US" sz="2400" b="1" dirty="0">
                <a:solidFill>
                  <a:srgbClr val="0000CC"/>
                </a:solidFill>
                <a:latin typeface="Times New Roman" pitchFamily="18" charset="0"/>
                <a:cs typeface="Times New Roman" pitchFamily="18" charset="0"/>
              </a:rPr>
              <a:t> Ho to Hue City</a:t>
            </a:r>
            <a:r>
              <a:rPr lang="en-US" sz="2400" b="1" dirty="0" smtClean="0">
                <a:solidFill>
                  <a:srgbClr val="0000CC"/>
                </a:solidFill>
                <a:latin typeface="Times New Roman" pitchFamily="18" charset="0"/>
                <a:cs typeface="Times New Roman" pitchFamily="18" charset="0"/>
              </a:rPr>
              <a:t>?</a:t>
            </a:r>
          </a:p>
          <a:p>
            <a:endParaRPr lang="en-US" sz="2400" b="1" dirty="0">
              <a:solidFill>
                <a:srgbClr val="0000CC"/>
              </a:solidFill>
              <a:latin typeface="Times New Roman" pitchFamily="18" charset="0"/>
              <a:cs typeface="Times New Roman" pitchFamily="18" charset="0"/>
            </a:endParaRPr>
          </a:p>
          <a:p>
            <a:r>
              <a:rPr lang="en-US" sz="2400" b="1" dirty="0" smtClean="0">
                <a:solidFill>
                  <a:srgbClr val="0000CC"/>
                </a:solidFill>
                <a:latin typeface="Times New Roman" pitchFamily="18" charset="0"/>
                <a:cs typeface="Times New Roman" pitchFamily="18" charset="0"/>
              </a:rPr>
              <a:t>3. What </a:t>
            </a:r>
            <a:r>
              <a:rPr lang="en-US" sz="2400" b="1" dirty="0">
                <a:solidFill>
                  <a:srgbClr val="0000CC"/>
                </a:solidFill>
                <a:latin typeface="Times New Roman" pitchFamily="18" charset="0"/>
                <a:cs typeface="Times New Roman" pitchFamily="18" charset="0"/>
              </a:rPr>
              <a:t>is the first stage of conical hat making</a:t>
            </a:r>
            <a:r>
              <a:rPr lang="en-US" sz="2400" b="1" dirty="0" smtClean="0">
                <a:solidFill>
                  <a:srgbClr val="0000CC"/>
                </a:solidFill>
                <a:latin typeface="Times New Roman" pitchFamily="18" charset="0"/>
                <a:cs typeface="Times New Roman" pitchFamily="18" charset="0"/>
              </a:rPr>
              <a:t>?</a:t>
            </a:r>
          </a:p>
          <a:p>
            <a:endParaRPr lang="en-US" sz="2400" b="1" dirty="0">
              <a:solidFill>
                <a:srgbClr val="0000CC"/>
              </a:solidFill>
              <a:latin typeface="Times New Roman" pitchFamily="18" charset="0"/>
              <a:cs typeface="Times New Roman" pitchFamily="18" charset="0"/>
            </a:endParaRPr>
          </a:p>
          <a:p>
            <a:r>
              <a:rPr lang="en-US" sz="2400" b="1" dirty="0" smtClean="0">
                <a:solidFill>
                  <a:srgbClr val="0000CC"/>
                </a:solidFill>
                <a:latin typeface="Times New Roman" pitchFamily="18" charset="0"/>
                <a:cs typeface="Times New Roman" pitchFamily="18" charset="0"/>
              </a:rPr>
              <a:t>4. What </a:t>
            </a:r>
            <a:r>
              <a:rPr lang="en-US" sz="2400" b="1" dirty="0">
                <a:solidFill>
                  <a:srgbClr val="0000CC"/>
                </a:solidFill>
                <a:latin typeface="Times New Roman" pitchFamily="18" charset="0"/>
                <a:cs typeface="Times New Roman" pitchFamily="18" charset="0"/>
              </a:rPr>
              <a:t>is special about the hat layers</a:t>
            </a:r>
            <a:r>
              <a:rPr lang="en-US" sz="2400" b="1" dirty="0" smtClean="0">
                <a:solidFill>
                  <a:srgbClr val="0000CC"/>
                </a:solidFill>
                <a:latin typeface="Times New Roman" pitchFamily="18" charset="0"/>
                <a:cs typeface="Times New Roman" pitchFamily="18" charset="0"/>
              </a:rPr>
              <a:t>?</a:t>
            </a:r>
          </a:p>
          <a:p>
            <a:endParaRPr lang="en-US" sz="2400" b="1" dirty="0" smtClean="0">
              <a:solidFill>
                <a:srgbClr val="0000CC"/>
              </a:solidFill>
              <a:latin typeface="Times New Roman" pitchFamily="18" charset="0"/>
              <a:cs typeface="Times New Roman" pitchFamily="18" charset="0"/>
            </a:endParaRPr>
          </a:p>
          <a:p>
            <a:r>
              <a:rPr lang="en-US" sz="2400" b="1" dirty="0" smtClean="0">
                <a:solidFill>
                  <a:srgbClr val="0000CC"/>
                </a:solidFill>
                <a:latin typeface="Times New Roman" pitchFamily="18" charset="0"/>
                <a:cs typeface="Times New Roman" pitchFamily="18" charset="0"/>
              </a:rPr>
              <a:t>5. What </a:t>
            </a:r>
            <a:r>
              <a:rPr lang="en-US" sz="2400" b="1" dirty="0">
                <a:solidFill>
                  <a:srgbClr val="0000CC"/>
                </a:solidFill>
                <a:latin typeface="Times New Roman" pitchFamily="18" charset="0"/>
                <a:cs typeface="Times New Roman" pitchFamily="18" charset="0"/>
              </a:rPr>
              <a:t>is special about the </a:t>
            </a:r>
            <a:r>
              <a:rPr lang="en-US" sz="2400" b="1" i="1" dirty="0" err="1">
                <a:solidFill>
                  <a:srgbClr val="0000CC"/>
                </a:solidFill>
                <a:latin typeface="Times New Roman" pitchFamily="18" charset="0"/>
                <a:cs typeface="Times New Roman" pitchFamily="18" charset="0"/>
              </a:rPr>
              <a:t>bai</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tho</a:t>
            </a:r>
            <a:r>
              <a:rPr lang="en-US" sz="2400" b="1" dirty="0">
                <a:solidFill>
                  <a:srgbClr val="0000CC"/>
                </a:solidFill>
                <a:latin typeface="Times New Roman" pitchFamily="18" charset="0"/>
                <a:cs typeface="Times New Roman" pitchFamily="18" charset="0"/>
              </a:rPr>
              <a:t> conical hat</a:t>
            </a:r>
            <a:r>
              <a:rPr lang="en-US" sz="2400" b="1" dirty="0" smtClean="0">
                <a:solidFill>
                  <a:srgbClr val="0000CC"/>
                </a:solidFill>
                <a:latin typeface="Times New Roman" pitchFamily="18" charset="0"/>
                <a:cs typeface="Times New Roman" pitchFamily="18" charset="0"/>
              </a:rPr>
              <a:t>?</a:t>
            </a:r>
          </a:p>
          <a:p>
            <a:endParaRPr lang="en-US" sz="2400" b="1" dirty="0">
              <a:solidFill>
                <a:srgbClr val="0000CC"/>
              </a:solidFill>
              <a:latin typeface="Times New Roman" pitchFamily="18" charset="0"/>
              <a:cs typeface="Times New Roman" pitchFamily="18" charset="0"/>
            </a:endParaRPr>
          </a:p>
          <a:p>
            <a:r>
              <a:rPr lang="en-US" sz="2400" b="1" dirty="0" smtClean="0">
                <a:solidFill>
                  <a:srgbClr val="0000CC"/>
                </a:solidFill>
                <a:latin typeface="Times New Roman" pitchFamily="18" charset="0"/>
                <a:cs typeface="Times New Roman" pitchFamily="18" charset="0"/>
              </a:rPr>
              <a:t>6. Who </a:t>
            </a:r>
            <a:r>
              <a:rPr lang="en-US" sz="2400" b="1" dirty="0">
                <a:solidFill>
                  <a:srgbClr val="0000CC"/>
                </a:solidFill>
                <a:latin typeface="Times New Roman" pitchFamily="18" charset="0"/>
                <a:cs typeface="Times New Roman" pitchFamily="18" charset="0"/>
              </a:rPr>
              <a:t>can make conical hats?</a:t>
            </a:r>
          </a:p>
          <a:p>
            <a:r>
              <a:rPr lang="en-US" sz="2400" b="1" dirty="0">
                <a:solidFill>
                  <a:srgbClr val="0000CC"/>
                </a:solidFill>
                <a:latin typeface="Times New Roman" pitchFamily="18" charset="0"/>
                <a:cs typeface="Times New Roman" pitchFamily="18" charset="0"/>
              </a:rPr>
              <a:t/>
            </a:r>
            <a:br>
              <a:rPr lang="en-US" sz="2400" b="1" dirty="0">
                <a:solidFill>
                  <a:srgbClr val="0000CC"/>
                </a:solidFill>
                <a:latin typeface="Times New Roman" pitchFamily="18" charset="0"/>
                <a:cs typeface="Times New Roman" pitchFamily="18" charset="0"/>
              </a:rPr>
            </a:br>
            <a:endParaRPr lang="en-US" sz="2400" b="1" dirty="0">
              <a:solidFill>
                <a:srgbClr val="0000CC"/>
              </a:solidFill>
              <a:latin typeface="Times New Roman" pitchFamily="18" charset="0"/>
              <a:cs typeface="Times New Roman" pitchFamily="18" charset="0"/>
            </a:endParaRPr>
          </a:p>
        </p:txBody>
      </p:sp>
      <p:sp>
        <p:nvSpPr>
          <p:cNvPr id="5" name="TextBox 4"/>
          <p:cNvSpPr txBox="1"/>
          <p:nvPr/>
        </p:nvSpPr>
        <p:spPr>
          <a:xfrm>
            <a:off x="588264" y="2224766"/>
            <a:ext cx="3886200"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It’s 12 km from Hue City.</a:t>
            </a:r>
            <a:endParaRPr lang="en-US" sz="2400" b="1" dirty="0">
              <a:latin typeface="Times New Roman" pitchFamily="18" charset="0"/>
              <a:cs typeface="Times New Roman" pitchFamily="18" charset="0"/>
            </a:endParaRPr>
          </a:p>
        </p:txBody>
      </p:sp>
      <p:sp>
        <p:nvSpPr>
          <p:cNvPr id="6" name="TextBox 5"/>
          <p:cNvSpPr txBox="1"/>
          <p:nvPr/>
        </p:nvSpPr>
        <p:spPr>
          <a:xfrm>
            <a:off x="533400" y="2944350"/>
            <a:ext cx="5580888"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It’s going to the forest to collect leaves.</a:t>
            </a:r>
            <a:endParaRPr lang="en-US" sz="2400" b="1" dirty="0">
              <a:latin typeface="Times New Roman" pitchFamily="18" charset="0"/>
              <a:cs typeface="Times New Roman" pitchFamily="18" charset="0"/>
            </a:endParaRPr>
          </a:p>
        </p:txBody>
      </p:sp>
      <p:sp>
        <p:nvSpPr>
          <p:cNvPr id="7" name="TextBox 6"/>
          <p:cNvSpPr txBox="1"/>
          <p:nvPr/>
        </p:nvSpPr>
        <p:spPr>
          <a:xfrm>
            <a:off x="542544" y="1487424"/>
            <a:ext cx="7010400"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Because it is the birthplace of the conical hat in Hue.</a:t>
            </a:r>
            <a:endParaRPr lang="en-US" sz="2400" b="1" dirty="0">
              <a:latin typeface="Times New Roman" pitchFamily="18" charset="0"/>
              <a:cs typeface="Times New Roman" pitchFamily="18" charset="0"/>
            </a:endParaRPr>
          </a:p>
        </p:txBody>
      </p:sp>
      <p:sp>
        <p:nvSpPr>
          <p:cNvPr id="8" name="TextBox 7"/>
          <p:cNvSpPr txBox="1"/>
          <p:nvPr/>
        </p:nvSpPr>
        <p:spPr>
          <a:xfrm>
            <a:off x="582168" y="3686410"/>
            <a:ext cx="3886200"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They’re very thin.</a:t>
            </a:r>
            <a:endParaRPr lang="en-US" sz="2400" b="1" dirty="0">
              <a:latin typeface="Times New Roman" pitchFamily="18" charset="0"/>
              <a:cs typeface="Times New Roman" pitchFamily="18" charset="0"/>
            </a:endParaRPr>
          </a:p>
        </p:txBody>
      </p:sp>
      <p:sp>
        <p:nvSpPr>
          <p:cNvPr id="9" name="TextBox 8"/>
          <p:cNvSpPr txBox="1"/>
          <p:nvPr/>
        </p:nvSpPr>
        <p:spPr>
          <a:xfrm>
            <a:off x="588264" y="4434840"/>
            <a:ext cx="8065008"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It has poems and paintings of Hue between the two layers.</a:t>
            </a:r>
            <a:endParaRPr lang="en-US" sz="2400" b="1" dirty="0">
              <a:latin typeface="Times New Roman" pitchFamily="18" charset="0"/>
              <a:cs typeface="Times New Roman" pitchFamily="18" charset="0"/>
            </a:endParaRPr>
          </a:p>
        </p:txBody>
      </p:sp>
      <p:sp>
        <p:nvSpPr>
          <p:cNvPr id="10" name="TextBox 9"/>
          <p:cNvSpPr txBox="1"/>
          <p:nvPr/>
        </p:nvSpPr>
        <p:spPr>
          <a:xfrm>
            <a:off x="551688" y="5163020"/>
            <a:ext cx="5029200"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Everybody can, young or old.</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80092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62696" y="157115"/>
            <a:ext cx="8618608" cy="1200329"/>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SPEAKING</a:t>
            </a:r>
          </a:p>
          <a:p>
            <a:r>
              <a:rPr lang="en-US" sz="2400" b="1" dirty="0" smtClean="0">
                <a:latin typeface="Times New Roman" pitchFamily="18" charset="0"/>
                <a:cs typeface="Times New Roman" pitchFamily="18" charset="0"/>
              </a:rPr>
              <a:t>4. Read the following ideas. Are they about benefits of </a:t>
            </a:r>
            <a:r>
              <a:rPr lang="en-US" sz="2400" b="1" dirty="0" err="1" smtClean="0">
                <a:latin typeface="Times New Roman" pitchFamily="18" charset="0"/>
                <a:cs typeface="Times New Roman" pitchFamily="18" charset="0"/>
              </a:rPr>
              <a:t>traditinal</a:t>
            </a:r>
            <a:r>
              <a:rPr lang="en-US" sz="2400" b="1" dirty="0" smtClean="0">
                <a:latin typeface="Times New Roman" pitchFamily="18" charset="0"/>
                <a:cs typeface="Times New Roman" pitchFamily="18" charset="0"/>
              </a:rPr>
              <a:t> crafts (B) or challenges that artisans may face (C). Write B or C</a:t>
            </a:r>
            <a:endParaRPr lang="en-US" sz="2400" b="1"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8008341"/>
              </p:ext>
            </p:extLst>
          </p:nvPr>
        </p:nvGraphicFramePr>
        <p:xfrm>
          <a:off x="1066800" y="1523999"/>
          <a:ext cx="7010400" cy="4231066"/>
        </p:xfrm>
        <a:graphic>
          <a:graphicData uri="http://schemas.openxmlformats.org/drawingml/2006/table">
            <a:tbl>
              <a:tblPr/>
              <a:tblGrid>
                <a:gridCol w="4413956"/>
                <a:gridCol w="2596444"/>
              </a:tblGrid>
              <a:tr h="475658">
                <a:tc>
                  <a:txBody>
                    <a:bodyPr/>
                    <a:lstStyle/>
                    <a:p>
                      <a:pPr algn="l"/>
                      <a:r>
                        <a:rPr lang="en-US" sz="2400" b="1" dirty="0">
                          <a:solidFill>
                            <a:srgbClr val="0000CC"/>
                          </a:solidFill>
                          <a:effectLst/>
                          <a:latin typeface="Times New Roman" pitchFamily="18" charset="0"/>
                          <a:cs typeface="Times New Roman" pitchFamily="18" charset="0"/>
                        </a:rPr>
                        <a:t>1. providing employment</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475658">
                <a:tc>
                  <a:txBody>
                    <a:bodyPr/>
                    <a:lstStyle/>
                    <a:p>
                      <a:pPr algn="l"/>
                      <a:r>
                        <a:rPr lang="en-US" sz="2400" b="1" dirty="0">
                          <a:solidFill>
                            <a:srgbClr val="0000CC"/>
                          </a:solidFill>
                          <a:effectLst/>
                          <a:latin typeface="Times New Roman" pitchFamily="18" charset="0"/>
                          <a:cs typeface="Times New Roman" pitchFamily="18" charset="0"/>
                        </a:rPr>
                        <a:t>2. losing authenticity</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827418">
                <a:tc>
                  <a:txBody>
                    <a:bodyPr/>
                    <a:lstStyle/>
                    <a:p>
                      <a:pPr algn="l"/>
                      <a:r>
                        <a:rPr lang="en-US" sz="2400" b="1" dirty="0">
                          <a:solidFill>
                            <a:srgbClr val="0000CC"/>
                          </a:solidFill>
                          <a:effectLst/>
                          <a:latin typeface="Times New Roman" pitchFamily="18" charset="0"/>
                          <a:cs typeface="Times New Roman" pitchFamily="18" charset="0"/>
                        </a:rPr>
                        <a:t>3. providing additional income</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817444">
                <a:tc>
                  <a:txBody>
                    <a:bodyPr/>
                    <a:lstStyle/>
                    <a:p>
                      <a:pPr algn="l"/>
                      <a:r>
                        <a:rPr lang="en-US" sz="2400" b="1" dirty="0">
                          <a:solidFill>
                            <a:srgbClr val="0000CC"/>
                          </a:solidFill>
                          <a:effectLst/>
                          <a:latin typeface="Times New Roman" pitchFamily="18" charset="0"/>
                          <a:cs typeface="Times New Roman" pitchFamily="18" charset="0"/>
                        </a:rPr>
                        <a:t>4. relying too much on tourism</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817444">
                <a:tc>
                  <a:txBody>
                    <a:bodyPr/>
                    <a:lstStyle/>
                    <a:p>
                      <a:pPr algn="l"/>
                      <a:r>
                        <a:rPr lang="en-US" sz="2400" b="1" dirty="0">
                          <a:solidFill>
                            <a:srgbClr val="0000CC"/>
                          </a:solidFill>
                          <a:effectLst/>
                          <a:latin typeface="Times New Roman" pitchFamily="18" charset="0"/>
                          <a:cs typeface="Times New Roman" pitchFamily="18" charset="0"/>
                        </a:rPr>
                        <a:t>5. treating waste and pollution</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dirty="0">
                        <a:effectLst/>
                      </a:endParaRPr>
                    </a:p>
                  </a:txBody>
                  <a:tcPr marL="142875" marR="142875" marT="57150" marB="5715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817444">
                <a:tc>
                  <a:txBody>
                    <a:bodyPr/>
                    <a:lstStyle/>
                    <a:p>
                      <a:pPr algn="l"/>
                      <a:r>
                        <a:rPr lang="en-US" sz="2400" b="1" dirty="0">
                          <a:solidFill>
                            <a:srgbClr val="0000CC"/>
                          </a:solidFill>
                          <a:effectLst/>
                          <a:latin typeface="Times New Roman" pitchFamily="18" charset="0"/>
                          <a:cs typeface="Times New Roman" pitchFamily="18" charset="0"/>
                        </a:rPr>
                        <a:t>6. preserving cultural heritage</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dirty="0">
                        <a:effectLst/>
                      </a:endParaRPr>
                    </a:p>
                  </a:txBody>
                  <a:tcPr marL="142875" marR="142875" marT="57150" marB="5715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rgbClr val="F9E4BF"/>
                    </a:solidFill>
                  </a:tcPr>
                </a:tc>
              </a:tr>
            </a:tbl>
          </a:graphicData>
        </a:graphic>
      </p:graphicFrame>
      <p:sp>
        <p:nvSpPr>
          <p:cNvPr id="5" name="TextBox 4"/>
          <p:cNvSpPr txBox="1"/>
          <p:nvPr/>
        </p:nvSpPr>
        <p:spPr>
          <a:xfrm>
            <a:off x="6254496" y="1517386"/>
            <a:ext cx="10668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B</a:t>
            </a:r>
            <a:endParaRPr lang="en-US" sz="2800" b="1" dirty="0">
              <a:solidFill>
                <a:srgbClr val="FF0000"/>
              </a:solidFill>
              <a:latin typeface="Times New Roman" pitchFamily="18" charset="0"/>
              <a:cs typeface="Times New Roman" pitchFamily="18" charset="0"/>
            </a:endParaRPr>
          </a:p>
        </p:txBody>
      </p:sp>
      <p:sp>
        <p:nvSpPr>
          <p:cNvPr id="6" name="TextBox 5"/>
          <p:cNvSpPr txBox="1"/>
          <p:nvPr/>
        </p:nvSpPr>
        <p:spPr>
          <a:xfrm>
            <a:off x="6266688" y="2023872"/>
            <a:ext cx="12954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C</a:t>
            </a:r>
          </a:p>
        </p:txBody>
      </p:sp>
      <p:sp>
        <p:nvSpPr>
          <p:cNvPr id="7" name="TextBox 6"/>
          <p:cNvSpPr txBox="1"/>
          <p:nvPr/>
        </p:nvSpPr>
        <p:spPr>
          <a:xfrm>
            <a:off x="6315456" y="2615184"/>
            <a:ext cx="1024128"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B</a:t>
            </a:r>
            <a:endParaRPr lang="en-US" sz="2800" b="1" dirty="0">
              <a:solidFill>
                <a:srgbClr val="FF0000"/>
              </a:solidFill>
              <a:latin typeface="Times New Roman" pitchFamily="18" charset="0"/>
              <a:cs typeface="Times New Roman" pitchFamily="18" charset="0"/>
            </a:endParaRPr>
          </a:p>
        </p:txBody>
      </p:sp>
      <p:sp>
        <p:nvSpPr>
          <p:cNvPr id="8" name="TextBox 7"/>
          <p:cNvSpPr txBox="1"/>
          <p:nvPr/>
        </p:nvSpPr>
        <p:spPr>
          <a:xfrm>
            <a:off x="6330696" y="3508248"/>
            <a:ext cx="102412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C</a:t>
            </a:r>
          </a:p>
        </p:txBody>
      </p:sp>
      <p:sp>
        <p:nvSpPr>
          <p:cNvPr id="9" name="TextBox 8"/>
          <p:cNvSpPr txBox="1"/>
          <p:nvPr/>
        </p:nvSpPr>
        <p:spPr>
          <a:xfrm>
            <a:off x="6379464" y="4245864"/>
            <a:ext cx="1024128"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C</a:t>
            </a:r>
            <a:endParaRPr lang="en-US" sz="2800" b="1" dirty="0">
              <a:solidFill>
                <a:srgbClr val="FF0000"/>
              </a:solidFill>
              <a:latin typeface="Times New Roman" pitchFamily="18" charset="0"/>
              <a:cs typeface="Times New Roman" pitchFamily="18" charset="0"/>
            </a:endParaRPr>
          </a:p>
        </p:txBody>
      </p:sp>
      <p:sp>
        <p:nvSpPr>
          <p:cNvPr id="10" name="TextBox 9"/>
          <p:cNvSpPr txBox="1"/>
          <p:nvPr/>
        </p:nvSpPr>
        <p:spPr>
          <a:xfrm>
            <a:off x="6428232" y="5096256"/>
            <a:ext cx="1024128"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B</a:t>
            </a:r>
            <a:endParaRPr lang="en-US" sz="2800" b="1" dirty="0">
              <a:solidFill>
                <a:srgbClr val="FF0000"/>
              </a:solidFill>
              <a:latin typeface="Times New Roman" pitchFamily="18" charset="0"/>
              <a:cs typeface="Times New Roman" pitchFamily="18" charset="0"/>
            </a:endParaRPr>
          </a:p>
        </p:txBody>
      </p:sp>
      <p:sp>
        <p:nvSpPr>
          <p:cNvPr id="11" name="TextBox 10"/>
          <p:cNvSpPr txBox="1"/>
          <p:nvPr/>
        </p:nvSpPr>
        <p:spPr>
          <a:xfrm>
            <a:off x="238312" y="5791200"/>
            <a:ext cx="8618608"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Can you add some more benefits and</a:t>
            </a:r>
            <a:r>
              <a:rPr lang="en-US" sz="2400" b="1" dirty="0">
                <a:solidFill>
                  <a:srgbClr val="FF0000"/>
                </a:solidFill>
                <a:latin typeface="Times New Roman" pitchFamily="18" charset="0"/>
                <a:cs typeface="Times New Roman" pitchFamily="18" charset="0"/>
              </a:rPr>
              <a:t> challenges</a:t>
            </a:r>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931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382000" cy="1308050"/>
          </a:xfrm>
          <a:prstGeom prst="rect">
            <a:avLst/>
          </a:prstGeom>
        </p:spPr>
        <p:txBody>
          <a:bodyPr wrap="square">
            <a:spAutoFit/>
          </a:bodyPr>
          <a:lstStyle/>
          <a:p>
            <a:pPr>
              <a:spcBef>
                <a:spcPts val="600"/>
              </a:spcBef>
              <a:spcAft>
                <a:spcPts val="600"/>
              </a:spcAft>
            </a:pPr>
            <a:r>
              <a:rPr lang="en-GB" sz="2800" b="1" dirty="0">
                <a:solidFill>
                  <a:srgbClr val="FF0000"/>
                </a:solidFill>
                <a:latin typeface="Times New Roman" panose="02020603050405020304" pitchFamily="18" charset="0"/>
                <a:ea typeface="Calibri"/>
                <a:cs typeface="Times New Roman" panose="02020603050405020304" pitchFamily="18" charset="0"/>
              </a:rPr>
              <a:t>Can you add some more benefits and </a:t>
            </a:r>
            <a:r>
              <a:rPr lang="en-GB" sz="2800" b="1" dirty="0" smtClean="0">
                <a:solidFill>
                  <a:srgbClr val="FF0000"/>
                </a:solidFill>
                <a:latin typeface="Times New Roman" panose="02020603050405020304" pitchFamily="18" charset="0"/>
                <a:ea typeface="Calibri"/>
                <a:cs typeface="Times New Roman" panose="02020603050405020304" pitchFamily="18" charset="0"/>
              </a:rPr>
              <a:t>challenges </a:t>
            </a:r>
            <a:r>
              <a:rPr lang="en-GB" sz="2800" b="1" dirty="0">
                <a:solidFill>
                  <a:srgbClr val="FF0000"/>
                </a:solidFill>
                <a:latin typeface="Times New Roman" panose="02020603050405020304" pitchFamily="18" charset="0"/>
                <a:ea typeface="Calibri"/>
                <a:cs typeface="Times New Roman" panose="02020603050405020304" pitchFamily="18" charset="0"/>
              </a:rPr>
              <a:t>that artisans may face</a:t>
            </a:r>
            <a:r>
              <a:rPr lang="en-GB" sz="2800" b="1" dirty="0" smtClean="0">
                <a:solidFill>
                  <a:srgbClr val="FF0000"/>
                </a:solidFill>
                <a:latin typeface="Times New Roman" panose="02020603050405020304" pitchFamily="18" charset="0"/>
                <a:ea typeface="Calibri"/>
                <a:cs typeface="Times New Roman" panose="02020603050405020304" pitchFamily="18" charset="0"/>
              </a:rPr>
              <a:t>?</a:t>
            </a:r>
            <a:endParaRPr lang="en-GB" sz="2800" dirty="0">
              <a:solidFill>
                <a:srgbClr val="FF0000"/>
              </a:solidFill>
              <a:latin typeface="Times New Roman" panose="02020603050405020304" pitchFamily="18" charset="0"/>
              <a:ea typeface="Calibri"/>
              <a:cs typeface="Times New Roman" panose="02020603050405020304" pitchFamily="18" charset="0"/>
            </a:endParaRPr>
          </a:p>
          <a:p>
            <a:pPr>
              <a:buClr>
                <a:schemeClr val="accent6">
                  <a:lumMod val="75000"/>
                </a:schemeClr>
              </a:buClr>
            </a:pPr>
            <a:endParaRPr lang="en-GB"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58971350"/>
              </p:ext>
            </p:extLst>
          </p:nvPr>
        </p:nvGraphicFramePr>
        <p:xfrm>
          <a:off x="609600" y="1397000"/>
          <a:ext cx="7696200" cy="4186936"/>
        </p:xfrm>
        <a:graphic>
          <a:graphicData uri="http://schemas.openxmlformats.org/drawingml/2006/table">
            <a:tbl>
              <a:tblPr firstRow="1" bandRow="1">
                <a:tableStyleId>{5C22544A-7EE6-4342-B048-85BDC9FD1C3A}</a:tableStyleId>
              </a:tblPr>
              <a:tblGrid>
                <a:gridCol w="3848100"/>
                <a:gridCol w="3848100"/>
              </a:tblGrid>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i="1" dirty="0" smtClean="0">
                          <a:solidFill>
                            <a:srgbClr val="FF0000"/>
                          </a:solidFill>
                          <a:latin typeface="Times New Roman" panose="02020603050405020304" pitchFamily="18" charset="0"/>
                          <a:cs typeface="Times New Roman" panose="02020603050405020304" pitchFamily="18" charset="0"/>
                        </a:rPr>
                        <a:t>Other benefits:</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i="1" kern="1200" dirty="0" smtClean="0">
                          <a:solidFill>
                            <a:srgbClr val="FF0000"/>
                          </a:solidFill>
                          <a:latin typeface="Times New Roman" panose="02020603050405020304" pitchFamily="18" charset="0"/>
                          <a:cs typeface="Times New Roman" panose="02020603050405020304" pitchFamily="18" charset="0"/>
                        </a:rPr>
                        <a:t>Other challenges</a:t>
                      </a:r>
                      <a:r>
                        <a:rPr lang="en-GB" sz="2400" i="1" kern="1200" dirty="0" smtClean="0">
                          <a:solidFill>
                            <a:srgbClr val="FF0000"/>
                          </a:solidFill>
                          <a:latin typeface="Times New Roman" panose="02020603050405020304" pitchFamily="18" charset="0"/>
                          <a:cs typeface="Times New Roman" panose="02020603050405020304" pitchFamily="18" charset="0"/>
                        </a:rPr>
                        <a:t>: </a:t>
                      </a:r>
                      <a:endParaRPr lang="en-US" sz="2400" dirty="0"/>
                    </a:p>
                  </a:txBody>
                  <a:tcPr/>
                </a:tc>
              </a:tr>
              <a:tr h="3059325">
                <a:tc>
                  <a:txBody>
                    <a:bodyPr/>
                    <a:lstStyle/>
                    <a:p>
                      <a:pPr marL="285750" lvl="0" indent="-285750" algn="just" defTabSz="1377950">
                        <a:lnSpc>
                          <a:spcPct val="90000"/>
                        </a:lnSpc>
                        <a:spcBef>
                          <a:spcPct val="0"/>
                        </a:spcBef>
                        <a:spcAft>
                          <a:spcPct val="35000"/>
                        </a:spcAft>
                        <a:buFontTx/>
                        <a:buChar char="-"/>
                      </a:pPr>
                      <a:r>
                        <a:rPr lang="en-GB" sz="2400" dirty="0" smtClean="0">
                          <a:latin typeface="Times New Roman" panose="02020603050405020304" pitchFamily="18" charset="0"/>
                          <a:cs typeface="Times New Roman" panose="02020603050405020304" pitchFamily="18" charset="0"/>
                        </a:rPr>
                        <a:t>Creating national/regional pride</a:t>
                      </a:r>
                    </a:p>
                    <a:p>
                      <a:pPr marL="285750" indent="-285750" algn="just" defTabSz="1377950">
                        <a:lnSpc>
                          <a:spcPct val="90000"/>
                        </a:lnSpc>
                        <a:spcBef>
                          <a:spcPct val="0"/>
                        </a:spcBef>
                        <a:spcAft>
                          <a:spcPct val="35000"/>
                        </a:spcAft>
                        <a:buFontTx/>
                        <a:buChar char="-"/>
                      </a:pPr>
                      <a:r>
                        <a:rPr lang="en-GB" sz="2400" dirty="0" smtClean="0">
                          <a:latin typeface="Times New Roman" panose="02020603050405020304" pitchFamily="18" charset="0"/>
                          <a:cs typeface="Times New Roman" panose="02020603050405020304" pitchFamily="18" charset="0"/>
                        </a:rPr>
                        <a:t>helping develop tourism </a:t>
                      </a:r>
                    </a:p>
                    <a:p>
                      <a:pPr marL="285750" lvl="0" indent="-285750" algn="just" defTabSz="1377950">
                        <a:lnSpc>
                          <a:spcPct val="90000"/>
                        </a:lnSpc>
                        <a:spcBef>
                          <a:spcPct val="0"/>
                        </a:spcBef>
                        <a:spcAft>
                          <a:spcPct val="35000"/>
                        </a:spcAft>
                        <a:buFontTx/>
                        <a:buChar char="-"/>
                      </a:pPr>
                      <a:r>
                        <a:rPr lang="en-GB" sz="2400" dirty="0" smtClean="0">
                          <a:latin typeface="Times New Roman" panose="02020603050405020304" pitchFamily="18" charset="0"/>
                          <a:cs typeface="Times New Roman" panose="02020603050405020304" pitchFamily="18" charset="0"/>
                        </a:rPr>
                        <a:t>helping improve local infrastructure and services,</a:t>
                      </a:r>
                    </a:p>
                    <a:p>
                      <a:pPr marL="285750" indent="-285750" algn="just" defTabSz="1377950">
                        <a:lnSpc>
                          <a:spcPct val="90000"/>
                        </a:lnSpc>
                        <a:spcBef>
                          <a:spcPct val="0"/>
                        </a:spcBef>
                        <a:spcAft>
                          <a:spcPct val="35000"/>
                        </a:spcAft>
                        <a:buFontTx/>
                        <a:buChar char="-"/>
                      </a:pPr>
                      <a:r>
                        <a:rPr lang="en-GB" sz="2400" dirty="0" smtClean="0">
                          <a:latin typeface="Times New Roman" panose="02020603050405020304" pitchFamily="18" charset="0"/>
                          <a:cs typeface="Times New Roman" panose="02020603050405020304" pitchFamily="18" charset="0"/>
                        </a:rPr>
                        <a:t>Creating cohesion between craft families and communities</a:t>
                      </a:r>
                    </a:p>
                    <a:p>
                      <a:endParaRPr lang="en-US" sz="2400" dirty="0"/>
                    </a:p>
                  </a:txBody>
                  <a:tcPr/>
                </a:tc>
                <a:tc>
                  <a:txBody>
                    <a:bodyPr/>
                    <a:lstStyle/>
                    <a:p>
                      <a:pPr marL="342900" lvl="0" indent="-342900" algn="just" defTabSz="1377950" rtl="0">
                        <a:lnSpc>
                          <a:spcPct val="90000"/>
                        </a:lnSpc>
                        <a:spcBef>
                          <a:spcPct val="0"/>
                        </a:spcBef>
                        <a:spcAft>
                          <a:spcPct val="35000"/>
                        </a:spcAft>
                        <a:buFontTx/>
                        <a:buChar char="-"/>
                      </a:pPr>
                      <a:r>
                        <a:rPr lang="en-GB" sz="2400" kern="1200" dirty="0" smtClean="0">
                          <a:solidFill>
                            <a:schemeClr val="tx1"/>
                          </a:solidFill>
                          <a:latin typeface="Times New Roman" panose="02020603050405020304" pitchFamily="18" charset="0"/>
                          <a:cs typeface="Times New Roman" panose="02020603050405020304" pitchFamily="18" charset="0"/>
                        </a:rPr>
                        <a:t>limited designs, </a:t>
                      </a:r>
                    </a:p>
                    <a:p>
                      <a:pPr marL="342900" lvl="0" indent="-342900" algn="just" defTabSz="1377950" rtl="0">
                        <a:lnSpc>
                          <a:spcPct val="90000"/>
                        </a:lnSpc>
                        <a:spcBef>
                          <a:spcPct val="0"/>
                        </a:spcBef>
                        <a:spcAft>
                          <a:spcPct val="35000"/>
                        </a:spcAft>
                        <a:buFontTx/>
                        <a:buChar char="-"/>
                      </a:pPr>
                      <a:r>
                        <a:rPr lang="en-GB" sz="2400" kern="1200" dirty="0" smtClean="0">
                          <a:solidFill>
                            <a:schemeClr val="tx1"/>
                          </a:solidFill>
                          <a:latin typeface="Times New Roman" panose="02020603050405020304" pitchFamily="18" charset="0"/>
                          <a:cs typeface="Times New Roman" panose="02020603050405020304" pitchFamily="18" charset="0"/>
                        </a:rPr>
                        <a:t>natural resources running out, </a:t>
                      </a:r>
                    </a:p>
                    <a:p>
                      <a:pPr marL="342900" lvl="0" indent="-342900" algn="just" defTabSz="1377950" rtl="0">
                        <a:lnSpc>
                          <a:spcPct val="90000"/>
                        </a:lnSpc>
                        <a:spcBef>
                          <a:spcPct val="0"/>
                        </a:spcBef>
                        <a:spcAft>
                          <a:spcPct val="35000"/>
                        </a:spcAft>
                        <a:buFontTx/>
                        <a:buChar char="-"/>
                      </a:pPr>
                      <a:r>
                        <a:rPr lang="en-GB" sz="2400" kern="1200" dirty="0" smtClean="0">
                          <a:solidFill>
                            <a:schemeClr val="tx1"/>
                          </a:solidFill>
                          <a:latin typeface="Times New Roman" panose="02020603050405020304" pitchFamily="18" charset="0"/>
                          <a:cs typeface="Times New Roman" panose="02020603050405020304" pitchFamily="18" charset="0"/>
                        </a:rPr>
                        <a:t>competition from other countries</a:t>
                      </a:r>
                    </a:p>
                    <a:p>
                      <a:endParaRPr lang="en-US" sz="2400" dirty="0"/>
                    </a:p>
                  </a:txBody>
                  <a:tcPr/>
                </a:tc>
              </a:tr>
            </a:tbl>
          </a:graphicData>
        </a:graphic>
      </p:graphicFrame>
      <p:cxnSp>
        <p:nvCxnSpPr>
          <p:cNvPr id="10" name="Straight Connector 9"/>
          <p:cNvCxnSpPr>
            <a:stCxn id="8" idx="0"/>
            <a:endCxn id="8" idx="2"/>
          </p:cNvCxnSpPr>
          <p:nvPr/>
        </p:nvCxnSpPr>
        <p:spPr bwMode="auto">
          <a:xfrm>
            <a:off x="4457700" y="1397000"/>
            <a:ext cx="0" cy="4186936"/>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62964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8438" y="5499100"/>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4886325"/>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488" y="76200"/>
            <a:ext cx="25003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1838" y="0"/>
            <a:ext cx="235743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7"/>
          <p:cNvSpPr>
            <a:spLocks noChangeArrowheads="1" noChangeShapeType="1" noTextEdit="1"/>
          </p:cNvSpPr>
          <p:nvPr/>
        </p:nvSpPr>
        <p:spPr bwMode="auto">
          <a:xfrm>
            <a:off x="2651125" y="1388745"/>
            <a:ext cx="3400425"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C00000"/>
              </a:contourClr>
            </a:sp3d>
          </a:bodyPr>
          <a:lstStyle/>
          <a:p>
            <a:pPr algn="ctr"/>
            <a:r>
              <a:rPr lang="en-US" sz="3600" kern="10" dirty="0">
                <a:ln w="9525">
                  <a:round/>
                  <a:headEnd/>
                  <a:tailEnd/>
                </a:ln>
                <a:solidFill>
                  <a:srgbClr val="C00000"/>
                </a:solidFill>
                <a:latin typeface="Times New Roman" panose="02020603050405020304" pitchFamily="18" charset="0"/>
                <a:cs typeface="Times New Roman" panose="02020603050405020304" pitchFamily="18" charset="0"/>
              </a:rPr>
              <a:t>HOMEWORK  </a:t>
            </a:r>
          </a:p>
        </p:txBody>
      </p:sp>
      <p:grpSp>
        <p:nvGrpSpPr>
          <p:cNvPr id="8" name="Group 9"/>
          <p:cNvGrpSpPr>
            <a:grpSpLocks/>
          </p:cNvGrpSpPr>
          <p:nvPr/>
        </p:nvGrpSpPr>
        <p:grpSpPr bwMode="auto">
          <a:xfrm>
            <a:off x="4351338" y="6157913"/>
            <a:ext cx="3733800" cy="304800"/>
            <a:chOff x="0" y="0"/>
            <a:chExt cx="5760" cy="240"/>
          </a:xfrm>
        </p:grpSpPr>
        <p:pic>
          <p:nvPicPr>
            <p:cNvPr id="9" name="Picture 10"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p:cNvGrpSpPr>
          <p:nvPr/>
        </p:nvGrpSpPr>
        <p:grpSpPr bwMode="auto">
          <a:xfrm rot="5400000">
            <a:off x="6588125" y="3162300"/>
            <a:ext cx="4419600" cy="381000"/>
            <a:chOff x="0" y="0"/>
            <a:chExt cx="5760" cy="240"/>
          </a:xfrm>
        </p:grpSpPr>
        <p:pic>
          <p:nvPicPr>
            <p:cNvPr id="12" name="Picture 13"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5"/>
          <p:cNvGrpSpPr>
            <a:grpSpLocks/>
          </p:cNvGrpSpPr>
          <p:nvPr/>
        </p:nvGrpSpPr>
        <p:grpSpPr bwMode="auto">
          <a:xfrm rot="5400000">
            <a:off x="-1989137" y="3314700"/>
            <a:ext cx="4572000" cy="381000"/>
            <a:chOff x="0" y="0"/>
            <a:chExt cx="5760" cy="240"/>
          </a:xfrm>
        </p:grpSpPr>
        <p:pic>
          <p:nvPicPr>
            <p:cNvPr id="15" name="Picture 16"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3"/>
          <p:cNvSpPr txBox="1">
            <a:spLocks noChangeArrowheads="1"/>
          </p:cNvSpPr>
          <p:nvPr/>
        </p:nvSpPr>
        <p:spPr bwMode="auto">
          <a:xfrm>
            <a:off x="1659072" y="2667000"/>
            <a:ext cx="60769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Do D 1,2,3 (WB)</a:t>
            </a:r>
          </a:p>
          <a:p>
            <a:pPr fontAlgn="base">
              <a:spcBef>
                <a:spcPct val="0"/>
              </a:spcBef>
              <a:spcAft>
                <a:spcPct val="0"/>
              </a:spcAft>
            </a:pP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Prepare</a:t>
            </a:r>
            <a:r>
              <a:rPr lang="vi-VN"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Skills </a:t>
            </a:r>
            <a:r>
              <a:rPr lang="en-US" b="1" dirty="0" smtClean="0">
                <a:latin typeface="Times New Roman" panose="02020603050405020304" pitchFamily="18" charset="0"/>
                <a:cs typeface="Times New Roman" panose="02020603050405020304" pitchFamily="18" charset="0"/>
              </a:rPr>
              <a:t>2</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1707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66&quot;/&gt;&lt;/object&gt;&lt;object type=&quot;3&quot; unique_id=&quot;10004&quot;&gt;&lt;property id=&quot;20148&quot; value=&quot;5&quot;/&gt;&lt;property id=&quot;20300&quot; value=&quot;Slide 2&quot;/&gt;&lt;property id=&quot;20307&quot; value=&quot;267&quot;/&gt;&lt;/object&gt;&lt;object type=&quot;3&quot; unique_id=&quot;10005&quot;&gt;&lt;property id=&quot;20148&quot; value=&quot;5&quot;/&gt;&lt;property id=&quot;20300&quot; value=&quot;Slide 4&quot;/&gt;&lt;property id=&quot;20307&quot; value=&quot;270&quot;/&gt;&lt;/object&gt;&lt;object type=&quot;3&quot; unique_id=&quot;10006&quot;&gt;&lt;property id=&quot;20148&quot; value=&quot;5&quot;/&gt;&lt;property id=&quot;20300&quot; value=&quot;Slide 5&quot;/&gt;&lt;property id=&quot;20307&quot; value=&quot;271&quot;/&gt;&lt;/object&gt;&lt;object type=&quot;3&quot; unique_id=&quot;10007&quot;&gt;&lt;property id=&quot;20148&quot; value=&quot;5&quot;/&gt;&lt;property id=&quot;20300&quot; value=&quot;Slide 6&quot;/&gt;&lt;property id=&quot;20307&quot; value=&quot;272&quot;/&gt;&lt;/object&gt;&lt;object type=&quot;3&quot; unique_id=&quot;10008&quot;&gt;&lt;property id=&quot;20148&quot; value=&quot;5&quot;/&gt;&lt;property id=&quot;20300&quot; value=&quot;Slide 3&quot;/&gt;&lt;property id=&quot;20307&quot; value=&quot;273&quot;/&gt;&lt;/object&gt;&lt;object type=&quot;3&quot; unique_id=&quot;10009&quot;&gt;&lt;property id=&quot;20148&quot; value=&quot;5&quot;/&gt;&lt;property id=&quot;20300&quot; value=&quot;Slide 7&quot;/&gt;&lt;property id=&quot;20307&quot; value=&quot;256&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57&quot;/&gt;&lt;/object&gt;&lt;object type=&quot;3&quot; unique_id=&quot;10012&quot;&gt;&lt;property id=&quot;20148&quot; value=&quot;5&quot;/&gt;&lt;property id=&quot;20300&quot; value=&quot;Slide 10&quot;/&gt;&lt;property id=&quot;20307&quot; value=&quot;269&quot;/&gt;&lt;/object&gt;&lt;object type=&quot;3&quot; unique_id=&quot;10013&quot;&gt;&lt;property id=&quot;20148&quot; value=&quot;5&quot;/&gt;&lt;property id=&quot;20300&quot; value=&quot;Slide 11&quot;/&gt;&lt;property id=&quot;20307&quot; value=&quot;259&quot;/&gt;&lt;/object&gt;&lt;object type=&quot;3&quot; unique_id=&quot;10014&quot;&gt;&lt;property id=&quot;20148&quot; value=&quot;5&quot;/&gt;&lt;property id=&quot;20300&quot; value=&quot;Slide 12&quot;/&gt;&lt;property id=&quot;20307&quot; value=&quot;258&quot;/&gt;&lt;/object&gt;&lt;object type=&quot;3&quot; unique_id=&quot;10016&quot;&gt;&lt;property id=&quot;20148&quot; value=&quot;5&quot;/&gt;&lt;property id=&quot;20300&quot; value=&quot;Slide 13&quot;/&gt;&lt;property id=&quot;20307&quot; value=&quot;264&quot;/&gt;&lt;/object&gt;&lt;object type=&quot;3&quot; unique_id=&quot;10017&quot;&gt;&lt;property id=&quot;20148&quot; value=&quot;5&quot;/&gt;&lt;property id=&quot;20300&quot; value=&quot;Slide 14&quot;/&gt;&lt;property id=&quot;20307&quot; value=&quot;265&quot;/&gt;&lt;/object&gt;&lt;object type=&quot;3&quot; unique_id=&quot;10018&quot;&gt;&lt;property id=&quot;20148&quot; value=&quot;5&quot;/&gt;&lt;property id=&quot;20300&quot; value=&quot;Slide 15&quot;/&gt;&lt;property id=&quot;20307&quot; value=&quot;268&quot;/&gt;&lt;/object&gt;&lt;object type=&quot;3&quot; unique_id=&quot;10230&quot;&gt;&lt;property id=&quot;20148&quot; value=&quot;5&quot;/&gt;&lt;property id=&quot;20300&quot; value=&quot;Slide 16 - &amp;quot;- Learn by heart the new words - Prepare for the next lesson&amp;quot;&quot;/&gt;&lt;property id=&quot;20307&quot; value=&quot;274&quot;/&gt;&lt;/object&gt;&lt;/object&gt;&lt;object type=&quot;8&quot; unique_id=&quot;10042&quot;&gt;&lt;/object&gt;&lt;/object&gt;&lt;/database&gt;"/>
  <p:tag name="SECTOMILLISECCONVERTED" val="1"/>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TM01859868[[fn=Thermal]]</Template>
  <TotalTime>559</TotalTime>
  <Words>512</Words>
  <Application>Microsoft Office PowerPoint</Application>
  <PresentationFormat>On-screen Show (4:3)</PresentationFormat>
  <Paragraphs>83</Paragraphs>
  <Slides>9</Slides>
  <Notes>1</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Admin</cp:lastModifiedBy>
  <cp:revision>78</cp:revision>
  <dcterms:created xsi:type="dcterms:W3CDTF">2016-09-22T13:07:14Z</dcterms:created>
  <dcterms:modified xsi:type="dcterms:W3CDTF">2021-09-27T15:33:03Z</dcterms:modified>
</cp:coreProperties>
</file>