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6"/>
  </p:notesMasterIdLst>
  <p:sldIdLst>
    <p:sldId id="290" r:id="rId5"/>
    <p:sldId id="281" r:id="rId6"/>
    <p:sldId id="257" r:id="rId7"/>
    <p:sldId id="258" r:id="rId8"/>
    <p:sldId id="259" r:id="rId9"/>
    <p:sldId id="260" r:id="rId10"/>
    <p:sldId id="282" r:id="rId11"/>
    <p:sldId id="261" r:id="rId12"/>
    <p:sldId id="262" r:id="rId13"/>
    <p:sldId id="263" r:id="rId14"/>
    <p:sldId id="264" r:id="rId15"/>
    <p:sldId id="265" r:id="rId16"/>
    <p:sldId id="285" r:id="rId17"/>
    <p:sldId id="276" r:id="rId18"/>
    <p:sldId id="277" r:id="rId19"/>
    <p:sldId id="286" r:id="rId20"/>
    <p:sldId id="280" r:id="rId21"/>
    <p:sldId id="283" r:id="rId22"/>
    <p:sldId id="287" r:id="rId23"/>
    <p:sldId id="289"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7" autoAdjust="0"/>
  </p:normalViewPr>
  <p:slideViewPr>
    <p:cSldViewPr snapToGrid="0">
      <p:cViewPr varScale="1">
        <p:scale>
          <a:sx n="50" d="100"/>
          <a:sy n="50" d="100"/>
        </p:scale>
        <p:origin x="66" y="432"/>
      </p:cViewPr>
      <p:guideLst/>
    </p:cSldViewPr>
  </p:slideViewPr>
  <p:notesTextViewPr>
    <p:cViewPr>
      <p:scale>
        <a:sx n="1" d="1"/>
        <a:sy n="1" d="1"/>
      </p:scale>
      <p:origin x="0" y="0"/>
    </p:cViewPr>
  </p:notesTextViewPr>
  <p:sorterViewPr>
    <p:cViewPr>
      <p:scale>
        <a:sx n="100" d="100"/>
        <a:sy n="100" d="100"/>
      </p:scale>
      <p:origin x="0" y="-5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A8E2-B613-4A27-B657-61F985BA21E8}" type="datetimeFigureOut">
              <a:rPr lang="en-US" smtClean="0"/>
              <a:t>6/10/2021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9464F-633C-4A15-AF47-AF2FABE98E19}" type="slidenum">
              <a:rPr lang="en-US" smtClean="0"/>
              <a:t>‹#›</a:t>
            </a:fld>
            <a:endParaRPr lang="en-US"/>
          </a:p>
        </p:txBody>
      </p:sp>
    </p:spTree>
    <p:extLst>
      <p:ext uri="{BB962C8B-B14F-4D97-AF65-F5344CB8AC3E}">
        <p14:creationId xmlns:p14="http://schemas.microsoft.com/office/powerpoint/2010/main" val="79125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9464F-633C-4A15-AF47-AF2FABE98E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90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9464F-633C-4A15-AF47-AF2FABE98E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10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79464F-633C-4A15-AF47-AF2FABE98E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0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7C76BC-2E9A-405F-8125-54D54289AE3B}"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331497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C76BC-2E9A-405F-8125-54D54289AE3B}"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275699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C76BC-2E9A-405F-8125-54D54289AE3B}"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3152666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51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4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46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66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74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622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75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92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C76BC-2E9A-405F-8125-54D54289AE3B}"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222049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648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11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914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6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29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308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862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4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C76BC-2E9A-405F-8125-54D54289AE3B}"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381013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769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267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580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596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38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149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927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884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53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8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C76BC-2E9A-405F-8125-54D54289AE3B}"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781672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252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104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077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677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23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C76BC-2E9A-405F-8125-54D54289AE3B}"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6581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C76BC-2E9A-405F-8125-54D54289AE3B}"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398132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C76BC-2E9A-405F-8125-54D54289AE3B}"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136538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C76BC-2E9A-405F-8125-54D54289AE3B}"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125942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C76BC-2E9A-405F-8125-54D54289AE3B}"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13434-A873-4312-8247-81427B95793A}" type="slidenum">
              <a:rPr lang="en-US" smtClean="0"/>
              <a:t>‹#›</a:t>
            </a:fld>
            <a:endParaRPr lang="en-US"/>
          </a:p>
        </p:txBody>
      </p:sp>
    </p:spTree>
    <p:extLst>
      <p:ext uri="{BB962C8B-B14F-4D97-AF65-F5344CB8AC3E}">
        <p14:creationId xmlns:p14="http://schemas.microsoft.com/office/powerpoint/2010/main" val="354997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C76BC-2E9A-405F-8125-54D54289AE3B}" type="datetimeFigureOut">
              <a:rPr lang="en-US" smtClean="0"/>
              <a:t>6/10/2021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13434-A873-4312-8247-81427B95793A}" type="slidenum">
              <a:rPr lang="en-US" smtClean="0"/>
              <a:t>‹#›</a:t>
            </a:fld>
            <a:endParaRPr lang="en-US"/>
          </a:p>
        </p:txBody>
      </p:sp>
    </p:spTree>
    <p:extLst>
      <p:ext uri="{BB962C8B-B14F-4D97-AF65-F5344CB8AC3E}">
        <p14:creationId xmlns:p14="http://schemas.microsoft.com/office/powerpoint/2010/main" val="3171568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53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80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1D3036-94DD-41A1-A550-F99F067DE6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6/10/2021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2A565-7F6B-4982-93EF-7313ACD8EE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1850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0.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808" y="294529"/>
            <a:ext cx="5029200" cy="872836"/>
          </a:xfrm>
        </p:spPr>
        <p:txBody>
          <a:bodyPr>
            <a:normAutofit/>
          </a:bodyPr>
          <a:lstStyle/>
          <a:p>
            <a:r>
              <a:rPr lang="en-US" sz="2200" dirty="0" smtClean="0">
                <a:ln w="0"/>
                <a:latin typeface="Times New Roman" panose="02020603050405020304" pitchFamily="18" charset="0"/>
                <a:cs typeface="Times New Roman" panose="02020603050405020304" pitchFamily="18" charset="0"/>
              </a:rPr>
              <a:t>UBND </a:t>
            </a:r>
            <a:r>
              <a:rPr lang="en-US" sz="2200" dirty="0">
                <a:ln w="0"/>
                <a:latin typeface="Times New Roman" panose="02020603050405020304" pitchFamily="18" charset="0"/>
                <a:cs typeface="Times New Roman" panose="02020603050405020304" pitchFamily="18" charset="0"/>
              </a:rPr>
              <a:t>QUẬN LONG BIÊN</a:t>
            </a:r>
            <a:br>
              <a:rPr lang="en-US" sz="2200" dirty="0">
                <a:ln w="0"/>
                <a:latin typeface="Times New Roman" panose="02020603050405020304" pitchFamily="18" charset="0"/>
                <a:cs typeface="Times New Roman" panose="02020603050405020304" pitchFamily="18" charset="0"/>
              </a:rPr>
            </a:br>
            <a:r>
              <a:rPr lang="en-US" sz="2200" b="1" dirty="0">
                <a:ln w="0"/>
                <a:latin typeface="Times New Roman" panose="02020603050405020304" pitchFamily="18" charset="0"/>
                <a:cs typeface="Times New Roman" panose="02020603050405020304" pitchFamily="18" charset="0"/>
              </a:rPr>
              <a:t>TRƯỜNG THCS LÝ THƯỜNG </a:t>
            </a:r>
            <a:r>
              <a:rPr lang="en-US" sz="2200" b="1" dirty="0" smtClean="0">
                <a:ln w="0"/>
                <a:latin typeface="Times New Roman" panose="02020603050405020304" pitchFamily="18" charset="0"/>
                <a:cs typeface="Times New Roman" panose="02020603050405020304" pitchFamily="18" charset="0"/>
              </a:rPr>
              <a:t>KIỆT</a:t>
            </a:r>
            <a:endParaRPr lang="en-US" sz="4900" dirty="0"/>
          </a:p>
        </p:txBody>
      </p:sp>
      <p:sp>
        <p:nvSpPr>
          <p:cNvPr id="3" name="Subtitle 2"/>
          <p:cNvSpPr>
            <a:spLocks noGrp="1"/>
          </p:cNvSpPr>
          <p:nvPr>
            <p:ph type="subTitle" idx="1"/>
          </p:nvPr>
        </p:nvSpPr>
        <p:spPr>
          <a:xfrm>
            <a:off x="-325774" y="1756424"/>
            <a:ext cx="12725590" cy="1655762"/>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HƯỚNG DẪN QUY CHẾ THI</a:t>
            </a:r>
          </a:p>
          <a:p>
            <a:r>
              <a:rPr lang="en-US" sz="3200" b="1" dirty="0" smtClean="0">
                <a:solidFill>
                  <a:srgbClr val="FF0000"/>
                </a:solidFill>
                <a:latin typeface="Times New Roman" panose="02020603050405020304" pitchFamily="18" charset="0"/>
                <a:cs typeface="Times New Roman" panose="02020603050405020304" pitchFamily="18" charset="0"/>
              </a:rPr>
              <a:t>VÀ CÔNG TÁC PHÒNG CHỐNG DỊCH BỆNH</a:t>
            </a:r>
          </a:p>
          <a:p>
            <a:r>
              <a:rPr lang="en-US" sz="3200" b="1" dirty="0" smtClean="0">
                <a:solidFill>
                  <a:srgbClr val="FF0000"/>
                </a:solidFill>
                <a:latin typeface="Times New Roman" panose="02020603050405020304" pitchFamily="18" charset="0"/>
                <a:cs typeface="Times New Roman" panose="02020603050405020304" pitchFamily="18" charset="0"/>
              </a:rPr>
              <a:t>TRONG KỲ THI VÀO LỚP 10 THPT</a:t>
            </a:r>
          </a:p>
          <a:p>
            <a:r>
              <a:rPr lang="en-US" sz="3200" b="1" dirty="0" smtClean="0">
                <a:solidFill>
                  <a:srgbClr val="FF0000"/>
                </a:solidFill>
                <a:latin typeface="Times New Roman" panose="02020603050405020304" pitchFamily="18" charset="0"/>
                <a:cs typeface="Times New Roman" panose="02020603050405020304" pitchFamily="18" charset="0"/>
              </a:rPr>
              <a:t>NĂM HỌC 2021 - 2022 </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1913" y="0"/>
            <a:ext cx="1461895" cy="1461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150+ Hình Nền Slide PowerPoint Thuyết Trình Đẹp Nhất trong 2021 | Power  points, Hình nền, H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945" y="3270614"/>
            <a:ext cx="3519053" cy="35873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92137" y="4442595"/>
            <a:ext cx="5392823" cy="523220"/>
          </a:xfrm>
          <a:prstGeom prst="rect">
            <a:avLst/>
          </a:prstGeom>
        </p:spPr>
        <p:txBody>
          <a:bodyPr wrap="none">
            <a:spAutoFit/>
          </a:bodyPr>
          <a:lstStyle/>
          <a:p>
            <a:r>
              <a:rPr lang="en-US" sz="2800" b="1" i="1" dirty="0" err="1">
                <a:solidFill>
                  <a:srgbClr val="0070C0"/>
                </a:solidFill>
                <a:latin typeface="Times New Roman" panose="02020603050405020304" pitchFamily="18" charset="0"/>
                <a:cs typeface="Times New Roman" panose="02020603050405020304" pitchFamily="18" charset="0"/>
              </a:rPr>
              <a:t>Hà</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Nội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ngày</a:t>
            </a:r>
            <a:r>
              <a:rPr lang="en-US" sz="2800" b="1" i="1" dirty="0">
                <a:solidFill>
                  <a:srgbClr val="0070C0"/>
                </a:solidFill>
                <a:latin typeface="Times New Roman" panose="02020603050405020304" pitchFamily="18" charset="0"/>
                <a:cs typeface="Times New Roman" panose="02020603050405020304" pitchFamily="18" charset="0"/>
              </a:rPr>
              <a:t> 10 </a:t>
            </a:r>
            <a:r>
              <a:rPr lang="en-US" sz="2800" b="1" i="1" dirty="0" err="1">
                <a:solidFill>
                  <a:srgbClr val="0070C0"/>
                </a:solidFill>
                <a:latin typeface="Times New Roman" panose="02020603050405020304" pitchFamily="18" charset="0"/>
                <a:cs typeface="Times New Roman" panose="02020603050405020304" pitchFamily="18" charset="0"/>
              </a:rPr>
              <a:t>tháng</a:t>
            </a:r>
            <a:r>
              <a:rPr lang="en-US" sz="2800" b="1" i="1" dirty="0">
                <a:solidFill>
                  <a:srgbClr val="0070C0"/>
                </a:solidFill>
                <a:latin typeface="Times New Roman" panose="02020603050405020304" pitchFamily="18" charset="0"/>
                <a:cs typeface="Times New Roman" panose="02020603050405020304" pitchFamily="18" charset="0"/>
              </a:rPr>
              <a:t> 6 </a:t>
            </a:r>
            <a:r>
              <a:rPr lang="en-US" sz="2800" b="1" i="1" dirty="0" err="1">
                <a:solidFill>
                  <a:srgbClr val="0070C0"/>
                </a:solidFill>
                <a:latin typeface="Times New Roman" panose="02020603050405020304" pitchFamily="18" charset="0"/>
                <a:cs typeface="Times New Roman" panose="02020603050405020304" pitchFamily="18" charset="0"/>
              </a:rPr>
              <a:t>năm</a:t>
            </a:r>
            <a:r>
              <a:rPr lang="en-US" sz="2800" b="1" i="1" dirty="0">
                <a:solidFill>
                  <a:srgbClr val="0070C0"/>
                </a:solidFill>
                <a:latin typeface="Times New Roman" panose="02020603050405020304" pitchFamily="18" charset="0"/>
                <a:cs typeface="Times New Roman" panose="02020603050405020304" pitchFamily="18" charset="0"/>
              </a:rPr>
              <a:t> 2021</a:t>
            </a:r>
            <a:endParaRPr lang="en-US" sz="2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6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925" y="261895"/>
            <a:ext cx="11530149" cy="2285241"/>
          </a:xfrm>
          <a:prstGeom prst="rect">
            <a:avLst/>
          </a:prstGeom>
        </p:spPr>
        <p:txBody>
          <a:bodyPr wrap="square">
            <a:spAutoFit/>
          </a:bodyPr>
          <a:lstStyle/>
          <a:p>
            <a:pPr algn="just">
              <a:lnSpc>
                <a:spcPct val="150000"/>
              </a:lnSpc>
            </a:pPr>
            <a:r>
              <a:rPr lang="en-US" sz="1900" b="0" i="1" dirty="0" smtClean="0">
                <a:solidFill>
                  <a:srgbClr val="000000"/>
                </a:solidFill>
                <a:effectLst/>
              </a:rPr>
              <a:t>	</a:t>
            </a:r>
            <a:r>
              <a:rPr lang="vi-VN" sz="1900" b="0" i="0" dirty="0" smtClean="0">
                <a:solidFill>
                  <a:srgbClr val="000000"/>
                </a:solidFill>
                <a:effectLst/>
                <a:latin typeface="+mj-lt"/>
              </a:rPr>
              <a:t>b</a:t>
            </a:r>
            <a:r>
              <a:rPr lang="vi-VN" sz="1900" b="0" i="0" dirty="0">
                <a:solidFill>
                  <a:srgbClr val="000000"/>
                </a:solidFill>
                <a:effectLst/>
                <a:latin typeface="+mj-lt"/>
              </a:rPr>
              <a:t>) CBCT lập biên bản, thu tang vật (nếu có) và báo cáo Trưởng Điểm thi quyết định hình thức đình chỉ thi. Nếu Trưởng Điểm thi không nhất trí thì báo cáo Trưởng ban Coi thi quyết định. Thí sinh bị đình chỉ thi phải nộp bài thi, đề thi, giấy nháp cho CBCT, phải ra khỏi phòng thi ngay sau khi có quyết định và chỉ được rời khỏi khu vực thi khi hết thời gian của buổi thi;</a:t>
            </a:r>
          </a:p>
          <a:p>
            <a:pPr algn="just">
              <a:lnSpc>
                <a:spcPct val="150000"/>
              </a:lnSpc>
            </a:pPr>
            <a:r>
              <a:rPr lang="en-US" sz="1900" b="0" i="0" dirty="0" smtClean="0">
                <a:solidFill>
                  <a:srgbClr val="000000"/>
                </a:solidFill>
                <a:effectLst/>
                <a:latin typeface="+mj-lt"/>
              </a:rPr>
              <a:t>                 </a:t>
            </a:r>
            <a:r>
              <a:rPr lang="vi-VN" sz="1900" b="0" i="0" dirty="0" smtClean="0">
                <a:solidFill>
                  <a:srgbClr val="000000"/>
                </a:solidFill>
                <a:effectLst/>
                <a:latin typeface="+mj-lt"/>
              </a:rPr>
              <a:t>c</a:t>
            </a:r>
            <a:r>
              <a:rPr lang="vi-VN" sz="1900" b="0" i="0" dirty="0">
                <a:solidFill>
                  <a:srgbClr val="000000"/>
                </a:solidFill>
                <a:effectLst/>
                <a:latin typeface="+mj-lt"/>
              </a:rPr>
              <a:t>) Thí sinh bị đình chỉ thi năm nào sẽ bị hủy kết quả toàn bộ các bài thi/môn thi trong kỳ thi năm đó.</a:t>
            </a:r>
          </a:p>
        </p:txBody>
      </p:sp>
      <p:pic>
        <p:nvPicPr>
          <p:cNvPr id="3" name="Picture 2">
            <a:extLst>
              <a:ext uri="{FF2B5EF4-FFF2-40B4-BE49-F238E27FC236}">
                <a16:creationId xmlns:a16="http://schemas.microsoft.com/office/drawing/2014/main" id="{4468EB1D-4378-4450-B22B-43EA2F9D1D14}"/>
              </a:ext>
            </a:extLst>
          </p:cNvPr>
          <p:cNvPicPr>
            <a:picLocks noChangeAspect="1"/>
          </p:cNvPicPr>
          <p:nvPr/>
        </p:nvPicPr>
        <p:blipFill>
          <a:blip r:embed="rId2"/>
          <a:stretch>
            <a:fillRect/>
          </a:stretch>
        </p:blipFill>
        <p:spPr>
          <a:xfrm>
            <a:off x="29833" y="-29980"/>
            <a:ext cx="959369" cy="959369"/>
          </a:xfrm>
          <a:prstGeom prst="rect">
            <a:avLst/>
          </a:prstGeom>
          <a:ln>
            <a:noFill/>
          </a:ln>
          <a:effectLst>
            <a:softEdge rad="112500"/>
          </a:effectLst>
        </p:spPr>
      </p:pic>
      <p:sp>
        <p:nvSpPr>
          <p:cNvPr id="4" name="Rectangle 3">
            <a:extLst>
              <a:ext uri="{FF2B5EF4-FFF2-40B4-BE49-F238E27FC236}">
                <a16:creationId xmlns:a16="http://schemas.microsoft.com/office/drawing/2014/main" id="{BF4FD5DE-F173-40EA-88F7-9AA199522EA0}"/>
              </a:ext>
            </a:extLst>
          </p:cNvPr>
          <p:cNvSpPr/>
          <p:nvPr/>
        </p:nvSpPr>
        <p:spPr>
          <a:xfrm>
            <a:off x="412972" y="2515887"/>
            <a:ext cx="11868968" cy="3162404"/>
          </a:xfrm>
          <a:prstGeom prst="rect">
            <a:avLst/>
          </a:prstGeom>
        </p:spPr>
        <p:txBody>
          <a:bodyPr wrap="square">
            <a:spAutoFit/>
          </a:bodyPr>
          <a:lstStyle/>
          <a:p>
            <a:pPr algn="just">
              <a:lnSpc>
                <a:spcPct val="150000"/>
              </a:lnSpc>
            </a:pPr>
            <a:r>
              <a:rPr lang="vi-VN" sz="1900" b="0" i="1" dirty="0" smtClean="0">
                <a:solidFill>
                  <a:srgbClr val="000000"/>
                </a:solidFill>
                <a:effectLst/>
              </a:rPr>
              <a:t>4</a:t>
            </a:r>
            <a:r>
              <a:rPr lang="vi-VN" sz="1900" b="0" i="1" dirty="0">
                <a:solidFill>
                  <a:srgbClr val="000000"/>
                </a:solidFill>
                <a:effectLst/>
              </a:rPr>
              <a:t>. Trừ điểm bài </a:t>
            </a:r>
            <a:r>
              <a:rPr lang="vi-VN" sz="1900" b="0" i="1" dirty="0" smtClean="0">
                <a:solidFill>
                  <a:srgbClr val="000000"/>
                </a:solidFill>
                <a:effectLst/>
              </a:rPr>
              <a:t>thi</a:t>
            </a:r>
            <a:r>
              <a:rPr lang="en-US" sz="1900" b="0" i="1" dirty="0" smtClean="0">
                <a:solidFill>
                  <a:srgbClr val="000000"/>
                </a:solidFill>
                <a:effectLst/>
              </a:rPr>
              <a:t>:</a:t>
            </a:r>
            <a:endParaRPr lang="vi-VN" sz="1900" b="0" i="1" dirty="0">
              <a:solidFill>
                <a:srgbClr val="000000"/>
              </a:solidFill>
              <a:effectLst/>
            </a:endParaRPr>
          </a:p>
          <a:p>
            <a:pPr algn="just">
              <a:lnSpc>
                <a:spcPct val="150000"/>
              </a:lnSpc>
            </a:pPr>
            <a:r>
              <a:rPr lang="en-US" sz="1900" b="0" i="0" dirty="0" smtClean="0">
                <a:solidFill>
                  <a:srgbClr val="000000"/>
                </a:solidFill>
                <a:effectLst/>
                <a:latin typeface="+mj-lt"/>
              </a:rPr>
              <a:t>           </a:t>
            </a:r>
            <a:r>
              <a:rPr lang="vi-VN" sz="1900" b="0" i="0" dirty="0" smtClean="0">
                <a:solidFill>
                  <a:srgbClr val="000000"/>
                </a:solidFill>
                <a:effectLst/>
                <a:latin typeface="+mj-lt"/>
              </a:rPr>
              <a:t>a</a:t>
            </a:r>
            <a:r>
              <a:rPr lang="vi-VN" sz="1900" b="0" i="0" dirty="0">
                <a:solidFill>
                  <a:srgbClr val="000000"/>
                </a:solidFill>
                <a:effectLst/>
                <a:latin typeface="+mj-lt"/>
              </a:rPr>
              <a:t>) Thí sinh bị khiển trách trong khi thi bài thi nào sẽ bị trừ 25% tổng số điểm bài thi của bài thi đó;</a:t>
            </a:r>
          </a:p>
          <a:p>
            <a:pPr algn="just">
              <a:lnSpc>
                <a:spcPct val="150000"/>
              </a:lnSpc>
            </a:pPr>
            <a:r>
              <a:rPr lang="en-US" sz="1900" b="0" i="0" dirty="0" smtClean="0">
                <a:solidFill>
                  <a:srgbClr val="000000"/>
                </a:solidFill>
                <a:effectLst/>
                <a:latin typeface="+mj-lt"/>
              </a:rPr>
              <a:t>           </a:t>
            </a:r>
            <a:r>
              <a:rPr lang="vi-VN" sz="1900" b="0" i="0" dirty="0" smtClean="0">
                <a:solidFill>
                  <a:srgbClr val="000000"/>
                </a:solidFill>
                <a:effectLst/>
                <a:latin typeface="+mj-lt"/>
              </a:rPr>
              <a:t>b</a:t>
            </a:r>
            <a:r>
              <a:rPr lang="vi-VN" sz="1900" b="0" i="0" dirty="0">
                <a:solidFill>
                  <a:srgbClr val="000000"/>
                </a:solidFill>
                <a:effectLst/>
                <a:latin typeface="+mj-lt"/>
              </a:rPr>
              <a:t>) Thí sinh bị cảnh cáo trong khi thi bài thi nào sẽ bị trừ 50% tổng số điểm bài thi của bài thi đó;</a:t>
            </a:r>
          </a:p>
          <a:p>
            <a:pPr algn="just">
              <a:lnSpc>
                <a:spcPct val="150000"/>
              </a:lnSpc>
            </a:pPr>
            <a:r>
              <a:rPr lang="en-US" sz="1900" b="0" i="0" dirty="0" smtClean="0">
                <a:solidFill>
                  <a:srgbClr val="000000"/>
                </a:solidFill>
                <a:effectLst/>
                <a:latin typeface="+mj-lt"/>
              </a:rPr>
              <a:t>           </a:t>
            </a:r>
            <a:r>
              <a:rPr lang="vi-VN" sz="1900" b="0" i="0" dirty="0" smtClean="0">
                <a:solidFill>
                  <a:srgbClr val="000000"/>
                </a:solidFill>
                <a:effectLst/>
                <a:latin typeface="+mj-lt"/>
              </a:rPr>
              <a:t>c</a:t>
            </a:r>
            <a:r>
              <a:rPr lang="vi-VN" sz="1900" b="0" i="0" dirty="0">
                <a:solidFill>
                  <a:srgbClr val="000000"/>
                </a:solidFill>
                <a:effectLst/>
                <a:latin typeface="+mj-lt"/>
              </a:rPr>
              <a:t>) Những bài thi có đánh dấu bị phát hiện trong khi chấm sẽ bị trừ 50% điểm toàn bài;</a:t>
            </a:r>
          </a:p>
          <a:p>
            <a:pPr algn="just">
              <a:lnSpc>
                <a:spcPct val="150000"/>
              </a:lnSpc>
            </a:pPr>
            <a:r>
              <a:rPr lang="en-US" sz="1900" b="0" i="0" dirty="0" smtClean="0">
                <a:solidFill>
                  <a:srgbClr val="000000"/>
                </a:solidFill>
                <a:effectLst/>
                <a:latin typeface="+mj-lt"/>
              </a:rPr>
              <a:t>           </a:t>
            </a:r>
            <a:r>
              <a:rPr lang="vi-VN" sz="1900" b="0" i="0" dirty="0" smtClean="0">
                <a:solidFill>
                  <a:srgbClr val="000000"/>
                </a:solidFill>
                <a:effectLst/>
                <a:latin typeface="+mj-lt"/>
              </a:rPr>
              <a:t>d</a:t>
            </a:r>
            <a:r>
              <a:rPr lang="vi-VN" sz="1900" b="0" i="0" dirty="0">
                <a:solidFill>
                  <a:srgbClr val="000000"/>
                </a:solidFill>
                <a:effectLst/>
                <a:latin typeface="+mj-lt"/>
              </a:rPr>
              <a:t>) Cho điểm 0 (không): Bài thi được chép từ các tài liệu mang trái phép vào phòng thi; có hai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bài làm trở lên đối với một bài thi; bài thi có chữ viết của hai người trở lên; những phần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của bài thi viết trên giấy nháp, giấy không đúng quy định;</a:t>
            </a:r>
          </a:p>
        </p:txBody>
      </p:sp>
    </p:spTree>
    <p:extLst>
      <p:ext uri="{BB962C8B-B14F-4D97-AF65-F5344CB8AC3E}">
        <p14:creationId xmlns:p14="http://schemas.microsoft.com/office/powerpoint/2010/main" val="5282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109" y="449704"/>
            <a:ext cx="11405090" cy="1408078"/>
          </a:xfrm>
          <a:prstGeom prst="rect">
            <a:avLst/>
          </a:prstGeom>
        </p:spPr>
        <p:txBody>
          <a:bodyPr wrap="square">
            <a:spAutoFit/>
          </a:bodyPr>
          <a:lstStyle/>
          <a:p>
            <a:pPr algn="just">
              <a:lnSpc>
                <a:spcPct val="150000"/>
              </a:lnSpc>
            </a:pPr>
            <a:r>
              <a:rPr lang="en-US" sz="1900" b="0" i="0" spc="-60" dirty="0" smtClean="0">
                <a:solidFill>
                  <a:srgbClr val="000000"/>
                </a:solidFill>
                <a:effectLst/>
              </a:rPr>
              <a:t>          </a:t>
            </a:r>
            <a:r>
              <a:rPr lang="vi-VN" sz="1900" b="0" i="0" spc="-60" dirty="0" smtClean="0">
                <a:solidFill>
                  <a:srgbClr val="000000"/>
                </a:solidFill>
                <a:effectLst/>
                <a:latin typeface="+mj-lt"/>
              </a:rPr>
              <a:t>đ</a:t>
            </a:r>
            <a:r>
              <a:rPr lang="vi-VN" sz="1900" b="0" i="0" spc="-60" dirty="0">
                <a:solidFill>
                  <a:srgbClr val="000000"/>
                </a:solidFill>
                <a:effectLst/>
                <a:latin typeface="+mj-lt"/>
              </a:rPr>
              <a:t>) Thí sinh bị đình chỉ thi bài thi nào sẽ bị điểm 0 (không) bài thi đó và không được tiếp tục dự thi các bài thi tiếp theo;</a:t>
            </a:r>
          </a:p>
          <a:p>
            <a:pPr algn="just">
              <a:lnSpc>
                <a:spcPct val="150000"/>
              </a:lnSpc>
            </a:pPr>
            <a:r>
              <a:rPr lang="en-US" sz="1900" b="0" i="0" dirty="0" smtClean="0">
                <a:solidFill>
                  <a:srgbClr val="000000"/>
                </a:solidFill>
                <a:effectLst/>
                <a:latin typeface="+mj-lt"/>
              </a:rPr>
              <a:t>         </a:t>
            </a:r>
            <a:r>
              <a:rPr lang="vi-VN" sz="1900" b="0" i="0" dirty="0" smtClean="0">
                <a:solidFill>
                  <a:srgbClr val="000000"/>
                </a:solidFill>
                <a:effectLst/>
                <a:latin typeface="+mj-lt"/>
              </a:rPr>
              <a:t>e</a:t>
            </a:r>
            <a:r>
              <a:rPr lang="vi-VN" sz="1900" b="0" i="0" dirty="0">
                <a:solidFill>
                  <a:srgbClr val="000000"/>
                </a:solidFill>
                <a:effectLst/>
                <a:latin typeface="+mj-lt"/>
              </a:rPr>
              <a:t>) Việc trừ điểm bài thi nêu tại điểm c và d khoản này do Trưởng ban Chấm thi tự luận quyết định căn cứ báo cáo bằng văn bản của Trưởng môn chấm thi tự luận.</a:t>
            </a:r>
          </a:p>
        </p:txBody>
      </p:sp>
      <p:sp>
        <p:nvSpPr>
          <p:cNvPr id="3" name="Rectangle 2"/>
          <p:cNvSpPr/>
          <p:nvPr/>
        </p:nvSpPr>
        <p:spPr>
          <a:xfrm>
            <a:off x="288138" y="1877185"/>
            <a:ext cx="11599061" cy="2285241"/>
          </a:xfrm>
          <a:prstGeom prst="rect">
            <a:avLst/>
          </a:prstGeom>
        </p:spPr>
        <p:txBody>
          <a:bodyPr wrap="square">
            <a:spAutoFit/>
          </a:bodyPr>
          <a:lstStyle/>
          <a:p>
            <a:pPr algn="just">
              <a:lnSpc>
                <a:spcPct val="150000"/>
              </a:lnSpc>
            </a:pPr>
            <a:r>
              <a:rPr lang="en-US" sz="1900" i="1" dirty="0">
                <a:solidFill>
                  <a:srgbClr val="000000"/>
                </a:solidFill>
              </a:rPr>
              <a:t>           </a:t>
            </a:r>
            <a:r>
              <a:rPr lang="vi-VN" sz="1900" i="1" dirty="0">
                <a:solidFill>
                  <a:srgbClr val="000000"/>
                </a:solidFill>
              </a:rPr>
              <a:t>5. Hủy bỏ kết quả thi đối với những thí sinh</a:t>
            </a:r>
            <a:r>
              <a:rPr lang="vi-VN" sz="1900" dirty="0">
                <a:solidFill>
                  <a:srgbClr val="000000"/>
                </a:solidFill>
              </a:rPr>
              <a:t>: </a:t>
            </a:r>
            <a:endParaRPr lang="en-US" sz="1900" dirty="0" smtClean="0">
              <a:solidFill>
                <a:srgbClr val="000000"/>
              </a:solidFill>
            </a:endParaRPr>
          </a:p>
          <a:p>
            <a:pPr algn="just">
              <a:lnSpc>
                <a:spcPct val="150000"/>
              </a:lnSpc>
            </a:pPr>
            <a:r>
              <a:rPr lang="en-US" sz="1900" dirty="0">
                <a:solidFill>
                  <a:srgbClr val="000000"/>
                </a:solidFill>
                <a:latin typeface="+mj-lt"/>
              </a:rPr>
              <a:t> </a:t>
            </a:r>
            <a:r>
              <a:rPr lang="en-US" sz="1900" dirty="0" smtClean="0">
                <a:solidFill>
                  <a:srgbClr val="000000"/>
                </a:solidFill>
                <a:latin typeface="+mj-lt"/>
              </a:rPr>
              <a:t>           </a:t>
            </a:r>
            <a:r>
              <a:rPr lang="vi-VN" sz="1900" dirty="0" smtClean="0">
                <a:solidFill>
                  <a:srgbClr val="000000"/>
                </a:solidFill>
                <a:latin typeface="+mj-lt"/>
              </a:rPr>
              <a:t>Có </a:t>
            </a:r>
            <a:r>
              <a:rPr lang="vi-VN" sz="1900" dirty="0">
                <a:solidFill>
                  <a:srgbClr val="000000"/>
                </a:solidFill>
                <a:latin typeface="+mj-lt"/>
              </a:rPr>
              <a:t>hai bài thi trở lên bị điểm 0 (không) do phạm lỗi quy định tại điểm d khoản 4 Điều này; viết, vẽ vào tờ giấy thi những nội dung không liên quan đến bài thi; để người khác thi thay hoặc làm bài thay cho người khác dưới mọi hình thức; sửa chữa, thêm bớt vào bài làm sau khi đã nộp bài; dùng bài của người khác để nộp. Căn cứ báo cáo bằng văn bản của Chủ tịch Hội đồng thi, Giám đốc sở GDĐT ra quyết định hủy bỏ kết quả thi.</a:t>
            </a:r>
          </a:p>
        </p:txBody>
      </p:sp>
      <p:pic>
        <p:nvPicPr>
          <p:cNvPr id="4" name="Picture 3">
            <a:extLst>
              <a:ext uri="{FF2B5EF4-FFF2-40B4-BE49-F238E27FC236}">
                <a16:creationId xmlns:a16="http://schemas.microsoft.com/office/drawing/2014/main" id="{B3ADF101-4D3D-4C43-8C11-D8EBDF6E0B06}"/>
              </a:ext>
            </a:extLst>
          </p:cNvPr>
          <p:cNvPicPr>
            <a:picLocks noChangeAspect="1"/>
          </p:cNvPicPr>
          <p:nvPr/>
        </p:nvPicPr>
        <p:blipFill>
          <a:blip r:embed="rId2"/>
          <a:stretch>
            <a:fillRect/>
          </a:stretch>
        </p:blipFill>
        <p:spPr>
          <a:xfrm>
            <a:off x="29833" y="-29980"/>
            <a:ext cx="959369" cy="959369"/>
          </a:xfrm>
          <a:prstGeom prst="rect">
            <a:avLst/>
          </a:prstGeom>
          <a:ln>
            <a:noFill/>
          </a:ln>
          <a:effectLst>
            <a:softEdge rad="112500"/>
          </a:effectLst>
        </p:spPr>
      </p:pic>
    </p:spTree>
    <p:extLst>
      <p:ext uri="{BB962C8B-B14F-4D97-AF65-F5344CB8AC3E}">
        <p14:creationId xmlns:p14="http://schemas.microsoft.com/office/powerpoint/2010/main" val="23068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985" y="359764"/>
            <a:ext cx="11730990" cy="3600986"/>
          </a:xfrm>
          <a:prstGeom prst="rect">
            <a:avLst/>
          </a:prstGeom>
        </p:spPr>
        <p:txBody>
          <a:bodyPr wrap="square">
            <a:spAutoFit/>
          </a:bodyPr>
          <a:lstStyle/>
          <a:p>
            <a:pPr algn="just">
              <a:lnSpc>
                <a:spcPct val="150000"/>
              </a:lnSpc>
            </a:pPr>
            <a:r>
              <a:rPr lang="en-US" sz="1900" b="0" i="1" dirty="0">
                <a:solidFill>
                  <a:srgbClr val="000000"/>
                </a:solidFill>
                <a:effectLst/>
              </a:rPr>
              <a:t>	</a:t>
            </a:r>
            <a:r>
              <a:rPr lang="vi-VN" sz="1900" b="0" i="1" dirty="0">
                <a:solidFill>
                  <a:srgbClr val="000000"/>
                </a:solidFill>
                <a:effectLst/>
              </a:rPr>
              <a:t>6. Hủy kết quả thi và lập hồ sơ gửi cơ quan có thẩm quyền xem xét, xử lý theo quy định của pháp </a:t>
            </a:r>
            <a:r>
              <a:rPr lang="en-US" sz="1900" b="0" i="1" dirty="0">
                <a:solidFill>
                  <a:srgbClr val="000000"/>
                </a:solidFill>
                <a:effectLst/>
              </a:rPr>
              <a:t>   </a:t>
            </a:r>
            <a:r>
              <a:rPr lang="vi-VN" sz="1900" b="0" i="1" dirty="0">
                <a:solidFill>
                  <a:srgbClr val="000000"/>
                </a:solidFill>
                <a:effectLst/>
              </a:rPr>
              <a:t>luật đối với những thí sinh vi phạm một trong các lỗi sau đây:</a:t>
            </a:r>
          </a:p>
          <a:p>
            <a:pPr algn="just">
              <a:lnSpc>
                <a:spcPct val="150000"/>
              </a:lnSpc>
            </a:pPr>
            <a:r>
              <a:rPr lang="vi-VN" sz="1900" b="0" i="0" dirty="0">
                <a:solidFill>
                  <a:srgbClr val="000000"/>
                </a:solidFill>
                <a:effectLst/>
                <a:latin typeface="+mj-lt"/>
              </a:rPr>
              <a:t>a) Giả mạo hồ sơ để hưởng chế độ ưu tiên, khuyến khích;</a:t>
            </a:r>
          </a:p>
          <a:p>
            <a:pPr algn="just">
              <a:lnSpc>
                <a:spcPct val="150000"/>
              </a:lnSpc>
            </a:pPr>
            <a:r>
              <a:rPr lang="vi-VN" sz="1900" b="0" i="0" dirty="0">
                <a:solidFill>
                  <a:srgbClr val="000000"/>
                </a:solidFill>
                <a:effectLst/>
                <a:latin typeface="+mj-lt"/>
              </a:rPr>
              <a:t>b) Sử dụng văn bằng, chứng chỉ không hợp pháp;</a:t>
            </a:r>
          </a:p>
          <a:p>
            <a:pPr algn="just">
              <a:lnSpc>
                <a:spcPct val="150000"/>
              </a:lnSpc>
            </a:pPr>
            <a:r>
              <a:rPr lang="vi-VN" sz="1900" b="0" i="0" dirty="0">
                <a:solidFill>
                  <a:srgbClr val="000000"/>
                </a:solidFill>
                <a:effectLst/>
                <a:latin typeface="+mj-lt"/>
              </a:rPr>
              <a:t>c) Để người khác dự thi thay, làm bài thay dưới mọi hình thức;</a:t>
            </a:r>
          </a:p>
          <a:p>
            <a:pPr algn="just">
              <a:lnSpc>
                <a:spcPct val="150000"/>
              </a:lnSpc>
            </a:pPr>
            <a:r>
              <a:rPr lang="vi-VN" sz="1900" b="0" i="0" dirty="0">
                <a:solidFill>
                  <a:srgbClr val="000000"/>
                </a:solidFill>
                <a:effectLst/>
                <a:latin typeface="+mj-lt"/>
              </a:rPr>
              <a:t>d) Có hành động gây rối, phá hoại kỳ thi; hành hung những người tham gia công tác tổ chức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thi hoặc thí sinh khác;</a:t>
            </a:r>
          </a:p>
          <a:p>
            <a:pPr algn="just">
              <a:lnSpc>
                <a:spcPct val="150000"/>
              </a:lnSpc>
            </a:pPr>
            <a:r>
              <a:rPr lang="vi-VN" sz="1900" b="0" i="0" dirty="0">
                <a:solidFill>
                  <a:srgbClr val="000000"/>
                </a:solidFill>
                <a:effectLst/>
                <a:latin typeface="+mj-lt"/>
              </a:rPr>
              <a:t>đ) Sử dụng Giấy chứng nhận kết quả thi không hợp pháp.</a:t>
            </a:r>
          </a:p>
        </p:txBody>
      </p:sp>
      <p:sp>
        <p:nvSpPr>
          <p:cNvPr id="3" name="Rectangle 2"/>
          <p:cNvSpPr/>
          <p:nvPr/>
        </p:nvSpPr>
        <p:spPr>
          <a:xfrm>
            <a:off x="309155" y="3960750"/>
            <a:ext cx="9899148" cy="1799467"/>
          </a:xfrm>
          <a:prstGeom prst="rect">
            <a:avLst/>
          </a:prstGeom>
        </p:spPr>
        <p:txBody>
          <a:bodyPr wrap="square">
            <a:spAutoFit/>
          </a:bodyPr>
          <a:lstStyle/>
          <a:p>
            <a:pPr algn="just">
              <a:lnSpc>
                <a:spcPct val="150000"/>
              </a:lnSpc>
            </a:pPr>
            <a:r>
              <a:rPr lang="en-US" sz="1900" b="0" i="1" dirty="0">
                <a:solidFill>
                  <a:srgbClr val="000000"/>
                </a:solidFill>
                <a:effectLst/>
              </a:rPr>
              <a:t>	</a:t>
            </a:r>
            <a:r>
              <a:rPr lang="vi-VN" sz="1900" b="0" i="1" dirty="0">
                <a:solidFill>
                  <a:srgbClr val="000000"/>
                </a:solidFill>
                <a:effectLst/>
              </a:rPr>
              <a:t>7. Đối với các vi phạm có dấu hiệu hình sự </a:t>
            </a:r>
            <a:r>
              <a:rPr lang="vi-VN" sz="1900" b="0" i="0" dirty="0">
                <a:solidFill>
                  <a:srgbClr val="000000"/>
                </a:solidFill>
                <a:effectLst/>
                <a:latin typeface="+mj-lt"/>
              </a:rPr>
              <a:t>thì các cơ quan quản lý giáo dục lập hồ sơ gửi cơ quan có thẩm quyền xem xét truy cứu trách nhiệm hình sự theo quy định; đối với các trường hợp vi phạm khác, tùy theo tính chất và mức độ vi phạm sẽ xử lý kỷ luật theo các hình thức đã quy định tại Điều này.</a:t>
            </a:r>
            <a:endParaRPr lang="en-US" sz="1900" dirty="0">
              <a:latin typeface="+mj-lt"/>
            </a:endParaRPr>
          </a:p>
        </p:txBody>
      </p:sp>
      <p:pic>
        <p:nvPicPr>
          <p:cNvPr id="4" name="Picture 3">
            <a:extLst>
              <a:ext uri="{FF2B5EF4-FFF2-40B4-BE49-F238E27FC236}">
                <a16:creationId xmlns:a16="http://schemas.microsoft.com/office/drawing/2014/main" id="{109E4A54-28BB-4E5B-B9BE-D0C8672F3DBB}"/>
              </a:ext>
            </a:extLst>
          </p:cNvPr>
          <p:cNvPicPr>
            <a:picLocks noChangeAspect="1"/>
          </p:cNvPicPr>
          <p:nvPr/>
        </p:nvPicPr>
        <p:blipFill>
          <a:blip r:embed="rId2"/>
          <a:stretch>
            <a:fillRect/>
          </a:stretch>
        </p:blipFill>
        <p:spPr>
          <a:xfrm>
            <a:off x="29833" y="-29980"/>
            <a:ext cx="959369" cy="959369"/>
          </a:xfrm>
          <a:prstGeom prst="rect">
            <a:avLst/>
          </a:prstGeom>
          <a:ln>
            <a:noFill/>
          </a:ln>
          <a:effectLst>
            <a:softEdge rad="112500"/>
          </a:effectLst>
        </p:spPr>
      </p:pic>
    </p:spTree>
    <p:extLst>
      <p:ext uri="{BB962C8B-B14F-4D97-AF65-F5344CB8AC3E}">
        <p14:creationId xmlns:p14="http://schemas.microsoft.com/office/powerpoint/2010/main" val="6298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AF8A2D-9EE8-4DD8-B4C9-CE841F4E7137}"/>
              </a:ext>
            </a:extLst>
          </p:cNvPr>
          <p:cNvGrpSpPr/>
          <p:nvPr/>
        </p:nvGrpSpPr>
        <p:grpSpPr>
          <a:xfrm>
            <a:off x="805542" y="299147"/>
            <a:ext cx="9975520" cy="5551264"/>
            <a:chOff x="616349" y="162122"/>
            <a:chExt cx="9975520" cy="5551264"/>
          </a:xfrm>
        </p:grpSpPr>
        <p:sp>
          <p:nvSpPr>
            <p:cNvPr id="2" name="Google Shape;1765;p26">
              <a:extLst>
                <a:ext uri="{FF2B5EF4-FFF2-40B4-BE49-F238E27FC236}">
                  <a16:creationId xmlns:a16="http://schemas.microsoft.com/office/drawing/2014/main" id="{66A0CFDC-89AF-4D32-9633-0D56A7E36ED0}"/>
                </a:ext>
              </a:extLst>
            </p:cNvPr>
            <p:cNvSpPr/>
            <p:nvPr/>
          </p:nvSpPr>
          <p:spPr>
            <a:xfrm rot="126755">
              <a:off x="1231783" y="682440"/>
              <a:ext cx="8599397" cy="503094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3" name="Google Shape;1766;p26">
              <a:extLst>
                <a:ext uri="{FF2B5EF4-FFF2-40B4-BE49-F238E27FC236}">
                  <a16:creationId xmlns:a16="http://schemas.microsoft.com/office/drawing/2014/main" id="{D6AAB2AB-272A-4E65-AB6A-9B4DB359D968}"/>
                </a:ext>
              </a:extLst>
            </p:cNvPr>
            <p:cNvSpPr/>
            <p:nvPr/>
          </p:nvSpPr>
          <p:spPr>
            <a:xfrm rot="21464125">
              <a:off x="616349" y="162122"/>
              <a:ext cx="1885210" cy="164368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4" name="Google Shape;1767;p26">
              <a:extLst>
                <a:ext uri="{FF2B5EF4-FFF2-40B4-BE49-F238E27FC236}">
                  <a16:creationId xmlns:a16="http://schemas.microsoft.com/office/drawing/2014/main" id="{C03E18F3-FE71-4899-85FE-56D3BB610B73}"/>
                </a:ext>
              </a:extLst>
            </p:cNvPr>
            <p:cNvSpPr/>
            <p:nvPr/>
          </p:nvSpPr>
          <p:spPr>
            <a:xfrm rot="4829593">
              <a:off x="8771312" y="145792"/>
              <a:ext cx="1634332" cy="200678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Rectangle 5">
              <a:extLst>
                <a:ext uri="{FF2B5EF4-FFF2-40B4-BE49-F238E27FC236}">
                  <a16:creationId xmlns:a16="http://schemas.microsoft.com/office/drawing/2014/main" id="{1D75A2B4-7EC6-4D52-BEA8-AF43DC953C0C}"/>
                </a:ext>
              </a:extLst>
            </p:cNvPr>
            <p:cNvSpPr/>
            <p:nvPr/>
          </p:nvSpPr>
          <p:spPr>
            <a:xfrm>
              <a:off x="1274163" y="1853572"/>
              <a:ext cx="8314315" cy="191154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sz="4200" b="1" cap="none" spc="0" dirty="0">
                  <a:ln/>
                  <a:solidFill>
                    <a:srgbClr val="FFFF00"/>
                  </a:solidFill>
                  <a:effectLst/>
                  <a:latin typeface="Times New Roman" panose="02020603050405020304" pitchFamily="18" charset="0"/>
                  <a:cs typeface="Times New Roman" panose="02020603050405020304" pitchFamily="18" charset="0"/>
                </a:rPr>
                <a:t>II. CÔNG TÁC PHÒNG CHỐNG DỊCH BỆNH </a:t>
              </a:r>
              <a:r>
                <a:rPr lang="en-US" sz="4200" b="1" cap="none" spc="0" dirty="0" smtClean="0">
                  <a:ln/>
                  <a:solidFill>
                    <a:srgbClr val="FFFF00"/>
                  </a:solidFill>
                  <a:effectLst/>
                  <a:latin typeface="Times New Roman" panose="02020603050405020304" pitchFamily="18" charset="0"/>
                  <a:cs typeface="Times New Roman" panose="02020603050405020304" pitchFamily="18" charset="0"/>
                </a:rPr>
                <a:t>COVID-19</a:t>
              </a:r>
              <a:endParaRPr lang="en-US" sz="4200" b="1" cap="none" spc="0" dirty="0">
                <a:ln/>
                <a:solidFill>
                  <a:srgbClr val="FFFF00"/>
                </a:solidFill>
                <a:effectLst/>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9C747AE4-43CA-4BBF-9BD6-B317812D35EB}"/>
              </a:ext>
            </a:extLst>
          </p:cNvPr>
          <p:cNvPicPr>
            <a:picLocks noChangeAspect="1"/>
          </p:cNvPicPr>
          <p:nvPr/>
        </p:nvPicPr>
        <p:blipFill>
          <a:blip r:embed="rId2"/>
          <a:stretch>
            <a:fillRect/>
          </a:stretch>
        </p:blipFill>
        <p:spPr>
          <a:xfrm>
            <a:off x="29833" y="-29980"/>
            <a:ext cx="959369" cy="959369"/>
          </a:xfrm>
          <a:prstGeom prst="rect">
            <a:avLst/>
          </a:prstGeom>
          <a:ln>
            <a:noFill/>
          </a:ln>
          <a:effectLst>
            <a:softEdge rad="112500"/>
          </a:effectLst>
        </p:spPr>
      </p:pic>
    </p:spTree>
    <p:extLst>
      <p:ext uri="{BB962C8B-B14F-4D97-AF65-F5344CB8AC3E}">
        <p14:creationId xmlns:p14="http://schemas.microsoft.com/office/powerpoint/2010/main" val="126042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1084" y="0"/>
            <a:ext cx="7138616" cy="6860201"/>
          </a:xfrm>
          <a:prstGeom prst="rect">
            <a:avLst/>
          </a:prstGeom>
        </p:spPr>
      </p:pic>
      <p:pic>
        <p:nvPicPr>
          <p:cNvPr id="4" name="Picture 3">
            <a:extLst>
              <a:ext uri="{FF2B5EF4-FFF2-40B4-BE49-F238E27FC236}">
                <a16:creationId xmlns:a16="http://schemas.microsoft.com/office/drawing/2014/main" id="{9841E24E-7D0A-4E5A-9A40-29238CE5C129}"/>
              </a:ext>
            </a:extLst>
          </p:cNvPr>
          <p:cNvPicPr>
            <a:picLocks noChangeAspect="1"/>
          </p:cNvPicPr>
          <p:nvPr/>
        </p:nvPicPr>
        <p:blipFill>
          <a:blip r:embed="rId3"/>
          <a:stretch>
            <a:fillRect/>
          </a:stretch>
        </p:blipFill>
        <p:spPr>
          <a:xfrm>
            <a:off x="29833" y="-29980"/>
            <a:ext cx="959369" cy="959369"/>
          </a:xfrm>
          <a:prstGeom prst="rect">
            <a:avLst/>
          </a:prstGeom>
          <a:ln>
            <a:noFill/>
          </a:ln>
          <a:effectLst>
            <a:softEdge rad="112500"/>
          </a:effectLst>
        </p:spPr>
      </p:pic>
    </p:spTree>
    <p:extLst>
      <p:ext uri="{BB962C8B-B14F-4D97-AF65-F5344CB8AC3E}">
        <p14:creationId xmlns:p14="http://schemas.microsoft.com/office/powerpoint/2010/main" val="146555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34" y="329783"/>
            <a:ext cx="12132334" cy="5503818"/>
          </a:xfrm>
          <a:prstGeom prst="rect">
            <a:avLst/>
          </a:prstGeom>
        </p:spPr>
      </p:pic>
      <p:pic>
        <p:nvPicPr>
          <p:cNvPr id="3" name="Picture 2">
            <a:extLst>
              <a:ext uri="{FF2B5EF4-FFF2-40B4-BE49-F238E27FC236}">
                <a16:creationId xmlns:a16="http://schemas.microsoft.com/office/drawing/2014/main" id="{D8143163-B3C8-4CC0-A7B7-762DCF542ED8}"/>
              </a:ext>
            </a:extLst>
          </p:cNvPr>
          <p:cNvPicPr>
            <a:picLocks noChangeAspect="1"/>
          </p:cNvPicPr>
          <p:nvPr/>
        </p:nvPicPr>
        <p:blipFill>
          <a:blip r:embed="rId3"/>
          <a:stretch>
            <a:fillRect/>
          </a:stretch>
        </p:blipFill>
        <p:spPr>
          <a:xfrm>
            <a:off x="29833" y="-29980"/>
            <a:ext cx="959369" cy="959369"/>
          </a:xfrm>
          <a:prstGeom prst="rect">
            <a:avLst/>
          </a:prstGeom>
          <a:ln>
            <a:noFill/>
          </a:ln>
          <a:effectLst>
            <a:softEdge rad="112500"/>
          </a:effectLst>
        </p:spPr>
      </p:pic>
    </p:spTree>
    <p:extLst>
      <p:ext uri="{BB962C8B-B14F-4D97-AF65-F5344CB8AC3E}">
        <p14:creationId xmlns:p14="http://schemas.microsoft.com/office/powerpoint/2010/main" val="18818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AF8A2D-9EE8-4DD8-B4C9-CE841F4E7137}"/>
              </a:ext>
            </a:extLst>
          </p:cNvPr>
          <p:cNvGrpSpPr/>
          <p:nvPr/>
        </p:nvGrpSpPr>
        <p:grpSpPr>
          <a:xfrm>
            <a:off x="989202" y="235527"/>
            <a:ext cx="9830526" cy="5541395"/>
            <a:chOff x="346531" y="181629"/>
            <a:chExt cx="9830526" cy="5541395"/>
          </a:xfrm>
        </p:grpSpPr>
        <p:sp>
          <p:nvSpPr>
            <p:cNvPr id="2" name="Google Shape;1765;p26">
              <a:extLst>
                <a:ext uri="{FF2B5EF4-FFF2-40B4-BE49-F238E27FC236}">
                  <a16:creationId xmlns:a16="http://schemas.microsoft.com/office/drawing/2014/main" id="{66A0CFDC-89AF-4D32-9633-0D56A7E36ED0}"/>
                </a:ext>
              </a:extLst>
            </p:cNvPr>
            <p:cNvSpPr/>
            <p:nvPr/>
          </p:nvSpPr>
          <p:spPr>
            <a:xfrm rot="126755">
              <a:off x="689136" y="692078"/>
              <a:ext cx="8828212" cy="503094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3" name="Google Shape;1766;p26">
              <a:extLst>
                <a:ext uri="{FF2B5EF4-FFF2-40B4-BE49-F238E27FC236}">
                  <a16:creationId xmlns:a16="http://schemas.microsoft.com/office/drawing/2014/main" id="{D6AAB2AB-272A-4E65-AB6A-9B4DB359D968}"/>
                </a:ext>
              </a:extLst>
            </p:cNvPr>
            <p:cNvSpPr/>
            <p:nvPr/>
          </p:nvSpPr>
          <p:spPr>
            <a:xfrm rot="-135875">
              <a:off x="346531" y="181629"/>
              <a:ext cx="1885210" cy="164368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4" name="Google Shape;1767;p26">
              <a:extLst>
                <a:ext uri="{FF2B5EF4-FFF2-40B4-BE49-F238E27FC236}">
                  <a16:creationId xmlns:a16="http://schemas.microsoft.com/office/drawing/2014/main" id="{C03E18F3-FE71-4899-85FE-56D3BB610B73}"/>
                </a:ext>
              </a:extLst>
            </p:cNvPr>
            <p:cNvSpPr/>
            <p:nvPr/>
          </p:nvSpPr>
          <p:spPr>
            <a:xfrm rot="4829593">
              <a:off x="8356500" y="95249"/>
              <a:ext cx="1634332" cy="200678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Rectangle 5">
              <a:extLst>
                <a:ext uri="{FF2B5EF4-FFF2-40B4-BE49-F238E27FC236}">
                  <a16:creationId xmlns:a16="http://schemas.microsoft.com/office/drawing/2014/main" id="{1D75A2B4-7EC6-4D52-BEA8-AF43DC953C0C}"/>
                </a:ext>
              </a:extLst>
            </p:cNvPr>
            <p:cNvSpPr/>
            <p:nvPr/>
          </p:nvSpPr>
          <p:spPr>
            <a:xfrm>
              <a:off x="420407" y="1853572"/>
              <a:ext cx="9365672" cy="17416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50000"/>
                </a:lnSpc>
              </a:pPr>
              <a:r>
                <a:rPr lang="en-US" sz="3800" b="1" cap="none" spc="0" dirty="0">
                  <a:ln/>
                  <a:solidFill>
                    <a:srgbClr val="FFFF00"/>
                  </a:solidFill>
                  <a:effectLst/>
                  <a:latin typeface="Times New Roman" panose="02020603050405020304" pitchFamily="18" charset="0"/>
                  <a:cs typeface="Times New Roman" panose="02020603050405020304" pitchFamily="18" charset="0"/>
                </a:rPr>
                <a:t>MỘT SỐ LƯU Ý GỬI </a:t>
              </a:r>
              <a:r>
                <a:rPr lang="en-US" sz="3800" b="1" dirty="0">
                  <a:ln/>
                  <a:solidFill>
                    <a:srgbClr val="FFFF00"/>
                  </a:solidFill>
                  <a:latin typeface="Times New Roman" panose="02020603050405020304" pitchFamily="18" charset="0"/>
                  <a:cs typeface="Times New Roman" panose="02020603050405020304" pitchFamily="18" charset="0"/>
                </a:rPr>
                <a:t>TỚI PHỤ HUYNH VÀ HỌC SINH</a:t>
              </a:r>
              <a:endParaRPr lang="en-US" sz="3800" b="1" cap="none" spc="0" dirty="0">
                <a:ln/>
                <a:solidFill>
                  <a:srgbClr val="FFFF00"/>
                </a:solidFill>
                <a:effectLst/>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2125E8B-5F21-4F25-80A2-DC3975A43031}"/>
              </a:ext>
            </a:extLst>
          </p:cNvPr>
          <p:cNvPicPr>
            <a:picLocks noChangeAspect="1"/>
          </p:cNvPicPr>
          <p:nvPr/>
        </p:nvPicPr>
        <p:blipFill>
          <a:blip r:embed="rId2"/>
          <a:stretch>
            <a:fillRect/>
          </a:stretch>
        </p:blipFill>
        <p:spPr>
          <a:xfrm>
            <a:off x="29833" y="-29980"/>
            <a:ext cx="959369" cy="959369"/>
          </a:xfrm>
          <a:prstGeom prst="rect">
            <a:avLst/>
          </a:prstGeom>
          <a:ln>
            <a:noFill/>
          </a:ln>
          <a:effectLst>
            <a:softEdge rad="112500"/>
          </a:effectLst>
        </p:spPr>
      </p:pic>
    </p:spTree>
    <p:extLst>
      <p:ext uri="{BB962C8B-B14F-4D97-AF65-F5344CB8AC3E}">
        <p14:creationId xmlns:p14="http://schemas.microsoft.com/office/powerpoint/2010/main" val="2265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153"/>
          <a:stretch/>
        </p:blipFill>
        <p:spPr>
          <a:xfrm>
            <a:off x="2945566" y="8773"/>
            <a:ext cx="6300867" cy="6849227"/>
          </a:xfrm>
          <a:prstGeom prst="rect">
            <a:avLst/>
          </a:prstGeom>
        </p:spPr>
      </p:pic>
      <p:pic>
        <p:nvPicPr>
          <p:cNvPr id="4" name="Picture 3">
            <a:extLst>
              <a:ext uri="{FF2B5EF4-FFF2-40B4-BE49-F238E27FC236}">
                <a16:creationId xmlns:a16="http://schemas.microsoft.com/office/drawing/2014/main" id="{0FA45336-C856-4B74-8352-DA5178F5E364}"/>
              </a:ext>
            </a:extLst>
          </p:cNvPr>
          <p:cNvPicPr>
            <a:picLocks noChangeAspect="1"/>
          </p:cNvPicPr>
          <p:nvPr/>
        </p:nvPicPr>
        <p:blipFill>
          <a:blip r:embed="rId4"/>
          <a:stretch>
            <a:fillRect/>
          </a:stretch>
        </p:blipFill>
        <p:spPr>
          <a:xfrm>
            <a:off x="0" y="0"/>
            <a:ext cx="1289154" cy="1289154"/>
          </a:xfrm>
          <a:prstGeom prst="rect">
            <a:avLst/>
          </a:prstGeom>
          <a:ln>
            <a:noFill/>
          </a:ln>
          <a:effectLst>
            <a:softEdge rad="112500"/>
          </a:effectLst>
        </p:spPr>
      </p:pic>
    </p:spTree>
    <p:extLst>
      <p:ext uri="{BB962C8B-B14F-4D97-AF65-F5344CB8AC3E}">
        <p14:creationId xmlns:p14="http://schemas.microsoft.com/office/powerpoint/2010/main" val="22076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088013-D603-4880-82FB-7B3C76CE2FAF}"/>
              </a:ext>
            </a:extLst>
          </p:cNvPr>
          <p:cNvGrpSpPr/>
          <p:nvPr/>
        </p:nvGrpSpPr>
        <p:grpSpPr>
          <a:xfrm>
            <a:off x="2087922" y="-32084"/>
            <a:ext cx="7845787" cy="6890084"/>
            <a:chOff x="1797636" y="-55184"/>
            <a:chExt cx="5793335" cy="6890084"/>
          </a:xfrm>
        </p:grpSpPr>
        <p:pic>
          <p:nvPicPr>
            <p:cNvPr id="6" name="Picture 5">
              <a:extLst>
                <a:ext uri="{FF2B5EF4-FFF2-40B4-BE49-F238E27FC236}">
                  <a16:creationId xmlns:a16="http://schemas.microsoft.com/office/drawing/2014/main" id="{AA99DEA8-A217-4C7B-A3EE-F0F71A68A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1804" y="0"/>
              <a:ext cx="5729167" cy="6834900"/>
            </a:xfrm>
            <a:prstGeom prst="rect">
              <a:avLst/>
            </a:prstGeom>
          </p:spPr>
        </p:pic>
        <p:pic>
          <p:nvPicPr>
            <p:cNvPr id="7" name="Picture 6">
              <a:extLst>
                <a:ext uri="{FF2B5EF4-FFF2-40B4-BE49-F238E27FC236}">
                  <a16:creationId xmlns:a16="http://schemas.microsoft.com/office/drawing/2014/main" id="{991EA72B-B7ED-4850-90F8-97EC5821B604}"/>
                </a:ext>
              </a:extLst>
            </p:cNvPr>
            <p:cNvPicPr>
              <a:picLocks noChangeAspect="1"/>
            </p:cNvPicPr>
            <p:nvPr/>
          </p:nvPicPr>
          <p:blipFill>
            <a:blip r:embed="rId4"/>
            <a:stretch>
              <a:fillRect/>
            </a:stretch>
          </p:blipFill>
          <p:spPr>
            <a:xfrm>
              <a:off x="1797636" y="-55184"/>
              <a:ext cx="1200710" cy="1070082"/>
            </a:xfrm>
            <a:prstGeom prst="rect">
              <a:avLst/>
            </a:prstGeom>
            <a:ln>
              <a:noFill/>
            </a:ln>
            <a:effectLst>
              <a:softEdge rad="112500"/>
            </a:effectLst>
          </p:spPr>
        </p:pic>
      </p:grpSp>
    </p:spTree>
    <p:extLst>
      <p:ext uri="{BB962C8B-B14F-4D97-AF65-F5344CB8AC3E}">
        <p14:creationId xmlns:p14="http://schemas.microsoft.com/office/powerpoint/2010/main" val="388931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45336-C856-4B74-8352-DA5178F5E364}"/>
              </a:ext>
            </a:extLst>
          </p:cNvPr>
          <p:cNvPicPr>
            <a:picLocks noChangeAspect="1"/>
          </p:cNvPicPr>
          <p:nvPr/>
        </p:nvPicPr>
        <p:blipFill>
          <a:blip r:embed="rId3"/>
          <a:stretch>
            <a:fillRect/>
          </a:stretch>
        </p:blipFill>
        <p:spPr>
          <a:xfrm>
            <a:off x="0" y="0"/>
            <a:ext cx="1184223" cy="1184223"/>
          </a:xfrm>
          <a:prstGeom prst="rect">
            <a:avLst/>
          </a:prstGeom>
          <a:ln>
            <a:noFill/>
          </a:ln>
          <a:effectLst>
            <a:softEdge rad="112500"/>
          </a:effectLst>
        </p:spPr>
      </p:pic>
      <p:pic>
        <p:nvPicPr>
          <p:cNvPr id="5" name="Picture 4">
            <a:extLst>
              <a:ext uri="{FF2B5EF4-FFF2-40B4-BE49-F238E27FC236}">
                <a16:creationId xmlns:a16="http://schemas.microsoft.com/office/drawing/2014/main" id="{CD3F68AF-C4B0-4222-85A2-F9AB0ACEDF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719"/>
          <a:stretch/>
        </p:blipFill>
        <p:spPr>
          <a:xfrm>
            <a:off x="2998031" y="8773"/>
            <a:ext cx="6838695" cy="6849227"/>
          </a:xfrm>
          <a:prstGeom prst="rect">
            <a:avLst/>
          </a:prstGeom>
        </p:spPr>
      </p:pic>
    </p:spTree>
    <p:extLst>
      <p:ext uri="{BB962C8B-B14F-4D97-AF65-F5344CB8AC3E}">
        <p14:creationId xmlns:p14="http://schemas.microsoft.com/office/powerpoint/2010/main" val="11898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11564" y="83129"/>
            <a:ext cx="10474036" cy="1384931"/>
            <a:chOff x="628073" y="147782"/>
            <a:chExt cx="11563927" cy="2374330"/>
          </a:xfrm>
        </p:grpSpPr>
        <p:sp>
          <p:nvSpPr>
            <p:cNvPr id="5" name="Rectangle 4"/>
            <p:cNvSpPr/>
            <p:nvPr/>
          </p:nvSpPr>
          <p:spPr>
            <a:xfrm>
              <a:off x="3608665" y="1625102"/>
              <a:ext cx="5575029" cy="8970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THPT CÔNG LẬP TẠI HÀ NỘI</a:t>
              </a:r>
            </a:p>
          </p:txBody>
        </p:sp>
        <p:grpSp>
          <p:nvGrpSpPr>
            <p:cNvPr id="6" name="Group 5"/>
            <p:cNvGrpSpPr/>
            <p:nvPr/>
          </p:nvGrpSpPr>
          <p:grpSpPr>
            <a:xfrm>
              <a:off x="628073" y="147782"/>
              <a:ext cx="11563927" cy="1607128"/>
              <a:chOff x="628073" y="147782"/>
              <a:chExt cx="11563927" cy="1607128"/>
            </a:xfrm>
          </p:grpSpPr>
          <p:sp>
            <p:nvSpPr>
              <p:cNvPr id="7" name="Curved Up Ribbon 6"/>
              <p:cNvSpPr/>
              <p:nvPr/>
            </p:nvSpPr>
            <p:spPr>
              <a:xfrm>
                <a:off x="628073" y="147782"/>
                <a:ext cx="11563927" cy="1607128"/>
              </a:xfrm>
              <a:prstGeom prst="ellipseRibbon2">
                <a:avLst/>
              </a:prstGeom>
              <a:solidFill>
                <a:schemeClr val="accent2">
                  <a:lumMod val="75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3345698" y="147782"/>
                <a:ext cx="6291836" cy="116083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LỊCH THI LỚP 10</a:t>
                </a:r>
              </a:p>
            </p:txBody>
          </p:sp>
        </p:grpSp>
      </p:grpSp>
      <p:graphicFrame>
        <p:nvGraphicFramePr>
          <p:cNvPr id="9" name="Table 8"/>
          <p:cNvGraphicFramePr>
            <a:graphicFrameLocks noGrp="1"/>
          </p:cNvGraphicFramePr>
          <p:nvPr>
            <p:extLst>
              <p:ext uri="{D42A27DB-BD31-4B8C-83A1-F6EECF244321}">
                <p14:modId xmlns:p14="http://schemas.microsoft.com/office/powerpoint/2010/main" val="2497798637"/>
              </p:ext>
            </p:extLst>
          </p:nvPr>
        </p:nvGraphicFramePr>
        <p:xfrm>
          <a:off x="203200" y="1468060"/>
          <a:ext cx="11736250" cy="5513832"/>
        </p:xfrm>
        <a:graphic>
          <a:graphicData uri="http://schemas.openxmlformats.org/drawingml/2006/table">
            <a:tbl>
              <a:tblPr firstRow="1" bandRow="1">
                <a:tableStyleId>{ED083AE6-46FA-4A59-8FB0-9F97EB10719F}</a:tableStyleId>
              </a:tblPr>
              <a:tblGrid>
                <a:gridCol w="1339098">
                  <a:extLst>
                    <a:ext uri="{9D8B030D-6E8A-4147-A177-3AD203B41FA5}">
                      <a16:colId xmlns:a16="http://schemas.microsoft.com/office/drawing/2014/main" val="2915928668"/>
                    </a:ext>
                  </a:extLst>
                </a:gridCol>
                <a:gridCol w="1082468">
                  <a:extLst>
                    <a:ext uri="{9D8B030D-6E8A-4147-A177-3AD203B41FA5}">
                      <a16:colId xmlns:a16="http://schemas.microsoft.com/office/drawing/2014/main" val="3572588156"/>
                    </a:ext>
                  </a:extLst>
                </a:gridCol>
                <a:gridCol w="2764035">
                  <a:extLst>
                    <a:ext uri="{9D8B030D-6E8A-4147-A177-3AD203B41FA5}">
                      <a16:colId xmlns:a16="http://schemas.microsoft.com/office/drawing/2014/main" val="763909069"/>
                    </a:ext>
                  </a:extLst>
                </a:gridCol>
                <a:gridCol w="2271173">
                  <a:extLst>
                    <a:ext uri="{9D8B030D-6E8A-4147-A177-3AD203B41FA5}">
                      <a16:colId xmlns:a16="http://schemas.microsoft.com/office/drawing/2014/main" val="965898328"/>
                    </a:ext>
                  </a:extLst>
                </a:gridCol>
                <a:gridCol w="1687621">
                  <a:extLst>
                    <a:ext uri="{9D8B030D-6E8A-4147-A177-3AD203B41FA5}">
                      <a16:colId xmlns:a16="http://schemas.microsoft.com/office/drawing/2014/main" val="2087441940"/>
                    </a:ext>
                  </a:extLst>
                </a:gridCol>
                <a:gridCol w="2591855">
                  <a:extLst>
                    <a:ext uri="{9D8B030D-6E8A-4147-A177-3AD203B41FA5}">
                      <a16:colId xmlns:a16="http://schemas.microsoft.com/office/drawing/2014/main" val="3555359056"/>
                    </a:ext>
                  </a:extLst>
                </a:gridCol>
              </a:tblGrid>
              <a:tr h="379338">
                <a:tc>
                  <a:txBody>
                    <a:bodyPr/>
                    <a:lstStyle/>
                    <a:p>
                      <a:pPr algn="ctr">
                        <a:lnSpc>
                          <a:spcPct val="135000"/>
                        </a:lnSpc>
                      </a:pPr>
                      <a:r>
                        <a:rPr lang="en-US" sz="1900" dirty="0" err="1">
                          <a:solidFill>
                            <a:srgbClr val="FF0000"/>
                          </a:solidFill>
                          <a:latin typeface="Arial" panose="020B0604020202020204" pitchFamily="34" charset="0"/>
                          <a:cs typeface="Arial" panose="020B0604020202020204" pitchFamily="34" charset="0"/>
                        </a:rPr>
                        <a:t>Ngày</a:t>
                      </a:r>
                      <a:endParaRPr lang="en-US" sz="19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solidFill>
                            <a:srgbClr val="FF0000"/>
                          </a:solidFill>
                          <a:latin typeface="Arial" panose="020B0604020202020204" pitchFamily="34" charset="0"/>
                          <a:cs typeface="Arial" panose="020B0604020202020204" pitchFamily="34" charset="0"/>
                        </a:rPr>
                        <a:t>Buổi</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thi</a:t>
                      </a:r>
                      <a:endParaRPr lang="en-US" sz="19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solidFill>
                            <a:srgbClr val="FF0000"/>
                          </a:solidFill>
                          <a:latin typeface="Arial" panose="020B0604020202020204" pitchFamily="34" charset="0"/>
                          <a:cs typeface="Arial" panose="020B0604020202020204" pitchFamily="34" charset="0"/>
                        </a:rPr>
                        <a:t>Môn</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thi</a:t>
                      </a:r>
                      <a:endParaRPr lang="en-US" sz="19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solidFill>
                            <a:srgbClr val="FF0000"/>
                          </a:solidFill>
                          <a:latin typeface="Arial" panose="020B0604020202020204" pitchFamily="34" charset="0"/>
                          <a:cs typeface="Arial" panose="020B0604020202020204" pitchFamily="34" charset="0"/>
                        </a:rPr>
                        <a:t>Thời</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gian</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làm</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bài</a:t>
                      </a:r>
                      <a:endParaRPr lang="en-US" sz="19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solidFill>
                            <a:srgbClr val="FF0000"/>
                          </a:solidFill>
                          <a:latin typeface="Arial" panose="020B0604020202020204" pitchFamily="34" charset="0"/>
                          <a:cs typeface="Arial" panose="020B0604020202020204" pitchFamily="34" charset="0"/>
                        </a:rPr>
                        <a:t>Giờ</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phát</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đề</a:t>
                      </a:r>
                      <a:endParaRPr lang="en-US" sz="19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solidFill>
                            <a:srgbClr val="FF0000"/>
                          </a:solidFill>
                          <a:latin typeface="Arial" panose="020B0604020202020204" pitchFamily="34" charset="0"/>
                          <a:cs typeface="Arial" panose="020B0604020202020204" pitchFamily="34" charset="0"/>
                        </a:rPr>
                        <a:t>Giờ</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bắt</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đầu</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làm</a:t>
                      </a:r>
                      <a:r>
                        <a:rPr lang="en-US" sz="1900" baseline="0" dirty="0">
                          <a:solidFill>
                            <a:srgbClr val="FF0000"/>
                          </a:solidFill>
                          <a:latin typeface="Arial" panose="020B0604020202020204" pitchFamily="34" charset="0"/>
                          <a:cs typeface="Arial" panose="020B0604020202020204" pitchFamily="34" charset="0"/>
                        </a:rPr>
                        <a:t> </a:t>
                      </a:r>
                      <a:r>
                        <a:rPr lang="en-US" sz="1900" baseline="0" dirty="0" err="1">
                          <a:solidFill>
                            <a:srgbClr val="FF0000"/>
                          </a:solidFill>
                          <a:latin typeface="Arial" panose="020B0604020202020204" pitchFamily="34" charset="0"/>
                          <a:cs typeface="Arial" panose="020B0604020202020204" pitchFamily="34" charset="0"/>
                        </a:rPr>
                        <a:t>bài</a:t>
                      </a:r>
                      <a:endParaRPr lang="en-US" sz="190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71989525"/>
                  </a:ext>
                </a:extLst>
              </a:tr>
              <a:tr h="379338">
                <a:tc rowSpan="2">
                  <a:txBody>
                    <a:bodyPr/>
                    <a:lstStyle/>
                    <a:p>
                      <a:pPr algn="ctr">
                        <a:lnSpc>
                          <a:spcPct val="135000"/>
                        </a:lnSpc>
                      </a:pPr>
                      <a:r>
                        <a:rPr lang="en-US" sz="1900" b="1" dirty="0">
                          <a:latin typeface="Arial" panose="020B0604020202020204" pitchFamily="34" charset="0"/>
                          <a:cs typeface="Arial" panose="020B0604020202020204" pitchFamily="34" charset="0"/>
                        </a:rPr>
                        <a:t>12/6/2021</a:t>
                      </a:r>
                    </a:p>
                  </a:txBody>
                  <a:tcPr anchor="ctr"/>
                </a:tc>
                <a:tc rowSpan="2">
                  <a:txBody>
                    <a:bodyPr/>
                    <a:lstStyle/>
                    <a:p>
                      <a:pPr algn="ctr">
                        <a:lnSpc>
                          <a:spcPct val="135000"/>
                        </a:lnSpc>
                      </a:pPr>
                      <a:r>
                        <a:rPr lang="en-US" sz="1900" dirty="0" err="1">
                          <a:latin typeface="Arial" panose="020B0604020202020204" pitchFamily="34" charset="0"/>
                          <a:cs typeface="Arial" panose="020B0604020202020204" pitchFamily="34" charset="0"/>
                        </a:rPr>
                        <a:t>Sáng</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latin typeface="Arial" panose="020B0604020202020204" pitchFamily="34" charset="0"/>
                          <a:cs typeface="Arial" panose="020B0604020202020204" pitchFamily="34" charset="0"/>
                        </a:rPr>
                        <a:t>Ngữ</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văn</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90 </a:t>
                      </a:r>
                      <a:r>
                        <a:rPr lang="en-US" sz="1900" dirty="0" err="1">
                          <a:latin typeface="Arial" panose="020B0604020202020204" pitchFamily="34" charset="0"/>
                          <a:cs typeface="Arial" panose="020B0604020202020204" pitchFamily="34" charset="0"/>
                        </a:rPr>
                        <a:t>phút</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a:t>
                      </a:r>
                      <a:r>
                        <a:rPr lang="en-US" sz="1900" baseline="0" dirty="0">
                          <a:latin typeface="Arial" panose="020B0604020202020204" pitchFamily="34" charset="0"/>
                          <a:cs typeface="Arial" panose="020B0604020202020204" pitchFamily="34" charset="0"/>
                        </a:rPr>
                        <a:t>25ph</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8h30ph</a:t>
                      </a:r>
                    </a:p>
                  </a:txBody>
                  <a:tcPr anchor="ctr"/>
                </a:tc>
                <a:extLst>
                  <a:ext uri="{0D108BD9-81ED-4DB2-BD59-A6C34878D82A}">
                    <a16:rowId xmlns:a16="http://schemas.microsoft.com/office/drawing/2014/main" val="2627644395"/>
                  </a:ext>
                </a:extLst>
              </a:tr>
              <a:tr h="379338">
                <a:tc vMerge="1">
                  <a:txBody>
                    <a:bodyPr/>
                    <a:lstStyle/>
                    <a:p>
                      <a:endParaRPr lang="en-US" dirty="0">
                        <a:latin typeface="Arial" panose="020B0604020202020204" pitchFamily="34" charset="0"/>
                        <a:cs typeface="Arial" panose="020B0604020202020204" pitchFamily="34" charset="0"/>
                      </a:endParaRPr>
                    </a:p>
                  </a:txBody>
                  <a:tcPr/>
                </a:tc>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algn="ctr">
                        <a:lnSpc>
                          <a:spcPct val="135000"/>
                        </a:lnSpc>
                      </a:pPr>
                      <a:r>
                        <a:rPr lang="en-US" sz="1900" dirty="0" err="1">
                          <a:latin typeface="Arial" panose="020B0604020202020204" pitchFamily="34" charset="0"/>
                          <a:cs typeface="Arial" panose="020B0604020202020204" pitchFamily="34" charset="0"/>
                        </a:rPr>
                        <a:t>Ngoại</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ngữ</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45 </a:t>
                      </a:r>
                      <a:r>
                        <a:rPr lang="en-US" sz="1900" dirty="0" err="1">
                          <a:latin typeface="Arial" panose="020B0604020202020204" pitchFamily="34" charset="0"/>
                          <a:cs typeface="Arial" panose="020B0604020202020204" pitchFamily="34" charset="0"/>
                        </a:rPr>
                        <a:t>phút</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10h20ph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10h30ph</a:t>
                      </a:r>
                    </a:p>
                  </a:txBody>
                  <a:tcPr anchor="ctr"/>
                </a:tc>
                <a:extLst>
                  <a:ext uri="{0D108BD9-81ED-4DB2-BD59-A6C34878D82A}">
                    <a16:rowId xmlns:a16="http://schemas.microsoft.com/office/drawing/2014/main" val="3064249256"/>
                  </a:ext>
                </a:extLst>
              </a:tr>
              <a:tr h="379338">
                <a:tc rowSpan="2">
                  <a:txBody>
                    <a:bodyPr/>
                    <a:lstStyle/>
                    <a:p>
                      <a:pPr algn="ctr">
                        <a:lnSpc>
                          <a:spcPct val="135000"/>
                        </a:lnSpc>
                      </a:pPr>
                      <a:r>
                        <a:rPr lang="en-US" sz="1900" b="1" dirty="0">
                          <a:latin typeface="Arial" panose="020B0604020202020204" pitchFamily="34" charset="0"/>
                          <a:cs typeface="Arial" panose="020B0604020202020204" pitchFamily="34" charset="0"/>
                        </a:rPr>
                        <a:t>13/6/2021</a:t>
                      </a:r>
                    </a:p>
                  </a:txBody>
                  <a:tcPr anchor="ctr"/>
                </a:tc>
                <a:tc rowSpan="2">
                  <a:txBody>
                    <a:bodyPr/>
                    <a:lstStyle/>
                    <a:p>
                      <a:pPr algn="ctr">
                        <a:lnSpc>
                          <a:spcPct val="135000"/>
                        </a:lnSpc>
                      </a:pPr>
                      <a:r>
                        <a:rPr lang="en-US" sz="1900" dirty="0" err="1">
                          <a:latin typeface="Arial" panose="020B0604020202020204" pitchFamily="34" charset="0"/>
                          <a:cs typeface="Arial" panose="020B0604020202020204" pitchFamily="34" charset="0"/>
                        </a:rPr>
                        <a:t>Sáng</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latin typeface="Arial" panose="020B0604020202020204" pitchFamily="34" charset="0"/>
                          <a:cs typeface="Arial" panose="020B0604020202020204" pitchFamily="34" charset="0"/>
                        </a:rPr>
                        <a:t>Toán</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90ph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a:t>
                      </a:r>
                      <a:r>
                        <a:rPr lang="en-US" sz="1900" baseline="0" dirty="0">
                          <a:latin typeface="Arial" panose="020B0604020202020204" pitchFamily="34" charset="0"/>
                          <a:cs typeface="Arial" panose="020B0604020202020204" pitchFamily="34" charset="0"/>
                        </a:rPr>
                        <a:t>25ph</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8h30ph</a:t>
                      </a:r>
                    </a:p>
                  </a:txBody>
                  <a:tcPr anchor="ctr"/>
                </a:tc>
                <a:extLst>
                  <a:ext uri="{0D108BD9-81ED-4DB2-BD59-A6C34878D82A}">
                    <a16:rowId xmlns:a16="http://schemas.microsoft.com/office/drawing/2014/main" val="2266816338"/>
                  </a:ext>
                </a:extLst>
              </a:tr>
              <a:tr h="379338">
                <a:tc vMerge="1">
                  <a:txBody>
                    <a:bodyPr/>
                    <a:lstStyle/>
                    <a:p>
                      <a:pPr algn="ctr"/>
                      <a:endParaRPr lang="en-US" dirty="0">
                        <a:latin typeface="Arial" panose="020B0604020202020204" pitchFamily="34" charset="0"/>
                        <a:cs typeface="Arial" panose="020B0604020202020204" pitchFamily="34" charset="0"/>
                      </a:endParaRPr>
                    </a:p>
                  </a:txBody>
                  <a:tcPr anchor="ctr"/>
                </a:tc>
                <a:tc vMerge="1">
                  <a:txBody>
                    <a:bodyPr/>
                    <a:lstStyle/>
                    <a:p>
                      <a:pPr algn="ctr"/>
                      <a:endParaRPr lang="en-US"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latin typeface="Arial" panose="020B0604020202020204" pitchFamily="34" charset="0"/>
                          <a:cs typeface="Arial" panose="020B0604020202020204" pitchFamily="34" charset="0"/>
                        </a:rPr>
                        <a:t>Lịch</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sử</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45ph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10h20ph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10h30ph</a:t>
                      </a:r>
                    </a:p>
                  </a:txBody>
                  <a:tcPr anchor="ctr"/>
                </a:tc>
                <a:extLst>
                  <a:ext uri="{0D108BD9-81ED-4DB2-BD59-A6C34878D82A}">
                    <a16:rowId xmlns:a16="http://schemas.microsoft.com/office/drawing/2014/main" val="2806412323"/>
                  </a:ext>
                </a:extLst>
              </a:tr>
              <a:tr h="379338">
                <a:tc rowSpan="4">
                  <a:txBody>
                    <a:bodyPr/>
                    <a:lstStyle/>
                    <a:p>
                      <a:pPr algn="ctr">
                        <a:lnSpc>
                          <a:spcPct val="135000"/>
                        </a:lnSpc>
                      </a:pPr>
                      <a:r>
                        <a:rPr lang="en-US" sz="1900" b="1" dirty="0">
                          <a:latin typeface="Arial" panose="020B0604020202020204" pitchFamily="34" charset="0"/>
                          <a:cs typeface="Arial" panose="020B0604020202020204" pitchFamily="34" charset="0"/>
                        </a:rPr>
                        <a:t>14/6/2021</a:t>
                      </a:r>
                    </a:p>
                    <a:p>
                      <a:pPr algn="ctr">
                        <a:lnSpc>
                          <a:spcPct val="135000"/>
                        </a:lnSpc>
                      </a:pPr>
                      <a:r>
                        <a:rPr lang="en-US" sz="1900" i="1" dirty="0">
                          <a:latin typeface="Arial" panose="020B0604020202020204" pitchFamily="34" charset="0"/>
                          <a:cs typeface="Arial" panose="020B0604020202020204" pitchFamily="34" charset="0"/>
                        </a:rPr>
                        <a:t>(</a:t>
                      </a:r>
                      <a:r>
                        <a:rPr lang="en-US" sz="1900" i="1" dirty="0" err="1">
                          <a:latin typeface="Arial" panose="020B0604020202020204" pitchFamily="34" charset="0"/>
                          <a:cs typeface="Arial" panose="020B0604020202020204" pitchFamily="34" charset="0"/>
                        </a:rPr>
                        <a:t>Thi</a:t>
                      </a:r>
                      <a:r>
                        <a:rPr lang="en-US" sz="1900" i="1" dirty="0">
                          <a:latin typeface="Arial" panose="020B0604020202020204" pitchFamily="34" charset="0"/>
                          <a:cs typeface="Arial" panose="020B0604020202020204" pitchFamily="34" charset="0"/>
                        </a:rPr>
                        <a:t> </a:t>
                      </a:r>
                      <a:r>
                        <a:rPr lang="en-US" sz="1900" i="1" dirty="0" err="1">
                          <a:latin typeface="Arial" panose="020B0604020202020204" pitchFamily="34" charset="0"/>
                          <a:cs typeface="Arial" panose="020B0604020202020204" pitchFamily="34" charset="0"/>
                        </a:rPr>
                        <a:t>các</a:t>
                      </a:r>
                      <a:r>
                        <a:rPr lang="en-US" sz="1900" i="1" baseline="0" dirty="0">
                          <a:latin typeface="Arial" panose="020B0604020202020204" pitchFamily="34" charset="0"/>
                          <a:cs typeface="Arial" panose="020B0604020202020204" pitchFamily="34" charset="0"/>
                        </a:rPr>
                        <a:t> </a:t>
                      </a:r>
                      <a:r>
                        <a:rPr lang="en-US" sz="1900" i="1" baseline="0" dirty="0" err="1">
                          <a:latin typeface="Arial" panose="020B0604020202020204" pitchFamily="34" charset="0"/>
                          <a:cs typeface="Arial" panose="020B0604020202020204" pitchFamily="34" charset="0"/>
                        </a:rPr>
                        <a:t>môn</a:t>
                      </a:r>
                      <a:r>
                        <a:rPr lang="en-US" sz="1900" i="1" baseline="0" dirty="0">
                          <a:latin typeface="Arial" panose="020B0604020202020204" pitchFamily="34" charset="0"/>
                          <a:cs typeface="Arial" panose="020B0604020202020204" pitchFamily="34" charset="0"/>
                        </a:rPr>
                        <a:t> </a:t>
                      </a:r>
                      <a:r>
                        <a:rPr lang="en-US" sz="1900" i="1" baseline="0" dirty="0" err="1">
                          <a:latin typeface="Arial" panose="020B0604020202020204" pitchFamily="34" charset="0"/>
                          <a:cs typeface="Arial" panose="020B0604020202020204" pitchFamily="34" charset="0"/>
                        </a:rPr>
                        <a:t>chuyên</a:t>
                      </a:r>
                      <a:r>
                        <a:rPr lang="en-US" sz="1900" i="1" baseline="0" dirty="0">
                          <a:latin typeface="Arial" panose="020B0604020202020204" pitchFamily="34" charset="0"/>
                          <a:cs typeface="Arial" panose="020B0604020202020204" pitchFamily="34" charset="0"/>
                        </a:rPr>
                        <a:t>)</a:t>
                      </a:r>
                      <a:endParaRPr lang="en-US" sz="1900" i="1" dirty="0">
                        <a:latin typeface="Arial" panose="020B0604020202020204" pitchFamily="34" charset="0"/>
                        <a:cs typeface="Arial" panose="020B0604020202020204" pitchFamily="34" charset="0"/>
                      </a:endParaRPr>
                    </a:p>
                  </a:txBody>
                  <a:tcPr anchor="ctr"/>
                </a:tc>
                <a:tc rowSpan="2">
                  <a:txBody>
                    <a:bodyPr/>
                    <a:lstStyle/>
                    <a:p>
                      <a:pPr algn="ctr">
                        <a:lnSpc>
                          <a:spcPct val="135000"/>
                        </a:lnSpc>
                      </a:pPr>
                      <a:r>
                        <a:rPr lang="en-US" sz="1900" dirty="0" err="1">
                          <a:latin typeface="Arial" panose="020B0604020202020204" pitchFamily="34" charset="0"/>
                          <a:cs typeface="Arial" panose="020B0604020202020204" pitchFamily="34" charset="0"/>
                        </a:rPr>
                        <a:t>Sáng</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latin typeface="Arial" panose="020B0604020202020204" pitchFamily="34" charset="0"/>
                          <a:cs typeface="Arial" panose="020B0604020202020204" pitchFamily="34" charset="0"/>
                        </a:rPr>
                        <a:t>Ngữ</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văn</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Toán</a:t>
                      </a:r>
                      <a:r>
                        <a:rPr lang="en-US" sz="1900" baseline="0" dirty="0">
                          <a:latin typeface="Arial" panose="020B0604020202020204" pitchFamily="34" charset="0"/>
                          <a:cs typeface="Arial" panose="020B0604020202020204" pitchFamily="34" charset="0"/>
                        </a:rPr>
                        <a:t>, Tin </a:t>
                      </a:r>
                      <a:r>
                        <a:rPr lang="en-US" sz="1900" baseline="0" dirty="0" err="1">
                          <a:latin typeface="Arial" panose="020B0604020202020204" pitchFamily="34" charset="0"/>
                          <a:cs typeface="Arial" panose="020B0604020202020204" pitchFamily="34" charset="0"/>
                        </a:rPr>
                        <a:t>học</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Sinh</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học</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150ph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a:t>
                      </a:r>
                      <a:r>
                        <a:rPr lang="en-US" sz="1900" baseline="0" dirty="0">
                          <a:latin typeface="Arial" panose="020B0604020202020204" pitchFamily="34" charset="0"/>
                          <a:cs typeface="Arial" panose="020B0604020202020204" pitchFamily="34" charset="0"/>
                        </a:rPr>
                        <a:t>25ph</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8h30ph</a:t>
                      </a:r>
                    </a:p>
                  </a:txBody>
                  <a:tcPr anchor="ctr"/>
                </a:tc>
                <a:extLst>
                  <a:ext uri="{0D108BD9-81ED-4DB2-BD59-A6C34878D82A}">
                    <a16:rowId xmlns:a16="http://schemas.microsoft.com/office/drawing/2014/main" val="3969533264"/>
                  </a:ext>
                </a:extLst>
              </a:tr>
              <a:tr h="379338">
                <a:tc vMerge="1">
                  <a:txBody>
                    <a:bodyPr/>
                    <a:lstStyle/>
                    <a:p>
                      <a:pPr algn="ctr">
                        <a:lnSpc>
                          <a:spcPct val="135000"/>
                        </a:lnSpc>
                      </a:pPr>
                      <a:endParaRPr lang="en-US" dirty="0">
                        <a:latin typeface="Arial" panose="020B0604020202020204" pitchFamily="34" charset="0"/>
                        <a:cs typeface="Arial" panose="020B0604020202020204" pitchFamily="34" charset="0"/>
                      </a:endParaRPr>
                    </a:p>
                  </a:txBody>
                  <a:tcPr anchor="ctr"/>
                </a:tc>
                <a:tc vMerge="1">
                  <a:txBody>
                    <a:bodyPr/>
                    <a:lstStyle/>
                    <a:p>
                      <a:pPr algn="ctr">
                        <a:lnSpc>
                          <a:spcPct val="135000"/>
                        </a:lnSpc>
                      </a:pPr>
                      <a:endParaRPr lang="en-US"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latin typeface="Arial" panose="020B0604020202020204" pitchFamily="34" charset="0"/>
                          <a:cs typeface="Arial" panose="020B0604020202020204" pitchFamily="34" charset="0"/>
                        </a:rPr>
                        <a:t>Tiếng</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Pháp</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Tiếng</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Đức</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Tiếng</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Nhật</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Tiếng</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Hàn</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Môn</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thay</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thế</a:t>
                      </a:r>
                      <a:r>
                        <a:rPr lang="en-US" sz="1900" baseline="0"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120ph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a:t>
                      </a:r>
                      <a:r>
                        <a:rPr lang="en-US" sz="1900" baseline="0" dirty="0">
                          <a:latin typeface="Arial" panose="020B0604020202020204" pitchFamily="34" charset="0"/>
                          <a:cs typeface="Arial" panose="020B0604020202020204" pitchFamily="34" charset="0"/>
                        </a:rPr>
                        <a:t>25ph</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8h30ph</a:t>
                      </a:r>
                    </a:p>
                  </a:txBody>
                  <a:tcPr anchor="ctr"/>
                </a:tc>
                <a:extLst>
                  <a:ext uri="{0D108BD9-81ED-4DB2-BD59-A6C34878D82A}">
                    <a16:rowId xmlns:a16="http://schemas.microsoft.com/office/drawing/2014/main" val="1905288650"/>
                  </a:ext>
                </a:extLst>
              </a:tr>
              <a:tr h="379338">
                <a:tc vMerge="1">
                  <a:txBody>
                    <a:bodyPr/>
                    <a:lstStyle/>
                    <a:p>
                      <a:pPr algn="ctr">
                        <a:lnSpc>
                          <a:spcPct val="135000"/>
                        </a:lnSpc>
                      </a:pPr>
                      <a:endParaRPr lang="en-US" dirty="0">
                        <a:latin typeface="Arial" panose="020B0604020202020204" pitchFamily="34" charset="0"/>
                        <a:cs typeface="Arial" panose="020B0604020202020204" pitchFamily="34" charset="0"/>
                      </a:endParaRPr>
                    </a:p>
                  </a:txBody>
                  <a:tcPr anchor="ctr"/>
                </a:tc>
                <a:tc rowSpan="2">
                  <a:txBody>
                    <a:bodyPr/>
                    <a:lstStyle/>
                    <a:p>
                      <a:pPr algn="ctr">
                        <a:lnSpc>
                          <a:spcPct val="135000"/>
                        </a:lnSpc>
                      </a:pPr>
                      <a:r>
                        <a:rPr lang="en-US" sz="1900" dirty="0" err="1">
                          <a:latin typeface="Arial" panose="020B0604020202020204" pitchFamily="34" charset="0"/>
                          <a:cs typeface="Arial" panose="020B0604020202020204" pitchFamily="34" charset="0"/>
                        </a:rPr>
                        <a:t>Chiều</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latin typeface="Arial" panose="020B0604020202020204" pitchFamily="34" charset="0"/>
                          <a:cs typeface="Arial" panose="020B0604020202020204" pitchFamily="34" charset="0"/>
                        </a:rPr>
                        <a:t>Vật</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lí</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Lịch</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sử</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Địa</a:t>
                      </a:r>
                      <a:r>
                        <a:rPr lang="en-US" sz="1900" baseline="0" dirty="0">
                          <a:latin typeface="Arial" panose="020B0604020202020204" pitchFamily="34" charset="0"/>
                          <a:cs typeface="Arial" panose="020B0604020202020204" pitchFamily="34" charset="0"/>
                        </a:rPr>
                        <a:t> </a:t>
                      </a:r>
                      <a:r>
                        <a:rPr lang="en-US" sz="1900" baseline="0" dirty="0" err="1">
                          <a:latin typeface="Arial" panose="020B0604020202020204" pitchFamily="34" charset="0"/>
                          <a:cs typeface="Arial" panose="020B0604020202020204" pitchFamily="34" charset="0"/>
                        </a:rPr>
                        <a:t>lý</a:t>
                      </a:r>
                      <a:endParaRPr lang="en-US" sz="1900"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150ph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14h25ph</a:t>
                      </a:r>
                    </a:p>
                  </a:txBody>
                  <a:tcPr anchor="ctr"/>
                </a:tc>
                <a:tc>
                  <a:txBody>
                    <a:bodyPr/>
                    <a:lstStyle/>
                    <a:p>
                      <a:pPr algn="ctr">
                        <a:lnSpc>
                          <a:spcPct val="135000"/>
                        </a:lnSpc>
                      </a:pPr>
                      <a:r>
                        <a:rPr lang="en-US" sz="1900" dirty="0">
                          <a:latin typeface="Arial" panose="020B0604020202020204" pitchFamily="34" charset="0"/>
                          <a:cs typeface="Arial" panose="020B0604020202020204" pitchFamily="34" charset="0"/>
                        </a:rPr>
                        <a:t>14h30ph</a:t>
                      </a:r>
                    </a:p>
                  </a:txBody>
                  <a:tcPr anchor="ctr"/>
                </a:tc>
                <a:extLst>
                  <a:ext uri="{0D108BD9-81ED-4DB2-BD59-A6C34878D82A}">
                    <a16:rowId xmlns:a16="http://schemas.microsoft.com/office/drawing/2014/main" val="2327616436"/>
                  </a:ext>
                </a:extLst>
              </a:tr>
              <a:tr h="379338">
                <a:tc vMerge="1">
                  <a:txBody>
                    <a:bodyPr/>
                    <a:lstStyle/>
                    <a:p>
                      <a:pPr algn="ctr">
                        <a:lnSpc>
                          <a:spcPct val="135000"/>
                        </a:lnSpc>
                      </a:pPr>
                      <a:endParaRPr lang="en-US" dirty="0">
                        <a:latin typeface="Arial" panose="020B0604020202020204" pitchFamily="34" charset="0"/>
                        <a:cs typeface="Arial" panose="020B0604020202020204" pitchFamily="34" charset="0"/>
                      </a:endParaRPr>
                    </a:p>
                  </a:txBody>
                  <a:tcPr anchor="ctr"/>
                </a:tc>
                <a:tc vMerge="1">
                  <a:txBody>
                    <a:bodyPr/>
                    <a:lstStyle/>
                    <a:p>
                      <a:pPr algn="ctr">
                        <a:lnSpc>
                          <a:spcPct val="135000"/>
                        </a:lnSpc>
                      </a:pPr>
                      <a:endParaRPr lang="en-US" dirty="0">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err="1">
                          <a:solidFill>
                            <a:schemeClr val="tx1"/>
                          </a:solidFill>
                          <a:latin typeface="Arial" panose="020B0604020202020204" pitchFamily="34" charset="0"/>
                          <a:cs typeface="Arial" panose="020B0604020202020204" pitchFamily="34" charset="0"/>
                        </a:rPr>
                        <a:t>Hóa</a:t>
                      </a:r>
                      <a:r>
                        <a:rPr lang="en-US" sz="1900" baseline="0" dirty="0">
                          <a:solidFill>
                            <a:schemeClr val="tx1"/>
                          </a:solidFill>
                          <a:latin typeface="Arial" panose="020B0604020202020204" pitchFamily="34" charset="0"/>
                          <a:cs typeface="Arial" panose="020B0604020202020204" pitchFamily="34" charset="0"/>
                        </a:rPr>
                        <a:t> </a:t>
                      </a:r>
                      <a:r>
                        <a:rPr lang="en-US" sz="1900" baseline="0" dirty="0" err="1">
                          <a:solidFill>
                            <a:schemeClr val="tx1"/>
                          </a:solidFill>
                          <a:latin typeface="Arial" panose="020B0604020202020204" pitchFamily="34" charset="0"/>
                          <a:cs typeface="Arial" panose="020B0604020202020204" pitchFamily="34" charset="0"/>
                        </a:rPr>
                        <a:t>học</a:t>
                      </a:r>
                      <a:r>
                        <a:rPr lang="en-US" sz="1900" baseline="0" dirty="0">
                          <a:solidFill>
                            <a:schemeClr val="tx1"/>
                          </a:solidFill>
                          <a:latin typeface="Arial" panose="020B0604020202020204" pitchFamily="34" charset="0"/>
                          <a:cs typeface="Arial" panose="020B0604020202020204" pitchFamily="34" charset="0"/>
                        </a:rPr>
                        <a:t>, </a:t>
                      </a:r>
                      <a:r>
                        <a:rPr lang="en-US" sz="1900" baseline="0" dirty="0" err="1">
                          <a:solidFill>
                            <a:schemeClr val="tx1"/>
                          </a:solidFill>
                          <a:latin typeface="Arial" panose="020B0604020202020204" pitchFamily="34" charset="0"/>
                          <a:cs typeface="Arial" panose="020B0604020202020204" pitchFamily="34" charset="0"/>
                        </a:rPr>
                        <a:t>Tiếng</a:t>
                      </a:r>
                      <a:r>
                        <a:rPr lang="en-US" sz="1900" baseline="0" dirty="0">
                          <a:solidFill>
                            <a:schemeClr val="tx1"/>
                          </a:solidFill>
                          <a:latin typeface="Arial" panose="020B0604020202020204" pitchFamily="34" charset="0"/>
                          <a:cs typeface="Arial" panose="020B0604020202020204" pitchFamily="34" charset="0"/>
                        </a:rPr>
                        <a:t> </a:t>
                      </a:r>
                      <a:r>
                        <a:rPr lang="en-US" sz="1900" baseline="0" dirty="0" err="1">
                          <a:solidFill>
                            <a:schemeClr val="tx1"/>
                          </a:solidFill>
                          <a:latin typeface="Arial" panose="020B0604020202020204" pitchFamily="34" charset="0"/>
                          <a:cs typeface="Arial" panose="020B0604020202020204" pitchFamily="34" charset="0"/>
                        </a:rPr>
                        <a:t>Anh</a:t>
                      </a:r>
                      <a:endParaRPr lang="en-US" sz="19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35000"/>
                        </a:lnSpc>
                      </a:pPr>
                      <a:r>
                        <a:rPr lang="en-US" sz="1900" dirty="0">
                          <a:solidFill>
                            <a:schemeClr val="tx1"/>
                          </a:solidFill>
                          <a:latin typeface="Arial" panose="020B0604020202020204" pitchFamily="34" charset="0"/>
                          <a:cs typeface="Arial" panose="020B0604020202020204" pitchFamily="34" charset="0"/>
                        </a:rPr>
                        <a:t>120ph</a:t>
                      </a:r>
                    </a:p>
                  </a:txBody>
                  <a:tcPr anchor="ctr"/>
                </a:tc>
                <a:tc>
                  <a:txBody>
                    <a:bodyPr/>
                    <a:lstStyle/>
                    <a:p>
                      <a:pPr algn="ctr">
                        <a:lnSpc>
                          <a:spcPct val="135000"/>
                        </a:lnSpc>
                      </a:pPr>
                      <a:r>
                        <a:rPr lang="en-US" sz="1900" dirty="0">
                          <a:solidFill>
                            <a:schemeClr val="tx1"/>
                          </a:solidFill>
                          <a:latin typeface="Arial" panose="020B0604020202020204" pitchFamily="34" charset="0"/>
                          <a:cs typeface="Arial" panose="020B0604020202020204" pitchFamily="34" charset="0"/>
                        </a:rPr>
                        <a:t>14h25ph</a:t>
                      </a:r>
                    </a:p>
                  </a:txBody>
                  <a:tcPr anchor="ctr"/>
                </a:tc>
                <a:tc>
                  <a:txBody>
                    <a:bodyPr/>
                    <a:lstStyle/>
                    <a:p>
                      <a:pPr algn="ctr">
                        <a:lnSpc>
                          <a:spcPct val="135000"/>
                        </a:lnSpc>
                      </a:pPr>
                      <a:r>
                        <a:rPr lang="en-US" sz="1900" dirty="0">
                          <a:solidFill>
                            <a:schemeClr val="tx1"/>
                          </a:solidFill>
                          <a:latin typeface="Arial" panose="020B0604020202020204" pitchFamily="34" charset="0"/>
                          <a:cs typeface="Arial" panose="020B0604020202020204" pitchFamily="34" charset="0"/>
                        </a:rPr>
                        <a:t>14h30ph</a:t>
                      </a:r>
                    </a:p>
                  </a:txBody>
                  <a:tcPr anchor="ctr"/>
                </a:tc>
                <a:extLst>
                  <a:ext uri="{0D108BD9-81ED-4DB2-BD59-A6C34878D82A}">
                    <a16:rowId xmlns:a16="http://schemas.microsoft.com/office/drawing/2014/main" val="2880965630"/>
                  </a:ext>
                </a:extLst>
              </a:tr>
            </a:tbl>
          </a:graphicData>
        </a:graphic>
      </p:graphicFrame>
      <p:pic>
        <p:nvPicPr>
          <p:cNvPr id="10" name="Picture 9"/>
          <p:cNvPicPr>
            <a:picLocks noChangeAspect="1"/>
          </p:cNvPicPr>
          <p:nvPr/>
        </p:nvPicPr>
        <p:blipFill>
          <a:blip r:embed="rId2"/>
          <a:stretch>
            <a:fillRect/>
          </a:stretch>
        </p:blipFill>
        <p:spPr>
          <a:xfrm>
            <a:off x="1" y="8772"/>
            <a:ext cx="1311563" cy="1311563"/>
          </a:xfrm>
          <a:prstGeom prst="rect">
            <a:avLst/>
          </a:prstGeom>
          <a:ln>
            <a:noFill/>
          </a:ln>
          <a:effectLst>
            <a:softEdge rad="112500"/>
          </a:effectLst>
        </p:spPr>
      </p:pic>
    </p:spTree>
    <p:extLst>
      <p:ext uri="{BB962C8B-B14F-4D97-AF65-F5344CB8AC3E}">
        <p14:creationId xmlns:p14="http://schemas.microsoft.com/office/powerpoint/2010/main" val="258986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8A27B65-5DF8-4451-909E-45120EE88FFE}"/>
              </a:ext>
            </a:extLst>
          </p:cNvPr>
          <p:cNvGraphicFramePr>
            <a:graphicFrameLocks noGrp="1"/>
          </p:cNvGraphicFramePr>
          <p:nvPr>
            <p:extLst>
              <p:ext uri="{D42A27DB-BD31-4B8C-83A1-F6EECF244321}">
                <p14:modId xmlns:p14="http://schemas.microsoft.com/office/powerpoint/2010/main" val="1901615990"/>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482826031"/>
                    </a:ext>
                  </a:extLst>
                </a:gridCol>
                <a:gridCol w="6096000">
                  <a:extLst>
                    <a:ext uri="{9D8B030D-6E8A-4147-A177-3AD203B41FA5}">
                      <a16:colId xmlns:a16="http://schemas.microsoft.com/office/drawing/2014/main" val="3598332157"/>
                    </a:ext>
                  </a:extLst>
                </a:gridCol>
              </a:tblGrid>
              <a:tr h="685800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2318626323"/>
                  </a:ext>
                </a:extLst>
              </a:tr>
            </a:tbl>
          </a:graphicData>
        </a:graphic>
      </p:graphicFrame>
      <p:grpSp>
        <p:nvGrpSpPr>
          <p:cNvPr id="18" name="Group 17">
            <a:extLst>
              <a:ext uri="{FF2B5EF4-FFF2-40B4-BE49-F238E27FC236}">
                <a16:creationId xmlns:a16="http://schemas.microsoft.com/office/drawing/2014/main" id="{DCC761C3-24C4-4CCF-8C47-5C4B97B91A89}"/>
              </a:ext>
            </a:extLst>
          </p:cNvPr>
          <p:cNvGrpSpPr/>
          <p:nvPr/>
        </p:nvGrpSpPr>
        <p:grpSpPr>
          <a:xfrm>
            <a:off x="-44970" y="-74950"/>
            <a:ext cx="12236970" cy="6932950"/>
            <a:chOff x="-44970" y="-74950"/>
            <a:chExt cx="12236970" cy="6932950"/>
          </a:xfrm>
        </p:grpSpPr>
        <p:grpSp>
          <p:nvGrpSpPr>
            <p:cNvPr id="16" name="Group 15">
              <a:extLst>
                <a:ext uri="{FF2B5EF4-FFF2-40B4-BE49-F238E27FC236}">
                  <a16:creationId xmlns:a16="http://schemas.microsoft.com/office/drawing/2014/main" id="{545B706A-AB11-45E6-A5A1-D732BD8A68BA}"/>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6CDA8B21-6BAF-4F21-A7CE-0CA35ABB2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20918" cy="6858000"/>
              </a:xfrm>
              <a:prstGeom prst="rect">
                <a:avLst/>
              </a:prstGeom>
            </p:spPr>
          </p:pic>
          <p:pic>
            <p:nvPicPr>
              <p:cNvPr id="13" name="Picture 12">
                <a:extLst>
                  <a:ext uri="{FF2B5EF4-FFF2-40B4-BE49-F238E27FC236}">
                    <a16:creationId xmlns:a16="http://schemas.microsoft.com/office/drawing/2014/main" id="{08F42A34-771D-4A64-B003-5D5AF1522505}"/>
                  </a:ext>
                </a:extLst>
              </p:cNvPr>
              <p:cNvPicPr>
                <a:picLocks noChangeAspect="1"/>
              </p:cNvPicPr>
              <p:nvPr/>
            </p:nvPicPr>
            <p:blipFill>
              <a:blip r:embed="rId3"/>
              <a:stretch>
                <a:fillRect/>
              </a:stretch>
            </p:blipFill>
            <p:spPr>
              <a:xfrm>
                <a:off x="6220918" y="0"/>
                <a:ext cx="5971082" cy="6858000"/>
              </a:xfrm>
              <a:prstGeom prst="rect">
                <a:avLst/>
              </a:prstGeom>
            </p:spPr>
          </p:pic>
          <p:pic>
            <p:nvPicPr>
              <p:cNvPr id="14" name="Picture 13">
                <a:extLst>
                  <a:ext uri="{FF2B5EF4-FFF2-40B4-BE49-F238E27FC236}">
                    <a16:creationId xmlns:a16="http://schemas.microsoft.com/office/drawing/2014/main" id="{C0499DE6-0A49-4410-AA45-B981B64B7D40}"/>
                  </a:ext>
                </a:extLst>
              </p:cNvPr>
              <p:cNvPicPr>
                <a:picLocks noChangeAspect="1"/>
              </p:cNvPicPr>
              <p:nvPr/>
            </p:nvPicPr>
            <p:blipFill>
              <a:blip r:embed="rId4"/>
              <a:stretch>
                <a:fillRect/>
              </a:stretch>
            </p:blipFill>
            <p:spPr>
              <a:xfrm rot="1069014">
                <a:off x="8193667" y="2072228"/>
                <a:ext cx="3446225" cy="2293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a:extLst>
                  <a:ext uri="{FF2B5EF4-FFF2-40B4-BE49-F238E27FC236}">
                    <a16:creationId xmlns:a16="http://schemas.microsoft.com/office/drawing/2014/main" id="{21E5DD6D-4561-47F7-B099-585C72A33655}"/>
                  </a:ext>
                </a:extLst>
              </p:cNvPr>
              <p:cNvPicPr>
                <a:picLocks noChangeAspect="1"/>
              </p:cNvPicPr>
              <p:nvPr/>
            </p:nvPicPr>
            <p:blipFill rotWithShape="1">
              <a:blip r:embed="rId5"/>
              <a:srcRect b="12481"/>
              <a:stretch/>
            </p:blipFill>
            <p:spPr>
              <a:xfrm rot="20976990">
                <a:off x="1900565" y="1884318"/>
                <a:ext cx="4416965" cy="25765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pic>
          <p:nvPicPr>
            <p:cNvPr id="17" name="Picture 16">
              <a:extLst>
                <a:ext uri="{FF2B5EF4-FFF2-40B4-BE49-F238E27FC236}">
                  <a16:creationId xmlns:a16="http://schemas.microsoft.com/office/drawing/2014/main" id="{E21ADBA3-8583-4DC1-8611-B0B9CB3D9BB3}"/>
                </a:ext>
              </a:extLst>
            </p:cNvPr>
            <p:cNvPicPr>
              <a:picLocks noChangeAspect="1"/>
            </p:cNvPicPr>
            <p:nvPr/>
          </p:nvPicPr>
          <p:blipFill>
            <a:blip r:embed="rId6"/>
            <a:stretch>
              <a:fillRect/>
            </a:stretch>
          </p:blipFill>
          <p:spPr>
            <a:xfrm>
              <a:off x="-44970" y="-74950"/>
              <a:ext cx="899411" cy="899411"/>
            </a:xfrm>
            <a:prstGeom prst="rect">
              <a:avLst/>
            </a:prstGeom>
            <a:ln>
              <a:noFill/>
            </a:ln>
            <a:effectLst>
              <a:softEdge rad="112500"/>
            </a:effectLst>
          </p:spPr>
        </p:pic>
      </p:grpSp>
    </p:spTree>
    <p:extLst>
      <p:ext uri="{BB962C8B-B14F-4D97-AF65-F5344CB8AC3E}">
        <p14:creationId xmlns:p14="http://schemas.microsoft.com/office/powerpoint/2010/main" val="323964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4930"/>
            <a:ext cx="12192000" cy="6823070"/>
            <a:chOff x="0" y="34930"/>
            <a:chExt cx="12192000" cy="6823070"/>
          </a:xfrm>
        </p:grpSpPr>
        <p:pic>
          <p:nvPicPr>
            <p:cNvPr id="3" name="Picture 2"/>
            <p:cNvPicPr>
              <a:picLocks noChangeAspect="1"/>
            </p:cNvPicPr>
            <p:nvPr/>
          </p:nvPicPr>
          <p:blipFill>
            <a:blip r:embed="rId2"/>
            <a:stretch>
              <a:fillRect/>
            </a:stretch>
          </p:blipFill>
          <p:spPr>
            <a:xfrm>
              <a:off x="0" y="34930"/>
              <a:ext cx="12192000" cy="6823070"/>
            </a:xfrm>
            <a:prstGeom prst="rect">
              <a:avLst/>
            </a:prstGeom>
          </p:spPr>
        </p:pic>
        <p:sp>
          <p:nvSpPr>
            <p:cNvPr id="5" name="TextBox 4"/>
            <p:cNvSpPr txBox="1"/>
            <p:nvPr/>
          </p:nvSpPr>
          <p:spPr>
            <a:xfrm>
              <a:off x="2505231" y="3446465"/>
              <a:ext cx="7391400" cy="707886"/>
            </a:xfrm>
            <a:prstGeom prst="rect">
              <a:avLst/>
            </a:prstGeom>
            <a:noFill/>
          </p:spPr>
          <p:txBody>
            <a:bodyPr wrap="square" rtlCol="0">
              <a:spAutoFit/>
            </a:bodyPr>
            <a:lstStyle/>
            <a:p>
              <a:pPr algn="ctr"/>
              <a:r>
                <a:rPr lang="vi-VN" sz="4000" dirty="0">
                  <a:latin typeface="Script MT Bold" panose="03040602040607080904" pitchFamily="66" charset="0"/>
                </a:rPr>
                <a:t>Quý </a:t>
              </a:r>
              <a:r>
                <a:rPr lang="en-US" sz="4000" dirty="0" err="1">
                  <a:latin typeface="Script MT Bold" panose="03040602040607080904" pitchFamily="66" charset="0"/>
                </a:rPr>
                <a:t>phụ</a:t>
              </a:r>
              <a:r>
                <a:rPr lang="en-US" sz="4000" dirty="0">
                  <a:latin typeface="Script MT Bold" panose="03040602040607080904" pitchFamily="66" charset="0"/>
                </a:rPr>
                <a:t> </a:t>
              </a:r>
              <a:r>
                <a:rPr lang="en-US" sz="4000" dirty="0" err="1">
                  <a:latin typeface="Script MT Bold" panose="03040602040607080904" pitchFamily="66" charset="0"/>
                </a:rPr>
                <a:t>huynh</a:t>
              </a:r>
              <a:r>
                <a:rPr lang="en-US" sz="4000" dirty="0">
                  <a:latin typeface="Script MT Bold" panose="03040602040607080904" pitchFamily="66" charset="0"/>
                </a:rPr>
                <a:t> </a:t>
              </a:r>
              <a:r>
                <a:rPr lang="en-US" sz="4000" dirty="0" err="1">
                  <a:latin typeface="Script MT Bold" panose="03040602040607080904" pitchFamily="66" charset="0"/>
                </a:rPr>
                <a:t>và</a:t>
              </a:r>
              <a:r>
                <a:rPr lang="en-US" sz="4000" dirty="0">
                  <a:latin typeface="Script MT Bold" panose="03040602040607080904" pitchFamily="66" charset="0"/>
                </a:rPr>
                <a:t> </a:t>
              </a:r>
              <a:r>
                <a:rPr lang="en-US" sz="4000" dirty="0" err="1">
                  <a:latin typeface="Script MT Bold" panose="03040602040607080904" pitchFamily="66" charset="0"/>
                </a:rPr>
                <a:t>các</a:t>
              </a:r>
              <a:r>
                <a:rPr lang="en-US" sz="4000" dirty="0">
                  <a:latin typeface="Script MT Bold" panose="03040602040607080904" pitchFamily="66" charset="0"/>
                </a:rPr>
                <a:t> </a:t>
              </a:r>
              <a:r>
                <a:rPr lang="en-US" sz="4000" dirty="0" err="1">
                  <a:latin typeface="Script MT Bold" panose="03040602040607080904" pitchFamily="66" charset="0"/>
                </a:rPr>
                <a:t>em</a:t>
              </a:r>
              <a:r>
                <a:rPr lang="en-US" sz="4000" dirty="0">
                  <a:latin typeface="Script MT Bold" panose="03040602040607080904" pitchFamily="66" charset="0"/>
                </a:rPr>
                <a:t> </a:t>
              </a:r>
              <a:r>
                <a:rPr lang="en-US" sz="4000" dirty="0" err="1">
                  <a:latin typeface="Script MT Bold" panose="03040602040607080904" pitchFamily="66" charset="0"/>
                </a:rPr>
                <a:t>học</a:t>
              </a:r>
              <a:r>
                <a:rPr lang="en-US" sz="4000" dirty="0">
                  <a:latin typeface="Script MT Bold" panose="03040602040607080904" pitchFamily="66" charset="0"/>
                </a:rPr>
                <a:t> </a:t>
              </a:r>
              <a:r>
                <a:rPr lang="en-US" sz="4000" dirty="0" err="1">
                  <a:latin typeface="Script MT Bold" panose="03040602040607080904" pitchFamily="66" charset="0"/>
                </a:rPr>
                <a:t>sinh</a:t>
              </a:r>
              <a:endParaRPr lang="en-US" sz="4000" dirty="0">
                <a:latin typeface="Script MT Bold" panose="03040602040607080904" pitchFamily="66" charset="0"/>
              </a:endParaRPr>
            </a:p>
          </p:txBody>
        </p:sp>
      </p:grpSp>
      <p:pic>
        <p:nvPicPr>
          <p:cNvPr id="7" name="Picture 6">
            <a:extLst>
              <a:ext uri="{FF2B5EF4-FFF2-40B4-BE49-F238E27FC236}">
                <a16:creationId xmlns:a16="http://schemas.microsoft.com/office/drawing/2014/main" id="{8DD900EB-2DBD-42D8-A385-F299CD1A7A14}"/>
              </a:ext>
            </a:extLst>
          </p:cNvPr>
          <p:cNvPicPr>
            <a:picLocks noChangeAspect="1"/>
          </p:cNvPicPr>
          <p:nvPr/>
        </p:nvPicPr>
        <p:blipFill>
          <a:blip r:embed="rId3"/>
          <a:stretch>
            <a:fillRect/>
          </a:stretch>
        </p:blipFill>
        <p:spPr>
          <a:xfrm>
            <a:off x="0" y="0"/>
            <a:ext cx="1184223" cy="1184223"/>
          </a:xfrm>
          <a:prstGeom prst="rect">
            <a:avLst/>
          </a:prstGeom>
          <a:ln>
            <a:noFill/>
          </a:ln>
          <a:effectLst>
            <a:softEdge rad="112500"/>
          </a:effectLst>
        </p:spPr>
      </p:pic>
    </p:spTree>
    <p:extLst>
      <p:ext uri="{BB962C8B-B14F-4D97-AF65-F5344CB8AC3E}">
        <p14:creationId xmlns:p14="http://schemas.microsoft.com/office/powerpoint/2010/main" val="21060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147626" y="-16424"/>
            <a:ext cx="11044373" cy="984565"/>
          </a:xfrm>
          <a:prstGeom prst="rect">
            <a:avLst/>
          </a:prstGeom>
        </p:spPr>
        <p:txBody>
          <a:bodyPr wrap="square">
            <a:spAutoFit/>
          </a:bodyPr>
          <a:lstStyle/>
          <a:p>
            <a:pPr algn="ctr">
              <a:lnSpc>
                <a:spcPct val="150000"/>
              </a:lnSpc>
            </a:pPr>
            <a:r>
              <a:rPr lang="en-US" sz="2200" b="1" i="0" dirty="0">
                <a:solidFill>
                  <a:srgbClr val="FF0000"/>
                </a:solidFill>
                <a:effectLst/>
                <a:latin typeface="Arial" panose="020B0604020202020204" pitchFamily="34" charset="0"/>
                <a:cs typeface="Arial" panose="020B0604020202020204" pitchFamily="34" charset="0"/>
              </a:rPr>
              <a:t>I. QUI CHẾ THI </a:t>
            </a:r>
            <a:r>
              <a:rPr lang="en-US" sz="1900" b="0" i="0" dirty="0">
                <a:solidFill>
                  <a:srgbClr val="000000"/>
                </a:solidFill>
                <a:effectLst/>
                <a:latin typeface="Arial" panose="020B0604020202020204" pitchFamily="34" charset="0"/>
                <a:cs typeface="Arial" panose="020B0604020202020204" pitchFamily="34" charset="0"/>
              </a:rPr>
              <a:t>(</a:t>
            </a:r>
            <a:r>
              <a:rPr lang="en-US" sz="1900" b="0" i="1" dirty="0" err="1">
                <a:solidFill>
                  <a:srgbClr val="000000"/>
                </a:solidFill>
                <a:effectLst/>
                <a:latin typeface="Arial" panose="020B0604020202020204" pitchFamily="34" charset="0"/>
                <a:cs typeface="Arial" panose="020B0604020202020204" pitchFamily="34" charset="0"/>
              </a:rPr>
              <a:t>Trích</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Văn</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bản</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hợp</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nhất</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số</a:t>
            </a:r>
            <a:r>
              <a:rPr lang="en-US" sz="1900" b="0" i="1" dirty="0">
                <a:solidFill>
                  <a:srgbClr val="000000"/>
                </a:solidFill>
                <a:effectLst/>
                <a:latin typeface="Arial" panose="020B0604020202020204" pitchFamily="34" charset="0"/>
                <a:cs typeface="Arial" panose="020B0604020202020204" pitchFamily="34" charset="0"/>
              </a:rPr>
              <a:t> 02/VBHN-BGDĐT </a:t>
            </a:r>
            <a:r>
              <a:rPr lang="en-US" sz="1900" b="0" i="1" dirty="0" err="1">
                <a:solidFill>
                  <a:srgbClr val="000000"/>
                </a:solidFill>
                <a:effectLst/>
                <a:latin typeface="Arial" panose="020B0604020202020204" pitchFamily="34" charset="0"/>
                <a:cs typeface="Arial" panose="020B0604020202020204" pitchFamily="34" charset="0"/>
              </a:rPr>
              <a:t>ngày</a:t>
            </a:r>
            <a:r>
              <a:rPr lang="en-US" sz="1900" b="0" i="1" dirty="0">
                <a:solidFill>
                  <a:srgbClr val="000000"/>
                </a:solidFill>
                <a:effectLst/>
                <a:latin typeface="Arial" panose="020B0604020202020204" pitchFamily="34" charset="0"/>
                <a:cs typeface="Arial" panose="020B0604020202020204" pitchFamily="34" charset="0"/>
              </a:rPr>
              <a:t> 04/5/2021 </a:t>
            </a:r>
            <a:r>
              <a:rPr lang="en-US" sz="1900" b="0" i="1" dirty="0" err="1">
                <a:solidFill>
                  <a:srgbClr val="000000"/>
                </a:solidFill>
                <a:effectLst/>
                <a:latin typeface="Arial" panose="020B0604020202020204" pitchFamily="34" charset="0"/>
                <a:cs typeface="Arial" panose="020B0604020202020204" pitchFamily="34" charset="0"/>
              </a:rPr>
              <a:t>của</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Bộ</a:t>
            </a:r>
            <a:r>
              <a:rPr lang="en-US" sz="1900" b="0" i="1" dirty="0">
                <a:solidFill>
                  <a:srgbClr val="000000"/>
                </a:solidFill>
                <a:effectLst/>
                <a:latin typeface="Arial" panose="020B0604020202020204" pitchFamily="34" charset="0"/>
                <a:cs typeface="Arial" panose="020B0604020202020204" pitchFamily="34" charset="0"/>
              </a:rPr>
              <a:t> GDĐT ban </a:t>
            </a:r>
            <a:r>
              <a:rPr lang="en-US" sz="1900" b="0" i="1" dirty="0" err="1">
                <a:solidFill>
                  <a:srgbClr val="000000"/>
                </a:solidFill>
                <a:effectLst/>
                <a:latin typeface="Arial" panose="020B0604020202020204" pitchFamily="34" charset="0"/>
                <a:cs typeface="Arial" panose="020B0604020202020204" pitchFamily="34" charset="0"/>
              </a:rPr>
              <a:t>hành</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Quy</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chế</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thi</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tốt</a:t>
            </a:r>
            <a:r>
              <a:rPr lang="en-US" sz="1900" b="0" i="1" dirty="0">
                <a:solidFill>
                  <a:srgbClr val="000000"/>
                </a:solidFill>
                <a:effectLst/>
                <a:latin typeface="Arial" panose="020B0604020202020204" pitchFamily="34" charset="0"/>
                <a:cs typeface="Arial" panose="020B0604020202020204" pitchFamily="34" charset="0"/>
              </a:rPr>
              <a:t> </a:t>
            </a:r>
            <a:r>
              <a:rPr lang="en-US" sz="1900" b="0" i="1" dirty="0" err="1">
                <a:solidFill>
                  <a:srgbClr val="000000"/>
                </a:solidFill>
                <a:effectLst/>
                <a:latin typeface="Arial" panose="020B0604020202020204" pitchFamily="34" charset="0"/>
                <a:cs typeface="Arial" panose="020B0604020202020204" pitchFamily="34" charset="0"/>
              </a:rPr>
              <a:t>nghiệp</a:t>
            </a:r>
            <a:r>
              <a:rPr lang="en-US" sz="1900" b="0" i="1" dirty="0">
                <a:solidFill>
                  <a:srgbClr val="000000"/>
                </a:solidFill>
                <a:effectLst/>
                <a:latin typeface="Arial" panose="020B0604020202020204" pitchFamily="34" charset="0"/>
                <a:cs typeface="Arial" panose="020B0604020202020204" pitchFamily="34" charset="0"/>
              </a:rPr>
              <a:t> THPT</a:t>
            </a:r>
            <a:r>
              <a:rPr lang="en-US" sz="1900" b="0" i="0" dirty="0">
                <a:solidFill>
                  <a:srgbClr val="000000"/>
                </a:solidFill>
                <a:effectLst/>
                <a:latin typeface="Arial" panose="020B0604020202020204" pitchFamily="34" charset="0"/>
                <a:cs typeface="Arial" panose="020B0604020202020204" pitchFamily="34" charset="0"/>
              </a:rPr>
              <a:t>)</a:t>
            </a:r>
          </a:p>
        </p:txBody>
      </p:sp>
      <p:sp>
        <p:nvSpPr>
          <p:cNvPr id="3" name="Rectangle 2"/>
          <p:cNvSpPr/>
          <p:nvPr/>
        </p:nvSpPr>
        <p:spPr>
          <a:xfrm>
            <a:off x="188257" y="851827"/>
            <a:ext cx="11890530" cy="1400063"/>
          </a:xfrm>
          <a:prstGeom prst="rect">
            <a:avLst/>
          </a:prstGeom>
        </p:spPr>
        <p:txBody>
          <a:bodyPr wrap="square">
            <a:spAutoFit/>
          </a:bodyPr>
          <a:lstStyle/>
          <a:p>
            <a:pPr algn="just">
              <a:lnSpc>
                <a:spcPct val="150000"/>
              </a:lnSpc>
            </a:pPr>
            <a:r>
              <a:rPr lang="en-US" sz="1900" b="0" i="0" dirty="0">
                <a:solidFill>
                  <a:srgbClr val="FF0000"/>
                </a:solidFill>
                <a:effectLst/>
              </a:rPr>
              <a:t>	</a:t>
            </a:r>
            <a:r>
              <a:rPr lang="vi-VN" sz="2100" b="0" i="0" dirty="0">
                <a:solidFill>
                  <a:srgbClr val="FF0000"/>
                </a:solidFill>
                <a:effectLst/>
              </a:rPr>
              <a:t>Điều 14. Trách nhiệm của thí sinh</a:t>
            </a:r>
          </a:p>
          <a:p>
            <a:pPr algn="just">
              <a:lnSpc>
                <a:spcPct val="150000"/>
              </a:lnSpc>
            </a:pPr>
            <a:r>
              <a:rPr lang="vi-VN" sz="1900" b="0" i="1" dirty="0">
                <a:solidFill>
                  <a:srgbClr val="000000"/>
                </a:solidFill>
                <a:effectLst/>
              </a:rPr>
              <a:t>1. ĐKDT theo quy định tại Điều 13 Quy chế này và theo hướng dẫn tổ chức kỳ thi tốt nghiệp THPT hằng năm của Bộ GDĐT.</a:t>
            </a:r>
          </a:p>
        </p:txBody>
      </p:sp>
      <p:sp>
        <p:nvSpPr>
          <p:cNvPr id="7" name="Rectangle 6"/>
          <p:cNvSpPr/>
          <p:nvPr/>
        </p:nvSpPr>
        <p:spPr>
          <a:xfrm>
            <a:off x="188257" y="5178146"/>
            <a:ext cx="9648073" cy="1408078"/>
          </a:xfrm>
          <a:prstGeom prst="rect">
            <a:avLst/>
          </a:prstGeom>
        </p:spPr>
        <p:txBody>
          <a:bodyPr wrap="square">
            <a:spAutoFit/>
          </a:bodyPr>
          <a:lstStyle/>
          <a:p>
            <a:pPr algn="just">
              <a:lnSpc>
                <a:spcPct val="150000"/>
              </a:lnSpc>
            </a:pPr>
            <a:r>
              <a:rPr lang="vi-VN" sz="1900" i="1" dirty="0"/>
              <a:t>3. Mỗi buổi thi, có mặt tại phòng thi đúng thời gian quy định, chấp hành hiệu lệnh của Ban Coi thi và hướng dẫn của CBCT</a:t>
            </a:r>
            <a:r>
              <a:rPr lang="vi-VN" sz="1900" dirty="0"/>
              <a:t>. </a:t>
            </a:r>
            <a:r>
              <a:rPr lang="vi-VN" sz="1900" i="1" dirty="0"/>
              <a:t>Thí sinh đến chậm quá 15 phút sau khi có hiệu lệnh tính giờ làm bài sẽ không được dự thi buổi thi đó.</a:t>
            </a:r>
            <a:endParaRPr lang="vi-VN" sz="1900" b="0" i="1" dirty="0">
              <a:solidFill>
                <a:srgbClr val="000000"/>
              </a:solidFill>
              <a:effectLst/>
            </a:endParaRPr>
          </a:p>
        </p:txBody>
      </p:sp>
      <p:pic>
        <p:nvPicPr>
          <p:cNvPr id="6" name="Picture 5">
            <a:extLst>
              <a:ext uri="{FF2B5EF4-FFF2-40B4-BE49-F238E27FC236}">
                <a16:creationId xmlns:a16="http://schemas.microsoft.com/office/drawing/2014/main" id="{A1B9DB49-8D0C-41DA-98DB-6748F4F51C83}"/>
              </a:ext>
            </a:extLst>
          </p:cNvPr>
          <p:cNvPicPr>
            <a:picLocks noChangeAspect="1"/>
          </p:cNvPicPr>
          <p:nvPr/>
        </p:nvPicPr>
        <p:blipFill>
          <a:blip r:embed="rId3"/>
          <a:stretch>
            <a:fillRect/>
          </a:stretch>
        </p:blipFill>
        <p:spPr>
          <a:xfrm>
            <a:off x="1" y="8772"/>
            <a:ext cx="1130480" cy="1130480"/>
          </a:xfrm>
          <a:prstGeom prst="rect">
            <a:avLst/>
          </a:prstGeom>
          <a:ln>
            <a:noFill/>
          </a:ln>
          <a:effectLst>
            <a:softEdge rad="112500"/>
          </a:effectLst>
        </p:spPr>
      </p:pic>
      <p:sp>
        <p:nvSpPr>
          <p:cNvPr id="8" name="Rectangle 7">
            <a:extLst>
              <a:ext uri="{FF2B5EF4-FFF2-40B4-BE49-F238E27FC236}">
                <a16:creationId xmlns:a16="http://schemas.microsoft.com/office/drawing/2014/main" id="{70072CF3-96A0-4E79-B0D7-185B8E9FE7E2}"/>
              </a:ext>
            </a:extLst>
          </p:cNvPr>
          <p:cNvSpPr/>
          <p:nvPr/>
        </p:nvSpPr>
        <p:spPr>
          <a:xfrm>
            <a:off x="244863" y="2108075"/>
            <a:ext cx="11890530" cy="3115212"/>
          </a:xfrm>
          <a:prstGeom prst="rect">
            <a:avLst/>
          </a:prstGeom>
        </p:spPr>
        <p:txBody>
          <a:bodyPr wrap="square">
            <a:spAutoFit/>
          </a:bodyPr>
          <a:lstStyle/>
          <a:p>
            <a:pPr algn="just">
              <a:lnSpc>
                <a:spcPct val="150000"/>
              </a:lnSpc>
            </a:pPr>
            <a:r>
              <a:rPr lang="vi-VN" sz="1900" b="0" i="1" dirty="0">
                <a:solidFill>
                  <a:srgbClr val="000000"/>
                </a:solidFill>
                <a:effectLst/>
              </a:rPr>
              <a:t>2. Có mặt tại phòng thi đúng thời gian quy định ghi trong Giấy báo dự thi để làm thủ tục dự thi:</a:t>
            </a:r>
          </a:p>
          <a:p>
            <a:pPr algn="just">
              <a:lnSpc>
                <a:spcPct val="150000"/>
              </a:lnSpc>
            </a:pPr>
            <a:r>
              <a:rPr lang="vi-VN" sz="1900" b="0" i="0" dirty="0">
                <a:solidFill>
                  <a:srgbClr val="000000"/>
                </a:solidFill>
                <a:effectLst/>
              </a:rPr>
              <a:t>a) Xuất trình giấy Chứng minh nhân dân hoặc thẻ Căn cước công dân (gọi chung là thẻ Căn cước công dân) và nhận Thẻ dự thi;</a:t>
            </a:r>
          </a:p>
          <a:p>
            <a:pPr algn="just">
              <a:lnSpc>
                <a:spcPct val="150000"/>
              </a:lnSpc>
            </a:pPr>
            <a:r>
              <a:rPr lang="vi-VN" sz="1900" b="0" i="0" dirty="0">
                <a:solidFill>
                  <a:srgbClr val="000000"/>
                </a:solidFill>
                <a:effectLst/>
              </a:rPr>
              <a:t>b) Nếu thấy có những sai sót về họ, tên đệm, tên, ngày, tháng, năm sinh, đối tượng ưu tiên, khu vực ưu tiên, phải báo ngay cho cán bộ coi thi (CBCT) hoặc người làm nhiệm vụ tại Điểm thi để xử lý kịp thời;</a:t>
            </a:r>
          </a:p>
          <a:p>
            <a:pPr algn="just">
              <a:lnSpc>
                <a:spcPct val="150000"/>
              </a:lnSpc>
            </a:pPr>
            <a:r>
              <a:rPr lang="vi-VN" sz="1900" b="0" i="0" dirty="0">
                <a:solidFill>
                  <a:srgbClr val="000000"/>
                </a:solidFill>
                <a:effectLst/>
              </a:rPr>
              <a:t>c) Trường hợp bị mất thẻ Căn cước công dân hoặc các giấy tờ cần thiết khác, phải báo </a:t>
            </a:r>
            <a:endParaRPr lang="en-US" sz="1900" b="0" i="0" dirty="0">
              <a:solidFill>
                <a:srgbClr val="000000"/>
              </a:solidFill>
              <a:effectLst/>
            </a:endParaRPr>
          </a:p>
          <a:p>
            <a:pPr algn="just">
              <a:lnSpc>
                <a:spcPct val="150000"/>
              </a:lnSpc>
            </a:pPr>
            <a:r>
              <a:rPr lang="vi-VN" sz="1900" b="0" i="0" dirty="0">
                <a:solidFill>
                  <a:srgbClr val="000000"/>
                </a:solidFill>
                <a:effectLst/>
              </a:rPr>
              <a:t>cáo ngay cho Trưởng Điểm thi để xem xét, xử lý.</a:t>
            </a:r>
            <a:endParaRPr lang="en-US" sz="1900" b="0" i="0" dirty="0">
              <a:solidFill>
                <a:srgbClr val="000000"/>
              </a:solidFill>
              <a:effectLst/>
            </a:endParaRPr>
          </a:p>
        </p:txBody>
      </p:sp>
    </p:spTree>
    <p:extLst>
      <p:ext uri="{BB962C8B-B14F-4D97-AF65-F5344CB8AC3E}">
        <p14:creationId xmlns:p14="http://schemas.microsoft.com/office/powerpoint/2010/main" val="2216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05" y="252578"/>
            <a:ext cx="11562411" cy="5793894"/>
          </a:xfrm>
          <a:prstGeom prst="rect">
            <a:avLst/>
          </a:prstGeom>
        </p:spPr>
        <p:txBody>
          <a:bodyPr wrap="square">
            <a:spAutoFit/>
          </a:bodyPr>
          <a:lstStyle/>
          <a:p>
            <a:pPr>
              <a:lnSpc>
                <a:spcPct val="150000"/>
              </a:lnSpc>
            </a:pPr>
            <a:r>
              <a:rPr lang="en-US" sz="1900" i="1" dirty="0"/>
              <a:t>	</a:t>
            </a:r>
            <a:r>
              <a:rPr lang="vi-VN" sz="1900" i="1" dirty="0"/>
              <a:t>4. Phải tuân thủ các quy định sau đây trong phòng thi:</a:t>
            </a:r>
          </a:p>
          <a:p>
            <a:pPr>
              <a:lnSpc>
                <a:spcPct val="150000"/>
              </a:lnSpc>
            </a:pPr>
            <a:r>
              <a:rPr lang="vi-VN" sz="1900" dirty="0"/>
              <a:t>a) Trình Thẻ dự thi cho CBCT;</a:t>
            </a:r>
          </a:p>
          <a:p>
            <a:pPr>
              <a:lnSpc>
                <a:spcPct val="150000"/>
              </a:lnSpc>
            </a:pPr>
            <a:r>
              <a:rPr lang="vi-VN" sz="1900" dirty="0"/>
              <a:t>b) Ngồi đúng vị trí có ghi số báo danh của mình;</a:t>
            </a:r>
          </a:p>
          <a:p>
            <a:pPr algn="just">
              <a:lnSpc>
                <a:spcPct val="150000"/>
              </a:lnSpc>
            </a:pPr>
            <a:r>
              <a:rPr lang="vi-VN" sz="1900" dirty="0"/>
              <a:t>c) Trước khi làm bài thi, phải ghi đầy đủ số báo danh và thông tin của thí sinh vào đề thi, giấy thi, Phiếu TLTN, giấy nháp;</a:t>
            </a:r>
          </a:p>
          <a:p>
            <a:pPr algn="just">
              <a:lnSpc>
                <a:spcPct val="150000"/>
              </a:lnSpc>
            </a:pPr>
            <a:r>
              <a:rPr lang="vi-VN" sz="1900" dirty="0"/>
              <a:t>d) Khi nhận đề thi, phải kiểm tra kỹ số trang và chất lượng các trang in; nếu phát hiện thấy đề thiếu trang hoặc rách, hỏng, nhòe, mờ phải báo cáo ngay với CBCT trong phòng thi, chậm nhất 05 (năm) phút tính từ thời điểm phát đề thi;</a:t>
            </a:r>
          </a:p>
          <a:p>
            <a:pPr algn="just">
              <a:lnSpc>
                <a:spcPct val="150000"/>
              </a:lnSpc>
            </a:pPr>
            <a:r>
              <a:rPr lang="vi-VN" sz="1900" dirty="0"/>
              <a:t>đ) Không được trao đổi, chép bài của người khác, sử dụng tài liệu trái phép để làm bài thi hoặc có những cử chỉ, hành động gian lận, làm mất trật tự phòng thi;</a:t>
            </a:r>
            <a:r>
              <a:rPr lang="en-US" sz="1900" dirty="0"/>
              <a:t> </a:t>
            </a:r>
            <a:r>
              <a:rPr lang="vi-VN" sz="1900" dirty="0"/>
              <a:t>nếu muốn có ý kiến phải giơ tay để báo cáo CBCT, sau khi được phép, thí sinh đứng trình bày công khai với CBCT ý kiến của mình;</a:t>
            </a:r>
          </a:p>
          <a:p>
            <a:pPr>
              <a:lnSpc>
                <a:spcPct val="150000"/>
              </a:lnSpc>
            </a:pPr>
            <a:r>
              <a:rPr lang="vi-VN" sz="1900" dirty="0"/>
              <a:t>e) Không được đánh dấu hoặc làm ký hiệu riêng, không được viết bằng bút chì, trừ tô các</a:t>
            </a:r>
            <a:endParaRPr lang="en-US" sz="1900" dirty="0"/>
          </a:p>
          <a:p>
            <a:pPr>
              <a:lnSpc>
                <a:spcPct val="150000"/>
              </a:lnSpc>
            </a:pPr>
            <a:r>
              <a:rPr lang="vi-VN" sz="1900" dirty="0"/>
              <a:t> ô trên Phiếu TLTN; chỉ được viết bằng một màu mực (không được dùng mực màu đỏ);</a:t>
            </a:r>
          </a:p>
        </p:txBody>
      </p:sp>
      <p:pic>
        <p:nvPicPr>
          <p:cNvPr id="4" name="Picture 3">
            <a:extLst>
              <a:ext uri="{FF2B5EF4-FFF2-40B4-BE49-F238E27FC236}">
                <a16:creationId xmlns:a16="http://schemas.microsoft.com/office/drawing/2014/main" id="{1EE5109B-64F3-4A2C-85B6-DFD1A685F1FB}"/>
              </a:ext>
            </a:extLst>
          </p:cNvPr>
          <p:cNvPicPr>
            <a:picLocks noChangeAspect="1"/>
          </p:cNvPicPr>
          <p:nvPr/>
        </p:nvPicPr>
        <p:blipFill>
          <a:blip r:embed="rId2"/>
          <a:stretch>
            <a:fillRect/>
          </a:stretch>
        </p:blipFill>
        <p:spPr>
          <a:xfrm>
            <a:off x="-29979" y="-81168"/>
            <a:ext cx="1019330" cy="1019330"/>
          </a:xfrm>
          <a:prstGeom prst="rect">
            <a:avLst/>
          </a:prstGeom>
          <a:ln>
            <a:noFill/>
          </a:ln>
          <a:effectLst>
            <a:softEdge rad="112500"/>
          </a:effectLst>
        </p:spPr>
      </p:pic>
    </p:spTree>
    <p:extLst>
      <p:ext uri="{BB962C8B-B14F-4D97-AF65-F5344CB8AC3E}">
        <p14:creationId xmlns:p14="http://schemas.microsoft.com/office/powerpoint/2010/main" val="17783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509" y="458476"/>
            <a:ext cx="10941726" cy="5746701"/>
          </a:xfrm>
          <a:prstGeom prst="rect">
            <a:avLst/>
          </a:prstGeom>
        </p:spPr>
        <p:txBody>
          <a:bodyPr wrap="square">
            <a:spAutoFit/>
          </a:bodyPr>
          <a:lstStyle/>
          <a:p>
            <a:pPr>
              <a:lnSpc>
                <a:spcPct val="150000"/>
              </a:lnSpc>
            </a:pPr>
            <a:r>
              <a:rPr lang="vi-VN" sz="1900" dirty="0"/>
              <a:t>g) Khi có hiệu lệnh hết giờ làm bài, phải ngừng làm bài ngay;</a:t>
            </a:r>
          </a:p>
          <a:p>
            <a:pPr algn="just">
              <a:lnSpc>
                <a:spcPct val="150000"/>
              </a:lnSpc>
            </a:pPr>
            <a:r>
              <a:rPr lang="vi-VN" sz="1900" dirty="0"/>
              <a:t>h) Bảo quản nguyên vẹn, không để người khác lợi dụng bài thi của mình; phải báo cáo ngay cho CBCT để xử lý các trường hợp bài thi của mình bị người khác lợi dụng hoặc cố ý can thiệp;</a:t>
            </a:r>
          </a:p>
          <a:p>
            <a:pPr algn="just">
              <a:lnSpc>
                <a:spcPct val="150000"/>
              </a:lnSpc>
            </a:pPr>
            <a:r>
              <a:rPr lang="vi-VN" sz="1900" dirty="0"/>
              <a:t>i) Khi nộp bài thi tự luận, phải ghi rõ số tờ giấy thi đã nộp và ký xác nhận vào Phiếu thu bài thi; thí sinh không làm được bài cũng phải nộp tờ giấy thi (đối với bài thi tự luận), Phiếu TLTN (đối với bài thi trắc nghiệm);</a:t>
            </a:r>
          </a:p>
          <a:p>
            <a:pPr algn="just">
              <a:lnSpc>
                <a:spcPct val="150000"/>
              </a:lnSpc>
            </a:pPr>
            <a:r>
              <a:rPr lang="vi-VN" sz="1900" dirty="0"/>
              <a:t>k) Không được rời khỏi phòng thi trong suốt thời gian làm bài thi trắc nghiệm; đối với buổi thi môn tự luận, thí sinh có thể được ra khỏi phòng thi và khu vực thi sau khi hết 2/3 (hai phần ba) thời gian làm bài của buổi thi, phải nộp bài thi kèm theo đề thi, giấy nháp trước khi ra khỏi phòng thi;</a:t>
            </a:r>
          </a:p>
          <a:p>
            <a:pPr>
              <a:lnSpc>
                <a:spcPct val="150000"/>
              </a:lnSpc>
            </a:pPr>
            <a:r>
              <a:rPr lang="vi-VN" sz="1900" dirty="0"/>
              <a:t>l) Trong trường hợp cần thiết, chỉ được ra khỏi phòng thi khi được phép của CBCT và phải </a:t>
            </a:r>
            <a:endParaRPr lang="en-US" sz="1900" dirty="0"/>
          </a:p>
          <a:p>
            <a:pPr>
              <a:lnSpc>
                <a:spcPct val="150000"/>
              </a:lnSpc>
            </a:pPr>
            <a:r>
              <a:rPr lang="en-US" sz="1900" dirty="0"/>
              <a:t>c</a:t>
            </a:r>
            <a:r>
              <a:rPr lang="vi-VN" sz="1900" dirty="0"/>
              <a:t>hịu</a:t>
            </a:r>
            <a:r>
              <a:rPr lang="en-US" sz="1900" dirty="0"/>
              <a:t> </a:t>
            </a:r>
            <a:r>
              <a:rPr lang="vi-VN" sz="1900" dirty="0"/>
              <a:t>sự giám sát của cán bộ giám sát; việc ra khỏi phòng thi, khu vực thi của thí sinh trong </a:t>
            </a:r>
            <a:endParaRPr lang="en-US" sz="1900" dirty="0"/>
          </a:p>
          <a:p>
            <a:pPr>
              <a:lnSpc>
                <a:spcPct val="150000"/>
              </a:lnSpc>
            </a:pPr>
            <a:r>
              <a:rPr lang="vi-VN" sz="1900" dirty="0"/>
              <a:t>trường hợp cần cấp cứu phải có sự giám sát của công an cho tới khi hết giờ làm bài </a:t>
            </a:r>
            <a:endParaRPr lang="en-US" sz="1900" dirty="0"/>
          </a:p>
          <a:p>
            <a:pPr>
              <a:lnSpc>
                <a:spcPct val="150000"/>
              </a:lnSpc>
            </a:pPr>
            <a:r>
              <a:rPr lang="vi-VN" sz="1900" dirty="0"/>
              <a:t>của buổi thi và</a:t>
            </a:r>
            <a:r>
              <a:rPr lang="en-US" sz="1900" dirty="0"/>
              <a:t> </a:t>
            </a:r>
            <a:r>
              <a:rPr lang="vi-VN" sz="1900" dirty="0"/>
              <a:t>do Trưởng Điểm thi quyết định;</a:t>
            </a:r>
            <a:endParaRPr lang="en-US" sz="1900" dirty="0"/>
          </a:p>
        </p:txBody>
      </p:sp>
      <p:pic>
        <p:nvPicPr>
          <p:cNvPr id="3" name="Picture 2">
            <a:extLst>
              <a:ext uri="{FF2B5EF4-FFF2-40B4-BE49-F238E27FC236}">
                <a16:creationId xmlns:a16="http://schemas.microsoft.com/office/drawing/2014/main" id="{D1A486FC-34EF-4E9E-99F8-D7F809202B82}"/>
              </a:ext>
            </a:extLst>
          </p:cNvPr>
          <p:cNvPicPr>
            <a:picLocks noChangeAspect="1"/>
          </p:cNvPicPr>
          <p:nvPr/>
        </p:nvPicPr>
        <p:blipFill>
          <a:blip r:embed="rId2"/>
          <a:stretch>
            <a:fillRect/>
          </a:stretch>
        </p:blipFill>
        <p:spPr>
          <a:xfrm>
            <a:off x="-29979" y="-21208"/>
            <a:ext cx="959369" cy="959369"/>
          </a:xfrm>
          <a:prstGeom prst="rect">
            <a:avLst/>
          </a:prstGeom>
          <a:ln>
            <a:noFill/>
          </a:ln>
          <a:effectLst>
            <a:softEdge rad="112500"/>
          </a:effectLst>
        </p:spPr>
      </p:pic>
    </p:spTree>
    <p:extLst>
      <p:ext uri="{BB962C8B-B14F-4D97-AF65-F5344CB8AC3E}">
        <p14:creationId xmlns:p14="http://schemas.microsoft.com/office/powerpoint/2010/main" val="17447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674" y="959369"/>
            <a:ext cx="11368222" cy="4039567"/>
          </a:xfrm>
          <a:prstGeom prst="rect">
            <a:avLst/>
          </a:prstGeom>
        </p:spPr>
        <p:txBody>
          <a:bodyPr wrap="square">
            <a:spAutoFit/>
          </a:bodyPr>
          <a:lstStyle/>
          <a:p>
            <a:pPr algn="just">
              <a:lnSpc>
                <a:spcPct val="150000"/>
              </a:lnSpc>
            </a:pPr>
            <a:r>
              <a:rPr lang="en-US" sz="1900" dirty="0"/>
              <a:t>	</a:t>
            </a:r>
            <a:r>
              <a:rPr lang="vi-VN" sz="1900" dirty="0"/>
              <a:t>m</a:t>
            </a:r>
            <a:r>
              <a:rPr lang="vi-VN" sz="1900" i="1" dirty="0"/>
              <a:t>) Chỉ được mang vào phòng thi</a:t>
            </a:r>
            <a:r>
              <a:rPr lang="vi-VN" sz="1900" dirty="0"/>
              <a:t>: Bút viết, bút chì, compa, tẩy, thước kẻ, thước tính; máy tính bỏ túi không có chức năng soạn thảo văn bản, không có thẻ nhớ (cụ thể trong hướng dẫn tổ chức kỳ thi tốt nghiệp THPT hằng năm của Bộ GDĐT); Atlat Địa lý Việt Nam đối với môn thi Địa lý (không có đánh dấu hoặc viết thêm bất cứ nội dung nào khác) do Nhà Xuất bản Giáo dục Việt Nam phát hành; các loại máy ghi âm, ghi hình chỉ có chức năng ghi thông tin nhưng không thể nghe, xem và không thể truyền, nhận được thông tin, tín hiệu âm thanh, hình ảnh trực tiếp nếu không có thiết bị hỗ trợ khác;</a:t>
            </a:r>
          </a:p>
          <a:p>
            <a:pPr>
              <a:lnSpc>
                <a:spcPct val="150000"/>
              </a:lnSpc>
            </a:pPr>
            <a:r>
              <a:rPr lang="en-US" sz="1900" spc="-20" dirty="0"/>
              <a:t>	</a:t>
            </a:r>
            <a:r>
              <a:rPr lang="vi-VN" sz="1900" spc="-20" dirty="0"/>
              <a:t>n</a:t>
            </a:r>
            <a:r>
              <a:rPr lang="vi-VN" sz="1900" i="1" spc="-20" dirty="0"/>
              <a:t>) Cấm mang vào phòng thi</a:t>
            </a:r>
            <a:r>
              <a:rPr lang="vi-VN" sz="1900" spc="-20" dirty="0"/>
              <a:t>: Giấy than, bút xóa, đồ uống có cồn; vũ khí và chất gây nổ, gây cháy; tài liệu, thiết bị truyền tin hoặc chứa thông tin có thể lợi dụng để gian lận trong quá trình làm bài thi và quá trình chấm thi.</a:t>
            </a:r>
          </a:p>
        </p:txBody>
      </p:sp>
      <p:pic>
        <p:nvPicPr>
          <p:cNvPr id="4" name="Picture 3">
            <a:extLst>
              <a:ext uri="{FF2B5EF4-FFF2-40B4-BE49-F238E27FC236}">
                <a16:creationId xmlns:a16="http://schemas.microsoft.com/office/drawing/2014/main" id="{5CD08E40-F7A1-4DF9-9374-6C4C48371CB5}"/>
              </a:ext>
            </a:extLst>
          </p:cNvPr>
          <p:cNvPicPr>
            <a:picLocks noChangeAspect="1"/>
          </p:cNvPicPr>
          <p:nvPr/>
        </p:nvPicPr>
        <p:blipFill>
          <a:blip r:embed="rId2"/>
          <a:stretch>
            <a:fillRect/>
          </a:stretch>
        </p:blipFill>
        <p:spPr>
          <a:xfrm>
            <a:off x="14990" y="0"/>
            <a:ext cx="959369" cy="959369"/>
          </a:xfrm>
          <a:prstGeom prst="rect">
            <a:avLst/>
          </a:prstGeom>
          <a:ln>
            <a:noFill/>
          </a:ln>
          <a:effectLst>
            <a:softEdge rad="112500"/>
          </a:effectLst>
        </p:spPr>
      </p:pic>
    </p:spTree>
    <p:extLst>
      <p:ext uri="{BB962C8B-B14F-4D97-AF65-F5344CB8AC3E}">
        <p14:creationId xmlns:p14="http://schemas.microsoft.com/office/powerpoint/2010/main" val="289499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192" y="106885"/>
            <a:ext cx="10883007" cy="915315"/>
          </a:xfrm>
          <a:prstGeom prst="rect">
            <a:avLst/>
          </a:prstGeom>
        </p:spPr>
        <p:txBody>
          <a:bodyPr wrap="square">
            <a:spAutoFit/>
          </a:bodyPr>
          <a:lstStyle/>
          <a:p>
            <a:pPr>
              <a:lnSpc>
                <a:spcPct val="150000"/>
              </a:lnSpc>
            </a:pPr>
            <a:r>
              <a:rPr lang="vi-VN" sz="1900" b="0" i="1" dirty="0">
                <a:solidFill>
                  <a:srgbClr val="000000"/>
                </a:solidFill>
                <a:effectLst/>
              </a:rPr>
              <a:t>5. Khi dự thi các bài thi trắc nghiệm, ngoài các quy định tại khoản 4 Điều này, thí sinh phải tuân thủ các quy định dưới đây:</a:t>
            </a:r>
          </a:p>
        </p:txBody>
      </p:sp>
      <p:pic>
        <p:nvPicPr>
          <p:cNvPr id="4" name="Picture 3">
            <a:extLst>
              <a:ext uri="{FF2B5EF4-FFF2-40B4-BE49-F238E27FC236}">
                <a16:creationId xmlns:a16="http://schemas.microsoft.com/office/drawing/2014/main" id="{FE9097A4-A2E3-4838-841D-E709593674A0}"/>
              </a:ext>
            </a:extLst>
          </p:cNvPr>
          <p:cNvPicPr>
            <a:picLocks noChangeAspect="1"/>
          </p:cNvPicPr>
          <p:nvPr/>
        </p:nvPicPr>
        <p:blipFill>
          <a:blip r:embed="rId2"/>
          <a:stretch>
            <a:fillRect/>
          </a:stretch>
        </p:blipFill>
        <p:spPr>
          <a:xfrm>
            <a:off x="44823" y="0"/>
            <a:ext cx="959369" cy="959369"/>
          </a:xfrm>
          <a:prstGeom prst="rect">
            <a:avLst/>
          </a:prstGeom>
          <a:ln>
            <a:noFill/>
          </a:ln>
          <a:effectLst>
            <a:softEdge rad="112500"/>
          </a:effectLst>
        </p:spPr>
      </p:pic>
      <p:sp>
        <p:nvSpPr>
          <p:cNvPr id="5" name="Rectangle 4">
            <a:extLst>
              <a:ext uri="{FF2B5EF4-FFF2-40B4-BE49-F238E27FC236}">
                <a16:creationId xmlns:a16="http://schemas.microsoft.com/office/drawing/2014/main" id="{2FB3B5E9-4719-4A0C-8A24-95432432E8F7}"/>
              </a:ext>
            </a:extLst>
          </p:cNvPr>
          <p:cNvSpPr/>
          <p:nvPr/>
        </p:nvSpPr>
        <p:spPr>
          <a:xfrm>
            <a:off x="449706" y="3341368"/>
            <a:ext cx="11672340" cy="2669642"/>
          </a:xfrm>
          <a:prstGeom prst="rect">
            <a:avLst/>
          </a:prstGeom>
        </p:spPr>
        <p:txBody>
          <a:bodyPr wrap="square">
            <a:spAutoFit/>
          </a:bodyPr>
          <a:lstStyle/>
          <a:p>
            <a:pPr>
              <a:lnSpc>
                <a:spcPct val="150000"/>
              </a:lnSpc>
            </a:pPr>
            <a:r>
              <a:rPr lang="vi-VN" sz="1900" b="0" i="0" dirty="0">
                <a:solidFill>
                  <a:srgbClr val="000000"/>
                </a:solidFill>
                <a:effectLst/>
              </a:rPr>
              <a:t>c) Khi nhận đề thi cần lưu ý kiểm tra bảo đảm các môn thi thành phần trong mỗi bài thi KHTN hoặc KHXH có cùng một mã đề thi; nếu không cùng mã đề thi, thí sinh phải báo ngay với CBCT trong phòng thi chậm nhất 05 (năm) phút tính từ thời điểm phát đề thi; phải để đề thi dưới tờ </a:t>
            </a:r>
            <a:endParaRPr lang="en-US" sz="1900" b="0" i="0" dirty="0">
              <a:solidFill>
                <a:srgbClr val="000000"/>
              </a:solidFill>
              <a:effectLst/>
            </a:endParaRPr>
          </a:p>
          <a:p>
            <a:pPr>
              <a:lnSpc>
                <a:spcPct val="150000"/>
              </a:lnSpc>
            </a:pPr>
            <a:r>
              <a:rPr lang="vi-VN" sz="1900" b="0" i="0" dirty="0">
                <a:solidFill>
                  <a:srgbClr val="000000"/>
                </a:solidFill>
                <a:effectLst/>
              </a:rPr>
              <a:t>Phiếu TLTN, không được xem nội dung đề thi khi CBCT chưa cho phép;</a:t>
            </a:r>
          </a:p>
          <a:p>
            <a:pPr>
              <a:lnSpc>
                <a:spcPct val="150000"/>
              </a:lnSpc>
            </a:pPr>
            <a:r>
              <a:rPr lang="vi-VN" sz="1900" b="0" i="0" dirty="0">
                <a:solidFill>
                  <a:srgbClr val="000000"/>
                </a:solidFill>
                <a:effectLst/>
              </a:rPr>
              <a:t>d) Phải kiểm tra đề thi để bảo đảm có đủ số lượng câu hỏi, số trang như đã ghi </a:t>
            </a:r>
            <a:endParaRPr lang="en-US" sz="1900" b="0" i="0" dirty="0">
              <a:solidFill>
                <a:srgbClr val="000000"/>
              </a:solidFill>
              <a:effectLst/>
            </a:endParaRPr>
          </a:p>
          <a:p>
            <a:pPr>
              <a:lnSpc>
                <a:spcPct val="150000"/>
              </a:lnSpc>
            </a:pPr>
            <a:r>
              <a:rPr lang="vi-VN" sz="1900" b="0" i="0" dirty="0">
                <a:solidFill>
                  <a:srgbClr val="000000"/>
                </a:solidFill>
                <a:effectLst/>
              </a:rPr>
              <a:t>trong đề và tất cả các trang của đề thi đều ghi cùng một mã đề thi;</a:t>
            </a:r>
          </a:p>
        </p:txBody>
      </p:sp>
      <p:sp>
        <p:nvSpPr>
          <p:cNvPr id="6" name="Rectangle 5">
            <a:extLst>
              <a:ext uri="{FF2B5EF4-FFF2-40B4-BE49-F238E27FC236}">
                <a16:creationId xmlns:a16="http://schemas.microsoft.com/office/drawing/2014/main" id="{6EA088AE-020B-4D52-89B8-6E2C07CB0415}"/>
              </a:ext>
            </a:extLst>
          </p:cNvPr>
          <p:cNvSpPr/>
          <p:nvPr/>
        </p:nvSpPr>
        <p:spPr>
          <a:xfrm>
            <a:off x="449706" y="1066254"/>
            <a:ext cx="11437493" cy="2231060"/>
          </a:xfrm>
          <a:prstGeom prst="rect">
            <a:avLst/>
          </a:prstGeom>
        </p:spPr>
        <p:txBody>
          <a:bodyPr wrap="square">
            <a:spAutoFit/>
          </a:bodyPr>
          <a:lstStyle/>
          <a:p>
            <a:pPr algn="just">
              <a:lnSpc>
                <a:spcPct val="150000"/>
              </a:lnSpc>
            </a:pPr>
            <a:r>
              <a:rPr lang="vi-VN" sz="1900" b="0" i="0" dirty="0">
                <a:solidFill>
                  <a:srgbClr val="000000"/>
                </a:solidFill>
                <a:effectLst/>
              </a:rPr>
              <a:t>a) Phải làm bài thi trên Phiếu TLTN được in sẵn theo quy định của Bộ GDĐT; chỉ được tô bằng bút chì đen các ô số báo danh, ô mã đề thi và ô trả lời; trong trường hợp tô nhầm hoặc muốn thay đổi câu trả lời, phải tẩy sạch chì ở ô cũ, rồi tô ô mà mình lựa chọn;</a:t>
            </a:r>
          </a:p>
          <a:p>
            <a:pPr algn="just">
              <a:lnSpc>
                <a:spcPct val="150000"/>
              </a:lnSpc>
            </a:pPr>
            <a:r>
              <a:rPr lang="vi-VN" sz="1900" b="0" i="0" dirty="0">
                <a:solidFill>
                  <a:srgbClr val="000000"/>
                </a:solidFill>
                <a:effectLst/>
              </a:rPr>
              <a:t>b) Điền chính xác và đủ thông tin vào các mục trống ở phía trên Phiếu TLTN, đối với số báo danh phải ghi đủ và tô đủ phần số (kể cả các số 0 ở phía trước); điền chính xác mã đề thi vào hai Phiếu thu bài thi;</a:t>
            </a:r>
          </a:p>
        </p:txBody>
      </p:sp>
    </p:spTree>
    <p:extLst>
      <p:ext uri="{BB962C8B-B14F-4D97-AF65-F5344CB8AC3E}">
        <p14:creationId xmlns:p14="http://schemas.microsoft.com/office/powerpoint/2010/main" val="307690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420" y="493368"/>
            <a:ext cx="10897850" cy="1792478"/>
          </a:xfrm>
          <a:prstGeom prst="rect">
            <a:avLst/>
          </a:prstGeom>
        </p:spPr>
        <p:txBody>
          <a:bodyPr wrap="square">
            <a:spAutoFit/>
          </a:bodyPr>
          <a:lstStyle/>
          <a:p>
            <a:pPr algn="just">
              <a:lnSpc>
                <a:spcPct val="150000"/>
              </a:lnSpc>
            </a:pPr>
            <a:r>
              <a:rPr lang="vi-VN" sz="1900" b="0" i="0" dirty="0">
                <a:solidFill>
                  <a:srgbClr val="000000"/>
                </a:solidFill>
                <a:effectLst/>
                <a:latin typeface="+mj-lt"/>
              </a:rPr>
              <a:t>đ) Không được nộp bài thi trước khi hết giờ làm bài; khi hết giờ làm bài, phải nộp Phiếu TLTN cho CBCT và ký tên vào hai Phiếu thu bài thi;</a:t>
            </a:r>
          </a:p>
          <a:p>
            <a:pPr algn="just">
              <a:lnSpc>
                <a:spcPct val="150000"/>
              </a:lnSpc>
            </a:pPr>
            <a:r>
              <a:rPr lang="vi-VN" sz="1900" b="0" i="0" dirty="0">
                <a:solidFill>
                  <a:srgbClr val="000000"/>
                </a:solidFill>
                <a:effectLst/>
                <a:latin typeface="+mj-lt"/>
              </a:rPr>
              <a:t>e) Chỉ được rời khỏi phòng thi sau khi CBCT đã kiểm đủ số Phiếu TLTN của cả phòng thi và cho phép rời khỏi phòng thi.</a:t>
            </a:r>
          </a:p>
        </p:txBody>
      </p:sp>
      <p:sp>
        <p:nvSpPr>
          <p:cNvPr id="3" name="Rectangle 2"/>
          <p:cNvSpPr/>
          <p:nvPr/>
        </p:nvSpPr>
        <p:spPr>
          <a:xfrm>
            <a:off x="905036" y="2242296"/>
            <a:ext cx="10232028" cy="922304"/>
          </a:xfrm>
          <a:prstGeom prst="rect">
            <a:avLst/>
          </a:prstGeom>
        </p:spPr>
        <p:txBody>
          <a:bodyPr wrap="square">
            <a:spAutoFit/>
          </a:bodyPr>
          <a:lstStyle/>
          <a:p>
            <a:pPr algn="just">
              <a:lnSpc>
                <a:spcPct val="150000"/>
              </a:lnSpc>
            </a:pPr>
            <a:r>
              <a:rPr lang="vi-VN" sz="1900" b="0" i="1" dirty="0">
                <a:solidFill>
                  <a:srgbClr val="000000"/>
                </a:solidFill>
                <a:effectLst/>
              </a:rPr>
              <a:t>6. Khi có sự việc bất thường xảy ra, phải tuyệt đối tuân theo sự hướng dẫn của CBCT và những người có trách nhiệm tại Điểm thi.</a:t>
            </a:r>
            <a:endParaRPr lang="en-US" sz="1900" i="1" dirty="0"/>
          </a:p>
        </p:txBody>
      </p:sp>
      <p:pic>
        <p:nvPicPr>
          <p:cNvPr id="4" name="Picture 3">
            <a:extLst>
              <a:ext uri="{FF2B5EF4-FFF2-40B4-BE49-F238E27FC236}">
                <a16:creationId xmlns:a16="http://schemas.microsoft.com/office/drawing/2014/main" id="{F1F7D9CC-49F0-4E02-97BC-B3EEBF4BC272}"/>
              </a:ext>
            </a:extLst>
          </p:cNvPr>
          <p:cNvPicPr>
            <a:picLocks noChangeAspect="1"/>
          </p:cNvPicPr>
          <p:nvPr/>
        </p:nvPicPr>
        <p:blipFill>
          <a:blip r:embed="rId2"/>
          <a:stretch>
            <a:fillRect/>
          </a:stretch>
        </p:blipFill>
        <p:spPr>
          <a:xfrm>
            <a:off x="44823" y="0"/>
            <a:ext cx="959369" cy="959369"/>
          </a:xfrm>
          <a:prstGeom prst="rect">
            <a:avLst/>
          </a:prstGeom>
          <a:ln>
            <a:noFill/>
          </a:ln>
          <a:effectLst>
            <a:softEdge rad="112500"/>
          </a:effectLst>
        </p:spPr>
      </p:pic>
      <p:sp>
        <p:nvSpPr>
          <p:cNvPr id="5" name="Rectangle 4">
            <a:extLst>
              <a:ext uri="{FF2B5EF4-FFF2-40B4-BE49-F238E27FC236}">
                <a16:creationId xmlns:a16="http://schemas.microsoft.com/office/drawing/2014/main" id="{E5C7DC86-81A2-4984-BD22-16E313F35F61}"/>
              </a:ext>
            </a:extLst>
          </p:cNvPr>
          <p:cNvSpPr/>
          <p:nvPr/>
        </p:nvSpPr>
        <p:spPr>
          <a:xfrm>
            <a:off x="884420" y="3211792"/>
            <a:ext cx="11747863" cy="1177245"/>
          </a:xfrm>
          <a:prstGeom prst="rect">
            <a:avLst/>
          </a:prstGeom>
        </p:spPr>
        <p:txBody>
          <a:bodyPr wrap="square">
            <a:spAutoFit/>
          </a:bodyPr>
          <a:lstStyle/>
          <a:p>
            <a:pPr>
              <a:lnSpc>
                <a:spcPct val="150000"/>
              </a:lnSpc>
            </a:pPr>
            <a:r>
              <a:rPr lang="en-US" sz="2200" b="0" i="0" dirty="0">
                <a:solidFill>
                  <a:srgbClr val="FF0000"/>
                </a:solidFill>
                <a:effectLst/>
                <a:latin typeface="Arial" panose="020B0604020202020204" pitchFamily="34" charset="0"/>
                <a:cs typeface="Arial" panose="020B0604020202020204" pitchFamily="34"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Điều</a:t>
            </a:r>
            <a:r>
              <a:rPr lang="en-US" sz="2800" b="0" i="0" dirty="0">
                <a:solidFill>
                  <a:srgbClr val="FF0000"/>
                </a:solidFill>
                <a:effectLst/>
                <a:latin typeface="Times New Roman" panose="02020603050405020304" pitchFamily="18" charset="0"/>
                <a:cs typeface="Times New Roman" panose="02020603050405020304" pitchFamily="18" charset="0"/>
              </a:rPr>
              <a:t> 54. </a:t>
            </a:r>
            <a:r>
              <a:rPr lang="en-US" sz="2800" b="0" i="0" dirty="0" err="1">
                <a:solidFill>
                  <a:srgbClr val="FF0000"/>
                </a:solidFill>
                <a:effectLst/>
                <a:latin typeface="Times New Roman" panose="02020603050405020304" pitchFamily="18" charset="0"/>
                <a:cs typeface="Times New Roman" panose="02020603050405020304" pitchFamily="18" charset="0"/>
              </a:rPr>
              <a:t>Xử</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lý</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thí</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sinh</a:t>
            </a:r>
            <a:r>
              <a:rPr lang="en-US" sz="2800" b="0" i="0" dirty="0">
                <a:solidFill>
                  <a:srgbClr val="FF0000"/>
                </a:solidFill>
                <a:effectLst/>
                <a:latin typeface="Times New Roman" panose="02020603050405020304" pitchFamily="18" charset="0"/>
                <a:cs typeface="Times New Roman" panose="02020603050405020304" pitchFamily="18" charset="0"/>
              </a:rPr>
              <a:t> vi </a:t>
            </a:r>
            <a:r>
              <a:rPr lang="en-US" sz="2800" b="0" i="0" dirty="0" err="1">
                <a:solidFill>
                  <a:srgbClr val="FF0000"/>
                </a:solidFill>
                <a:effectLst/>
                <a:latin typeface="Times New Roman" panose="02020603050405020304" pitchFamily="18" charset="0"/>
                <a:cs typeface="Times New Roman" panose="02020603050405020304" pitchFamily="18" charset="0"/>
              </a:rPr>
              <a:t>phạm</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Quy</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chế</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thi</a:t>
            </a:r>
            <a:endParaRPr lang="en-US" sz="2800" b="0" i="0" dirty="0">
              <a:solidFill>
                <a:srgbClr val="FF0000"/>
              </a:solidFill>
              <a:effectLst/>
              <a:latin typeface="Times New Roman" panose="02020603050405020304" pitchFamily="18" charset="0"/>
              <a:cs typeface="Times New Roman" panose="02020603050405020304" pitchFamily="18" charset="0"/>
            </a:endParaRPr>
          </a:p>
          <a:p>
            <a:pPr>
              <a:lnSpc>
                <a:spcPct val="150000"/>
              </a:lnSpc>
            </a:pPr>
            <a:r>
              <a:rPr lang="en-US" sz="1900" b="0" i="0" dirty="0" err="1">
                <a:solidFill>
                  <a:srgbClr val="000000"/>
                </a:solidFill>
                <a:effectLst/>
                <a:latin typeface="Times New Roman" panose="02020603050405020304" pitchFamily="18" charset="0"/>
                <a:cs typeface="Times New Roman" panose="02020603050405020304" pitchFamily="18" charset="0"/>
              </a:rPr>
              <a:t>Mọi</a:t>
            </a:r>
            <a:r>
              <a:rPr lang="en-US" sz="1900" b="0" i="0" dirty="0">
                <a:solidFill>
                  <a:srgbClr val="000000"/>
                </a:solidFill>
                <a:effectLst/>
                <a:latin typeface="Times New Roman" panose="02020603050405020304" pitchFamily="18" charset="0"/>
                <a:cs typeface="Times New Roman" panose="02020603050405020304" pitchFamily="18" charset="0"/>
              </a:rPr>
              <a:t> vi </a:t>
            </a:r>
            <a:r>
              <a:rPr lang="en-US" sz="1900" b="0" i="0" dirty="0" err="1">
                <a:solidFill>
                  <a:srgbClr val="000000"/>
                </a:solidFill>
                <a:effectLst/>
                <a:latin typeface="Times New Roman" panose="02020603050405020304" pitchFamily="18" charset="0"/>
                <a:cs typeface="Times New Roman" panose="02020603050405020304" pitchFamily="18" charset="0"/>
              </a:rPr>
              <a:t>phạm</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Quy</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chế</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thi</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đều</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bị</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lập</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biên</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bản</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xử</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lý</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kỷ</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luật</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và</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thông</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báo</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cho</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thí</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sinh</a:t>
            </a:r>
            <a:r>
              <a:rPr lang="en-US" sz="1900" b="0" i="0" dirty="0">
                <a:solidFill>
                  <a:srgbClr val="000000"/>
                </a:solidFill>
                <a:effectLst/>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8B6806FE-CFCA-4EAD-9E9B-AA512028EB58}"/>
              </a:ext>
            </a:extLst>
          </p:cNvPr>
          <p:cNvSpPr/>
          <p:nvPr/>
        </p:nvSpPr>
        <p:spPr>
          <a:xfrm>
            <a:off x="893129" y="4231326"/>
            <a:ext cx="11747863" cy="1408078"/>
          </a:xfrm>
          <a:prstGeom prst="rect">
            <a:avLst/>
          </a:prstGeom>
        </p:spPr>
        <p:txBody>
          <a:bodyPr wrap="square">
            <a:spAutoFit/>
          </a:bodyPr>
          <a:lstStyle/>
          <a:p>
            <a:pPr>
              <a:lnSpc>
                <a:spcPct val="150000"/>
              </a:lnSpc>
            </a:pPr>
            <a:r>
              <a:rPr lang="vi-VN" sz="1900" b="0" i="1" dirty="0">
                <a:solidFill>
                  <a:srgbClr val="000000"/>
                </a:solidFill>
                <a:effectLst/>
                <a:latin typeface="Arial "/>
              </a:rPr>
              <a:t>1. Khiển trách</a:t>
            </a:r>
            <a:r>
              <a:rPr lang="vi-VN" sz="1900" b="0" i="0" dirty="0">
                <a:solidFill>
                  <a:srgbClr val="000000"/>
                </a:solidFill>
                <a:effectLst/>
                <a:latin typeface="Arial "/>
              </a:rPr>
              <a:t>:</a:t>
            </a:r>
          </a:p>
          <a:p>
            <a:pPr>
              <a:lnSpc>
                <a:spcPct val="150000"/>
              </a:lnSpc>
            </a:pPr>
            <a:r>
              <a:rPr lang="vi-VN" sz="1900" b="0" i="0" dirty="0">
                <a:solidFill>
                  <a:srgbClr val="000000"/>
                </a:solidFill>
                <a:effectLst/>
                <a:latin typeface="+mj-lt"/>
              </a:rPr>
              <a:t>a) Đối với những thí sinh phạm lỗi một lần: nhìn bài hoặc trao đổi bài với thí sinh khác;</a:t>
            </a:r>
          </a:p>
          <a:p>
            <a:pPr>
              <a:lnSpc>
                <a:spcPct val="150000"/>
              </a:lnSpc>
            </a:pPr>
            <a:r>
              <a:rPr lang="vi-VN" sz="1900" b="0" i="0" dirty="0">
                <a:solidFill>
                  <a:srgbClr val="000000"/>
                </a:solidFill>
                <a:effectLst/>
                <a:latin typeface="+mj-lt"/>
              </a:rPr>
              <a:t>b) Hình thức này do CBCT quyết định tại biên bản được lập.</a:t>
            </a:r>
          </a:p>
        </p:txBody>
      </p:sp>
    </p:spTree>
    <p:extLst>
      <p:ext uri="{BB962C8B-B14F-4D97-AF65-F5344CB8AC3E}">
        <p14:creationId xmlns:p14="http://schemas.microsoft.com/office/powerpoint/2010/main" val="6453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852" y="334767"/>
            <a:ext cx="11467476" cy="2285241"/>
          </a:xfrm>
          <a:prstGeom prst="rect">
            <a:avLst/>
          </a:prstGeom>
        </p:spPr>
        <p:txBody>
          <a:bodyPr wrap="square">
            <a:spAutoFit/>
          </a:bodyPr>
          <a:lstStyle/>
          <a:p>
            <a:pPr>
              <a:lnSpc>
                <a:spcPct val="150000"/>
              </a:lnSpc>
            </a:pPr>
            <a:r>
              <a:rPr lang="en-US" sz="1900" b="0" i="1" dirty="0">
                <a:solidFill>
                  <a:srgbClr val="000000"/>
                </a:solidFill>
                <a:effectLst/>
                <a:latin typeface="Arial "/>
              </a:rPr>
              <a:t>	</a:t>
            </a:r>
            <a:r>
              <a:rPr lang="vi-VN" sz="1900" b="0" i="1" dirty="0">
                <a:solidFill>
                  <a:srgbClr val="000000"/>
                </a:solidFill>
                <a:effectLst/>
                <a:latin typeface="Arial "/>
              </a:rPr>
              <a:t>2. Cảnh cáo:</a:t>
            </a:r>
          </a:p>
          <a:p>
            <a:pPr algn="just">
              <a:lnSpc>
                <a:spcPct val="150000"/>
              </a:lnSpc>
            </a:pPr>
            <a:r>
              <a:rPr lang="vi-VN" sz="1900" b="0" i="0" dirty="0">
                <a:solidFill>
                  <a:srgbClr val="000000"/>
                </a:solidFill>
                <a:effectLst/>
                <a:latin typeface="+mj-lt"/>
              </a:rPr>
              <a:t>a) Đối với các thí sinh vi phạm một trong các lỗi sau đây: Đã bị khiển trách một lần nhưng trong giờ thi bài thi đó vẫn tiếp tục vi phạm Quy chế thi ở mức khiển trách; trao đổi bài làm hoặc giấy nháp với thí sinh khác; chép bài của thí sinh khác hoặc để thí sinh khác chép bài của mình;</a:t>
            </a:r>
          </a:p>
          <a:p>
            <a:pPr algn="just">
              <a:lnSpc>
                <a:spcPct val="150000"/>
              </a:lnSpc>
            </a:pPr>
            <a:r>
              <a:rPr lang="vi-VN" sz="1900" b="0" i="0" dirty="0">
                <a:solidFill>
                  <a:srgbClr val="000000"/>
                </a:solidFill>
                <a:effectLst/>
                <a:latin typeface="+mj-lt"/>
              </a:rPr>
              <a:t>b) Hình thức kỷ luật cảnh cáo do CBCT quyết định tại biên bản được lập, kèm tang vật (nếu có).</a:t>
            </a:r>
          </a:p>
        </p:txBody>
      </p:sp>
      <p:pic>
        <p:nvPicPr>
          <p:cNvPr id="5" name="Picture 4">
            <a:extLst>
              <a:ext uri="{FF2B5EF4-FFF2-40B4-BE49-F238E27FC236}">
                <a16:creationId xmlns:a16="http://schemas.microsoft.com/office/drawing/2014/main" id="{CF61E7A3-F2A8-4E94-87EB-F2F0E2244C15}"/>
              </a:ext>
            </a:extLst>
          </p:cNvPr>
          <p:cNvPicPr>
            <a:picLocks noChangeAspect="1"/>
          </p:cNvPicPr>
          <p:nvPr/>
        </p:nvPicPr>
        <p:blipFill>
          <a:blip r:embed="rId2"/>
          <a:stretch>
            <a:fillRect/>
          </a:stretch>
        </p:blipFill>
        <p:spPr>
          <a:xfrm>
            <a:off x="44823" y="0"/>
            <a:ext cx="959369" cy="959369"/>
          </a:xfrm>
          <a:prstGeom prst="rect">
            <a:avLst/>
          </a:prstGeom>
          <a:ln>
            <a:noFill/>
          </a:ln>
          <a:effectLst>
            <a:softEdge rad="112500"/>
          </a:effectLst>
        </p:spPr>
      </p:pic>
      <p:sp>
        <p:nvSpPr>
          <p:cNvPr id="6" name="Rectangle 5">
            <a:extLst>
              <a:ext uri="{FF2B5EF4-FFF2-40B4-BE49-F238E27FC236}">
                <a16:creationId xmlns:a16="http://schemas.microsoft.com/office/drawing/2014/main" id="{31CA2C2E-C326-4932-AD5A-6D5FC8DB4ACB}"/>
              </a:ext>
            </a:extLst>
          </p:cNvPr>
          <p:cNvSpPr/>
          <p:nvPr/>
        </p:nvSpPr>
        <p:spPr>
          <a:xfrm>
            <a:off x="162179" y="2545058"/>
            <a:ext cx="11530149" cy="4039567"/>
          </a:xfrm>
          <a:prstGeom prst="rect">
            <a:avLst/>
          </a:prstGeom>
        </p:spPr>
        <p:txBody>
          <a:bodyPr wrap="square">
            <a:spAutoFit/>
          </a:bodyPr>
          <a:lstStyle/>
          <a:p>
            <a:pPr algn="just">
              <a:lnSpc>
                <a:spcPct val="150000"/>
              </a:lnSpc>
            </a:pPr>
            <a:r>
              <a:rPr lang="en-US" sz="1900" b="0" i="1" dirty="0">
                <a:solidFill>
                  <a:srgbClr val="000000"/>
                </a:solidFill>
                <a:effectLst/>
              </a:rPr>
              <a:t>	</a:t>
            </a:r>
            <a:r>
              <a:rPr lang="vi-VN" sz="1900" b="0" i="1" dirty="0">
                <a:solidFill>
                  <a:srgbClr val="000000"/>
                </a:solidFill>
                <a:effectLst/>
              </a:rPr>
              <a:t>3. Đình chỉ thi</a:t>
            </a:r>
            <a:r>
              <a:rPr lang="vi-VN" sz="1900" b="0" i="0" dirty="0">
                <a:solidFill>
                  <a:srgbClr val="000000"/>
                </a:solidFill>
                <a:effectLst/>
              </a:rPr>
              <a:t>:</a:t>
            </a:r>
          </a:p>
          <a:p>
            <a:pPr algn="just">
              <a:lnSpc>
                <a:spcPct val="150000"/>
              </a:lnSpc>
            </a:pPr>
            <a:r>
              <a:rPr lang="vi-VN" sz="1900" b="0" i="0" dirty="0">
                <a:solidFill>
                  <a:srgbClr val="000000"/>
                </a:solidFill>
                <a:effectLst/>
                <a:latin typeface="+mj-lt"/>
              </a:rPr>
              <a:t>a) Đối với các thí sinh vi phạm một trong các lỗi sau đây: Đã bị xử lý bằng hình thức cảnh cáo một lần nhưng trong giờ thi bài thi đó vẫn tiếp tục vi phạm quy chế thi ở mức khiển trách hoặc cảnh cáo; mang vật dụng trái phép theo quy định tại Điều 14 Quy chế này vào phòng thi/phòng chờ hoặc khi di chuyển giữa phòng thi và phòng chờ; đưa đề thi ra ngoài phòng thi hoặc nhận bài giải từ ngoài vào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phòng thi; viết, vẽ vào tờ giấy làm bài thi của mình những nội dung không liên quan đến bài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thi; có hành động gây gổ, đe dọa những người có trách nhiệm trong kỳ thi hay đe dọa thí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sinh khác; không tuân thủ hướng dẫn của cán bộ giám sát hoặc người quản </a:t>
            </a:r>
            <a:r>
              <a:rPr lang="en-US" sz="1900" dirty="0">
                <a:solidFill>
                  <a:srgbClr val="000000"/>
                </a:solidFill>
                <a:latin typeface="+mj-lt"/>
              </a:rPr>
              <a:t>l</a:t>
            </a:r>
            <a:r>
              <a:rPr lang="vi-VN" sz="1900" b="0" i="0" dirty="0">
                <a:solidFill>
                  <a:srgbClr val="000000"/>
                </a:solidFill>
                <a:effectLst/>
                <a:latin typeface="+mj-lt"/>
              </a:rPr>
              <a:t>ý phòng </a:t>
            </a:r>
            <a:endParaRPr lang="en-US" sz="1900" b="0" i="0" dirty="0">
              <a:solidFill>
                <a:srgbClr val="000000"/>
              </a:solidFill>
              <a:effectLst/>
              <a:latin typeface="+mj-lt"/>
            </a:endParaRPr>
          </a:p>
          <a:p>
            <a:pPr algn="just">
              <a:lnSpc>
                <a:spcPct val="150000"/>
              </a:lnSpc>
            </a:pPr>
            <a:r>
              <a:rPr lang="vi-VN" sz="1900" b="0" i="0" dirty="0">
                <a:solidFill>
                  <a:srgbClr val="000000"/>
                </a:solidFill>
                <a:effectLst/>
                <a:latin typeface="+mj-lt"/>
              </a:rPr>
              <a:t>chờ khi di chuyển trong khu vực thi và trong thời gian ở phòng chờ;</a:t>
            </a:r>
          </a:p>
        </p:txBody>
      </p:sp>
    </p:spTree>
    <p:extLst>
      <p:ext uri="{BB962C8B-B14F-4D97-AF65-F5344CB8AC3E}">
        <p14:creationId xmlns:p14="http://schemas.microsoft.com/office/powerpoint/2010/main" val="27898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1453</Words>
  <Application>Microsoft Office PowerPoint</Application>
  <PresentationFormat>Widescreen</PresentationFormat>
  <Paragraphs>132</Paragraphs>
  <Slides>21</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Arial </vt:lpstr>
      <vt:lpstr>Calibri</vt:lpstr>
      <vt:lpstr>Calibri Light</vt:lpstr>
      <vt:lpstr>Script MT Bold</vt:lpstr>
      <vt:lpstr>Times New Roman</vt:lpstr>
      <vt:lpstr>Office Theme</vt:lpstr>
      <vt:lpstr>1_Office Theme</vt:lpstr>
      <vt:lpstr>2_Office Theme</vt:lpstr>
      <vt:lpstr>3_Office Theme</vt:lpstr>
      <vt:lpstr>UBND QUẬN LONG BIÊN TRƯỜNG THCS LÝ THƯỜNG KIỆT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ThienIT</cp:lastModifiedBy>
  <cp:revision>78</cp:revision>
  <dcterms:created xsi:type="dcterms:W3CDTF">2021-06-08T14:07:49Z</dcterms:created>
  <dcterms:modified xsi:type="dcterms:W3CDTF">2021-06-10T04:17:52Z</dcterms:modified>
</cp:coreProperties>
</file>