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328" r:id="rId4"/>
    <p:sldId id="326" r:id="rId5"/>
    <p:sldId id="259" r:id="rId6"/>
    <p:sldId id="258" r:id="rId7"/>
    <p:sldId id="260" r:id="rId8"/>
    <p:sldId id="261" r:id="rId9"/>
    <p:sldId id="329" r:id="rId10"/>
    <p:sldId id="262" r:id="rId11"/>
    <p:sldId id="266" r:id="rId12"/>
    <p:sldId id="323" r:id="rId13"/>
    <p:sldId id="265" r:id="rId14"/>
    <p:sldId id="279" r:id="rId15"/>
    <p:sldId id="302" r:id="rId16"/>
    <p:sldId id="303" r:id="rId17"/>
    <p:sldId id="330" r:id="rId18"/>
    <p:sldId id="305" r:id="rId19"/>
    <p:sldId id="267" r:id="rId20"/>
    <p:sldId id="311" r:id="rId21"/>
    <p:sldId id="312" r:id="rId22"/>
    <p:sldId id="332" r:id="rId23"/>
    <p:sldId id="313" r:id="rId24"/>
    <p:sldId id="314" r:id="rId25"/>
    <p:sldId id="263" r:id="rId26"/>
    <p:sldId id="333" r:id="rId27"/>
    <p:sldId id="268" r:id="rId28"/>
    <p:sldId id="315" r:id="rId29"/>
    <p:sldId id="316" r:id="rId30"/>
    <p:sldId id="317" r:id="rId31"/>
    <p:sldId id="335" r:id="rId32"/>
    <p:sldId id="292" r:id="rId33"/>
    <p:sldId id="294" r:id="rId34"/>
    <p:sldId id="293" r:id="rId35"/>
    <p:sldId id="334" r:id="rId36"/>
    <p:sldId id="336" r:id="rId37"/>
    <p:sldId id="324" r:id="rId38"/>
    <p:sldId id="3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9051"/>
    <a:srgbClr val="D883FF"/>
    <a:srgbClr val="003366"/>
    <a:srgbClr val="F4F40C"/>
    <a:srgbClr val="FFCC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599"/>
  </p:normalViewPr>
  <p:slideViewPr>
    <p:cSldViewPr snapToGrid="0">
      <p:cViewPr varScale="1">
        <p:scale>
          <a:sx n="112" d="100"/>
          <a:sy n="112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4CB1-8CE9-4865-A066-0CD306B417D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D507-26B2-47EF-A330-2C3C2C04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3" y="1275600"/>
            <a:ext cx="10265433" cy="3646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3935" y="5276227"/>
            <a:ext cx="3738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Ms. Nguyen Ngoc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Class: 9A4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E9346-E1F3-BB4A-B130-19C97AFBB414}"/>
              </a:ext>
            </a:extLst>
          </p:cNvPr>
          <p:cNvSpPr txBox="1"/>
          <p:nvPr/>
        </p:nvSpPr>
        <p:spPr>
          <a:xfrm>
            <a:off x="814693" y="504555"/>
            <a:ext cx="710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Ly </a:t>
            </a:r>
            <a:r>
              <a:rPr lang="en-US" sz="3200" b="1" dirty="0" err="1">
                <a:latin typeface="Comic Sans MS" panose="030F0702030302020204" pitchFamily="66" charset="0"/>
              </a:rPr>
              <a:t>Thuong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Kiet</a:t>
            </a:r>
            <a:r>
              <a:rPr lang="en-US" sz="3200" b="1" dirty="0">
                <a:latin typeface="Comic Sans MS" panose="030F0702030302020204" pitchFamily="66" charset="0"/>
              </a:rPr>
              <a:t>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16258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0924" y="318541"/>
            <a:ext cx="3938899" cy="645113"/>
          </a:xfrm>
          <a:prstGeom prst="rect">
            <a:avLst/>
          </a:prstGeom>
          <a:solidFill>
            <a:srgbClr val="009051"/>
          </a:solidFill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passive voice</a:t>
            </a:r>
            <a:endPara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1459"/>
              </p:ext>
            </p:extLst>
          </p:nvPr>
        </p:nvGraphicFramePr>
        <p:xfrm>
          <a:off x="257330" y="1284069"/>
          <a:ext cx="11677339" cy="53410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25194">
                  <a:extLst>
                    <a:ext uri="{9D8B030D-6E8A-4147-A177-3AD203B41FA5}">
                      <a16:colId xmlns:a16="http://schemas.microsoft.com/office/drawing/2014/main" val="331337847"/>
                    </a:ext>
                  </a:extLst>
                </a:gridCol>
                <a:gridCol w="3081987">
                  <a:extLst>
                    <a:ext uri="{9D8B030D-6E8A-4147-A177-3AD203B41FA5}">
                      <a16:colId xmlns:a16="http://schemas.microsoft.com/office/drawing/2014/main" val="3821226674"/>
                    </a:ext>
                  </a:extLst>
                </a:gridCol>
                <a:gridCol w="3570158">
                  <a:extLst>
                    <a:ext uri="{9D8B030D-6E8A-4147-A177-3AD203B41FA5}">
                      <a16:colId xmlns:a16="http://schemas.microsoft.com/office/drawing/2014/main" val="1036656935"/>
                    </a:ext>
                  </a:extLst>
                </a:gridCol>
              </a:tblGrid>
              <a:tr h="429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Tenses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63370"/>
                  </a:ext>
                </a:extLst>
              </a:tr>
              <a:tr h="4317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tenses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+ P2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 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00970"/>
                  </a:ext>
                </a:extLst>
              </a:tr>
              <a:tr h="43179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was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18816"/>
                  </a:ext>
                </a:extLst>
              </a:tr>
              <a:tr h="4317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tenses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+ being + P2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 doing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being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2713"/>
                  </a:ext>
                </a:extLst>
              </a:tr>
              <a:tr h="43179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doing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was being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57425"/>
                  </a:ext>
                </a:extLst>
              </a:tr>
              <a:tr h="4317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 tenses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have/ has  + been + P2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had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b="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have done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kern="120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 been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52185"/>
                  </a:ext>
                </a:extLst>
              </a:tr>
              <a:tr h="486925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had done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had been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98589"/>
                  </a:ext>
                </a:extLst>
              </a:tr>
              <a:tr h="844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 future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+ going to be + P2</a:t>
                      </a:r>
                      <a:endParaRPr lang="en-US" sz="2700" dirty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b="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 going to do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kern="120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going to be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26317"/>
                  </a:ext>
                </a:extLst>
              </a:tr>
              <a:tr h="874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verb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will/ can/ must… be + P2</a:t>
                      </a: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 do</a:t>
                      </a:r>
                      <a:r>
                        <a:rPr lang="en-US" sz="2700" b="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do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 be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7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857" y="2168532"/>
            <a:ext cx="11808596" cy="1743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>
              <a:lnSpc>
                <a:spcPct val="114000"/>
              </a:lnSpc>
              <a:tabLst>
                <a:tab pos="1361440" algn="l"/>
                <a:tab pos="2428875" algn="l"/>
                <a:tab pos="3742055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2. Mark the letter A, B,C or D to indicate the underlined part that needs correction in each of the following questions.</a:t>
            </a:r>
          </a:p>
          <a:p>
            <a:pPr>
              <a:lnSpc>
                <a:spcPct val="114000"/>
              </a:lnSpc>
            </a:pPr>
            <a:r>
              <a:rPr lang="en-US" sz="2400" u="sng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teeth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moment.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       B         C       D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702" y="4082539"/>
            <a:ext cx="11808596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Mark the letter A, B, C or D to indicate the sentence that is closest in meaning to each of the following questions.</a:t>
            </a:r>
          </a:p>
          <a:p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have thrown the rubbish on the street.</a:t>
            </a: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rubbish have been thrown on the street.    </a:t>
            </a:r>
          </a:p>
          <a:p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rubbish has been thrown on the street. </a:t>
            </a:r>
          </a:p>
          <a:p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rubbish have been thrown by them on the street.       </a:t>
            </a:r>
          </a:p>
          <a:p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rubbish has been thrown by them on the street.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857" y="830302"/>
            <a:ext cx="11798441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35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Mark the letter A, B,</a:t>
            </a:r>
            <a:r>
              <a:rPr lang="en-US" sz="235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c </a:t>
            </a:r>
            <a:r>
              <a:rPr lang="en-US" sz="235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 D to indicate the correct answer to each of the following questions</a:t>
            </a:r>
          </a:p>
          <a:p>
            <a:pPr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solar panels should...................... as soon as possible.</a:t>
            </a:r>
          </a:p>
          <a:p>
            <a:pPr marL="342900" indent="-342900">
              <a:buAutoNum type="alphaUcPeriod"/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  	            B. be install 	C. be installed		D. installed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3548" y="118611"/>
            <a:ext cx="6335522" cy="645113"/>
          </a:xfrm>
          <a:prstGeom prst="rect">
            <a:avLst/>
          </a:prstGeom>
          <a:solidFill>
            <a:srgbClr val="00905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types of questions</a:t>
            </a:r>
            <a:endPara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98059" y="463943"/>
            <a:ext cx="5195882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65" y="2097332"/>
            <a:ext cx="3989669" cy="29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5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284" y="1959310"/>
            <a:ext cx="11516993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solar panels should ...................... as soon as possible.</a:t>
            </a:r>
          </a:p>
          <a:p>
            <a:pPr marL="342900" indent="-342900">
              <a:buAutoNum type="alphaUcPeriod"/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  	            B. be install 	C. be installed		D. installed</a:t>
            </a:r>
          </a:p>
          <a:p>
            <a:pPr algn="just"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 first plane ...................... by Wright Flyer in 1903.</a:t>
            </a:r>
          </a:p>
          <a:p>
            <a:pPr algn="just"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was invent	             B. was invented	C. invented		D. was being invented </a:t>
            </a:r>
          </a:p>
          <a:p>
            <a:pPr algn="just"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More products ...................... in our workshop for the last three months.</a:t>
            </a:r>
          </a:p>
          <a:p>
            <a:pPr marL="457200" indent="-457200" algn="just">
              <a:buFontTx/>
              <a:buAutoNum type="alphaUcPeriod"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produced 				B. has been produced 	</a:t>
            </a:r>
          </a:p>
          <a:p>
            <a:pPr algn="just"/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have been produced 			D. were produced</a:t>
            </a:r>
          </a:p>
          <a:p>
            <a:pPr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The experiment ...................... at 10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a.m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yesterday.</a:t>
            </a:r>
          </a:p>
          <a:p>
            <a:pPr indent="1905" algn="just"/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was doing		B. was done		C. were being done	D was being done</a:t>
            </a:r>
          </a:p>
          <a:p>
            <a:pPr algn="just"/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After all the dishes ....................... her friends came.</a:t>
            </a:r>
          </a:p>
          <a:p>
            <a:pPr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had been prepared  B. were prepared      	C. had prepared 	D. have been prepared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F7749-F012-8847-9205-6F70A044243A}"/>
              </a:ext>
            </a:extLst>
          </p:cNvPr>
          <p:cNvSpPr txBox="1"/>
          <p:nvPr/>
        </p:nvSpPr>
        <p:spPr>
          <a:xfrm>
            <a:off x="234847" y="172691"/>
            <a:ext cx="11585430" cy="1384995"/>
          </a:xfrm>
          <a:prstGeom prst="rect">
            <a:avLst/>
          </a:prstGeom>
          <a:solidFill>
            <a:srgbClr val="00905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Type 1:</a:t>
            </a:r>
          </a:p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Mark the letter A, B,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C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 D to indicate the correct answer to each of the following questions.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8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-52859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2252426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6" name="2"/>
          <p:cNvSpPr/>
          <p:nvPr/>
        </p:nvSpPr>
        <p:spPr>
          <a:xfrm>
            <a:off x="3010569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7" name="3"/>
          <p:cNvSpPr/>
          <p:nvPr/>
        </p:nvSpPr>
        <p:spPr>
          <a:xfrm>
            <a:off x="3768712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8" name="4"/>
          <p:cNvSpPr/>
          <p:nvPr/>
        </p:nvSpPr>
        <p:spPr>
          <a:xfrm>
            <a:off x="4526855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9" name="5"/>
          <p:cNvSpPr/>
          <p:nvPr/>
        </p:nvSpPr>
        <p:spPr>
          <a:xfrm>
            <a:off x="5284998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Q 1"/>
          <p:cNvSpPr/>
          <p:nvPr/>
        </p:nvSpPr>
        <p:spPr>
          <a:xfrm>
            <a:off x="854454" y="814729"/>
            <a:ext cx="10564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E1"/>
          <p:cNvSpPr/>
          <p:nvPr/>
        </p:nvSpPr>
        <p:spPr>
          <a:xfrm>
            <a:off x="1630392" y="3632430"/>
            <a:ext cx="445772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432FF"/>
                </a:solidFill>
              </a:rPr>
              <a:t>Modal verb passive: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 + should be + P2</a:t>
            </a:r>
          </a:p>
        </p:txBody>
      </p:sp>
      <p:sp>
        <p:nvSpPr>
          <p:cNvPr id="3" name="KEY"/>
          <p:cNvSpPr/>
          <p:nvPr/>
        </p:nvSpPr>
        <p:spPr>
          <a:xfrm>
            <a:off x="1148171" y="2443396"/>
            <a:ext cx="447137" cy="4841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LINE 1"/>
          <p:cNvCxnSpPr>
            <a:cxnSpLocks/>
          </p:cNvCxnSpPr>
          <p:nvPr/>
        </p:nvCxnSpPr>
        <p:spPr>
          <a:xfrm>
            <a:off x="3752338" y="1747411"/>
            <a:ext cx="876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"/>
          <p:cNvSpPr/>
          <p:nvPr/>
        </p:nvSpPr>
        <p:spPr>
          <a:xfrm>
            <a:off x="957531" y="3930487"/>
            <a:ext cx="672861" cy="365176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3" y="527560"/>
            <a:ext cx="1513184" cy="11348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C5353-52FE-4C41-AF39-2E388A4F724C}"/>
              </a:ext>
            </a:extLst>
          </p:cNvPr>
          <p:cNvSpPr txBox="1"/>
          <p:nvPr/>
        </p:nvSpPr>
        <p:spPr>
          <a:xfrm>
            <a:off x="1148171" y="1198844"/>
            <a:ext cx="8273653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solar panels should ...................... as soon as possible.</a:t>
            </a:r>
          </a:p>
          <a:p>
            <a:pPr marL="342900" indent="-342900">
              <a:lnSpc>
                <a:spcPct val="150000"/>
              </a:lnSpc>
              <a:buAutoNum type="alphaUcPeriod"/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  	            		B. be install 	</a:t>
            </a:r>
          </a:p>
          <a:p>
            <a:pPr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be installed			D. installed</a:t>
            </a:r>
          </a:p>
        </p:txBody>
      </p:sp>
    </p:spTree>
    <p:extLst>
      <p:ext uri="{BB962C8B-B14F-4D97-AF65-F5344CB8AC3E}">
        <p14:creationId xmlns:p14="http://schemas.microsoft.com/office/powerpoint/2010/main" val="21745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28874" y="-65418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3029610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7" name="3"/>
          <p:cNvSpPr/>
          <p:nvPr/>
        </p:nvSpPr>
        <p:spPr>
          <a:xfrm>
            <a:off x="3768712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8" name="4"/>
          <p:cNvSpPr/>
          <p:nvPr/>
        </p:nvSpPr>
        <p:spPr>
          <a:xfrm>
            <a:off x="4526855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9" name="5"/>
          <p:cNvSpPr/>
          <p:nvPr/>
        </p:nvSpPr>
        <p:spPr>
          <a:xfrm>
            <a:off x="5284998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Q 1"/>
          <p:cNvSpPr/>
          <p:nvPr/>
        </p:nvSpPr>
        <p:spPr>
          <a:xfrm>
            <a:off x="805919" y="885329"/>
            <a:ext cx="1056407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 first plane ...................... by Wright Flyer in 1903.</a:t>
            </a:r>
          </a:p>
          <a:p>
            <a:pPr marL="514350" indent="-514350" algn="just">
              <a:lnSpc>
                <a:spcPct val="150000"/>
              </a:lnSpc>
              <a:buAutoNum type="alphaUcPeriod"/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invent	             	B. was invented	</a:t>
            </a:r>
          </a:p>
          <a:p>
            <a:pPr algn="just"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invented			D. was being invented </a:t>
            </a:r>
          </a:p>
        </p:txBody>
      </p:sp>
      <p:sp>
        <p:nvSpPr>
          <p:cNvPr id="4" name="E1"/>
          <p:cNvSpPr/>
          <p:nvPr/>
        </p:nvSpPr>
        <p:spPr>
          <a:xfrm>
            <a:off x="1570008" y="3745704"/>
            <a:ext cx="334162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432FF"/>
                </a:solidFill>
              </a:rPr>
              <a:t>Past simple passive: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 + was/were + P2</a:t>
            </a:r>
          </a:p>
        </p:txBody>
      </p:sp>
      <p:sp>
        <p:nvSpPr>
          <p:cNvPr id="3" name="KEY"/>
          <p:cNvSpPr/>
          <p:nvPr/>
        </p:nvSpPr>
        <p:spPr>
          <a:xfrm>
            <a:off x="6250898" y="1682284"/>
            <a:ext cx="494676" cy="512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LINE 1"/>
          <p:cNvCxnSpPr>
            <a:cxnSpLocks/>
          </p:cNvCxnSpPr>
          <p:nvPr/>
        </p:nvCxnSpPr>
        <p:spPr>
          <a:xfrm>
            <a:off x="5664069" y="1540200"/>
            <a:ext cx="2340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NE 2"/>
          <p:cNvCxnSpPr>
            <a:cxnSpLocks/>
          </p:cNvCxnSpPr>
          <p:nvPr/>
        </p:nvCxnSpPr>
        <p:spPr>
          <a:xfrm>
            <a:off x="8229600" y="1486699"/>
            <a:ext cx="1034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"/>
          <p:cNvSpPr/>
          <p:nvPr/>
        </p:nvSpPr>
        <p:spPr>
          <a:xfrm>
            <a:off x="897147" y="4049485"/>
            <a:ext cx="672861" cy="346547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75" y="473325"/>
            <a:ext cx="1513184" cy="11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-83879" y="-62457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 1"/>
          <p:cNvSpPr/>
          <p:nvPr/>
        </p:nvSpPr>
        <p:spPr>
          <a:xfrm>
            <a:off x="639963" y="588029"/>
            <a:ext cx="1074431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More products .............. in our workshop for the last three months.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produced 				B. has been produced 	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have been produced 			D. were produced</a:t>
            </a:r>
          </a:p>
        </p:txBody>
      </p:sp>
      <p:sp>
        <p:nvSpPr>
          <p:cNvPr id="4" name="E1"/>
          <p:cNvSpPr/>
          <p:nvPr/>
        </p:nvSpPr>
        <p:spPr>
          <a:xfrm>
            <a:off x="1966823" y="3765298"/>
            <a:ext cx="447216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432FF"/>
                </a:solidFill>
              </a:rPr>
              <a:t>Present perfect passive: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 + have/has +been + P2</a:t>
            </a:r>
          </a:p>
        </p:txBody>
      </p:sp>
      <p:sp>
        <p:nvSpPr>
          <p:cNvPr id="3" name="KEY"/>
          <p:cNvSpPr/>
          <p:nvPr/>
        </p:nvSpPr>
        <p:spPr>
          <a:xfrm>
            <a:off x="639963" y="2002465"/>
            <a:ext cx="469309" cy="539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8" name="LINE 1"/>
          <p:cNvCxnSpPr>
            <a:cxnSpLocks/>
          </p:cNvCxnSpPr>
          <p:nvPr/>
        </p:nvCxnSpPr>
        <p:spPr>
          <a:xfrm>
            <a:off x="2122795" y="1193250"/>
            <a:ext cx="1133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NE 2"/>
          <p:cNvCxnSpPr>
            <a:cxnSpLocks/>
          </p:cNvCxnSpPr>
          <p:nvPr/>
        </p:nvCxnSpPr>
        <p:spPr>
          <a:xfrm>
            <a:off x="7406640" y="1220640"/>
            <a:ext cx="3627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"/>
          <p:cNvSpPr/>
          <p:nvPr/>
        </p:nvSpPr>
        <p:spPr>
          <a:xfrm>
            <a:off x="1293962" y="4088673"/>
            <a:ext cx="672861" cy="307359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6" y="5269591"/>
            <a:ext cx="1513184" cy="1134888"/>
          </a:xfrm>
          <a:prstGeom prst="rect">
            <a:avLst/>
          </a:prstGeom>
        </p:spPr>
      </p:pic>
      <p:sp>
        <p:nvSpPr>
          <p:cNvPr id="19" name="1">
            <a:extLst>
              <a:ext uri="{FF2B5EF4-FFF2-40B4-BE49-F238E27FC236}">
                <a16:creationId xmlns:a16="http://schemas.microsoft.com/office/drawing/2014/main" id="{41609E59-E892-564D-8DB7-4A4EADB45D72}"/>
              </a:ext>
            </a:extLst>
          </p:cNvPr>
          <p:cNvSpPr/>
          <p:nvPr/>
        </p:nvSpPr>
        <p:spPr>
          <a:xfrm>
            <a:off x="6246253" y="5440602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F94F7541-A0E9-9141-98F8-B10EAC75B38B}"/>
              </a:ext>
            </a:extLst>
          </p:cNvPr>
          <p:cNvSpPr/>
          <p:nvPr/>
        </p:nvSpPr>
        <p:spPr>
          <a:xfrm>
            <a:off x="7012783" y="5440604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2" name="9">
            <a:extLst>
              <a:ext uri="{FF2B5EF4-FFF2-40B4-BE49-F238E27FC236}">
                <a16:creationId xmlns:a16="http://schemas.microsoft.com/office/drawing/2014/main" id="{3C261EA1-7B50-7C47-8F38-FE052A07DA7C}"/>
              </a:ext>
            </a:extLst>
          </p:cNvPr>
          <p:cNvSpPr/>
          <p:nvPr/>
        </p:nvSpPr>
        <p:spPr>
          <a:xfrm>
            <a:off x="7764824" y="545338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23" name="10">
            <a:extLst>
              <a:ext uri="{FF2B5EF4-FFF2-40B4-BE49-F238E27FC236}">
                <a16:creationId xmlns:a16="http://schemas.microsoft.com/office/drawing/2014/main" id="{4A0CA4F8-8A85-2F4D-9183-652D6C13558E}"/>
              </a:ext>
            </a:extLst>
          </p:cNvPr>
          <p:cNvSpPr/>
          <p:nvPr/>
        </p:nvSpPr>
        <p:spPr>
          <a:xfrm>
            <a:off x="8514580" y="5440603"/>
            <a:ext cx="839175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6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3" grpId="0" animBg="1"/>
      <p:bldP spid="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220283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 1"/>
          <p:cNvSpPr/>
          <p:nvPr/>
        </p:nvSpPr>
        <p:spPr>
          <a:xfrm>
            <a:off x="639963" y="804338"/>
            <a:ext cx="850403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The experiment ...................... at 10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yesterday.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doing				B. was done		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were being done			D. was being done</a:t>
            </a:r>
          </a:p>
        </p:txBody>
      </p:sp>
      <p:sp>
        <p:nvSpPr>
          <p:cNvPr id="4" name="E1"/>
          <p:cNvSpPr/>
          <p:nvPr/>
        </p:nvSpPr>
        <p:spPr>
          <a:xfrm>
            <a:off x="1966823" y="3765298"/>
            <a:ext cx="447216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432FF"/>
                </a:solidFill>
              </a:rPr>
              <a:t>Past continuous passive: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 + were/was +being + P2</a:t>
            </a:r>
          </a:p>
        </p:txBody>
      </p:sp>
      <p:sp>
        <p:nvSpPr>
          <p:cNvPr id="3" name="KEY"/>
          <p:cNvSpPr/>
          <p:nvPr/>
        </p:nvSpPr>
        <p:spPr>
          <a:xfrm>
            <a:off x="6096000" y="2259440"/>
            <a:ext cx="469309" cy="4859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8" name="LINE 1"/>
          <p:cNvCxnSpPr>
            <a:cxnSpLocks/>
          </p:cNvCxnSpPr>
          <p:nvPr/>
        </p:nvCxnSpPr>
        <p:spPr>
          <a:xfrm>
            <a:off x="1783830" y="1433093"/>
            <a:ext cx="16489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NE 2"/>
          <p:cNvCxnSpPr>
            <a:cxnSpLocks/>
          </p:cNvCxnSpPr>
          <p:nvPr/>
        </p:nvCxnSpPr>
        <p:spPr>
          <a:xfrm>
            <a:off x="5664069" y="1433093"/>
            <a:ext cx="2805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"/>
          <p:cNvSpPr/>
          <p:nvPr/>
        </p:nvSpPr>
        <p:spPr>
          <a:xfrm>
            <a:off x="1293962" y="4088673"/>
            <a:ext cx="672861" cy="307359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78" y="520466"/>
            <a:ext cx="1513184" cy="1134888"/>
          </a:xfrm>
          <a:prstGeom prst="rect">
            <a:avLst/>
          </a:prstGeom>
        </p:spPr>
      </p:pic>
      <p:sp>
        <p:nvSpPr>
          <p:cNvPr id="19" name="1">
            <a:extLst>
              <a:ext uri="{FF2B5EF4-FFF2-40B4-BE49-F238E27FC236}">
                <a16:creationId xmlns:a16="http://schemas.microsoft.com/office/drawing/2014/main" id="{05FFC009-B0AA-8048-B3CE-9F954A7E90A9}"/>
              </a:ext>
            </a:extLst>
          </p:cNvPr>
          <p:cNvSpPr/>
          <p:nvPr/>
        </p:nvSpPr>
        <p:spPr>
          <a:xfrm>
            <a:off x="6353705" y="5424905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1" name="4">
            <a:extLst>
              <a:ext uri="{FF2B5EF4-FFF2-40B4-BE49-F238E27FC236}">
                <a16:creationId xmlns:a16="http://schemas.microsoft.com/office/drawing/2014/main" id="{1701A7FD-BC12-2947-B1B4-E623EF8A2D3C}"/>
              </a:ext>
            </a:extLst>
          </p:cNvPr>
          <p:cNvSpPr/>
          <p:nvPr/>
        </p:nvSpPr>
        <p:spPr>
          <a:xfrm>
            <a:off x="7111848" y="5424907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22" name="5">
            <a:extLst>
              <a:ext uri="{FF2B5EF4-FFF2-40B4-BE49-F238E27FC236}">
                <a16:creationId xmlns:a16="http://schemas.microsoft.com/office/drawing/2014/main" id="{94E39FAD-23A5-6140-84CB-7F624672D063}"/>
              </a:ext>
            </a:extLst>
          </p:cNvPr>
          <p:cNvSpPr/>
          <p:nvPr/>
        </p:nvSpPr>
        <p:spPr>
          <a:xfrm>
            <a:off x="7869991" y="5424907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65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3" grpId="0" animBg="1"/>
      <p:bldP spid="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84480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 1"/>
          <p:cNvSpPr/>
          <p:nvPr/>
        </p:nvSpPr>
        <p:spPr>
          <a:xfrm>
            <a:off x="813965" y="1059984"/>
            <a:ext cx="9117698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After all the dishes ....................... her friends came.</a:t>
            </a:r>
          </a:p>
          <a:p>
            <a:pPr marL="514350" indent="-514350">
              <a:lnSpc>
                <a:spcPct val="150000"/>
              </a:lnSpc>
              <a:buAutoNum type="alphaUcPeriod"/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 been prepared  		B. were prepared      </a:t>
            </a:r>
          </a:p>
          <a:p>
            <a:pPr>
              <a:lnSpc>
                <a:spcPct val="150000"/>
              </a:lnSpc>
              <a:tabLst>
                <a:tab pos="228600" algn="l"/>
                <a:tab pos="1828800" algn="l"/>
                <a:tab pos="3657600" algn="l"/>
                <a:tab pos="548640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had prepared 		D. have been prepared </a:t>
            </a:r>
          </a:p>
        </p:txBody>
      </p:sp>
      <p:sp>
        <p:nvSpPr>
          <p:cNvPr id="4" name="E1"/>
          <p:cNvSpPr/>
          <p:nvPr/>
        </p:nvSpPr>
        <p:spPr>
          <a:xfrm>
            <a:off x="1966823" y="3887457"/>
            <a:ext cx="45515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passive: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had been + P2</a:t>
            </a:r>
          </a:p>
        </p:txBody>
      </p:sp>
      <p:sp>
        <p:nvSpPr>
          <p:cNvPr id="3" name="KEY"/>
          <p:cNvSpPr/>
          <p:nvPr/>
        </p:nvSpPr>
        <p:spPr>
          <a:xfrm>
            <a:off x="726711" y="1836457"/>
            <a:ext cx="577920" cy="5578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8" name="LINE 1"/>
          <p:cNvCxnSpPr>
            <a:cxnSpLocks/>
          </p:cNvCxnSpPr>
          <p:nvPr/>
        </p:nvCxnSpPr>
        <p:spPr>
          <a:xfrm>
            <a:off x="1293962" y="1682530"/>
            <a:ext cx="672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"/>
          <p:cNvSpPr/>
          <p:nvPr/>
        </p:nvSpPr>
        <p:spPr>
          <a:xfrm>
            <a:off x="1293962" y="4088673"/>
            <a:ext cx="672861" cy="307359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3" y="527560"/>
            <a:ext cx="1513184" cy="1134888"/>
          </a:xfrm>
          <a:prstGeom prst="rect">
            <a:avLst/>
          </a:prstGeom>
        </p:spPr>
      </p:pic>
      <p:cxnSp>
        <p:nvCxnSpPr>
          <p:cNvPr id="13" name="LINE 1">
            <a:extLst>
              <a:ext uri="{FF2B5EF4-FFF2-40B4-BE49-F238E27FC236}">
                <a16:creationId xmlns:a16="http://schemas.microsoft.com/office/drawing/2014/main" id="{66EAA41A-54F5-DE4F-BFA5-8E6E7591ACBD}"/>
              </a:ext>
            </a:extLst>
          </p:cNvPr>
          <p:cNvCxnSpPr>
            <a:cxnSpLocks/>
          </p:cNvCxnSpPr>
          <p:nvPr/>
        </p:nvCxnSpPr>
        <p:spPr>
          <a:xfrm>
            <a:off x="8109679" y="1662448"/>
            <a:ext cx="735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">
            <a:extLst>
              <a:ext uri="{FF2B5EF4-FFF2-40B4-BE49-F238E27FC236}">
                <a16:creationId xmlns:a16="http://schemas.microsoft.com/office/drawing/2014/main" id="{E975EF5F-BECE-5247-A3A7-AF8FC7D68DE9}"/>
              </a:ext>
            </a:extLst>
          </p:cNvPr>
          <p:cNvSpPr/>
          <p:nvPr/>
        </p:nvSpPr>
        <p:spPr>
          <a:xfrm>
            <a:off x="5337857" y="5435404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9FC7DE4C-FBE2-F046-953E-F03CDB9CE17F}"/>
              </a:ext>
            </a:extLst>
          </p:cNvPr>
          <p:cNvSpPr/>
          <p:nvPr/>
        </p:nvSpPr>
        <p:spPr>
          <a:xfrm>
            <a:off x="6096000" y="5435404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01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86265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9042" y="473930"/>
            <a:ext cx="1097326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>
              <a:tabLst>
                <a:tab pos="1361440" algn="l"/>
                <a:tab pos="2428875" algn="l"/>
                <a:tab pos="3742055" algn="l"/>
              </a:tabLst>
            </a:pPr>
            <a:r>
              <a:rPr lang="en-US" sz="2800" b="1" u="sng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2:</a:t>
            </a:r>
            <a:r>
              <a:rPr lang="en-US" sz="2800" u="sng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>
              <a:tabLst>
                <a:tab pos="1361440" algn="l"/>
                <a:tab pos="2428875" algn="l"/>
                <a:tab pos="3742055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Mark the letter A, B, C or D to indicate the underlined part that needs correction in each of the following questions.</a:t>
            </a:r>
          </a:p>
          <a:p>
            <a:pPr marL="6350">
              <a:tabLst>
                <a:tab pos="1361440" algn="l"/>
                <a:tab pos="2428875" algn="l"/>
                <a:tab pos="3742055" algn="l"/>
              </a:tabLs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teeth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checking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moment.</a:t>
            </a:r>
          </a:p>
          <a:p>
            <a:pPr marL="228600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        B         C      D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A speech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environment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President next week.</a:t>
            </a:r>
          </a:p>
          <a:p>
            <a:pPr marL="228600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A                                B           C            D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Several mails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sen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wrong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addresses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the new secretary.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A      B                  C              D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One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emails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being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now.</a:t>
            </a:r>
          </a:p>
          <a:p>
            <a:pPr marL="228600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           B          C           D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questioned by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police this 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last night.</a:t>
            </a:r>
          </a:p>
          <a:p>
            <a:pPr marL="228600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       B                           C     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229057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9643" y="348472"/>
            <a:ext cx="5463540" cy="522259"/>
          </a:xfrm>
          <a:prstGeom prst="rect">
            <a:avLst/>
          </a:prstGeom>
          <a:solidFill>
            <a:srgbClr val="00905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OR PASSIVE VOICE?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9208" y="2108323"/>
            <a:ext cx="9319803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Lan does the washing every day.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The letter has been written by Tim.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Solar energy should be used instead of electricity.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The dinner is being cooked now.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The washing is washed every day by Lan.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They are cooking the dinner now.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We should use solar energy instead of electricity.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The villagers had been evacuated to the safe shelter.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Tim has written the letter.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srgbClr val="0432FF"/>
                </a:solidFill>
              </a:rPr>
              <a:t>They had evacuated the villagers to the safe shelter.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E09A3-082F-0449-8EA3-3A959934EA16}"/>
              </a:ext>
            </a:extLst>
          </p:cNvPr>
          <p:cNvSpPr txBox="1"/>
          <p:nvPr/>
        </p:nvSpPr>
        <p:spPr>
          <a:xfrm>
            <a:off x="681446" y="922873"/>
            <a:ext cx="10359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Put the sentences in the correct columns: Active or passive voice? Then find the correct pairs. </a:t>
            </a:r>
          </a:p>
        </p:txBody>
      </p:sp>
    </p:spTree>
    <p:extLst>
      <p:ext uri="{BB962C8B-B14F-4D97-AF65-F5344CB8AC3E}">
        <p14:creationId xmlns:p14="http://schemas.microsoft.com/office/powerpoint/2010/main" val="244548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14409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 1"/>
          <p:cNvSpPr/>
          <p:nvPr/>
        </p:nvSpPr>
        <p:spPr>
          <a:xfrm>
            <a:off x="1354397" y="2012029"/>
            <a:ext cx="6665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teeth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checking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moment.</a:t>
            </a:r>
          </a:p>
          <a:p>
            <a:pPr marL="22860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        B         C      D</a:t>
            </a:r>
          </a:p>
        </p:txBody>
      </p:sp>
      <p:sp>
        <p:nvSpPr>
          <p:cNvPr id="4" name="E1"/>
          <p:cNvSpPr/>
          <p:nvPr/>
        </p:nvSpPr>
        <p:spPr>
          <a:xfrm>
            <a:off x="2055110" y="3721762"/>
            <a:ext cx="78712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cannot do the action itself. </a:t>
            </a:r>
          </a:p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Mistake: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active voice instead of passive voice.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EY"/>
          <p:cNvSpPr/>
          <p:nvPr/>
        </p:nvSpPr>
        <p:spPr>
          <a:xfrm>
            <a:off x="4109147" y="2537547"/>
            <a:ext cx="577920" cy="55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1293962" y="4038309"/>
            <a:ext cx="672861" cy="321014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5" y="497830"/>
            <a:ext cx="1513184" cy="1403972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id="{DE264F09-21CE-6C40-805E-5BD5B3C05126}"/>
              </a:ext>
            </a:extLst>
          </p:cNvPr>
          <p:cNvSpPr/>
          <p:nvPr/>
        </p:nvSpPr>
        <p:spPr>
          <a:xfrm>
            <a:off x="2252426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4575DB15-7077-B24A-AF75-9216BEAC1091}"/>
              </a:ext>
            </a:extLst>
          </p:cNvPr>
          <p:cNvSpPr/>
          <p:nvPr/>
        </p:nvSpPr>
        <p:spPr>
          <a:xfrm>
            <a:off x="3010569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9" name="3">
            <a:extLst>
              <a:ext uri="{FF2B5EF4-FFF2-40B4-BE49-F238E27FC236}">
                <a16:creationId xmlns:a16="http://schemas.microsoft.com/office/drawing/2014/main" id="{F2B4D852-AEB9-9C40-A753-24AB72F0D5E5}"/>
              </a:ext>
            </a:extLst>
          </p:cNvPr>
          <p:cNvSpPr/>
          <p:nvPr/>
        </p:nvSpPr>
        <p:spPr>
          <a:xfrm>
            <a:off x="3768712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30" name="4">
            <a:extLst>
              <a:ext uri="{FF2B5EF4-FFF2-40B4-BE49-F238E27FC236}">
                <a16:creationId xmlns:a16="http://schemas.microsoft.com/office/drawing/2014/main" id="{D7B73E85-D817-6443-87A1-33955EAB952E}"/>
              </a:ext>
            </a:extLst>
          </p:cNvPr>
          <p:cNvSpPr/>
          <p:nvPr/>
        </p:nvSpPr>
        <p:spPr>
          <a:xfrm>
            <a:off x="4526855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31" name="5">
            <a:extLst>
              <a:ext uri="{FF2B5EF4-FFF2-40B4-BE49-F238E27FC236}">
                <a16:creationId xmlns:a16="http://schemas.microsoft.com/office/drawing/2014/main" id="{F24E8CA1-7CA3-2F40-B06A-41103215F877}"/>
              </a:ext>
            </a:extLst>
          </p:cNvPr>
          <p:cNvSpPr/>
          <p:nvPr/>
        </p:nvSpPr>
        <p:spPr>
          <a:xfrm>
            <a:off x="5284998" y="5440598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pic>
        <p:nvPicPr>
          <p:cNvPr id="32" name="ICON 3">
            <a:extLst>
              <a:ext uri="{FF2B5EF4-FFF2-40B4-BE49-F238E27FC236}">
                <a16:creationId xmlns:a16="http://schemas.microsoft.com/office/drawing/2014/main" id="{1F4646AF-0063-0C45-81C8-5E4B1343C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55" y="992613"/>
            <a:ext cx="591877" cy="591877"/>
          </a:xfrm>
          <a:prstGeom prst="rect">
            <a:avLst/>
          </a:prstGeom>
        </p:spPr>
      </p:pic>
      <p:sp>
        <p:nvSpPr>
          <p:cNvPr id="33" name="Arrow  2">
            <a:extLst>
              <a:ext uri="{FF2B5EF4-FFF2-40B4-BE49-F238E27FC236}">
                <a16:creationId xmlns:a16="http://schemas.microsoft.com/office/drawing/2014/main" id="{C720C684-981F-394E-940C-BB38907882C5}"/>
              </a:ext>
            </a:extLst>
          </p:cNvPr>
          <p:cNvSpPr/>
          <p:nvPr/>
        </p:nvSpPr>
        <p:spPr>
          <a:xfrm>
            <a:off x="4288160" y="1651095"/>
            <a:ext cx="235132" cy="404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3" grpId="0" animBg="1"/>
      <p:bldP spid="5" grpId="0" animBg="1"/>
      <p:bldP spid="2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4738790" y="5427810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8"/>
          <p:cNvSpPr/>
          <p:nvPr/>
        </p:nvSpPr>
        <p:spPr>
          <a:xfrm>
            <a:off x="5505320" y="5427812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9"/>
          <p:cNvSpPr/>
          <p:nvPr/>
        </p:nvSpPr>
        <p:spPr>
          <a:xfrm>
            <a:off x="6257361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4" name="10"/>
          <p:cNvSpPr/>
          <p:nvPr/>
        </p:nvSpPr>
        <p:spPr>
          <a:xfrm>
            <a:off x="7007117" y="5427811"/>
            <a:ext cx="839175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Q 1"/>
          <p:cNvSpPr/>
          <p:nvPr/>
        </p:nvSpPr>
        <p:spPr>
          <a:xfrm>
            <a:off x="602355" y="1942697"/>
            <a:ext cx="11015021" cy="128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speech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environment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President next week.</a:t>
            </a:r>
          </a:p>
          <a:p>
            <a:pPr marL="22860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A                            B           C             D</a:t>
            </a:r>
          </a:p>
        </p:txBody>
      </p:sp>
      <p:sp>
        <p:nvSpPr>
          <p:cNvPr id="4" name="E1"/>
          <p:cNvSpPr/>
          <p:nvPr/>
        </p:nvSpPr>
        <p:spPr>
          <a:xfrm>
            <a:off x="1881979" y="3852610"/>
            <a:ext cx="684401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verb passive: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modal V + be + P2</a:t>
            </a:r>
          </a:p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Mistake: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V-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instead of P2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EY"/>
          <p:cNvSpPr/>
          <p:nvPr/>
        </p:nvSpPr>
        <p:spPr>
          <a:xfrm>
            <a:off x="6437584" y="2729695"/>
            <a:ext cx="577920" cy="485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1189460" y="4185673"/>
            <a:ext cx="672861" cy="294888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23" name="ICO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7" y="1151005"/>
            <a:ext cx="591877" cy="591877"/>
          </a:xfrm>
          <a:prstGeom prst="rect">
            <a:avLst/>
          </a:prstGeom>
        </p:spPr>
      </p:pic>
      <p:sp>
        <p:nvSpPr>
          <p:cNvPr id="27" name="Arrow  2"/>
          <p:cNvSpPr/>
          <p:nvPr/>
        </p:nvSpPr>
        <p:spPr>
          <a:xfrm>
            <a:off x="6636432" y="1809487"/>
            <a:ext cx="235132" cy="404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3" y="527560"/>
            <a:ext cx="1513184" cy="11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5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8"/>
          <p:cNvSpPr/>
          <p:nvPr/>
        </p:nvSpPr>
        <p:spPr>
          <a:xfrm>
            <a:off x="5505320" y="5427812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9"/>
          <p:cNvSpPr/>
          <p:nvPr/>
        </p:nvSpPr>
        <p:spPr>
          <a:xfrm>
            <a:off x="6257361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4" name="10"/>
          <p:cNvSpPr/>
          <p:nvPr/>
        </p:nvSpPr>
        <p:spPr>
          <a:xfrm>
            <a:off x="7007117" y="5427811"/>
            <a:ext cx="839175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Q 1"/>
          <p:cNvSpPr/>
          <p:nvPr/>
        </p:nvSpPr>
        <p:spPr>
          <a:xfrm>
            <a:off x="602355" y="1942697"/>
            <a:ext cx="11015021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Several mails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sen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wrong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addresses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the new secretary.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A      B                  C                D</a:t>
            </a:r>
          </a:p>
        </p:txBody>
      </p:sp>
      <p:sp>
        <p:nvSpPr>
          <p:cNvPr id="4" name="E1"/>
          <p:cNvSpPr/>
          <p:nvPr/>
        </p:nvSpPr>
        <p:spPr>
          <a:xfrm>
            <a:off x="1932185" y="4071507"/>
            <a:ext cx="574723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to be + P2 …. (by O) +(time)</a:t>
            </a:r>
          </a:p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Mistake: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 of time’s position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EY"/>
          <p:cNvSpPr/>
          <p:nvPr/>
        </p:nvSpPr>
        <p:spPr>
          <a:xfrm>
            <a:off x="7679416" y="2609964"/>
            <a:ext cx="577920" cy="485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1189460" y="4185673"/>
            <a:ext cx="672861" cy="294888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3" name="ICO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53" y="1184625"/>
            <a:ext cx="591877" cy="591877"/>
          </a:xfrm>
          <a:prstGeom prst="rect">
            <a:avLst/>
          </a:prstGeom>
        </p:spPr>
      </p:pic>
      <p:sp>
        <p:nvSpPr>
          <p:cNvPr id="27" name="Arrow  2"/>
          <p:cNvSpPr/>
          <p:nvPr/>
        </p:nvSpPr>
        <p:spPr>
          <a:xfrm>
            <a:off x="7754496" y="1742882"/>
            <a:ext cx="235132" cy="404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3" y="527560"/>
            <a:ext cx="1513184" cy="1134888"/>
          </a:xfrm>
          <a:prstGeom prst="rect">
            <a:avLst/>
          </a:prstGeom>
        </p:spPr>
      </p:pic>
      <p:sp>
        <p:nvSpPr>
          <p:cNvPr id="17" name="B">
            <a:extLst>
              <a:ext uri="{FF2B5EF4-FFF2-40B4-BE49-F238E27FC236}">
                <a16:creationId xmlns:a16="http://schemas.microsoft.com/office/drawing/2014/main" id="{8B4D9659-99D3-104B-BB7A-E0875512A436}"/>
              </a:ext>
            </a:extLst>
          </p:cNvPr>
          <p:cNvSpPr/>
          <p:nvPr/>
        </p:nvSpPr>
        <p:spPr>
          <a:xfrm>
            <a:off x="6257361" y="627830"/>
            <a:ext cx="35695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position of time</a:t>
            </a:r>
            <a:endParaRPr lang="en-US" sz="28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3" grpId="0" animBg="1"/>
      <p:bldP spid="5" grpId="0" animBg="1"/>
      <p:bldP spid="27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6257360" y="5427810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4" name="10"/>
          <p:cNvSpPr/>
          <p:nvPr/>
        </p:nvSpPr>
        <p:spPr>
          <a:xfrm>
            <a:off x="7007117" y="5427811"/>
            <a:ext cx="839175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Q 1"/>
          <p:cNvSpPr/>
          <p:nvPr/>
        </p:nvSpPr>
        <p:spPr>
          <a:xfrm>
            <a:off x="1354397" y="2012029"/>
            <a:ext cx="6713157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One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being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now.</a:t>
            </a:r>
          </a:p>
          <a:p>
            <a:pPr marL="22860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A         B          C           D</a:t>
            </a:r>
          </a:p>
        </p:txBody>
      </p:sp>
      <p:sp>
        <p:nvSpPr>
          <p:cNvPr id="4" name="E1"/>
          <p:cNvSpPr/>
          <p:nvPr/>
        </p:nvSpPr>
        <p:spPr>
          <a:xfrm>
            <a:off x="1862322" y="3911218"/>
            <a:ext cx="58726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Mistake: singular and plural confusion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EY"/>
          <p:cNvSpPr/>
          <p:nvPr/>
        </p:nvSpPr>
        <p:spPr>
          <a:xfrm flipH="1">
            <a:off x="4712100" y="2842772"/>
            <a:ext cx="504477" cy="476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1189460" y="4051372"/>
            <a:ext cx="672861" cy="294888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" name="B"/>
          <p:cNvSpPr/>
          <p:nvPr/>
        </p:nvSpPr>
        <p:spPr>
          <a:xfrm>
            <a:off x="1309693" y="1384516"/>
            <a:ext cx="1977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singular</a:t>
            </a:r>
            <a:endParaRPr lang="en-US" sz="2800" dirty="0">
              <a:solidFill>
                <a:srgbClr val="0432FF"/>
              </a:solidFill>
            </a:endParaRPr>
          </a:p>
        </p:txBody>
      </p:sp>
      <p:pic>
        <p:nvPicPr>
          <p:cNvPr id="23" name="ICO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0" y="832331"/>
            <a:ext cx="591877" cy="591877"/>
          </a:xfrm>
          <a:prstGeom prst="rect">
            <a:avLst/>
          </a:prstGeom>
        </p:spPr>
      </p:pic>
      <p:sp>
        <p:nvSpPr>
          <p:cNvPr id="27" name="Arrow  2"/>
          <p:cNvSpPr/>
          <p:nvPr/>
        </p:nvSpPr>
        <p:spPr>
          <a:xfrm>
            <a:off x="2063183" y="1920459"/>
            <a:ext cx="235132" cy="404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3" y="527560"/>
            <a:ext cx="1513184" cy="1134888"/>
          </a:xfrm>
          <a:prstGeom prst="rect">
            <a:avLst/>
          </a:prstGeom>
        </p:spPr>
      </p:pic>
      <p:sp>
        <p:nvSpPr>
          <p:cNvPr id="13" name="Arrow  2">
            <a:extLst>
              <a:ext uri="{FF2B5EF4-FFF2-40B4-BE49-F238E27FC236}">
                <a16:creationId xmlns:a16="http://schemas.microsoft.com/office/drawing/2014/main" id="{E78A8E3A-1400-C24A-BBC7-5968E65E29F3}"/>
              </a:ext>
            </a:extLst>
          </p:cNvPr>
          <p:cNvSpPr/>
          <p:nvPr/>
        </p:nvSpPr>
        <p:spPr>
          <a:xfrm>
            <a:off x="5074257" y="1941015"/>
            <a:ext cx="235132" cy="404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">
            <a:extLst>
              <a:ext uri="{FF2B5EF4-FFF2-40B4-BE49-F238E27FC236}">
                <a16:creationId xmlns:a16="http://schemas.microsoft.com/office/drawing/2014/main" id="{F043793D-A201-F64B-AF63-A290B676F71B}"/>
              </a:ext>
            </a:extLst>
          </p:cNvPr>
          <p:cNvSpPr/>
          <p:nvPr/>
        </p:nvSpPr>
        <p:spPr>
          <a:xfrm>
            <a:off x="4085635" y="1389094"/>
            <a:ext cx="1977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plural</a:t>
            </a:r>
            <a:endParaRPr lang="en-US" sz="28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5" grpId="0" animBg="1"/>
      <p:bldP spid="7" grpId="0" animBg="1"/>
      <p:bldP spid="27" grpId="0" animBg="1"/>
      <p:bldP spid="13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7085175" y="542923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Q 1"/>
          <p:cNvSpPr/>
          <p:nvPr/>
        </p:nvSpPr>
        <p:spPr>
          <a:xfrm>
            <a:off x="1354397" y="2012029"/>
            <a:ext cx="857726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questioned by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police this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last night.</a:t>
            </a:r>
          </a:p>
          <a:p>
            <a:pPr marL="22860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       B                           C                      D</a:t>
            </a:r>
          </a:p>
        </p:txBody>
      </p:sp>
      <p:sp>
        <p:nvSpPr>
          <p:cNvPr id="4" name="E1"/>
          <p:cNvSpPr/>
          <p:nvPr/>
        </p:nvSpPr>
        <p:spPr>
          <a:xfrm>
            <a:off x="1966822" y="3721763"/>
            <a:ext cx="827145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passive: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 +being + P2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Mistake: Omitting “being” in continuous sentences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EY"/>
          <p:cNvSpPr/>
          <p:nvPr/>
        </p:nvSpPr>
        <p:spPr>
          <a:xfrm>
            <a:off x="2766075" y="2780221"/>
            <a:ext cx="577920" cy="55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1189460" y="4041622"/>
            <a:ext cx="672861" cy="308310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3" name="ICO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9" y="1155216"/>
            <a:ext cx="591877" cy="591877"/>
          </a:xfrm>
          <a:prstGeom prst="rect">
            <a:avLst/>
          </a:prstGeom>
        </p:spPr>
      </p:pic>
      <p:sp>
        <p:nvSpPr>
          <p:cNvPr id="24" name="Arrow  1"/>
          <p:cNvSpPr/>
          <p:nvPr/>
        </p:nvSpPr>
        <p:spPr>
          <a:xfrm>
            <a:off x="2958242" y="1747093"/>
            <a:ext cx="235132" cy="404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3" y="527560"/>
            <a:ext cx="1513184" cy="11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5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19593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610" y="421786"/>
            <a:ext cx="5195882" cy="70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REVIEW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hlinkClick r:id="" action="ppaction://noaction"/>
          </p:cNvPr>
          <p:cNvSpPr/>
          <p:nvPr/>
        </p:nvSpPr>
        <p:spPr>
          <a:xfrm>
            <a:off x="1379246" y="1401825"/>
            <a:ext cx="7573287" cy="843742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Using active voice instead of passive voice.</a:t>
            </a:r>
            <a:r>
              <a:rPr lang="en-US" sz="2800" kern="12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kern="1200" dirty="0"/>
          </a:p>
        </p:txBody>
      </p:sp>
      <p:sp>
        <p:nvSpPr>
          <p:cNvPr id="10" name="Freeform 9">
            <a:hlinkClick r:id="rId3" action="ppaction://hlinksldjump"/>
          </p:cNvPr>
          <p:cNvSpPr/>
          <p:nvPr/>
        </p:nvSpPr>
        <p:spPr>
          <a:xfrm>
            <a:off x="1847917" y="2397967"/>
            <a:ext cx="7573287" cy="843742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Using the V-</a:t>
            </a:r>
            <a:r>
              <a:rPr lang="en-US" sz="2800" b="1" spc="2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b="1" spc="2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instead of  P2</a:t>
            </a:r>
            <a:endParaRPr lang="en-US" sz="2800" kern="1200" dirty="0"/>
          </a:p>
        </p:txBody>
      </p:sp>
      <p:sp>
        <p:nvSpPr>
          <p:cNvPr id="11" name="Freeform 10">
            <a:hlinkClick r:id="rId4" action="ppaction://hlinksldjump"/>
          </p:cNvPr>
          <p:cNvSpPr/>
          <p:nvPr/>
        </p:nvSpPr>
        <p:spPr>
          <a:xfrm>
            <a:off x="2330600" y="3383198"/>
            <a:ext cx="7712810" cy="843742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Put adverb of time’s position wrongly.</a:t>
            </a:r>
          </a:p>
        </p:txBody>
      </p:sp>
      <p:sp>
        <p:nvSpPr>
          <p:cNvPr id="12" name="Freeform 11">
            <a:hlinkClick r:id="" action="ppaction://noaction"/>
          </p:cNvPr>
          <p:cNvSpPr/>
          <p:nvPr/>
        </p:nvSpPr>
        <p:spPr>
          <a:xfrm>
            <a:off x="2948135" y="4368429"/>
            <a:ext cx="7589950" cy="843742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Single and plural confusion.</a:t>
            </a:r>
            <a:endParaRPr lang="en-US" sz="28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1379246" y="8762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25" dirty="0">
                <a:solidFill>
                  <a:srgbClr val="FFCC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common mistakes</a:t>
            </a:r>
            <a:endParaRPr lang="en-US" sz="3600" dirty="0">
              <a:solidFill>
                <a:srgbClr val="FF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>
            <a:hlinkClick r:id="" action="ppaction://noaction"/>
            <a:extLst>
              <a:ext uri="{FF2B5EF4-FFF2-40B4-BE49-F238E27FC236}">
                <a16:creationId xmlns:a16="http://schemas.microsoft.com/office/drawing/2014/main" id="{03A8B96C-A216-E441-920C-2BA95E5C9F4D}"/>
              </a:ext>
            </a:extLst>
          </p:cNvPr>
          <p:cNvSpPr/>
          <p:nvPr/>
        </p:nvSpPr>
        <p:spPr>
          <a:xfrm>
            <a:off x="3658609" y="5353660"/>
            <a:ext cx="7449102" cy="843742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Omitting “being” in continuous tenses. 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16456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-49627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166" y="443278"/>
            <a:ext cx="10904413" cy="581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3:</a:t>
            </a:r>
            <a:r>
              <a:rPr lang="en-US" sz="2400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Mark the letter A, B, C or D to indicate the sentence that is closest in meaning to each of the following questions.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" algn="just"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They hunt wild animals for economic benefits.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Wild animals are hunted for economic benefits.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Wild animals for economic benefits are hunted.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 animals were hunted for economic benefits.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 animals for economic benefits were hunted.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are going to book a package tour for the next vacation.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A package tour is going to book for the next vacation.	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A package tour is going to be booked for the next vacation. 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The next vacation is going to book a package tour.	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The next vacation is going to be booked a package tour.</a:t>
            </a:r>
            <a:endParaRPr lang="en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7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-49627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166" y="500832"/>
            <a:ext cx="10904413" cy="628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3:</a:t>
            </a:r>
            <a:r>
              <a:rPr lang="en-US" sz="2400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Mark the letter A, B, C or D to indicate the sentence that is closest in meaning to each of the following questions.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" algn="just"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are asked to turn off the appliances when not using them.	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They asked us to turn off the appliances when not using them. 		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We asked them to turn off the appliances when not using them.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They are asked us to turn off the appliances when not using them. 	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They ask us to turn off the appliances when not using them.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traffic rules must be obeyed strictly by road users.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Road users must be obey the traffic rules	strictly.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Road users must obey the traffic rules strictly.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Road users must be obeyed the traffic rules strictly.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Road users must obeyed the traffic rules strictly.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41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-211609" y="330758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3989034" y="5427814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1" name="7"/>
          <p:cNvSpPr/>
          <p:nvPr/>
        </p:nvSpPr>
        <p:spPr>
          <a:xfrm>
            <a:off x="4738790" y="5427813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8"/>
          <p:cNvSpPr/>
          <p:nvPr/>
        </p:nvSpPr>
        <p:spPr>
          <a:xfrm>
            <a:off x="5505320" y="5427812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9"/>
          <p:cNvSpPr/>
          <p:nvPr/>
        </p:nvSpPr>
        <p:spPr>
          <a:xfrm>
            <a:off x="6257361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6" name="Q 1"/>
          <p:cNvSpPr/>
          <p:nvPr/>
        </p:nvSpPr>
        <p:spPr>
          <a:xfrm>
            <a:off x="498333" y="669048"/>
            <a:ext cx="10564070" cy="355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"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They hunt wild animals for economic benefits.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Wild animals are hunted for economic benefits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Wild animals for economic benefits are hunted.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 animals were hunted for economic benefits.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 animals for economic benefits were hunted.</a:t>
            </a:r>
          </a:p>
        </p:txBody>
      </p:sp>
      <p:sp>
        <p:nvSpPr>
          <p:cNvPr id="4" name="E1"/>
          <p:cNvSpPr/>
          <p:nvPr/>
        </p:nvSpPr>
        <p:spPr>
          <a:xfrm>
            <a:off x="1852354" y="4430891"/>
            <a:ext cx="364457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/>
              <a:t>Present simple passive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S + am/ is/ are+ P2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KEY"/>
          <p:cNvSpPr/>
          <p:nvPr/>
        </p:nvSpPr>
        <p:spPr>
          <a:xfrm>
            <a:off x="476707" y="1554347"/>
            <a:ext cx="577920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1092285" y="4749931"/>
            <a:ext cx="672861" cy="316025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A"/>
          <p:cNvSpPr/>
          <p:nvPr/>
        </p:nvSpPr>
        <p:spPr>
          <a:xfrm>
            <a:off x="8536019" y="2346063"/>
            <a:ext cx="273935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word order</a:t>
            </a: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8536019" y="3058394"/>
            <a:ext cx="271898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tense</a:t>
            </a: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HAPPY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2" y="1489190"/>
            <a:ext cx="613955" cy="613955"/>
          </a:xfrm>
          <a:prstGeom prst="rect">
            <a:avLst/>
          </a:prstGeom>
        </p:spPr>
      </p:pic>
      <p:pic>
        <p:nvPicPr>
          <p:cNvPr id="23" name="ICO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59" y="2260529"/>
            <a:ext cx="591877" cy="591877"/>
          </a:xfrm>
          <a:prstGeom prst="rect">
            <a:avLst/>
          </a:prstGeom>
        </p:spPr>
      </p:pic>
      <p:pic>
        <p:nvPicPr>
          <p:cNvPr id="21" name="ICO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1" y="2946003"/>
            <a:ext cx="591877" cy="591877"/>
          </a:xfrm>
          <a:prstGeom prst="rect">
            <a:avLst/>
          </a:prstGeom>
        </p:spPr>
      </p:pic>
      <p:pic>
        <p:nvPicPr>
          <p:cNvPr id="22" name="ICO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3645779"/>
            <a:ext cx="591877" cy="591877"/>
          </a:xfrm>
          <a:prstGeom prst="rect">
            <a:avLst/>
          </a:prstGeom>
        </p:spPr>
      </p:pic>
      <p:sp>
        <p:nvSpPr>
          <p:cNvPr id="10" name="D"/>
          <p:cNvSpPr/>
          <p:nvPr/>
        </p:nvSpPr>
        <p:spPr>
          <a:xfrm>
            <a:off x="8536019" y="3784054"/>
            <a:ext cx="273935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Wrong word order</a:t>
            </a:r>
          </a:p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wrong tense</a:t>
            </a:r>
          </a:p>
        </p:txBody>
      </p:sp>
      <p:cxnSp>
        <p:nvCxnSpPr>
          <p:cNvPr id="20" name="line 1"/>
          <p:cNvCxnSpPr>
            <a:cxnSpLocks/>
          </p:cNvCxnSpPr>
          <p:nvPr/>
        </p:nvCxnSpPr>
        <p:spPr>
          <a:xfrm>
            <a:off x="2986343" y="2749204"/>
            <a:ext cx="3018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 2"/>
          <p:cNvCxnSpPr>
            <a:cxnSpLocks/>
          </p:cNvCxnSpPr>
          <p:nvPr/>
        </p:nvCxnSpPr>
        <p:spPr>
          <a:xfrm>
            <a:off x="3027735" y="3433796"/>
            <a:ext cx="681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 2"/>
          <p:cNvCxnSpPr>
            <a:cxnSpLocks/>
          </p:cNvCxnSpPr>
          <p:nvPr/>
        </p:nvCxnSpPr>
        <p:spPr>
          <a:xfrm>
            <a:off x="2986343" y="4146980"/>
            <a:ext cx="3018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14" y="867899"/>
            <a:ext cx="1513184" cy="1134888"/>
          </a:xfrm>
          <a:prstGeom prst="rect">
            <a:avLst/>
          </a:prstGeom>
        </p:spPr>
      </p:pic>
      <p:cxnSp>
        <p:nvCxnSpPr>
          <p:cNvPr id="37" name="line 2">
            <a:extLst>
              <a:ext uri="{FF2B5EF4-FFF2-40B4-BE49-F238E27FC236}">
                <a16:creationId xmlns:a16="http://schemas.microsoft.com/office/drawing/2014/main" id="{2ACCC63D-ABF4-6943-96F5-00A53357E7C4}"/>
              </a:ext>
            </a:extLst>
          </p:cNvPr>
          <p:cNvCxnSpPr>
            <a:cxnSpLocks/>
          </p:cNvCxnSpPr>
          <p:nvPr/>
        </p:nvCxnSpPr>
        <p:spPr>
          <a:xfrm>
            <a:off x="6257361" y="4146980"/>
            <a:ext cx="681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4738790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8"/>
          <p:cNvSpPr/>
          <p:nvPr/>
        </p:nvSpPr>
        <p:spPr>
          <a:xfrm>
            <a:off x="5505320" y="5427812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9"/>
          <p:cNvSpPr/>
          <p:nvPr/>
        </p:nvSpPr>
        <p:spPr>
          <a:xfrm>
            <a:off x="6257361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6" name="Q 1"/>
          <p:cNvSpPr/>
          <p:nvPr/>
        </p:nvSpPr>
        <p:spPr>
          <a:xfrm>
            <a:off x="719382" y="646706"/>
            <a:ext cx="10564070" cy="317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are going to book a package tour for the next vacation.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 package tour is going to book for the next vacation.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package tour is going to be booked for the next vacation.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next vacation is going to book a package tour.	</a:t>
            </a:r>
            <a:endParaRPr lang="en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next vacation is going to be booked a package tour.</a:t>
            </a:r>
            <a:endParaRPr lang="en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1"/>
          <p:cNvSpPr/>
          <p:nvPr/>
        </p:nvSpPr>
        <p:spPr>
          <a:xfrm>
            <a:off x="1648728" y="4296171"/>
            <a:ext cx="518033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Near future passive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 + am/is/are going to be + P2</a:t>
            </a:r>
          </a:p>
        </p:txBody>
      </p:sp>
      <p:sp>
        <p:nvSpPr>
          <p:cNvPr id="3" name="KEY"/>
          <p:cNvSpPr/>
          <p:nvPr/>
        </p:nvSpPr>
        <p:spPr>
          <a:xfrm>
            <a:off x="619588" y="2119358"/>
            <a:ext cx="577920" cy="55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Arrow"/>
          <p:cNvSpPr/>
          <p:nvPr/>
        </p:nvSpPr>
        <p:spPr>
          <a:xfrm>
            <a:off x="975867" y="4643188"/>
            <a:ext cx="672861" cy="316025"/>
          </a:xfrm>
          <a:prstGeom prst="rightArrow">
            <a:avLst>
              <a:gd name="adj1" fmla="val 5754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A"/>
          <p:cNvSpPr/>
          <p:nvPr/>
        </p:nvSpPr>
        <p:spPr>
          <a:xfrm>
            <a:off x="9075532" y="1508849"/>
            <a:ext cx="230598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voice</a:t>
            </a:r>
          </a:p>
        </p:txBody>
      </p:sp>
      <p:pic>
        <p:nvPicPr>
          <p:cNvPr id="19" name="HAPPY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93" y="2073800"/>
            <a:ext cx="613955" cy="613955"/>
          </a:xfrm>
          <a:prstGeom prst="rect">
            <a:avLst/>
          </a:prstGeom>
        </p:spPr>
      </p:pic>
      <p:pic>
        <p:nvPicPr>
          <p:cNvPr id="23" name="ICO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14" y="1484756"/>
            <a:ext cx="591877" cy="591877"/>
          </a:xfrm>
          <a:prstGeom prst="rect">
            <a:avLst/>
          </a:prstGeom>
        </p:spPr>
      </p:pic>
      <p:pic>
        <p:nvPicPr>
          <p:cNvPr id="21" name="ICO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2" y="2687755"/>
            <a:ext cx="591877" cy="591877"/>
          </a:xfrm>
          <a:prstGeom prst="rect">
            <a:avLst/>
          </a:prstGeom>
        </p:spPr>
      </p:pic>
      <p:pic>
        <p:nvPicPr>
          <p:cNvPr id="22" name="ICO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50" y="3239551"/>
            <a:ext cx="591877" cy="591877"/>
          </a:xfrm>
          <a:prstGeom prst="rect">
            <a:avLst/>
          </a:prstGeom>
        </p:spPr>
      </p:pic>
      <p:cxnSp>
        <p:nvCxnSpPr>
          <p:cNvPr id="20" name="line 1"/>
          <p:cNvCxnSpPr>
            <a:cxnSpLocks/>
          </p:cNvCxnSpPr>
          <p:nvPr/>
        </p:nvCxnSpPr>
        <p:spPr>
          <a:xfrm flipV="1">
            <a:off x="3249533" y="1851759"/>
            <a:ext cx="2217420" cy="20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 2"/>
          <p:cNvCxnSpPr>
            <a:cxnSpLocks/>
          </p:cNvCxnSpPr>
          <p:nvPr/>
        </p:nvCxnSpPr>
        <p:spPr>
          <a:xfrm>
            <a:off x="3221650" y="2556842"/>
            <a:ext cx="2874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 2"/>
          <p:cNvCxnSpPr>
            <a:cxnSpLocks/>
          </p:cNvCxnSpPr>
          <p:nvPr/>
        </p:nvCxnSpPr>
        <p:spPr>
          <a:xfrm>
            <a:off x="1268698" y="3754358"/>
            <a:ext cx="2319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23" y="5256800"/>
            <a:ext cx="1513184" cy="1134888"/>
          </a:xfrm>
          <a:prstGeom prst="rect">
            <a:avLst/>
          </a:prstGeom>
        </p:spPr>
      </p:pic>
      <p:cxnSp>
        <p:nvCxnSpPr>
          <p:cNvPr id="28" name="line 2">
            <a:extLst>
              <a:ext uri="{FF2B5EF4-FFF2-40B4-BE49-F238E27FC236}">
                <a16:creationId xmlns:a16="http://schemas.microsoft.com/office/drawing/2014/main" id="{022912A4-8C54-9B45-A246-1C1B498BC9EC}"/>
              </a:ext>
            </a:extLst>
          </p:cNvPr>
          <p:cNvCxnSpPr>
            <a:cxnSpLocks/>
          </p:cNvCxnSpPr>
          <p:nvPr/>
        </p:nvCxnSpPr>
        <p:spPr>
          <a:xfrm>
            <a:off x="1197508" y="3155600"/>
            <a:ext cx="230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">
            <a:extLst>
              <a:ext uri="{FF2B5EF4-FFF2-40B4-BE49-F238E27FC236}">
                <a16:creationId xmlns:a16="http://schemas.microsoft.com/office/drawing/2014/main" id="{A5209078-3786-1F4A-8D0F-B46CD1D3367A}"/>
              </a:ext>
            </a:extLst>
          </p:cNvPr>
          <p:cNvSpPr/>
          <p:nvPr/>
        </p:nvSpPr>
        <p:spPr>
          <a:xfrm>
            <a:off x="9093715" y="2859832"/>
            <a:ext cx="228780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subject</a:t>
            </a:r>
            <a:endParaRPr lang="en-US" sz="28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 animBg="1"/>
      <p:bldP spid="3" grpId="0" animBg="1"/>
      <p:bldP spid="5" grpId="0" animBg="1"/>
      <p:bldP spid="6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" y="1005198"/>
            <a:ext cx="5737861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432FF"/>
                </a:solidFill>
              </a:rPr>
              <a:t>Lan does the washing every day.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- They are cooking the dinner now.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- We should use solar energy instead of electricity.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- Tim has written the letter.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- They had evacuated the villagers to the safe shelter.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63E72-C3A8-8543-B2D2-BD7D92BE3EFF}"/>
              </a:ext>
            </a:extLst>
          </p:cNvPr>
          <p:cNvSpPr/>
          <p:nvPr/>
        </p:nvSpPr>
        <p:spPr>
          <a:xfrm>
            <a:off x="6073481" y="1005198"/>
            <a:ext cx="5996599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/>
              <a:t>- The washing is washed every day by Lan.</a:t>
            </a:r>
          </a:p>
          <a:p>
            <a:endParaRPr lang="en-US" sz="2800" b="1" dirty="0"/>
          </a:p>
          <a:p>
            <a:r>
              <a:rPr lang="en-US" sz="2800" b="1" dirty="0"/>
              <a:t>- The dinner is being cooked now.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r>
              <a:rPr lang="en-US" sz="2800" b="1" dirty="0"/>
              <a:t>- Solar energy should be used instead of electricity.</a:t>
            </a:r>
          </a:p>
          <a:p>
            <a:endParaRPr lang="en-US" sz="2800" b="1" dirty="0"/>
          </a:p>
          <a:p>
            <a:r>
              <a:rPr lang="en-US" sz="2800" b="1" dirty="0"/>
              <a:t>- The letter has been written by Tim.</a:t>
            </a:r>
          </a:p>
          <a:p>
            <a:endParaRPr lang="en-US" sz="2800" b="1" dirty="0"/>
          </a:p>
          <a:p>
            <a:r>
              <a:rPr lang="en-US" sz="2800" b="1" dirty="0"/>
              <a:t>- The villagers had been evacuated to the safe shelter.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122F9-9305-E549-8970-B560C1EFDD8E}"/>
              </a:ext>
            </a:extLst>
          </p:cNvPr>
          <p:cNvSpPr txBox="1"/>
          <p:nvPr/>
        </p:nvSpPr>
        <p:spPr>
          <a:xfrm>
            <a:off x="6812280" y="5935572"/>
            <a:ext cx="4777740" cy="7065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Passive: S + be + P2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D60B4-2F25-314B-BD17-3D32F8B63CD2}"/>
              </a:ext>
            </a:extLst>
          </p:cNvPr>
          <p:cNvSpPr txBox="1"/>
          <p:nvPr/>
        </p:nvSpPr>
        <p:spPr>
          <a:xfrm>
            <a:off x="1657872" y="311676"/>
            <a:ext cx="2833596" cy="523220"/>
          </a:xfrm>
          <a:prstGeom prst="rect">
            <a:avLst/>
          </a:prstGeom>
          <a:solidFill>
            <a:srgbClr val="00905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ACTIVE VOICE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3CAAE-FB01-B647-95D1-D48A59D90387}"/>
              </a:ext>
            </a:extLst>
          </p:cNvPr>
          <p:cNvSpPr txBox="1"/>
          <p:nvPr/>
        </p:nvSpPr>
        <p:spPr>
          <a:xfrm>
            <a:off x="7607405" y="337602"/>
            <a:ext cx="2928750" cy="523220"/>
          </a:xfrm>
          <a:prstGeom prst="rect">
            <a:avLst/>
          </a:prstGeom>
          <a:solidFill>
            <a:srgbClr val="00905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PASSIVE VOICE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E6232B7-8212-6340-ACD6-036BC9A49729}"/>
              </a:ext>
            </a:extLst>
          </p:cNvPr>
          <p:cNvSpPr/>
          <p:nvPr/>
        </p:nvSpPr>
        <p:spPr>
          <a:xfrm>
            <a:off x="6096000" y="6145967"/>
            <a:ext cx="5905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677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-58853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/>
          <p:cNvSpPr/>
          <p:nvPr/>
        </p:nvSpPr>
        <p:spPr>
          <a:xfrm>
            <a:off x="5495025" y="5453381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9"/>
          <p:cNvSpPr/>
          <p:nvPr/>
        </p:nvSpPr>
        <p:spPr>
          <a:xfrm>
            <a:off x="6257361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6" name="Q 1"/>
          <p:cNvSpPr/>
          <p:nvPr/>
        </p:nvSpPr>
        <p:spPr>
          <a:xfrm>
            <a:off x="755112" y="618292"/>
            <a:ext cx="10564070" cy="427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" algn="just">
              <a:lnSpc>
                <a:spcPct val="200000"/>
              </a:lnSpc>
              <a:spcBef>
                <a:spcPts val="600"/>
              </a:spcBef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are asked to turn off the appliances when not using them.	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They asked us to turn off the appliances when not using them. 	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We asked them to turn off the appliances when not using them.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They are asked us to turn off the appliances when not using them. 	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They ask us to turn off the appliances when not using them. </a:t>
            </a:r>
          </a:p>
        </p:txBody>
      </p:sp>
      <p:sp>
        <p:nvSpPr>
          <p:cNvPr id="3" name="KEY"/>
          <p:cNvSpPr/>
          <p:nvPr/>
        </p:nvSpPr>
        <p:spPr>
          <a:xfrm>
            <a:off x="684632" y="4342075"/>
            <a:ext cx="577920" cy="55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A"/>
          <p:cNvSpPr/>
          <p:nvPr/>
        </p:nvSpPr>
        <p:spPr>
          <a:xfrm>
            <a:off x="9808348" y="1780488"/>
            <a:ext cx="177581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tense</a:t>
            </a:r>
          </a:p>
        </p:txBody>
      </p:sp>
      <p:sp>
        <p:nvSpPr>
          <p:cNvPr id="7" name="B"/>
          <p:cNvSpPr/>
          <p:nvPr/>
        </p:nvSpPr>
        <p:spPr>
          <a:xfrm>
            <a:off x="9903709" y="3539346"/>
            <a:ext cx="17758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passive voice</a:t>
            </a:r>
          </a:p>
        </p:txBody>
      </p:sp>
      <p:sp>
        <p:nvSpPr>
          <p:cNvPr id="8" name="C"/>
          <p:cNvSpPr/>
          <p:nvPr/>
        </p:nvSpPr>
        <p:spPr>
          <a:xfrm>
            <a:off x="9808347" y="2608287"/>
            <a:ext cx="177581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tense</a:t>
            </a:r>
          </a:p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subject</a:t>
            </a:r>
          </a:p>
        </p:txBody>
      </p:sp>
      <p:pic>
        <p:nvPicPr>
          <p:cNvPr id="19" name="HAPPY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89" y="4383687"/>
            <a:ext cx="613955" cy="613955"/>
          </a:xfrm>
          <a:prstGeom prst="rect">
            <a:avLst/>
          </a:prstGeom>
        </p:spPr>
      </p:pic>
      <p:pic>
        <p:nvPicPr>
          <p:cNvPr id="23" name="ICO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080" y="1575459"/>
            <a:ext cx="440267" cy="591877"/>
          </a:xfrm>
          <a:prstGeom prst="rect">
            <a:avLst/>
          </a:prstGeom>
        </p:spPr>
      </p:pic>
      <p:pic>
        <p:nvPicPr>
          <p:cNvPr id="21" name="ICO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7" y="2637809"/>
            <a:ext cx="379633" cy="591877"/>
          </a:xfrm>
          <a:prstGeom prst="rect">
            <a:avLst/>
          </a:prstGeom>
        </p:spPr>
      </p:pic>
      <p:pic>
        <p:nvPicPr>
          <p:cNvPr id="22" name="ICO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09" y="3880235"/>
            <a:ext cx="434695" cy="591877"/>
          </a:xfrm>
          <a:prstGeom prst="rect">
            <a:avLst/>
          </a:prstGeom>
        </p:spPr>
      </p:pic>
      <p:cxnSp>
        <p:nvCxnSpPr>
          <p:cNvPr id="20" name="line 1"/>
          <p:cNvCxnSpPr>
            <a:cxnSpLocks/>
          </p:cNvCxnSpPr>
          <p:nvPr/>
        </p:nvCxnSpPr>
        <p:spPr>
          <a:xfrm>
            <a:off x="2027889" y="2273804"/>
            <a:ext cx="779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 2"/>
          <p:cNvCxnSpPr>
            <a:cxnSpLocks/>
          </p:cNvCxnSpPr>
          <p:nvPr/>
        </p:nvCxnSpPr>
        <p:spPr>
          <a:xfrm>
            <a:off x="1262552" y="3046179"/>
            <a:ext cx="2013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 2"/>
          <p:cNvCxnSpPr>
            <a:cxnSpLocks/>
          </p:cNvCxnSpPr>
          <p:nvPr/>
        </p:nvCxnSpPr>
        <p:spPr>
          <a:xfrm>
            <a:off x="1368211" y="4893404"/>
            <a:ext cx="1439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23" y="5256800"/>
            <a:ext cx="1513184" cy="1134888"/>
          </a:xfrm>
          <a:prstGeom prst="rect">
            <a:avLst/>
          </a:prstGeom>
        </p:spPr>
      </p:pic>
      <p:cxnSp>
        <p:nvCxnSpPr>
          <p:cNvPr id="27" name="line 2">
            <a:extLst>
              <a:ext uri="{FF2B5EF4-FFF2-40B4-BE49-F238E27FC236}">
                <a16:creationId xmlns:a16="http://schemas.microsoft.com/office/drawing/2014/main" id="{5D4E346C-19A9-3147-B606-95832F2606D6}"/>
              </a:ext>
            </a:extLst>
          </p:cNvPr>
          <p:cNvCxnSpPr>
            <a:cxnSpLocks/>
          </p:cNvCxnSpPr>
          <p:nvPr/>
        </p:nvCxnSpPr>
        <p:spPr>
          <a:xfrm>
            <a:off x="1262552" y="4018659"/>
            <a:ext cx="2371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253375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9"/>
          <p:cNvSpPr/>
          <p:nvPr/>
        </p:nvSpPr>
        <p:spPr>
          <a:xfrm>
            <a:off x="6257361" y="5440596"/>
            <a:ext cx="758143" cy="79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6" name="Q 1"/>
          <p:cNvSpPr/>
          <p:nvPr/>
        </p:nvSpPr>
        <p:spPr>
          <a:xfrm>
            <a:off x="656702" y="933504"/>
            <a:ext cx="10564070" cy="355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traffic rules must be obeyed strictly by road users.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Road users must be obey the traffic rules	strictly.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Road users must obey the traffic rules strictly.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Road users must be obeyed the traffic rules strictly.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Road users must obeyed the traffic rules strictly.</a:t>
            </a:r>
          </a:p>
        </p:txBody>
      </p:sp>
      <p:sp>
        <p:nvSpPr>
          <p:cNvPr id="3" name="KEY"/>
          <p:cNvSpPr/>
          <p:nvPr/>
        </p:nvSpPr>
        <p:spPr>
          <a:xfrm>
            <a:off x="575061" y="2547967"/>
            <a:ext cx="577920" cy="55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A"/>
          <p:cNvSpPr/>
          <p:nvPr/>
        </p:nvSpPr>
        <p:spPr>
          <a:xfrm>
            <a:off x="9013665" y="1945017"/>
            <a:ext cx="23758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infinitives</a:t>
            </a:r>
          </a:p>
        </p:txBody>
      </p:sp>
      <p:sp>
        <p:nvSpPr>
          <p:cNvPr id="7" name="B"/>
          <p:cNvSpPr/>
          <p:nvPr/>
        </p:nvSpPr>
        <p:spPr>
          <a:xfrm>
            <a:off x="9013664" y="4136993"/>
            <a:ext cx="23758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verb form after modal verb</a:t>
            </a:r>
          </a:p>
        </p:txBody>
      </p:sp>
      <p:sp>
        <p:nvSpPr>
          <p:cNvPr id="8" name="C"/>
          <p:cNvSpPr/>
          <p:nvPr/>
        </p:nvSpPr>
        <p:spPr>
          <a:xfrm>
            <a:off x="9013665" y="3300091"/>
            <a:ext cx="23758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passive voice</a:t>
            </a:r>
          </a:p>
        </p:txBody>
      </p:sp>
      <p:pic>
        <p:nvPicPr>
          <p:cNvPr id="19" name="HAPPY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40" y="2448820"/>
            <a:ext cx="613955" cy="613955"/>
          </a:xfrm>
          <a:prstGeom prst="rect">
            <a:avLst/>
          </a:prstGeom>
        </p:spPr>
      </p:pic>
      <p:pic>
        <p:nvPicPr>
          <p:cNvPr id="23" name="ICO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95" y="1730273"/>
            <a:ext cx="440267" cy="591877"/>
          </a:xfrm>
          <a:prstGeom prst="rect">
            <a:avLst/>
          </a:prstGeom>
        </p:spPr>
      </p:pic>
      <p:pic>
        <p:nvPicPr>
          <p:cNvPr id="21" name="ICO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59" y="4015561"/>
            <a:ext cx="379633" cy="591877"/>
          </a:xfrm>
          <a:prstGeom prst="rect">
            <a:avLst/>
          </a:prstGeom>
        </p:spPr>
      </p:pic>
      <p:pic>
        <p:nvPicPr>
          <p:cNvPr id="22" name="ICO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28" y="3213336"/>
            <a:ext cx="434695" cy="591877"/>
          </a:xfrm>
          <a:prstGeom prst="rect">
            <a:avLst/>
          </a:prstGeom>
        </p:spPr>
      </p:pic>
      <p:cxnSp>
        <p:nvCxnSpPr>
          <p:cNvPr id="20" name="line 1"/>
          <p:cNvCxnSpPr>
            <a:cxnSpLocks/>
          </p:cNvCxnSpPr>
          <p:nvPr/>
        </p:nvCxnSpPr>
        <p:spPr>
          <a:xfrm>
            <a:off x="3634451" y="2242875"/>
            <a:ext cx="1064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 2"/>
          <p:cNvCxnSpPr>
            <a:cxnSpLocks/>
          </p:cNvCxnSpPr>
          <p:nvPr/>
        </p:nvCxnSpPr>
        <p:spPr>
          <a:xfrm>
            <a:off x="2835797" y="4384768"/>
            <a:ext cx="1863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83" y="764164"/>
            <a:ext cx="1513184" cy="1134888"/>
          </a:xfrm>
          <a:prstGeom prst="rect">
            <a:avLst/>
          </a:prstGeom>
        </p:spPr>
      </p:pic>
      <p:cxnSp>
        <p:nvCxnSpPr>
          <p:cNvPr id="27" name="line 2">
            <a:extLst>
              <a:ext uri="{FF2B5EF4-FFF2-40B4-BE49-F238E27FC236}">
                <a16:creationId xmlns:a16="http://schemas.microsoft.com/office/drawing/2014/main" id="{5D4E346C-19A9-3147-B606-95832F2606D6}"/>
              </a:ext>
            </a:extLst>
          </p:cNvPr>
          <p:cNvCxnSpPr>
            <a:cxnSpLocks/>
          </p:cNvCxnSpPr>
          <p:nvPr/>
        </p:nvCxnSpPr>
        <p:spPr>
          <a:xfrm>
            <a:off x="2835797" y="3679683"/>
            <a:ext cx="2222340" cy="26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6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4974" y="368843"/>
            <a:ext cx="5003101" cy="646331"/>
          </a:xfrm>
          <a:prstGeom prst="rect">
            <a:avLst/>
          </a:prstGeom>
          <a:solidFill>
            <a:srgbClr val="009051"/>
          </a:solidFill>
        </p:spPr>
        <p:txBody>
          <a:bodyPr wrap="none">
            <a:spAutoFit/>
          </a:bodyPr>
          <a:lstStyle/>
          <a:p>
            <a:r>
              <a:rPr lang="en-US" sz="3600" b="1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FURTHER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092" y="782002"/>
            <a:ext cx="10870787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22885" algn="l"/>
                <a:tab pos="1393190" algn="l"/>
                <a:tab pos="2562860" algn="l"/>
                <a:tab pos="373189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Mark the letter A, B, c or D to indicate the correct answer to each of the following questions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tabLst>
                <a:tab pos="222885" algn="l"/>
                <a:tab pos="1393190" algn="l"/>
                <a:tab pos="2562860" algn="l"/>
                <a:tab pos="3731895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1. Poverty is a problem in many cities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whole families can only afford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10000"/>
              </a:lnSpc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to live in one room.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lphaUcPeriod"/>
              <a:tabLst>
                <a:tab pos="416560" algn="l"/>
                <a:tab pos="1417955" algn="l"/>
                <a:tab pos="1828800" algn="l"/>
                <a:tab pos="2857500" algn="l"/>
                <a:tab pos="3657600" algn="l"/>
                <a:tab pos="53149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when			B. where 		C. even			D. if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tabLst>
                <a:tab pos="416560" algn="l"/>
                <a:tab pos="1417955" algn="l"/>
                <a:tab pos="28575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2. Don't worry about it. You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told if there is a change of plan.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10000"/>
              </a:lnSpc>
              <a:tabLst>
                <a:tab pos="1417955" algn="l"/>
                <a:tab pos="1828800" algn="l"/>
                <a:tab pos="1943100" algn="l"/>
                <a:tab pos="2581910" algn="l"/>
                <a:tab pos="3657600" algn="l"/>
                <a:tab pos="3746500" algn="l"/>
                <a:tab pos="5372100" algn="l"/>
                <a:tab pos="54864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are				    B. were			C. would be		D. will be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tabLst>
                <a:tab pos="681355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......................</a:t>
            </a: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I use your phone? I need to make a phone call to my mum.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10000"/>
              </a:lnSpc>
              <a:tabLst>
                <a:tab pos="1417955" algn="l"/>
                <a:tab pos="1828800" algn="l"/>
                <a:tab pos="2581910" algn="l"/>
                <a:tab pos="3657600" algn="l"/>
                <a:tab pos="3746500" algn="l"/>
                <a:tab pos="53721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Would			    B. Will			C. Can			D. Must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tabLst>
                <a:tab pos="1417955" algn="l"/>
                <a:tab pos="1828800" algn="l"/>
                <a:tab pos="2581910" algn="l"/>
                <a:tab pos="3657600" algn="l"/>
                <a:tab pos="3746500" algn="l"/>
                <a:tab pos="53721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4. Unfortunately when I arrived, my friend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so we only had time for a few words.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10000"/>
              </a:lnSpc>
              <a:tabLst>
                <a:tab pos="258191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has just left		  B. was just leaving       C. had just left	             D. would just leave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tabLst>
                <a:tab pos="258191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5. English is now an effective medium of international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AutoNum type="alphaUcPeriod"/>
            </a:pPr>
            <a:r>
              <a:rPr lang="en-US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communication 	B. talking 			C. announcement 	D. discussion</a:t>
            </a:r>
          </a:p>
          <a:p>
            <a:pPr algn="just"/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algn="r"/>
            <a:r>
              <a:rPr lang="en-US" sz="2200" b="1" i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(Source: Practice test 5 - Ôn thi vào 10 tác giả Thùy chi)</a:t>
            </a:r>
            <a:endParaRPr lang="en-US" sz="2200" dirty="0">
              <a:solidFill>
                <a:srgbClr val="0432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092" y="2995283"/>
            <a:ext cx="10991557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tabLst>
                <a:tab pos="416560" algn="l"/>
                <a:tab pos="1417955" algn="l"/>
                <a:tab pos="2857500" algn="l"/>
              </a:tabLst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2. Don't worry about it. You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told if there is a change of plan.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KEY"/>
          <p:cNvSpPr/>
          <p:nvPr/>
        </p:nvSpPr>
        <p:spPr>
          <a:xfrm>
            <a:off x="8764438" y="3324031"/>
            <a:ext cx="484396" cy="475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404" y="428005"/>
            <a:ext cx="10696755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'Times New Roman'"/>
                <a:cs typeface="Times New Roman" panose="02020603050405020304" pitchFamily="18" charset="0"/>
              </a:rPr>
              <a:t>Mark the letter A, B, C or D on your answer sheet to indicate the underlined part that needs correction in each of the following questions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 have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this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article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website,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you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B.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C.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you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D.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I can’t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book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Lan lent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 last week. </a:t>
            </a:r>
          </a:p>
          <a:p>
            <a:pPr marL="457200" indent="-457200" algn="just">
              <a:lnSpc>
                <a:spcPct val="12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find                B. which			C. it			D. to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house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going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rebuilt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 a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firm next month.</a:t>
            </a:r>
          </a:p>
          <a:p>
            <a:pPr marL="457200" indent="-457200" algn="just">
              <a:lnSpc>
                <a:spcPct val="12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              B. is going           		C. rebuilt                    	D. local</a:t>
            </a:r>
          </a:p>
          <a:p>
            <a:pPr algn="just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en-US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400" b="1" i="1" dirty="0">
                <a:solidFill>
                  <a:srgbClr val="0432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(Source: Đề thi khảo sát vào 10 trường THCS Giang Biên năm học 2019 -2020)</a:t>
            </a: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404" y="3576559"/>
            <a:ext cx="10696755" cy="4968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Question 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house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going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rebuilt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a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firm next month.</a:t>
            </a:r>
          </a:p>
        </p:txBody>
      </p:sp>
      <p:sp>
        <p:nvSpPr>
          <p:cNvPr id="7" name="KEY"/>
          <p:cNvSpPr/>
          <p:nvPr/>
        </p:nvSpPr>
        <p:spPr>
          <a:xfrm>
            <a:off x="5950698" y="4073426"/>
            <a:ext cx="484396" cy="475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78" y="132439"/>
            <a:ext cx="11669843" cy="650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3: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 or D to indicate the sentence that is closest in meaning to the original sentence in each of the following questions.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 or D to indicate the sentence that is closest in meaning to the original sentence in each of the following questions.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Because of Covid-19 pandemic, we will have to cancel the trip to the mountain.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If there is no Covid-19, we would not have to cancel the trip to the mountain.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If there were no Covid-19, we would not have to cancel the trip to the mountain.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If there were no Covid-19, we will not have to cancel the trip to the mountain.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there was no Covid-19, we will have to cancel the trip to the mountain.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“What time do you come home every day, Mark?”- said Tom.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asked Mark what time he came home every day</a:t>
            </a:r>
          </a:p>
          <a:p>
            <a:pPr marL="342900" lvl="0" indent="-342900">
              <a:lnSpc>
                <a:spcPct val="110000"/>
              </a:lnSpc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asked Mark what time does he come home every day.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asked Mark what time he come home every day.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asked Mark what time did he come home every day.</a:t>
            </a:r>
          </a:p>
          <a:p>
            <a:pPr lvl="0"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We should learn English vocabular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reading.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English vocabulary have to be learn through reading.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English vocabulary should be learning through reading.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English vocabulary had to be learn through reading.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English vocabulary should be learnt through reading.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077" y="4825119"/>
            <a:ext cx="6300956" cy="406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should learn English vocabular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reading.</a:t>
            </a:r>
            <a:endParaRPr lang="en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KEY"/>
          <p:cNvSpPr/>
          <p:nvPr/>
        </p:nvSpPr>
        <p:spPr>
          <a:xfrm flipH="1">
            <a:off x="261079" y="6174074"/>
            <a:ext cx="351163" cy="403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2840" y="6069419"/>
            <a:ext cx="5279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(Source: đề </a:t>
            </a:r>
            <a:r>
              <a:rPr lang="en-US" sz="2000" b="1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của Sở GD và ĐT </a:t>
            </a:r>
          </a:p>
          <a:p>
            <a:pPr>
              <a:lnSpc>
                <a:spcPct val="110000"/>
              </a:lnSpc>
            </a:pPr>
            <a:r>
              <a:rPr lang="en-US" sz="2000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TP Hà Nội năm </a:t>
            </a:r>
            <a:r>
              <a:rPr lang="en-US" sz="2000" b="1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2021)</a:t>
            </a:r>
            <a:endParaRPr lang="en-US" sz="20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8058" y="449191"/>
            <a:ext cx="5195882" cy="76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WRAP - UP</a:t>
            </a:r>
            <a:endParaRPr lang="en-US" sz="4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139A6-C46D-0846-9615-D78252D99812}"/>
              </a:ext>
            </a:extLst>
          </p:cNvPr>
          <p:cNvSpPr txBox="1"/>
          <p:nvPr/>
        </p:nvSpPr>
        <p:spPr>
          <a:xfrm>
            <a:off x="744894" y="1407281"/>
            <a:ext cx="10702209" cy="4642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Rearrange the words to make correct sentences.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Then identify which tenses they are.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invented / by / Paper /was / Chinese. 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–&gt; Paper was invented by the Chinese. 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–&gt; Past simple passive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/being / His motorbike/ by a mechanic / is / serviced /right now.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hadn’t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/before /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/half an hour / be/ for/ should / cooked/ at least / The beef.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9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8057" y="330700"/>
            <a:ext cx="5195882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WRAP -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139A6-C46D-0846-9615-D78252D99812}"/>
              </a:ext>
            </a:extLst>
          </p:cNvPr>
          <p:cNvSpPr txBox="1"/>
          <p:nvPr/>
        </p:nvSpPr>
        <p:spPr>
          <a:xfrm>
            <a:off x="744894" y="1160094"/>
            <a:ext cx="10702209" cy="5127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Rearrange the words to make correct sentences.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Then identify which tenses they are.</a:t>
            </a:r>
          </a:p>
          <a:p>
            <a:pPr marL="457200" lvl="0" indent="-457200">
              <a:lnSpc>
                <a:spcPct val="125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/being / His motorbike/ by a mechanic / is / serviced /right now.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His motorbike is being serviced by a mechanic right now. </a:t>
            </a:r>
          </a:p>
          <a:p>
            <a:pPr>
              <a:lnSpc>
                <a:spcPct val="125000"/>
              </a:lnSpc>
            </a:pP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Present continuous passive</a:t>
            </a:r>
          </a:p>
          <a:p>
            <a:pPr lvl="0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hadn’t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/before /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school.</a:t>
            </a:r>
          </a:p>
          <a:p>
            <a:pPr lvl="0">
              <a:lnSpc>
                <a:spcPct val="125000"/>
              </a:lnSpc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Smart phones hadn’t been invented before we graduated from high school.</a:t>
            </a:r>
            <a:r>
              <a:rPr lang="en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25000"/>
              </a:lnSpc>
            </a:pP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Past perfect passive</a:t>
            </a:r>
          </a:p>
          <a:p>
            <a:pPr lvl="0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/half an hour / be/ for/ should / cooked/ at least / The beef.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The beef should be cooked for at least half an hour. </a:t>
            </a:r>
          </a:p>
          <a:p>
            <a:pPr>
              <a:lnSpc>
                <a:spcPct val="125000"/>
              </a:lnSpc>
            </a:pP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Modal verb passive</a:t>
            </a:r>
          </a:p>
        </p:txBody>
      </p:sp>
    </p:spTree>
    <p:extLst>
      <p:ext uri="{BB962C8B-B14F-4D97-AF65-F5344CB8AC3E}">
        <p14:creationId xmlns:p14="http://schemas.microsoft.com/office/powerpoint/2010/main" val="228906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8059" y="532955"/>
            <a:ext cx="5195882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4" y="1464555"/>
            <a:ext cx="4650675" cy="3385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12413F-1C2C-5E46-B707-D54D0D1C8B33}"/>
              </a:ext>
            </a:extLst>
          </p:cNvPr>
          <p:cNvSpPr txBox="1"/>
          <p:nvPr/>
        </p:nvSpPr>
        <p:spPr>
          <a:xfrm>
            <a:off x="3498059" y="52896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726A9-7701-4047-8844-13C9027BAF41}"/>
              </a:ext>
            </a:extLst>
          </p:cNvPr>
          <p:cNvSpPr txBox="1"/>
          <p:nvPr/>
        </p:nvSpPr>
        <p:spPr>
          <a:xfrm>
            <a:off x="3113311" y="5208779"/>
            <a:ext cx="572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</a:t>
            </a:r>
            <a:r>
              <a:rPr lang="en-US" b="1" dirty="0" err="1">
                <a:solidFill>
                  <a:schemeClr val="bg1"/>
                </a:solidFill>
              </a:rPr>
              <a:t>www.youtube.com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watch?v</a:t>
            </a:r>
            <a:r>
              <a:rPr lang="en-US" b="1" dirty="0">
                <a:solidFill>
                  <a:schemeClr val="bg1"/>
                </a:solidFill>
              </a:rPr>
              <a:t>=mtWqQ1gdbIk&amp;t=8s</a:t>
            </a:r>
            <a:endParaRPr lang="en-V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83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-48591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8574"/>
            <a:ext cx="10955547" cy="59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1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289CB-FD9A-2C47-9E4A-B1E9602B85DA}"/>
              </a:ext>
            </a:extLst>
          </p:cNvPr>
          <p:cNvSpPr txBox="1"/>
          <p:nvPr/>
        </p:nvSpPr>
        <p:spPr>
          <a:xfrm>
            <a:off x="240031" y="3511964"/>
            <a:ext cx="2868929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40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Identify the</a:t>
            </a:r>
            <a:r>
              <a:rPr lang="en-US" sz="2800" b="1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 and passive 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0B292-A5E1-DE4C-B970-515A6476A5AC}"/>
              </a:ext>
            </a:extLst>
          </p:cNvPr>
          <p:cNvSpPr txBox="1"/>
          <p:nvPr/>
        </p:nvSpPr>
        <p:spPr>
          <a:xfrm>
            <a:off x="3349634" y="3477674"/>
            <a:ext cx="258814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 the passive voice correctly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BD362-25ED-F04A-A7D7-9C8160CFA77F}"/>
              </a:ext>
            </a:extLst>
          </p:cNvPr>
          <p:cNvSpPr txBox="1"/>
          <p:nvPr/>
        </p:nvSpPr>
        <p:spPr>
          <a:xfrm>
            <a:off x="6223474" y="3476197"/>
            <a:ext cx="261682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Recognize common mistakes</a:t>
            </a:r>
            <a:endParaRPr lang="en-US" sz="2800" b="1" spc="25" dirty="0">
              <a:solidFill>
                <a:srgbClr val="0432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2012A-3230-ED42-BC1E-AC575A31B3EE}"/>
              </a:ext>
            </a:extLst>
          </p:cNvPr>
          <p:cNvSpPr txBox="1"/>
          <p:nvPr/>
        </p:nvSpPr>
        <p:spPr>
          <a:xfrm>
            <a:off x="9125996" y="3476197"/>
            <a:ext cx="265833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Practice the passive voice properly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21684-515D-2848-A52B-9E592F938093}"/>
              </a:ext>
            </a:extLst>
          </p:cNvPr>
          <p:cNvSpPr txBox="1"/>
          <p:nvPr/>
        </p:nvSpPr>
        <p:spPr>
          <a:xfrm>
            <a:off x="2895600" y="637716"/>
            <a:ext cx="6899910" cy="1137171"/>
          </a:xfrm>
          <a:prstGeom prst="rect">
            <a:avLst/>
          </a:prstGeom>
          <a:solidFill>
            <a:srgbClr val="009051"/>
          </a:solidFill>
          <a:ln>
            <a:solidFill>
              <a:srgbClr val="00905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4F4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PASSIVE VOICE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4F4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TENSES + MODAL VERBS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938EEFCB-966D-6D45-880D-3EF1DB3C65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326" y="637716"/>
            <a:ext cx="1933029" cy="1400489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3703B9C1-23B9-0F4B-9945-1954FD407B71}"/>
              </a:ext>
            </a:extLst>
          </p:cNvPr>
          <p:cNvSpPr/>
          <p:nvPr/>
        </p:nvSpPr>
        <p:spPr>
          <a:xfrm>
            <a:off x="1370841" y="2616958"/>
            <a:ext cx="607308" cy="767277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A20687B-74BC-1D4F-B15B-2429CBE24BF0}"/>
              </a:ext>
            </a:extLst>
          </p:cNvPr>
          <p:cNvSpPr/>
          <p:nvPr/>
        </p:nvSpPr>
        <p:spPr>
          <a:xfrm>
            <a:off x="4282620" y="2579700"/>
            <a:ext cx="607308" cy="767277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90F9596-F688-8C46-80FD-BED790FDC19D}"/>
              </a:ext>
            </a:extLst>
          </p:cNvPr>
          <p:cNvSpPr/>
          <p:nvPr/>
        </p:nvSpPr>
        <p:spPr>
          <a:xfrm>
            <a:off x="7228233" y="2579700"/>
            <a:ext cx="607308" cy="767277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AF07A8BD-D0EE-F54B-AF27-2F2499EF548D}"/>
              </a:ext>
            </a:extLst>
          </p:cNvPr>
          <p:cNvSpPr/>
          <p:nvPr/>
        </p:nvSpPr>
        <p:spPr>
          <a:xfrm>
            <a:off x="9876200" y="2579700"/>
            <a:ext cx="607308" cy="767277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0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umb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376" r="4518" b="7706"/>
          <a:stretch/>
        </p:blipFill>
        <p:spPr bwMode="auto">
          <a:xfrm>
            <a:off x="0" y="0"/>
            <a:ext cx="12192000" cy="69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7062" y="851981"/>
            <a:ext cx="5852160" cy="70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2812" y="2317121"/>
            <a:ext cx="8888548" cy="756000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437239" y="1874321"/>
            <a:ext cx="6221983" cy="885600"/>
          </a:xfrm>
          <a:custGeom>
            <a:avLst/>
            <a:gdLst>
              <a:gd name="connsiteX0" fmla="*/ 0 w 6221983"/>
              <a:gd name="connsiteY0" fmla="*/ 147603 h 885600"/>
              <a:gd name="connsiteX1" fmla="*/ 147603 w 6221983"/>
              <a:gd name="connsiteY1" fmla="*/ 0 h 885600"/>
              <a:gd name="connsiteX2" fmla="*/ 6074380 w 6221983"/>
              <a:gd name="connsiteY2" fmla="*/ 0 h 885600"/>
              <a:gd name="connsiteX3" fmla="*/ 6221983 w 6221983"/>
              <a:gd name="connsiteY3" fmla="*/ 147603 h 885600"/>
              <a:gd name="connsiteX4" fmla="*/ 6221983 w 6221983"/>
              <a:gd name="connsiteY4" fmla="*/ 737997 h 885600"/>
              <a:gd name="connsiteX5" fmla="*/ 6074380 w 6221983"/>
              <a:gd name="connsiteY5" fmla="*/ 885600 h 885600"/>
              <a:gd name="connsiteX6" fmla="*/ 147603 w 6221983"/>
              <a:gd name="connsiteY6" fmla="*/ 885600 h 885600"/>
              <a:gd name="connsiteX7" fmla="*/ 0 w 6221983"/>
              <a:gd name="connsiteY7" fmla="*/ 737997 h 885600"/>
              <a:gd name="connsiteX8" fmla="*/ 0 w 6221983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1983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6074380" y="0"/>
                </a:lnTo>
                <a:cubicBezTo>
                  <a:pt x="6155899" y="0"/>
                  <a:pt x="6221983" y="66084"/>
                  <a:pt x="6221983" y="147603"/>
                </a:cubicBezTo>
                <a:lnTo>
                  <a:pt x="6221983" y="737997"/>
                </a:lnTo>
                <a:cubicBezTo>
                  <a:pt x="6221983" y="819516"/>
                  <a:pt x="6155899" y="885600"/>
                  <a:pt x="6074380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407" tIns="43231" rIns="278407" bIns="4323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rgbClr val="00B050"/>
                </a:solidFill>
              </a:rPr>
              <a:t>A. PASSIVE REVIEW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2812" y="3677921"/>
            <a:ext cx="8888548" cy="756000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437239" y="3235121"/>
            <a:ext cx="6221983" cy="885600"/>
          </a:xfrm>
          <a:custGeom>
            <a:avLst/>
            <a:gdLst>
              <a:gd name="connsiteX0" fmla="*/ 0 w 6221983"/>
              <a:gd name="connsiteY0" fmla="*/ 147603 h 885600"/>
              <a:gd name="connsiteX1" fmla="*/ 147603 w 6221983"/>
              <a:gd name="connsiteY1" fmla="*/ 0 h 885600"/>
              <a:gd name="connsiteX2" fmla="*/ 6074380 w 6221983"/>
              <a:gd name="connsiteY2" fmla="*/ 0 h 885600"/>
              <a:gd name="connsiteX3" fmla="*/ 6221983 w 6221983"/>
              <a:gd name="connsiteY3" fmla="*/ 147603 h 885600"/>
              <a:gd name="connsiteX4" fmla="*/ 6221983 w 6221983"/>
              <a:gd name="connsiteY4" fmla="*/ 737997 h 885600"/>
              <a:gd name="connsiteX5" fmla="*/ 6074380 w 6221983"/>
              <a:gd name="connsiteY5" fmla="*/ 885600 h 885600"/>
              <a:gd name="connsiteX6" fmla="*/ 147603 w 6221983"/>
              <a:gd name="connsiteY6" fmla="*/ 885600 h 885600"/>
              <a:gd name="connsiteX7" fmla="*/ 0 w 6221983"/>
              <a:gd name="connsiteY7" fmla="*/ 737997 h 885600"/>
              <a:gd name="connsiteX8" fmla="*/ 0 w 6221983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1983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6074380" y="0"/>
                </a:lnTo>
                <a:cubicBezTo>
                  <a:pt x="6155899" y="0"/>
                  <a:pt x="6221983" y="66084"/>
                  <a:pt x="6221983" y="147603"/>
                </a:cubicBezTo>
                <a:lnTo>
                  <a:pt x="6221983" y="737997"/>
                </a:lnTo>
                <a:cubicBezTo>
                  <a:pt x="6221983" y="819516"/>
                  <a:pt x="6155899" y="885600"/>
                  <a:pt x="6074380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407" tIns="43231" rIns="278407" bIns="4323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rgbClr val="00B050"/>
                </a:solidFill>
              </a:rPr>
              <a:t>B. COMMON TYPES OF QUESTIONS IN THE 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2812" y="5038721"/>
            <a:ext cx="8888548" cy="756000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437239" y="4595921"/>
            <a:ext cx="6221983" cy="885600"/>
          </a:xfrm>
          <a:custGeom>
            <a:avLst/>
            <a:gdLst>
              <a:gd name="connsiteX0" fmla="*/ 0 w 6221983"/>
              <a:gd name="connsiteY0" fmla="*/ 147603 h 885600"/>
              <a:gd name="connsiteX1" fmla="*/ 147603 w 6221983"/>
              <a:gd name="connsiteY1" fmla="*/ 0 h 885600"/>
              <a:gd name="connsiteX2" fmla="*/ 6074380 w 6221983"/>
              <a:gd name="connsiteY2" fmla="*/ 0 h 885600"/>
              <a:gd name="connsiteX3" fmla="*/ 6221983 w 6221983"/>
              <a:gd name="connsiteY3" fmla="*/ 147603 h 885600"/>
              <a:gd name="connsiteX4" fmla="*/ 6221983 w 6221983"/>
              <a:gd name="connsiteY4" fmla="*/ 737997 h 885600"/>
              <a:gd name="connsiteX5" fmla="*/ 6074380 w 6221983"/>
              <a:gd name="connsiteY5" fmla="*/ 885600 h 885600"/>
              <a:gd name="connsiteX6" fmla="*/ 147603 w 6221983"/>
              <a:gd name="connsiteY6" fmla="*/ 885600 h 885600"/>
              <a:gd name="connsiteX7" fmla="*/ 0 w 6221983"/>
              <a:gd name="connsiteY7" fmla="*/ 737997 h 885600"/>
              <a:gd name="connsiteX8" fmla="*/ 0 w 6221983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1983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6074380" y="0"/>
                </a:lnTo>
                <a:cubicBezTo>
                  <a:pt x="6155899" y="0"/>
                  <a:pt x="6221983" y="66084"/>
                  <a:pt x="6221983" y="147603"/>
                </a:cubicBezTo>
                <a:lnTo>
                  <a:pt x="6221983" y="737997"/>
                </a:lnTo>
                <a:cubicBezTo>
                  <a:pt x="6221983" y="819516"/>
                  <a:pt x="6155899" y="885600"/>
                  <a:pt x="6074380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407" tIns="43231" rIns="278407" bIns="4323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rgbClr val="00B050"/>
                </a:solidFill>
              </a:rPr>
              <a:t>C. PRACTICE</a:t>
            </a:r>
          </a:p>
        </p:txBody>
      </p:sp>
    </p:spTree>
    <p:extLst>
      <p:ext uri="{BB962C8B-B14F-4D97-AF65-F5344CB8AC3E}">
        <p14:creationId xmlns:p14="http://schemas.microsoft.com/office/powerpoint/2010/main" val="7352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1040" y="1396437"/>
            <a:ext cx="63895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spc="4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are active and passive sentences?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0754" y="2297727"/>
            <a:ext cx="3305136" cy="532903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40" dirty="0"/>
              <a:t>Lisa</a:t>
            </a:r>
            <a:r>
              <a:rPr lang="en-US" sz="2800" b="1" spc="40" dirty="0">
                <a:solidFill>
                  <a:schemeClr val="bg1"/>
                </a:solidFill>
              </a:rPr>
              <a:t> </a:t>
            </a:r>
            <a:r>
              <a:rPr lang="en-US" sz="2800" b="1" spc="40" dirty="0">
                <a:solidFill>
                  <a:srgbClr val="FF0000"/>
                </a:solidFill>
              </a:rPr>
              <a:t>is eating </a:t>
            </a:r>
            <a:r>
              <a:rPr lang="en-US" sz="2800" b="1" spc="40" dirty="0">
                <a:solidFill>
                  <a:srgbClr val="0432FF"/>
                </a:solidFill>
              </a:rPr>
              <a:t>dinner</a:t>
            </a:r>
            <a:r>
              <a:rPr lang="en-US" sz="2800" b="1" spc="4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216474" y="2176321"/>
            <a:ext cx="3269783" cy="10143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40" dirty="0">
                <a:solidFill>
                  <a:srgbClr val="0432FF"/>
                </a:solidFill>
              </a:rPr>
              <a:t>Dinner</a:t>
            </a:r>
            <a:r>
              <a:rPr lang="en-US" sz="2800" b="1" spc="40" dirty="0">
                <a:solidFill>
                  <a:schemeClr val="bg1"/>
                </a:solidFill>
              </a:rPr>
              <a:t> </a:t>
            </a:r>
            <a:r>
              <a:rPr lang="en-US" sz="2800" b="1" spc="40" dirty="0">
                <a:solidFill>
                  <a:srgbClr val="FF0000"/>
                </a:solidFill>
              </a:rPr>
              <a:t>is being eaten </a:t>
            </a:r>
            <a:r>
              <a:rPr lang="en-US" sz="2800" b="1" spc="40" dirty="0"/>
              <a:t>by Lisa.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642" y="3930098"/>
            <a:ext cx="3268787" cy="104445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spc="40" dirty="0">
                <a:solidFill>
                  <a:srgbClr val="7030A0"/>
                </a:solidFill>
              </a:rPr>
              <a:t>Subject does </a:t>
            </a:r>
          </a:p>
          <a:p>
            <a:pPr algn="ctr">
              <a:lnSpc>
                <a:spcPct val="114000"/>
              </a:lnSpc>
            </a:pPr>
            <a:r>
              <a:rPr lang="en-US" sz="2800" spc="40" dirty="0">
                <a:solidFill>
                  <a:srgbClr val="7030A0"/>
                </a:solidFill>
              </a:rPr>
              <a:t>the action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5511" y="3919582"/>
            <a:ext cx="3365863" cy="9916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pc="40" dirty="0">
                <a:solidFill>
                  <a:srgbClr val="7030A0"/>
                </a:solidFill>
              </a:rPr>
              <a:t>Subject is receiving the action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9810" y="5972605"/>
            <a:ext cx="1477264" cy="53059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40" dirty="0">
                <a:solidFill>
                  <a:srgbClr val="0432FF"/>
                </a:solidFill>
              </a:rPr>
              <a:t>Passive</a:t>
            </a:r>
            <a:r>
              <a:rPr lang="en-US" sz="2800" spc="40" dirty="0">
                <a:solidFill>
                  <a:srgbClr val="0432FF"/>
                </a:solidFill>
              </a:rPr>
              <a:t>  </a:t>
            </a:r>
            <a:endParaRPr lang="en-US" sz="2800" dirty="0">
              <a:solidFill>
                <a:srgbClr val="0432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6623" y="5954355"/>
            <a:ext cx="1318823" cy="53059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40" dirty="0">
                <a:solidFill>
                  <a:srgbClr val="0432FF"/>
                </a:solidFill>
              </a:rPr>
              <a:t>Active</a:t>
            </a:r>
            <a:r>
              <a:rPr lang="en-US" sz="2800" b="1" spc="40" dirty="0">
                <a:solidFill>
                  <a:srgbClr val="7030A0"/>
                </a:solidFill>
              </a:rPr>
              <a:t>  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0702" y="457074"/>
            <a:ext cx="5195882" cy="706540"/>
          </a:xfrm>
          <a:prstGeom prst="rect">
            <a:avLst/>
          </a:prstGeom>
          <a:solidFill>
            <a:srgbClr val="00905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REVIEW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3" y="1919657"/>
            <a:ext cx="3312889" cy="248757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685763" y="3068991"/>
            <a:ext cx="280545" cy="7200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570821" y="3190701"/>
            <a:ext cx="280545" cy="7200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85763" y="5115641"/>
            <a:ext cx="280545" cy="7200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568287" y="5115641"/>
            <a:ext cx="280545" cy="7200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85137" y="4426772"/>
            <a:ext cx="90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40" dirty="0">
                <a:solidFill>
                  <a:srgbClr val="FF0000"/>
                </a:solidFill>
              </a:rPr>
              <a:t>Lisa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15" grpId="0" animBg="1"/>
      <p:bldP spid="17" grpId="0" animBg="1"/>
      <p:bldP spid="1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69943" y="1428440"/>
            <a:ext cx="5273607" cy="1366040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kern="1200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action is more important than the person who does the action. </a:t>
            </a:r>
            <a:endParaRPr lang="en-US" sz="2800" b="1" kern="1200" dirty="0">
              <a:solidFill>
                <a:srgbClr val="0432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9952" y="3009114"/>
            <a:ext cx="5193598" cy="1360170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The person who does the action is not known</a:t>
            </a:r>
            <a:endParaRPr lang="en-US" sz="2800" b="1" kern="1200" dirty="0">
              <a:solidFill>
                <a:srgbClr val="0432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9952" y="4618696"/>
            <a:ext cx="5193598" cy="1327316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kern="1200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subject cannot do the action itself.</a:t>
            </a:r>
            <a:endParaRPr lang="en-US" sz="2800" b="1" kern="1200" dirty="0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77" y="351627"/>
            <a:ext cx="6457796" cy="646331"/>
          </a:xfrm>
          <a:prstGeom prst="rect">
            <a:avLst/>
          </a:prstGeom>
          <a:solidFill>
            <a:srgbClr val="00905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spc="4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to use the passive voice?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00734-C94C-454F-990D-3981ACD64DF9}"/>
              </a:ext>
            </a:extLst>
          </p:cNvPr>
          <p:cNvSpPr/>
          <p:nvPr/>
        </p:nvSpPr>
        <p:spPr>
          <a:xfrm>
            <a:off x="6400800" y="1428440"/>
            <a:ext cx="5646420" cy="4485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/>
              <a:t>- The washing is washed every day by Lan.</a:t>
            </a:r>
          </a:p>
          <a:p>
            <a:pPr>
              <a:lnSpc>
                <a:spcPct val="114000"/>
              </a:lnSpc>
            </a:pPr>
            <a:r>
              <a:rPr lang="en-US" sz="2800" b="1" dirty="0"/>
              <a:t>- The letter has been written by Tim.</a:t>
            </a:r>
          </a:p>
          <a:p>
            <a:pPr>
              <a:lnSpc>
                <a:spcPct val="114000"/>
              </a:lnSpc>
            </a:pPr>
            <a:r>
              <a:rPr lang="en-US" sz="2800" b="1" dirty="0"/>
              <a:t>- The dinner is being cooked now.</a:t>
            </a:r>
          </a:p>
          <a:p>
            <a:pPr>
              <a:lnSpc>
                <a:spcPct val="114000"/>
              </a:lnSpc>
            </a:pPr>
            <a:r>
              <a:rPr lang="en-US" sz="2800" b="1" dirty="0"/>
              <a:t>- Solar energy should be used instead of electricity.</a:t>
            </a:r>
          </a:p>
          <a:p>
            <a:pPr>
              <a:lnSpc>
                <a:spcPct val="114000"/>
              </a:lnSpc>
            </a:pPr>
            <a:r>
              <a:rPr lang="en-US" sz="2800" b="1" dirty="0"/>
              <a:t>- The villagers had been evacuated to the safe shelter.</a:t>
            </a:r>
          </a:p>
          <a:p>
            <a:pPr>
              <a:lnSpc>
                <a:spcPct val="114000"/>
              </a:lnSpc>
            </a:pP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00458-F107-0349-AEBA-51FBBD33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3" y="28981"/>
            <a:ext cx="1684117" cy="1263088"/>
          </a:xfrm>
          <a:prstGeom prst="rect">
            <a:avLst/>
          </a:prstGeom>
          <a:solidFill>
            <a:srgbClr val="009051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E8A0BF-1076-484F-A796-D7C5D9293DEF}"/>
              </a:ext>
            </a:extLst>
          </p:cNvPr>
          <p:cNvCxnSpPr>
            <a:cxnSpLocks/>
          </p:cNvCxnSpPr>
          <p:nvPr/>
        </p:nvCxnSpPr>
        <p:spPr>
          <a:xfrm flipV="1">
            <a:off x="5543550" y="1760220"/>
            <a:ext cx="857250" cy="34815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54C31C-54C1-5147-879E-EBAE9A9234AD}"/>
              </a:ext>
            </a:extLst>
          </p:cNvPr>
          <p:cNvCxnSpPr>
            <a:cxnSpLocks/>
          </p:cNvCxnSpPr>
          <p:nvPr/>
        </p:nvCxnSpPr>
        <p:spPr>
          <a:xfrm>
            <a:off x="5543550" y="2111460"/>
            <a:ext cx="857250" cy="50904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A2696A-15CE-664E-B1BC-BB478A95D739}"/>
              </a:ext>
            </a:extLst>
          </p:cNvPr>
          <p:cNvCxnSpPr>
            <a:cxnSpLocks/>
          </p:cNvCxnSpPr>
          <p:nvPr/>
        </p:nvCxnSpPr>
        <p:spPr>
          <a:xfrm flipV="1">
            <a:off x="5543550" y="3224962"/>
            <a:ext cx="857250" cy="372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0DF633-F4E7-344A-9159-43232E7F8BF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543550" y="3597539"/>
            <a:ext cx="857250" cy="73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B25399-5118-EF40-AAEC-F9F36B6172B3}"/>
              </a:ext>
            </a:extLst>
          </p:cNvPr>
          <p:cNvCxnSpPr>
            <a:cxnSpLocks/>
          </p:cNvCxnSpPr>
          <p:nvPr/>
        </p:nvCxnSpPr>
        <p:spPr>
          <a:xfrm>
            <a:off x="5543550" y="3597538"/>
            <a:ext cx="857250" cy="10635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E38176-2EB2-B141-ADFF-89D5FFF1CDA7}"/>
              </a:ext>
            </a:extLst>
          </p:cNvPr>
          <p:cNvCxnSpPr>
            <a:cxnSpLocks/>
          </p:cNvCxnSpPr>
          <p:nvPr/>
        </p:nvCxnSpPr>
        <p:spPr>
          <a:xfrm>
            <a:off x="6696222" y="1934295"/>
            <a:ext cx="1842867" cy="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B30857-5F9E-474A-8198-9DE7B9447EE1}"/>
              </a:ext>
            </a:extLst>
          </p:cNvPr>
          <p:cNvCxnSpPr>
            <a:cxnSpLocks/>
          </p:cNvCxnSpPr>
          <p:nvPr/>
        </p:nvCxnSpPr>
        <p:spPr>
          <a:xfrm>
            <a:off x="6726701" y="2881511"/>
            <a:ext cx="1446628" cy="17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7D27B1-E88C-984F-9F80-049EA1D1FFC5}"/>
              </a:ext>
            </a:extLst>
          </p:cNvPr>
          <p:cNvCxnSpPr>
            <a:cxnSpLocks/>
          </p:cNvCxnSpPr>
          <p:nvPr/>
        </p:nvCxnSpPr>
        <p:spPr>
          <a:xfrm>
            <a:off x="6726701" y="3385612"/>
            <a:ext cx="1575875" cy="256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1BDE7B-AA22-7A42-9B09-B80F2E6739AF}"/>
              </a:ext>
            </a:extLst>
          </p:cNvPr>
          <p:cNvCxnSpPr>
            <a:cxnSpLocks/>
          </p:cNvCxnSpPr>
          <p:nvPr/>
        </p:nvCxnSpPr>
        <p:spPr>
          <a:xfrm>
            <a:off x="6726702" y="3887927"/>
            <a:ext cx="1842867" cy="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3F6E67-B8A6-1E4D-86A1-C148F111E215}"/>
              </a:ext>
            </a:extLst>
          </p:cNvPr>
          <p:cNvCxnSpPr>
            <a:cxnSpLocks/>
          </p:cNvCxnSpPr>
          <p:nvPr/>
        </p:nvCxnSpPr>
        <p:spPr>
          <a:xfrm>
            <a:off x="6696222" y="4836929"/>
            <a:ext cx="1842867" cy="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FD62759-2817-1F41-8852-59E1D22F709B}"/>
              </a:ext>
            </a:extLst>
          </p:cNvPr>
          <p:cNvSpPr/>
          <p:nvPr/>
        </p:nvSpPr>
        <p:spPr>
          <a:xfrm>
            <a:off x="8862646" y="1428440"/>
            <a:ext cx="1237957" cy="6799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6F0BAB3-FB38-D347-A239-267AE944811B}"/>
              </a:ext>
            </a:extLst>
          </p:cNvPr>
          <p:cNvSpPr/>
          <p:nvPr/>
        </p:nvSpPr>
        <p:spPr>
          <a:xfrm>
            <a:off x="9499192" y="2494940"/>
            <a:ext cx="1237957" cy="4361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BA9224D-164F-E149-9EF8-4AC2EB486105}"/>
              </a:ext>
            </a:extLst>
          </p:cNvPr>
          <p:cNvSpPr/>
          <p:nvPr/>
        </p:nvSpPr>
        <p:spPr>
          <a:xfrm>
            <a:off x="9499192" y="2972154"/>
            <a:ext cx="1237956" cy="4361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130490-4E55-B941-A68D-26DB0D9046B5}"/>
              </a:ext>
            </a:extLst>
          </p:cNvPr>
          <p:cNvSpPr/>
          <p:nvPr/>
        </p:nvSpPr>
        <p:spPr>
          <a:xfrm>
            <a:off x="10100603" y="3449369"/>
            <a:ext cx="801859" cy="4385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C9E4408-120A-3F4C-83B8-893FFE962D16}"/>
              </a:ext>
            </a:extLst>
          </p:cNvPr>
          <p:cNvSpPr/>
          <p:nvPr/>
        </p:nvSpPr>
        <p:spPr>
          <a:xfrm>
            <a:off x="10035504" y="4365141"/>
            <a:ext cx="1631852" cy="6799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5869" y="551882"/>
            <a:ext cx="6397905" cy="645113"/>
          </a:xfrm>
          <a:prstGeom prst="rect">
            <a:avLst/>
          </a:prstGeom>
          <a:solidFill>
            <a:srgbClr val="009051"/>
          </a:solidFill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form the passive voice?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52868" y="1399076"/>
            <a:ext cx="5851680" cy="1114394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Turn the Object of active into Subject of passive. </a:t>
            </a:r>
            <a:endParaRPr lang="en-US" sz="2800" b="1" kern="1200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52868" y="2709959"/>
            <a:ext cx="5851680" cy="1114394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Use the verb “to be” in the same tense as the active sentences.</a:t>
            </a:r>
            <a:endParaRPr lang="en-US" sz="2800" b="1" kern="1200" dirty="0">
              <a:solidFill>
                <a:srgbClr val="0432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2868" y="4020842"/>
            <a:ext cx="5851680" cy="1114394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>
                <a:solidFill>
                  <a:srgbClr val="D88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Put the main verb in the past participle form(P2) </a:t>
            </a:r>
            <a:endParaRPr lang="en-US" sz="2800" b="1" kern="1200" dirty="0">
              <a:solidFill>
                <a:srgbClr val="D883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65693" y="1399076"/>
            <a:ext cx="5456420" cy="23460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+  V    +  O  + … (time)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+ (be) + P2 +… (by O)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(time)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3E88F5-264B-874E-87FE-84995EBD3E89}"/>
              </a:ext>
            </a:extLst>
          </p:cNvPr>
          <p:cNvCxnSpPr>
            <a:cxnSpLocks/>
          </p:cNvCxnSpPr>
          <p:nvPr/>
        </p:nvCxnSpPr>
        <p:spPr>
          <a:xfrm flipH="1">
            <a:off x="6895475" y="2203975"/>
            <a:ext cx="2334788" cy="7712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C451E9-C18C-D945-8CC6-679CF4EBC578}"/>
              </a:ext>
            </a:extLst>
          </p:cNvPr>
          <p:cNvCxnSpPr>
            <a:cxnSpLocks/>
          </p:cNvCxnSpPr>
          <p:nvPr/>
        </p:nvCxnSpPr>
        <p:spPr>
          <a:xfrm flipH="1">
            <a:off x="7704944" y="2150788"/>
            <a:ext cx="501857" cy="859434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2D86C4-1D4C-2346-B6FB-7709211E0D94}"/>
              </a:ext>
            </a:extLst>
          </p:cNvPr>
          <p:cNvCxnSpPr>
            <a:cxnSpLocks/>
          </p:cNvCxnSpPr>
          <p:nvPr/>
        </p:nvCxnSpPr>
        <p:spPr>
          <a:xfrm>
            <a:off x="8285925" y="2186470"/>
            <a:ext cx="282021" cy="788743"/>
          </a:xfrm>
          <a:prstGeom prst="straightConnector1">
            <a:avLst/>
          </a:prstGeom>
          <a:ln w="5715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172E6F27-C438-1C44-B47B-8683D6FEC086}"/>
              </a:ext>
            </a:extLst>
          </p:cNvPr>
          <p:cNvSpPr/>
          <p:nvPr/>
        </p:nvSpPr>
        <p:spPr>
          <a:xfrm>
            <a:off x="352868" y="5331725"/>
            <a:ext cx="5851680" cy="1114394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kern="1200" spc="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Turn the Subject of active into Object of passive. </a:t>
            </a:r>
            <a:endParaRPr lang="en-US" sz="2800" b="1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FEFE8F-0E58-9544-98A1-15F27FD5F5CC}"/>
              </a:ext>
            </a:extLst>
          </p:cNvPr>
          <p:cNvCxnSpPr>
            <a:cxnSpLocks/>
          </p:cNvCxnSpPr>
          <p:nvPr/>
        </p:nvCxnSpPr>
        <p:spPr>
          <a:xfrm>
            <a:off x="7495082" y="2203975"/>
            <a:ext cx="2395771" cy="77123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E91F138E-8458-A54A-92E7-E315C9A1AF89}"/>
              </a:ext>
            </a:extLst>
          </p:cNvPr>
          <p:cNvSpPr/>
          <p:nvPr/>
        </p:nvSpPr>
        <p:spPr>
          <a:xfrm>
            <a:off x="6565693" y="3947185"/>
            <a:ext cx="5456420" cy="1114394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US" sz="2800" b="1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John ate the whole cake 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b="1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night.  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CB6841B-D318-A443-AFA8-6D4A5AE210B7}"/>
              </a:ext>
            </a:extLst>
          </p:cNvPr>
          <p:cNvSpPr/>
          <p:nvPr/>
        </p:nvSpPr>
        <p:spPr>
          <a:xfrm>
            <a:off x="6565693" y="5285920"/>
            <a:ext cx="5456420" cy="1114394"/>
          </a:xfrm>
          <a:custGeom>
            <a:avLst/>
            <a:gdLst>
              <a:gd name="connsiteX0" fmla="*/ 0 w 6260201"/>
              <a:gd name="connsiteY0" fmla="*/ 118082 h 708480"/>
              <a:gd name="connsiteX1" fmla="*/ 118082 w 6260201"/>
              <a:gd name="connsiteY1" fmla="*/ 0 h 708480"/>
              <a:gd name="connsiteX2" fmla="*/ 6142119 w 6260201"/>
              <a:gd name="connsiteY2" fmla="*/ 0 h 708480"/>
              <a:gd name="connsiteX3" fmla="*/ 6260201 w 6260201"/>
              <a:gd name="connsiteY3" fmla="*/ 118082 h 708480"/>
              <a:gd name="connsiteX4" fmla="*/ 6260201 w 6260201"/>
              <a:gd name="connsiteY4" fmla="*/ 590398 h 708480"/>
              <a:gd name="connsiteX5" fmla="*/ 6142119 w 6260201"/>
              <a:gd name="connsiteY5" fmla="*/ 708480 h 708480"/>
              <a:gd name="connsiteX6" fmla="*/ 118082 w 6260201"/>
              <a:gd name="connsiteY6" fmla="*/ 708480 h 708480"/>
              <a:gd name="connsiteX7" fmla="*/ 0 w 6260201"/>
              <a:gd name="connsiteY7" fmla="*/ 590398 h 708480"/>
              <a:gd name="connsiteX8" fmla="*/ 0 w 6260201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201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6142119" y="0"/>
                </a:lnTo>
                <a:cubicBezTo>
                  <a:pt x="6207334" y="0"/>
                  <a:pt x="6260201" y="52867"/>
                  <a:pt x="6260201" y="118082"/>
                </a:cubicBezTo>
                <a:lnTo>
                  <a:pt x="6260201" y="590398"/>
                </a:lnTo>
                <a:cubicBezTo>
                  <a:pt x="6260201" y="655613"/>
                  <a:pt x="6207334" y="708480"/>
                  <a:pt x="6142119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206" tIns="34585" rIns="271206" bIns="34585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kern="1200" spc="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whole cake </a:t>
            </a:r>
            <a:r>
              <a:rPr lang="en-US" sz="2800" b="1" kern="1200" spc="25" dirty="0">
                <a:solidFill>
                  <a:srgbClr val="0432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2800" b="1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spc="25" dirty="0">
                <a:solidFill>
                  <a:srgbClr val="D88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eaten</a:t>
            </a:r>
            <a:r>
              <a:rPr lang="en-US" sz="2800" b="1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pc="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b</a:t>
            </a:r>
            <a:r>
              <a:rPr lang="en-US" sz="2800" b="1" kern="1200" spc="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John </a:t>
            </a:r>
            <a:r>
              <a:rPr lang="en-US" sz="2800" b="1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night.  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3672C1F-878B-AE47-9E3C-27D16F6E4B4E}"/>
              </a:ext>
            </a:extLst>
          </p:cNvPr>
          <p:cNvSpPr/>
          <p:nvPr/>
        </p:nvSpPr>
        <p:spPr>
          <a:xfrm>
            <a:off x="6565693" y="5754010"/>
            <a:ext cx="347271" cy="269823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2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8" grpId="0" animBg="1"/>
      <p:bldP spid="34" grpId="0" animBg="1"/>
      <p:bldP spid="13" grpId="0" animBg="1"/>
      <p:bldP spid="14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000" y="300802"/>
            <a:ext cx="6660798" cy="645113"/>
          </a:xfrm>
          <a:prstGeom prst="rect">
            <a:avLst/>
          </a:prstGeom>
          <a:solidFill>
            <a:srgbClr val="009051"/>
          </a:solidFill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the blanks in the table</a:t>
            </a:r>
            <a:endPara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55350"/>
              </p:ext>
            </p:extLst>
          </p:nvPr>
        </p:nvGraphicFramePr>
        <p:xfrm>
          <a:off x="257330" y="1284069"/>
          <a:ext cx="11677339" cy="53410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25194">
                  <a:extLst>
                    <a:ext uri="{9D8B030D-6E8A-4147-A177-3AD203B41FA5}">
                      <a16:colId xmlns:a16="http://schemas.microsoft.com/office/drawing/2014/main" val="331337847"/>
                    </a:ext>
                  </a:extLst>
                </a:gridCol>
                <a:gridCol w="3081987">
                  <a:extLst>
                    <a:ext uri="{9D8B030D-6E8A-4147-A177-3AD203B41FA5}">
                      <a16:colId xmlns:a16="http://schemas.microsoft.com/office/drawing/2014/main" val="3821226674"/>
                    </a:ext>
                  </a:extLst>
                </a:gridCol>
                <a:gridCol w="3570158">
                  <a:extLst>
                    <a:ext uri="{9D8B030D-6E8A-4147-A177-3AD203B41FA5}">
                      <a16:colId xmlns:a16="http://schemas.microsoft.com/office/drawing/2014/main" val="1036656935"/>
                    </a:ext>
                  </a:extLst>
                </a:gridCol>
              </a:tblGrid>
              <a:tr h="429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Tenses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63370"/>
                  </a:ext>
                </a:extLst>
              </a:tr>
              <a:tr h="4317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spc="25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tenses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+ P2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 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00970"/>
                  </a:ext>
                </a:extLst>
              </a:tr>
              <a:tr h="43179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(1) 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18816"/>
                  </a:ext>
                </a:extLst>
              </a:tr>
              <a:tr h="4317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spc="25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tenses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 ………………..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 doing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 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2713"/>
                  </a:ext>
                </a:extLst>
              </a:tr>
              <a:tr h="43179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doing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was being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57425"/>
                  </a:ext>
                </a:extLst>
              </a:tr>
              <a:tr h="4317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spc="25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 tenses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have/ has  + been + P2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had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b="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have done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kern="120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 been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52185"/>
                  </a:ext>
                </a:extLst>
              </a:tr>
              <a:tr h="486925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had done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(4) 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98589"/>
                  </a:ext>
                </a:extLst>
              </a:tr>
              <a:tr h="844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spc="25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 future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………………. 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b="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 going to do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700" kern="1200" spc="2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kern="1200" spc="25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going to be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26317"/>
                  </a:ext>
                </a:extLst>
              </a:tr>
              <a:tr h="874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spc="25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verb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7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will/ can/ must… be + P2</a:t>
                      </a: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 do</a:t>
                      </a:r>
                      <a:r>
                        <a:rPr lang="en-US" sz="2700" b="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700" b="0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do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700" b="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(6) ……….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700" b="1" kern="1200" spc="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done</a:t>
                      </a:r>
                      <a:r>
                        <a:rPr lang="en-US" sz="2700" kern="120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7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0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3509</Words>
  <Application>Microsoft Macintosh PowerPoint</Application>
  <PresentationFormat>Widescreen</PresentationFormat>
  <Paragraphs>424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'Times New Roman'</vt:lpstr>
      <vt:lpstr>Arial</vt:lpstr>
      <vt:lpstr>Calibri</vt:lpstr>
      <vt:lpstr>Calibri Light</vt:lpstr>
      <vt:lpstr>Comic Sans MS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Office User</cp:lastModifiedBy>
  <cp:revision>184</cp:revision>
  <dcterms:created xsi:type="dcterms:W3CDTF">2021-05-13T02:06:32Z</dcterms:created>
  <dcterms:modified xsi:type="dcterms:W3CDTF">2022-04-12T06:10:09Z</dcterms:modified>
</cp:coreProperties>
</file>