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1" r:id="rId3"/>
    <p:sldId id="262" r:id="rId4"/>
    <p:sldId id="263" r:id="rId5"/>
    <p:sldId id="264" r:id="rId6"/>
    <p:sldId id="265" r:id="rId7"/>
    <p:sldId id="292" r:id="rId8"/>
    <p:sldId id="294" r:id="rId9"/>
    <p:sldId id="283" r:id="rId10"/>
    <p:sldId id="285" r:id="rId11"/>
    <p:sldId id="267" r:id="rId12"/>
    <p:sldId id="291" r:id="rId13"/>
    <p:sldId id="268" r:id="rId14"/>
    <p:sldId id="287" r:id="rId15"/>
    <p:sldId id="288" r:id="rId16"/>
    <p:sldId id="272" r:id="rId17"/>
    <p:sldId id="273" r:id="rId18"/>
    <p:sldId id="282" r:id="rId19"/>
    <p:sldId id="295" r:id="rId20"/>
    <p:sldId id="281" r:id="rId21"/>
    <p:sldId id="289" r:id="rId22"/>
    <p:sldId id="275" r:id="rId23"/>
    <p:sldId id="2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4" d="100"/>
          <a:sy n="84" d="100"/>
        </p:scale>
        <p:origin x="-16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41CE-22E9-4CF1-8DC3-6C44466BE8A3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C68-2873-45F8-ABDB-886A8840F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4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41CE-22E9-4CF1-8DC3-6C44466BE8A3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C68-2873-45F8-ABDB-886A8840F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1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41CE-22E9-4CF1-8DC3-6C44466BE8A3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C68-2873-45F8-ABDB-886A8840F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4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41CE-22E9-4CF1-8DC3-6C44466BE8A3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C68-2873-45F8-ABDB-886A8840F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4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41CE-22E9-4CF1-8DC3-6C44466BE8A3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C68-2873-45F8-ABDB-886A8840F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1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41CE-22E9-4CF1-8DC3-6C44466BE8A3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C68-2873-45F8-ABDB-886A8840F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1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41CE-22E9-4CF1-8DC3-6C44466BE8A3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C68-2873-45F8-ABDB-886A8840F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2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41CE-22E9-4CF1-8DC3-6C44466BE8A3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C68-2873-45F8-ABDB-886A8840F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0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41CE-22E9-4CF1-8DC3-6C44466BE8A3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C68-2873-45F8-ABDB-886A8840F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41CE-22E9-4CF1-8DC3-6C44466BE8A3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C68-2873-45F8-ABDB-886A8840F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8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41CE-22E9-4CF1-8DC3-6C44466BE8A3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02C68-2873-45F8-ABDB-886A8840F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9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641CE-22E9-4CF1-8DC3-6C44466BE8A3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02C68-2873-45F8-ABDB-886A8840F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Ghim của Anh nguyễn hải trên Nội dung tôi đã lưu | Hình nền, Hình ảnh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17"/>
            <a:ext cx="12192000" cy="683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68395" y="1409468"/>
            <a:ext cx="9128673" cy="3029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vi-VN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NHIỆT LIỆT CHÀO MỪNG CÁC THẦY GIÁO, CÔ GIÁO VỀ DỰ CHUYÊN ĐỀ NGỮ VĂN 9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0038" y="4780508"/>
            <a:ext cx="99301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Trường THCS Ái Mộ - Lý Thường Kiệt</a:t>
            </a:r>
            <a:endParaRPr lang="en-US" sz="36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371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222" y="-57001"/>
            <a:ext cx="12651223" cy="72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3446" y="304949"/>
            <a:ext cx="12651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Củng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cố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kiến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biện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pháp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tu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vi-VN" sz="32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Các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biện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pháp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tu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từ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704" y="-171400"/>
            <a:ext cx="12651223" cy="72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50740"/>
              </p:ext>
            </p:extLst>
          </p:nvPr>
        </p:nvGraphicFramePr>
        <p:xfrm>
          <a:off x="0" y="1062317"/>
          <a:ext cx="3744416" cy="516878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xmlns="" val="3863446858"/>
                    </a:ext>
                  </a:extLst>
                </a:gridCol>
              </a:tblGrid>
              <a:tr h="2116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Phép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tu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từ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965" marR="81965" marT="0" marB="0"/>
                </a:tc>
                <a:extLst>
                  <a:ext uri="{0D108BD9-81ED-4DB2-BD59-A6C34878D82A}">
                    <a16:rowId xmlns:a16="http://schemas.microsoft.com/office/drawing/2014/main" xmlns="" val="1526446460"/>
                  </a:ext>
                </a:extLst>
              </a:tr>
              <a:tr h="47725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r>
                        <a:rPr lang="vi-VN" sz="2000" dirty="0">
                          <a:effectLst/>
                        </a:rPr>
                        <a:t>. So sánh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rgbClr val="0070C0"/>
                          </a:solidFill>
                          <a:effectLst/>
                        </a:rPr>
                        <a:t>2. </a:t>
                      </a:r>
                      <a:r>
                        <a:rPr lang="vi-VN" sz="2000" dirty="0">
                          <a:effectLst/>
                        </a:rPr>
                        <a:t>Nhân hóa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rgbClr val="0070C0"/>
                          </a:solidFill>
                          <a:effectLst/>
                        </a:rPr>
                        <a:t>3. </a:t>
                      </a:r>
                      <a:r>
                        <a:rPr lang="vi-VN" sz="2000" dirty="0">
                          <a:effectLst/>
                        </a:rPr>
                        <a:t>Ẩn dụ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rgbClr val="0070C0"/>
                          </a:solidFill>
                          <a:effectLst/>
                        </a:rPr>
                        <a:t>4. </a:t>
                      </a:r>
                      <a:r>
                        <a:rPr lang="vi-VN" sz="2000" dirty="0">
                          <a:effectLst/>
                        </a:rPr>
                        <a:t>Hoán dụ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rgbClr val="0070C0"/>
                          </a:solidFill>
                          <a:effectLst/>
                        </a:rPr>
                        <a:t>5. </a:t>
                      </a:r>
                      <a:r>
                        <a:rPr lang="vi-VN" sz="2000" dirty="0">
                          <a:effectLst/>
                        </a:rPr>
                        <a:t>Điệp ngữ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rgbClr val="0070C0"/>
                          </a:solidFill>
                          <a:effectLst/>
                        </a:rPr>
                        <a:t>6. </a:t>
                      </a:r>
                      <a:r>
                        <a:rPr lang="vi-VN" sz="2000" dirty="0">
                          <a:effectLst/>
                        </a:rPr>
                        <a:t>Liệt kê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rgbClr val="0070C0"/>
                          </a:solidFill>
                          <a:effectLst/>
                        </a:rPr>
                        <a:t>7</a:t>
                      </a:r>
                      <a:r>
                        <a:rPr lang="vi-VN" sz="2000" dirty="0">
                          <a:effectLst/>
                        </a:rPr>
                        <a:t>. Chơi chữ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  <a:r>
                        <a:rPr lang="vi-VN" sz="2000" dirty="0">
                          <a:effectLst/>
                        </a:rPr>
                        <a:t>. Nói quá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rgbClr val="0070C0"/>
                          </a:solidFill>
                          <a:effectLst/>
                        </a:rPr>
                        <a:t>9. </a:t>
                      </a:r>
                      <a:r>
                        <a:rPr lang="vi-VN" sz="2000" dirty="0">
                          <a:effectLst/>
                        </a:rPr>
                        <a:t>Nói giảm</a:t>
                      </a:r>
                      <a:r>
                        <a:rPr lang="vi-VN" sz="2000" dirty="0" smtClean="0">
                          <a:effectLst/>
                        </a:rPr>
                        <a:t>,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 smtClean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</a:rPr>
                        <a:t>nói tránh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965" marR="81965" marT="0" marB="0"/>
                </a:tc>
                <a:extLst>
                  <a:ext uri="{0D108BD9-81ED-4DB2-BD59-A6C34878D82A}">
                    <a16:rowId xmlns:a16="http://schemas.microsoft.com/office/drawing/2014/main" xmlns="" val="186932382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715326"/>
              </p:ext>
            </p:extLst>
          </p:nvPr>
        </p:nvGraphicFramePr>
        <p:xfrm>
          <a:off x="3023659" y="-23327"/>
          <a:ext cx="9199707" cy="632955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199707">
                  <a:extLst>
                    <a:ext uri="{9D8B030D-6E8A-4147-A177-3AD203B41FA5}">
                      <a16:colId xmlns:a16="http://schemas.microsoft.com/office/drawing/2014/main" xmlns="" val="3764167781"/>
                    </a:ext>
                  </a:extLst>
                </a:gridCol>
              </a:tblGrid>
              <a:tr h="248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965" marR="81965" marT="0" marB="0"/>
                </a:tc>
                <a:extLst>
                  <a:ext uri="{0D108BD9-81ED-4DB2-BD59-A6C34878D82A}">
                    <a16:rowId xmlns:a16="http://schemas.microsoft.com/office/drawing/2014/main" xmlns="" val="2453302881"/>
                  </a:ext>
                </a:extLst>
              </a:tr>
              <a:tr h="32991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1" dirty="0">
                          <a:solidFill>
                            <a:srgbClr val="0070C0"/>
                          </a:solidFill>
                          <a:effectLst/>
                        </a:rPr>
                        <a:t>A</a:t>
                      </a:r>
                      <a:r>
                        <a:rPr lang="vi-VN" sz="1850" dirty="0">
                          <a:effectLst/>
                        </a:rPr>
                        <a:t>. </a:t>
                      </a:r>
                      <a:r>
                        <a:rPr lang="en-US" sz="1850" dirty="0" err="1">
                          <a:effectLst/>
                        </a:rPr>
                        <a:t>gọi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tên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sự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vật</a:t>
                      </a:r>
                      <a:r>
                        <a:rPr lang="en-US" sz="1850" dirty="0">
                          <a:effectLst/>
                        </a:rPr>
                        <a:t>, </a:t>
                      </a:r>
                      <a:r>
                        <a:rPr lang="en-US" sz="1850" dirty="0" err="1">
                          <a:effectLst/>
                        </a:rPr>
                        <a:t>hiện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tượng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này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bằng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tên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sự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vật</a:t>
                      </a:r>
                      <a:r>
                        <a:rPr lang="en-US" sz="1850" dirty="0">
                          <a:effectLst/>
                        </a:rPr>
                        <a:t>, </a:t>
                      </a:r>
                      <a:r>
                        <a:rPr lang="en-US" sz="1850" dirty="0" err="1">
                          <a:effectLst/>
                        </a:rPr>
                        <a:t>hiện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tượng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khác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có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nét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tương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 smtClean="0">
                          <a:effectLst/>
                        </a:rPr>
                        <a:t>đồng</a:t>
                      </a:r>
                      <a:r>
                        <a:rPr lang="en-US" sz="1850" dirty="0" smtClean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nhằm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tăng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sức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gợi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hình</a:t>
                      </a:r>
                      <a:r>
                        <a:rPr lang="en-US" sz="1850" dirty="0">
                          <a:effectLst/>
                        </a:rPr>
                        <a:t>, </a:t>
                      </a:r>
                      <a:r>
                        <a:rPr lang="en-US" sz="1850" dirty="0" err="1">
                          <a:effectLst/>
                        </a:rPr>
                        <a:t>gợi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cảm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cho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sự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diễn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đạt</a:t>
                      </a:r>
                      <a:r>
                        <a:rPr lang="en-US" sz="1850" dirty="0">
                          <a:effectLst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1" dirty="0">
                          <a:solidFill>
                            <a:srgbClr val="0070C0"/>
                          </a:solidFill>
                          <a:effectLst/>
                        </a:rPr>
                        <a:t>B</a:t>
                      </a:r>
                      <a:r>
                        <a:rPr lang="vi-VN" sz="1850" dirty="0">
                          <a:effectLst/>
                        </a:rPr>
                        <a:t>.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tả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hoặc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gọi</a:t>
                      </a:r>
                      <a:r>
                        <a:rPr lang="en-US" sz="1850" dirty="0">
                          <a:effectLst/>
                        </a:rPr>
                        <a:t> con </a:t>
                      </a:r>
                      <a:r>
                        <a:rPr lang="en-US" sz="1850" dirty="0" err="1">
                          <a:effectLst/>
                        </a:rPr>
                        <a:t>vật</a:t>
                      </a:r>
                      <a:r>
                        <a:rPr lang="en-US" sz="1850" dirty="0">
                          <a:effectLst/>
                        </a:rPr>
                        <a:t>, </a:t>
                      </a:r>
                      <a:r>
                        <a:rPr lang="en-US" sz="1850" dirty="0" err="1">
                          <a:effectLst/>
                        </a:rPr>
                        <a:t>cây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cối</a:t>
                      </a:r>
                      <a:r>
                        <a:rPr lang="en-US" sz="1850" dirty="0">
                          <a:effectLst/>
                        </a:rPr>
                        <a:t>, </a:t>
                      </a:r>
                      <a:r>
                        <a:rPr lang="en-US" sz="1850" dirty="0" err="1">
                          <a:effectLst/>
                        </a:rPr>
                        <a:t>đồ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vật</a:t>
                      </a:r>
                      <a:r>
                        <a:rPr lang="en-US" sz="1850" dirty="0">
                          <a:effectLst/>
                        </a:rPr>
                        <a:t>,… </a:t>
                      </a:r>
                      <a:r>
                        <a:rPr lang="en-US" sz="1850" dirty="0" err="1">
                          <a:effectLst/>
                        </a:rPr>
                        <a:t>bằng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những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từ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ngữ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vốn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được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dùng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để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gọi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hoặc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tả</a:t>
                      </a:r>
                      <a:r>
                        <a:rPr lang="en-US" sz="1850" dirty="0">
                          <a:effectLst/>
                        </a:rPr>
                        <a:t> con </a:t>
                      </a:r>
                      <a:r>
                        <a:rPr lang="en-US" sz="1850" dirty="0" err="1">
                          <a:effectLst/>
                        </a:rPr>
                        <a:t>người</a:t>
                      </a:r>
                      <a:r>
                        <a:rPr lang="en-US" sz="1850" dirty="0">
                          <a:effectLst/>
                        </a:rPr>
                        <a:t>, </a:t>
                      </a:r>
                      <a:r>
                        <a:rPr lang="en-US" sz="1850" dirty="0" err="1">
                          <a:effectLst/>
                        </a:rPr>
                        <a:t>làm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cho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thế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giới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loài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vật</a:t>
                      </a:r>
                      <a:r>
                        <a:rPr lang="en-US" sz="1850" dirty="0">
                          <a:effectLst/>
                        </a:rPr>
                        <a:t>, </a:t>
                      </a:r>
                      <a:r>
                        <a:rPr lang="en-US" sz="1850" dirty="0" err="1">
                          <a:effectLst/>
                        </a:rPr>
                        <a:t>cây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cối</a:t>
                      </a:r>
                      <a:r>
                        <a:rPr lang="en-US" sz="1850" dirty="0">
                          <a:effectLst/>
                        </a:rPr>
                        <a:t>, </a:t>
                      </a:r>
                      <a:r>
                        <a:rPr lang="en-US" sz="1850" dirty="0" err="1">
                          <a:effectLst/>
                        </a:rPr>
                        <a:t>đồ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vật</a:t>
                      </a:r>
                      <a:r>
                        <a:rPr lang="en-US" sz="1850" dirty="0">
                          <a:effectLst/>
                        </a:rPr>
                        <a:t>,… </a:t>
                      </a:r>
                      <a:r>
                        <a:rPr lang="en-US" sz="1850" dirty="0" err="1">
                          <a:effectLst/>
                        </a:rPr>
                        <a:t>trở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nên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gần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gũi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với</a:t>
                      </a:r>
                      <a:r>
                        <a:rPr lang="en-US" sz="1850" dirty="0">
                          <a:effectLst/>
                        </a:rPr>
                        <a:t> con </a:t>
                      </a:r>
                      <a:r>
                        <a:rPr lang="en-US" sz="1850" dirty="0" err="1">
                          <a:effectLst/>
                        </a:rPr>
                        <a:t>người</a:t>
                      </a:r>
                      <a:r>
                        <a:rPr lang="en-US" sz="1850" dirty="0">
                          <a:effectLst/>
                        </a:rPr>
                        <a:t>, </a:t>
                      </a:r>
                      <a:r>
                        <a:rPr lang="en-US" sz="1850" dirty="0" err="1">
                          <a:effectLst/>
                        </a:rPr>
                        <a:t>biểu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thị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được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những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suy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nghĩ</a:t>
                      </a:r>
                      <a:r>
                        <a:rPr lang="en-US" sz="1850" dirty="0">
                          <a:effectLst/>
                        </a:rPr>
                        <a:t>, </a:t>
                      </a:r>
                      <a:r>
                        <a:rPr lang="en-US" sz="1850" dirty="0" err="1">
                          <a:effectLst/>
                        </a:rPr>
                        <a:t>tình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cảm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của</a:t>
                      </a:r>
                      <a:r>
                        <a:rPr lang="en-US" sz="1850" dirty="0">
                          <a:effectLst/>
                        </a:rPr>
                        <a:t> con </a:t>
                      </a:r>
                      <a:r>
                        <a:rPr lang="en-US" sz="1850" dirty="0" err="1">
                          <a:effectLst/>
                        </a:rPr>
                        <a:t>người</a:t>
                      </a:r>
                      <a:r>
                        <a:rPr lang="en-US" sz="1850" dirty="0">
                          <a:effectLst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1" dirty="0">
                          <a:solidFill>
                            <a:srgbClr val="0070C0"/>
                          </a:solidFill>
                          <a:effectLst/>
                        </a:rPr>
                        <a:t>C</a:t>
                      </a:r>
                      <a:r>
                        <a:rPr lang="vi-VN" sz="1850" dirty="0">
                          <a:effectLst/>
                        </a:rPr>
                        <a:t>. </a:t>
                      </a:r>
                      <a:r>
                        <a:rPr lang="en-US" sz="1850" dirty="0" err="1">
                          <a:effectLst/>
                        </a:rPr>
                        <a:t>đối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chiếu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sự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vật</a:t>
                      </a:r>
                      <a:r>
                        <a:rPr lang="en-US" sz="1850" dirty="0">
                          <a:effectLst/>
                        </a:rPr>
                        <a:t>, </a:t>
                      </a:r>
                      <a:r>
                        <a:rPr lang="en-US" sz="1850" dirty="0" err="1">
                          <a:effectLst/>
                        </a:rPr>
                        <a:t>hiện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tượng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này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với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sự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vật</a:t>
                      </a:r>
                      <a:r>
                        <a:rPr lang="en-US" sz="1850" dirty="0">
                          <a:effectLst/>
                        </a:rPr>
                        <a:t>, </a:t>
                      </a:r>
                      <a:r>
                        <a:rPr lang="en-US" sz="1850" dirty="0" err="1">
                          <a:effectLst/>
                        </a:rPr>
                        <a:t>hiện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tượng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khác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có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nét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tương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đồng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để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tăng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sức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gợi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hình</a:t>
                      </a:r>
                      <a:r>
                        <a:rPr lang="en-US" sz="1850" dirty="0">
                          <a:effectLst/>
                        </a:rPr>
                        <a:t>, </a:t>
                      </a:r>
                      <a:r>
                        <a:rPr lang="en-US" sz="1850" dirty="0" err="1">
                          <a:effectLst/>
                        </a:rPr>
                        <a:t>gợi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cảm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cho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sự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diễn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đạt</a:t>
                      </a:r>
                      <a:r>
                        <a:rPr lang="en-US" sz="1850" dirty="0">
                          <a:effectLst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1" dirty="0">
                          <a:solidFill>
                            <a:srgbClr val="0070C0"/>
                          </a:solidFill>
                          <a:effectLst/>
                        </a:rPr>
                        <a:t>D</a:t>
                      </a:r>
                      <a:r>
                        <a:rPr lang="en-US" sz="1850" dirty="0">
                          <a:effectLst/>
                        </a:rPr>
                        <a:t>. </a:t>
                      </a:r>
                      <a:r>
                        <a:rPr lang="en-US" sz="1850" dirty="0" err="1">
                          <a:effectLst/>
                        </a:rPr>
                        <a:t>gọi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tên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sự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vật</a:t>
                      </a:r>
                      <a:r>
                        <a:rPr lang="en-US" sz="1850" dirty="0">
                          <a:effectLst/>
                        </a:rPr>
                        <a:t>, </a:t>
                      </a:r>
                      <a:r>
                        <a:rPr lang="en-US" sz="1850" dirty="0" err="1">
                          <a:effectLst/>
                        </a:rPr>
                        <a:t>hiện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tượng</a:t>
                      </a:r>
                      <a:r>
                        <a:rPr lang="en-US" sz="1850" dirty="0">
                          <a:effectLst/>
                        </a:rPr>
                        <a:t>, </a:t>
                      </a:r>
                      <a:r>
                        <a:rPr lang="en-US" sz="1850" dirty="0" err="1">
                          <a:effectLst/>
                        </a:rPr>
                        <a:t>khái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niệm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này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bằng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tên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của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một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sự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vật</a:t>
                      </a:r>
                      <a:r>
                        <a:rPr lang="en-US" sz="1850" dirty="0">
                          <a:effectLst/>
                        </a:rPr>
                        <a:t>, </a:t>
                      </a:r>
                      <a:r>
                        <a:rPr lang="en-US" sz="1850" dirty="0" err="1">
                          <a:effectLst/>
                        </a:rPr>
                        <a:t>hiện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tượng</a:t>
                      </a:r>
                      <a:r>
                        <a:rPr lang="en-US" sz="1850" dirty="0">
                          <a:effectLst/>
                        </a:rPr>
                        <a:t>, </a:t>
                      </a:r>
                      <a:r>
                        <a:rPr lang="en-US" sz="1850" dirty="0" err="1">
                          <a:effectLst/>
                        </a:rPr>
                        <a:t>khái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niệm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khác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có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quan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hệ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gần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gũi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với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nó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nhằm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tăng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sức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gợi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hình</a:t>
                      </a:r>
                      <a:r>
                        <a:rPr lang="en-US" sz="1850" dirty="0">
                          <a:effectLst/>
                        </a:rPr>
                        <a:t>, </a:t>
                      </a:r>
                      <a:r>
                        <a:rPr lang="en-US" sz="1850" dirty="0" err="1">
                          <a:effectLst/>
                        </a:rPr>
                        <a:t>gợi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cảm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cho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sự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diễn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đạt</a:t>
                      </a:r>
                      <a:r>
                        <a:rPr lang="en-US" sz="1850" dirty="0">
                          <a:effectLst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1" dirty="0">
                          <a:solidFill>
                            <a:srgbClr val="0070C0"/>
                          </a:solidFill>
                          <a:effectLst/>
                        </a:rPr>
                        <a:t>G. </a:t>
                      </a:r>
                      <a:r>
                        <a:rPr lang="en-US" sz="1850" dirty="0" err="1">
                          <a:effectLst/>
                        </a:rPr>
                        <a:t>sắp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xếp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nối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tiếp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hàng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loạt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từ</a:t>
                      </a:r>
                      <a:r>
                        <a:rPr lang="en-US" sz="1850" dirty="0">
                          <a:effectLst/>
                        </a:rPr>
                        <a:t> hay </a:t>
                      </a:r>
                      <a:r>
                        <a:rPr lang="en-US" sz="1850" dirty="0" err="1">
                          <a:effectLst/>
                        </a:rPr>
                        <a:t>cụm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từ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cùng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loại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để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diễn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tả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được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đầy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đủ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hơn</a:t>
                      </a:r>
                      <a:r>
                        <a:rPr lang="en-US" sz="1850" dirty="0">
                          <a:effectLst/>
                        </a:rPr>
                        <a:t>, </a:t>
                      </a:r>
                      <a:r>
                        <a:rPr lang="en-US" sz="1850" dirty="0" err="1">
                          <a:effectLst/>
                        </a:rPr>
                        <a:t>sâu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sắc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hơn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những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khía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cạnh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khác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nhau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của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thực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tế</a:t>
                      </a:r>
                      <a:r>
                        <a:rPr lang="en-US" sz="1850" dirty="0">
                          <a:effectLst/>
                        </a:rPr>
                        <a:t> hay </a:t>
                      </a:r>
                      <a:r>
                        <a:rPr lang="en-US" sz="1850" dirty="0" err="1">
                          <a:effectLst/>
                        </a:rPr>
                        <a:t>của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tư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tưởng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tình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cảm</a:t>
                      </a:r>
                      <a:r>
                        <a:rPr lang="en-US" sz="1850" dirty="0">
                          <a:effectLst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1" dirty="0" err="1" smtClean="0">
                          <a:solidFill>
                            <a:srgbClr val="0070C0"/>
                          </a:solidFill>
                          <a:effectLst/>
                        </a:rPr>
                        <a:t>H</a:t>
                      </a:r>
                      <a:r>
                        <a:rPr lang="en-US" sz="1850" dirty="0" err="1" smtClean="0">
                          <a:effectLst/>
                        </a:rPr>
                        <a:t>.lặp</a:t>
                      </a:r>
                      <a:r>
                        <a:rPr lang="en-US" sz="1850" dirty="0" smtClean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đi</a:t>
                      </a:r>
                      <a:r>
                        <a:rPr lang="en-US" sz="1850" dirty="0">
                          <a:effectLst/>
                        </a:rPr>
                        <a:t>, </a:t>
                      </a:r>
                      <a:r>
                        <a:rPr lang="en-US" sz="1850" dirty="0" err="1">
                          <a:effectLst/>
                        </a:rPr>
                        <a:t>lặp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lại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từ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ngữ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hoặc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 smtClean="0">
                          <a:effectLst/>
                        </a:rPr>
                        <a:t>cả</a:t>
                      </a:r>
                      <a:r>
                        <a:rPr lang="en-US" sz="1850" dirty="0" smtClean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câu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để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làm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nổi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bật</a:t>
                      </a:r>
                      <a:r>
                        <a:rPr lang="en-US" sz="1850" dirty="0">
                          <a:effectLst/>
                        </a:rPr>
                        <a:t> ý, </a:t>
                      </a:r>
                      <a:r>
                        <a:rPr lang="en-US" sz="1850" dirty="0" err="1">
                          <a:effectLst/>
                        </a:rPr>
                        <a:t>gây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cảm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xúc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mạnh</a:t>
                      </a:r>
                      <a:endParaRPr lang="en-US" sz="185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1" dirty="0">
                          <a:solidFill>
                            <a:srgbClr val="0070C0"/>
                          </a:solidFill>
                          <a:effectLst/>
                        </a:rPr>
                        <a:t>I. </a:t>
                      </a:r>
                      <a:r>
                        <a:rPr lang="en-US" sz="1850" dirty="0" err="1">
                          <a:effectLst/>
                        </a:rPr>
                        <a:t>lợi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dụng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đặc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sắc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về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âm</a:t>
                      </a:r>
                      <a:r>
                        <a:rPr lang="en-US" sz="1850" dirty="0">
                          <a:effectLst/>
                        </a:rPr>
                        <a:t>, </a:t>
                      </a:r>
                      <a:r>
                        <a:rPr lang="en-US" sz="1850" dirty="0" err="1">
                          <a:effectLst/>
                        </a:rPr>
                        <a:t>về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nghĩa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của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từ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ngữ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để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tạo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sắc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thái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dí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dỏm</a:t>
                      </a:r>
                      <a:r>
                        <a:rPr lang="en-US" sz="1850" dirty="0">
                          <a:effectLst/>
                        </a:rPr>
                        <a:t>, </a:t>
                      </a:r>
                      <a:r>
                        <a:rPr lang="en-US" sz="1850" dirty="0" err="1">
                          <a:effectLst/>
                        </a:rPr>
                        <a:t>hài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hước</a:t>
                      </a:r>
                      <a:r>
                        <a:rPr lang="en-US" sz="1850" dirty="0">
                          <a:effectLst/>
                        </a:rPr>
                        <a:t>,…</a:t>
                      </a:r>
                      <a:r>
                        <a:rPr lang="en-US" sz="1850" dirty="0" err="1">
                          <a:effectLst/>
                        </a:rPr>
                        <a:t>làm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câu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văn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hấp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dẫn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và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thú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vị</a:t>
                      </a:r>
                      <a:r>
                        <a:rPr lang="en-US" sz="1850" dirty="0">
                          <a:effectLst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1" dirty="0">
                          <a:solidFill>
                            <a:srgbClr val="0070C0"/>
                          </a:solidFill>
                          <a:effectLst/>
                        </a:rPr>
                        <a:t>K. </a:t>
                      </a:r>
                      <a:r>
                        <a:rPr lang="en-US" sz="1850" dirty="0" err="1">
                          <a:effectLst/>
                        </a:rPr>
                        <a:t>phóng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đại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quy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mô,tính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chất</a:t>
                      </a:r>
                      <a:r>
                        <a:rPr lang="en-US" sz="1850" dirty="0">
                          <a:effectLst/>
                        </a:rPr>
                        <a:t>, </a:t>
                      </a:r>
                      <a:r>
                        <a:rPr lang="en-US" sz="1850" dirty="0" err="1">
                          <a:effectLst/>
                        </a:rPr>
                        <a:t>mức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độ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của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sự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vật</a:t>
                      </a:r>
                      <a:r>
                        <a:rPr lang="en-US" sz="1850" dirty="0">
                          <a:effectLst/>
                        </a:rPr>
                        <a:t>, </a:t>
                      </a:r>
                      <a:r>
                        <a:rPr lang="en-US" sz="1850" dirty="0" err="1">
                          <a:effectLst/>
                        </a:rPr>
                        <a:t>hiện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tượng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được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miêu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tả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để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nhấn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mạnh</a:t>
                      </a:r>
                      <a:r>
                        <a:rPr lang="en-US" sz="1850" dirty="0">
                          <a:effectLst/>
                        </a:rPr>
                        <a:t>, </a:t>
                      </a:r>
                      <a:r>
                        <a:rPr lang="en-US" sz="1850" dirty="0" err="1">
                          <a:effectLst/>
                        </a:rPr>
                        <a:t>gây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ấn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tượng</a:t>
                      </a:r>
                      <a:r>
                        <a:rPr lang="en-US" sz="1850" dirty="0">
                          <a:effectLst/>
                        </a:rPr>
                        <a:t>, </a:t>
                      </a:r>
                      <a:r>
                        <a:rPr lang="en-US" sz="1850" dirty="0" err="1">
                          <a:effectLst/>
                        </a:rPr>
                        <a:t>tăng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sức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biểu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cảm</a:t>
                      </a:r>
                      <a:r>
                        <a:rPr lang="en-US" sz="1850" dirty="0">
                          <a:effectLst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b="1" dirty="0">
                          <a:solidFill>
                            <a:srgbClr val="0070C0"/>
                          </a:solidFill>
                          <a:effectLst/>
                        </a:rPr>
                        <a:t>L. </a:t>
                      </a:r>
                      <a:r>
                        <a:rPr lang="en-US" sz="1850" dirty="0" err="1" smtClean="0">
                          <a:effectLst/>
                        </a:rPr>
                        <a:t>Dùng</a:t>
                      </a:r>
                      <a:r>
                        <a:rPr lang="en-US" sz="1850" dirty="0" smtClean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cách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diễn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đạt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tế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nhị</a:t>
                      </a:r>
                      <a:r>
                        <a:rPr lang="en-US" sz="1850" dirty="0">
                          <a:effectLst/>
                        </a:rPr>
                        <a:t>, </a:t>
                      </a:r>
                      <a:r>
                        <a:rPr lang="en-US" sz="1850" dirty="0" err="1">
                          <a:effectLst/>
                        </a:rPr>
                        <a:t>uyển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chuyển</a:t>
                      </a:r>
                      <a:r>
                        <a:rPr lang="en-US" sz="1850" dirty="0">
                          <a:effectLst/>
                        </a:rPr>
                        <a:t>, </a:t>
                      </a:r>
                      <a:r>
                        <a:rPr lang="en-US" sz="1850" dirty="0" err="1">
                          <a:effectLst/>
                        </a:rPr>
                        <a:t>tránh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gây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cảm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giác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quá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đau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buồn,ghê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sợ</a:t>
                      </a:r>
                      <a:r>
                        <a:rPr lang="en-US" sz="1850" dirty="0">
                          <a:effectLst/>
                        </a:rPr>
                        <a:t>, </a:t>
                      </a:r>
                      <a:r>
                        <a:rPr lang="en-US" sz="1850" dirty="0" err="1">
                          <a:effectLst/>
                        </a:rPr>
                        <a:t>nặng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nề</a:t>
                      </a:r>
                      <a:r>
                        <a:rPr lang="en-US" sz="1850" dirty="0">
                          <a:effectLst/>
                        </a:rPr>
                        <a:t>; </a:t>
                      </a:r>
                      <a:r>
                        <a:rPr lang="en-US" sz="1850" dirty="0" err="1">
                          <a:effectLst/>
                        </a:rPr>
                        <a:t>tránh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thô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tục</a:t>
                      </a:r>
                      <a:r>
                        <a:rPr lang="en-US" sz="1850" dirty="0">
                          <a:effectLst/>
                        </a:rPr>
                        <a:t>, </a:t>
                      </a:r>
                      <a:r>
                        <a:rPr lang="en-US" sz="1850" dirty="0" err="1">
                          <a:effectLst/>
                        </a:rPr>
                        <a:t>thiếu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lịch</a:t>
                      </a:r>
                      <a:r>
                        <a:rPr lang="en-US" sz="1850" dirty="0">
                          <a:effectLst/>
                        </a:rPr>
                        <a:t> </a:t>
                      </a:r>
                      <a:r>
                        <a:rPr lang="en-US" sz="1850" dirty="0" err="1">
                          <a:effectLst/>
                        </a:rPr>
                        <a:t>sự</a:t>
                      </a:r>
                      <a:r>
                        <a:rPr lang="en-US" sz="1850" dirty="0">
                          <a:effectLst/>
                        </a:rPr>
                        <a:t>.</a:t>
                      </a:r>
                      <a:endParaRPr lang="en-US" sz="1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965" marR="81965" marT="0" marB="0"/>
                </a:tc>
                <a:extLst>
                  <a:ext uri="{0D108BD9-81ED-4DB2-BD59-A6C34878D82A}">
                    <a16:rowId xmlns:a16="http://schemas.microsoft.com/office/drawing/2014/main" xmlns="" val="2611903429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1668839" y="1761565"/>
            <a:ext cx="1200039" cy="4706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639618" y="1317812"/>
            <a:ext cx="12515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668839" y="739588"/>
            <a:ext cx="1211159" cy="19172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66512" y="3022104"/>
            <a:ext cx="121348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14666" y="3527242"/>
            <a:ext cx="1254212" cy="6703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626170" y="3527242"/>
            <a:ext cx="1242708" cy="5069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654036" y="4416267"/>
            <a:ext cx="1214842" cy="2250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614666" y="4890779"/>
            <a:ext cx="1265332" cy="4726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614666" y="5717196"/>
            <a:ext cx="1254212" cy="3507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91118" y="404664"/>
            <a:ext cx="937691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91118" y="996334"/>
            <a:ext cx="937691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868878" y="404664"/>
            <a:ext cx="22240" cy="590420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2245788" y="404664"/>
            <a:ext cx="8793" cy="590420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91118" y="1997950"/>
            <a:ext cx="937691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91118" y="2656856"/>
            <a:ext cx="937691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68878" y="3282770"/>
            <a:ext cx="937691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82325" y="3934202"/>
            <a:ext cx="937691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868878" y="4306213"/>
            <a:ext cx="937691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891118" y="5044843"/>
            <a:ext cx="937691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891118" y="5698146"/>
            <a:ext cx="937691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91118" y="6308867"/>
            <a:ext cx="937691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-49134" y="404664"/>
            <a:ext cx="49134" cy="590420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614666" y="427664"/>
            <a:ext cx="78740" cy="588120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0" y="427664"/>
            <a:ext cx="1668839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479358"/>
            <a:ext cx="1668839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-2327" y="1971056"/>
            <a:ext cx="1668839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327" y="2420888"/>
            <a:ext cx="1668839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-2327" y="2851194"/>
            <a:ext cx="1668839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-2327" y="3283188"/>
            <a:ext cx="1668839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0" y="3767283"/>
            <a:ext cx="1668839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0" y="4197588"/>
            <a:ext cx="1668839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0" y="4641341"/>
            <a:ext cx="1668839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0" y="5085184"/>
            <a:ext cx="1668839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-42669" y="6297616"/>
            <a:ext cx="1668839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980635" y="45156"/>
            <a:ext cx="933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NỐI TÊN BIỆN PHÁP TU TỪ VỚI KHÁI NIỆM TƯƠNG ỨNG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587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222" y="-15013"/>
            <a:ext cx="12651223" cy="72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3445" y="170188"/>
            <a:ext cx="12651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Củng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cố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kiến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biện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pháp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tu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học</a:t>
            </a:r>
            <a:endParaRPr lang="en-US" sz="32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1.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Các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biện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pháp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tu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từ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00150" y="1247406"/>
            <a:ext cx="7200900" cy="58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4" tIns="45687" rIns="91374" bIns="4568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ea typeface="Tahoma" pitchFamily="34" charset="0"/>
                <a:cs typeface="Calibri" pitchFamily="34" charset="0"/>
              </a:rPr>
              <a:t>2</a:t>
            </a:r>
            <a:r>
              <a:rPr lang="vi-VN" altLang="en-US" sz="3200" b="1" dirty="0">
                <a:ea typeface="Tahoma" pitchFamily="34" charset="0"/>
                <a:cs typeface="Calibri" pitchFamily="34" charset="0"/>
              </a:rPr>
              <a:t>. </a:t>
            </a:r>
            <a:r>
              <a:rPr lang="en-US" altLang="en-US" sz="3200" b="1" dirty="0" err="1" smtClean="0">
                <a:ea typeface="Tahoma" pitchFamily="34" charset="0"/>
                <a:cs typeface="Calibri" pitchFamily="34" charset="0"/>
              </a:rPr>
              <a:t>Tác</a:t>
            </a:r>
            <a:r>
              <a:rPr lang="en-US" altLang="en-US" sz="3200" b="1" dirty="0" smtClean="0"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3200" b="1" dirty="0" err="1" smtClean="0">
                <a:ea typeface="Tahoma" pitchFamily="34" charset="0"/>
                <a:cs typeface="Calibri" pitchFamily="34" charset="0"/>
              </a:rPr>
              <a:t>dụng</a:t>
            </a:r>
            <a:r>
              <a:rPr lang="en-US" altLang="en-US" sz="3200" b="1" dirty="0" smtClean="0">
                <a:ea typeface="Tahoma" pitchFamily="34" charset="0"/>
                <a:cs typeface="Calibri" pitchFamily="34" charset="0"/>
              </a:rPr>
              <a:t> </a:t>
            </a:r>
            <a:r>
              <a:rPr lang="en-US" altLang="en-US" sz="3200" b="1" dirty="0" err="1" smtClean="0">
                <a:ea typeface="Tahoma" pitchFamily="34" charset="0"/>
                <a:cs typeface="Calibri" pitchFamily="34" charset="0"/>
              </a:rPr>
              <a:t>của</a:t>
            </a:r>
            <a:r>
              <a:rPr lang="en-US" altLang="en-US" sz="3200" b="1" dirty="0" smtClean="0">
                <a:ea typeface="Tahoma" pitchFamily="34" charset="0"/>
                <a:cs typeface="Calibri" pitchFamily="34" charset="0"/>
              </a:rPr>
              <a:t> </a:t>
            </a:r>
            <a:r>
              <a:rPr lang="vi-VN" altLang="en-US" sz="3200" b="1" dirty="0" smtClean="0">
                <a:ea typeface="Tahoma" pitchFamily="34" charset="0"/>
                <a:cs typeface="Calibri" pitchFamily="34" charset="0"/>
              </a:rPr>
              <a:t>các </a:t>
            </a:r>
            <a:r>
              <a:rPr lang="vi-VN" altLang="en-US" sz="3200" b="1" dirty="0">
                <a:ea typeface="Tahoma" pitchFamily="34" charset="0"/>
                <a:cs typeface="Calibri" pitchFamily="34" charset="0"/>
              </a:rPr>
              <a:t>biện pháp tu từ:</a:t>
            </a:r>
            <a:endParaRPr lang="en-US" altLang="en-US" sz="3200" b="1" dirty="0">
              <a:ea typeface="Tahoma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5345" y="1832115"/>
            <a:ext cx="9963150" cy="4003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pt-BR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Tác dụng chung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: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b="1" dirty="0">
                <a:latin typeface="Calibri" pitchFamily="34" charset="0"/>
                <a:cs typeface="Calibri" pitchFamily="34" charset="0"/>
              </a:rPr>
              <a:t>+ Điệp ngữ, liệt kê, đảo ngữ: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nhấn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mạnh, tạo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nhịp điệu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,,...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b="1" dirty="0">
                <a:latin typeface="Calibri" pitchFamily="34" charset="0"/>
                <a:cs typeface="Calibri" pitchFamily="34" charset="0"/>
              </a:rPr>
              <a:t>+ Nhân hóa: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sự vật có hồn, gần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gũi...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b="1" dirty="0">
                <a:latin typeface="Calibri" pitchFamily="34" charset="0"/>
                <a:cs typeface="Calibri" pitchFamily="34" charset="0"/>
              </a:rPr>
              <a:t>+ So sánh: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gợi hình ảnh cụ thể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b="1" dirty="0">
                <a:latin typeface="Calibri" pitchFamily="34" charset="0"/>
                <a:cs typeface="Calibri" pitchFamily="34" charset="0"/>
              </a:rPr>
              <a:t>+ Ẩn dụ, Hoán dụ: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tạo tính hàm súc, gợi sự liên tưởng...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- Tác dụng gắn với ngữ cảnh: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Thể hiện rõ nội dung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- Tác dụng về tư tưởng tình cảm: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ngợi ca, tự hào, xót thương,...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54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222" y="-57001"/>
            <a:ext cx="12651223" cy="72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3393" y="275270"/>
            <a:ext cx="113292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Rèn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kĩ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năng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biện</a:t>
            </a:r>
            <a:r>
              <a:rPr lang="vi-VN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pháp tu từ </a:t>
            </a:r>
            <a:endParaRPr lang="vi-VN" sz="32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đại</a:t>
            </a:r>
            <a:r>
              <a:rPr lang="vi-VN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sz="3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5413" y="1545170"/>
            <a:ext cx="3013967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i="1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1. </a:t>
            </a:r>
            <a:r>
              <a:rPr lang="en-US" sz="3200" b="1" i="1" dirty="0" err="1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Các</a:t>
            </a:r>
            <a:r>
              <a:rPr lang="en-US" sz="3200" b="1" i="1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bước</a:t>
            </a:r>
            <a:r>
              <a:rPr lang="en-US" sz="3200" b="1" i="1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làm</a:t>
            </a:r>
            <a:r>
              <a:rPr lang="en-US" sz="3200" b="1" i="1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n-US" sz="3200" b="1" i="1" dirty="0">
              <a:solidFill>
                <a:srgbClr val="00B05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0030" y="2411772"/>
            <a:ext cx="9566449" cy="274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- </a:t>
            </a:r>
            <a:r>
              <a:rPr lang="en-US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Đọc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kĩ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đề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bài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gạch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chân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từ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khóa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quan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trọng</a:t>
            </a:r>
            <a:endParaRPr lang="en-US" sz="3200" dirty="0">
              <a:latin typeface="Calibri" pitchFamily="34" charset="0"/>
              <a:ea typeface="Calibri" panose="020F0502020204030204" pitchFamily="34" charset="0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- </a:t>
            </a:r>
            <a:r>
              <a:rPr lang="en-US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Xác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định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yêu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cầu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của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đề</a:t>
            </a:r>
            <a:endParaRPr lang="en-US" sz="3200" dirty="0">
              <a:latin typeface="Calibri" pitchFamily="34" charset="0"/>
              <a:ea typeface="Calibri" panose="020F0502020204030204" pitchFamily="34" charset="0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- </a:t>
            </a:r>
            <a:r>
              <a:rPr lang="en-US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Huy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động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kiến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thức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để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trả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lời</a:t>
            </a:r>
            <a:endParaRPr lang="en-US" sz="3200" dirty="0">
              <a:latin typeface="Calibri" pitchFamily="34" charset="0"/>
              <a:ea typeface="Calibri" panose="020F0502020204030204" pitchFamily="34" charset="0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- </a:t>
            </a:r>
            <a:r>
              <a:rPr lang="en-US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Kiểm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tra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lại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kết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quả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bài</a:t>
            </a:r>
            <a:r>
              <a:rPr lang="en-US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làm</a:t>
            </a:r>
            <a:endParaRPr lang="en-US" sz="3200" dirty="0"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79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222" y="-57001"/>
            <a:ext cx="12651223" cy="72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-228600" y="2517205"/>
            <a:ext cx="12216592" cy="1940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228600" y="7074184"/>
            <a:ext cx="1221105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126066" y="2556017"/>
            <a:ext cx="0" cy="446101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409700" y="2556017"/>
            <a:ext cx="0" cy="446101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067050" y="2556017"/>
            <a:ext cx="0" cy="446101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1982450" y="2556017"/>
            <a:ext cx="5542" cy="446101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85900" y="3497997"/>
            <a:ext cx="893445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52550" y="5059432"/>
            <a:ext cx="10629900" cy="4397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-87966" y="2781300"/>
            <a:ext cx="1440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cs typeface="Times New Roman" panose="02020603050405020304" pitchFamily="18" charset="0"/>
              </a:rPr>
              <a:t>kĩ</a:t>
            </a: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cs typeface="Times New Roman" panose="02020603050405020304" pitchFamily="18" charset="0"/>
              </a:rPr>
              <a:t>gạch</a:t>
            </a: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cs typeface="Times New Roman" panose="02020603050405020304" pitchFamily="18" charset="0"/>
              </a:rPr>
              <a:t>chân</a:t>
            </a: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cs typeface="Times New Roman" panose="02020603050405020304" pitchFamily="18" charset="0"/>
              </a:rPr>
              <a:t>khóa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371600" y="2686050"/>
            <a:ext cx="1790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cs typeface="Times New Roman" panose="02020603050405020304" pitchFamily="18" charset="0"/>
              </a:rPr>
              <a:t>X</a:t>
            </a:r>
            <a:r>
              <a:rPr lang="en-US" sz="2200" b="1" dirty="0" err="1" smtClean="0">
                <a:cs typeface="Times New Roman" panose="02020603050405020304" pitchFamily="18" charset="0"/>
              </a:rPr>
              <a:t>ác</a:t>
            </a:r>
            <a:r>
              <a:rPr lang="en-US" sz="2200" b="1" dirty="0" smtClean="0"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cs typeface="Times New Roman" panose="02020603050405020304" pitchFamily="18" charset="0"/>
              </a:rPr>
              <a:t>định</a:t>
            </a:r>
            <a:r>
              <a:rPr lang="en-US" sz="2200" b="1" dirty="0" smtClean="0"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cs typeface="Times New Roman" panose="02020603050405020304" pitchFamily="18" charset="0"/>
              </a:rPr>
              <a:t>yêu</a:t>
            </a:r>
            <a:r>
              <a:rPr lang="en-US" sz="2200" b="1" dirty="0" smtClean="0"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cs typeface="Times New Roman" panose="02020603050405020304" pitchFamily="18" charset="0"/>
              </a:rPr>
              <a:t>cầu</a:t>
            </a:r>
            <a:r>
              <a:rPr lang="en-US" sz="2200" b="1" dirty="0"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cs typeface="Times New Roman" panose="02020603050405020304" pitchFamily="18" charset="0"/>
              </a:rPr>
              <a:t>đề</a:t>
            </a:r>
            <a:r>
              <a:rPr lang="en-US" sz="2200" b="1" dirty="0"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cs typeface="Times New Roman" panose="02020603050405020304" pitchFamily="18" charset="0"/>
              </a:rPr>
              <a:t>bài</a:t>
            </a:r>
            <a:endParaRPr lang="en-US" sz="2200" b="1" dirty="0"/>
          </a:p>
        </p:txBody>
      </p:sp>
      <p:sp>
        <p:nvSpPr>
          <p:cNvPr id="2051" name="TextBox 2050"/>
          <p:cNvSpPr txBox="1"/>
          <p:nvPr/>
        </p:nvSpPr>
        <p:spPr>
          <a:xfrm>
            <a:off x="5162550" y="268605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làm</a:t>
            </a:r>
            <a:endParaRPr lang="en-US" sz="2400" b="1" dirty="0">
              <a:cs typeface="Times New Roman" panose="02020603050405020304" pitchFamily="18" charset="0"/>
            </a:endParaRPr>
          </a:p>
          <a:p>
            <a:pPr algn="ctr"/>
            <a:endParaRPr lang="en-US" sz="2400" b="1" dirty="0"/>
          </a:p>
        </p:txBody>
      </p:sp>
      <p:sp>
        <p:nvSpPr>
          <p:cNvPr id="2052" name="TextBox 2051"/>
          <p:cNvSpPr txBox="1"/>
          <p:nvPr/>
        </p:nvSpPr>
        <p:spPr>
          <a:xfrm>
            <a:off x="1238250" y="3857030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Chỉ rõ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053" name="TextBox 2052"/>
          <p:cNvSpPr txBox="1"/>
          <p:nvPr/>
        </p:nvSpPr>
        <p:spPr>
          <a:xfrm>
            <a:off x="3105151" y="3625334"/>
            <a:ext cx="7219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- </a:t>
            </a:r>
            <a:r>
              <a:rPr lang="pt-BR" sz="2400" dirty="0" smtClean="0"/>
              <a:t>Gọi </a:t>
            </a:r>
            <a:r>
              <a:rPr lang="pt-BR" sz="2400" dirty="0"/>
              <a:t>tên biện pháp tu từ</a:t>
            </a:r>
            <a:r>
              <a:rPr lang="vi-VN" sz="2400" dirty="0"/>
              <a:t>, </a:t>
            </a:r>
            <a:r>
              <a:rPr lang="pt-BR" sz="2400" dirty="0"/>
              <a:t>chỉ rõ từ ngữ, hình ảnh </a:t>
            </a:r>
            <a:r>
              <a:rPr lang="pt-BR" sz="2400" dirty="0" smtClean="0"/>
              <a:t>thể</a:t>
            </a:r>
            <a:r>
              <a:rPr lang="vi-VN" sz="2400" dirty="0" smtClean="0"/>
              <a:t> </a:t>
            </a:r>
            <a:r>
              <a:rPr lang="pt-BR" sz="2400" dirty="0" smtClean="0"/>
              <a:t>hiện </a:t>
            </a:r>
            <a:r>
              <a:rPr lang="pt-BR" sz="2400" dirty="0"/>
              <a:t>biện pháp tu từ </a:t>
            </a:r>
            <a:r>
              <a:rPr lang="vi-VN" sz="2400" dirty="0" smtClean="0"/>
              <a:t>đó</a:t>
            </a:r>
            <a:endParaRPr lang="en-US" sz="2400" dirty="0"/>
          </a:p>
        </p:txBody>
      </p:sp>
      <p:sp>
        <p:nvSpPr>
          <p:cNvPr id="2054" name="TextBox 2053"/>
          <p:cNvSpPr txBox="1"/>
          <p:nvPr/>
        </p:nvSpPr>
        <p:spPr>
          <a:xfrm>
            <a:off x="1390650" y="5543550"/>
            <a:ext cx="1619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hiệu quả diễn đạt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05150" y="5274853"/>
            <a:ext cx="86161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spc="-8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spc="-8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8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spc="-8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spc="-8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sương thu </a:t>
            </a:r>
            <a:r>
              <a:rPr lang="en-US" sz="2400" spc="-8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400" spc="-8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8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spc="-8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8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spc="-8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8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spc="-8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8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spc="-8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8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400" spc="-8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 ảnh </a:t>
            </a:r>
            <a:r>
              <a:rPr lang="en-US" sz="24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làn</a:t>
            </a:r>
            <a:r>
              <a:rPr lang="en-US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mỏng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giăng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mắc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ngõ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xóm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bâng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khuâng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luyến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bịn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rịn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99456" y="-57001"/>
            <a:ext cx="12651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2. </a:t>
            </a:r>
            <a:r>
              <a:rPr lang="en-US" sz="3200" b="1" dirty="0" err="1" smtClean="0">
                <a:solidFill>
                  <a:srgbClr val="00B050"/>
                </a:solidFill>
              </a:rPr>
              <a:t>Kĩ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năng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làm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bài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r>
              <a:rPr lang="en-US" sz="2400" i="1" dirty="0" smtClean="0">
                <a:solidFill>
                  <a:srgbClr val="FF0000"/>
                </a:solidFill>
              </a:rPr>
              <a:t>a. </a:t>
            </a:r>
            <a:r>
              <a:rPr lang="en-US" sz="2400" i="1" dirty="0" err="1" smtClean="0">
                <a:solidFill>
                  <a:srgbClr val="FF0000"/>
                </a:solidFill>
              </a:rPr>
              <a:t>Ví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dụ</a:t>
            </a:r>
            <a:r>
              <a:rPr lang="en-US" sz="2400" i="1" dirty="0" smtClean="0">
                <a:solidFill>
                  <a:srgbClr val="FF0000"/>
                </a:solidFill>
              </a:rPr>
              <a:t> 1: 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39348" y="778192"/>
            <a:ext cx="116172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vi-VN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</a:t>
            </a:r>
            <a:r>
              <a:rPr lang="vi-VN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Sương</a:t>
            </a:r>
            <a:r>
              <a:rPr lang="vi-VN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chùng chình qua ngõ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vi-VN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vi-VN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 như thu đã về</a:t>
            </a:r>
            <a:r>
              <a:rPr lang="en-US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vi-VN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8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		</a:t>
            </a:r>
            <a:r>
              <a:rPr lang="vi-VN" sz="20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(«Sang thu» - Hữu Thỉnh)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239349" y="1236837"/>
            <a:ext cx="96010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782399" y="1236837"/>
            <a:ext cx="201066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420350" y="2556017"/>
            <a:ext cx="0" cy="25034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0" name="TextBox 2069"/>
          <p:cNvSpPr txBox="1"/>
          <p:nvPr/>
        </p:nvSpPr>
        <p:spPr>
          <a:xfrm>
            <a:off x="10325100" y="2781300"/>
            <a:ext cx="1531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cs typeface="Times New Roman" panose="02020603050405020304" pitchFamily="18" charset="0"/>
              </a:rPr>
              <a:t>Kiểm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tra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endParaRPr lang="en-US" sz="2400" b="1" dirty="0"/>
          </a:p>
        </p:txBody>
      </p:sp>
      <p:sp>
        <p:nvSpPr>
          <p:cNvPr id="67" name="Rectangle 66"/>
          <p:cNvSpPr/>
          <p:nvPr/>
        </p:nvSpPr>
        <p:spPr>
          <a:xfrm>
            <a:off x="3048001" y="4430222"/>
            <a:ext cx="7048499" cy="572464"/>
          </a:xfrm>
          <a:prstGeom prst="rect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4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24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chùng</a:t>
            </a:r>
            <a:r>
              <a:rPr lang="en-US" sz="24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chình</a:t>
            </a:r>
            <a:r>
              <a:rPr lang="vi-VN" sz="2400" i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400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6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2051" grpId="0"/>
      <p:bldP spid="2052" grpId="0"/>
      <p:bldP spid="2053" grpId="0"/>
      <p:bldP spid="2054" grpId="0"/>
      <p:bldP spid="45" grpId="0"/>
      <p:bldP spid="46" grpId="0"/>
      <p:bldP spid="47" grpId="0"/>
      <p:bldP spid="2070" grpId="0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222" y="-57001"/>
            <a:ext cx="12651223" cy="72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-228600" y="2517205"/>
            <a:ext cx="12211050" cy="3881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228600" y="7074184"/>
            <a:ext cx="1221105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126066" y="2556017"/>
            <a:ext cx="0" cy="446101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409700" y="2556017"/>
            <a:ext cx="0" cy="446101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067050" y="2556017"/>
            <a:ext cx="0" cy="446101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1982450" y="2556017"/>
            <a:ext cx="5542" cy="446101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85900" y="3497997"/>
            <a:ext cx="8934450" cy="108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52550" y="5307082"/>
            <a:ext cx="10629900" cy="4397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-87966" y="2781300"/>
            <a:ext cx="1440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Calibri" pitchFamily="34" charset="0"/>
                <a:cs typeface="Calibri" pitchFamily="34" charset="0"/>
              </a:rPr>
              <a:t>Đọc </a:t>
            </a:r>
            <a:r>
              <a:rPr lang="en-US" sz="2400" b="1" smtClean="0">
                <a:latin typeface="Calibri" pitchFamily="34" charset="0"/>
                <a:cs typeface="Calibri" pitchFamily="34" charset="0"/>
              </a:rPr>
              <a:t>kĩ đề, gạch chân từ khóa</a:t>
            </a:r>
            <a:endParaRPr lang="en-US" sz="2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1600" y="2686050"/>
            <a:ext cx="1790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b="1" dirty="0">
                <a:latin typeface="Calibri" pitchFamily="34" charset="0"/>
                <a:cs typeface="Calibri" pitchFamily="34" charset="0"/>
              </a:rPr>
              <a:t>X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ác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định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yêu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cs typeface="Calibri" pitchFamily="34" charset="0"/>
              </a:rPr>
              <a:t>cầu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cs typeface="Calibri" pitchFamily="34" charset="0"/>
              </a:rPr>
              <a:t>đề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cs typeface="Calibri" pitchFamily="34" charset="0"/>
              </a:rPr>
              <a:t>bài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1" name="TextBox 2050"/>
          <p:cNvSpPr txBox="1"/>
          <p:nvPr/>
        </p:nvSpPr>
        <p:spPr>
          <a:xfrm>
            <a:off x="5162550" y="268605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Calibri" pitchFamily="34" charset="0"/>
                <a:cs typeface="Calibri" pitchFamily="34" charset="0"/>
              </a:rPr>
              <a:t>Cách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làm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2" name="TextBox 2051"/>
          <p:cNvSpPr txBox="1"/>
          <p:nvPr/>
        </p:nvSpPr>
        <p:spPr>
          <a:xfrm>
            <a:off x="1371600" y="3857030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Phép tu từ</a:t>
            </a:r>
            <a:endParaRPr lang="en-US" sz="2400" b="1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3" name="TextBox 2052"/>
          <p:cNvSpPr txBox="1"/>
          <p:nvPr/>
        </p:nvSpPr>
        <p:spPr>
          <a:xfrm>
            <a:off x="3105151" y="3606284"/>
            <a:ext cx="7219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Gọi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tên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biện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pháp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từ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được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sử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dụng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trong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hai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câu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thơ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sz="24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Xác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định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từ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ngữ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thể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hiện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biện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pháp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từ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4" name="TextBox 2053"/>
          <p:cNvSpPr txBox="1"/>
          <p:nvPr/>
        </p:nvSpPr>
        <p:spPr>
          <a:xfrm>
            <a:off x="1390650" y="5543550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ác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dụng</a:t>
            </a:r>
            <a:endParaRPr lang="en-US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05150" y="5348230"/>
            <a:ext cx="87514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vi-VN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Tạo tính hàm súc cho câu thơ và gợi sự liên tưởng</a:t>
            </a:r>
          </a:p>
          <a:p>
            <a:pPr algn="just"/>
            <a:r>
              <a:rPr lang="vi-VN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vi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 thấy công lao to lớn của Bác với dân tộc Việt Nam: Bác như ánh mặt trời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tộc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B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ộc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lộ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ngưỡng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endParaRPr lang="en-US" sz="2400" dirty="0">
              <a:effectLst/>
              <a:latin typeface="Calibri" pitchFamily="34" charset="0"/>
              <a:ea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2292" y="118339"/>
            <a:ext cx="111695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b. </a:t>
            </a:r>
            <a:r>
              <a:rPr lang="en-US" sz="2800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Ví</a:t>
            </a:r>
            <a:r>
              <a:rPr lang="en-US" sz="28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dụ</a:t>
            </a:r>
            <a:r>
              <a:rPr lang="en-US" sz="28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2: </a:t>
            </a:r>
            <a:r>
              <a:rPr lang="vi-VN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 </a:t>
            </a:r>
            <a:r>
              <a:rPr lang="en-US" sz="2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vi-VN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thơ sau</a:t>
            </a:r>
            <a:r>
              <a:rPr lang="vi-VN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vi-VN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vi-VN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Ngày ngày mặt trời đi qua trên lăng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</a:t>
            </a:r>
            <a:r>
              <a:rPr lang="vi-VN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Thấy </a:t>
            </a:r>
            <a:r>
              <a:rPr lang="vi-VN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 mặt trời trong </a:t>
            </a:r>
            <a:r>
              <a:rPr lang="vi-VN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lăng </a:t>
            </a:r>
            <a:r>
              <a:rPr lang="vi-VN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rất đỏ</a:t>
            </a:r>
            <a:r>
              <a:rPr lang="vi-VN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just"/>
            <a:r>
              <a:rPr lang="vi-VN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vi-VN" sz="24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itchFamily="34" charset="0"/>
              </a:rPr>
              <a:t>                                                                                ( «Viếng lăng Bác»- Viễn Phương)</a:t>
            </a:r>
            <a:endParaRPr lang="en-US" sz="2400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85751" y="1323624"/>
            <a:ext cx="10805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 </a:t>
            </a:r>
            <a:r>
              <a:rPr lang="vi-VN" sz="24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“mặt trời” </a:t>
            </a:r>
            <a:r>
              <a:rPr lang="vi-VN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ở câu thơ thứ hai được sử dụng theo phép tu từ nào?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Phép tu từ này có tác dụng gì trong việc bộc lộ cảm xúc của tác giả</a:t>
            </a:r>
            <a:r>
              <a:rPr lang="vi-VN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6715125" y="1772136"/>
            <a:ext cx="135738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73460" y="2124318"/>
            <a:ext cx="10362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420350" y="2556017"/>
            <a:ext cx="0" cy="270520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0" name="TextBox 2069"/>
          <p:cNvSpPr txBox="1"/>
          <p:nvPr/>
        </p:nvSpPr>
        <p:spPr>
          <a:xfrm>
            <a:off x="10325100" y="2781300"/>
            <a:ext cx="1531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Calibri" pitchFamily="34" charset="0"/>
                <a:cs typeface="Calibri" pitchFamily="34" charset="0"/>
              </a:rPr>
              <a:t>Kiểm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tra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lại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bài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048001" y="4430222"/>
            <a:ext cx="7296149" cy="830997"/>
          </a:xfrm>
          <a:prstGeom prst="rect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trời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” ở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sử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phép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tu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ẩn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dụ</a:t>
            </a:r>
            <a:r>
              <a:rPr lang="en-US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595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2051" grpId="0"/>
      <p:bldP spid="2052" grpId="0"/>
      <p:bldP spid="2053" grpId="0"/>
      <p:bldP spid="2054" grpId="0"/>
      <p:bldP spid="45" grpId="0"/>
      <p:bldP spid="46" grpId="0"/>
      <p:bldP spid="47" grpId="0"/>
      <p:bldP spid="2070" grpId="0"/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222" y="-57001"/>
            <a:ext cx="12651223" cy="72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57001"/>
            <a:ext cx="1203959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 trả lời</a:t>
            </a:r>
          </a:p>
          <a:p>
            <a:r>
              <a:rPr lang="vi-VN" sz="3200" b="1" dirty="0" smtClean="0"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 </a:t>
            </a:r>
            <a:r>
              <a:rPr lang="pt-BR" sz="32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Bước </a:t>
            </a:r>
            <a:r>
              <a:rPr lang="pt-BR" sz="32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1: </a:t>
            </a:r>
            <a:r>
              <a:rPr lang="pt-BR" sz="3200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Gọi</a:t>
            </a:r>
            <a:r>
              <a:rPr lang="vi-VN" sz="3200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pt-BR" sz="3200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tên </a:t>
            </a:r>
            <a:r>
              <a:rPr lang="pt-BR" sz="3200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biện pháp tu </a:t>
            </a:r>
            <a:r>
              <a:rPr lang="pt-BR" sz="3200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từ </a:t>
            </a:r>
            <a:r>
              <a:rPr lang="vi-VN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và c</a:t>
            </a:r>
            <a:r>
              <a:rPr lang="pt-BR" sz="3200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hỉ </a:t>
            </a:r>
            <a:r>
              <a:rPr lang="pt-BR" sz="3200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rõ từ ngữ, hình ảnh thể hiện biện pháp tu từ </a:t>
            </a:r>
            <a:endParaRPr lang="vi-VN" sz="3200" dirty="0" smtClean="0">
              <a:latin typeface="Calibri" pitchFamily="34" charset="0"/>
              <a:ea typeface="Calibri" panose="020F0502020204030204" pitchFamily="34" charset="0"/>
              <a:cs typeface="Calibri" pitchFamily="34" charset="0"/>
            </a:endParaRPr>
          </a:p>
          <a:p>
            <a:pPr algn="just"/>
            <a:r>
              <a:rPr lang="vi-VN" sz="32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  - </a:t>
            </a:r>
            <a:r>
              <a:rPr lang="pt-BR" sz="32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Bước </a:t>
            </a:r>
            <a:r>
              <a:rPr lang="vi-VN" sz="32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2</a:t>
            </a:r>
            <a:r>
              <a:rPr lang="pt-BR" sz="3200" b="1" dirty="0" smtClean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: </a:t>
            </a:r>
            <a:r>
              <a:rPr lang="pt-BR" sz="3200" dirty="0" smtClean="0"/>
              <a:t>Nêu </a:t>
            </a:r>
            <a:r>
              <a:rPr lang="pt-BR" sz="3200" dirty="0"/>
              <a:t>tác dụng: </a:t>
            </a:r>
            <a:endParaRPr lang="en-US" sz="3200" dirty="0"/>
          </a:p>
          <a:p>
            <a:r>
              <a:rPr lang="vi-VN" sz="3200" b="1" i="1" dirty="0" smtClean="0">
                <a:latin typeface="Calibri" pitchFamily="34" charset="0"/>
                <a:cs typeface="Calibri" pitchFamily="34" charset="0"/>
              </a:rPr>
              <a:t>* </a:t>
            </a:r>
            <a:r>
              <a:rPr lang="pt-BR" sz="3200" b="1" i="1" dirty="0">
                <a:latin typeface="Calibri" pitchFamily="34" charset="0"/>
                <a:cs typeface="Calibri" pitchFamily="34" charset="0"/>
              </a:rPr>
              <a:t>Tác dụng chung</a:t>
            </a:r>
            <a:r>
              <a:rPr lang="vi-VN" sz="3200" b="1" i="1" dirty="0">
                <a:latin typeface="Calibri" pitchFamily="34" charset="0"/>
                <a:cs typeface="Calibri" pitchFamily="34" charset="0"/>
              </a:rPr>
              <a:t>: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r>
              <a:rPr lang="vi-VN" sz="3200" dirty="0">
                <a:latin typeface="Calibri" pitchFamily="34" charset="0"/>
                <a:cs typeface="Calibri" pitchFamily="34" charset="0"/>
              </a:rPr>
              <a:t>+ Điệp ngữ, liệt kê, đảo ngữ: tạo nhịp điệu, nhấn mạnh,...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r>
              <a:rPr lang="vi-VN" sz="3200" dirty="0">
                <a:latin typeface="Calibri" pitchFamily="34" charset="0"/>
                <a:cs typeface="Calibri" pitchFamily="34" charset="0"/>
              </a:rPr>
              <a:t>+ Ẩn dụ, Hoán dụ: tạo tính hàm súc, gợi sự liên tưởng...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r>
              <a:rPr lang="vi-VN" sz="3200" dirty="0">
                <a:latin typeface="Calibri" pitchFamily="34" charset="0"/>
                <a:cs typeface="Calibri" pitchFamily="34" charset="0"/>
              </a:rPr>
              <a:t>+ Nhân hóa: sự vật có hồn, gần gũi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r>
              <a:rPr lang="vi-VN" sz="3200" dirty="0">
                <a:latin typeface="Calibri" pitchFamily="34" charset="0"/>
                <a:cs typeface="Calibri" pitchFamily="34" charset="0"/>
              </a:rPr>
              <a:t>+ So sánh: gợi hình ảnh cụ thể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r>
              <a:rPr lang="vi-VN" sz="3200" b="1" i="1" dirty="0">
                <a:latin typeface="Calibri" pitchFamily="34" charset="0"/>
                <a:cs typeface="Calibri" pitchFamily="34" charset="0"/>
              </a:rPr>
              <a:t>* Tác dụng gắn với ngữ cảnh:</a:t>
            </a:r>
            <a:r>
              <a:rPr lang="vi-VN" sz="3200" dirty="0">
                <a:latin typeface="Calibri" pitchFamily="34" charset="0"/>
                <a:cs typeface="Calibri" pitchFamily="34" charset="0"/>
              </a:rPr>
              <a:t> Thể hiện 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nội </a:t>
            </a:r>
            <a:r>
              <a:rPr lang="vi-VN" sz="3200" dirty="0">
                <a:latin typeface="Calibri" pitchFamily="34" charset="0"/>
                <a:cs typeface="Calibri" pitchFamily="34" charset="0"/>
              </a:rPr>
              <a:t>dung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r>
              <a:rPr lang="vi-VN" sz="3200" b="1" i="1" dirty="0">
                <a:latin typeface="Calibri" pitchFamily="34" charset="0"/>
                <a:cs typeface="Calibri" pitchFamily="34" charset="0"/>
              </a:rPr>
              <a:t>* Tác dụng về tư tưởng tình cảm:</a:t>
            </a:r>
            <a:r>
              <a:rPr lang="vi-VN" sz="3200" dirty="0">
                <a:latin typeface="Calibri" pitchFamily="34" charset="0"/>
                <a:cs typeface="Calibri" pitchFamily="34" charset="0"/>
              </a:rPr>
              <a:t> ngợi ca, tự hào, 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xót thương,...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704" y="-171400"/>
            <a:ext cx="12651223" cy="72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0682" y="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</a:rPr>
              <a:t>III. Luyện tập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9022" y="511544"/>
            <a:ext cx="1204524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TẬP SỐ </a:t>
            </a:r>
            <a:r>
              <a:rPr lang="vi-VN" sz="2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en-US" sz="2600" dirty="0" smtClean="0"/>
              <a:t>  </a:t>
            </a:r>
            <a:r>
              <a:rPr lang="en-US" sz="2600" dirty="0" err="1" smtClean="0"/>
              <a:t>Trong</a:t>
            </a:r>
            <a:r>
              <a:rPr lang="en-US" sz="2600" dirty="0" smtClean="0"/>
              <a:t> </a:t>
            </a:r>
            <a:r>
              <a:rPr lang="en-US" sz="2600" dirty="0" err="1"/>
              <a:t>sáng</a:t>
            </a:r>
            <a:r>
              <a:rPr lang="en-US" sz="2600" dirty="0"/>
              <a:t> </a:t>
            </a:r>
            <a:r>
              <a:rPr lang="en-US" sz="2600" dirty="0" err="1"/>
              <a:t>tác</a:t>
            </a:r>
            <a:r>
              <a:rPr lang="en-US" sz="2600" dirty="0"/>
              <a:t> </a:t>
            </a:r>
            <a:r>
              <a:rPr lang="en-US" sz="2600" dirty="0" err="1"/>
              <a:t>cuối</a:t>
            </a:r>
            <a:r>
              <a:rPr lang="en-US" sz="2600" dirty="0"/>
              <a:t> </a:t>
            </a:r>
            <a:r>
              <a:rPr lang="en-US" sz="2600" dirty="0" err="1"/>
              <a:t>cùng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cuộc</a:t>
            </a:r>
            <a:r>
              <a:rPr lang="en-US" sz="2600" dirty="0"/>
              <a:t> </a:t>
            </a:r>
            <a:r>
              <a:rPr lang="en-US" sz="2600" dirty="0" err="1"/>
              <a:t>đời</a:t>
            </a:r>
            <a:r>
              <a:rPr lang="en-US" sz="2600" dirty="0"/>
              <a:t> </a:t>
            </a:r>
            <a:r>
              <a:rPr lang="en-US" sz="2600" dirty="0" err="1"/>
              <a:t>cầm</a:t>
            </a:r>
            <a:r>
              <a:rPr lang="en-US" sz="2600" dirty="0"/>
              <a:t> </a:t>
            </a:r>
            <a:r>
              <a:rPr lang="en-US" sz="2600" dirty="0" err="1"/>
              <a:t>bút</a:t>
            </a:r>
            <a:r>
              <a:rPr lang="en-US" sz="2600" dirty="0"/>
              <a:t>, </a:t>
            </a:r>
            <a:r>
              <a:rPr lang="en-US" sz="2600" dirty="0" err="1"/>
              <a:t>nhà</a:t>
            </a:r>
            <a:r>
              <a:rPr lang="en-US" sz="2600" dirty="0"/>
              <a:t> </a:t>
            </a:r>
            <a:r>
              <a:rPr lang="en-US" sz="2600" dirty="0" err="1"/>
              <a:t>thơ</a:t>
            </a:r>
            <a:r>
              <a:rPr lang="en-US" sz="2600" dirty="0"/>
              <a:t> </a:t>
            </a:r>
            <a:r>
              <a:rPr lang="en-US" sz="2600" dirty="0" err="1"/>
              <a:t>Thanh</a:t>
            </a:r>
            <a:r>
              <a:rPr lang="en-US" sz="2600" dirty="0"/>
              <a:t> </a:t>
            </a:r>
            <a:r>
              <a:rPr lang="en-US" sz="2600" dirty="0" err="1"/>
              <a:t>Hải</a:t>
            </a:r>
            <a:r>
              <a:rPr lang="en-US" sz="2600" dirty="0"/>
              <a:t> </a:t>
            </a: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 smtClean="0"/>
              <a:t>viết</a:t>
            </a:r>
            <a:r>
              <a:rPr lang="en-US" sz="2600" dirty="0" smtClean="0"/>
              <a:t>:</a:t>
            </a:r>
          </a:p>
          <a:p>
            <a:pPr lvl="6">
              <a:lnSpc>
                <a:spcPct val="150000"/>
              </a:lnSpc>
            </a:pPr>
            <a:r>
              <a:rPr lang="en-US" sz="2600" i="1" dirty="0" smtClean="0"/>
              <a:t>	“</a:t>
            </a:r>
            <a:r>
              <a:rPr lang="en-US" sz="2600" i="1" dirty="0" err="1" smtClean="0"/>
              <a:t>Một</a:t>
            </a:r>
            <a:r>
              <a:rPr lang="en-US" sz="2600" i="1" dirty="0" smtClean="0"/>
              <a:t> </a:t>
            </a:r>
            <a:r>
              <a:rPr lang="en-US" sz="2600" i="1" dirty="0" err="1"/>
              <a:t>mùa</a:t>
            </a:r>
            <a:r>
              <a:rPr lang="en-US" sz="2600" i="1" dirty="0"/>
              <a:t> </a:t>
            </a:r>
            <a:r>
              <a:rPr lang="en-US" sz="2600" i="1" dirty="0" err="1"/>
              <a:t>xuân</a:t>
            </a:r>
            <a:r>
              <a:rPr lang="en-US" sz="2600" i="1" dirty="0"/>
              <a:t> </a:t>
            </a:r>
            <a:r>
              <a:rPr lang="en-US" sz="2600" i="1" dirty="0" err="1"/>
              <a:t>nho</a:t>
            </a:r>
            <a:r>
              <a:rPr lang="en-US" sz="2600" i="1" dirty="0"/>
              <a:t> </a:t>
            </a:r>
            <a:r>
              <a:rPr lang="en-US" sz="2600" i="1" dirty="0" err="1"/>
              <a:t>nhỏ</a:t>
            </a:r>
            <a:r>
              <a:rPr lang="en-US" sz="2600" i="1" dirty="0"/>
              <a:t/>
            </a:r>
            <a:br>
              <a:rPr lang="en-US" sz="2600" i="1" dirty="0"/>
            </a:br>
            <a:r>
              <a:rPr lang="en-US" sz="2600" i="1" dirty="0"/>
              <a:t>      </a:t>
            </a:r>
            <a:r>
              <a:rPr lang="en-US" sz="2600" i="1" dirty="0" smtClean="0"/>
              <a:t> 	 </a:t>
            </a:r>
            <a:r>
              <a:rPr lang="en-US" sz="2600" i="1" dirty="0" err="1" smtClean="0"/>
              <a:t>Lặng</a:t>
            </a:r>
            <a:r>
              <a:rPr lang="en-US" sz="2600" i="1" dirty="0" smtClean="0"/>
              <a:t> </a:t>
            </a:r>
            <a:r>
              <a:rPr lang="en-US" sz="2600" i="1" dirty="0" err="1"/>
              <a:t>lẽ</a:t>
            </a:r>
            <a:r>
              <a:rPr lang="en-US" sz="2600" i="1" dirty="0"/>
              <a:t> </a:t>
            </a:r>
            <a:r>
              <a:rPr lang="en-US" sz="2600" i="1" dirty="0" err="1"/>
              <a:t>dâng</a:t>
            </a:r>
            <a:r>
              <a:rPr lang="en-US" sz="2600" i="1" dirty="0"/>
              <a:t> </a:t>
            </a:r>
            <a:r>
              <a:rPr lang="en-US" sz="2600" i="1" dirty="0" err="1"/>
              <a:t>cho</a:t>
            </a:r>
            <a:r>
              <a:rPr lang="en-US" sz="2600" i="1" dirty="0"/>
              <a:t> </a:t>
            </a:r>
            <a:r>
              <a:rPr lang="en-US" sz="2600" i="1" dirty="0" err="1"/>
              <a:t>đời</a:t>
            </a:r>
            <a:r>
              <a:rPr lang="en-US" sz="2600" i="1" dirty="0"/>
              <a:t/>
            </a:r>
            <a:br>
              <a:rPr lang="en-US" sz="2600" i="1" dirty="0"/>
            </a:br>
            <a:r>
              <a:rPr lang="en-US" sz="2600" i="1" dirty="0"/>
              <a:t>   </a:t>
            </a:r>
            <a:r>
              <a:rPr lang="en-US" sz="2600" i="1" dirty="0" smtClean="0"/>
              <a:t>      	</a:t>
            </a:r>
            <a:r>
              <a:rPr lang="en-US" sz="2600" i="1" dirty="0" err="1" smtClean="0"/>
              <a:t>Dù</a:t>
            </a:r>
            <a:r>
              <a:rPr lang="en-US" sz="2600" i="1" dirty="0" smtClean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tuổi</a:t>
            </a:r>
            <a:r>
              <a:rPr lang="en-US" sz="2600" i="1" dirty="0"/>
              <a:t> </a:t>
            </a:r>
            <a:r>
              <a:rPr lang="en-US" sz="2600" i="1" dirty="0" err="1"/>
              <a:t>hai</a:t>
            </a:r>
            <a:r>
              <a:rPr lang="en-US" sz="2600" i="1" dirty="0"/>
              <a:t> </a:t>
            </a:r>
            <a:r>
              <a:rPr lang="en-US" sz="2600" i="1" dirty="0" err="1" smtClean="0"/>
              <a:t>mươi</a:t>
            </a:r>
            <a:endParaRPr lang="en-US" sz="2600" i="1" dirty="0" smtClean="0"/>
          </a:p>
          <a:p>
            <a:pPr lvl="6">
              <a:lnSpc>
                <a:spcPct val="150000"/>
              </a:lnSpc>
            </a:pPr>
            <a:r>
              <a:rPr lang="en-US" sz="2600" i="1" dirty="0"/>
              <a:t>	</a:t>
            </a:r>
            <a:r>
              <a:rPr lang="en-US" sz="2600" i="1" dirty="0" err="1" smtClean="0"/>
              <a:t>Dù</a:t>
            </a:r>
            <a:r>
              <a:rPr lang="en-US" sz="2600" i="1" dirty="0" smtClean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khi</a:t>
            </a:r>
            <a:r>
              <a:rPr lang="en-US" sz="2600" i="1" dirty="0"/>
              <a:t> </a:t>
            </a:r>
            <a:r>
              <a:rPr lang="en-US" sz="2600" i="1" dirty="0" err="1"/>
              <a:t>tóc</a:t>
            </a:r>
            <a:r>
              <a:rPr lang="en-US" sz="2600" i="1" dirty="0"/>
              <a:t> </a:t>
            </a:r>
            <a:r>
              <a:rPr lang="en-US" sz="2600" i="1" dirty="0" err="1"/>
              <a:t>bạc</a:t>
            </a:r>
            <a:r>
              <a:rPr lang="en-US" sz="2600" i="1" dirty="0" smtClean="0"/>
              <a:t>...”</a:t>
            </a:r>
            <a:endParaRPr lang="vi-VN" sz="2600" dirty="0"/>
          </a:p>
          <a:p>
            <a:pPr lvl="6">
              <a:lnSpc>
                <a:spcPct val="150000"/>
              </a:lnSpc>
            </a:pPr>
            <a:r>
              <a:rPr lang="vi-VN" sz="2600" dirty="0"/>
              <a:t> </a:t>
            </a:r>
            <a:r>
              <a:rPr lang="vi-VN" sz="2600" dirty="0" smtClean="0"/>
              <a:t>                         </a:t>
            </a:r>
            <a:r>
              <a:rPr lang="en-US" sz="2600" dirty="0" smtClean="0"/>
              <a:t>(</a:t>
            </a:r>
            <a:r>
              <a:rPr lang="en-US" sz="2600" dirty="0" err="1"/>
              <a:t>Mùa</a:t>
            </a:r>
            <a:r>
              <a:rPr lang="en-US" sz="2600" dirty="0"/>
              <a:t> </a:t>
            </a:r>
            <a:r>
              <a:rPr lang="en-US" sz="2600" dirty="0" err="1"/>
              <a:t>xuân</a:t>
            </a:r>
            <a:r>
              <a:rPr lang="en-US" sz="2600" dirty="0"/>
              <a:t> </a:t>
            </a:r>
            <a:r>
              <a:rPr lang="en-US" sz="2600" dirty="0" err="1"/>
              <a:t>nho</a:t>
            </a:r>
            <a:r>
              <a:rPr lang="en-US" sz="2600" dirty="0"/>
              <a:t> </a:t>
            </a:r>
            <a:r>
              <a:rPr lang="en-US" sz="2600" dirty="0" err="1" smtClean="0"/>
              <a:t>nhỏ</a:t>
            </a:r>
            <a:r>
              <a:rPr lang="vi-VN" sz="2600" dirty="0" smtClean="0"/>
              <a:t> </a:t>
            </a:r>
            <a:r>
              <a:rPr lang="en-US" sz="2600" b="1" dirty="0" smtClean="0"/>
              <a:t>- </a:t>
            </a:r>
            <a:r>
              <a:rPr lang="en-US" sz="2600" dirty="0" err="1"/>
              <a:t>Ngữ</a:t>
            </a:r>
            <a:r>
              <a:rPr lang="en-US" sz="2600" dirty="0"/>
              <a:t> </a:t>
            </a:r>
            <a:r>
              <a:rPr lang="en-US" sz="2600" dirty="0" err="1"/>
              <a:t>văn</a:t>
            </a:r>
            <a:r>
              <a:rPr lang="en-US" sz="2600" dirty="0"/>
              <a:t> 9, </a:t>
            </a:r>
            <a:r>
              <a:rPr lang="en-US" sz="2600" dirty="0" err="1"/>
              <a:t>tập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 </a:t>
            </a:r>
            <a:r>
              <a:rPr lang="en-US" sz="2600" dirty="0" smtClean="0"/>
              <a:t>   </a:t>
            </a:r>
            <a:r>
              <a:rPr lang="en-US" sz="2600" dirty="0" err="1" smtClean="0"/>
              <a:t>Chỉ</a:t>
            </a:r>
            <a:r>
              <a:rPr lang="en-US" sz="2600" dirty="0" smtClean="0"/>
              <a:t> </a:t>
            </a:r>
            <a:r>
              <a:rPr lang="en-US" sz="2600" dirty="0" err="1"/>
              <a:t>rõ</a:t>
            </a:r>
            <a:r>
              <a:rPr lang="en-US" sz="2600" dirty="0"/>
              <a:t> </a:t>
            </a:r>
            <a:r>
              <a:rPr lang="en-US" sz="2600" dirty="0" err="1"/>
              <a:t>biện</a:t>
            </a:r>
            <a:r>
              <a:rPr lang="en-US" sz="2600" dirty="0"/>
              <a:t> </a:t>
            </a:r>
            <a:r>
              <a:rPr lang="en-US" sz="2600" dirty="0" err="1"/>
              <a:t>pháp</a:t>
            </a:r>
            <a:r>
              <a:rPr lang="en-US" sz="2600" dirty="0"/>
              <a:t> </a:t>
            </a:r>
            <a:r>
              <a:rPr lang="en-US" sz="2600" dirty="0" err="1"/>
              <a:t>tu</a:t>
            </a:r>
            <a:r>
              <a:rPr lang="vi-VN" sz="2600" dirty="0"/>
              <a:t> từ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nêu</a:t>
            </a:r>
            <a:r>
              <a:rPr lang="en-US" sz="2600" dirty="0"/>
              <a:t> </a:t>
            </a:r>
            <a:r>
              <a:rPr lang="en-US" sz="2600" dirty="0" err="1"/>
              <a:t>tác</a:t>
            </a:r>
            <a:r>
              <a:rPr lang="en-US" sz="2600" dirty="0"/>
              <a:t> </a:t>
            </a:r>
            <a:r>
              <a:rPr lang="en-US" sz="2600" dirty="0" err="1"/>
              <a:t>dụng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những</a:t>
            </a:r>
            <a:r>
              <a:rPr lang="en-US" sz="2600" dirty="0"/>
              <a:t> </a:t>
            </a:r>
            <a:r>
              <a:rPr lang="en-US" sz="2600" dirty="0" err="1"/>
              <a:t>biện</a:t>
            </a:r>
            <a:r>
              <a:rPr lang="en-US" sz="2600" dirty="0"/>
              <a:t> </a:t>
            </a:r>
            <a:r>
              <a:rPr lang="en-US" sz="2600" dirty="0" err="1"/>
              <a:t>pháp</a:t>
            </a:r>
            <a:r>
              <a:rPr lang="en-US" sz="2600" dirty="0"/>
              <a:t> </a:t>
            </a:r>
            <a:r>
              <a:rPr lang="en-US" sz="2600" dirty="0" err="1"/>
              <a:t>tu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đó</a:t>
            </a:r>
            <a:r>
              <a:rPr lang="en-US" sz="2600" dirty="0"/>
              <a:t> </a:t>
            </a:r>
            <a:r>
              <a:rPr lang="en-US" sz="2600" dirty="0" err="1" smtClean="0"/>
              <a:t>trong</a:t>
            </a:r>
            <a:r>
              <a:rPr lang="en-US" sz="2600" dirty="0" smtClean="0"/>
              <a:t> </a:t>
            </a:r>
            <a:r>
              <a:rPr lang="en-US" sz="2600" dirty="0" err="1" smtClean="0"/>
              <a:t>hai</a:t>
            </a:r>
            <a:r>
              <a:rPr lang="en-US" sz="2600" dirty="0" smtClean="0"/>
              <a:t> </a:t>
            </a:r>
            <a:r>
              <a:rPr lang="en-US" sz="2600" dirty="0" err="1" smtClean="0"/>
              <a:t>câu</a:t>
            </a:r>
            <a:r>
              <a:rPr lang="en-US" sz="2600" dirty="0" smtClean="0"/>
              <a:t> </a:t>
            </a:r>
            <a:r>
              <a:rPr lang="en-US" sz="2600" dirty="0" err="1" smtClean="0"/>
              <a:t>cuối</a:t>
            </a:r>
            <a:r>
              <a:rPr lang="en-US" sz="2600" dirty="0" smtClean="0"/>
              <a:t> </a:t>
            </a:r>
            <a:r>
              <a:rPr lang="en-US" sz="2600" dirty="0" err="1" smtClean="0"/>
              <a:t>của</a:t>
            </a:r>
            <a:r>
              <a:rPr lang="en-US" sz="2600" dirty="0" smtClean="0"/>
              <a:t> </a:t>
            </a:r>
            <a:r>
              <a:rPr lang="en-US" sz="2600" dirty="0" err="1" smtClean="0"/>
              <a:t>khổ</a:t>
            </a:r>
            <a:r>
              <a:rPr lang="en-US" sz="2600" dirty="0" smtClean="0"/>
              <a:t> </a:t>
            </a:r>
            <a:r>
              <a:rPr lang="en-US" sz="2600" dirty="0" err="1" smtClean="0"/>
              <a:t>thơ</a:t>
            </a:r>
            <a:r>
              <a:rPr lang="vi-VN" sz="2600" dirty="0" smtClean="0"/>
              <a:t> </a:t>
            </a:r>
            <a:r>
              <a:rPr lang="vi-VN" sz="2600" dirty="0" smtClean="0">
                <a:latin typeface="Calibri" pitchFamily="34" charset="0"/>
                <a:cs typeface="Calibri" pitchFamily="34" charset="0"/>
              </a:rPr>
              <a:t>trên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760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442088"/>
              </p:ext>
            </p:extLst>
          </p:nvPr>
        </p:nvGraphicFramePr>
        <p:xfrm>
          <a:off x="159760" y="397227"/>
          <a:ext cx="1183005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7550"/>
                <a:gridCol w="952500"/>
              </a:tblGrid>
              <a:tr h="4519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ĐÁP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 ÁN</a:t>
                      </a:r>
                      <a:endParaRPr lang="en-US" sz="2400" u="none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ĐIỂM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9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*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Biện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pháp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nghệ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thuật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Hoán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dụ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“</a:t>
                      </a:r>
                      <a:r>
                        <a:rPr lang="en-US" sz="2400" i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tuổi</a:t>
                      </a: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hai</a:t>
                      </a: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mươi</a:t>
                      </a: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", “ </a:t>
                      </a:r>
                      <a:r>
                        <a:rPr lang="en-US" sz="2400" i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tóc</a:t>
                      </a: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bạc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”</a:t>
                      </a:r>
                      <a:r>
                        <a:rPr lang="vi-VN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;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Điệp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ngư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̃ “ dù là”.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*</a:t>
                      </a:r>
                      <a:r>
                        <a:rPr lang="vi-VN" sz="2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Tác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dụng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Làm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cho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câu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vi-VN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thơ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hàm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súc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vi-VN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gợi liên tưởng, </a:t>
                      </a:r>
                      <a:r>
                        <a:rPr lang="vi-VN" sz="2400" u="none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ạo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nhịp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điệu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tha thiết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cho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câu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thơ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gây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ấn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tượng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với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người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đọc</a:t>
                      </a:r>
                      <a:endParaRPr lang="en-US" sz="240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</a:t>
                      </a:r>
                      <a:r>
                        <a:rPr lang="vi-VN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Nhấn mạnh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khát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vọng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vi-VN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sống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cống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vi-VN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hiến bền bỉ...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cho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cuộc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đời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và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đất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nước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endParaRPr lang="vi-VN" sz="240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40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0.25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vi-VN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</a:t>
                      </a:r>
                      <a:r>
                        <a:rPr lang="vi-VN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vi-VN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vi-VN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dirty="0" smtClean="0">
                          <a:latin typeface="Calibri" pitchFamily="34" charset="0"/>
                          <a:cs typeface="Calibri" pitchFamily="34" charset="0"/>
                        </a:rPr>
                        <a:t>0,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vi-VN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82338" y="3897213"/>
            <a:ext cx="7602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- 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Bộc lộ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tình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yêu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quê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hương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đất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nước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tha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thiết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của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tác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giả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31873" y="3989546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latin typeface="Calibri" pitchFamily="34" charset="0"/>
                <a:cs typeface="Calibri" pitchFamily="34" charset="0"/>
              </a:rPr>
              <a:t>0,25</a:t>
            </a:r>
          </a:p>
        </p:txBody>
      </p:sp>
    </p:spTree>
    <p:extLst>
      <p:ext uri="{BB962C8B-B14F-4D97-AF65-F5344CB8AC3E}">
        <p14:creationId xmlns:p14="http://schemas.microsoft.com/office/powerpoint/2010/main" val="10563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704" y="-171400"/>
            <a:ext cx="12651223" cy="72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5779" y="-160111"/>
            <a:ext cx="113340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TẬP SỐ </a:t>
            </a:r>
            <a:r>
              <a:rPr lang="vi-VN" sz="2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algn="just">
              <a:lnSpc>
                <a:spcPct val="150000"/>
              </a:lnSpc>
            </a:pPr>
            <a:r>
              <a:rPr lang="vi-VN" sz="2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Nêu </a:t>
            </a:r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tác dụng của các biện pháp tu từ trong khổ thơ sau</a:t>
            </a:r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>
              <a:lnSpc>
                <a:spcPct val="150000"/>
              </a:lnSpc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Một bếp lửa chờn vờn sương </a:t>
            </a:r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sớm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>
              <a:lnSpc>
                <a:spcPct val="150000"/>
              </a:lnSpc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	  Một </a:t>
            </a:r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bếp lửa ấp iu nồng </a:t>
            </a:r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đượm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>
              <a:lnSpc>
                <a:spcPct val="150000"/>
              </a:lnSpc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	 Cháu </a:t>
            </a:r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thương bà biết mấy nắng </a:t>
            </a:r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mưa...” 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8">
              <a:lnSpc>
                <a:spcPct val="150000"/>
              </a:lnSpc>
            </a:pP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(“</a:t>
            </a:r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Bếp lửa” – Bằng Việt)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7885" y="3362477"/>
            <a:ext cx="1133404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Hình thức:</a:t>
            </a:r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Thảo luận cặp đôi</a:t>
            </a:r>
          </a:p>
          <a:p>
            <a:pPr algn="just">
              <a:lnSpc>
                <a:spcPct val="150000"/>
              </a:lnSpc>
            </a:pPr>
            <a:r>
              <a:rPr lang="vi-VN" sz="2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Thời gian: </a:t>
            </a:r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phút</a:t>
            </a:r>
          </a:p>
          <a:p>
            <a:pPr algn="just">
              <a:lnSpc>
                <a:spcPct val="150000"/>
              </a:lnSpc>
            </a:pPr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Nội dung: </a:t>
            </a:r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Trả lời câu hỏi bài tập số 2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97" y="836011"/>
            <a:ext cx="2963427" cy="2914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66" y="4077072"/>
            <a:ext cx="4300636" cy="2603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37" y="756249"/>
            <a:ext cx="3211156" cy="3002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278" y="719569"/>
            <a:ext cx="3377521" cy="3039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Rectangle 6"/>
          <p:cNvSpPr/>
          <p:nvPr/>
        </p:nvSpPr>
        <p:spPr>
          <a:xfrm>
            <a:off x="3576022" y="-13193"/>
            <a:ext cx="49903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KIỂM TRA BÀI CŨ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209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965446"/>
              </p:ext>
            </p:extLst>
          </p:nvPr>
        </p:nvGraphicFramePr>
        <p:xfrm>
          <a:off x="312561" y="482600"/>
          <a:ext cx="11696700" cy="60310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8280"/>
                <a:gridCol w="10516870"/>
                <a:gridCol w="971550"/>
              </a:tblGrid>
              <a:tr h="5996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ĐÁP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ÁN</a:t>
                      </a: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ĐIỂM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1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Biện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pháp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từ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điệp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ngữ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"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một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bếp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lửa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"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Tác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dụng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+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Tạo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âm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hưởng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nhịp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điệu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cho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đoạn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thơ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+ </a:t>
                      </a: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Nhấn mạnh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hình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ảnh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bếp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lửa</a:t>
                      </a: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hiện lên trong kí ức của người cháu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chân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thực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gần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gũi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quen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thuộc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với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mỗi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gia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đình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Việt</a:t>
                      </a: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Nam</a:t>
                      </a:r>
                      <a:r>
                        <a:rPr lang="vi-VN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đã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khơi nguồn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dòng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hồi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tưởng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của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cháu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về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người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nhóm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lửa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mỗi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sớm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+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Thể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hiện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tình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cảm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gia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đình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tình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yêu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quê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hương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của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tác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giả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0.25</a:t>
                      </a:r>
                    </a:p>
                    <a:p>
                      <a:endParaRPr lang="en-US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</a:t>
                      </a:r>
                      <a:r>
                        <a:rPr lang="vi-VN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vi-VN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vi-VN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vi-VN" dirty="0" smtClean="0">
                          <a:latin typeface="Calibri" pitchFamily="34" charset="0"/>
                          <a:cs typeface="Calibri" pitchFamily="34" charset="0"/>
                        </a:rPr>
                        <a:t>0,25</a:t>
                      </a:r>
                    </a:p>
                    <a:p>
                      <a:endParaRPr lang="vi-VN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vi-VN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vi-VN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vi-VN" dirty="0" smtClean="0">
                          <a:latin typeface="Calibri" pitchFamily="34" charset="0"/>
                          <a:cs typeface="Calibri" pitchFamily="34" charset="0"/>
                        </a:rPr>
                        <a:t>0,25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3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Biện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pháp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từ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ẩn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dụ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“</a:t>
                      </a:r>
                      <a:r>
                        <a:rPr lang="en-US" sz="2400" i="1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nắng</a:t>
                      </a:r>
                      <a:r>
                        <a:rPr lang="en-US" sz="2400" i="1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i="1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mưa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”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-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Tác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dụng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+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Làm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cho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câu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thơ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hàm súc,</a:t>
                      </a:r>
                      <a:r>
                        <a:rPr lang="vi-VN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giàu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hình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ảnh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sinh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động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gây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ấn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tượng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cho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người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đọc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 +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Gợi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về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những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ngày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nắng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ngày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mưa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đời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từng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trải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qua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đó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còn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những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vất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vả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nhọc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nhằn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từng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nếm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trải</a:t>
                      </a: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...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+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Thể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hiện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tình yêu thương,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lòng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biết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ơn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của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cháu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đối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với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0.25</a:t>
                      </a:r>
                    </a:p>
                    <a:p>
                      <a:endParaRPr lang="vi-VN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en-US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0.</a:t>
                      </a:r>
                      <a:r>
                        <a:rPr lang="vi-VN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vi-VN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vi-VN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vi-VN" dirty="0" smtClean="0">
                          <a:latin typeface="Calibri" pitchFamily="34" charset="0"/>
                          <a:cs typeface="Calibri" pitchFamily="34" charset="0"/>
                        </a:rPr>
                        <a:t>0,25</a:t>
                      </a:r>
                    </a:p>
                    <a:p>
                      <a:endParaRPr lang="vi-VN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vi-VN" dirty="0" smtClean="0">
                          <a:latin typeface="Calibri" pitchFamily="34" charset="0"/>
                          <a:cs typeface="Calibri" pitchFamily="34" charset="0"/>
                        </a:rPr>
                        <a:t>0,25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7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1700" y="275270"/>
            <a:ext cx="805815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Kĩ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năng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đọc</a:t>
            </a:r>
            <a:r>
              <a:rPr lang="en-US" sz="3200" b="1" dirty="0">
                <a:solidFill>
                  <a:schemeClr val="tx1"/>
                </a:solidFill>
              </a:rPr>
              <a:t> - </a:t>
            </a:r>
            <a:r>
              <a:rPr lang="en-US" sz="3200" b="1" dirty="0" err="1">
                <a:solidFill>
                  <a:schemeClr val="tx1"/>
                </a:solidFill>
              </a:rPr>
              <a:t>hiểu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về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biện</a:t>
            </a:r>
            <a:r>
              <a:rPr lang="vi-VN" sz="3200" b="1" dirty="0">
                <a:solidFill>
                  <a:schemeClr val="tx1"/>
                </a:solidFill>
              </a:rPr>
              <a:t> </a:t>
            </a:r>
            <a:r>
              <a:rPr lang="vi-VN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pháp</a:t>
            </a:r>
            <a:r>
              <a:rPr lang="vi-VN" sz="3200" b="1" dirty="0">
                <a:solidFill>
                  <a:schemeClr val="tx1"/>
                </a:solidFill>
              </a:rPr>
              <a:t> </a:t>
            </a:r>
            <a:r>
              <a:rPr lang="vi-VN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 từ </a:t>
            </a: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hiện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đại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Việt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Nam</a:t>
            </a:r>
            <a:endParaRPr lang="en-US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231" y="1859322"/>
            <a:ext cx="5379319" cy="353943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sz="3200" b="1" dirty="0" err="1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3200" dirty="0" smtClean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endParaRPr lang="en-US" sz="32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endParaRPr lang="en-US" sz="32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endParaRPr lang="en-US" sz="3200" dirty="0" smtClean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48351" y="1820838"/>
            <a:ext cx="6076949" cy="353943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2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pt-BR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trả lời:</a:t>
            </a:r>
            <a:endParaRPr lang="en-US" sz="32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dirty="0">
                <a:ea typeface="Calibri" panose="020F0502020204030204" pitchFamily="34" charset="0"/>
                <a:cs typeface="Times New Roman" panose="02020603050405020304" pitchFamily="18" charset="0"/>
              </a:rPr>
              <a:t>+ Bước 1: Gọi đúng tên biện pháp tu </a:t>
            </a:r>
            <a:r>
              <a:rPr lang="pt-BR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c</a:t>
            </a:r>
            <a:r>
              <a:rPr lang="pt-BR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hỉ </a:t>
            </a:r>
            <a:r>
              <a:rPr lang="pt-BR" sz="3200" dirty="0">
                <a:ea typeface="Calibri" panose="020F0502020204030204" pitchFamily="34" charset="0"/>
                <a:cs typeface="Times New Roman" panose="02020603050405020304" pitchFamily="18" charset="0"/>
              </a:rPr>
              <a:t>rõ từ ngữ, hình ảnh thể hiện biện pháp tu từ </a:t>
            </a:r>
          </a:p>
          <a:p>
            <a:pPr algn="just"/>
            <a:r>
              <a:rPr lang="pt-BR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pt-BR" sz="3200" dirty="0">
                <a:ea typeface="Calibri" panose="020F0502020204030204" pitchFamily="34" charset="0"/>
                <a:cs typeface="Times New Roman" panose="02020603050405020304" pitchFamily="18" charset="0"/>
              </a:rPr>
              <a:t>Bước </a:t>
            </a:r>
            <a:r>
              <a:rPr lang="vi-VN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latin typeface="Calibri" pitchFamily="34" charset="0"/>
                <a:cs typeface="Calibri" pitchFamily="34" charset="0"/>
              </a:rPr>
              <a:t>Chỉ ra tác dụng của biện pháp </a:t>
            </a:r>
            <a:r>
              <a:rPr lang="vi-VN" sz="3200" dirty="0" smtClean="0">
                <a:latin typeface="Calibri" pitchFamily="34" charset="0"/>
                <a:cs typeface="Calibri" pitchFamily="34" charset="0"/>
              </a:rPr>
              <a:t>tu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cs typeface="Times New Roman" panose="02020603050405020304" pitchFamily="18" charset="0"/>
              </a:rPr>
              <a:t>từ</a:t>
            </a:r>
            <a:endParaRPr lang="vi-VN" sz="3200" dirty="0" smtClean="0">
              <a:cs typeface="Times New Roman" panose="02020603050405020304" pitchFamily="18" charset="0"/>
            </a:endParaRPr>
          </a:p>
          <a:p>
            <a:pPr algn="just"/>
            <a:endParaRPr lang="vi-VN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2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704" y="-171400"/>
            <a:ext cx="12651223" cy="72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4579" y="-113091"/>
            <a:ext cx="124423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PHIẾU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BÀI TẬP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VỀ NHÀ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2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tập</a:t>
            </a:r>
            <a:r>
              <a:rPr lang="vi-VN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1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rõ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biện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 </a:t>
            </a:r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điệp</a:t>
            </a:r>
            <a:r>
              <a:rPr lang="en-US" sz="2000" dirty="0"/>
              <a:t> </a:t>
            </a:r>
            <a:r>
              <a:rPr lang="en-US" sz="2000" dirty="0" err="1"/>
              <a:t>ngữ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khổ</a:t>
            </a:r>
            <a:r>
              <a:rPr lang="en-US" sz="2000" dirty="0"/>
              <a:t> </a:t>
            </a:r>
            <a:r>
              <a:rPr lang="en-US" sz="2000" dirty="0" err="1"/>
              <a:t>thơ</a:t>
            </a:r>
            <a:r>
              <a:rPr lang="en-US" sz="2000" b="1" dirty="0"/>
              <a:t> </a:t>
            </a:r>
            <a:endParaRPr lang="en-US" sz="2000" dirty="0"/>
          </a:p>
          <a:p>
            <a:pPr lvl="4"/>
            <a:r>
              <a:rPr lang="en-US" sz="2000" dirty="0"/>
              <a:t>“Mai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miền</a:t>
            </a:r>
            <a:r>
              <a:rPr lang="en-US" sz="2000" dirty="0"/>
              <a:t> Nam </a:t>
            </a:r>
            <a:r>
              <a:rPr lang="en-US" sz="2000" dirty="0" err="1"/>
              <a:t>thương</a:t>
            </a:r>
            <a:r>
              <a:rPr lang="en-US" sz="2000" dirty="0"/>
              <a:t> </a:t>
            </a:r>
            <a:r>
              <a:rPr lang="en-US" sz="2000" dirty="0" err="1"/>
              <a:t>trào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mắt</a:t>
            </a:r>
            <a:endParaRPr lang="en-US" sz="2000" dirty="0"/>
          </a:p>
          <a:p>
            <a:pPr lvl="4"/>
            <a:r>
              <a:rPr lang="en-US" sz="2000" dirty="0"/>
              <a:t>  </a:t>
            </a:r>
            <a:r>
              <a:rPr lang="en-US" sz="2000" dirty="0" err="1"/>
              <a:t>Muốn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con </a:t>
            </a:r>
            <a:r>
              <a:rPr lang="en-US" sz="2000" dirty="0" err="1"/>
              <a:t>chim</a:t>
            </a:r>
            <a:r>
              <a:rPr lang="en-US" sz="2000" dirty="0"/>
              <a:t> </a:t>
            </a:r>
            <a:r>
              <a:rPr lang="en-US" sz="2000" dirty="0" err="1"/>
              <a:t>hót</a:t>
            </a:r>
            <a:r>
              <a:rPr lang="en-US" sz="2000" dirty="0"/>
              <a:t> </a:t>
            </a:r>
            <a:r>
              <a:rPr lang="en-US" sz="2000" dirty="0" err="1"/>
              <a:t>quanh</a:t>
            </a:r>
            <a:r>
              <a:rPr lang="en-US" sz="2000" dirty="0"/>
              <a:t> </a:t>
            </a:r>
            <a:r>
              <a:rPr lang="en-US" sz="2000" dirty="0" err="1"/>
              <a:t>lăng</a:t>
            </a:r>
            <a:r>
              <a:rPr lang="en-US" sz="2000" dirty="0"/>
              <a:t> </a:t>
            </a:r>
            <a:r>
              <a:rPr lang="en-US" sz="2000" dirty="0" err="1"/>
              <a:t>Bác</a:t>
            </a:r>
            <a:endParaRPr lang="en-US" sz="2000" dirty="0"/>
          </a:p>
          <a:p>
            <a:pPr lvl="4"/>
            <a:r>
              <a:rPr lang="en-US" sz="2000" dirty="0"/>
              <a:t>  </a:t>
            </a:r>
            <a:r>
              <a:rPr lang="en-US" sz="2000" dirty="0" err="1" smtClean="0"/>
              <a:t>Muốn</a:t>
            </a:r>
            <a:r>
              <a:rPr lang="en-US" sz="2000" dirty="0" smtClean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đóa</a:t>
            </a:r>
            <a:r>
              <a:rPr lang="en-US" sz="2000" dirty="0"/>
              <a:t> </a:t>
            </a:r>
            <a:r>
              <a:rPr lang="en-US" sz="2000" dirty="0" err="1"/>
              <a:t>hoa</a:t>
            </a:r>
            <a:r>
              <a:rPr lang="en-US" sz="2000" dirty="0"/>
              <a:t> </a:t>
            </a:r>
            <a:r>
              <a:rPr lang="en-US" sz="2000" dirty="0" err="1"/>
              <a:t>tỏa</a:t>
            </a:r>
            <a:r>
              <a:rPr lang="en-US" sz="2000" dirty="0"/>
              <a:t> </a:t>
            </a:r>
            <a:r>
              <a:rPr lang="en-US" sz="2000" dirty="0" err="1"/>
              <a:t>hương</a:t>
            </a:r>
            <a:r>
              <a:rPr lang="en-US" sz="2000" dirty="0"/>
              <a:t> </a:t>
            </a:r>
            <a:r>
              <a:rPr lang="en-US" sz="2000" dirty="0" err="1"/>
              <a:t>đâu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endParaRPr lang="en-US" sz="2000" dirty="0"/>
          </a:p>
          <a:p>
            <a:pPr lvl="4"/>
            <a:r>
              <a:rPr lang="en-US" sz="2000" dirty="0"/>
              <a:t> </a:t>
            </a:r>
            <a:r>
              <a:rPr lang="en-US" sz="2000" dirty="0" err="1"/>
              <a:t>Muốn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tre</a:t>
            </a:r>
            <a:r>
              <a:rPr lang="en-US" sz="2000" dirty="0"/>
              <a:t> </a:t>
            </a:r>
            <a:r>
              <a:rPr lang="en-US" sz="2000" dirty="0" err="1"/>
              <a:t>trung</a:t>
            </a:r>
            <a:r>
              <a:rPr lang="en-US" sz="2000" dirty="0"/>
              <a:t> </a:t>
            </a:r>
            <a:r>
              <a:rPr lang="en-US" sz="2000" dirty="0" err="1"/>
              <a:t>hiếu</a:t>
            </a:r>
            <a:r>
              <a:rPr lang="en-US" sz="2000" dirty="0"/>
              <a:t> </a:t>
            </a:r>
            <a:r>
              <a:rPr lang="en-US" sz="2000" dirty="0" err="1"/>
              <a:t>chốn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 smtClean="0"/>
              <a:t>”</a:t>
            </a:r>
            <a:endParaRPr lang="vi-VN" sz="2000" dirty="0" smtClean="0"/>
          </a:p>
          <a:p>
            <a:pPr lvl="4">
              <a:lnSpc>
                <a:spcPct val="150000"/>
              </a:lnSpc>
            </a:pPr>
            <a:r>
              <a:rPr lang="vi-VN" sz="2000" dirty="0" smtClean="0">
                <a:latin typeface="Calibri" pitchFamily="34" charset="0"/>
                <a:cs typeface="Calibri" pitchFamily="34" charset="0"/>
              </a:rPr>
              <a:t>			(«Viếng lăng Bác» - Viễn Phương)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240" y="2913289"/>
            <a:ext cx="120013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0385" algn="l"/>
                <a:tab pos="5941060" algn="l"/>
              </a:tabLst>
            </a:pPr>
            <a:r>
              <a:rPr lang="en-US" sz="2000" b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0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 thơ </a:t>
            </a:r>
            <a:r>
              <a:rPr lang="vi-VN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Mùa xuân nho nhỏ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của Thanh Hải được kết lại bằng những vần điệu trong sáng, thiết tha: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71600" marR="0" algn="just">
              <a:spcBef>
                <a:spcPts val="0"/>
              </a:spcBef>
              <a:spcAft>
                <a:spcPts val="0"/>
              </a:spcAft>
              <a:tabLst>
                <a:tab pos="4895850" algn="l"/>
              </a:tabLst>
            </a:pPr>
            <a:r>
              <a:rPr lang="vi-VN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Mùa xuân- ta xin hát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71600" marR="0" algn="just">
              <a:spcBef>
                <a:spcPts val="0"/>
              </a:spcBef>
              <a:spcAft>
                <a:spcPts val="0"/>
              </a:spcAft>
              <a:tabLst>
                <a:tab pos="4895850" algn="l"/>
              </a:tabLst>
            </a:pPr>
            <a:r>
              <a:rPr lang="vi-VN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Câu Nam ai, Nam bình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71600" marR="0" algn="just">
              <a:spcBef>
                <a:spcPts val="0"/>
              </a:spcBef>
              <a:spcAft>
                <a:spcPts val="0"/>
              </a:spcAft>
              <a:tabLst>
                <a:tab pos="4895850" algn="l"/>
              </a:tabLst>
            </a:pPr>
            <a:r>
              <a:rPr lang="vi-VN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Nước non ngàn dặm mình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71600" marR="0" algn="just">
              <a:spcBef>
                <a:spcPts val="0"/>
              </a:spcBef>
              <a:spcAft>
                <a:spcPts val="0"/>
              </a:spcAft>
              <a:tabLst>
                <a:tab pos="4895850" algn="l"/>
              </a:tabLst>
            </a:pPr>
            <a:r>
              <a:rPr lang="vi-VN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Nước non ngàn dặm tình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71600" marR="0" algn="just">
              <a:spcBef>
                <a:spcPts val="0"/>
              </a:spcBef>
              <a:spcAft>
                <a:spcPts val="0"/>
              </a:spcAft>
              <a:tabLst>
                <a:tab pos="4895850" algn="l"/>
              </a:tabLst>
            </a:pPr>
            <a:r>
              <a:rPr lang="vi-VN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Nhịp phách tiền đất Huế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tabLst>
                <a:tab pos="4895850" algn="l"/>
              </a:tabLst>
            </a:pP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vi-VN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(«Mùa xuân nho nhỏ» - Thanh Hải)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tabLst>
                <a:tab pos="4895850" algn="l"/>
              </a:tabLst>
            </a:pPr>
            <a:r>
              <a:rPr lang="vi-VN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Chỉ </a:t>
            </a:r>
            <a:r>
              <a:rPr lang="vi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 và nêu tác dụng của biện pháp tu từ có trong đoạn thơ trên?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23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dễ thương - Tổng hợp những hình nền dễ thương cho Slide  Powerpoint - Thích Vi V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1"/>
            <a:ext cx="12192001" cy="684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2818" y="2085441"/>
            <a:ext cx="115353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Xin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chân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thành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cảm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ơn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các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thầy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,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cô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giáo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và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các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em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học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sinh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.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449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2" y="329442"/>
            <a:ext cx="4896544" cy="4815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grpSp>
        <p:nvGrpSpPr>
          <p:cNvPr id="6" name="Group 5"/>
          <p:cNvGrpSpPr/>
          <p:nvPr/>
        </p:nvGrpSpPr>
        <p:grpSpPr>
          <a:xfrm>
            <a:off x="7488575" y="184239"/>
            <a:ext cx="4698828" cy="5744427"/>
            <a:chOff x="5616431" y="184238"/>
            <a:chExt cx="3524121" cy="5744427"/>
          </a:xfrm>
        </p:grpSpPr>
        <p:sp>
          <p:nvSpPr>
            <p:cNvPr id="8" name="TextBox 7"/>
            <p:cNvSpPr txBox="1"/>
            <p:nvPr/>
          </p:nvSpPr>
          <p:spPr>
            <a:xfrm>
              <a:off x="5616431" y="5436222"/>
              <a:ext cx="352412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600" b="1" dirty="0" smtClean="0"/>
                <a:t>Mùa xuân nho nhỏ</a:t>
              </a:r>
              <a:endParaRPr lang="en-US" sz="2600" b="1" dirty="0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62" t="55534"/>
            <a:stretch/>
          </p:blipFill>
          <p:spPr bwMode="auto">
            <a:xfrm>
              <a:off x="5742920" y="184238"/>
              <a:ext cx="3271142" cy="4960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383365" y="5508274"/>
            <a:ext cx="78614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 smtClean="0"/>
              <a:t>Thanh Hải (1930 - 1980)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65799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133358"/>
            <a:ext cx="5218695" cy="48798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5534">
            <a:off x="5250201" y="-258172"/>
            <a:ext cx="8257125" cy="667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3365" y="5432074"/>
            <a:ext cx="54246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 smtClean="0"/>
              <a:t>Hữu Thỉnh (1942) </a:t>
            </a:r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37862" y="5584473"/>
            <a:ext cx="54246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 smtClean="0"/>
              <a:t>Sang thu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8225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2" y="164160"/>
            <a:ext cx="5148532" cy="4632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grpSp>
        <p:nvGrpSpPr>
          <p:cNvPr id="4" name="Group 3"/>
          <p:cNvGrpSpPr/>
          <p:nvPr/>
        </p:nvGrpSpPr>
        <p:grpSpPr>
          <a:xfrm>
            <a:off x="6135403" y="18225"/>
            <a:ext cx="5727061" cy="5906291"/>
            <a:chOff x="4601552" y="18224"/>
            <a:chExt cx="4295296" cy="5906291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552" y="18224"/>
              <a:ext cx="3779265" cy="4941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828395" y="5432072"/>
              <a:ext cx="406845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600" b="1" dirty="0" smtClean="0"/>
                <a:t>Nói với con</a:t>
              </a:r>
              <a:endParaRPr lang="en-US" sz="26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3365" y="5165373"/>
            <a:ext cx="54246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 smtClean="0"/>
              <a:t>Y Phương ( 1948 - 2022)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24592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261520"/>
            <a:ext cx="5315677" cy="3218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61519"/>
            <a:ext cx="5548377" cy="3311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0" y="4052596"/>
            <a:ext cx="6343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 smtClean="0"/>
              <a:t>Viễn Phương ( 1928 - 2005) </a:t>
            </a:r>
            <a:endParaRPr lang="en-US" sz="2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4011778"/>
            <a:ext cx="58566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smtClean="0"/>
              <a:t>Viếng lăng Bác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71377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Ghim của Anh nguyễn hải trên Nội dung tôi đã lưu | Hình nền, Hình ảnh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3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1065" y="1586819"/>
            <a:ext cx="10380148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600" b="1" dirty="0" smtClean="0">
                <a:solidFill>
                  <a:srgbClr val="00B050"/>
                </a:solidFill>
                <a:effectLst/>
                <a:latin typeface="Times New Roman"/>
                <a:ea typeface="Calibri"/>
                <a:cs typeface="Times New Roman"/>
              </a:rPr>
              <a:t>CHUYÊN ĐỀ NGỮ VĂN 9</a:t>
            </a:r>
            <a:endParaRPr lang="en-US" sz="3600" b="1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RÈN KĨ NĂNG TRẢ LỜI CÂU HỎI ĐỌC - HIỂU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DẠNG BÀI VỀ 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BIỆN PHÁP TU TỪ TRONG </a:t>
            </a:r>
            <a:endParaRPr lang="vi-VN" sz="3600" b="1" dirty="0" smtClean="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THƠ HIỆN ĐẠI</a:t>
            </a:r>
            <a:endParaRPr lang="en-US" sz="3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62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704" y="-171400"/>
            <a:ext cx="12651223" cy="72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79560" y="144672"/>
            <a:ext cx="7797969" cy="7507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36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ạng</a:t>
            </a:r>
            <a:r>
              <a:rPr lang="en-US" sz="3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vi-VN" sz="3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 - </a:t>
            </a:r>
            <a:r>
              <a:rPr lang="vi-VN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gặp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1106" y="1352281"/>
            <a:ext cx="1065336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1106" y="1990926"/>
            <a:ext cx="1065336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1106" y="2588653"/>
            <a:ext cx="10627604" cy="1287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1106" y="3142444"/>
            <a:ext cx="1065336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1106" y="3760630"/>
            <a:ext cx="1062760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1106" y="4378816"/>
            <a:ext cx="10653362" cy="1288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76518" y="4971244"/>
            <a:ext cx="10625071" cy="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114468" y="1352281"/>
            <a:ext cx="0" cy="418563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1106" y="1352281"/>
            <a:ext cx="0" cy="418563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6518" y="5537915"/>
            <a:ext cx="10625071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78805" y="1346982"/>
            <a:ext cx="0" cy="419093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37639" y="1424257"/>
            <a:ext cx="544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800" b="1" dirty="0" smtClean="0"/>
              <a:t>TT</a:t>
            </a:r>
            <a:endParaRPr lang="en-US" sz="2800" b="1" dirty="0">
              <a:ea typeface="Calibri"/>
              <a:cs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58162" y="1390918"/>
            <a:ext cx="2106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800" b="1" dirty="0" err="1" smtClean="0"/>
              <a:t>Dạng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câu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hỏi</a:t>
            </a:r>
            <a:endParaRPr lang="en-US" sz="2800" b="1" dirty="0">
              <a:ea typeface="Calibri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88568" y="2055321"/>
            <a:ext cx="444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800" b="1" dirty="0" smtClean="0"/>
              <a:t>1</a:t>
            </a:r>
            <a:endParaRPr lang="en-US" sz="2800" b="1" dirty="0">
              <a:ea typeface="Calibri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60557" y="1990926"/>
            <a:ext cx="3176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800" smtClean="0"/>
              <a:t>  Hoàn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sáng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24231" y="2647748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800" b="1" dirty="0" smtClean="0">
                <a:ea typeface="Calibri"/>
                <a:cs typeface="Times New Roman"/>
              </a:rPr>
              <a:t>2</a:t>
            </a:r>
            <a:endParaRPr lang="en-US" sz="2800" b="1" dirty="0">
              <a:ea typeface="Calibri"/>
              <a:cs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24231" y="322453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800" b="1" dirty="0"/>
              <a:t>3</a:t>
            </a:r>
            <a:endParaRPr lang="en-US" sz="2800" b="1" dirty="0">
              <a:ea typeface="Calibri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24231" y="377350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800" b="1" dirty="0" smtClean="0">
                <a:ea typeface="Calibri"/>
                <a:cs typeface="Times New Roman"/>
              </a:rPr>
              <a:t>4</a:t>
            </a:r>
            <a:endParaRPr lang="en-US" sz="2800" b="1" dirty="0">
              <a:ea typeface="Calibri"/>
              <a:cs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24231" y="441745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800" b="1" dirty="0"/>
              <a:t>5</a:t>
            </a:r>
            <a:endParaRPr lang="en-US" sz="2800" b="1" dirty="0">
              <a:ea typeface="Calibri"/>
              <a:cs typeface="Times New Roma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80785" y="501469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800" b="1" dirty="0" smtClean="0">
                <a:ea typeface="Calibri"/>
                <a:cs typeface="Times New Roman"/>
              </a:rPr>
              <a:t>6</a:t>
            </a:r>
            <a:endParaRPr lang="en-US" sz="2800" b="1" dirty="0">
              <a:ea typeface="Calibri"/>
              <a:cs typeface="Times New 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91654" y="2578541"/>
            <a:ext cx="4847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/>
              <a:t>thơ</a:t>
            </a:r>
            <a:r>
              <a:rPr lang="en-US" sz="2800" dirty="0"/>
              <a:t>,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đạt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91654" y="3236267"/>
            <a:ext cx="3756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800" dirty="0" err="1" smtClean="0"/>
              <a:t>Bố</a:t>
            </a:r>
            <a:r>
              <a:rPr lang="en-US" sz="2800" dirty="0" smtClean="0"/>
              <a:t> </a:t>
            </a:r>
            <a:r>
              <a:rPr lang="en-US" sz="2800" dirty="0" err="1"/>
              <a:t>cục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mạch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xúc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91654" y="3721330"/>
            <a:ext cx="2618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N</a:t>
            </a:r>
            <a:r>
              <a:rPr lang="en-CA" sz="2800" dirty="0" err="1"/>
              <a:t>han</a:t>
            </a:r>
            <a:r>
              <a:rPr lang="en-CA" sz="2800" dirty="0"/>
              <a:t> </a:t>
            </a:r>
            <a:r>
              <a:rPr lang="en-CA" sz="2800" dirty="0" err="1"/>
              <a:t>đề</a:t>
            </a:r>
            <a:r>
              <a:rPr lang="en-CA" sz="2800" dirty="0"/>
              <a:t> </a:t>
            </a:r>
            <a:r>
              <a:rPr lang="en-CA" sz="2800" dirty="0" err="1"/>
              <a:t>bài</a:t>
            </a:r>
            <a:r>
              <a:rPr lang="en-CA" sz="2800" dirty="0"/>
              <a:t> </a:t>
            </a:r>
            <a:r>
              <a:rPr lang="en-CA" sz="2800" dirty="0" err="1"/>
              <a:t>thơ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940137" y="4448229"/>
            <a:ext cx="396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/>
              <a:t>Biện pháp tu từ và tác dụng</a:t>
            </a:r>
            <a:endParaRPr lang="en-US" sz="2400" dirty="0"/>
          </a:p>
        </p:txBody>
      </p:sp>
      <p:sp>
        <p:nvSpPr>
          <p:cNvPr id="43" name="Rectangle 42"/>
          <p:cNvSpPr/>
          <p:nvPr/>
        </p:nvSpPr>
        <p:spPr>
          <a:xfrm>
            <a:off x="3022081" y="5014695"/>
            <a:ext cx="5186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Câ</a:t>
            </a:r>
            <a:r>
              <a:rPr lang="en-US" sz="2800" dirty="0"/>
              <a:t>u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 smtClean="0"/>
              <a:t>hệ</a:t>
            </a:r>
            <a:r>
              <a:rPr lang="en-US" sz="2800" dirty="0" smtClean="0"/>
              <a:t> (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thơ</a:t>
            </a:r>
            <a:r>
              <a:rPr lang="en-US" sz="2800" dirty="0" smtClean="0"/>
              <a:t>, </a:t>
            </a:r>
            <a:r>
              <a:rPr lang="en-US" sz="2800" dirty="0" err="1" smtClean="0"/>
              <a:t>đề</a:t>
            </a:r>
            <a:r>
              <a:rPr lang="en-US" sz="2800" dirty="0" smtClean="0"/>
              <a:t> </a:t>
            </a:r>
            <a:r>
              <a:rPr lang="en-US" sz="2800" dirty="0" err="1" smtClean="0"/>
              <a:t>tài</a:t>
            </a:r>
            <a:r>
              <a:rPr lang="en-US" sz="2800" dirty="0" smtClean="0"/>
              <a:t>,...)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2959187" y="4467279"/>
            <a:ext cx="396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Biện pháp tu từ và tác dụng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9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616" y="115023"/>
            <a:ext cx="260582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dirty="0"/>
              <a:t> SỞ GIÁO DỤC VÀ ĐÀO TẠO</a:t>
            </a:r>
            <a:endParaRPr lang="en-US" sz="1200" dirty="0"/>
          </a:p>
          <a:p>
            <a:pPr algn="ctr">
              <a:lnSpc>
                <a:spcPct val="115000"/>
              </a:lnSpc>
            </a:pPr>
            <a:r>
              <a:rPr lang="en-US" sz="1600" u="sng" dirty="0"/>
              <a:t>HÀ NỘI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145960" y="783787"/>
            <a:ext cx="2841938" cy="555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400" dirty="0"/>
              <a:t>ĐỀ CHÍNH THỨC</a:t>
            </a:r>
          </a:p>
          <a:p>
            <a:pPr algn="ctr"/>
            <a:r>
              <a:rPr lang="en-US" sz="1400" dirty="0"/>
              <a:t>(</a:t>
            </a:r>
            <a:r>
              <a:rPr lang="en-US" sz="1400" dirty="0" err="1"/>
              <a:t>Đề</a:t>
            </a:r>
            <a:r>
              <a:rPr lang="en-US" sz="1400" dirty="0"/>
              <a:t> </a:t>
            </a:r>
            <a:r>
              <a:rPr lang="en-US" sz="1400" dirty="0" err="1"/>
              <a:t>thi</a:t>
            </a:r>
            <a:r>
              <a:rPr lang="en-US" sz="1400" dirty="0"/>
              <a:t> </a:t>
            </a:r>
            <a:r>
              <a:rPr lang="en-US" sz="1400" dirty="0" err="1"/>
              <a:t>có</a:t>
            </a:r>
            <a:r>
              <a:rPr lang="en-US" sz="1400" dirty="0"/>
              <a:t> 01 </a:t>
            </a:r>
            <a:r>
              <a:rPr lang="en-US" sz="1400" dirty="0" err="1"/>
              <a:t>trang</a:t>
            </a:r>
            <a:r>
              <a:rPr lang="en-US" sz="1400" dirty="0"/>
              <a:t>) </a:t>
            </a:r>
            <a:endParaRPr lang="en-US" sz="1400" dirty="0"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6631" y="114136"/>
            <a:ext cx="4048259" cy="1543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dirty="0"/>
              <a:t>KỲ THI TUYỂN SINH LỚP 10 THPT</a:t>
            </a:r>
            <a:endParaRPr lang="en-US" sz="1200" dirty="0"/>
          </a:p>
          <a:p>
            <a:pPr algn="ctr">
              <a:lnSpc>
                <a:spcPct val="115000"/>
              </a:lnSpc>
            </a:pPr>
            <a:r>
              <a:rPr lang="en-US" sz="1600" dirty="0"/>
              <a:t>    </a:t>
            </a:r>
            <a:r>
              <a:rPr lang="en-US" sz="1600" dirty="0" smtClean="0"/>
              <a:t> </a:t>
            </a:r>
            <a:r>
              <a:rPr lang="en-US" sz="1600" u="sng" dirty="0"/>
              <a:t>NĂM HỌC 2019 – 2020</a:t>
            </a:r>
            <a:endParaRPr lang="en-US" sz="1200" dirty="0"/>
          </a:p>
          <a:p>
            <a:pPr algn="ctr">
              <a:lnSpc>
                <a:spcPct val="115000"/>
              </a:lnSpc>
            </a:pPr>
            <a:r>
              <a:rPr lang="en-US" sz="1600" dirty="0"/>
              <a:t>                 </a:t>
            </a:r>
            <a:r>
              <a:rPr lang="en-US" sz="1600" dirty="0" err="1" smtClean="0"/>
              <a:t>Môn</a:t>
            </a:r>
            <a:r>
              <a:rPr lang="en-US" sz="1600" dirty="0" smtClean="0"/>
              <a:t> </a:t>
            </a:r>
            <a:r>
              <a:rPr lang="en-US" sz="1600" dirty="0" err="1"/>
              <a:t>thi</a:t>
            </a:r>
            <a:r>
              <a:rPr lang="en-US" sz="1600" dirty="0"/>
              <a:t>: NGỮ VĂN</a:t>
            </a:r>
            <a:endParaRPr lang="en-US" sz="1200" dirty="0"/>
          </a:p>
          <a:p>
            <a:pPr algn="ctr">
              <a:lnSpc>
                <a:spcPct val="115000"/>
              </a:lnSpc>
            </a:pPr>
            <a:r>
              <a:rPr lang="en-US" sz="1600" dirty="0"/>
              <a:t>                </a:t>
            </a:r>
            <a:r>
              <a:rPr lang="en-US" sz="1600" dirty="0" err="1"/>
              <a:t>Ngày</a:t>
            </a:r>
            <a:r>
              <a:rPr lang="en-US" sz="1600" dirty="0"/>
              <a:t> </a:t>
            </a:r>
            <a:r>
              <a:rPr lang="en-US" sz="1600" dirty="0" err="1"/>
              <a:t>thi</a:t>
            </a:r>
            <a:r>
              <a:rPr lang="en-US" sz="1600" dirty="0"/>
              <a:t>: 2/6/2019</a:t>
            </a:r>
            <a:endParaRPr lang="en-US" sz="1200" dirty="0"/>
          </a:p>
          <a:p>
            <a:pPr algn="ctr">
              <a:lnSpc>
                <a:spcPct val="115000"/>
              </a:lnSpc>
            </a:pPr>
            <a:r>
              <a:rPr lang="en-US" sz="1600" dirty="0"/>
              <a:t>                            </a:t>
            </a:r>
            <a:r>
              <a:rPr lang="en-US" sz="1600" dirty="0" err="1"/>
              <a:t>Thời</a:t>
            </a:r>
            <a:r>
              <a:rPr lang="en-US" sz="1600" dirty="0"/>
              <a:t> </a:t>
            </a:r>
            <a:r>
              <a:rPr lang="en-US" sz="1600" dirty="0" err="1"/>
              <a:t>gian</a:t>
            </a:r>
            <a:r>
              <a:rPr lang="en-US" sz="1600" dirty="0"/>
              <a:t> </a:t>
            </a:r>
            <a:r>
              <a:rPr lang="en-US" sz="1600" dirty="0" err="1"/>
              <a:t>làm</a:t>
            </a:r>
            <a:r>
              <a:rPr lang="en-US" sz="1600" dirty="0"/>
              <a:t> </a:t>
            </a:r>
            <a:r>
              <a:rPr lang="en-US" sz="1600" dirty="0" err="1"/>
              <a:t>bài</a:t>
            </a:r>
            <a:r>
              <a:rPr lang="en-US" sz="1600" dirty="0"/>
              <a:t>: 90 </a:t>
            </a:r>
            <a:r>
              <a:rPr lang="en-US" sz="1600" dirty="0" err="1"/>
              <a:t>phút</a:t>
            </a:r>
            <a:endParaRPr lang="en-US" sz="1200" dirty="0">
              <a:ea typeface="Calibri"/>
              <a:cs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1708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1398249"/>
            <a:ext cx="6096000" cy="566308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err="1"/>
              <a:t>Phần</a:t>
            </a:r>
            <a:r>
              <a:rPr lang="en-US" sz="1600" b="1" dirty="0"/>
              <a:t> I </a:t>
            </a:r>
            <a:r>
              <a:rPr lang="en-US" sz="1600" i="1" dirty="0"/>
              <a:t>(7,0 </a:t>
            </a:r>
            <a:r>
              <a:rPr lang="en-US" sz="1600" i="1" dirty="0" err="1"/>
              <a:t>điểm</a:t>
            </a:r>
            <a:r>
              <a:rPr lang="en-US" sz="1600" i="1" dirty="0"/>
              <a:t>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  </a:t>
            </a:r>
            <a:r>
              <a:rPr lang="en-US" sz="1600" dirty="0" err="1"/>
              <a:t>Mùa</a:t>
            </a:r>
            <a:r>
              <a:rPr lang="en-US" sz="1600" dirty="0"/>
              <a:t> </a:t>
            </a:r>
            <a:r>
              <a:rPr lang="en-US" sz="1600" dirty="0" err="1"/>
              <a:t>thu</a:t>
            </a:r>
            <a:r>
              <a:rPr lang="en-US" sz="1600" dirty="0"/>
              <a:t> </a:t>
            </a:r>
            <a:r>
              <a:rPr lang="en-US" sz="1600" dirty="0" err="1"/>
              <a:t>luôn</a:t>
            </a:r>
            <a:r>
              <a:rPr lang="en-US" sz="1600" dirty="0"/>
              <a:t> </a:t>
            </a:r>
            <a:r>
              <a:rPr lang="en-US" sz="1600" dirty="0" err="1"/>
              <a:t>là</a:t>
            </a:r>
            <a:r>
              <a:rPr lang="en-US" sz="1600" dirty="0"/>
              <a:t> </a:t>
            </a:r>
            <a:r>
              <a:rPr lang="en-US" sz="1600" dirty="0" err="1"/>
              <a:t>nguồn</a:t>
            </a:r>
            <a:r>
              <a:rPr lang="en-US" sz="1600" dirty="0"/>
              <a:t> </a:t>
            </a:r>
            <a:r>
              <a:rPr lang="en-US" sz="1600" dirty="0" err="1"/>
              <a:t>cảm</a:t>
            </a:r>
            <a:r>
              <a:rPr lang="en-US" sz="1600" dirty="0"/>
              <a:t> </a:t>
            </a:r>
            <a:r>
              <a:rPr lang="en-US" sz="1600" dirty="0" err="1"/>
              <a:t>hứng</a:t>
            </a:r>
            <a:r>
              <a:rPr lang="en-US" sz="1600" dirty="0"/>
              <a:t> </a:t>
            </a:r>
            <a:r>
              <a:rPr lang="en-US" sz="1600" dirty="0" err="1"/>
              <a:t>bất</a:t>
            </a:r>
            <a:r>
              <a:rPr lang="en-US" sz="1600" dirty="0"/>
              <a:t> </a:t>
            </a:r>
            <a:r>
              <a:rPr lang="en-US" sz="1600" dirty="0" err="1"/>
              <a:t>tận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thi</a:t>
            </a:r>
            <a:r>
              <a:rPr lang="en-US" sz="1600" dirty="0"/>
              <a:t> </a:t>
            </a:r>
            <a:r>
              <a:rPr lang="en-US" sz="1600" dirty="0" err="1"/>
              <a:t>ca</a:t>
            </a:r>
            <a:r>
              <a:rPr lang="en-US" sz="1600" dirty="0"/>
              <a:t>, </a:t>
            </a:r>
            <a:r>
              <a:rPr lang="en-US" sz="1600" dirty="0" err="1"/>
              <a:t>nhà</a:t>
            </a:r>
            <a:r>
              <a:rPr lang="en-US" sz="1600" dirty="0"/>
              <a:t> </a:t>
            </a:r>
            <a:r>
              <a:rPr lang="en-US" sz="1600" dirty="0" err="1"/>
              <a:t>thơ</a:t>
            </a:r>
            <a:r>
              <a:rPr lang="en-US" sz="1600" dirty="0"/>
              <a:t> </a:t>
            </a:r>
            <a:r>
              <a:rPr lang="en-US" sz="1600" dirty="0" err="1"/>
              <a:t>Hữu</a:t>
            </a:r>
            <a:r>
              <a:rPr lang="en-US" sz="1600" dirty="0"/>
              <a:t> </a:t>
            </a:r>
            <a:r>
              <a:rPr lang="en-US" sz="1600" dirty="0" err="1"/>
              <a:t>Thỉnh</a:t>
            </a:r>
            <a:r>
              <a:rPr lang="en-US" sz="1600" dirty="0"/>
              <a:t> </a:t>
            </a:r>
            <a:r>
              <a:rPr lang="en-US" sz="1600" dirty="0" err="1"/>
              <a:t>cũng</a:t>
            </a:r>
            <a:r>
              <a:rPr lang="en-US" sz="1600" dirty="0"/>
              <a:t> </a:t>
            </a:r>
            <a:r>
              <a:rPr lang="en-US" sz="1600" dirty="0" err="1"/>
              <a:t>góp</a:t>
            </a:r>
            <a:r>
              <a:rPr lang="en-US" sz="1600" dirty="0"/>
              <a:t> </a:t>
            </a:r>
            <a:r>
              <a:rPr lang="en-US" sz="1600" dirty="0" err="1"/>
              <a:t>vào</a:t>
            </a:r>
            <a:r>
              <a:rPr lang="en-US" sz="1600" dirty="0"/>
              <a:t> </a:t>
            </a:r>
            <a:r>
              <a:rPr lang="en-US" sz="1600" dirty="0" err="1"/>
              <a:t>đề</a:t>
            </a:r>
            <a:r>
              <a:rPr lang="en-US" sz="1600" dirty="0"/>
              <a:t> </a:t>
            </a:r>
            <a:r>
              <a:rPr lang="en-US" sz="1600" dirty="0" err="1"/>
              <a:t>tài</a:t>
            </a:r>
            <a:r>
              <a:rPr lang="en-US" sz="1600" dirty="0"/>
              <a:t> </a:t>
            </a:r>
            <a:r>
              <a:rPr lang="en-US" sz="1600" dirty="0" err="1"/>
              <a:t>này</a:t>
            </a:r>
            <a:r>
              <a:rPr lang="en-US" sz="1600" dirty="0"/>
              <a:t> </a:t>
            </a:r>
            <a:r>
              <a:rPr lang="en-US" sz="1600" dirty="0" err="1"/>
              <a:t>thi</a:t>
            </a:r>
            <a:r>
              <a:rPr lang="en-US" sz="1600" dirty="0"/>
              <a:t> </a:t>
            </a:r>
            <a:r>
              <a:rPr lang="en-US" sz="1600" dirty="0" err="1"/>
              <a:t>phẩm</a:t>
            </a:r>
            <a:r>
              <a:rPr lang="en-US" sz="1600" dirty="0"/>
              <a:t> Sang </a:t>
            </a:r>
            <a:r>
              <a:rPr lang="en-US" sz="1600" dirty="0" err="1"/>
              <a:t>thu</a:t>
            </a:r>
            <a:r>
              <a:rPr lang="en-US" sz="1600" dirty="0"/>
              <a:t> </a:t>
            </a:r>
            <a:r>
              <a:rPr lang="en-US" sz="1600" dirty="0" err="1"/>
              <a:t>sâu</a:t>
            </a:r>
            <a:r>
              <a:rPr lang="en-US" sz="1600" dirty="0"/>
              <a:t> </a:t>
            </a:r>
            <a:r>
              <a:rPr lang="en-US" sz="1600" dirty="0" err="1"/>
              <a:t>lắng</a:t>
            </a:r>
            <a:endParaRPr lang="en-US" sz="1600" dirty="0"/>
          </a:p>
          <a:p>
            <a:r>
              <a:rPr lang="en-US" sz="1600" dirty="0"/>
              <a:t>1. </a:t>
            </a:r>
            <a:r>
              <a:rPr lang="en-US" sz="1600" dirty="0" err="1"/>
              <a:t>Bài</a:t>
            </a:r>
            <a:r>
              <a:rPr lang="en-US" sz="1600" dirty="0"/>
              <a:t> </a:t>
            </a:r>
            <a:r>
              <a:rPr lang="en-US" sz="1600" dirty="0" err="1"/>
              <a:t>thơ</a:t>
            </a:r>
            <a:r>
              <a:rPr lang="en-US" sz="1600" dirty="0"/>
              <a:t> Sang </a:t>
            </a:r>
            <a:r>
              <a:rPr lang="en-US" sz="1600" dirty="0" err="1"/>
              <a:t>thu</a:t>
            </a:r>
            <a:r>
              <a:rPr lang="en-US" sz="1600" dirty="0"/>
              <a:t> </a:t>
            </a:r>
            <a:r>
              <a:rPr lang="en-US" sz="1600" dirty="0" err="1"/>
              <a:t>được</a:t>
            </a:r>
            <a:r>
              <a:rPr lang="en-US" sz="1600" dirty="0"/>
              <a:t> </a:t>
            </a:r>
            <a:r>
              <a:rPr lang="en-US" sz="1600" dirty="0" err="1"/>
              <a:t>sáng</a:t>
            </a:r>
            <a:r>
              <a:rPr lang="en-US" sz="1600" dirty="0"/>
              <a:t> </a:t>
            </a:r>
            <a:r>
              <a:rPr lang="en-US" sz="1600" dirty="0" err="1"/>
              <a:t>tác</a:t>
            </a:r>
            <a:r>
              <a:rPr lang="en-US" sz="1600" dirty="0"/>
              <a:t> </a:t>
            </a:r>
            <a:r>
              <a:rPr lang="en-US" sz="1600" dirty="0" err="1"/>
              <a:t>theo</a:t>
            </a:r>
            <a:r>
              <a:rPr lang="en-US" sz="1600" dirty="0"/>
              <a:t> </a:t>
            </a:r>
            <a:r>
              <a:rPr lang="en-US" sz="1600" dirty="0" err="1"/>
              <a:t>thể</a:t>
            </a:r>
            <a:r>
              <a:rPr lang="en-US" sz="1600" dirty="0"/>
              <a:t> </a:t>
            </a:r>
            <a:r>
              <a:rPr lang="en-US" sz="1600" dirty="0" err="1"/>
              <a:t>thơ</a:t>
            </a:r>
            <a:r>
              <a:rPr lang="en-US" sz="1600" dirty="0"/>
              <a:t> </a:t>
            </a:r>
            <a:r>
              <a:rPr lang="en-US" sz="1600" dirty="0" err="1"/>
              <a:t>nào</a:t>
            </a:r>
            <a:r>
              <a:rPr lang="en-US" sz="1600" dirty="0"/>
              <a:t>? </a:t>
            </a:r>
            <a:r>
              <a:rPr lang="en-US" sz="1600" dirty="0" err="1"/>
              <a:t>Ghi</a:t>
            </a:r>
            <a:r>
              <a:rPr lang="en-US" sz="1600" dirty="0"/>
              <a:t> </a:t>
            </a:r>
            <a:r>
              <a:rPr lang="en-US" sz="1600" dirty="0" err="1"/>
              <a:t>tên</a:t>
            </a:r>
            <a:r>
              <a:rPr lang="en-US" sz="1600" dirty="0"/>
              <a:t> </a:t>
            </a:r>
            <a:r>
              <a:rPr lang="en-US" sz="1600" dirty="0" err="1"/>
              <a:t>hai</a:t>
            </a:r>
            <a:r>
              <a:rPr lang="en-US" sz="1600" dirty="0"/>
              <a:t> </a:t>
            </a:r>
            <a:r>
              <a:rPr lang="en-US" sz="1600" dirty="0" err="1"/>
              <a:t>tác</a:t>
            </a:r>
            <a:r>
              <a:rPr lang="en-US" sz="1600" dirty="0"/>
              <a:t> </a:t>
            </a:r>
            <a:r>
              <a:rPr lang="en-US" sz="1600" dirty="0" err="1"/>
              <a:t>phẩm</a:t>
            </a:r>
            <a:r>
              <a:rPr lang="en-US" sz="1600" dirty="0"/>
              <a:t> </a:t>
            </a:r>
            <a:r>
              <a:rPr lang="en-US" sz="1600" dirty="0" err="1"/>
              <a:t>khác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chương</a:t>
            </a:r>
            <a:r>
              <a:rPr lang="en-US" sz="1600" dirty="0"/>
              <a:t> </a:t>
            </a:r>
            <a:r>
              <a:rPr lang="en-US" sz="1600" dirty="0" err="1"/>
              <a:t>trình</a:t>
            </a:r>
            <a:r>
              <a:rPr lang="en-US" sz="1600" dirty="0"/>
              <a:t> </a:t>
            </a:r>
            <a:r>
              <a:rPr lang="en-US" sz="1600" dirty="0" err="1"/>
              <a:t>Ngữ</a:t>
            </a:r>
            <a:r>
              <a:rPr lang="en-US" sz="1600" dirty="0"/>
              <a:t> </a:t>
            </a:r>
            <a:r>
              <a:rPr lang="en-US" sz="1600" dirty="0" err="1"/>
              <a:t>văn</a:t>
            </a:r>
            <a:r>
              <a:rPr lang="en-US" sz="1600" dirty="0"/>
              <a:t> 9 </a:t>
            </a:r>
            <a:r>
              <a:rPr lang="en-US" sz="1600" dirty="0" err="1"/>
              <a:t>cũng</a:t>
            </a:r>
            <a:r>
              <a:rPr lang="en-US" sz="1600" dirty="0"/>
              <a:t> </a:t>
            </a:r>
            <a:r>
              <a:rPr lang="en-US" sz="1600" dirty="0" err="1"/>
              <a:t>viết</a:t>
            </a:r>
            <a:r>
              <a:rPr lang="en-US" sz="1600" dirty="0"/>
              <a:t> </a:t>
            </a:r>
            <a:r>
              <a:rPr lang="en-US" sz="1600" dirty="0" err="1"/>
              <a:t>theo</a:t>
            </a:r>
            <a:r>
              <a:rPr lang="en-US" sz="1600" dirty="0"/>
              <a:t> </a:t>
            </a:r>
            <a:r>
              <a:rPr lang="en-US" sz="1600" dirty="0" err="1"/>
              <a:t>thể</a:t>
            </a:r>
            <a:r>
              <a:rPr lang="en-US" sz="1600" dirty="0"/>
              <a:t> </a:t>
            </a:r>
            <a:r>
              <a:rPr lang="en-US" sz="1600" dirty="0" err="1"/>
              <a:t>thơ</a:t>
            </a:r>
            <a:r>
              <a:rPr lang="en-US" sz="1600" dirty="0"/>
              <a:t> </a:t>
            </a:r>
            <a:r>
              <a:rPr lang="en-US" sz="1600" dirty="0" err="1"/>
              <a:t>đó</a:t>
            </a:r>
            <a:r>
              <a:rPr lang="en-US" sz="1600" dirty="0"/>
              <a:t>?</a:t>
            </a:r>
          </a:p>
          <a:p>
            <a:r>
              <a:rPr lang="en-US" sz="1600" dirty="0"/>
              <a:t>2.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khổ</a:t>
            </a:r>
            <a:r>
              <a:rPr lang="en-US" sz="1600" dirty="0"/>
              <a:t> </a:t>
            </a:r>
            <a:r>
              <a:rPr lang="en-US" sz="1600" dirty="0" err="1"/>
              <a:t>thơ</a:t>
            </a:r>
            <a:r>
              <a:rPr lang="en-US" sz="1600" dirty="0"/>
              <a:t> </a:t>
            </a:r>
            <a:r>
              <a:rPr lang="en-US" sz="1600" dirty="0" err="1"/>
              <a:t>đầu</a:t>
            </a:r>
            <a:r>
              <a:rPr lang="en-US" sz="1600" dirty="0"/>
              <a:t>, </a:t>
            </a:r>
            <a:r>
              <a:rPr lang="en-US" sz="1600" dirty="0" err="1"/>
              <a:t>tác</a:t>
            </a:r>
            <a:r>
              <a:rPr lang="en-US" sz="1600" dirty="0"/>
              <a:t> </a:t>
            </a:r>
            <a:r>
              <a:rPr lang="en-US" sz="1600" dirty="0" err="1"/>
              <a:t>giả</a:t>
            </a:r>
            <a:r>
              <a:rPr lang="en-US" sz="1600" dirty="0"/>
              <a:t> </a:t>
            </a:r>
            <a:r>
              <a:rPr lang="en-US" sz="1600" dirty="0" err="1"/>
              <a:t>đón</a:t>
            </a:r>
            <a:r>
              <a:rPr lang="en-US" sz="1600" dirty="0"/>
              <a:t> </a:t>
            </a:r>
            <a:r>
              <a:rPr lang="en-US" sz="1600" dirty="0" err="1"/>
              <a:t>nhận</a:t>
            </a:r>
            <a:r>
              <a:rPr lang="en-US" sz="1600" dirty="0"/>
              <a:t> </a:t>
            </a:r>
            <a:r>
              <a:rPr lang="en-US" sz="1600" dirty="0" err="1"/>
              <a:t>thu</a:t>
            </a:r>
            <a:r>
              <a:rPr lang="en-US" sz="1600" dirty="0"/>
              <a:t> sang </a:t>
            </a:r>
            <a:r>
              <a:rPr lang="en-US" sz="1600" dirty="0" err="1"/>
              <a:t>với</a:t>
            </a:r>
            <a:r>
              <a:rPr lang="en-US" sz="1600" b="1" dirty="0"/>
              <a:t> </a:t>
            </a:r>
            <a:r>
              <a:rPr lang="en-US" sz="1600" dirty="0"/>
              <a:t>“</a:t>
            </a:r>
            <a:r>
              <a:rPr lang="en-US" sz="1600" i="1" dirty="0" err="1"/>
              <a:t>hương</a:t>
            </a:r>
            <a:r>
              <a:rPr lang="en-US" sz="1600" i="1" dirty="0"/>
              <a:t> </a:t>
            </a:r>
            <a:r>
              <a:rPr lang="en-US" sz="1600" i="1" dirty="0" err="1"/>
              <a:t>ổi</a:t>
            </a:r>
            <a:r>
              <a:rPr lang="en-US" sz="1600" i="1" dirty="0"/>
              <a:t>", "</a:t>
            </a:r>
            <a:r>
              <a:rPr lang="en-US" sz="1600" i="1" dirty="0" err="1"/>
              <a:t>gió</a:t>
            </a:r>
            <a:r>
              <a:rPr lang="en-US" sz="1600" i="1" dirty="0"/>
              <a:t> se</a:t>
            </a:r>
            <a:r>
              <a:rPr lang="en-US" sz="1600" dirty="0"/>
              <a:t>” </a:t>
            </a:r>
            <a:r>
              <a:rPr lang="en-US" sz="1600" dirty="0" err="1"/>
              <a:t>và</a:t>
            </a:r>
            <a:r>
              <a:rPr lang="en-US" sz="1600" dirty="0"/>
              <a:t> “</a:t>
            </a:r>
            <a:r>
              <a:rPr lang="en-US" sz="1600" i="1" dirty="0" err="1"/>
              <a:t>sương</a:t>
            </a:r>
            <a:r>
              <a:rPr lang="en-US" sz="1600" i="1" dirty="0"/>
              <a:t> </a:t>
            </a:r>
            <a:r>
              <a:rPr lang="en-US" sz="1600" i="1" dirty="0" err="1"/>
              <a:t>chùng</a:t>
            </a:r>
            <a:r>
              <a:rPr lang="en-US" sz="1600" i="1" dirty="0"/>
              <a:t> </a:t>
            </a:r>
            <a:r>
              <a:rPr lang="en-US" sz="1600" i="1" dirty="0" err="1"/>
              <a:t>chình</a:t>
            </a:r>
            <a:r>
              <a:rPr lang="en-US" sz="1600" dirty="0"/>
              <a:t>” </a:t>
            </a:r>
            <a:r>
              <a:rPr lang="en-US" sz="1600" dirty="0" err="1"/>
              <a:t>bằng</a:t>
            </a:r>
            <a:r>
              <a:rPr lang="en-US" sz="1600" dirty="0"/>
              <a:t>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giác</a:t>
            </a:r>
            <a:r>
              <a:rPr lang="en-US" sz="1600" dirty="0"/>
              <a:t> </a:t>
            </a:r>
            <a:r>
              <a:rPr lang="en-US" sz="1600" dirty="0" err="1"/>
              <a:t>quan</a:t>
            </a:r>
            <a:r>
              <a:rPr lang="en-US" sz="1600" dirty="0"/>
              <a:t> </a:t>
            </a:r>
            <a:r>
              <a:rPr lang="en-US" sz="1600" dirty="0" err="1"/>
              <a:t>nào</a:t>
            </a:r>
            <a:r>
              <a:rPr lang="en-US" sz="1600" dirty="0"/>
              <a:t>? </a:t>
            </a:r>
            <a:r>
              <a:rPr lang="en-US" sz="1600" dirty="0" err="1"/>
              <a:t>Cũng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khổ</a:t>
            </a:r>
            <a:r>
              <a:rPr lang="en-US" sz="1600" dirty="0"/>
              <a:t> </a:t>
            </a:r>
            <a:r>
              <a:rPr lang="en-US" sz="1600" dirty="0" err="1"/>
              <a:t>thơ</a:t>
            </a:r>
            <a:r>
              <a:rPr lang="en-US" sz="1600" dirty="0"/>
              <a:t> </a:t>
            </a:r>
            <a:r>
              <a:rPr lang="en-US" sz="1600" dirty="0" err="1"/>
              <a:t>này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từ</a:t>
            </a:r>
            <a:r>
              <a:rPr lang="en-US" sz="1600" dirty="0"/>
              <a:t> "</a:t>
            </a:r>
            <a:r>
              <a:rPr lang="en-US" sz="1600" i="1" dirty="0" err="1"/>
              <a:t>bỗng</a:t>
            </a:r>
            <a:r>
              <a:rPr lang="en-US" sz="1600" dirty="0"/>
              <a:t>" </a:t>
            </a:r>
            <a:r>
              <a:rPr lang="en-US" sz="1600" dirty="0" err="1"/>
              <a:t>và</a:t>
            </a:r>
            <a:r>
              <a:rPr lang="en-US" sz="1600" dirty="0"/>
              <a:t> "</a:t>
            </a:r>
            <a:r>
              <a:rPr lang="en-US" sz="1600" i="1" dirty="0" err="1"/>
              <a:t>hình</a:t>
            </a:r>
            <a:r>
              <a:rPr lang="en-US" sz="1600" i="1" dirty="0"/>
              <a:t> </a:t>
            </a:r>
            <a:r>
              <a:rPr lang="en-US" sz="1600" i="1" dirty="0" err="1"/>
              <a:t>như</a:t>
            </a:r>
            <a:r>
              <a:rPr lang="en-US" sz="1600" dirty="0"/>
              <a:t>" </a:t>
            </a:r>
            <a:r>
              <a:rPr lang="en-US" sz="1600" dirty="0" err="1"/>
              <a:t>giúp</a:t>
            </a:r>
            <a:r>
              <a:rPr lang="en-US" sz="1600" dirty="0"/>
              <a:t>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hiểu</a:t>
            </a:r>
            <a:r>
              <a:rPr lang="en-US" sz="1600" dirty="0"/>
              <a:t> </a:t>
            </a:r>
            <a:r>
              <a:rPr lang="en-US" sz="1600" dirty="0" err="1"/>
              <a:t>gì</a:t>
            </a:r>
            <a:r>
              <a:rPr lang="en-US" sz="1600" dirty="0"/>
              <a:t> </a:t>
            </a:r>
            <a:r>
              <a:rPr lang="en-US" sz="1600" dirty="0" err="1"/>
              <a:t>về</a:t>
            </a:r>
            <a:r>
              <a:rPr lang="en-US" sz="1600" dirty="0"/>
              <a:t> </a:t>
            </a:r>
            <a:r>
              <a:rPr lang="en-US" sz="1600" dirty="0" err="1"/>
              <a:t>tâm</a:t>
            </a:r>
            <a:r>
              <a:rPr lang="en-US" sz="1600" dirty="0"/>
              <a:t> </a:t>
            </a:r>
            <a:r>
              <a:rPr lang="en-US" sz="1600" dirty="0" err="1"/>
              <a:t>trạng</a:t>
            </a:r>
            <a:r>
              <a:rPr lang="en-US" sz="1600" dirty="0"/>
              <a:t>, </a:t>
            </a:r>
            <a:r>
              <a:rPr lang="en-US" sz="1600" dirty="0" err="1"/>
              <a:t>cảm</a:t>
            </a:r>
            <a:r>
              <a:rPr lang="en-US" sz="1600" dirty="0"/>
              <a:t> </a:t>
            </a:r>
            <a:r>
              <a:rPr lang="en-US" sz="1600" dirty="0" err="1"/>
              <a:t>xúc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nhà</a:t>
            </a:r>
            <a:r>
              <a:rPr lang="en-US" sz="1600" dirty="0"/>
              <a:t> </a:t>
            </a:r>
            <a:r>
              <a:rPr lang="en-US" sz="1600" dirty="0" err="1"/>
              <a:t>thơ</a:t>
            </a:r>
            <a:r>
              <a:rPr lang="en-US" sz="1600" dirty="0"/>
              <a:t>?</a:t>
            </a:r>
          </a:p>
          <a:p>
            <a:r>
              <a:rPr lang="en-US" sz="1600" dirty="0"/>
              <a:t>3. </a:t>
            </a:r>
            <a:r>
              <a:rPr lang="en-US" sz="1600" dirty="0" err="1"/>
              <a:t>Phân</a:t>
            </a:r>
            <a:r>
              <a:rPr lang="en-US" sz="1600" dirty="0"/>
              <a:t> </a:t>
            </a:r>
            <a:r>
              <a:rPr lang="en-US" sz="1600" dirty="0" err="1"/>
              <a:t>tích</a:t>
            </a:r>
            <a:r>
              <a:rPr lang="en-US" sz="1600" dirty="0"/>
              <a:t> </a:t>
            </a:r>
            <a:r>
              <a:rPr lang="en-US" sz="1600" dirty="0" err="1"/>
              <a:t>hiệu</a:t>
            </a:r>
            <a:r>
              <a:rPr lang="en-US" sz="1600" dirty="0"/>
              <a:t> </a:t>
            </a:r>
            <a:r>
              <a:rPr lang="en-US" sz="1600" dirty="0" err="1"/>
              <a:t>quả</a:t>
            </a:r>
            <a:r>
              <a:rPr lang="en-US" sz="1600" dirty="0"/>
              <a:t> </a:t>
            </a:r>
            <a:r>
              <a:rPr lang="en-US" sz="1600" dirty="0" err="1"/>
              <a:t>nghệ</a:t>
            </a:r>
            <a:r>
              <a:rPr lang="en-US" sz="1600" dirty="0"/>
              <a:t> </a:t>
            </a:r>
            <a:r>
              <a:rPr lang="en-US" sz="1600" dirty="0" err="1"/>
              <a:t>thuật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phép</a:t>
            </a:r>
            <a:r>
              <a:rPr lang="en-US" sz="1600" dirty="0"/>
              <a:t> </a:t>
            </a:r>
            <a:r>
              <a:rPr lang="en-US" sz="1600" dirty="0" err="1"/>
              <a:t>tu</a:t>
            </a:r>
            <a:r>
              <a:rPr lang="en-US" sz="1600" dirty="0"/>
              <a:t> </a:t>
            </a:r>
            <a:r>
              <a:rPr lang="en-US" sz="1600" dirty="0" err="1"/>
              <a:t>từ</a:t>
            </a:r>
            <a:r>
              <a:rPr lang="en-US" sz="1600" dirty="0"/>
              <a:t> </a:t>
            </a:r>
            <a:r>
              <a:rPr lang="en-US" sz="1600" dirty="0" err="1"/>
              <a:t>nhân</a:t>
            </a:r>
            <a:r>
              <a:rPr lang="en-US" sz="1600" dirty="0"/>
              <a:t> </a:t>
            </a:r>
            <a:r>
              <a:rPr lang="en-US" sz="1600" dirty="0" err="1"/>
              <a:t>hóa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câu</a:t>
            </a:r>
            <a:r>
              <a:rPr lang="en-US" sz="1600" dirty="0"/>
              <a:t> </a:t>
            </a:r>
            <a:r>
              <a:rPr lang="en-US" sz="1600" dirty="0" err="1"/>
              <a:t>thơ</a:t>
            </a:r>
            <a:r>
              <a:rPr lang="en-US" sz="1600" dirty="0"/>
              <a:t>: “</a:t>
            </a:r>
            <a:r>
              <a:rPr lang="en-US" sz="1600" i="1" dirty="0" err="1"/>
              <a:t>Sương</a:t>
            </a:r>
            <a:r>
              <a:rPr lang="en-US" sz="1600" i="1" dirty="0"/>
              <a:t> </a:t>
            </a:r>
            <a:r>
              <a:rPr lang="en-US" sz="1600" i="1" dirty="0" err="1"/>
              <a:t>chùng</a:t>
            </a:r>
            <a:r>
              <a:rPr lang="en-US" sz="1600" i="1" dirty="0"/>
              <a:t> </a:t>
            </a:r>
            <a:r>
              <a:rPr lang="en-US" sz="1600" i="1" dirty="0" err="1"/>
              <a:t>chình</a:t>
            </a:r>
            <a:r>
              <a:rPr lang="en-US" sz="1600" i="1" dirty="0"/>
              <a:t> qua </a:t>
            </a:r>
            <a:r>
              <a:rPr lang="en-US" sz="1600" i="1" dirty="0" err="1"/>
              <a:t>ngõ</a:t>
            </a:r>
            <a:r>
              <a:rPr lang="en-US" sz="1600" dirty="0"/>
              <a:t>”.</a:t>
            </a:r>
          </a:p>
          <a:p>
            <a:r>
              <a:rPr lang="en-US" sz="1600" dirty="0"/>
              <a:t>4. </a:t>
            </a:r>
            <a:r>
              <a:rPr lang="en-US" sz="1600" dirty="0" err="1"/>
              <a:t>Khép</a:t>
            </a:r>
            <a:r>
              <a:rPr lang="en-US" sz="1600" dirty="0"/>
              <a:t> </a:t>
            </a:r>
            <a:r>
              <a:rPr lang="en-US" sz="1600" dirty="0" err="1"/>
              <a:t>lại</a:t>
            </a:r>
            <a:r>
              <a:rPr lang="en-US" sz="1600" dirty="0"/>
              <a:t> </a:t>
            </a:r>
            <a:r>
              <a:rPr lang="en-US" sz="1600" dirty="0" err="1"/>
              <a:t>bài</a:t>
            </a:r>
            <a:r>
              <a:rPr lang="en-US" sz="1600" dirty="0"/>
              <a:t> </a:t>
            </a:r>
            <a:r>
              <a:rPr lang="en-US" sz="1600" dirty="0" err="1"/>
              <a:t>thơ</a:t>
            </a:r>
            <a:r>
              <a:rPr lang="en-US" sz="1600" dirty="0"/>
              <a:t>, </a:t>
            </a:r>
            <a:r>
              <a:rPr lang="en-US" sz="1600" dirty="0" err="1"/>
              <a:t>Hữu</a:t>
            </a:r>
            <a:r>
              <a:rPr lang="en-US" sz="1600" dirty="0"/>
              <a:t> </a:t>
            </a:r>
            <a:r>
              <a:rPr lang="en-US" sz="1600" dirty="0" err="1"/>
              <a:t>Thỉnh</a:t>
            </a:r>
            <a:r>
              <a:rPr lang="en-US" sz="1600" dirty="0"/>
              <a:t> </a:t>
            </a:r>
            <a:r>
              <a:rPr lang="en-US" sz="1600" dirty="0" err="1"/>
              <a:t>viết</a:t>
            </a:r>
            <a:r>
              <a:rPr lang="en-US" sz="1600" dirty="0"/>
              <a:t>: </a:t>
            </a:r>
          </a:p>
          <a:p>
            <a:r>
              <a:rPr lang="en-US" sz="1600" i="1" dirty="0"/>
              <a:t>   </a:t>
            </a:r>
            <a:r>
              <a:rPr lang="en-US" sz="1600" i="1" dirty="0" smtClean="0"/>
              <a:t>		 </a:t>
            </a:r>
            <a:r>
              <a:rPr lang="en-US" sz="1600" i="1" dirty="0"/>
              <a:t>“</a:t>
            </a:r>
            <a:r>
              <a:rPr lang="en-US" sz="1600" i="1" dirty="0" err="1"/>
              <a:t>Vẫn</a:t>
            </a:r>
            <a:r>
              <a:rPr lang="en-US" sz="1600" i="1" dirty="0"/>
              <a:t> </a:t>
            </a:r>
            <a:r>
              <a:rPr lang="en-US" sz="1600" i="1" dirty="0" err="1"/>
              <a:t>còn</a:t>
            </a:r>
            <a:r>
              <a:rPr lang="en-US" sz="1600" i="1" dirty="0"/>
              <a:t> </a:t>
            </a:r>
            <a:r>
              <a:rPr lang="en-US" sz="1600" i="1" dirty="0" err="1"/>
              <a:t>bao</a:t>
            </a:r>
            <a:r>
              <a:rPr lang="en-US" sz="1600" i="1" dirty="0"/>
              <a:t> </a:t>
            </a:r>
            <a:r>
              <a:rPr lang="en-US" sz="1600" i="1" dirty="0" err="1"/>
              <a:t>nhiêu</a:t>
            </a:r>
            <a:r>
              <a:rPr lang="en-US" sz="1600" i="1" dirty="0"/>
              <a:t> </a:t>
            </a:r>
            <a:r>
              <a:rPr lang="en-US" sz="1600" i="1" dirty="0" err="1"/>
              <a:t>nắng</a:t>
            </a:r>
            <a:endParaRPr lang="en-US" sz="1600" dirty="0"/>
          </a:p>
          <a:p>
            <a:r>
              <a:rPr lang="en-US" sz="1600" i="1" dirty="0" smtClean="0"/>
              <a:t>		  </a:t>
            </a:r>
            <a:r>
              <a:rPr lang="en-US" sz="1600" i="1" dirty="0" err="1" smtClean="0"/>
              <a:t>Đã</a:t>
            </a:r>
            <a:r>
              <a:rPr lang="en-US" sz="1600" i="1" dirty="0" smtClean="0"/>
              <a:t> </a:t>
            </a:r>
            <a:r>
              <a:rPr lang="en-US" sz="1600" i="1" dirty="0" err="1"/>
              <a:t>vơi</a:t>
            </a:r>
            <a:r>
              <a:rPr lang="en-US" sz="1600" i="1" dirty="0"/>
              <a:t> </a:t>
            </a:r>
            <a:r>
              <a:rPr lang="en-US" sz="1600" i="1" dirty="0" err="1"/>
              <a:t>dần</a:t>
            </a:r>
            <a:r>
              <a:rPr lang="en-US" sz="1600" i="1" dirty="0"/>
              <a:t> </a:t>
            </a:r>
            <a:r>
              <a:rPr lang="en-US" sz="1600" i="1" dirty="0" err="1"/>
              <a:t>cơn</a:t>
            </a:r>
            <a:r>
              <a:rPr lang="en-US" sz="1600" i="1" dirty="0"/>
              <a:t> </a:t>
            </a:r>
            <a:r>
              <a:rPr lang="en-US" sz="1600" i="1" dirty="0" err="1"/>
              <a:t>mưa</a:t>
            </a:r>
            <a:endParaRPr lang="en-US" sz="1600" dirty="0"/>
          </a:p>
          <a:p>
            <a:r>
              <a:rPr lang="en-US" sz="1600" i="1" dirty="0" smtClean="0"/>
              <a:t>		 </a:t>
            </a:r>
            <a:r>
              <a:rPr lang="en-US" sz="1600" i="1" dirty="0" err="1" smtClean="0"/>
              <a:t>Sấm</a:t>
            </a:r>
            <a:r>
              <a:rPr lang="en-US" sz="1600" i="1" dirty="0" smtClean="0"/>
              <a:t> </a:t>
            </a:r>
            <a:r>
              <a:rPr lang="en-US" sz="1600" i="1" dirty="0" err="1"/>
              <a:t>cũng</a:t>
            </a:r>
            <a:r>
              <a:rPr lang="en-US" sz="1600" i="1" dirty="0"/>
              <a:t> </a:t>
            </a:r>
            <a:r>
              <a:rPr lang="en-US" sz="1600" i="1" dirty="0" err="1"/>
              <a:t>bớt</a:t>
            </a:r>
            <a:r>
              <a:rPr lang="en-US" sz="1600" i="1" dirty="0"/>
              <a:t> </a:t>
            </a:r>
            <a:r>
              <a:rPr lang="en-US" sz="1600" i="1" dirty="0" err="1"/>
              <a:t>bất</a:t>
            </a:r>
            <a:r>
              <a:rPr lang="en-US" sz="1600" i="1" dirty="0"/>
              <a:t> </a:t>
            </a:r>
            <a:r>
              <a:rPr lang="en-US" sz="1600" i="1" dirty="0" err="1"/>
              <a:t>ngờ</a:t>
            </a:r>
            <a:endParaRPr lang="en-US" sz="1600" dirty="0"/>
          </a:p>
          <a:p>
            <a:r>
              <a:rPr lang="en-US" sz="1600" i="1" dirty="0"/>
              <a:t>   </a:t>
            </a:r>
            <a:r>
              <a:rPr lang="en-US" sz="1600" i="1" dirty="0" smtClean="0"/>
              <a:t>		 </a:t>
            </a:r>
            <a:r>
              <a:rPr lang="en-US" sz="1600" i="1" dirty="0" err="1"/>
              <a:t>Trên</a:t>
            </a:r>
            <a:r>
              <a:rPr lang="en-US" sz="1600" i="1" dirty="0"/>
              <a:t> </a:t>
            </a:r>
            <a:r>
              <a:rPr lang="en-US" sz="1600" i="1" dirty="0" err="1"/>
              <a:t>hàng</a:t>
            </a:r>
            <a:r>
              <a:rPr lang="en-US" sz="1600" i="1" dirty="0"/>
              <a:t> </a:t>
            </a:r>
            <a:r>
              <a:rPr lang="en-US" sz="1600" i="1" dirty="0" err="1"/>
              <a:t>cây</a:t>
            </a:r>
            <a:r>
              <a:rPr lang="en-US" sz="1600" i="1" dirty="0"/>
              <a:t> </a:t>
            </a:r>
            <a:r>
              <a:rPr lang="en-US" sz="1600" i="1" dirty="0" err="1"/>
              <a:t>đứng</a:t>
            </a:r>
            <a:r>
              <a:rPr lang="en-US" sz="1600" i="1" dirty="0"/>
              <a:t> </a:t>
            </a:r>
            <a:r>
              <a:rPr lang="en-US" sz="1600" i="1" dirty="0" err="1"/>
              <a:t>tuổi</a:t>
            </a:r>
            <a:r>
              <a:rPr lang="en-US" sz="1600" i="1" dirty="0"/>
              <a:t>"</a:t>
            </a:r>
            <a:endParaRPr lang="en-US" sz="1600" dirty="0"/>
          </a:p>
          <a:p>
            <a:r>
              <a:rPr lang="en-US" sz="1600" dirty="0"/>
              <a:t>          </a:t>
            </a:r>
            <a:r>
              <a:rPr lang="en-US" sz="1600" dirty="0" smtClean="0"/>
              <a:t>( </a:t>
            </a:r>
            <a:r>
              <a:rPr lang="en-US" sz="1600" dirty="0" err="1"/>
              <a:t>Ngữ</a:t>
            </a:r>
            <a:r>
              <a:rPr lang="en-US" sz="1600" dirty="0"/>
              <a:t> </a:t>
            </a:r>
            <a:r>
              <a:rPr lang="en-US" sz="1600" dirty="0" err="1" smtClean="0"/>
              <a:t>văn</a:t>
            </a:r>
            <a:r>
              <a:rPr lang="en-US" sz="1600" dirty="0" smtClean="0"/>
              <a:t> </a:t>
            </a:r>
            <a:r>
              <a:rPr lang="en-US" sz="1600" dirty="0"/>
              <a:t>9, </a:t>
            </a:r>
            <a:r>
              <a:rPr lang="en-US" sz="1600" dirty="0" err="1"/>
              <a:t>tập</a:t>
            </a:r>
            <a:r>
              <a:rPr lang="en-US" sz="1600" dirty="0"/>
              <a:t> </a:t>
            </a:r>
            <a:r>
              <a:rPr lang="en-US" sz="1600" dirty="0" err="1"/>
              <a:t>hai</a:t>
            </a:r>
            <a:r>
              <a:rPr lang="en-US" sz="1600" dirty="0"/>
              <a:t>, </a:t>
            </a:r>
            <a:r>
              <a:rPr lang="en-US" sz="1600" dirty="0" err="1"/>
              <a:t>Nhà</a:t>
            </a:r>
            <a:r>
              <a:rPr lang="en-US" sz="1600" dirty="0"/>
              <a:t> </a:t>
            </a:r>
            <a:r>
              <a:rPr lang="en-US" sz="1600" dirty="0" err="1"/>
              <a:t>xuất</a:t>
            </a:r>
            <a:r>
              <a:rPr lang="en-US" sz="1600" dirty="0"/>
              <a:t> </a:t>
            </a:r>
            <a:r>
              <a:rPr lang="en-US" sz="1600" dirty="0" err="1"/>
              <a:t>bản</a:t>
            </a:r>
            <a:r>
              <a:rPr lang="en-US" sz="1600" dirty="0"/>
              <a:t> </a:t>
            </a:r>
            <a:r>
              <a:rPr lang="en-US" sz="1600" dirty="0" err="1"/>
              <a:t>Giáo</a:t>
            </a:r>
            <a:r>
              <a:rPr lang="en-US" sz="1600" dirty="0"/>
              <a:t> </a:t>
            </a:r>
            <a:r>
              <a:rPr lang="en-US" sz="1600" dirty="0" err="1"/>
              <a:t>dục</a:t>
            </a:r>
            <a:r>
              <a:rPr lang="en-US" sz="1600" dirty="0"/>
              <a:t> </a:t>
            </a:r>
            <a:r>
              <a:rPr lang="en-US" sz="1600" dirty="0" err="1"/>
              <a:t>Việt</a:t>
            </a:r>
            <a:r>
              <a:rPr lang="en-US" sz="1600" dirty="0"/>
              <a:t> Nam 2018)</a:t>
            </a:r>
          </a:p>
          <a:p>
            <a:r>
              <a:rPr lang="en-US" sz="1600" dirty="0" err="1"/>
              <a:t>Bằng</a:t>
            </a:r>
            <a:r>
              <a:rPr lang="en-US" sz="1600" dirty="0"/>
              <a:t>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đoạn</a:t>
            </a:r>
            <a:r>
              <a:rPr lang="en-US" sz="1600" dirty="0"/>
              <a:t> </a:t>
            </a:r>
            <a:r>
              <a:rPr lang="en-US" sz="1600" dirty="0" err="1"/>
              <a:t>văn</a:t>
            </a:r>
            <a:r>
              <a:rPr lang="en-US" sz="1600" dirty="0"/>
              <a:t> </a:t>
            </a:r>
            <a:r>
              <a:rPr lang="en-US" sz="1600" dirty="0" err="1"/>
              <a:t>nghị</a:t>
            </a:r>
            <a:r>
              <a:rPr lang="en-US" sz="1600" dirty="0"/>
              <a:t> </a:t>
            </a:r>
            <a:r>
              <a:rPr lang="en-US" sz="1600" dirty="0" err="1"/>
              <a:t>luận</a:t>
            </a:r>
            <a:r>
              <a:rPr lang="en-US" sz="1600" dirty="0"/>
              <a:t> </a:t>
            </a:r>
            <a:r>
              <a:rPr lang="en-US" sz="1600" dirty="0" err="1"/>
              <a:t>khoảng</a:t>
            </a:r>
            <a:r>
              <a:rPr lang="en-US" sz="1600" dirty="0"/>
              <a:t> 12 </a:t>
            </a:r>
            <a:r>
              <a:rPr lang="en-US" sz="1600" dirty="0" err="1"/>
              <a:t>câu</a:t>
            </a:r>
            <a:r>
              <a:rPr lang="en-US" sz="1600" dirty="0"/>
              <a:t> </a:t>
            </a:r>
            <a:r>
              <a:rPr lang="en-US" sz="1600" dirty="0" err="1"/>
              <a:t>theo</a:t>
            </a:r>
            <a:r>
              <a:rPr lang="en-US" sz="1600" dirty="0"/>
              <a:t> </a:t>
            </a:r>
            <a:r>
              <a:rPr lang="en-US" sz="1600" dirty="0" err="1"/>
              <a:t>cách</a:t>
            </a:r>
            <a:r>
              <a:rPr lang="en-US" sz="1600" dirty="0"/>
              <a:t> </a:t>
            </a:r>
            <a:r>
              <a:rPr lang="en-US" sz="1600" dirty="0" err="1"/>
              <a:t>lập</a:t>
            </a:r>
            <a:r>
              <a:rPr lang="en-US" sz="1600" dirty="0"/>
              <a:t> </a:t>
            </a:r>
            <a:r>
              <a:rPr lang="en-US" sz="1600" dirty="0" err="1"/>
              <a:t>luận</a:t>
            </a:r>
            <a:r>
              <a:rPr lang="en-US" sz="1600" dirty="0"/>
              <a:t> </a:t>
            </a:r>
            <a:r>
              <a:rPr lang="en-US" sz="1600" dirty="0" err="1"/>
              <a:t>tổng</a:t>
            </a:r>
            <a:r>
              <a:rPr lang="en-US" sz="1600" dirty="0"/>
              <a:t> - </a:t>
            </a:r>
            <a:r>
              <a:rPr lang="en-US" sz="1600" dirty="0" err="1"/>
              <a:t>phân</a:t>
            </a:r>
            <a:r>
              <a:rPr lang="en-US" sz="1600" dirty="0"/>
              <a:t> - </a:t>
            </a:r>
            <a:r>
              <a:rPr lang="en-US" sz="1600" dirty="0" err="1"/>
              <a:t>hợp</a:t>
            </a:r>
            <a:r>
              <a:rPr lang="en-US" sz="1600" dirty="0"/>
              <a:t>,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hãy</a:t>
            </a:r>
            <a:r>
              <a:rPr lang="en-US" sz="1600" dirty="0"/>
              <a:t> </a:t>
            </a:r>
            <a:r>
              <a:rPr lang="en-US" sz="1600" dirty="0" err="1"/>
              <a:t>làm</a:t>
            </a:r>
            <a:r>
              <a:rPr lang="en-US" sz="1600" dirty="0"/>
              <a:t> </a:t>
            </a:r>
            <a:r>
              <a:rPr lang="en-US" sz="1600" dirty="0" err="1"/>
              <a:t>rõ</a:t>
            </a:r>
            <a:r>
              <a:rPr lang="en-US" sz="1600" dirty="0"/>
              <a:t>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cảm</a:t>
            </a:r>
            <a:r>
              <a:rPr lang="en-US" sz="1600" dirty="0"/>
              <a:t> </a:t>
            </a:r>
            <a:r>
              <a:rPr lang="en-US" sz="1600" dirty="0" err="1"/>
              <a:t>nhận</a:t>
            </a:r>
            <a:r>
              <a:rPr lang="en-US" sz="1600" dirty="0"/>
              <a:t> </a:t>
            </a:r>
            <a:r>
              <a:rPr lang="en-US" sz="1600" dirty="0" err="1"/>
              <a:t>tinh</a:t>
            </a:r>
            <a:r>
              <a:rPr lang="en-US" sz="1600" dirty="0"/>
              <a:t> </a:t>
            </a:r>
            <a:r>
              <a:rPr lang="en-US" sz="1600" dirty="0" err="1"/>
              <a:t>tế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sâu</a:t>
            </a:r>
            <a:r>
              <a:rPr lang="en-US" sz="1600" dirty="0"/>
              <a:t> </a:t>
            </a:r>
            <a:r>
              <a:rPr lang="en-US" sz="1600" dirty="0" err="1"/>
              <a:t>sắc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tác</a:t>
            </a:r>
            <a:r>
              <a:rPr lang="en-US" sz="1600" dirty="0"/>
              <a:t> </a:t>
            </a:r>
            <a:r>
              <a:rPr lang="en-US" sz="1600" dirty="0" err="1"/>
              <a:t>giả</a:t>
            </a:r>
            <a:r>
              <a:rPr lang="en-US" sz="1600" dirty="0"/>
              <a:t> ở </a:t>
            </a:r>
            <a:r>
              <a:rPr lang="en-US" sz="1600" dirty="0" err="1"/>
              <a:t>khổ</a:t>
            </a:r>
            <a:r>
              <a:rPr lang="en-US" sz="1600" dirty="0"/>
              <a:t> </a:t>
            </a:r>
            <a:r>
              <a:rPr lang="en-US" sz="1600" dirty="0" err="1"/>
              <a:t>thơ</a:t>
            </a:r>
            <a:r>
              <a:rPr lang="en-US" sz="1600" dirty="0"/>
              <a:t> </a:t>
            </a:r>
            <a:r>
              <a:rPr lang="en-US" sz="1600" dirty="0" err="1"/>
              <a:t>trên</a:t>
            </a:r>
            <a:r>
              <a:rPr lang="en-US" sz="1600" dirty="0"/>
              <a:t>,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đó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sử</a:t>
            </a:r>
            <a:r>
              <a:rPr lang="en-US" sz="1600" dirty="0"/>
              <a:t> </a:t>
            </a:r>
            <a:r>
              <a:rPr lang="en-US" sz="1600" dirty="0" err="1"/>
              <a:t>dụng</a:t>
            </a:r>
            <a:r>
              <a:rPr lang="en-US" sz="1600" dirty="0"/>
              <a:t> </a:t>
            </a:r>
            <a:r>
              <a:rPr lang="en-US" sz="1600" dirty="0" err="1"/>
              <a:t>câu</a:t>
            </a:r>
            <a:r>
              <a:rPr lang="en-US" sz="1600" dirty="0"/>
              <a:t> </a:t>
            </a:r>
            <a:r>
              <a:rPr lang="en-US" sz="1600" dirty="0" err="1"/>
              <a:t>bị</a:t>
            </a:r>
            <a:r>
              <a:rPr lang="en-US" sz="1600" dirty="0"/>
              <a:t> </a:t>
            </a:r>
            <a:r>
              <a:rPr lang="en-US" sz="1600" dirty="0" err="1"/>
              <a:t>động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câu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thành</a:t>
            </a:r>
            <a:r>
              <a:rPr lang="en-US" sz="1600" dirty="0"/>
              <a:t> </a:t>
            </a:r>
            <a:r>
              <a:rPr lang="en-US" sz="1600" dirty="0" err="1"/>
              <a:t>phần</a:t>
            </a:r>
            <a:r>
              <a:rPr lang="en-US" sz="1600" dirty="0"/>
              <a:t> </a:t>
            </a:r>
            <a:r>
              <a:rPr lang="en-US" sz="1600" dirty="0" err="1"/>
              <a:t>cảm</a:t>
            </a:r>
            <a:r>
              <a:rPr lang="en-US" sz="1600" dirty="0"/>
              <a:t> </a:t>
            </a:r>
            <a:r>
              <a:rPr lang="en-US" sz="1600" dirty="0" err="1"/>
              <a:t>thán</a:t>
            </a:r>
            <a:r>
              <a:rPr lang="en-US" sz="1600" dirty="0"/>
              <a:t> (</a:t>
            </a:r>
            <a:r>
              <a:rPr lang="en-US" sz="1600" dirty="0" err="1"/>
              <a:t>Gạch</a:t>
            </a:r>
            <a:r>
              <a:rPr lang="en-US" sz="1600" dirty="0"/>
              <a:t> </a:t>
            </a:r>
            <a:r>
              <a:rPr lang="en-US" sz="1600" dirty="0" err="1"/>
              <a:t>dưới</a:t>
            </a:r>
            <a:r>
              <a:rPr lang="en-US" sz="1600" dirty="0"/>
              <a:t>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câu</a:t>
            </a:r>
            <a:r>
              <a:rPr lang="en-US" sz="1600" dirty="0"/>
              <a:t> </a:t>
            </a:r>
            <a:r>
              <a:rPr lang="en-US" sz="1600" dirty="0" err="1"/>
              <a:t>bị</a:t>
            </a:r>
            <a:r>
              <a:rPr lang="en-US" sz="1600" dirty="0"/>
              <a:t> </a:t>
            </a:r>
            <a:r>
              <a:rPr lang="en-US" sz="1600" dirty="0" err="1"/>
              <a:t>động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câu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thành</a:t>
            </a:r>
            <a:r>
              <a:rPr lang="en-US" sz="1600" dirty="0"/>
              <a:t> </a:t>
            </a:r>
            <a:r>
              <a:rPr lang="en-US" sz="1600" dirty="0" err="1"/>
              <a:t>phần</a:t>
            </a:r>
            <a:r>
              <a:rPr lang="en-US" sz="1600" dirty="0"/>
              <a:t> </a:t>
            </a:r>
            <a:r>
              <a:rPr lang="en-US" sz="1600" dirty="0" err="1"/>
              <a:t>cảm</a:t>
            </a:r>
            <a:r>
              <a:rPr lang="en-US" sz="1600" dirty="0"/>
              <a:t> </a:t>
            </a:r>
            <a:r>
              <a:rPr lang="en-US" sz="1600" dirty="0" err="1"/>
              <a:t>thán</a:t>
            </a:r>
            <a:r>
              <a:rPr lang="en-US" sz="1600" dirty="0"/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3854" y="118966"/>
            <a:ext cx="260582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dirty="0"/>
              <a:t> SỞ GIÁO DỤC VÀ ĐÀO TẠO</a:t>
            </a:r>
            <a:endParaRPr lang="en-US" sz="1200" dirty="0"/>
          </a:p>
          <a:p>
            <a:pPr algn="ctr">
              <a:lnSpc>
                <a:spcPct val="115000"/>
              </a:lnSpc>
            </a:pPr>
            <a:r>
              <a:rPr lang="en-US" sz="1600" u="sng" dirty="0"/>
              <a:t>HÀ NỘI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6128198" y="787730"/>
            <a:ext cx="2841938" cy="555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400" dirty="0"/>
              <a:t>ĐỀ CHÍNH THỨC</a:t>
            </a:r>
          </a:p>
          <a:p>
            <a:pPr algn="ctr"/>
            <a:r>
              <a:rPr lang="en-US" sz="1400" dirty="0"/>
              <a:t>(</a:t>
            </a:r>
            <a:r>
              <a:rPr lang="en-US" sz="1400" dirty="0" err="1"/>
              <a:t>Đề</a:t>
            </a:r>
            <a:r>
              <a:rPr lang="en-US" sz="1400" dirty="0"/>
              <a:t> </a:t>
            </a:r>
            <a:r>
              <a:rPr lang="en-US" sz="1400" dirty="0" err="1"/>
              <a:t>thi</a:t>
            </a:r>
            <a:r>
              <a:rPr lang="en-US" sz="1400" dirty="0"/>
              <a:t> </a:t>
            </a:r>
            <a:r>
              <a:rPr lang="en-US" sz="1400" dirty="0" err="1"/>
              <a:t>có</a:t>
            </a:r>
            <a:r>
              <a:rPr lang="en-US" sz="1400" dirty="0"/>
              <a:t> 01 </a:t>
            </a:r>
            <a:r>
              <a:rPr lang="en-US" sz="1400" dirty="0" err="1"/>
              <a:t>trang</a:t>
            </a:r>
            <a:r>
              <a:rPr lang="en-US" sz="1400" dirty="0"/>
              <a:t>) </a:t>
            </a:r>
            <a:endParaRPr lang="en-US" sz="1400" dirty="0"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18869" y="118079"/>
            <a:ext cx="4048259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600" dirty="0"/>
              <a:t>KỲ THI TUYỂN SINH LỚP 10 THPT</a:t>
            </a:r>
            <a:endParaRPr lang="en-US" sz="1200" dirty="0"/>
          </a:p>
          <a:p>
            <a:pPr lvl="2"/>
            <a:r>
              <a:rPr lang="en-US" dirty="0"/>
              <a:t>    </a:t>
            </a:r>
            <a:r>
              <a:rPr lang="en-US" dirty="0" smtClean="0"/>
              <a:t> </a:t>
            </a:r>
            <a:r>
              <a:rPr lang="en-US" sz="1400" b="1" u="sng" dirty="0"/>
              <a:t>NĂM HỌC 2021 – 2022</a:t>
            </a:r>
            <a:endParaRPr lang="en-US" sz="1400" dirty="0"/>
          </a:p>
          <a:p>
            <a:pPr lvl="2"/>
            <a:r>
              <a:rPr lang="en-US" sz="1400" dirty="0" err="1"/>
              <a:t>Môn</a:t>
            </a:r>
            <a:r>
              <a:rPr lang="en-US" sz="1400" dirty="0"/>
              <a:t> </a:t>
            </a:r>
            <a:r>
              <a:rPr lang="en-US" sz="1400" dirty="0" err="1"/>
              <a:t>thi</a:t>
            </a:r>
            <a:r>
              <a:rPr lang="en-US" sz="1400" dirty="0"/>
              <a:t>: </a:t>
            </a:r>
            <a:r>
              <a:rPr lang="en-US" sz="1400" b="1" dirty="0"/>
              <a:t>NGỮ VĂN</a:t>
            </a:r>
            <a:endParaRPr lang="en-US" sz="1400" dirty="0"/>
          </a:p>
          <a:p>
            <a:pPr lvl="2"/>
            <a:r>
              <a:rPr lang="en-US" sz="1400" dirty="0" err="1"/>
              <a:t>Ngày</a:t>
            </a:r>
            <a:r>
              <a:rPr lang="en-US" sz="1400" dirty="0"/>
              <a:t> </a:t>
            </a:r>
            <a:r>
              <a:rPr lang="en-US" sz="1400" dirty="0" err="1"/>
              <a:t>thi</a:t>
            </a:r>
            <a:r>
              <a:rPr lang="en-US" sz="1400" dirty="0"/>
              <a:t>: 17/7/2020</a:t>
            </a:r>
          </a:p>
          <a:p>
            <a:pPr lvl="2"/>
            <a:r>
              <a:rPr lang="en-US" sz="1400" dirty="0" err="1"/>
              <a:t>Thời</a:t>
            </a:r>
            <a:r>
              <a:rPr lang="en-US" sz="1400" dirty="0"/>
              <a:t> </a:t>
            </a:r>
            <a:r>
              <a:rPr lang="en-US" sz="1400" dirty="0" err="1"/>
              <a:t>gian</a:t>
            </a:r>
            <a:r>
              <a:rPr lang="en-US" sz="1400" dirty="0"/>
              <a:t> </a:t>
            </a:r>
            <a:r>
              <a:rPr lang="en-US" sz="1400" dirty="0" err="1"/>
              <a:t>làm</a:t>
            </a:r>
            <a:r>
              <a:rPr lang="en-US" sz="1400" dirty="0"/>
              <a:t> </a:t>
            </a:r>
            <a:r>
              <a:rPr lang="en-US" sz="1400" dirty="0" err="1"/>
              <a:t>bài</a:t>
            </a:r>
            <a:r>
              <a:rPr lang="en-US" sz="1400" dirty="0"/>
              <a:t>: 120 </a:t>
            </a:r>
            <a:r>
              <a:rPr lang="en-US" sz="1400" dirty="0" err="1"/>
              <a:t>phút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3854" y="1542860"/>
            <a:ext cx="6096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err="1"/>
              <a:t>Phần</a:t>
            </a:r>
            <a:r>
              <a:rPr lang="en-US" sz="1600" b="1" dirty="0"/>
              <a:t> I </a:t>
            </a:r>
            <a:r>
              <a:rPr lang="en-US" sz="1600" i="1" dirty="0"/>
              <a:t>(6,5 </a:t>
            </a:r>
            <a:r>
              <a:rPr lang="en-US" sz="1600" i="1" dirty="0" err="1"/>
              <a:t>điểm</a:t>
            </a:r>
            <a:r>
              <a:rPr lang="en-US" sz="1600" i="1" dirty="0"/>
              <a:t>)</a:t>
            </a:r>
            <a:endParaRPr lang="en-US" sz="1600" dirty="0"/>
          </a:p>
          <a:p>
            <a:r>
              <a:rPr lang="en-US" sz="1600" dirty="0"/>
              <a:t>   </a:t>
            </a:r>
            <a:r>
              <a:rPr lang="en-US" sz="1600" dirty="0" err="1"/>
              <a:t>Viếng</a:t>
            </a:r>
            <a:r>
              <a:rPr lang="en-US" sz="1600" dirty="0"/>
              <a:t> </a:t>
            </a:r>
            <a:r>
              <a:rPr lang="en-US" sz="1600" dirty="0" err="1"/>
              <a:t>lăng</a:t>
            </a:r>
            <a:r>
              <a:rPr lang="en-US" sz="1600" dirty="0"/>
              <a:t> </a:t>
            </a:r>
            <a:r>
              <a:rPr lang="en-US" sz="1600" dirty="0" err="1"/>
              <a:t>Bác</a:t>
            </a:r>
            <a:r>
              <a:rPr lang="en-US" sz="1600" dirty="0"/>
              <a:t> </a:t>
            </a:r>
            <a:r>
              <a:rPr lang="en-US" sz="1600" dirty="0" err="1"/>
              <a:t>là</a:t>
            </a:r>
            <a:r>
              <a:rPr lang="en-US" sz="1600" dirty="0"/>
              <a:t> </a:t>
            </a:r>
            <a:r>
              <a:rPr lang="en-US" sz="1600" dirty="0" err="1"/>
              <a:t>bài</a:t>
            </a:r>
            <a:r>
              <a:rPr lang="en-US" sz="1600" dirty="0"/>
              <a:t> </a:t>
            </a:r>
            <a:r>
              <a:rPr lang="en-US" sz="1600" dirty="0" err="1"/>
              <a:t>thơ</a:t>
            </a:r>
            <a:r>
              <a:rPr lang="en-US" sz="1600" dirty="0"/>
              <a:t> </a:t>
            </a:r>
            <a:r>
              <a:rPr lang="en-US" sz="1600" dirty="0" err="1"/>
              <a:t>ân</a:t>
            </a:r>
            <a:r>
              <a:rPr lang="en-US" sz="1600" dirty="0"/>
              <a:t> </a:t>
            </a:r>
            <a:r>
              <a:rPr lang="en-US" sz="1600" dirty="0" err="1"/>
              <a:t>tình</a:t>
            </a:r>
            <a:r>
              <a:rPr lang="en-US" sz="1600" dirty="0"/>
              <a:t>, </a:t>
            </a:r>
            <a:r>
              <a:rPr lang="en-US" sz="1600" dirty="0" err="1"/>
              <a:t>cảm</a:t>
            </a:r>
            <a:r>
              <a:rPr lang="en-US" sz="1600" dirty="0"/>
              <a:t> </a:t>
            </a:r>
            <a:r>
              <a:rPr lang="en-US" sz="1600" dirty="0" err="1"/>
              <a:t>động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Viễn</a:t>
            </a:r>
            <a:r>
              <a:rPr lang="en-US" sz="1600" dirty="0"/>
              <a:t> </a:t>
            </a:r>
            <a:r>
              <a:rPr lang="en-US" sz="1600" dirty="0" err="1"/>
              <a:t>Phương</a:t>
            </a:r>
            <a:r>
              <a:rPr lang="en-US" sz="1600" dirty="0"/>
              <a:t> </a:t>
            </a:r>
            <a:r>
              <a:rPr lang="en-US" sz="1600" dirty="0" err="1"/>
              <a:t>về</a:t>
            </a:r>
            <a:r>
              <a:rPr lang="en-US" sz="1600" dirty="0"/>
              <a:t> </a:t>
            </a:r>
            <a:r>
              <a:rPr lang="en-US" sz="1600" dirty="0" err="1"/>
              <a:t>Bác</a:t>
            </a:r>
            <a:r>
              <a:rPr lang="en-US" sz="1600" dirty="0"/>
              <a:t> </a:t>
            </a:r>
            <a:r>
              <a:rPr lang="en-US" sz="1600" dirty="0" err="1"/>
              <a:t>Hồ</a:t>
            </a:r>
            <a:r>
              <a:rPr lang="en-US" sz="1600" dirty="0"/>
              <a:t> </a:t>
            </a:r>
            <a:r>
              <a:rPr lang="en-US" sz="1600" dirty="0" err="1"/>
              <a:t>kính</a:t>
            </a:r>
            <a:r>
              <a:rPr lang="en-US" sz="1600" dirty="0"/>
              <a:t> </a:t>
            </a:r>
            <a:r>
              <a:rPr lang="en-US" sz="1600" dirty="0" err="1"/>
              <a:t>yêu</a:t>
            </a:r>
            <a:r>
              <a:rPr lang="en-US" sz="1600" dirty="0"/>
              <a:t>:</a:t>
            </a:r>
          </a:p>
          <a:p>
            <a:r>
              <a:rPr lang="en-US" sz="1600" dirty="0"/>
              <a:t>1.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hãy</a:t>
            </a:r>
            <a:r>
              <a:rPr lang="en-US" sz="1600" dirty="0"/>
              <a:t> </a:t>
            </a:r>
            <a:r>
              <a:rPr lang="en-US" sz="1600" dirty="0" err="1"/>
              <a:t>cho</a:t>
            </a:r>
            <a:r>
              <a:rPr lang="en-US" sz="1600" dirty="0"/>
              <a:t> </a:t>
            </a:r>
            <a:r>
              <a:rPr lang="en-US" sz="1600" dirty="0" err="1"/>
              <a:t>biết</a:t>
            </a:r>
            <a:r>
              <a:rPr lang="en-US" sz="1600" dirty="0"/>
              <a:t> </a:t>
            </a:r>
            <a:r>
              <a:rPr lang="en-US" sz="1600" dirty="0" err="1"/>
              <a:t>hoàn</a:t>
            </a:r>
            <a:r>
              <a:rPr lang="en-US" sz="1600" dirty="0"/>
              <a:t> </a:t>
            </a:r>
            <a:r>
              <a:rPr lang="en-US" sz="1600" dirty="0" err="1"/>
              <a:t>cảnh</a:t>
            </a:r>
            <a:r>
              <a:rPr lang="en-US" sz="1600" dirty="0"/>
              <a:t> </a:t>
            </a:r>
            <a:r>
              <a:rPr lang="en-US" sz="1600" dirty="0" err="1"/>
              <a:t>ra</a:t>
            </a:r>
            <a:r>
              <a:rPr lang="en-US" sz="1600" dirty="0"/>
              <a:t> </a:t>
            </a:r>
            <a:r>
              <a:rPr lang="en-US" sz="1600" dirty="0" err="1"/>
              <a:t>đời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bài</a:t>
            </a:r>
            <a:r>
              <a:rPr lang="en-US" sz="1600" dirty="0"/>
              <a:t> </a:t>
            </a:r>
            <a:r>
              <a:rPr lang="en-US" sz="1600" dirty="0" err="1"/>
              <a:t>thơ</a:t>
            </a:r>
            <a:r>
              <a:rPr lang="en-US" sz="1600" dirty="0"/>
              <a:t>?</a:t>
            </a:r>
          </a:p>
          <a:p>
            <a:r>
              <a:rPr lang="en-US" sz="1600" dirty="0"/>
              <a:t>2. Ở </a:t>
            </a:r>
            <a:r>
              <a:rPr lang="en-US" sz="1600" dirty="0" err="1"/>
              <a:t>khổ</a:t>
            </a:r>
            <a:r>
              <a:rPr lang="en-US" sz="1600" dirty="0"/>
              <a:t> </a:t>
            </a:r>
            <a:r>
              <a:rPr lang="en-US" sz="1600" dirty="0" err="1"/>
              <a:t>thơ</a:t>
            </a:r>
            <a:r>
              <a:rPr lang="en-US" sz="1600" dirty="0"/>
              <a:t> </a:t>
            </a:r>
            <a:r>
              <a:rPr lang="en-US" sz="1600" dirty="0" err="1"/>
              <a:t>thứ</a:t>
            </a:r>
            <a:r>
              <a:rPr lang="en-US" sz="1600" dirty="0"/>
              <a:t> </a:t>
            </a:r>
            <a:r>
              <a:rPr lang="en-US" sz="1600" dirty="0" err="1"/>
              <a:t>hai</a:t>
            </a:r>
            <a:r>
              <a:rPr lang="en-US" sz="1600" dirty="0"/>
              <a:t> </a:t>
            </a:r>
            <a:r>
              <a:rPr lang="en-US" sz="1600" dirty="0" err="1"/>
              <a:t>tác</a:t>
            </a:r>
            <a:r>
              <a:rPr lang="en-US" sz="1600" dirty="0"/>
              <a:t> </a:t>
            </a:r>
            <a:r>
              <a:rPr lang="en-US" sz="1600" dirty="0" err="1"/>
              <a:t>giả</a:t>
            </a:r>
            <a:r>
              <a:rPr lang="en-US" sz="1600" dirty="0"/>
              <a:t> </a:t>
            </a:r>
            <a:r>
              <a:rPr lang="en-US" sz="1600" dirty="0" err="1"/>
              <a:t>viết</a:t>
            </a:r>
            <a:r>
              <a:rPr lang="en-US" sz="1600" dirty="0"/>
              <a:t>: </a:t>
            </a:r>
          </a:p>
          <a:p>
            <a:r>
              <a:rPr lang="en-US" sz="1600" i="1" dirty="0"/>
              <a:t>“</a:t>
            </a:r>
            <a:r>
              <a:rPr lang="en-US" sz="1600" i="1" dirty="0" err="1"/>
              <a:t>Ngày</a:t>
            </a:r>
            <a:r>
              <a:rPr lang="en-US" sz="1600" i="1" dirty="0"/>
              <a:t> </a:t>
            </a:r>
            <a:r>
              <a:rPr lang="en-US" sz="1600" i="1" dirty="0" err="1"/>
              <a:t>ngày</a:t>
            </a:r>
            <a:r>
              <a:rPr lang="en-US" sz="1600" i="1" dirty="0"/>
              <a:t> </a:t>
            </a:r>
            <a:r>
              <a:rPr lang="en-US" sz="1600" i="1" dirty="0" err="1"/>
              <a:t>mặt</a:t>
            </a:r>
            <a:r>
              <a:rPr lang="en-US" sz="1600" i="1" dirty="0"/>
              <a:t> </a:t>
            </a:r>
            <a:r>
              <a:rPr lang="en-US" sz="1600" i="1" dirty="0" err="1"/>
              <a:t>trời</a:t>
            </a:r>
            <a:r>
              <a:rPr lang="en-US" sz="1600" i="1" dirty="0"/>
              <a:t> </a:t>
            </a:r>
            <a:r>
              <a:rPr lang="en-US" sz="1600" i="1" dirty="0" err="1"/>
              <a:t>đi</a:t>
            </a:r>
            <a:r>
              <a:rPr lang="en-US" sz="1600" i="1" dirty="0"/>
              <a:t> qua </a:t>
            </a:r>
            <a:r>
              <a:rPr lang="en-US" sz="1600" i="1" dirty="0" err="1"/>
              <a:t>trên</a:t>
            </a:r>
            <a:r>
              <a:rPr lang="en-US" sz="1600" i="1" dirty="0"/>
              <a:t> </a:t>
            </a:r>
            <a:r>
              <a:rPr lang="en-US" sz="1600" i="1" dirty="0" err="1"/>
              <a:t>lăng</a:t>
            </a:r>
            <a:endParaRPr lang="en-US" sz="1600" dirty="0"/>
          </a:p>
          <a:p>
            <a:r>
              <a:rPr lang="en-US" sz="1600" i="1" dirty="0" err="1"/>
              <a:t>Thấy</a:t>
            </a:r>
            <a:r>
              <a:rPr lang="en-US" sz="1600" i="1" dirty="0"/>
              <a:t> </a:t>
            </a:r>
            <a:r>
              <a:rPr lang="en-US" sz="1600" i="1" dirty="0" err="1"/>
              <a:t>một</a:t>
            </a:r>
            <a:r>
              <a:rPr lang="en-US" sz="1600" i="1" dirty="0"/>
              <a:t> </a:t>
            </a:r>
            <a:r>
              <a:rPr lang="en-US" sz="1600" i="1" dirty="0" err="1"/>
              <a:t>mặt</a:t>
            </a:r>
            <a:r>
              <a:rPr lang="en-US" sz="1600" i="1" dirty="0"/>
              <a:t> </a:t>
            </a:r>
            <a:r>
              <a:rPr lang="en-US" sz="1600" i="1" dirty="0" err="1"/>
              <a:t>trời</a:t>
            </a:r>
            <a:r>
              <a:rPr lang="en-US" sz="1600" i="1" dirty="0"/>
              <a:t> </a:t>
            </a:r>
            <a:r>
              <a:rPr lang="en-US" sz="1600" i="1" dirty="0" err="1"/>
              <a:t>trong</a:t>
            </a:r>
            <a:r>
              <a:rPr lang="en-US" sz="1600" i="1" dirty="0"/>
              <a:t> </a:t>
            </a:r>
            <a:r>
              <a:rPr lang="en-US" sz="1600" i="1" dirty="0" err="1"/>
              <a:t>lẳng</a:t>
            </a:r>
            <a:r>
              <a:rPr lang="en-US" sz="1600" i="1" dirty="0"/>
              <a:t> </a:t>
            </a:r>
            <a:r>
              <a:rPr lang="en-US" sz="1600" i="1" dirty="0" err="1"/>
              <a:t>rất</a:t>
            </a:r>
            <a:r>
              <a:rPr lang="en-US" sz="1600" i="1" dirty="0"/>
              <a:t> </a:t>
            </a:r>
            <a:r>
              <a:rPr lang="en-US" sz="1600" i="1" dirty="0" err="1"/>
              <a:t>đỏ</a:t>
            </a:r>
            <a:r>
              <a:rPr lang="en-US" sz="1600" i="1" dirty="0"/>
              <a:t>"</a:t>
            </a:r>
            <a:endParaRPr lang="en-US" sz="1600" dirty="0"/>
          </a:p>
          <a:p>
            <a:r>
              <a:rPr lang="en-US" sz="1600" dirty="0" err="1"/>
              <a:t>Chỉ</a:t>
            </a:r>
            <a:r>
              <a:rPr lang="en-US" sz="1600" dirty="0"/>
              <a:t> </a:t>
            </a:r>
            <a:r>
              <a:rPr lang="en-US" sz="1600" dirty="0" err="1"/>
              <a:t>ra</a:t>
            </a:r>
            <a:r>
              <a:rPr lang="en-US" sz="1600" dirty="0"/>
              <a:t>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ảnh</a:t>
            </a:r>
            <a:r>
              <a:rPr lang="en-US" sz="1600" dirty="0"/>
              <a:t> </a:t>
            </a:r>
            <a:r>
              <a:rPr lang="en-US" sz="1600" dirty="0" err="1"/>
              <a:t>thực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ảnh</a:t>
            </a:r>
            <a:r>
              <a:rPr lang="en-US" sz="1600" dirty="0"/>
              <a:t> </a:t>
            </a:r>
            <a:r>
              <a:rPr lang="en-US" sz="1600" dirty="0" err="1"/>
              <a:t>ẩn</a:t>
            </a:r>
            <a:r>
              <a:rPr lang="en-US" sz="1600" dirty="0"/>
              <a:t> </a:t>
            </a:r>
            <a:r>
              <a:rPr lang="en-US" sz="1600" dirty="0" err="1"/>
              <a:t>dụ</a:t>
            </a:r>
            <a:r>
              <a:rPr lang="en-US" sz="1600" dirty="0"/>
              <a:t> </a:t>
            </a:r>
            <a:r>
              <a:rPr lang="en-US" sz="1600" dirty="0" err="1"/>
              <a:t>sóng</a:t>
            </a:r>
            <a:r>
              <a:rPr lang="en-US" sz="1600" dirty="0"/>
              <a:t> </a:t>
            </a:r>
            <a:r>
              <a:rPr lang="en-US" sz="1600" dirty="0" err="1"/>
              <a:t>đôi</a:t>
            </a:r>
            <a:r>
              <a:rPr lang="en-US" sz="1600" dirty="0"/>
              <a:t> </a:t>
            </a:r>
            <a:r>
              <a:rPr lang="en-US" sz="1600" dirty="0" err="1"/>
              <a:t>với</a:t>
            </a:r>
            <a:r>
              <a:rPr lang="en-US" sz="1600" dirty="0"/>
              <a:t> </a:t>
            </a:r>
            <a:r>
              <a:rPr lang="en-US" sz="1600" dirty="0" err="1"/>
              <a:t>nhau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hai</a:t>
            </a:r>
            <a:r>
              <a:rPr lang="en-US" sz="1600" dirty="0"/>
              <a:t> </a:t>
            </a:r>
            <a:r>
              <a:rPr lang="en-US" sz="1600" dirty="0" err="1"/>
              <a:t>câu</a:t>
            </a:r>
            <a:r>
              <a:rPr lang="en-US" sz="1600" dirty="0"/>
              <a:t> </a:t>
            </a:r>
            <a:r>
              <a:rPr lang="en-US" sz="1600" dirty="0" err="1"/>
              <a:t>thơ</a:t>
            </a:r>
            <a:r>
              <a:rPr lang="en-US" sz="1600" dirty="0"/>
              <a:t> </a:t>
            </a:r>
            <a:r>
              <a:rPr lang="en-US" sz="1600" dirty="0" err="1"/>
              <a:t>trên</a:t>
            </a:r>
            <a:r>
              <a:rPr lang="en-US" sz="1600" dirty="0"/>
              <a:t>. </a:t>
            </a:r>
            <a:r>
              <a:rPr lang="en-US" sz="1600" dirty="0" err="1"/>
              <a:t>Việc</a:t>
            </a:r>
            <a:r>
              <a:rPr lang="en-US" sz="1600" dirty="0"/>
              <a:t> </a:t>
            </a:r>
            <a:r>
              <a:rPr lang="en-US" sz="1600" dirty="0" err="1"/>
              <a:t>xây</a:t>
            </a:r>
            <a:r>
              <a:rPr lang="en-US" sz="1600" dirty="0"/>
              <a:t> </a:t>
            </a:r>
            <a:r>
              <a:rPr lang="en-US" sz="1600" dirty="0" err="1"/>
              <a:t>dựng</a:t>
            </a:r>
            <a:r>
              <a:rPr lang="en-US" sz="1600" dirty="0"/>
              <a:t> </a:t>
            </a:r>
            <a:r>
              <a:rPr lang="en-US" sz="1600" dirty="0" err="1"/>
              <a:t>cặp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ảnh</a:t>
            </a:r>
            <a:r>
              <a:rPr lang="en-US" sz="1600" dirty="0"/>
              <a:t> </a:t>
            </a:r>
            <a:r>
              <a:rPr lang="en-US" sz="1600" dirty="0" err="1"/>
              <a:t>sóng</a:t>
            </a:r>
            <a:r>
              <a:rPr lang="en-US" sz="1600" dirty="0"/>
              <a:t> </a:t>
            </a:r>
            <a:r>
              <a:rPr lang="en-US" sz="1600" dirty="0" err="1"/>
              <a:t>đôi</a:t>
            </a:r>
            <a:endParaRPr lang="en-US" sz="1600" dirty="0"/>
          </a:p>
          <a:p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tác</a:t>
            </a:r>
            <a:r>
              <a:rPr lang="en-US" sz="1600" dirty="0"/>
              <a:t> </a:t>
            </a:r>
            <a:r>
              <a:rPr lang="en-US" sz="1600" dirty="0" err="1"/>
              <a:t>dụng</a:t>
            </a:r>
            <a:r>
              <a:rPr lang="en-US" sz="1600" dirty="0"/>
              <a:t> </a:t>
            </a:r>
            <a:r>
              <a:rPr lang="en-US" sz="1600" dirty="0" err="1"/>
              <a:t>gì</a:t>
            </a:r>
            <a:r>
              <a:rPr lang="en-US" sz="1600" dirty="0"/>
              <a:t>?</a:t>
            </a:r>
          </a:p>
          <a:p>
            <a:r>
              <a:rPr lang="en-US" sz="1600" dirty="0"/>
              <a:t>3. </a:t>
            </a:r>
            <a:r>
              <a:rPr lang="en-US" sz="1600" dirty="0" err="1"/>
              <a:t>Hòa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dòng</a:t>
            </a:r>
            <a:r>
              <a:rPr lang="en-US" sz="1600" dirty="0"/>
              <a:t> </a:t>
            </a:r>
            <a:r>
              <a:rPr lang="en-US" sz="1600" dirty="0" err="1"/>
              <a:t>người</a:t>
            </a:r>
            <a:r>
              <a:rPr lang="en-US" sz="1600" dirty="0"/>
              <a:t> </a:t>
            </a:r>
            <a:r>
              <a:rPr lang="en-US" sz="1600" dirty="0" err="1"/>
              <a:t>vào</a:t>
            </a:r>
            <a:r>
              <a:rPr lang="en-US" sz="1600" dirty="0"/>
              <a:t> </a:t>
            </a:r>
            <a:r>
              <a:rPr lang="en-US" sz="1600" dirty="0" err="1"/>
              <a:t>lăng</a:t>
            </a:r>
            <a:r>
              <a:rPr lang="en-US" sz="1600" dirty="0"/>
              <a:t> </a:t>
            </a:r>
            <a:r>
              <a:rPr lang="en-US" sz="1600" dirty="0" err="1"/>
              <a:t>viếng</a:t>
            </a:r>
            <a:r>
              <a:rPr lang="en-US" sz="1600" dirty="0"/>
              <a:t> </a:t>
            </a:r>
            <a:r>
              <a:rPr lang="en-US" sz="1600" dirty="0" err="1"/>
              <a:t>Băc</a:t>
            </a:r>
            <a:r>
              <a:rPr lang="en-US" sz="1600" dirty="0"/>
              <a:t>, </a:t>
            </a:r>
            <a:r>
              <a:rPr lang="en-US" sz="1600" dirty="0" err="1"/>
              <a:t>nhà</a:t>
            </a:r>
            <a:r>
              <a:rPr lang="en-US" sz="1600" dirty="0"/>
              <a:t> </a:t>
            </a:r>
            <a:r>
              <a:rPr lang="en-US" sz="1600" dirty="0" err="1"/>
              <a:t>thơ</a:t>
            </a:r>
            <a:r>
              <a:rPr lang="en-US" sz="1600" dirty="0"/>
              <a:t> </a:t>
            </a:r>
            <a:r>
              <a:rPr lang="en-US" sz="1600" dirty="0" err="1"/>
              <a:t>Viễn</a:t>
            </a:r>
            <a:r>
              <a:rPr lang="en-US" sz="1600" dirty="0"/>
              <a:t> </a:t>
            </a:r>
            <a:r>
              <a:rPr lang="en-US" sz="1600" dirty="0" err="1"/>
              <a:t>Phương</a:t>
            </a:r>
            <a:r>
              <a:rPr lang="en-US" sz="1600" dirty="0"/>
              <a:t> </a:t>
            </a:r>
            <a:r>
              <a:rPr lang="en-US" sz="1600" dirty="0" err="1"/>
              <a:t>bày</a:t>
            </a:r>
            <a:r>
              <a:rPr lang="en-US" sz="1600" dirty="0"/>
              <a:t> </a:t>
            </a:r>
            <a:r>
              <a:rPr lang="en-US" sz="1600" dirty="0" err="1"/>
              <a:t>tỏ</a:t>
            </a:r>
            <a:r>
              <a:rPr lang="en-US" sz="1600" dirty="0"/>
              <a:t>:</a:t>
            </a:r>
          </a:p>
          <a:p>
            <a:r>
              <a:rPr lang="en-US" sz="1600" i="1" dirty="0"/>
              <a:t>     </a:t>
            </a:r>
            <a:r>
              <a:rPr lang="en-US" sz="1600" i="1" dirty="0" smtClean="0"/>
              <a:t>		“</a:t>
            </a:r>
            <a:r>
              <a:rPr lang="en-US" sz="1600" i="1" dirty="0" err="1"/>
              <a:t>Bác</a:t>
            </a:r>
            <a:r>
              <a:rPr lang="en-US" sz="1600" i="1" dirty="0"/>
              <a:t> </a:t>
            </a:r>
            <a:r>
              <a:rPr lang="en-US" sz="1600" i="1" dirty="0" err="1"/>
              <a:t>nằm</a:t>
            </a:r>
            <a:r>
              <a:rPr lang="en-US" sz="1600" i="1" dirty="0"/>
              <a:t> </a:t>
            </a:r>
            <a:r>
              <a:rPr lang="en-US" sz="1600" i="1" dirty="0" err="1"/>
              <a:t>trong</a:t>
            </a:r>
            <a:r>
              <a:rPr lang="en-US" sz="1600" i="1" dirty="0"/>
              <a:t> </a:t>
            </a:r>
            <a:r>
              <a:rPr lang="en-US" sz="1600" i="1" dirty="0" err="1"/>
              <a:t>giấc</a:t>
            </a:r>
            <a:r>
              <a:rPr lang="en-US" sz="1600" i="1" dirty="0"/>
              <a:t> </a:t>
            </a:r>
            <a:r>
              <a:rPr lang="en-US" sz="1600" i="1" dirty="0" err="1"/>
              <a:t>ngủ</a:t>
            </a:r>
            <a:r>
              <a:rPr lang="en-US" sz="1600" i="1" dirty="0"/>
              <a:t> </a:t>
            </a:r>
            <a:r>
              <a:rPr lang="en-US" sz="1600" i="1" dirty="0" err="1"/>
              <a:t>bình</a:t>
            </a:r>
            <a:r>
              <a:rPr lang="en-US" sz="1600" i="1" dirty="0"/>
              <a:t> </a:t>
            </a:r>
            <a:r>
              <a:rPr lang="en-US" sz="1600" i="1" dirty="0" err="1"/>
              <a:t>yên</a:t>
            </a:r>
            <a:endParaRPr lang="en-US" sz="1600" dirty="0"/>
          </a:p>
          <a:p>
            <a:r>
              <a:rPr lang="en-US" sz="1600" i="1" dirty="0"/>
              <a:t>        </a:t>
            </a:r>
            <a:r>
              <a:rPr lang="en-US" sz="1600" i="1" dirty="0" smtClean="0"/>
              <a:t>		 </a:t>
            </a:r>
            <a:r>
              <a:rPr lang="en-US" sz="1600" i="1" dirty="0" err="1"/>
              <a:t>Giữa</a:t>
            </a:r>
            <a:r>
              <a:rPr lang="en-US" sz="1600" i="1" dirty="0"/>
              <a:t> </a:t>
            </a:r>
            <a:r>
              <a:rPr lang="en-US" sz="1600" i="1" dirty="0" err="1"/>
              <a:t>một</a:t>
            </a:r>
            <a:r>
              <a:rPr lang="en-US" sz="1600" i="1" dirty="0"/>
              <a:t> </a:t>
            </a:r>
            <a:r>
              <a:rPr lang="en-US" sz="1600" i="1" dirty="0" err="1"/>
              <a:t>vầng</a:t>
            </a:r>
            <a:r>
              <a:rPr lang="en-US" sz="1600" i="1" dirty="0"/>
              <a:t> </a:t>
            </a:r>
            <a:r>
              <a:rPr lang="en-US" sz="1600" i="1" dirty="0" err="1"/>
              <a:t>trăng</a:t>
            </a:r>
            <a:r>
              <a:rPr lang="en-US" sz="1600" i="1" dirty="0"/>
              <a:t> </a:t>
            </a:r>
            <a:r>
              <a:rPr lang="en-US" sz="1600" i="1" dirty="0" err="1"/>
              <a:t>sáng</a:t>
            </a:r>
            <a:r>
              <a:rPr lang="en-US" sz="1600" i="1" dirty="0"/>
              <a:t> </a:t>
            </a:r>
            <a:r>
              <a:rPr lang="en-US" sz="1600" i="1" dirty="0" err="1"/>
              <a:t>dịu</a:t>
            </a:r>
            <a:r>
              <a:rPr lang="en-US" sz="1600" i="1" dirty="0"/>
              <a:t> </a:t>
            </a:r>
            <a:r>
              <a:rPr lang="en-US" sz="1600" i="1" dirty="0" err="1"/>
              <a:t>hiền</a:t>
            </a:r>
            <a:endParaRPr lang="en-US" sz="1600" dirty="0"/>
          </a:p>
          <a:p>
            <a:r>
              <a:rPr lang="en-US" sz="1600" i="1" dirty="0" smtClean="0"/>
              <a:t>		</a:t>
            </a:r>
            <a:r>
              <a:rPr lang="en-US" sz="1600" i="1" dirty="0" err="1" smtClean="0"/>
              <a:t>Vẫn</a:t>
            </a:r>
            <a:r>
              <a:rPr lang="en-US" sz="1600" i="1" dirty="0" smtClean="0"/>
              <a:t> </a:t>
            </a:r>
            <a:r>
              <a:rPr lang="en-US" sz="1600" i="1" dirty="0" err="1"/>
              <a:t>biết</a:t>
            </a:r>
            <a:r>
              <a:rPr lang="en-US" sz="1600" i="1" dirty="0"/>
              <a:t> </a:t>
            </a:r>
            <a:r>
              <a:rPr lang="en-US" sz="1600" i="1" dirty="0" err="1"/>
              <a:t>trời</a:t>
            </a:r>
            <a:r>
              <a:rPr lang="en-US" sz="1600" i="1" dirty="0"/>
              <a:t> </a:t>
            </a:r>
            <a:r>
              <a:rPr lang="en-US" sz="1600" i="1" dirty="0" err="1"/>
              <a:t>xanh</a:t>
            </a:r>
            <a:r>
              <a:rPr lang="en-US" sz="1600" i="1" dirty="0"/>
              <a:t> </a:t>
            </a:r>
            <a:r>
              <a:rPr lang="en-US" sz="1600" i="1" dirty="0" err="1"/>
              <a:t>là</a:t>
            </a:r>
            <a:r>
              <a:rPr lang="en-US" sz="1600" i="1" dirty="0"/>
              <a:t> </a:t>
            </a:r>
            <a:r>
              <a:rPr lang="en-US" sz="1600" i="1" dirty="0" err="1"/>
              <a:t>mãi</a:t>
            </a:r>
            <a:r>
              <a:rPr lang="en-US" sz="1600" i="1" dirty="0"/>
              <a:t> </a:t>
            </a:r>
            <a:r>
              <a:rPr lang="en-US" sz="1600" i="1" dirty="0" err="1"/>
              <a:t>mãi</a:t>
            </a:r>
            <a:endParaRPr lang="en-US" sz="1600" dirty="0"/>
          </a:p>
          <a:p>
            <a:r>
              <a:rPr lang="en-US" sz="1600" i="1" dirty="0"/>
              <a:t> </a:t>
            </a:r>
            <a:r>
              <a:rPr lang="en-US" sz="1600" i="1" dirty="0" smtClean="0"/>
              <a:t>		</a:t>
            </a:r>
            <a:r>
              <a:rPr lang="en-US" sz="1600" i="1" dirty="0" err="1" smtClean="0"/>
              <a:t>Mà</a:t>
            </a:r>
            <a:r>
              <a:rPr lang="en-US" sz="1600" i="1" dirty="0" smtClean="0"/>
              <a:t> </a:t>
            </a:r>
            <a:r>
              <a:rPr lang="en-US" sz="1600" i="1" dirty="0" err="1"/>
              <a:t>sao</a:t>
            </a:r>
            <a:r>
              <a:rPr lang="en-US" sz="1600" i="1" dirty="0"/>
              <a:t> </a:t>
            </a:r>
            <a:r>
              <a:rPr lang="en-US" sz="1600" i="1" dirty="0" err="1"/>
              <a:t>nghe</a:t>
            </a:r>
            <a:r>
              <a:rPr lang="en-US" sz="1600" i="1" dirty="0"/>
              <a:t> </a:t>
            </a:r>
            <a:r>
              <a:rPr lang="en-US" sz="1600" i="1" dirty="0" err="1"/>
              <a:t>nhói</a:t>
            </a:r>
            <a:r>
              <a:rPr lang="en-US" sz="1600" i="1" dirty="0"/>
              <a:t> ở </a:t>
            </a:r>
            <a:r>
              <a:rPr lang="en-US" sz="1600" i="1" dirty="0" err="1"/>
              <a:t>trong</a:t>
            </a:r>
            <a:r>
              <a:rPr lang="en-US" sz="1600" i="1" dirty="0"/>
              <a:t> </a:t>
            </a:r>
            <a:r>
              <a:rPr lang="en-US" sz="1600" i="1" dirty="0" err="1"/>
              <a:t>tim.</a:t>
            </a:r>
            <a:r>
              <a:rPr lang="en-US" sz="1600" i="1" dirty="0"/>
              <a:t>”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                                   </a:t>
            </a:r>
            <a:r>
              <a:rPr lang="en-US" sz="1600" dirty="0" smtClean="0"/>
              <a:t>  </a:t>
            </a:r>
            <a:r>
              <a:rPr lang="en-US" sz="1600" dirty="0"/>
              <a:t>(</a:t>
            </a:r>
            <a:r>
              <a:rPr lang="en-US" sz="1600" dirty="0" err="1"/>
              <a:t>Ngữ</a:t>
            </a:r>
            <a:r>
              <a:rPr lang="en-US" sz="1600" dirty="0"/>
              <a:t> </a:t>
            </a:r>
            <a:r>
              <a:rPr lang="en-US" sz="1600" dirty="0" err="1"/>
              <a:t>văn</a:t>
            </a:r>
            <a:r>
              <a:rPr lang="en-US" sz="1600" dirty="0"/>
              <a:t> 9, </a:t>
            </a:r>
            <a:r>
              <a:rPr lang="en-US" sz="1600" dirty="0" err="1"/>
              <a:t>tập</a:t>
            </a:r>
            <a:r>
              <a:rPr lang="en-US" sz="1600" dirty="0"/>
              <a:t> </a:t>
            </a:r>
            <a:r>
              <a:rPr lang="en-US" sz="1600" dirty="0" err="1"/>
              <a:t>hai</a:t>
            </a:r>
            <a:r>
              <a:rPr lang="en-US" sz="1600" dirty="0"/>
              <a:t>, NXB </a:t>
            </a:r>
            <a:r>
              <a:rPr lang="en-US" sz="1600" dirty="0" err="1"/>
              <a:t>Giáo</a:t>
            </a:r>
            <a:r>
              <a:rPr lang="en-US" sz="1600" dirty="0"/>
              <a:t> </a:t>
            </a:r>
            <a:r>
              <a:rPr lang="en-US" sz="1600" dirty="0" err="1"/>
              <a:t>dục</a:t>
            </a:r>
            <a:r>
              <a:rPr lang="en-US" sz="1600" dirty="0"/>
              <a:t> </a:t>
            </a:r>
            <a:r>
              <a:rPr lang="en-US" sz="1600" dirty="0" err="1"/>
              <a:t>Việt</a:t>
            </a:r>
            <a:r>
              <a:rPr lang="en-US" sz="1600" dirty="0"/>
              <a:t> Nam, 2019)</a:t>
            </a:r>
          </a:p>
          <a:p>
            <a:r>
              <a:rPr lang="en-US" sz="1600" dirty="0" err="1"/>
              <a:t>Bằng</a:t>
            </a:r>
            <a:r>
              <a:rPr lang="en-US" sz="1600" dirty="0"/>
              <a:t>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đoạn</a:t>
            </a:r>
            <a:r>
              <a:rPr lang="en-US" sz="1600" dirty="0"/>
              <a:t> </a:t>
            </a:r>
            <a:r>
              <a:rPr lang="en-US" sz="1600" dirty="0" err="1"/>
              <a:t>văn</a:t>
            </a:r>
            <a:r>
              <a:rPr lang="en-US" sz="1600" dirty="0"/>
              <a:t> </a:t>
            </a:r>
            <a:r>
              <a:rPr lang="en-US" sz="1600" dirty="0" err="1"/>
              <a:t>khoảng</a:t>
            </a:r>
            <a:r>
              <a:rPr lang="en-US" sz="1600" dirty="0"/>
              <a:t> 12 </a:t>
            </a:r>
            <a:r>
              <a:rPr lang="en-US" sz="1600" dirty="0" err="1"/>
              <a:t>câu</a:t>
            </a:r>
            <a:r>
              <a:rPr lang="en-US" sz="1600" dirty="0"/>
              <a:t> </a:t>
            </a:r>
            <a:r>
              <a:rPr lang="en-US" sz="1600" dirty="0" err="1"/>
              <a:t>theo</a:t>
            </a:r>
            <a:r>
              <a:rPr lang="en-US" sz="1600" dirty="0"/>
              <a:t> </a:t>
            </a:r>
            <a:r>
              <a:rPr lang="en-US" sz="1600" dirty="0" err="1"/>
              <a:t>phép</a:t>
            </a:r>
            <a:r>
              <a:rPr lang="en-US" sz="1600" dirty="0"/>
              <a:t> </a:t>
            </a:r>
            <a:r>
              <a:rPr lang="en-US" sz="1600" dirty="0" err="1"/>
              <a:t>lập</a:t>
            </a:r>
            <a:r>
              <a:rPr lang="en-US" sz="1600" dirty="0"/>
              <a:t> </a:t>
            </a:r>
            <a:r>
              <a:rPr lang="en-US" sz="1600" dirty="0" err="1"/>
              <a:t>luận</a:t>
            </a:r>
            <a:r>
              <a:rPr lang="en-US" sz="1600" dirty="0"/>
              <a:t> </a:t>
            </a:r>
            <a:r>
              <a:rPr lang="en-US" sz="1600" dirty="0" err="1"/>
              <a:t>diễn</a:t>
            </a:r>
            <a:r>
              <a:rPr lang="en-US" sz="1600" dirty="0"/>
              <a:t> </a:t>
            </a:r>
            <a:r>
              <a:rPr lang="en-US" sz="1600" dirty="0" err="1"/>
              <a:t>dịch</a:t>
            </a:r>
            <a:r>
              <a:rPr lang="en-US" sz="1600" dirty="0"/>
              <a:t>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hãy</a:t>
            </a:r>
            <a:r>
              <a:rPr lang="en-US" sz="1600" dirty="0"/>
              <a:t> </a:t>
            </a:r>
            <a:r>
              <a:rPr lang="en-US" sz="1600" dirty="0" err="1"/>
              <a:t>làm</a:t>
            </a:r>
            <a:r>
              <a:rPr lang="en-US" sz="1600" dirty="0"/>
              <a:t> </a:t>
            </a:r>
            <a:r>
              <a:rPr lang="en-US" sz="1600" dirty="0" err="1"/>
              <a:t>rõ</a:t>
            </a:r>
            <a:r>
              <a:rPr lang="en-US" sz="1600" dirty="0"/>
              <a:t> </a:t>
            </a:r>
            <a:r>
              <a:rPr lang="en-US" sz="1600" dirty="0" err="1"/>
              <a:t>cảm</a:t>
            </a:r>
            <a:r>
              <a:rPr lang="en-US" sz="1600" dirty="0"/>
              <a:t> </a:t>
            </a:r>
            <a:r>
              <a:rPr lang="en-US" sz="1600" dirty="0" err="1"/>
              <a:t>xúc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suy</a:t>
            </a:r>
            <a:r>
              <a:rPr lang="en-US" sz="1600" dirty="0"/>
              <a:t> </a:t>
            </a:r>
            <a:r>
              <a:rPr lang="en-US" sz="1600" dirty="0" err="1"/>
              <a:t>nghĩ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tác</a:t>
            </a:r>
            <a:r>
              <a:rPr lang="en-US" sz="1600" dirty="0"/>
              <a:t> </a:t>
            </a:r>
            <a:r>
              <a:rPr lang="en-US" sz="1600" dirty="0" err="1"/>
              <a:t>giả</a:t>
            </a:r>
            <a:r>
              <a:rPr lang="en-US" sz="1600" dirty="0"/>
              <a:t> </a:t>
            </a:r>
            <a:r>
              <a:rPr lang="en-US" sz="1600" dirty="0" err="1"/>
              <a:t>thể</a:t>
            </a:r>
            <a:r>
              <a:rPr lang="en-US" sz="1600" dirty="0"/>
              <a:t> </a:t>
            </a:r>
            <a:r>
              <a:rPr lang="en-US" sz="1600" dirty="0" err="1"/>
              <a:t>hiện</a:t>
            </a:r>
            <a:r>
              <a:rPr lang="en-US" sz="1600" dirty="0"/>
              <a:t> ở </a:t>
            </a:r>
            <a:r>
              <a:rPr lang="en-US" sz="1600" dirty="0" err="1"/>
              <a:t>khổ</a:t>
            </a:r>
            <a:r>
              <a:rPr lang="en-US" sz="1600" dirty="0"/>
              <a:t> </a:t>
            </a:r>
            <a:r>
              <a:rPr lang="en-US" sz="1600" dirty="0" err="1"/>
              <a:t>thơ</a:t>
            </a:r>
            <a:r>
              <a:rPr lang="en-US" sz="1600" dirty="0"/>
              <a:t> </a:t>
            </a:r>
            <a:r>
              <a:rPr lang="en-US" sz="1600" dirty="0" err="1"/>
              <a:t>trên</a:t>
            </a:r>
            <a:r>
              <a:rPr lang="en-US" sz="1600" dirty="0"/>
              <a:t>,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đó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sử</a:t>
            </a:r>
            <a:r>
              <a:rPr lang="en-US" sz="1600" dirty="0"/>
              <a:t> </a:t>
            </a:r>
            <a:r>
              <a:rPr lang="en-US" sz="1600" dirty="0" err="1"/>
              <a:t>dụng</a:t>
            </a:r>
            <a:r>
              <a:rPr lang="en-US" sz="1600" dirty="0"/>
              <a:t> </a:t>
            </a:r>
            <a:r>
              <a:rPr lang="en-US" sz="1600" dirty="0" err="1"/>
              <a:t>phép</a:t>
            </a:r>
            <a:r>
              <a:rPr lang="en-US" sz="1600" dirty="0"/>
              <a:t> </a:t>
            </a:r>
            <a:r>
              <a:rPr lang="en-US" sz="1600" dirty="0" err="1"/>
              <a:t>nối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câu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thành</a:t>
            </a:r>
            <a:r>
              <a:rPr lang="en-US" sz="1600" dirty="0"/>
              <a:t> </a:t>
            </a:r>
            <a:r>
              <a:rPr lang="en-US" sz="1600" dirty="0" err="1"/>
              <a:t>phần</a:t>
            </a:r>
            <a:r>
              <a:rPr lang="en-US" sz="1600" dirty="0"/>
              <a:t> </a:t>
            </a:r>
            <a:r>
              <a:rPr lang="en-US" sz="1600" dirty="0" err="1"/>
              <a:t>biệt</a:t>
            </a:r>
            <a:r>
              <a:rPr lang="en-US" sz="1600" dirty="0"/>
              <a:t> </a:t>
            </a:r>
            <a:r>
              <a:rPr lang="en-US" sz="1600" dirty="0" err="1"/>
              <a:t>lập</a:t>
            </a:r>
            <a:r>
              <a:rPr lang="en-US" sz="1600" dirty="0"/>
              <a:t> </a:t>
            </a:r>
            <a:r>
              <a:rPr lang="en-US" sz="1600" dirty="0" err="1"/>
              <a:t>tình</a:t>
            </a:r>
            <a:r>
              <a:rPr lang="en-US" sz="1600" dirty="0"/>
              <a:t> </a:t>
            </a:r>
            <a:r>
              <a:rPr lang="en-US" sz="1600" dirty="0" err="1"/>
              <a:t>thái</a:t>
            </a:r>
            <a:r>
              <a:rPr lang="en-US" sz="1600" dirty="0"/>
              <a:t> (</a:t>
            </a:r>
            <a:r>
              <a:rPr lang="en-US" sz="1600" dirty="0" err="1"/>
              <a:t>gạch</a:t>
            </a:r>
            <a:r>
              <a:rPr lang="en-US" sz="1600" dirty="0"/>
              <a:t> </a:t>
            </a:r>
            <a:r>
              <a:rPr lang="en-US" sz="1600" dirty="0" err="1"/>
              <a:t>dưới</a:t>
            </a:r>
            <a:r>
              <a:rPr lang="en-US" sz="1600" dirty="0"/>
              <a:t>, </a:t>
            </a:r>
            <a:r>
              <a:rPr lang="en-US" sz="1600" dirty="0" err="1"/>
              <a:t>chú</a:t>
            </a:r>
            <a:r>
              <a:rPr lang="en-US" sz="1600" dirty="0"/>
              <a:t> </a:t>
            </a:r>
            <a:r>
              <a:rPr lang="en-US" sz="1600" dirty="0" err="1"/>
              <a:t>thích</a:t>
            </a:r>
            <a:r>
              <a:rPr lang="en-US" sz="1600" dirty="0"/>
              <a:t> </a:t>
            </a:r>
            <a:r>
              <a:rPr lang="en-US" sz="1600" dirty="0" err="1"/>
              <a:t>rõ</a:t>
            </a:r>
            <a:r>
              <a:rPr lang="en-US" sz="1600" dirty="0"/>
              <a:t> </a:t>
            </a:r>
            <a:r>
              <a:rPr lang="en-US" sz="1600" dirty="0" err="1"/>
              <a:t>từ</a:t>
            </a:r>
            <a:r>
              <a:rPr lang="en-US" sz="1600" dirty="0"/>
              <a:t> </a:t>
            </a:r>
            <a:r>
              <a:rPr lang="en-US" sz="1600" dirty="0" err="1"/>
              <a:t>ngữ</a:t>
            </a:r>
            <a:r>
              <a:rPr lang="en-US" sz="1600" dirty="0"/>
              <a:t> </a:t>
            </a:r>
            <a:r>
              <a:rPr lang="en-US" sz="1600" dirty="0" err="1"/>
              <a:t>dùng</a:t>
            </a:r>
            <a:r>
              <a:rPr lang="en-US" sz="1600" dirty="0"/>
              <a:t> </a:t>
            </a:r>
            <a:r>
              <a:rPr lang="en-US" sz="1600" dirty="0" err="1"/>
              <a:t>làm</a:t>
            </a:r>
            <a:r>
              <a:rPr lang="en-US" sz="1600" dirty="0"/>
              <a:t> </a:t>
            </a:r>
            <a:r>
              <a:rPr lang="en-US" sz="1600" dirty="0" err="1"/>
              <a:t>phép</a:t>
            </a:r>
            <a:r>
              <a:rPr lang="en-US" sz="1600" dirty="0"/>
              <a:t> </a:t>
            </a:r>
            <a:r>
              <a:rPr lang="en-US" sz="1600" dirty="0" err="1"/>
              <a:t>nối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thành</a:t>
            </a:r>
            <a:r>
              <a:rPr lang="en-US" sz="1600" dirty="0"/>
              <a:t> </a:t>
            </a:r>
            <a:r>
              <a:rPr lang="en-US" sz="1600" dirty="0" err="1"/>
              <a:t>phần</a:t>
            </a:r>
            <a:r>
              <a:rPr lang="en-US" sz="1600" dirty="0"/>
              <a:t> </a:t>
            </a:r>
            <a:r>
              <a:rPr lang="en-US" sz="1600" dirty="0" err="1"/>
              <a:t>biệt</a:t>
            </a:r>
            <a:r>
              <a:rPr lang="en-US" sz="1600" dirty="0"/>
              <a:t> </a:t>
            </a:r>
            <a:r>
              <a:rPr lang="en-US" sz="1600" dirty="0" err="1"/>
              <a:t>lập</a:t>
            </a:r>
            <a:r>
              <a:rPr lang="en-US" sz="1600" dirty="0"/>
              <a:t> </a:t>
            </a:r>
            <a:r>
              <a:rPr lang="en-US" sz="1600" dirty="0" err="1"/>
              <a:t>tình</a:t>
            </a:r>
            <a:r>
              <a:rPr lang="en-US" sz="1600" dirty="0"/>
              <a:t> </a:t>
            </a:r>
            <a:r>
              <a:rPr lang="en-US" sz="1600" dirty="0" err="1"/>
              <a:t>thái</a:t>
            </a:r>
            <a:r>
              <a:rPr lang="en-US" sz="1600" dirty="0"/>
              <a:t>)</a:t>
            </a:r>
          </a:p>
          <a:p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-4292" y="359663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3. </a:t>
            </a:r>
            <a:r>
              <a:rPr lang="en-US" sz="1600" dirty="0" err="1">
                <a:solidFill>
                  <a:srgbClr val="C00000"/>
                </a:solidFill>
              </a:rPr>
              <a:t>Phân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tích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hiệu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quả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nghệ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thuật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của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phép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tu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từ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nhân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hóa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trong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câu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thơ</a:t>
            </a:r>
            <a:r>
              <a:rPr lang="en-US" sz="1600" dirty="0">
                <a:solidFill>
                  <a:srgbClr val="C00000"/>
                </a:solidFill>
              </a:rPr>
              <a:t>: “</a:t>
            </a:r>
            <a:r>
              <a:rPr lang="en-US" sz="1600" i="1" dirty="0" err="1">
                <a:solidFill>
                  <a:srgbClr val="C00000"/>
                </a:solidFill>
              </a:rPr>
              <a:t>Sương</a:t>
            </a:r>
            <a:r>
              <a:rPr lang="en-US" sz="1600" i="1" dirty="0">
                <a:solidFill>
                  <a:srgbClr val="C00000"/>
                </a:solidFill>
              </a:rPr>
              <a:t> </a:t>
            </a:r>
            <a:r>
              <a:rPr lang="en-US" sz="1600" i="1" dirty="0" err="1">
                <a:solidFill>
                  <a:srgbClr val="C00000"/>
                </a:solidFill>
              </a:rPr>
              <a:t>chùng</a:t>
            </a:r>
            <a:r>
              <a:rPr lang="en-US" sz="1600" i="1" dirty="0">
                <a:solidFill>
                  <a:srgbClr val="C00000"/>
                </a:solidFill>
              </a:rPr>
              <a:t> </a:t>
            </a:r>
            <a:r>
              <a:rPr lang="en-US" sz="1600" i="1" dirty="0" err="1">
                <a:solidFill>
                  <a:srgbClr val="C00000"/>
                </a:solidFill>
              </a:rPr>
              <a:t>chình</a:t>
            </a:r>
            <a:r>
              <a:rPr lang="en-US" sz="1600" i="1" dirty="0">
                <a:solidFill>
                  <a:srgbClr val="C00000"/>
                </a:solidFill>
              </a:rPr>
              <a:t> qua </a:t>
            </a:r>
            <a:r>
              <a:rPr lang="en-US" sz="1600" i="1" dirty="0" err="1">
                <a:solidFill>
                  <a:srgbClr val="C00000"/>
                </a:solidFill>
              </a:rPr>
              <a:t>ngõ</a:t>
            </a:r>
            <a:r>
              <a:rPr lang="en-US" sz="1600" dirty="0">
                <a:solidFill>
                  <a:srgbClr val="C00000"/>
                </a:solidFill>
              </a:rPr>
              <a:t>”.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89563" y="2516579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2. Ở </a:t>
            </a:r>
            <a:r>
              <a:rPr lang="en-US" sz="1600" dirty="0" err="1">
                <a:solidFill>
                  <a:srgbClr val="C00000"/>
                </a:solidFill>
              </a:rPr>
              <a:t>khổ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thơ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thứ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hai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tác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giả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viết</a:t>
            </a:r>
            <a:r>
              <a:rPr lang="en-US" sz="1600" dirty="0">
                <a:solidFill>
                  <a:srgbClr val="C00000"/>
                </a:solidFill>
              </a:rPr>
              <a:t>: </a:t>
            </a:r>
          </a:p>
          <a:p>
            <a:r>
              <a:rPr lang="en-US" sz="1600" i="1" dirty="0">
                <a:solidFill>
                  <a:srgbClr val="C00000"/>
                </a:solidFill>
              </a:rPr>
              <a:t>“</a:t>
            </a:r>
            <a:r>
              <a:rPr lang="en-US" sz="1600" i="1" dirty="0" err="1">
                <a:solidFill>
                  <a:srgbClr val="C00000"/>
                </a:solidFill>
              </a:rPr>
              <a:t>Ngày</a:t>
            </a:r>
            <a:r>
              <a:rPr lang="en-US" sz="1600" i="1" dirty="0">
                <a:solidFill>
                  <a:srgbClr val="C00000"/>
                </a:solidFill>
              </a:rPr>
              <a:t> </a:t>
            </a:r>
            <a:r>
              <a:rPr lang="en-US" sz="1600" i="1" dirty="0" err="1">
                <a:solidFill>
                  <a:srgbClr val="C00000"/>
                </a:solidFill>
              </a:rPr>
              <a:t>ngày</a:t>
            </a:r>
            <a:r>
              <a:rPr lang="en-US" sz="1600" i="1" dirty="0">
                <a:solidFill>
                  <a:srgbClr val="C00000"/>
                </a:solidFill>
              </a:rPr>
              <a:t> </a:t>
            </a:r>
            <a:r>
              <a:rPr lang="en-US" sz="1600" i="1" dirty="0" err="1">
                <a:solidFill>
                  <a:srgbClr val="C00000"/>
                </a:solidFill>
              </a:rPr>
              <a:t>mặt</a:t>
            </a:r>
            <a:r>
              <a:rPr lang="en-US" sz="1600" i="1" dirty="0">
                <a:solidFill>
                  <a:srgbClr val="C00000"/>
                </a:solidFill>
              </a:rPr>
              <a:t> </a:t>
            </a:r>
            <a:r>
              <a:rPr lang="en-US" sz="1600" i="1" dirty="0" err="1">
                <a:solidFill>
                  <a:srgbClr val="C00000"/>
                </a:solidFill>
              </a:rPr>
              <a:t>trời</a:t>
            </a:r>
            <a:r>
              <a:rPr lang="en-US" sz="1600" i="1" dirty="0">
                <a:solidFill>
                  <a:srgbClr val="C00000"/>
                </a:solidFill>
              </a:rPr>
              <a:t> </a:t>
            </a:r>
            <a:r>
              <a:rPr lang="en-US" sz="1600" i="1" dirty="0" err="1">
                <a:solidFill>
                  <a:srgbClr val="C00000"/>
                </a:solidFill>
              </a:rPr>
              <a:t>đi</a:t>
            </a:r>
            <a:r>
              <a:rPr lang="en-US" sz="1600" i="1" dirty="0">
                <a:solidFill>
                  <a:srgbClr val="C00000"/>
                </a:solidFill>
              </a:rPr>
              <a:t> qua </a:t>
            </a:r>
            <a:r>
              <a:rPr lang="en-US" sz="1600" i="1" dirty="0" err="1">
                <a:solidFill>
                  <a:srgbClr val="C00000"/>
                </a:solidFill>
              </a:rPr>
              <a:t>trên</a:t>
            </a:r>
            <a:r>
              <a:rPr lang="en-US" sz="1600" i="1" dirty="0">
                <a:solidFill>
                  <a:srgbClr val="C00000"/>
                </a:solidFill>
              </a:rPr>
              <a:t> </a:t>
            </a:r>
            <a:r>
              <a:rPr lang="en-US" sz="1600" i="1" dirty="0" err="1">
                <a:solidFill>
                  <a:srgbClr val="C00000"/>
                </a:solidFill>
              </a:rPr>
              <a:t>lăng</a:t>
            </a:r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i="1" dirty="0" err="1">
                <a:solidFill>
                  <a:srgbClr val="C00000"/>
                </a:solidFill>
              </a:rPr>
              <a:t>Thấy</a:t>
            </a:r>
            <a:r>
              <a:rPr lang="en-US" sz="1600" i="1" dirty="0">
                <a:solidFill>
                  <a:srgbClr val="C00000"/>
                </a:solidFill>
              </a:rPr>
              <a:t> </a:t>
            </a:r>
            <a:r>
              <a:rPr lang="en-US" sz="1600" i="1" dirty="0" err="1">
                <a:solidFill>
                  <a:srgbClr val="C00000"/>
                </a:solidFill>
              </a:rPr>
              <a:t>một</a:t>
            </a:r>
            <a:r>
              <a:rPr lang="en-US" sz="1600" i="1" dirty="0">
                <a:solidFill>
                  <a:srgbClr val="C00000"/>
                </a:solidFill>
              </a:rPr>
              <a:t> </a:t>
            </a:r>
            <a:r>
              <a:rPr lang="en-US" sz="1600" i="1" dirty="0" err="1">
                <a:solidFill>
                  <a:srgbClr val="C00000"/>
                </a:solidFill>
              </a:rPr>
              <a:t>mặt</a:t>
            </a:r>
            <a:r>
              <a:rPr lang="en-US" sz="1600" i="1" dirty="0">
                <a:solidFill>
                  <a:srgbClr val="C00000"/>
                </a:solidFill>
              </a:rPr>
              <a:t> </a:t>
            </a:r>
            <a:r>
              <a:rPr lang="en-US" sz="1600" i="1" dirty="0" err="1">
                <a:solidFill>
                  <a:srgbClr val="C00000"/>
                </a:solidFill>
              </a:rPr>
              <a:t>trời</a:t>
            </a:r>
            <a:r>
              <a:rPr lang="en-US" sz="1600" i="1" dirty="0">
                <a:solidFill>
                  <a:srgbClr val="C00000"/>
                </a:solidFill>
              </a:rPr>
              <a:t> </a:t>
            </a:r>
            <a:r>
              <a:rPr lang="en-US" sz="1600" i="1" dirty="0" err="1">
                <a:solidFill>
                  <a:srgbClr val="C00000"/>
                </a:solidFill>
              </a:rPr>
              <a:t>trong</a:t>
            </a:r>
            <a:r>
              <a:rPr lang="en-US" sz="1600" i="1" dirty="0">
                <a:solidFill>
                  <a:srgbClr val="C00000"/>
                </a:solidFill>
              </a:rPr>
              <a:t> </a:t>
            </a:r>
            <a:r>
              <a:rPr lang="en-US" sz="1600" i="1" dirty="0" err="1">
                <a:solidFill>
                  <a:srgbClr val="C00000"/>
                </a:solidFill>
              </a:rPr>
              <a:t>lẳng</a:t>
            </a:r>
            <a:r>
              <a:rPr lang="en-US" sz="1600" i="1" dirty="0">
                <a:solidFill>
                  <a:srgbClr val="C00000"/>
                </a:solidFill>
              </a:rPr>
              <a:t> </a:t>
            </a:r>
            <a:r>
              <a:rPr lang="en-US" sz="1600" i="1" dirty="0" err="1">
                <a:solidFill>
                  <a:srgbClr val="C00000"/>
                </a:solidFill>
              </a:rPr>
              <a:t>rất</a:t>
            </a:r>
            <a:r>
              <a:rPr lang="en-US" sz="1600" i="1" dirty="0">
                <a:solidFill>
                  <a:srgbClr val="C00000"/>
                </a:solidFill>
              </a:rPr>
              <a:t> </a:t>
            </a:r>
            <a:r>
              <a:rPr lang="en-US" sz="1600" i="1" dirty="0" err="1">
                <a:solidFill>
                  <a:srgbClr val="C00000"/>
                </a:solidFill>
              </a:rPr>
              <a:t>đỏ</a:t>
            </a:r>
            <a:r>
              <a:rPr lang="en-US" sz="1600" i="1" dirty="0">
                <a:solidFill>
                  <a:srgbClr val="C00000"/>
                </a:solidFill>
              </a:rPr>
              <a:t>"</a:t>
            </a:r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 err="1">
                <a:solidFill>
                  <a:srgbClr val="C00000"/>
                </a:solidFill>
              </a:rPr>
              <a:t>Chỉ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ra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một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hình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ảnh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thực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và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một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hình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ảnh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ẩn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dụ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sóng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đôi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với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nhau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trong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hai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câu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thơ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trên</a:t>
            </a:r>
            <a:r>
              <a:rPr lang="en-US" sz="1600" dirty="0">
                <a:solidFill>
                  <a:srgbClr val="C00000"/>
                </a:solidFill>
              </a:rPr>
              <a:t>. </a:t>
            </a:r>
            <a:r>
              <a:rPr lang="en-US" sz="1600" dirty="0" err="1">
                <a:solidFill>
                  <a:srgbClr val="C00000"/>
                </a:solidFill>
              </a:rPr>
              <a:t>Việc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xây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dựng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cặp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hình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ảnh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sóng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đôi</a:t>
            </a:r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 err="1">
                <a:solidFill>
                  <a:srgbClr val="C00000"/>
                </a:solidFill>
              </a:rPr>
              <a:t>có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tác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dụng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gì</a:t>
            </a:r>
            <a:r>
              <a:rPr lang="en-US" sz="1600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5723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2108</Words>
  <Application>Microsoft Office PowerPoint</Application>
  <PresentationFormat>Custom</PresentationFormat>
  <Paragraphs>245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115</cp:revision>
  <dcterms:created xsi:type="dcterms:W3CDTF">2022-03-29T09:57:10Z</dcterms:created>
  <dcterms:modified xsi:type="dcterms:W3CDTF">2022-04-11T13:58:40Z</dcterms:modified>
</cp:coreProperties>
</file>