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80" r:id="rId2"/>
    <p:sldId id="281" r:id="rId3"/>
    <p:sldId id="282" r:id="rId4"/>
    <p:sldId id="283" r:id="rId5"/>
    <p:sldId id="284" r:id="rId6"/>
    <p:sldId id="285" r:id="rId7"/>
    <p:sldId id="288" r:id="rId8"/>
    <p:sldId id="289" r:id="rId9"/>
    <p:sldId id="296" r:id="rId10"/>
    <p:sldId id="297" r:id="rId11"/>
    <p:sldId id="290" r:id="rId12"/>
    <p:sldId id="291"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66CC"/>
    <a:srgbClr val="FF6600"/>
    <a:srgbClr val="CC0099"/>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803" autoAdjust="0"/>
  </p:normalViewPr>
  <p:slideViewPr>
    <p:cSldViewPr>
      <p:cViewPr>
        <p:scale>
          <a:sx n="70" d="100"/>
          <a:sy n="70" d="100"/>
        </p:scale>
        <p:origin x="-828"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460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20420D15-BBA6-4532-8DAB-991319B4567D}" type="datetimeFigureOut">
              <a:rPr lang="en-US"/>
              <a:pPr/>
              <a:t>11/8/2020</a:t>
            </a:fld>
            <a:endParaRPr lang="en-US"/>
          </a:p>
        </p:txBody>
      </p:sp>
      <p:sp>
        <p:nvSpPr>
          <p:cNvPr id="4608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60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60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460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524ECC62-E4B0-450E-813A-F26A925F6C5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Ro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40C78200-5221-4B9D-BEDB-53CE398A6F39}" type="datetimeFigureOut">
              <a:rPr lang="en-US"/>
              <a:pPr>
                <a:defRPr/>
              </a:pPr>
              <a:t>11/8/2020</a:t>
            </a:fld>
            <a:endParaRPr lang="en-US"/>
          </a:p>
        </p:txBody>
      </p:sp>
      <p:sp>
        <p:nvSpPr>
          <p:cNvPr id="12" name="Footer Placeholder 18"/>
          <p:cNvSpPr>
            <a:spLocks noGrp="1"/>
          </p:cNvSpPr>
          <p:nvPr>
            <p:ph type="ftr" sz="quarter" idx="11"/>
          </p:nvPr>
        </p:nvSpPr>
        <p:spPr/>
        <p:txBody>
          <a:bodyPr/>
          <a:lstStyle>
            <a:lvl1pPr algn="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BFDA4563-0EAD-4E12-BFC3-7CC9FC43A37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extLst/>
          </a:lstStyle>
          <a:p>
            <a:pPr>
              <a:defRPr/>
            </a:pPr>
            <a:fld id="{CC07A09B-9433-49FC-B3A9-0DFAC85CE58B}" type="datetimeFigureOut">
              <a:rPr lang="en-US"/>
              <a:pPr>
                <a:defRPr/>
              </a:pPr>
              <a:t>11/8/2020</a:t>
            </a:fld>
            <a:endParaRPr lang="en-US"/>
          </a:p>
        </p:txBody>
      </p:sp>
      <p:sp>
        <p:nvSpPr>
          <p:cNvPr id="5" name="Footer Placeholder 4"/>
          <p:cNvSpPr>
            <a:spLocks noGrp="1"/>
          </p:cNvSpPr>
          <p:nvPr>
            <p:ph type="ftr" sz="quarter" idx="11"/>
          </p:nvPr>
        </p:nvSpPr>
        <p:spPr/>
        <p:txBody>
          <a:bodyPr/>
          <a:lstStyle>
            <a:lvl1pPr algn="r">
              <a:defRPr>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defRPr/>
            </a:lvl1pPr>
            <a:extLst/>
          </a:lstStyle>
          <a:p>
            <a:pPr>
              <a:defRPr/>
            </a:pPr>
            <a:fld id="{06D29241-77B5-4365-9DBC-8DAA19D39CF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extLst/>
          </a:lstStyle>
          <a:p>
            <a:pPr>
              <a:defRPr/>
            </a:pPr>
            <a:fld id="{061864FD-C634-4334-B599-E89003191C32}" type="datetimeFigureOut">
              <a:rPr lang="en-US"/>
              <a:pPr>
                <a:defRPr/>
              </a:pPr>
              <a:t>11/8/2020</a:t>
            </a:fld>
            <a:endParaRPr lang="en-US"/>
          </a:p>
        </p:txBody>
      </p:sp>
      <p:sp>
        <p:nvSpPr>
          <p:cNvPr id="5" name="Footer Placeholder 4"/>
          <p:cNvSpPr>
            <a:spLocks noGrp="1"/>
          </p:cNvSpPr>
          <p:nvPr>
            <p:ph type="ftr" sz="quarter" idx="11"/>
          </p:nvPr>
        </p:nvSpPr>
        <p:spPr/>
        <p:txBody>
          <a:bodyPr/>
          <a:lstStyle>
            <a:lvl1pPr algn="r">
              <a:defRPr>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defRPr/>
            </a:lvl1pPr>
            <a:extLst/>
          </a:lstStyle>
          <a:p>
            <a:pPr>
              <a:defRPr/>
            </a:pPr>
            <a:fld id="{D63386C2-F3F1-4FF4-8B71-784E92FCC3E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extLst/>
          </a:lstStyle>
          <a:p>
            <a:pPr>
              <a:defRPr/>
            </a:pPr>
            <a:fld id="{0F01FAE0-8228-4956-88B8-2A56BE664B1A}" type="datetimeFigureOut">
              <a:rPr lang="en-US"/>
              <a:pPr>
                <a:defRPr/>
              </a:pPr>
              <a:t>11/8/2020</a:t>
            </a:fld>
            <a:endParaRPr lang="en-US"/>
          </a:p>
        </p:txBody>
      </p:sp>
      <p:sp>
        <p:nvSpPr>
          <p:cNvPr id="5" name="Footer Placeholder 4"/>
          <p:cNvSpPr>
            <a:spLocks noGrp="1"/>
          </p:cNvSpPr>
          <p:nvPr>
            <p:ph type="ftr" sz="quarter" idx="11"/>
          </p:nvPr>
        </p:nvSpPr>
        <p:spPr/>
        <p:txBody>
          <a:bodyPr/>
          <a:lstStyle>
            <a:lvl1pPr algn="r">
              <a:defRPr>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defRPr/>
            </a:lvl1pPr>
            <a:extLst/>
          </a:lstStyle>
          <a:p>
            <a:pPr>
              <a:defRPr/>
            </a:pPr>
            <a:fld id="{A27D2FC4-05A7-40E3-AAB4-119B2259681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768A32C4-B444-4152-993D-62C75667E64D}" type="datetimeFigureOut">
              <a:rPr lang="en-US"/>
              <a:pPr>
                <a:defRPr/>
              </a:pPr>
              <a:t>11/8/2020</a:t>
            </a:fld>
            <a:endParaRPr lang="en-US"/>
          </a:p>
        </p:txBody>
      </p:sp>
      <p:sp>
        <p:nvSpPr>
          <p:cNvPr id="7" name="Footer Placeholder 4"/>
          <p:cNvSpPr>
            <a:spLocks noGrp="1"/>
          </p:cNvSpPr>
          <p:nvPr>
            <p:ph type="ftr" sz="quarter" idx="11"/>
          </p:nvPr>
        </p:nvSpPr>
        <p:spPr/>
        <p:txBody>
          <a:bodyPr/>
          <a:lstStyle>
            <a:lvl1pPr algn="r">
              <a:defRPr>
                <a:solidFill>
                  <a:schemeClr val="tx1"/>
                </a:solidFill>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30C3D34E-F9DE-4764-971C-E5CCC92AB8F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1DA77988-58CE-485F-9E6F-983F28D78591}" type="datetimeFigureOut">
              <a:rPr lang="en-US"/>
              <a:pPr>
                <a:defRPr/>
              </a:pPr>
              <a:t>11/8/2020</a:t>
            </a:fld>
            <a:endParaRPr lang="en-US"/>
          </a:p>
        </p:txBody>
      </p:sp>
      <p:sp>
        <p:nvSpPr>
          <p:cNvPr id="6" name="Footer Placeholder 5"/>
          <p:cNvSpPr>
            <a:spLocks noGrp="1"/>
          </p:cNvSpPr>
          <p:nvPr>
            <p:ph type="ftr" sz="quarter" idx="11"/>
          </p:nvPr>
        </p:nvSpPr>
        <p:spPr/>
        <p:txBody>
          <a:bodyPr/>
          <a:lstStyle>
            <a:lvl1pPr algn="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727CF307-0B7C-4E65-9B47-3A92B1D360E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E3AEFBCE-66D6-422B-B33F-ABC43DDEB282}" type="datetimeFigureOut">
              <a:rPr lang="en-US"/>
              <a:pPr>
                <a:defRPr/>
              </a:pPr>
              <a:t>11/8/2020</a:t>
            </a:fld>
            <a:endParaRPr lang="en-US"/>
          </a:p>
        </p:txBody>
      </p:sp>
      <p:sp>
        <p:nvSpPr>
          <p:cNvPr id="8" name="Footer Placeholder 7"/>
          <p:cNvSpPr>
            <a:spLocks noGrp="1"/>
          </p:cNvSpPr>
          <p:nvPr>
            <p:ph type="ftr" sz="quarter" idx="11"/>
          </p:nvPr>
        </p:nvSpPr>
        <p:spPr/>
        <p:txBody>
          <a:bodyPr/>
          <a:lstStyle>
            <a:lvl1pPr algn="r">
              <a:defRPr>
                <a:solidFill>
                  <a:schemeClr val="tx1"/>
                </a:solidFill>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15CA977D-5BB1-4C0C-8BF4-8375BDF50845}"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65C9DCD1-8C5D-403C-8A42-6537F66859FC}" type="datetimeFigureOut">
              <a:rPr lang="en-US"/>
              <a:pPr>
                <a:defRPr/>
              </a:pPr>
              <a:t>11/8/2020</a:t>
            </a:fld>
            <a:endParaRPr lang="en-US"/>
          </a:p>
        </p:txBody>
      </p:sp>
      <p:sp>
        <p:nvSpPr>
          <p:cNvPr id="4" name="Footer Placeholder 3"/>
          <p:cNvSpPr>
            <a:spLocks noGrp="1"/>
          </p:cNvSpPr>
          <p:nvPr>
            <p:ph type="ftr" sz="quarter" idx="11"/>
          </p:nvPr>
        </p:nvSpPr>
        <p:spPr/>
        <p:txBody>
          <a:bodyPr/>
          <a:lstStyle>
            <a:lvl1pPr algn="r">
              <a:defRPr>
                <a:solidFill>
                  <a:schemeClr val="tx1"/>
                </a:solidFill>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737C63E5-535E-4F03-86B4-FAD3D086BEA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fld id="{5C04184F-4239-4674-8A72-F942F7B95527}" type="datetimeFigureOut">
              <a:rPr lang="en-US"/>
              <a:pPr>
                <a:defRPr/>
              </a:pPr>
              <a:t>11/8/2020</a:t>
            </a:fld>
            <a:endParaRPr lang="en-US"/>
          </a:p>
        </p:txBody>
      </p:sp>
      <p:sp>
        <p:nvSpPr>
          <p:cNvPr id="3" name="Footer Placeholder 2"/>
          <p:cNvSpPr>
            <a:spLocks noGrp="1"/>
          </p:cNvSpPr>
          <p:nvPr>
            <p:ph type="ftr" sz="quarter" idx="11"/>
          </p:nvPr>
        </p:nvSpPr>
        <p:spPr/>
        <p:txBody>
          <a:bodyPr/>
          <a:lstStyle>
            <a:lvl1pPr algn="r">
              <a:defRPr>
                <a:solidFill>
                  <a:schemeClr val="tx1"/>
                </a:solidFill>
              </a:defRPr>
            </a:lvl1pPr>
            <a:extLst/>
          </a:lstStyle>
          <a:p>
            <a:pPr>
              <a:defRPr/>
            </a:pPr>
            <a:endParaRPr lang="en-US"/>
          </a:p>
        </p:txBody>
      </p:sp>
      <p:sp>
        <p:nvSpPr>
          <p:cNvPr id="4" name="Slide Number Placeholder 3"/>
          <p:cNvSpPr>
            <a:spLocks noGrp="1"/>
          </p:cNvSpPr>
          <p:nvPr>
            <p:ph type="sldNum" sz="quarter" idx="12"/>
          </p:nvPr>
        </p:nvSpPr>
        <p:spPr/>
        <p:txBody>
          <a:bodyPr/>
          <a:lstStyle>
            <a:lvl1pPr>
              <a:defRPr/>
            </a:lvl1pPr>
            <a:extLst/>
          </a:lstStyle>
          <a:p>
            <a:pPr>
              <a:defRPr/>
            </a:pPr>
            <a:fld id="{423B55A0-ABE7-4434-A22B-85848F7FCD1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45F52C12-2755-4957-B0D2-B5D218D8EBEC}" type="datetimeFigureOut">
              <a:rPr lang="en-US"/>
              <a:pPr>
                <a:defRPr/>
              </a:pPr>
              <a:t>11/8/2020</a:t>
            </a:fld>
            <a:endParaRPr lang="en-US"/>
          </a:p>
        </p:txBody>
      </p:sp>
      <p:sp>
        <p:nvSpPr>
          <p:cNvPr id="6" name="Footer Placeholder 5"/>
          <p:cNvSpPr>
            <a:spLocks noGrp="1"/>
          </p:cNvSpPr>
          <p:nvPr>
            <p:ph type="ftr" sz="quarter" idx="11"/>
          </p:nvPr>
        </p:nvSpPr>
        <p:spPr/>
        <p:txBody>
          <a:bodyPr/>
          <a:lstStyle>
            <a:lvl1pPr algn="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356CF2E8-4B1C-4A57-9959-BB93C661489A}"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8BE80183-60AC-47CB-AF96-141858445CCF}" type="datetimeFigureOut">
              <a:rPr lang="en-US"/>
              <a:pPr>
                <a:defRPr/>
              </a:pPr>
              <a:t>11/8/2020</a:t>
            </a:fld>
            <a:endParaRPr lang="en-US"/>
          </a:p>
        </p:txBody>
      </p:sp>
      <p:sp>
        <p:nvSpPr>
          <p:cNvPr id="12" name="Footer Placeholder 5"/>
          <p:cNvSpPr>
            <a:spLocks noGrp="1"/>
          </p:cNvSpPr>
          <p:nvPr>
            <p:ph type="ftr" sz="quarter" idx="11"/>
          </p:nvPr>
        </p:nvSpPr>
        <p:spPr/>
        <p:txBody>
          <a:bodyPr/>
          <a:lstStyle>
            <a:lvl1pPr algn="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5CDB4635-6951-46F2-98A0-AC7E87653912}"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1F0E70BC-89D5-4701-952E-0B53A1A8BE3F}" type="datetimeFigureOut">
              <a:rPr lang="en-US"/>
              <a:pPr>
                <a:defRPr/>
              </a:pPr>
              <a:t>11/8/2020</a:t>
            </a:fld>
            <a:endParaRPr lang="en-US" dirty="0">
              <a:solidFill>
                <a:schemeClr val="tx2">
                  <a:shade val="90000"/>
                </a:schemeClr>
              </a:solidFill>
            </a:endParaRPr>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l" eaLnBrk="1" fontAlgn="auto" latinLnBrk="0" hangingPunct="1">
              <a:spcBef>
                <a:spcPts val="0"/>
              </a:spcBef>
              <a:spcAft>
                <a:spcPts val="0"/>
              </a:spcAft>
              <a:defRPr kumimoji="0" sz="1000">
                <a:solidFill>
                  <a:schemeClr val="tx2">
                    <a:shade val="90000"/>
                  </a:schemeClr>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4289A472-94FC-4EB8-AF1C-2533F2A4852F}" type="slidenum">
              <a:rPr lang="en-US"/>
              <a:pPr>
                <a:defRPr/>
              </a:pPr>
              <a:t>‹#›</a:t>
            </a:fld>
            <a:endParaRPr lang="en-US" dirty="0">
              <a:solidFill>
                <a:schemeClr val="tx2">
                  <a:shade val="90000"/>
                </a:schemeClr>
              </a:solidFill>
            </a:endParaRPr>
          </a:p>
        </p:txBody>
      </p:sp>
    </p:spTree>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2743200" y="381000"/>
            <a:ext cx="3429000" cy="495300"/>
          </a:xfrm>
          <a:prstGeom prst="rect">
            <a:avLst/>
          </a:prstGeom>
          <a:gradFill rotWithShape="1">
            <a:gsLst>
              <a:gs pos="0">
                <a:srgbClr val="FFCCCC">
                  <a:alpha val="98000"/>
                </a:srgbClr>
              </a:gs>
              <a:gs pos="100000">
                <a:srgbClr val="CCFFFF"/>
              </a:gs>
            </a:gsLst>
            <a:path path="rect">
              <a:fillToRect r="100000" b="100000"/>
            </a:path>
          </a:gradFill>
          <a:ln w="38100">
            <a:solidFill>
              <a:srgbClr val="0000FF"/>
            </a:solidFill>
            <a:miter lim="800000"/>
            <a:headEnd/>
            <a:tailEnd/>
          </a:ln>
          <a:effectLst/>
        </p:spPr>
        <p:txBody>
          <a:bodyPr>
            <a:spAutoFit/>
          </a:bodyPr>
          <a:lstStyle/>
          <a:p>
            <a:pPr algn="ctr">
              <a:spcBef>
                <a:spcPct val="50000"/>
              </a:spcBef>
            </a:pPr>
            <a:r>
              <a:rPr lang="en-US" sz="2400" b="1">
                <a:solidFill>
                  <a:srgbClr val="FF0000"/>
                </a:solidFill>
                <a:latin typeface=".VnTimeH" pitchFamily="34" charset="0"/>
              </a:rPr>
              <a:t>KiÓm tra bµi cò</a:t>
            </a:r>
          </a:p>
        </p:txBody>
      </p:sp>
      <p:sp>
        <p:nvSpPr>
          <p:cNvPr id="60420" name="Text Box 4"/>
          <p:cNvSpPr txBox="1">
            <a:spLocks noChangeArrowheads="1"/>
          </p:cNvSpPr>
          <p:nvPr/>
        </p:nvSpPr>
        <p:spPr bwMode="auto">
          <a:xfrm>
            <a:off x="381000" y="1219200"/>
            <a:ext cx="8534400" cy="946150"/>
          </a:xfrm>
          <a:prstGeom prst="rect">
            <a:avLst/>
          </a:prstGeom>
          <a:noFill/>
          <a:ln w="9525">
            <a:noFill/>
            <a:miter lim="800000"/>
            <a:headEnd/>
            <a:tailEnd/>
          </a:ln>
        </p:spPr>
        <p:txBody>
          <a:bodyPr>
            <a:spAutoFit/>
          </a:bodyPr>
          <a:lstStyle/>
          <a:p>
            <a:pPr>
              <a:spcBef>
                <a:spcPct val="50000"/>
              </a:spcBef>
            </a:pPr>
            <a:r>
              <a:rPr lang="en-US" sz="2800" b="1" smtClean="0">
                <a:solidFill>
                  <a:srgbClr val="FF0000"/>
                </a:solidFill>
                <a:effectLst>
                  <a:outerShdw blurRad="38100" dist="38100" dir="2700000" algn="tl">
                    <a:srgbClr val="C0C0C0"/>
                  </a:outerShdw>
                </a:effectLst>
                <a:latin typeface="Times New Roman" pitchFamily="18" charset="0"/>
                <a:cs typeface="Times New Roman" pitchFamily="18" charset="0"/>
              </a:rPr>
              <a:t>1. </a:t>
            </a:r>
            <a:r>
              <a:rPr lang="en-US" sz="2800" b="1">
                <a:solidFill>
                  <a:srgbClr val="FF0000"/>
                </a:solidFill>
                <a:effectLst>
                  <a:outerShdw blurRad="38100" dist="38100" dir="2700000" algn="tl">
                    <a:srgbClr val="C0C0C0"/>
                  </a:outerShdw>
                </a:effectLst>
                <a:latin typeface="Times New Roman" pitchFamily="18" charset="0"/>
                <a:cs typeface="Times New Roman" pitchFamily="18" charset="0"/>
              </a:rPr>
              <a:t>Viết công thức tính áp suất, nêu ý nghĩa của từng ký hiệu và đơn vị của nó?</a:t>
            </a:r>
          </a:p>
        </p:txBody>
      </p:sp>
      <p:sp>
        <p:nvSpPr>
          <p:cNvPr id="60447" name="Rectangle 31"/>
          <p:cNvSpPr>
            <a:spLocks noChangeArrowheads="1"/>
          </p:cNvSpPr>
          <p:nvPr/>
        </p:nvSpPr>
        <p:spPr bwMode="auto">
          <a:xfrm>
            <a:off x="1066800" y="2286000"/>
            <a:ext cx="1524000" cy="838200"/>
          </a:xfrm>
          <a:prstGeom prst="rect">
            <a:avLst/>
          </a:prstGeom>
          <a:noFill/>
          <a:ln w="9525">
            <a:solidFill>
              <a:srgbClr val="33CC33"/>
            </a:solidFill>
            <a:miter lim="800000"/>
            <a:headEnd/>
            <a:tailEnd/>
          </a:ln>
        </p:spPr>
        <p:txBody>
          <a:bodyPr wrap="none" anchor="ctr"/>
          <a:lstStyle/>
          <a:p>
            <a:pPr algn="ctr" eaLnBrk="0" hangingPunct="0"/>
            <a:endParaRPr lang="en-US">
              <a:solidFill>
                <a:srgbClr val="3333FF"/>
              </a:solidFill>
              <a:latin typeface="Times New Roman" pitchFamily="18" charset="0"/>
              <a:cs typeface="Times New Roman" pitchFamily="18" charset="0"/>
            </a:endParaRPr>
          </a:p>
        </p:txBody>
      </p:sp>
      <p:grpSp>
        <p:nvGrpSpPr>
          <p:cNvPr id="2" name="Group 26"/>
          <p:cNvGrpSpPr>
            <a:grpSpLocks/>
          </p:cNvGrpSpPr>
          <p:nvPr/>
        </p:nvGrpSpPr>
        <p:grpSpPr bwMode="auto">
          <a:xfrm>
            <a:off x="1143000" y="2305050"/>
            <a:ext cx="1320800" cy="750888"/>
            <a:chOff x="704" y="3326"/>
            <a:chExt cx="832" cy="473"/>
          </a:xfrm>
        </p:grpSpPr>
        <p:sp>
          <p:nvSpPr>
            <p:cNvPr id="48141" name="Text Box 27"/>
            <p:cNvSpPr txBox="1">
              <a:spLocks noChangeArrowheads="1"/>
            </p:cNvSpPr>
            <p:nvPr/>
          </p:nvSpPr>
          <p:spPr bwMode="auto">
            <a:xfrm>
              <a:off x="704" y="3410"/>
              <a:ext cx="383" cy="291"/>
            </a:xfrm>
            <a:prstGeom prst="rect">
              <a:avLst/>
            </a:prstGeom>
            <a:noFill/>
            <a:ln w="9525">
              <a:noFill/>
              <a:miter lim="800000"/>
              <a:headEnd/>
              <a:tailEnd/>
            </a:ln>
          </p:spPr>
          <p:txBody>
            <a:bodyPr wrap="none">
              <a:spAutoFit/>
            </a:bodyPr>
            <a:lstStyle/>
            <a:p>
              <a:r>
                <a:rPr lang="en-US" sz="2400" b="1" smtClean="0">
                  <a:solidFill>
                    <a:srgbClr val="3333FF"/>
                  </a:solidFill>
                  <a:latin typeface="Times New Roman" pitchFamily="18" charset="0"/>
                  <a:cs typeface="Times New Roman" pitchFamily="18" charset="0"/>
                </a:rPr>
                <a:t>p </a:t>
              </a:r>
              <a:r>
                <a:rPr lang="en-US" sz="2400" b="1">
                  <a:solidFill>
                    <a:srgbClr val="3333FF"/>
                  </a:solidFill>
                  <a:latin typeface="Times New Roman" pitchFamily="18" charset="0"/>
                  <a:cs typeface="Times New Roman" pitchFamily="18" charset="0"/>
                </a:rPr>
                <a:t>=</a:t>
              </a:r>
            </a:p>
          </p:txBody>
        </p:sp>
        <p:sp>
          <p:nvSpPr>
            <p:cNvPr id="48142" name="Line 28"/>
            <p:cNvSpPr>
              <a:spLocks noChangeShapeType="1"/>
            </p:cNvSpPr>
            <p:nvPr/>
          </p:nvSpPr>
          <p:spPr bwMode="auto">
            <a:xfrm>
              <a:off x="1056" y="3578"/>
              <a:ext cx="480" cy="0"/>
            </a:xfrm>
            <a:prstGeom prst="line">
              <a:avLst/>
            </a:prstGeom>
            <a:noFill/>
            <a:ln w="9525">
              <a:solidFill>
                <a:srgbClr val="FF0000"/>
              </a:solidFill>
              <a:round/>
              <a:headEnd/>
              <a:tailEnd/>
            </a:ln>
          </p:spPr>
          <p:txBody>
            <a:bodyPr/>
            <a:lstStyle/>
            <a:p>
              <a:endParaRPr lang="en-US">
                <a:latin typeface="Times New Roman" pitchFamily="18" charset="0"/>
                <a:cs typeface="Times New Roman" pitchFamily="18" charset="0"/>
              </a:endParaRPr>
            </a:p>
          </p:txBody>
        </p:sp>
        <p:sp>
          <p:nvSpPr>
            <p:cNvPr id="48143" name="Text Box 29"/>
            <p:cNvSpPr txBox="1">
              <a:spLocks noChangeArrowheads="1"/>
            </p:cNvSpPr>
            <p:nvPr/>
          </p:nvSpPr>
          <p:spPr bwMode="auto">
            <a:xfrm>
              <a:off x="1182" y="3326"/>
              <a:ext cx="220" cy="250"/>
            </a:xfrm>
            <a:prstGeom prst="rect">
              <a:avLst/>
            </a:prstGeom>
            <a:noFill/>
            <a:ln w="9525">
              <a:noFill/>
              <a:miter lim="800000"/>
              <a:headEnd/>
              <a:tailEnd/>
            </a:ln>
          </p:spPr>
          <p:txBody>
            <a:bodyPr wrap="none">
              <a:spAutoFit/>
            </a:bodyPr>
            <a:lstStyle/>
            <a:p>
              <a:r>
                <a:rPr lang="en-US" sz="2000" b="1">
                  <a:solidFill>
                    <a:srgbClr val="3333FF"/>
                  </a:solidFill>
                  <a:latin typeface="Times New Roman" pitchFamily="18" charset="0"/>
                  <a:cs typeface="Times New Roman" pitchFamily="18" charset="0"/>
                </a:rPr>
                <a:t>F</a:t>
              </a:r>
              <a:endParaRPr lang="en-US" sz="2800" b="1">
                <a:solidFill>
                  <a:srgbClr val="3333FF"/>
                </a:solidFill>
                <a:latin typeface="Times New Roman" pitchFamily="18" charset="0"/>
                <a:cs typeface="Times New Roman" pitchFamily="18" charset="0"/>
              </a:endParaRPr>
            </a:p>
          </p:txBody>
        </p:sp>
        <p:sp>
          <p:nvSpPr>
            <p:cNvPr id="48144" name="Text Box 30"/>
            <p:cNvSpPr txBox="1">
              <a:spLocks noChangeArrowheads="1"/>
            </p:cNvSpPr>
            <p:nvPr/>
          </p:nvSpPr>
          <p:spPr bwMode="auto">
            <a:xfrm>
              <a:off x="1152" y="3547"/>
              <a:ext cx="206" cy="252"/>
            </a:xfrm>
            <a:prstGeom prst="rect">
              <a:avLst/>
            </a:prstGeom>
            <a:noFill/>
            <a:ln w="9525">
              <a:noFill/>
              <a:miter lim="800000"/>
              <a:headEnd/>
              <a:tailEnd/>
            </a:ln>
          </p:spPr>
          <p:txBody>
            <a:bodyPr wrap="none">
              <a:spAutoFit/>
            </a:bodyPr>
            <a:lstStyle/>
            <a:p>
              <a:r>
                <a:rPr lang="en-US" sz="2000" b="1">
                  <a:solidFill>
                    <a:srgbClr val="3333FF"/>
                  </a:solidFill>
                  <a:latin typeface="Times New Roman" pitchFamily="18" charset="0"/>
                  <a:cs typeface="Times New Roman" pitchFamily="18" charset="0"/>
                </a:rPr>
                <a:t>S</a:t>
              </a:r>
              <a:endParaRPr lang="en-US" sz="2800" b="1">
                <a:solidFill>
                  <a:srgbClr val="3333FF"/>
                </a:solidFill>
                <a:latin typeface="Times New Roman" pitchFamily="18" charset="0"/>
                <a:cs typeface="Times New Roman" pitchFamily="18" charset="0"/>
              </a:endParaRPr>
            </a:p>
          </p:txBody>
        </p:sp>
      </p:grpSp>
      <p:sp>
        <p:nvSpPr>
          <p:cNvPr id="60448" name="Text Box 32"/>
          <p:cNvSpPr txBox="1">
            <a:spLocks noChangeArrowheads="1"/>
          </p:cNvSpPr>
          <p:nvPr/>
        </p:nvSpPr>
        <p:spPr bwMode="auto">
          <a:xfrm>
            <a:off x="3024188" y="2066925"/>
            <a:ext cx="4421187" cy="1138773"/>
          </a:xfrm>
          <a:prstGeom prst="rect">
            <a:avLst/>
          </a:prstGeom>
          <a:noFill/>
          <a:ln w="9525">
            <a:noFill/>
            <a:miter lim="800000"/>
            <a:headEnd/>
            <a:tailEnd/>
          </a:ln>
        </p:spPr>
        <p:txBody>
          <a:bodyPr>
            <a:spAutoFit/>
          </a:bodyPr>
          <a:lstStyle/>
          <a:p>
            <a:r>
              <a:rPr lang="en-US" sz="2000" b="1">
                <a:solidFill>
                  <a:srgbClr val="3333FF"/>
                </a:solidFill>
                <a:latin typeface="Times New Roman" pitchFamily="18" charset="0"/>
                <a:cs typeface="Times New Roman" pitchFamily="18" charset="0"/>
              </a:rPr>
              <a:t>p: áp suất </a:t>
            </a:r>
            <a:r>
              <a:rPr lang="en-US" sz="2400" b="1">
                <a:solidFill>
                  <a:srgbClr val="3333FF"/>
                </a:solidFill>
                <a:latin typeface="Times New Roman" pitchFamily="18" charset="0"/>
                <a:cs typeface="Times New Roman" pitchFamily="18" charset="0"/>
              </a:rPr>
              <a:t>( N/m</a:t>
            </a:r>
            <a:r>
              <a:rPr lang="en-US" sz="2400" b="1" baseline="30000">
                <a:solidFill>
                  <a:srgbClr val="3333FF"/>
                </a:solidFill>
                <a:latin typeface="Times New Roman" pitchFamily="18" charset="0"/>
                <a:cs typeface="Times New Roman" pitchFamily="18" charset="0"/>
              </a:rPr>
              <a:t>2</a:t>
            </a:r>
            <a:r>
              <a:rPr lang="en-US" sz="2400" b="1">
                <a:solidFill>
                  <a:srgbClr val="3333FF"/>
                </a:solidFill>
                <a:latin typeface="Times New Roman" pitchFamily="18" charset="0"/>
                <a:cs typeface="Times New Roman" pitchFamily="18" charset="0"/>
              </a:rPr>
              <a:t> hoÆc Pa )</a:t>
            </a:r>
          </a:p>
          <a:p>
            <a:r>
              <a:rPr lang="en-US" sz="2000" b="1">
                <a:solidFill>
                  <a:srgbClr val="3333FF"/>
                </a:solidFill>
                <a:latin typeface="Times New Roman" pitchFamily="18" charset="0"/>
                <a:cs typeface="Times New Roman" pitchFamily="18" charset="0"/>
              </a:rPr>
              <a:t>F: áp lực </a:t>
            </a:r>
            <a:r>
              <a:rPr lang="en-US" sz="2400" b="1">
                <a:solidFill>
                  <a:srgbClr val="3333FF"/>
                </a:solidFill>
                <a:latin typeface="Times New Roman" pitchFamily="18" charset="0"/>
                <a:cs typeface="Times New Roman" pitchFamily="18" charset="0"/>
              </a:rPr>
              <a:t>(N)</a:t>
            </a:r>
            <a:endParaRPr lang="en-US" sz="2000" b="1">
              <a:solidFill>
                <a:srgbClr val="3333FF"/>
              </a:solidFill>
              <a:latin typeface="Times New Roman" pitchFamily="18" charset="0"/>
              <a:cs typeface="Times New Roman" pitchFamily="18" charset="0"/>
            </a:endParaRPr>
          </a:p>
          <a:p>
            <a:r>
              <a:rPr lang="en-US" sz="2000" b="1">
                <a:solidFill>
                  <a:srgbClr val="3333FF"/>
                </a:solidFill>
                <a:latin typeface="Times New Roman" pitchFamily="18" charset="0"/>
                <a:cs typeface="Times New Roman" pitchFamily="18" charset="0"/>
              </a:rPr>
              <a:t>S: diện tích mặt bị ép (m</a:t>
            </a:r>
            <a:r>
              <a:rPr lang="en-US" sz="2000" b="1" baseline="30000">
                <a:solidFill>
                  <a:srgbClr val="3333FF"/>
                </a:solidFill>
                <a:latin typeface="Times New Roman" pitchFamily="18" charset="0"/>
                <a:cs typeface="Times New Roman" pitchFamily="18" charset="0"/>
              </a:rPr>
              <a:t>2</a:t>
            </a:r>
            <a:r>
              <a:rPr lang="en-US" sz="2000" b="1">
                <a:solidFill>
                  <a:srgbClr val="3333FF"/>
                </a:solidFill>
                <a:latin typeface="Times New Roman" pitchFamily="18" charset="0"/>
                <a:cs typeface="Times New Roman" pitchFamily="18" charset="0"/>
              </a:rPr>
              <a:t>)</a:t>
            </a:r>
          </a:p>
        </p:txBody>
      </p:sp>
      <p:sp>
        <p:nvSpPr>
          <p:cNvPr id="48146" name="AutoShape 18"/>
          <p:cNvSpPr>
            <a:spLocks/>
          </p:cNvSpPr>
          <p:nvPr/>
        </p:nvSpPr>
        <p:spPr bwMode="auto">
          <a:xfrm>
            <a:off x="2895600" y="2209800"/>
            <a:ext cx="76200" cy="914400"/>
          </a:xfrm>
          <a:prstGeom prst="leftBrace">
            <a:avLst>
              <a:gd name="adj1" fmla="val 100000"/>
              <a:gd name="adj2" fmla="val 50000"/>
            </a:avLst>
          </a:prstGeom>
          <a:noFill/>
          <a:ln w="9525">
            <a:solidFill>
              <a:schemeClr val="tx1"/>
            </a:solidFill>
            <a:round/>
            <a:headEnd/>
            <a:tailEnd/>
          </a:ln>
          <a:effectLst/>
        </p:spPr>
        <p:txBody>
          <a:bodyPr wrap="none" anchor="ctr"/>
          <a:lstStyle/>
          <a:p>
            <a:pPr algn="ctr"/>
            <a:endParaRPr lang="en-US">
              <a:solidFill>
                <a:srgbClr val="0000FF"/>
              </a:solidFill>
              <a:latin typeface="Times New Roman" pitchFamily="18" charset="0"/>
              <a:cs typeface="Times New Roman" pitchFamily="18" charset="0"/>
            </a:endParaRPr>
          </a:p>
        </p:txBody>
      </p:sp>
      <p:sp>
        <p:nvSpPr>
          <p:cNvPr id="48147" name="Rectangle 19"/>
          <p:cNvSpPr>
            <a:spLocks noChangeArrowheads="1"/>
          </p:cNvSpPr>
          <p:nvPr/>
        </p:nvSpPr>
        <p:spPr bwMode="auto">
          <a:xfrm>
            <a:off x="609600" y="3505200"/>
            <a:ext cx="7239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nl-NL" sz="2800" b="1"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2</a:t>
            </a:r>
            <a:r>
              <a:rPr lang="es-VE" sz="2800" b="1">
                <a:latin typeface="Times New Roman" pitchFamily="18" charset="0"/>
                <a:ea typeface="Times New Roman" pitchFamily="18" charset="0"/>
                <a:cs typeface="Times New Roman" pitchFamily="18" charset="0"/>
              </a:rPr>
              <a:t>.</a:t>
            </a:r>
            <a:r>
              <a:rPr kumimoji="0" lang="es-VE" sz="2800" b="1"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es-VE" sz="2800" b="1"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Chọn đáp án đúng cho câu hỏi sau:</a:t>
            </a:r>
            <a:endParaRPr kumimoji="0" lang="en-US" sz="2800" b="1"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VE" sz="280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A. Giữ nguyên áp lực, tăng diện tích bị ép</a:t>
            </a:r>
            <a:endParaRPr kumimoji="0" lang="en-US" sz="280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VE" sz="280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B. Tăng áp lực, giảm diện tích bị ép</a:t>
            </a:r>
            <a:endParaRPr kumimoji="0" lang="en-US" sz="280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VE" sz="280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C. Giảm áp lực, tăng diện tích bị  ép</a:t>
            </a:r>
            <a:endParaRPr kumimoji="0" lang="en-US" sz="280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VE" sz="280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D. Giảm áp lực, giữ nguyên diện tích bị ép</a:t>
            </a:r>
            <a:endParaRPr kumimoji="0" lang="es-VE" sz="280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20" name="Oval 19"/>
          <p:cNvSpPr/>
          <p:nvPr/>
        </p:nvSpPr>
        <p:spPr>
          <a:xfrm>
            <a:off x="533400" y="4419600"/>
            <a:ext cx="4572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147"/>
                                        </p:tgtEl>
                                        <p:attrNameLst>
                                          <p:attrName>style.visibility</p:attrName>
                                        </p:attrNameLst>
                                      </p:cBhvr>
                                      <p:to>
                                        <p:strVal val="visible"/>
                                      </p:to>
                                    </p:set>
                                    <p:animEffect transition="in" filter="blinds(horizontal)">
                                      <p:cBhvr>
                                        <p:cTn id="7" dur="500"/>
                                        <p:tgtEl>
                                          <p:spTgt spid="48147"/>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60447"/>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iterate type="lt">
                                    <p:tmAbs val="75"/>
                                  </p:iterate>
                                  <p:childTnLst>
                                    <p:set>
                                      <p:cBhvr>
                                        <p:cTn id="21" dur="1" fill="hold">
                                          <p:stCondLst>
                                            <p:cond delay="74"/>
                                          </p:stCondLst>
                                        </p:cTn>
                                        <p:tgtEl>
                                          <p:spTgt spid="60448"/>
                                        </p:tgtEl>
                                        <p:attrNameLst>
                                          <p:attrName>style.visibility</p:attrName>
                                        </p:attrNameLst>
                                      </p:cBhvr>
                                      <p:to>
                                        <p:strVal val="visible"/>
                                      </p:to>
                                    </p:set>
                                  </p:childTnLst>
                                </p:cTn>
                              </p:par>
                            </p:childTnLst>
                          </p:cTn>
                        </p:par>
                        <p:par>
                          <p:cTn id="22" fill="hold">
                            <p:stCondLst>
                              <p:cond delay="3825"/>
                            </p:stCondLst>
                            <p:childTnLst>
                              <p:par>
                                <p:cTn id="23" presetID="1" presetClass="entr" presetSubtype="0" fill="hold" grpId="0" nodeType="afterEffect">
                                  <p:stCondLst>
                                    <p:cond delay="0"/>
                                  </p:stCondLst>
                                  <p:iterate type="lt">
                                    <p:tmAbs val="75"/>
                                  </p:iterate>
                                  <p:childTnLst>
                                    <p:set>
                                      <p:cBhvr>
                                        <p:cTn id="24" dur="1" fill="hold">
                                          <p:stCondLst>
                                            <p:cond delay="74"/>
                                          </p:stCondLst>
                                        </p:cTn>
                                        <p:tgtEl>
                                          <p:spTgt spid="4814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blinds(horizontal)">
                                      <p:cBhvr>
                                        <p:cTn id="2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47" grpId="0" animBg="1" autoUpdateAnimBg="0"/>
      <p:bldP spid="60448" grpId="0" autoUpdateAnimBg="0"/>
      <p:bldP spid="48146" grpId="0" animBg="1" autoUpdateAnimBg="0"/>
      <p:bldP spid="48147" grpId="0"/>
      <p:bldP spid="2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762000" y="609600"/>
            <a:ext cx="75438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pt-BR"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Câu 3. Một thùng cao 1,2 m đựng đầy nước. Hỏi áp suất của nước tác dụng lên một điểm ở cách đáy thùng 0,4 m là bao nhiêu ?</a:t>
            </a:r>
            <a:endParaRPr kumimoji="0" lang="en-US"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pt-BR"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pt-BR" sz="2800" b="0" i="0"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A. p = 800 N/m</a:t>
            </a:r>
            <a:r>
              <a:rPr kumimoji="0" lang="pt-BR" sz="2800" b="0" i="0" strike="noStrike" cap="none" normalizeH="0" baseline="30000" smtClean="0">
                <a:ln>
                  <a:noFill/>
                </a:ln>
                <a:solidFill>
                  <a:schemeClr val="tx1"/>
                </a:solidFill>
                <a:effectLst/>
                <a:latin typeface="Times New Roman" pitchFamily="18" charset="0"/>
                <a:ea typeface="Times New Roman" pitchFamily="18" charset="0"/>
                <a:cs typeface="Times New Roman" pitchFamily="18" charset="0"/>
              </a:rPr>
              <a:t>2</a:t>
            </a:r>
            <a:r>
              <a:rPr kumimoji="0" lang="pt-BR" sz="2800" b="0" i="0"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B. p = 12000 N/m</a:t>
            </a:r>
            <a:r>
              <a:rPr kumimoji="0" lang="pt-BR" sz="2800" b="0" i="0" strike="noStrike" cap="none" normalizeH="0" baseline="30000" smtClean="0">
                <a:ln>
                  <a:noFill/>
                </a:ln>
                <a:solidFill>
                  <a:schemeClr val="tx1"/>
                </a:solidFill>
                <a:effectLst/>
                <a:latin typeface="Times New Roman" pitchFamily="18" charset="0"/>
                <a:ea typeface="Times New Roman" pitchFamily="18" charset="0"/>
                <a:cs typeface="Times New Roman" pitchFamily="18" charset="0"/>
              </a:rPr>
              <a:t>2</a:t>
            </a:r>
            <a:r>
              <a:rPr kumimoji="0" lang="pt-BR" sz="2800" b="0" i="0"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800" b="0" i="0" strike="noStrike" cap="none" normalizeH="0" baseline="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pt-BR" sz="2800" b="0" i="0"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C</a:t>
            </a:r>
            <a:r>
              <a:rPr kumimoji="0" lang="pt-BR" sz="2800" b="0" i="0"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p = 8000 N/m</a:t>
            </a:r>
            <a:r>
              <a:rPr kumimoji="0" lang="pt-BR" sz="2800" b="0" i="0" strike="noStrike" cap="none" normalizeH="0" baseline="30000" smtClean="0">
                <a:ln>
                  <a:noFill/>
                </a:ln>
                <a:solidFill>
                  <a:schemeClr val="tx1"/>
                </a:solidFill>
                <a:effectLst/>
                <a:latin typeface="Times New Roman" pitchFamily="18" charset="0"/>
                <a:ea typeface="Times New Roman" pitchFamily="18" charset="0"/>
                <a:cs typeface="Times New Roman" pitchFamily="18" charset="0"/>
              </a:rPr>
              <a:t>2</a:t>
            </a:r>
            <a:r>
              <a:rPr kumimoji="0" lang="pt-BR" sz="2800" b="0" i="0"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D. p = 1200 N/m</a:t>
            </a:r>
            <a:r>
              <a:rPr kumimoji="0" lang="pt-BR" sz="2800" b="0" i="0" strike="noStrike" cap="none" normalizeH="0" baseline="30000" smtClean="0">
                <a:ln>
                  <a:noFill/>
                </a:ln>
                <a:solidFill>
                  <a:schemeClr val="tx1"/>
                </a:solidFill>
                <a:effectLst/>
                <a:latin typeface="Times New Roman" pitchFamily="18" charset="0"/>
                <a:ea typeface="Times New Roman" pitchFamily="18" charset="0"/>
                <a:cs typeface="Times New Roman" pitchFamily="18" charset="0"/>
              </a:rPr>
              <a:t>2</a:t>
            </a:r>
            <a:r>
              <a:rPr kumimoji="0" lang="pt-BR" sz="2800" b="0" i="0"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a:t>
            </a:r>
            <a:endParaRPr kumimoji="0" lang="pt-BR" sz="2800" b="0" i="0" strike="noStrike" cap="none" normalizeH="0" baseline="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p:cNvSpPr txBox="1">
            <a:spLocks noChangeArrowheads="1"/>
          </p:cNvSpPr>
          <p:nvPr/>
        </p:nvSpPr>
        <p:spPr bwMode="auto">
          <a:xfrm>
            <a:off x="685800" y="990600"/>
            <a:ext cx="4327525" cy="1552575"/>
          </a:xfrm>
          <a:prstGeom prst="rect">
            <a:avLst/>
          </a:prstGeom>
          <a:noFill/>
          <a:ln w="9525">
            <a:noFill/>
            <a:miter lim="800000"/>
            <a:headEnd/>
            <a:tailEnd/>
          </a:ln>
        </p:spPr>
        <p:txBody>
          <a:bodyPr>
            <a:spAutoFit/>
          </a:bodyPr>
          <a:lstStyle/>
          <a:p>
            <a:r>
              <a:rPr lang="en-GB" sz="2400" b="1">
                <a:solidFill>
                  <a:srgbClr val="FF0000"/>
                </a:solidFill>
                <a:latin typeface="Times New Roman" pitchFamily="18" charset="0"/>
                <a:cs typeface="Times New Roman" pitchFamily="18" charset="0"/>
              </a:rPr>
              <a:t>C6</a:t>
            </a:r>
            <a:r>
              <a:rPr lang="en-GB" sz="2400">
                <a:solidFill>
                  <a:srgbClr val="FF0000"/>
                </a:solidFill>
                <a:latin typeface="Times New Roman" pitchFamily="18" charset="0"/>
                <a:cs typeface="Times New Roman" pitchFamily="18" charset="0"/>
              </a:rPr>
              <a:t>: </a:t>
            </a:r>
            <a:r>
              <a:rPr lang="en-GB" sz="2400" b="1">
                <a:solidFill>
                  <a:srgbClr val="FF0000"/>
                </a:solidFill>
                <a:latin typeface="Times New Roman" pitchFamily="18" charset="0"/>
                <a:cs typeface="Times New Roman" pitchFamily="18" charset="0"/>
              </a:rPr>
              <a:t>Tại sao khi lặn sâu người thợ lặn phải mặc bộ áo lặn chịu được áp suất lớn?</a:t>
            </a:r>
          </a:p>
          <a:p>
            <a:endParaRPr lang="en-GB" sz="2400">
              <a:solidFill>
                <a:srgbClr val="000000"/>
              </a:solidFill>
              <a:latin typeface="Times New Roman" pitchFamily="18" charset="0"/>
              <a:cs typeface="Times New Roman" pitchFamily="18" charset="0"/>
            </a:endParaRPr>
          </a:p>
        </p:txBody>
      </p:sp>
      <p:sp>
        <p:nvSpPr>
          <p:cNvPr id="4" name="TextBox 3"/>
          <p:cNvSpPr txBox="1">
            <a:spLocks noChangeArrowheads="1"/>
          </p:cNvSpPr>
          <p:nvPr/>
        </p:nvSpPr>
        <p:spPr bwMode="auto">
          <a:xfrm>
            <a:off x="609600" y="2133600"/>
            <a:ext cx="4357688" cy="2282825"/>
          </a:xfrm>
          <a:prstGeom prst="rect">
            <a:avLst/>
          </a:prstGeom>
          <a:noFill/>
          <a:ln w="9525">
            <a:noFill/>
            <a:miter lim="800000"/>
            <a:headEnd/>
            <a:tailEnd/>
          </a:ln>
        </p:spPr>
        <p:txBody>
          <a:bodyPr>
            <a:spAutoFit/>
          </a:bodyPr>
          <a:lstStyle/>
          <a:p>
            <a:r>
              <a:rPr lang="en-GB" sz="2400" b="1">
                <a:solidFill>
                  <a:srgbClr val="0000FF"/>
                </a:solidFill>
                <a:latin typeface="Times New Roman" pitchFamily="18" charset="0"/>
                <a:cs typeface="Times New Roman" pitchFamily="18" charset="0"/>
              </a:rPr>
              <a:t>C6: Khi lặn càng sâu thì chiều cao (h) của chất lỏng càng lớn, nên áp suất chất lỏng tác dụng lên người thợ lặn càng lớn nên phải mặc bộ áo lặn chịu được áp suất lớn để bảo vệ cơ thể.</a:t>
            </a:r>
          </a:p>
        </p:txBody>
      </p:sp>
      <p:pic>
        <p:nvPicPr>
          <p:cNvPr id="19" name="Picture 8" descr="10-09-08_0806"/>
          <p:cNvPicPr>
            <a:picLocks noChangeAspect="1" noChangeArrowheads="1"/>
          </p:cNvPicPr>
          <p:nvPr/>
        </p:nvPicPr>
        <p:blipFill>
          <a:blip r:embed="rId2"/>
          <a:srcRect/>
          <a:stretch>
            <a:fillRect/>
          </a:stretch>
        </p:blipFill>
        <p:spPr bwMode="auto">
          <a:xfrm>
            <a:off x="4953000" y="1752600"/>
            <a:ext cx="3886200" cy="4597400"/>
          </a:xfrm>
          <a:prstGeom prst="rect">
            <a:avLst/>
          </a:prstGeom>
          <a:noFill/>
          <a:ln w="9525">
            <a:noFill/>
            <a:miter lim="800000"/>
            <a:headEnd/>
            <a:tailEnd/>
          </a:ln>
        </p:spPr>
      </p:pic>
      <p:sp>
        <p:nvSpPr>
          <p:cNvPr id="59398" name="Text Box 6"/>
          <p:cNvSpPr txBox="1">
            <a:spLocks noChangeArrowheads="1"/>
          </p:cNvSpPr>
          <p:nvPr/>
        </p:nvSpPr>
        <p:spPr bwMode="auto">
          <a:xfrm>
            <a:off x="838200" y="381000"/>
            <a:ext cx="2057400" cy="457200"/>
          </a:xfrm>
          <a:prstGeom prst="rect">
            <a:avLst/>
          </a:prstGeom>
          <a:noFill/>
          <a:ln w="9525">
            <a:noFill/>
            <a:miter lim="800000"/>
            <a:headEnd/>
            <a:tailEnd/>
          </a:ln>
          <a:effectLst/>
        </p:spPr>
        <p:txBody>
          <a:bodyPr>
            <a:spAutoFit/>
          </a:bodyPr>
          <a:lstStyle/>
          <a:p>
            <a:pPr>
              <a:spcBef>
                <a:spcPct val="50000"/>
              </a:spcBef>
            </a:pPr>
            <a:r>
              <a:rPr lang="en-US" sz="2400" b="1">
                <a:solidFill>
                  <a:srgbClr val="3333FF"/>
                </a:solidFill>
                <a:latin typeface=".VnTime" pitchFamily="34" charset="0"/>
              </a:rPr>
              <a:t>III. VËn dông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9398"/>
                                        </p:tgtEl>
                                        <p:attrNameLst>
                                          <p:attrName>style.visibility</p:attrName>
                                        </p:attrNameLst>
                                      </p:cBhvr>
                                      <p:to>
                                        <p:strVal val="visible"/>
                                      </p:to>
                                    </p:set>
                                    <p:animEffect transition="in" filter="strips(downLeft)">
                                      <p:cBhvr>
                                        <p:cTn id="7" dur="500"/>
                                        <p:tgtEl>
                                          <p:spTgt spid="5939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dissolv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randombar(horizont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939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p:cNvSpPr txBox="1">
            <a:spLocks noChangeArrowheads="1"/>
          </p:cNvSpPr>
          <p:nvPr/>
        </p:nvSpPr>
        <p:spPr bwMode="auto">
          <a:xfrm>
            <a:off x="609600" y="990600"/>
            <a:ext cx="4327525" cy="1917700"/>
          </a:xfrm>
          <a:prstGeom prst="rect">
            <a:avLst/>
          </a:prstGeom>
          <a:noFill/>
          <a:ln w="9525">
            <a:noFill/>
            <a:miter lim="800000"/>
            <a:headEnd/>
            <a:tailEnd/>
          </a:ln>
        </p:spPr>
        <p:txBody>
          <a:bodyPr>
            <a:spAutoFit/>
          </a:bodyPr>
          <a:lstStyle/>
          <a:p>
            <a:r>
              <a:rPr lang="en-GB" sz="2400" b="1">
                <a:solidFill>
                  <a:srgbClr val="FF0000"/>
                </a:solidFill>
                <a:latin typeface="Times New Roman" pitchFamily="18" charset="0"/>
                <a:cs typeface="Times New Roman" pitchFamily="18" charset="0"/>
              </a:rPr>
              <a:t>C7</a:t>
            </a:r>
            <a:r>
              <a:rPr lang="en-GB" sz="2400">
                <a:solidFill>
                  <a:srgbClr val="FF0000"/>
                </a:solidFill>
                <a:latin typeface="Times New Roman" pitchFamily="18" charset="0"/>
                <a:cs typeface="Times New Roman" pitchFamily="18" charset="0"/>
              </a:rPr>
              <a:t>: </a:t>
            </a:r>
            <a:r>
              <a:rPr lang="en-GB" sz="2400" b="1">
                <a:solidFill>
                  <a:srgbClr val="FF0000"/>
                </a:solidFill>
                <a:latin typeface="Times New Roman" pitchFamily="18" charset="0"/>
                <a:cs typeface="Times New Roman" pitchFamily="18" charset="0"/>
              </a:rPr>
              <a:t>Một thùng cao 1,2m đựng đầy nước. Tính áp suất của nước lên đáy thùng và lên một điểm ở cách đáy thùng 0,4m.</a:t>
            </a:r>
          </a:p>
          <a:p>
            <a:endParaRPr lang="en-GB" sz="2400" b="1">
              <a:solidFill>
                <a:srgbClr val="FF0000"/>
              </a:solidFill>
              <a:latin typeface="Times New Roman" pitchFamily="18" charset="0"/>
              <a:cs typeface="Times New Roman" pitchFamily="18" charset="0"/>
            </a:endParaRPr>
          </a:p>
        </p:txBody>
      </p:sp>
      <p:sp>
        <p:nvSpPr>
          <p:cNvPr id="15" name="Can 14"/>
          <p:cNvSpPr/>
          <p:nvPr/>
        </p:nvSpPr>
        <p:spPr>
          <a:xfrm>
            <a:off x="6400800" y="3516313"/>
            <a:ext cx="1219200" cy="2057400"/>
          </a:xfrm>
          <a:prstGeom prst="can">
            <a:avLst/>
          </a:pr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cxnSp>
        <p:nvCxnSpPr>
          <p:cNvPr id="5" name="Straight Connector 4"/>
          <p:cNvCxnSpPr/>
          <p:nvPr/>
        </p:nvCxnSpPr>
        <p:spPr>
          <a:xfrm>
            <a:off x="7620000" y="3657600"/>
            <a:ext cx="9144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620000" y="5486400"/>
            <a:ext cx="7620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8001000" y="3657600"/>
            <a:ext cx="0" cy="182880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a:spLocks noChangeArrowheads="1"/>
          </p:cNvSpPr>
          <p:nvPr/>
        </p:nvSpPr>
        <p:spPr bwMode="auto">
          <a:xfrm>
            <a:off x="6497638" y="4656138"/>
            <a:ext cx="533400" cy="830262"/>
          </a:xfrm>
          <a:prstGeom prst="rect">
            <a:avLst/>
          </a:prstGeom>
          <a:noFill/>
          <a:ln w="9525">
            <a:noFill/>
            <a:miter lim="800000"/>
            <a:headEnd/>
            <a:tailEnd/>
          </a:ln>
        </p:spPr>
        <p:txBody>
          <a:bodyPr>
            <a:spAutoFit/>
          </a:bodyPr>
          <a:lstStyle/>
          <a:p>
            <a:r>
              <a:rPr lang="en-GB" sz="2400" b="1">
                <a:latin typeface="Times New Roman" pitchFamily="18" charset="0"/>
                <a:cs typeface="Times New Roman" pitchFamily="18" charset="0"/>
              </a:rPr>
              <a:t>. </a:t>
            </a:r>
            <a:r>
              <a:rPr lang="en-GB" sz="2400">
                <a:latin typeface="Times New Roman" pitchFamily="18" charset="0"/>
                <a:cs typeface="Times New Roman" pitchFamily="18" charset="0"/>
              </a:rPr>
              <a:t>A</a:t>
            </a:r>
          </a:p>
        </p:txBody>
      </p:sp>
      <p:cxnSp>
        <p:nvCxnSpPr>
          <p:cNvPr id="22" name="Straight Connector 21"/>
          <p:cNvCxnSpPr/>
          <p:nvPr/>
        </p:nvCxnSpPr>
        <p:spPr>
          <a:xfrm flipH="1">
            <a:off x="5867400" y="4973638"/>
            <a:ext cx="5334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867400" y="3657600"/>
            <a:ext cx="5334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6019800" y="3657600"/>
            <a:ext cx="0" cy="131603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a:spLocks noChangeArrowheads="1"/>
          </p:cNvSpPr>
          <p:nvPr/>
        </p:nvSpPr>
        <p:spPr bwMode="auto">
          <a:xfrm>
            <a:off x="5562600" y="4038600"/>
            <a:ext cx="457200" cy="461963"/>
          </a:xfrm>
          <a:prstGeom prst="rect">
            <a:avLst/>
          </a:prstGeom>
          <a:noFill/>
          <a:ln w="9525">
            <a:noFill/>
            <a:miter lim="800000"/>
            <a:headEnd/>
            <a:tailEnd/>
          </a:ln>
        </p:spPr>
        <p:txBody>
          <a:bodyPr>
            <a:spAutoFit/>
          </a:bodyPr>
          <a:lstStyle/>
          <a:p>
            <a:r>
              <a:rPr lang="en-GB" sz="2400">
                <a:latin typeface="Times New Roman" pitchFamily="18" charset="0"/>
                <a:cs typeface="Times New Roman" pitchFamily="18" charset="0"/>
              </a:rPr>
              <a:t>h</a:t>
            </a:r>
            <a:r>
              <a:rPr lang="en-GB" sz="2400" baseline="-25000">
                <a:latin typeface="Times New Roman" pitchFamily="18" charset="0"/>
                <a:cs typeface="Times New Roman" pitchFamily="18" charset="0"/>
              </a:rPr>
              <a:t>2</a:t>
            </a:r>
            <a:endParaRPr lang="en-GB" sz="2400">
              <a:latin typeface="Times New Roman" pitchFamily="18" charset="0"/>
              <a:cs typeface="Times New Roman" pitchFamily="18" charset="0"/>
            </a:endParaRPr>
          </a:p>
        </p:txBody>
      </p:sp>
      <p:sp>
        <p:nvSpPr>
          <p:cNvPr id="29" name="TextBox 28"/>
          <p:cNvSpPr txBox="1">
            <a:spLocks noChangeArrowheads="1"/>
          </p:cNvSpPr>
          <p:nvPr/>
        </p:nvSpPr>
        <p:spPr bwMode="auto">
          <a:xfrm>
            <a:off x="8216900" y="4268788"/>
            <a:ext cx="457200" cy="461962"/>
          </a:xfrm>
          <a:prstGeom prst="rect">
            <a:avLst/>
          </a:prstGeom>
          <a:noFill/>
          <a:ln w="9525">
            <a:noFill/>
            <a:miter lim="800000"/>
            <a:headEnd/>
            <a:tailEnd/>
          </a:ln>
        </p:spPr>
        <p:txBody>
          <a:bodyPr>
            <a:spAutoFit/>
          </a:bodyPr>
          <a:lstStyle/>
          <a:p>
            <a:r>
              <a:rPr lang="en-GB" sz="2400">
                <a:latin typeface="Times New Roman" pitchFamily="18" charset="0"/>
                <a:cs typeface="Times New Roman" pitchFamily="18" charset="0"/>
              </a:rPr>
              <a:t>h</a:t>
            </a:r>
            <a:r>
              <a:rPr lang="en-GB" sz="2400" baseline="-25000">
                <a:latin typeface="Times New Roman" pitchFamily="18" charset="0"/>
                <a:cs typeface="Times New Roman" pitchFamily="18" charset="0"/>
              </a:rPr>
              <a:t>1</a:t>
            </a:r>
            <a:endParaRPr lang="en-GB" sz="2400">
              <a:latin typeface="Times New Roman" pitchFamily="18" charset="0"/>
              <a:cs typeface="Times New Roman" pitchFamily="18" charset="0"/>
            </a:endParaRPr>
          </a:p>
        </p:txBody>
      </p:sp>
      <p:sp>
        <p:nvSpPr>
          <p:cNvPr id="60429" name="Text Box 13"/>
          <p:cNvSpPr txBox="1">
            <a:spLocks noChangeArrowheads="1"/>
          </p:cNvSpPr>
          <p:nvPr/>
        </p:nvSpPr>
        <p:spPr bwMode="auto">
          <a:xfrm>
            <a:off x="457200" y="228600"/>
            <a:ext cx="7162800" cy="461665"/>
          </a:xfrm>
          <a:prstGeom prst="rect">
            <a:avLst/>
          </a:prstGeom>
          <a:noFill/>
          <a:ln w="9525">
            <a:noFill/>
            <a:miter lim="800000"/>
            <a:headEnd/>
            <a:tailEnd/>
          </a:ln>
          <a:effectLst/>
        </p:spPr>
        <p:txBody>
          <a:bodyPr>
            <a:spAutoFit/>
          </a:bodyPr>
          <a:lstStyle/>
          <a:p>
            <a:pPr eaLnBrk="0" hangingPunct="0"/>
            <a:r>
              <a:rPr lang="en-US" sz="2400" b="1" smtClean="0">
                <a:solidFill>
                  <a:srgbClr val="0000FF"/>
                </a:solidFill>
                <a:latin typeface=".VnTime" pitchFamily="34" charset="0"/>
              </a:rPr>
              <a:t>III</a:t>
            </a:r>
            <a:r>
              <a:rPr lang="en-US" sz="2400" b="1">
                <a:solidFill>
                  <a:srgbClr val="0000FF"/>
                </a:solidFill>
                <a:latin typeface=".VnTime" pitchFamily="34" charset="0"/>
              </a:rPr>
              <a:t>. VËn dông:</a:t>
            </a:r>
            <a:endParaRPr lang="en-US" sz="2400">
              <a:solidFill>
                <a:srgbClr val="FF3300"/>
              </a:solidFill>
              <a:effectLst>
                <a:outerShdw blurRad="38100" dist="38100" dir="2700000" algn="tl">
                  <a:srgbClr val="C0C0C0"/>
                </a:outerShdw>
              </a:effectLst>
              <a:latin typeface=".VnTime"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checkerboard(across)">
                                      <p:cBhvr>
                                        <p:cTn id="7" dur="500"/>
                                        <p:tgtEl>
                                          <p:spTgt spid="28"/>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checkerboard(across)">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strips(downLeft)">
                                      <p:cBhvr>
                                        <p:cTn id="13" dur="500"/>
                                        <p:tgtEl>
                                          <p:spTgt spid="29"/>
                                        </p:tgtEl>
                                      </p:cBhvr>
                                    </p:animEffect>
                                  </p:childTnLst>
                                </p:cTn>
                              </p:par>
                              <p:par>
                                <p:cTn id="14" presetID="18" presetClass="entr" presetSubtype="12" fill="hold"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strips(downLeft)">
                                      <p:cBhvr>
                                        <p:cTn id="16" dur="500"/>
                                        <p:tgtEl>
                                          <p:spTgt spid="18"/>
                                        </p:tgtEl>
                                      </p:cBhvr>
                                    </p:animEffect>
                                  </p:childTnLst>
                                </p:cTn>
                              </p:par>
                              <p:par>
                                <p:cTn id="17" presetID="18" presetClass="entr" presetSubtype="12"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strips(downLeft)">
                                      <p:cBhvr>
                                        <p:cTn id="19" dur="500"/>
                                        <p:tgtEl>
                                          <p:spTgt spid="5"/>
                                        </p:tgtEl>
                                      </p:cBhvr>
                                    </p:animEffect>
                                  </p:childTnLst>
                                </p:cTn>
                              </p:par>
                              <p:par>
                                <p:cTn id="20" presetID="18" presetClass="entr" presetSubtype="12" fill="hold"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strips(downLeft)">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wedge">
                                      <p:cBhvr>
                                        <p:cTn id="27" dur="500"/>
                                        <p:tgtEl>
                                          <p:spTgt spid="27"/>
                                        </p:tgtEl>
                                      </p:cBhvr>
                                    </p:animEffect>
                                  </p:childTnLst>
                                </p:cTn>
                              </p:par>
                              <p:par>
                                <p:cTn id="28" presetID="20" presetClass="entr" presetSubtype="0" fill="hold" nodeType="with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wedge">
                                      <p:cBhvr>
                                        <p:cTn id="30" dur="500"/>
                                        <p:tgtEl>
                                          <p:spTgt spid="26"/>
                                        </p:tgtEl>
                                      </p:cBhvr>
                                    </p:animEffect>
                                  </p:childTnLst>
                                </p:cTn>
                              </p:par>
                              <p:par>
                                <p:cTn id="31" presetID="20" presetClass="entr" presetSubtype="0" fill="hold" nodeType="withEffect">
                                  <p:stCondLst>
                                    <p:cond delay="0"/>
                                  </p:stCondLst>
                                  <p:childTnLst>
                                    <p:set>
                                      <p:cBhvr>
                                        <p:cTn id="32" dur="1" fill="hold">
                                          <p:stCondLst>
                                            <p:cond delay="0"/>
                                          </p:stCondLst>
                                        </p:cTn>
                                        <p:tgtEl>
                                          <p:spTgt spid="24"/>
                                        </p:tgtEl>
                                        <p:attrNameLst>
                                          <p:attrName>style.visibility</p:attrName>
                                        </p:attrNameLst>
                                      </p:cBhvr>
                                      <p:to>
                                        <p:strVal val="visible"/>
                                      </p:to>
                                    </p:set>
                                    <p:animEffect transition="in" filter="wedge">
                                      <p:cBhvr>
                                        <p:cTn id="33" dur="500"/>
                                        <p:tgtEl>
                                          <p:spTgt spid="24"/>
                                        </p:tgtEl>
                                      </p:cBhvr>
                                    </p:animEffect>
                                  </p:childTnLst>
                                </p:cTn>
                              </p:par>
                              <p:par>
                                <p:cTn id="34" presetID="20" presetClass="entr" presetSubtype="0" fill="hold" nodeType="with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wedge">
                                      <p:cBhvr>
                                        <p:cTn id="3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15" grpId="0" animBg="1"/>
      <p:bldP spid="27" grpId="0"/>
      <p:bldP spid="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7" descr="rgb-on-white-0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56328" name="Picture 8" descr="10-09-08_0806"/>
          <p:cNvPicPr>
            <a:picLocks noChangeAspect="1" noChangeArrowheads="1"/>
          </p:cNvPicPr>
          <p:nvPr/>
        </p:nvPicPr>
        <p:blipFill>
          <a:blip r:embed="rId3"/>
          <a:srcRect/>
          <a:stretch>
            <a:fillRect/>
          </a:stretch>
        </p:blipFill>
        <p:spPr bwMode="auto">
          <a:xfrm>
            <a:off x="4876800" y="1676400"/>
            <a:ext cx="4267200" cy="5181600"/>
          </a:xfrm>
          <a:prstGeom prst="rect">
            <a:avLst/>
          </a:prstGeom>
          <a:noFill/>
          <a:ln w="9525">
            <a:noFill/>
            <a:miter lim="800000"/>
            <a:headEnd/>
            <a:tailEnd/>
          </a:ln>
        </p:spPr>
      </p:pic>
      <p:sp>
        <p:nvSpPr>
          <p:cNvPr id="56329" name="Text Box 9"/>
          <p:cNvSpPr txBox="1">
            <a:spLocks noChangeArrowheads="1"/>
          </p:cNvSpPr>
          <p:nvPr/>
        </p:nvSpPr>
        <p:spPr bwMode="auto">
          <a:xfrm>
            <a:off x="1447800" y="438150"/>
            <a:ext cx="7086600" cy="1066800"/>
          </a:xfrm>
          <a:prstGeom prst="rect">
            <a:avLst/>
          </a:prstGeom>
          <a:noFill/>
          <a:ln w="9525">
            <a:noFill/>
            <a:miter lim="800000"/>
            <a:headEnd/>
            <a:tailEnd/>
          </a:ln>
          <a:effectLst/>
        </p:spPr>
        <p:txBody>
          <a:bodyPr>
            <a:spAutoFit/>
          </a:bodyPr>
          <a:lstStyle/>
          <a:p>
            <a:pPr algn="just">
              <a:spcBef>
                <a:spcPct val="50000"/>
              </a:spcBef>
            </a:pPr>
            <a:r>
              <a:rPr lang="en-US" sz="3200" b="1">
                <a:solidFill>
                  <a:srgbClr val="0000FF"/>
                </a:solidFill>
                <a:latin typeface="Times New Roman" pitchFamily="18" charset="0"/>
                <a:cs typeface="Times New Roman" pitchFamily="18" charset="0"/>
              </a:rPr>
              <a:t>Tại sao khi lặn sâu, người thợ lặn phải mặc bộ áo lặn chịu được áp suất lớn?</a:t>
            </a:r>
          </a:p>
        </p:txBody>
      </p:sp>
      <p:pic>
        <p:nvPicPr>
          <p:cNvPr id="49157" name="Picture 4" descr="12_GF_GF"/>
          <p:cNvPicPr>
            <a:picLocks noChangeAspect="1" noChangeArrowheads="1"/>
          </p:cNvPicPr>
          <p:nvPr/>
        </p:nvPicPr>
        <p:blipFill>
          <a:blip r:embed="rId4"/>
          <a:srcRect/>
          <a:stretch>
            <a:fillRect/>
          </a:stretch>
        </p:blipFill>
        <p:spPr bwMode="auto">
          <a:xfrm>
            <a:off x="0" y="1676400"/>
            <a:ext cx="4876800" cy="518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6328"/>
                                        </p:tgtEl>
                                        <p:attrNameLst>
                                          <p:attrName>style.visibility</p:attrName>
                                        </p:attrNameLst>
                                      </p:cBhvr>
                                      <p:to>
                                        <p:strVal val="visible"/>
                                      </p:to>
                                    </p:set>
                                    <p:animEffect transition="in" filter="randombar(horizontal)">
                                      <p:cBhvr>
                                        <p:cTn id="7" dur="500"/>
                                        <p:tgtEl>
                                          <p:spTgt spid="56328"/>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9157"/>
                                        </p:tgtEl>
                                        <p:attrNameLst>
                                          <p:attrName>style.visibility</p:attrName>
                                        </p:attrNameLst>
                                      </p:cBhvr>
                                      <p:to>
                                        <p:strVal val="visible"/>
                                      </p:to>
                                    </p:set>
                                    <p:anim to="" calcmode="lin" valueType="num">
                                      <p:cBhvr>
                                        <p:cTn id="12" dur="1" fill="hold"/>
                                        <p:tgtEl>
                                          <p:spTgt spid="49157"/>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grpId="0" nodeType="clickEffect">
                                  <p:stCondLst>
                                    <p:cond delay="0"/>
                                  </p:stCondLst>
                                  <p:childTnLst>
                                    <p:set>
                                      <p:cBhvr>
                                        <p:cTn id="16" dur="1" fill="hold">
                                          <p:stCondLst>
                                            <p:cond delay="0"/>
                                          </p:stCondLst>
                                        </p:cTn>
                                        <p:tgtEl>
                                          <p:spTgt spid="56329"/>
                                        </p:tgtEl>
                                        <p:attrNameLst>
                                          <p:attrName>style.visibility</p:attrName>
                                        </p:attrNameLst>
                                      </p:cBhvr>
                                      <p:to>
                                        <p:strVal val="visible"/>
                                      </p:to>
                                    </p:set>
                                    <p:anim calcmode="lin" valueType="num">
                                      <p:cBhvr>
                                        <p:cTn id="17" dur="1000" fill="hold"/>
                                        <p:tgtEl>
                                          <p:spTgt spid="56329"/>
                                        </p:tgtEl>
                                        <p:attrNameLst>
                                          <p:attrName>ppt_w</p:attrName>
                                        </p:attrNameLst>
                                      </p:cBhvr>
                                      <p:tavLst>
                                        <p:tav tm="0">
                                          <p:val>
                                            <p:strVal val="#ppt_w*0.70"/>
                                          </p:val>
                                        </p:tav>
                                        <p:tav tm="100000">
                                          <p:val>
                                            <p:strVal val="#ppt_w"/>
                                          </p:val>
                                        </p:tav>
                                      </p:tavLst>
                                    </p:anim>
                                    <p:anim calcmode="lin" valueType="num">
                                      <p:cBhvr>
                                        <p:cTn id="18" dur="1000" fill="hold"/>
                                        <p:tgtEl>
                                          <p:spTgt spid="56329"/>
                                        </p:tgtEl>
                                        <p:attrNameLst>
                                          <p:attrName>ppt_h</p:attrName>
                                        </p:attrNameLst>
                                      </p:cBhvr>
                                      <p:tavLst>
                                        <p:tav tm="0">
                                          <p:val>
                                            <p:strVal val="#ppt_h"/>
                                          </p:val>
                                        </p:tav>
                                        <p:tav tm="100000">
                                          <p:val>
                                            <p:strVal val="#ppt_h"/>
                                          </p:val>
                                        </p:tav>
                                      </p:tavLst>
                                    </p:anim>
                                    <p:animEffect transition="in" filter="fade">
                                      <p:cBhvr>
                                        <p:cTn id="19" dur="1000"/>
                                        <p:tgtEl>
                                          <p:spTgt spid="563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WordArt 2"/>
          <p:cNvSpPr>
            <a:spLocks noChangeArrowheads="1" noChangeShapeType="1" noTextEdit="1"/>
          </p:cNvSpPr>
          <p:nvPr/>
        </p:nvSpPr>
        <p:spPr bwMode="auto">
          <a:xfrm>
            <a:off x="1066800" y="533400"/>
            <a:ext cx="1714500" cy="390525"/>
          </a:xfrm>
          <a:prstGeom prst="rect">
            <a:avLst/>
          </a:prstGeom>
        </p:spPr>
        <p:txBody>
          <a:bodyPr wrap="none" fromWordArt="1">
            <a:prstTxWarp prst="textPlain">
              <a:avLst>
                <a:gd name="adj" fmla="val 50000"/>
              </a:avLst>
            </a:prstTxWarp>
          </a:bodyPr>
          <a:lstStyle/>
          <a:p>
            <a:pPr algn="ctr"/>
            <a:r>
              <a:rPr lang="en-US" sz="2800" kern="10">
                <a:ln w="31750" cap="rnd">
                  <a:noFill/>
                  <a:prstDash val="sysDot"/>
                  <a:round/>
                  <a:headEnd/>
                  <a:tailEnd/>
                </a:ln>
                <a:solidFill>
                  <a:srgbClr val="FF00FF"/>
                </a:solidFill>
                <a:effectLst>
                  <a:outerShdw dist="35921" dir="2700000" algn="ctr" rotWithShape="0">
                    <a:srgbClr val="990000"/>
                  </a:outerShdw>
                </a:effectLst>
                <a:latin typeface=".VnTime"/>
              </a:rPr>
              <a:t>TiÕt 10  Bµi 8</a:t>
            </a:r>
          </a:p>
        </p:txBody>
      </p:sp>
      <p:sp>
        <p:nvSpPr>
          <p:cNvPr id="50179" name="WordArt 3"/>
          <p:cNvSpPr>
            <a:spLocks noChangeArrowheads="1" noChangeShapeType="1" noTextEdit="1"/>
          </p:cNvSpPr>
          <p:nvPr/>
        </p:nvSpPr>
        <p:spPr bwMode="auto">
          <a:xfrm>
            <a:off x="3200400" y="457200"/>
            <a:ext cx="4124325" cy="466725"/>
          </a:xfrm>
          <a:prstGeom prst="rect">
            <a:avLst/>
          </a:prstGeom>
        </p:spPr>
        <p:txBody>
          <a:bodyPr wrap="none" fromWordArt="1">
            <a:prstTxWarp prst="textPlain">
              <a:avLst>
                <a:gd name="adj" fmla="val 50000"/>
              </a:avLst>
            </a:prstTxWarp>
          </a:bodyPr>
          <a:lstStyle/>
          <a:p>
            <a:pPr algn="ctr"/>
            <a:r>
              <a:rPr lang="en-US" sz="3200" kern="10">
                <a:ln w="19050">
                  <a:noFill/>
                  <a:round/>
                  <a:headEnd/>
                  <a:tailEnd/>
                </a:ln>
                <a:solidFill>
                  <a:srgbClr val="FF0000"/>
                </a:solidFill>
                <a:effectLst>
                  <a:outerShdw dist="35921" dir="2700000" algn="ctr" rotWithShape="0">
                    <a:srgbClr val="990000"/>
                  </a:outerShdw>
                </a:effectLst>
                <a:latin typeface="Times New Roman"/>
                <a:cs typeface="Times New Roman"/>
              </a:rPr>
              <a:t>ÁP SUẤT CHẤT LỎNG</a:t>
            </a:r>
          </a:p>
        </p:txBody>
      </p:sp>
      <p:sp>
        <p:nvSpPr>
          <p:cNvPr id="50180" name="Text Box 4"/>
          <p:cNvSpPr txBox="1">
            <a:spLocks noChangeArrowheads="1"/>
          </p:cNvSpPr>
          <p:nvPr/>
        </p:nvSpPr>
        <p:spPr bwMode="auto">
          <a:xfrm>
            <a:off x="457200" y="1155700"/>
            <a:ext cx="7037388" cy="519113"/>
          </a:xfrm>
          <a:prstGeom prst="rect">
            <a:avLst/>
          </a:prstGeom>
          <a:noFill/>
          <a:ln w="9525">
            <a:noFill/>
            <a:miter lim="800000"/>
            <a:headEnd/>
            <a:tailEnd/>
          </a:ln>
          <a:effectLst/>
        </p:spPr>
        <p:txBody>
          <a:bodyPr wrap="none">
            <a:spAutoFit/>
          </a:bodyPr>
          <a:lstStyle/>
          <a:p>
            <a:pPr eaLnBrk="0" hangingPunct="0"/>
            <a:r>
              <a:rPr lang="en-US" sz="2800" b="1">
                <a:solidFill>
                  <a:srgbClr val="3333FF"/>
                </a:solidFill>
                <a:latin typeface=".VnTime" pitchFamily="34" charset="0"/>
              </a:rPr>
              <a:t>I. Sù tån t¹i cña ¸p suÊt trong lßng chÊt láng:</a:t>
            </a:r>
            <a:endParaRPr lang="en-US" sz="2800" b="1" u="sng">
              <a:solidFill>
                <a:srgbClr val="3333FF"/>
              </a:solidFill>
              <a:latin typeface=".VnTime" pitchFamily="34" charset="0"/>
            </a:endParaRPr>
          </a:p>
        </p:txBody>
      </p:sp>
      <p:pic>
        <p:nvPicPr>
          <p:cNvPr id="50181" name="Picture 5"/>
          <p:cNvPicPr>
            <a:picLocks noChangeAspect="1" noChangeArrowheads="1"/>
          </p:cNvPicPr>
          <p:nvPr/>
        </p:nvPicPr>
        <p:blipFill>
          <a:blip r:embed="rId2">
            <a:lum bright="60000" contrast="-46000"/>
            <a:grayscl/>
          </a:blip>
          <a:srcRect/>
          <a:stretch>
            <a:fillRect/>
          </a:stretch>
        </p:blipFill>
        <p:spPr bwMode="auto">
          <a:xfrm>
            <a:off x="0" y="4581525"/>
            <a:ext cx="9144000" cy="168275"/>
          </a:xfrm>
          <a:prstGeom prst="rect">
            <a:avLst/>
          </a:prstGeom>
          <a:noFill/>
          <a:ln w="9525">
            <a:noFill/>
            <a:miter lim="800000"/>
            <a:headEnd/>
            <a:tailEnd/>
          </a:ln>
        </p:spPr>
      </p:pic>
      <p:grpSp>
        <p:nvGrpSpPr>
          <p:cNvPr id="50182" name="Group 6"/>
          <p:cNvGrpSpPr>
            <a:grpSpLocks/>
          </p:cNvGrpSpPr>
          <p:nvPr/>
        </p:nvGrpSpPr>
        <p:grpSpPr bwMode="auto">
          <a:xfrm>
            <a:off x="685800" y="3076575"/>
            <a:ext cx="3276600" cy="1524000"/>
            <a:chOff x="384" y="2208"/>
            <a:chExt cx="2064" cy="960"/>
          </a:xfrm>
        </p:grpSpPr>
        <p:grpSp>
          <p:nvGrpSpPr>
            <p:cNvPr id="50183" name="Group 7"/>
            <p:cNvGrpSpPr>
              <a:grpSpLocks/>
            </p:cNvGrpSpPr>
            <p:nvPr/>
          </p:nvGrpSpPr>
          <p:grpSpPr bwMode="auto">
            <a:xfrm>
              <a:off x="384" y="2208"/>
              <a:ext cx="2064" cy="960"/>
              <a:chOff x="528" y="2208"/>
              <a:chExt cx="2064" cy="960"/>
            </a:xfrm>
          </p:grpSpPr>
          <p:sp>
            <p:nvSpPr>
              <p:cNvPr id="50184" name="Rectangle 8"/>
              <p:cNvSpPr>
                <a:spLocks noChangeArrowheads="1"/>
              </p:cNvSpPr>
              <p:nvPr/>
            </p:nvSpPr>
            <p:spPr bwMode="auto">
              <a:xfrm>
                <a:off x="528" y="2208"/>
                <a:ext cx="2064" cy="192"/>
              </a:xfrm>
              <a:prstGeom prst="rect">
                <a:avLst/>
              </a:prstGeom>
              <a:solidFill>
                <a:srgbClr val="FFCC66"/>
              </a:solidFill>
              <a:ln w="9525">
                <a:noFill/>
                <a:miter lim="800000"/>
                <a:headEnd/>
                <a:tailEnd/>
              </a:ln>
              <a:effectLst/>
            </p:spPr>
            <p:txBody>
              <a:bodyPr wrap="none" anchor="ctr"/>
              <a:lstStyle/>
              <a:p>
                <a:endParaRPr lang="en-US"/>
              </a:p>
            </p:txBody>
          </p:sp>
          <p:sp>
            <p:nvSpPr>
              <p:cNvPr id="50185" name="Rectangle 9"/>
              <p:cNvSpPr>
                <a:spLocks noChangeArrowheads="1"/>
              </p:cNvSpPr>
              <p:nvPr/>
            </p:nvSpPr>
            <p:spPr bwMode="auto">
              <a:xfrm>
                <a:off x="2496" y="2400"/>
                <a:ext cx="96" cy="768"/>
              </a:xfrm>
              <a:prstGeom prst="rect">
                <a:avLst/>
              </a:prstGeom>
              <a:solidFill>
                <a:srgbClr val="FFCC66"/>
              </a:solidFill>
              <a:ln w="9525">
                <a:noFill/>
                <a:miter lim="800000"/>
                <a:headEnd/>
                <a:tailEnd/>
              </a:ln>
              <a:effectLst/>
            </p:spPr>
            <p:txBody>
              <a:bodyPr wrap="none" anchor="ctr"/>
              <a:lstStyle/>
              <a:p>
                <a:endParaRPr lang="en-US"/>
              </a:p>
            </p:txBody>
          </p:sp>
          <p:sp>
            <p:nvSpPr>
              <p:cNvPr id="50186" name="Rectangle 10"/>
              <p:cNvSpPr>
                <a:spLocks noChangeArrowheads="1"/>
              </p:cNvSpPr>
              <p:nvPr/>
            </p:nvSpPr>
            <p:spPr bwMode="auto">
              <a:xfrm>
                <a:off x="528" y="2400"/>
                <a:ext cx="96" cy="768"/>
              </a:xfrm>
              <a:prstGeom prst="rect">
                <a:avLst/>
              </a:prstGeom>
              <a:solidFill>
                <a:srgbClr val="FFCC66"/>
              </a:solidFill>
              <a:ln w="9525">
                <a:noFill/>
                <a:miter lim="800000"/>
                <a:headEnd/>
                <a:tailEnd/>
              </a:ln>
              <a:effectLst/>
            </p:spPr>
            <p:txBody>
              <a:bodyPr wrap="none" anchor="ctr"/>
              <a:lstStyle/>
              <a:p>
                <a:endParaRPr lang="en-US"/>
              </a:p>
            </p:txBody>
          </p:sp>
        </p:grpSp>
        <p:sp>
          <p:nvSpPr>
            <p:cNvPr id="50187" name="Line 11"/>
            <p:cNvSpPr>
              <a:spLocks noChangeShapeType="1"/>
            </p:cNvSpPr>
            <p:nvPr/>
          </p:nvSpPr>
          <p:spPr bwMode="auto">
            <a:xfrm>
              <a:off x="395" y="2256"/>
              <a:ext cx="2016" cy="0"/>
            </a:xfrm>
            <a:prstGeom prst="line">
              <a:avLst/>
            </a:prstGeom>
            <a:noFill/>
            <a:ln w="9525">
              <a:solidFill>
                <a:srgbClr val="660033"/>
              </a:solidFill>
              <a:round/>
              <a:headEnd/>
              <a:tailEnd/>
            </a:ln>
            <a:effectLst/>
          </p:spPr>
          <p:txBody>
            <a:bodyPr wrap="none" anchor="ctr"/>
            <a:lstStyle/>
            <a:p>
              <a:endParaRPr lang="en-US"/>
            </a:p>
          </p:txBody>
        </p:sp>
      </p:grpSp>
      <p:sp>
        <p:nvSpPr>
          <p:cNvPr id="50188" name="Rectangle 12"/>
          <p:cNvSpPr>
            <a:spLocks noChangeArrowheads="1"/>
          </p:cNvSpPr>
          <p:nvPr/>
        </p:nvSpPr>
        <p:spPr bwMode="auto">
          <a:xfrm>
            <a:off x="1828800" y="2162175"/>
            <a:ext cx="838200" cy="914400"/>
          </a:xfrm>
          <a:prstGeom prst="rect">
            <a:avLst/>
          </a:prstGeom>
          <a:solidFill>
            <a:schemeClr val="tx2"/>
          </a:solidFill>
          <a:ln w="9525">
            <a:noFill/>
            <a:miter lim="800000"/>
            <a:headEnd/>
            <a:tailEnd/>
          </a:ln>
          <a:effectLst/>
        </p:spPr>
        <p:txBody>
          <a:bodyPr wrap="none" anchor="ctr"/>
          <a:lstStyle/>
          <a:p>
            <a:endParaRPr lang="en-US"/>
          </a:p>
        </p:txBody>
      </p:sp>
      <p:grpSp>
        <p:nvGrpSpPr>
          <p:cNvPr id="50189" name="Group 13"/>
          <p:cNvGrpSpPr>
            <a:grpSpLocks/>
          </p:cNvGrpSpPr>
          <p:nvPr/>
        </p:nvGrpSpPr>
        <p:grpSpPr bwMode="auto">
          <a:xfrm>
            <a:off x="1676400" y="2590800"/>
            <a:ext cx="533400" cy="1447800"/>
            <a:chOff x="3072" y="2928"/>
            <a:chExt cx="336" cy="912"/>
          </a:xfrm>
        </p:grpSpPr>
        <p:sp>
          <p:nvSpPr>
            <p:cNvPr id="50190" name="Line 14"/>
            <p:cNvSpPr>
              <a:spLocks noChangeShapeType="1"/>
            </p:cNvSpPr>
            <p:nvPr/>
          </p:nvSpPr>
          <p:spPr bwMode="auto">
            <a:xfrm>
              <a:off x="3408" y="2928"/>
              <a:ext cx="0" cy="768"/>
            </a:xfrm>
            <a:prstGeom prst="line">
              <a:avLst/>
            </a:prstGeom>
            <a:noFill/>
            <a:ln w="57150">
              <a:solidFill>
                <a:srgbClr val="FF33CC"/>
              </a:solidFill>
              <a:round/>
              <a:headEnd/>
              <a:tailEnd type="arrow" w="med" len="med"/>
            </a:ln>
            <a:effectLst/>
          </p:spPr>
          <p:txBody>
            <a:bodyPr wrap="none" anchor="ctr"/>
            <a:lstStyle/>
            <a:p>
              <a:endParaRPr lang="en-US"/>
            </a:p>
          </p:txBody>
        </p:sp>
        <p:sp>
          <p:nvSpPr>
            <p:cNvPr id="50191" name="Text Box 15"/>
            <p:cNvSpPr txBox="1">
              <a:spLocks noChangeArrowheads="1"/>
            </p:cNvSpPr>
            <p:nvPr/>
          </p:nvSpPr>
          <p:spPr bwMode="auto">
            <a:xfrm>
              <a:off x="3072" y="3552"/>
              <a:ext cx="244" cy="288"/>
            </a:xfrm>
            <a:prstGeom prst="rect">
              <a:avLst/>
            </a:prstGeom>
            <a:noFill/>
            <a:ln w="9525">
              <a:noFill/>
              <a:miter lim="800000"/>
              <a:headEnd/>
              <a:tailEnd/>
            </a:ln>
            <a:effectLst/>
          </p:spPr>
          <p:txBody>
            <a:bodyPr wrap="none">
              <a:spAutoFit/>
            </a:bodyPr>
            <a:lstStyle/>
            <a:p>
              <a:pPr eaLnBrk="0" hangingPunct="0"/>
              <a:r>
                <a:rPr lang="en-US" sz="2400" b="1">
                  <a:solidFill>
                    <a:srgbClr val="FF33CC"/>
                  </a:solidFill>
                </a:rPr>
                <a:t>P</a:t>
              </a:r>
            </a:p>
          </p:txBody>
        </p:sp>
        <p:sp>
          <p:nvSpPr>
            <p:cNvPr id="50192" name="Line 16"/>
            <p:cNvSpPr>
              <a:spLocks noChangeShapeType="1"/>
            </p:cNvSpPr>
            <p:nvPr/>
          </p:nvSpPr>
          <p:spPr bwMode="auto">
            <a:xfrm>
              <a:off x="3082" y="3575"/>
              <a:ext cx="240" cy="0"/>
            </a:xfrm>
            <a:prstGeom prst="line">
              <a:avLst/>
            </a:prstGeom>
            <a:noFill/>
            <a:ln w="9525">
              <a:solidFill>
                <a:srgbClr val="FF33CC"/>
              </a:solidFill>
              <a:round/>
              <a:headEnd/>
              <a:tailEnd type="triangle" w="med" len="med"/>
            </a:ln>
            <a:effectLst/>
          </p:spPr>
          <p:txBody>
            <a:bodyPr wrap="none" anchor="ctr"/>
            <a:lstStyle/>
            <a:p>
              <a:endParaRPr lang="en-US"/>
            </a:p>
          </p:txBody>
        </p:sp>
      </p:grpSp>
      <p:sp>
        <p:nvSpPr>
          <p:cNvPr id="50193" name="Freeform 17"/>
          <p:cNvSpPr>
            <a:spLocks/>
          </p:cNvSpPr>
          <p:nvPr/>
        </p:nvSpPr>
        <p:spPr bwMode="auto">
          <a:xfrm>
            <a:off x="5110163" y="2424113"/>
            <a:ext cx="3487737" cy="2151062"/>
          </a:xfrm>
          <a:custGeom>
            <a:avLst/>
            <a:gdLst/>
            <a:ahLst/>
            <a:cxnLst>
              <a:cxn ang="0">
                <a:pos x="0" y="0"/>
              </a:cxn>
              <a:cxn ang="0">
                <a:pos x="144" y="1200"/>
              </a:cxn>
              <a:cxn ang="0">
                <a:pos x="240" y="1296"/>
              </a:cxn>
              <a:cxn ang="0">
                <a:pos x="1872" y="1296"/>
              </a:cxn>
              <a:cxn ang="0">
                <a:pos x="1968" y="1152"/>
              </a:cxn>
              <a:cxn ang="0">
                <a:pos x="2112" y="0"/>
              </a:cxn>
            </a:cxnLst>
            <a:rect l="0" t="0" r="r" b="b"/>
            <a:pathLst>
              <a:path w="2112" h="1296">
                <a:moveTo>
                  <a:pt x="0" y="0"/>
                </a:moveTo>
                <a:lnTo>
                  <a:pt x="144" y="1200"/>
                </a:lnTo>
                <a:lnTo>
                  <a:pt x="240" y="1296"/>
                </a:lnTo>
                <a:lnTo>
                  <a:pt x="1872" y="1296"/>
                </a:lnTo>
                <a:lnTo>
                  <a:pt x="1968" y="1152"/>
                </a:lnTo>
                <a:lnTo>
                  <a:pt x="2112" y="0"/>
                </a:lnTo>
              </a:path>
            </a:pathLst>
          </a:custGeom>
          <a:noFill/>
          <a:ln w="76200" cmpd="sng">
            <a:solidFill>
              <a:schemeClr val="tx1"/>
            </a:solidFill>
            <a:round/>
            <a:headEnd/>
            <a:tailEnd/>
          </a:ln>
          <a:effectLst/>
        </p:spPr>
        <p:txBody>
          <a:bodyPr/>
          <a:lstStyle/>
          <a:p>
            <a:endParaRPr lang="en-US"/>
          </a:p>
        </p:txBody>
      </p:sp>
      <p:sp>
        <p:nvSpPr>
          <p:cNvPr id="50194" name="Freeform 18"/>
          <p:cNvSpPr>
            <a:spLocks/>
          </p:cNvSpPr>
          <p:nvPr/>
        </p:nvSpPr>
        <p:spPr bwMode="auto">
          <a:xfrm>
            <a:off x="5181600" y="2895600"/>
            <a:ext cx="3352800" cy="1674813"/>
          </a:xfrm>
          <a:custGeom>
            <a:avLst/>
            <a:gdLst/>
            <a:ahLst/>
            <a:cxnLst>
              <a:cxn ang="0">
                <a:pos x="0" y="0"/>
              </a:cxn>
              <a:cxn ang="0">
                <a:pos x="144" y="1200"/>
              </a:cxn>
              <a:cxn ang="0">
                <a:pos x="240" y="1296"/>
              </a:cxn>
              <a:cxn ang="0">
                <a:pos x="1872" y="1296"/>
              </a:cxn>
              <a:cxn ang="0">
                <a:pos x="1968" y="1152"/>
              </a:cxn>
              <a:cxn ang="0">
                <a:pos x="2112" y="0"/>
              </a:cxn>
            </a:cxnLst>
            <a:rect l="0" t="0" r="r" b="b"/>
            <a:pathLst>
              <a:path w="2112" h="1296">
                <a:moveTo>
                  <a:pt x="0" y="0"/>
                </a:moveTo>
                <a:lnTo>
                  <a:pt x="144" y="1200"/>
                </a:lnTo>
                <a:lnTo>
                  <a:pt x="240" y="1296"/>
                </a:lnTo>
                <a:lnTo>
                  <a:pt x="1872" y="1296"/>
                </a:lnTo>
                <a:lnTo>
                  <a:pt x="1968" y="1152"/>
                </a:lnTo>
                <a:lnTo>
                  <a:pt x="2112" y="0"/>
                </a:lnTo>
              </a:path>
            </a:pathLst>
          </a:custGeom>
          <a:solidFill>
            <a:srgbClr val="00FFFF"/>
          </a:solidFill>
          <a:ln w="76200" cmpd="sng">
            <a:noFill/>
            <a:round/>
            <a:headEnd/>
            <a:tailEnd/>
          </a:ln>
          <a:effectLst/>
        </p:spPr>
        <p:txBody>
          <a:bodyPr/>
          <a:lstStyle/>
          <a:p>
            <a:endParaRPr lang="en-US"/>
          </a:p>
        </p:txBody>
      </p:sp>
      <p:sp>
        <p:nvSpPr>
          <p:cNvPr id="50195" name="WordArt 19"/>
          <p:cNvSpPr>
            <a:spLocks noChangeArrowheads="1" noChangeShapeType="1" noTextEdit="1"/>
          </p:cNvSpPr>
          <p:nvPr/>
        </p:nvSpPr>
        <p:spPr bwMode="auto">
          <a:xfrm>
            <a:off x="6477000" y="3048000"/>
            <a:ext cx="762000" cy="619125"/>
          </a:xfrm>
          <a:prstGeom prst="rect">
            <a:avLst/>
          </a:prstGeom>
        </p:spPr>
        <p:txBody>
          <a:bodyPr wrap="none" fromWordArt="1">
            <a:prstTxWarp prst="textPlain">
              <a:avLst>
                <a:gd name="adj" fmla="val 50000"/>
              </a:avLst>
            </a:prstTxWarp>
            <a:scene3d>
              <a:camera prst="legacyPerspectiveBottomRight">
                <a:rot lat="0" lon="21239999" rev="0"/>
              </a:camera>
              <a:lightRig rig="legacyHarsh3" dir="l"/>
            </a:scene3d>
            <a:sp3d extrusionH="430200" prstMaterial="legacyMatte">
              <a:extrusionClr>
                <a:srgbClr val="C0C0C0"/>
              </a:extrusionClr>
            </a:sp3d>
          </a:bodyPr>
          <a:lstStyle/>
          <a:p>
            <a:pPr algn="ctr"/>
            <a:r>
              <a:rPr lang="en-US" sz="3600" kern="10">
                <a:ln w="9525">
                  <a:round/>
                  <a:headEnd/>
                  <a:tailEnd/>
                </a:ln>
                <a:solidFill>
                  <a:srgbClr val="0000FF"/>
                </a:solidFill>
                <a:latin typeface=".VnTime"/>
              </a:rPr>
              <a:t>?</a:t>
            </a:r>
          </a:p>
        </p:txBody>
      </p:sp>
      <p:sp>
        <p:nvSpPr>
          <p:cNvPr id="74768" name="Text Box 16"/>
          <p:cNvSpPr txBox="1">
            <a:spLocks noChangeArrowheads="1"/>
          </p:cNvSpPr>
          <p:nvPr/>
        </p:nvSpPr>
        <p:spPr bwMode="auto">
          <a:xfrm>
            <a:off x="609600" y="4800600"/>
            <a:ext cx="8305800" cy="946150"/>
          </a:xfrm>
          <a:prstGeom prst="rect">
            <a:avLst/>
          </a:prstGeom>
          <a:solidFill>
            <a:schemeClr val="bg1"/>
          </a:solidFill>
          <a:ln w="9525">
            <a:noFill/>
            <a:miter lim="800000"/>
            <a:headEnd/>
            <a:tailEnd/>
          </a:ln>
        </p:spPr>
        <p:txBody>
          <a:bodyPr>
            <a:spAutoFit/>
          </a:bodyPr>
          <a:lstStyle/>
          <a:p>
            <a:pPr eaLnBrk="0" hangingPunct="0"/>
            <a:r>
              <a:rPr lang="en-US" sz="2800" b="1">
                <a:solidFill>
                  <a:srgbClr val="0000FF"/>
                </a:solidFill>
                <a:latin typeface=".VnTime" pitchFamily="34" charset="0"/>
              </a:rPr>
              <a:t> VËt r¾n t¸c dông ¸p suÊt lªn mÆt bµn theo mét ph­¬ng (ph­¬ng cña träng lùc)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0180"/>
                                        </p:tgtEl>
                                        <p:attrNameLst>
                                          <p:attrName>style.visibility</p:attrName>
                                        </p:attrNameLst>
                                      </p:cBhvr>
                                      <p:to>
                                        <p:strVal val="visible"/>
                                      </p:to>
                                    </p:set>
                                    <p:anim calcmode="lin" valueType="num">
                                      <p:cBhvr>
                                        <p:cTn id="7" dur="1000" fill="hold"/>
                                        <p:tgtEl>
                                          <p:spTgt spid="50180"/>
                                        </p:tgtEl>
                                        <p:attrNameLst>
                                          <p:attrName>ppt_w</p:attrName>
                                        </p:attrNameLst>
                                      </p:cBhvr>
                                      <p:tavLst>
                                        <p:tav tm="0">
                                          <p:val>
                                            <p:strVal val="#ppt_w*0.70"/>
                                          </p:val>
                                        </p:tav>
                                        <p:tav tm="100000">
                                          <p:val>
                                            <p:strVal val="#ppt_w"/>
                                          </p:val>
                                        </p:tav>
                                      </p:tavLst>
                                    </p:anim>
                                    <p:anim calcmode="lin" valueType="num">
                                      <p:cBhvr>
                                        <p:cTn id="8" dur="1000" fill="hold"/>
                                        <p:tgtEl>
                                          <p:spTgt spid="50180"/>
                                        </p:tgtEl>
                                        <p:attrNameLst>
                                          <p:attrName>ppt_h</p:attrName>
                                        </p:attrNameLst>
                                      </p:cBhvr>
                                      <p:tavLst>
                                        <p:tav tm="0">
                                          <p:val>
                                            <p:strVal val="#ppt_h"/>
                                          </p:val>
                                        </p:tav>
                                        <p:tav tm="100000">
                                          <p:val>
                                            <p:strVal val="#ppt_h"/>
                                          </p:val>
                                        </p:tav>
                                      </p:tavLst>
                                    </p:anim>
                                    <p:animEffect transition="in" filter="fade">
                                      <p:cBhvr>
                                        <p:cTn id="9" dur="1000"/>
                                        <p:tgtEl>
                                          <p:spTgt spid="50180"/>
                                        </p:tgtEl>
                                      </p:cBhvr>
                                    </p:animEffect>
                                  </p:childTnLst>
                                </p:cTn>
                              </p:par>
                            </p:childTnLst>
                          </p:cTn>
                        </p:par>
                      </p:childTnLst>
                    </p:cTn>
                  </p:par>
                  <p:par>
                    <p:cTn id="10" fill="hold">
                      <p:stCondLst>
                        <p:cond delay="indefinite"/>
                      </p:stCondLst>
                      <p:childTnLst>
                        <p:par>
                          <p:cTn id="11" fill="hold">
                            <p:stCondLst>
                              <p:cond delay="0"/>
                            </p:stCondLst>
                            <p:childTnLst>
                              <p:par>
                                <p:cTn id="12" presetID="20" presetClass="entr" presetSubtype="0" fill="hold" nodeType="clickEffect">
                                  <p:stCondLst>
                                    <p:cond delay="0"/>
                                  </p:stCondLst>
                                  <p:childTnLst>
                                    <p:set>
                                      <p:cBhvr>
                                        <p:cTn id="13" dur="1" fill="hold">
                                          <p:stCondLst>
                                            <p:cond delay="0"/>
                                          </p:stCondLst>
                                        </p:cTn>
                                        <p:tgtEl>
                                          <p:spTgt spid="50181"/>
                                        </p:tgtEl>
                                        <p:attrNameLst>
                                          <p:attrName>style.visibility</p:attrName>
                                        </p:attrNameLst>
                                      </p:cBhvr>
                                      <p:to>
                                        <p:strVal val="visible"/>
                                      </p:to>
                                    </p:set>
                                    <p:animEffect transition="in" filter="wedge">
                                      <p:cBhvr>
                                        <p:cTn id="14" dur="2000"/>
                                        <p:tgtEl>
                                          <p:spTgt spid="50181"/>
                                        </p:tgtEl>
                                      </p:cBhvr>
                                    </p:animEffect>
                                  </p:childTnLst>
                                </p:cTn>
                              </p:par>
                              <p:par>
                                <p:cTn id="15" presetID="20" presetClass="entr" presetSubtype="0" fill="hold" nodeType="withEffect">
                                  <p:stCondLst>
                                    <p:cond delay="0"/>
                                  </p:stCondLst>
                                  <p:childTnLst>
                                    <p:set>
                                      <p:cBhvr>
                                        <p:cTn id="16" dur="1" fill="hold">
                                          <p:stCondLst>
                                            <p:cond delay="0"/>
                                          </p:stCondLst>
                                        </p:cTn>
                                        <p:tgtEl>
                                          <p:spTgt spid="50182"/>
                                        </p:tgtEl>
                                        <p:attrNameLst>
                                          <p:attrName>style.visibility</p:attrName>
                                        </p:attrNameLst>
                                      </p:cBhvr>
                                      <p:to>
                                        <p:strVal val="visible"/>
                                      </p:to>
                                    </p:set>
                                    <p:animEffect transition="in" filter="wedge">
                                      <p:cBhvr>
                                        <p:cTn id="17" dur="2000"/>
                                        <p:tgtEl>
                                          <p:spTgt spid="50182"/>
                                        </p:tgtEl>
                                      </p:cBhvr>
                                    </p:animEffect>
                                  </p:childTnLst>
                                </p:cTn>
                              </p:par>
                              <p:par>
                                <p:cTn id="18" presetID="20" presetClass="entr" presetSubtype="0" fill="hold" grpId="0" nodeType="withEffect">
                                  <p:stCondLst>
                                    <p:cond delay="0"/>
                                  </p:stCondLst>
                                  <p:childTnLst>
                                    <p:set>
                                      <p:cBhvr>
                                        <p:cTn id="19" dur="1" fill="hold">
                                          <p:stCondLst>
                                            <p:cond delay="0"/>
                                          </p:stCondLst>
                                        </p:cTn>
                                        <p:tgtEl>
                                          <p:spTgt spid="50193"/>
                                        </p:tgtEl>
                                        <p:attrNameLst>
                                          <p:attrName>style.visibility</p:attrName>
                                        </p:attrNameLst>
                                      </p:cBhvr>
                                      <p:to>
                                        <p:strVal val="visible"/>
                                      </p:to>
                                    </p:set>
                                    <p:animEffect transition="in" filter="wedge">
                                      <p:cBhvr>
                                        <p:cTn id="20" dur="2000"/>
                                        <p:tgtEl>
                                          <p:spTgt spid="50193"/>
                                        </p:tgtEl>
                                      </p:cBhvr>
                                    </p:animEffect>
                                  </p:childTnLst>
                                </p:cTn>
                              </p:par>
                            </p:childTnLst>
                          </p:cTn>
                        </p:par>
                      </p:childTnLst>
                    </p:cTn>
                  </p:par>
                  <p:par>
                    <p:cTn id="21" fill="hold">
                      <p:stCondLst>
                        <p:cond delay="indefinite"/>
                      </p:stCondLst>
                      <p:childTnLst>
                        <p:par>
                          <p:cTn id="22" fill="hold">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50188"/>
                                        </p:tgtEl>
                                        <p:attrNameLst>
                                          <p:attrName>style.visibility</p:attrName>
                                        </p:attrNameLst>
                                      </p:cBhvr>
                                      <p:to>
                                        <p:strVal val="visible"/>
                                      </p:to>
                                    </p:set>
                                    <p:anim calcmode="lin" valueType="num">
                                      <p:cBhvr>
                                        <p:cTn id="25" dur="1000" fill="hold"/>
                                        <p:tgtEl>
                                          <p:spTgt spid="50188"/>
                                        </p:tgtEl>
                                        <p:attrNameLst>
                                          <p:attrName>ppt_x</p:attrName>
                                        </p:attrNameLst>
                                      </p:cBhvr>
                                      <p:tavLst>
                                        <p:tav tm="0">
                                          <p:val>
                                            <p:strVal val="#ppt_x-.2"/>
                                          </p:val>
                                        </p:tav>
                                        <p:tav tm="100000">
                                          <p:val>
                                            <p:strVal val="#ppt_x"/>
                                          </p:val>
                                        </p:tav>
                                      </p:tavLst>
                                    </p:anim>
                                    <p:anim calcmode="lin" valueType="num">
                                      <p:cBhvr>
                                        <p:cTn id="26" dur="1000" fill="hold"/>
                                        <p:tgtEl>
                                          <p:spTgt spid="50188"/>
                                        </p:tgtEl>
                                        <p:attrNameLst>
                                          <p:attrName>ppt_y</p:attrName>
                                        </p:attrNameLst>
                                      </p:cBhvr>
                                      <p:tavLst>
                                        <p:tav tm="0">
                                          <p:val>
                                            <p:strVal val="#ppt_y"/>
                                          </p:val>
                                        </p:tav>
                                        <p:tav tm="100000">
                                          <p:val>
                                            <p:strVal val="#ppt_y"/>
                                          </p:val>
                                        </p:tav>
                                      </p:tavLst>
                                    </p:anim>
                                    <p:animEffect transition="in" filter="wipe(right)" prLst="gradientSize: 0.1">
                                      <p:cBhvr>
                                        <p:cTn id="27" dur="1000"/>
                                        <p:tgtEl>
                                          <p:spTgt spid="50188"/>
                                        </p:tgtEl>
                                      </p:cBhvr>
                                    </p:animEffect>
                                  </p:childTnLst>
                                </p:cTn>
                              </p:par>
                              <p:par>
                                <p:cTn id="28" presetID="29" presetClass="entr" presetSubtype="0" fill="hold" grpId="0" nodeType="withEffect">
                                  <p:stCondLst>
                                    <p:cond delay="0"/>
                                  </p:stCondLst>
                                  <p:childTnLst>
                                    <p:set>
                                      <p:cBhvr>
                                        <p:cTn id="29" dur="1" fill="hold">
                                          <p:stCondLst>
                                            <p:cond delay="0"/>
                                          </p:stCondLst>
                                        </p:cTn>
                                        <p:tgtEl>
                                          <p:spTgt spid="50194"/>
                                        </p:tgtEl>
                                        <p:attrNameLst>
                                          <p:attrName>style.visibility</p:attrName>
                                        </p:attrNameLst>
                                      </p:cBhvr>
                                      <p:to>
                                        <p:strVal val="visible"/>
                                      </p:to>
                                    </p:set>
                                    <p:anim calcmode="lin" valueType="num">
                                      <p:cBhvr>
                                        <p:cTn id="30" dur="1000" fill="hold"/>
                                        <p:tgtEl>
                                          <p:spTgt spid="50194"/>
                                        </p:tgtEl>
                                        <p:attrNameLst>
                                          <p:attrName>ppt_x</p:attrName>
                                        </p:attrNameLst>
                                      </p:cBhvr>
                                      <p:tavLst>
                                        <p:tav tm="0">
                                          <p:val>
                                            <p:strVal val="#ppt_x-.2"/>
                                          </p:val>
                                        </p:tav>
                                        <p:tav tm="100000">
                                          <p:val>
                                            <p:strVal val="#ppt_x"/>
                                          </p:val>
                                        </p:tav>
                                      </p:tavLst>
                                    </p:anim>
                                    <p:anim calcmode="lin" valueType="num">
                                      <p:cBhvr>
                                        <p:cTn id="31" dur="1000" fill="hold"/>
                                        <p:tgtEl>
                                          <p:spTgt spid="50194"/>
                                        </p:tgtEl>
                                        <p:attrNameLst>
                                          <p:attrName>ppt_y</p:attrName>
                                        </p:attrNameLst>
                                      </p:cBhvr>
                                      <p:tavLst>
                                        <p:tav tm="0">
                                          <p:val>
                                            <p:strVal val="#ppt_y"/>
                                          </p:val>
                                        </p:tav>
                                        <p:tav tm="100000">
                                          <p:val>
                                            <p:strVal val="#ppt_y"/>
                                          </p:val>
                                        </p:tav>
                                      </p:tavLst>
                                    </p:anim>
                                    <p:animEffect transition="in" filter="wipe(right)" prLst="gradientSize: 0.1">
                                      <p:cBhvr>
                                        <p:cTn id="32" dur="1000"/>
                                        <p:tgtEl>
                                          <p:spTgt spid="50194"/>
                                        </p:tgtEl>
                                      </p:cBhvr>
                                    </p:animEffect>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nodeType="clickEffect">
                                  <p:stCondLst>
                                    <p:cond delay="0"/>
                                  </p:stCondLst>
                                  <p:childTnLst>
                                    <p:set>
                                      <p:cBhvr>
                                        <p:cTn id="36" dur="1" fill="hold">
                                          <p:stCondLst>
                                            <p:cond delay="0"/>
                                          </p:stCondLst>
                                        </p:cTn>
                                        <p:tgtEl>
                                          <p:spTgt spid="50189"/>
                                        </p:tgtEl>
                                        <p:attrNameLst>
                                          <p:attrName>style.visibility</p:attrName>
                                        </p:attrNameLst>
                                      </p:cBhvr>
                                      <p:to>
                                        <p:strVal val="visible"/>
                                      </p:to>
                                    </p:set>
                                    <p:anim calcmode="lin" valueType="num">
                                      <p:cBhvr>
                                        <p:cTn id="37" dur="500" fill="hold"/>
                                        <p:tgtEl>
                                          <p:spTgt spid="50189"/>
                                        </p:tgtEl>
                                        <p:attrNameLst>
                                          <p:attrName>ppt_w</p:attrName>
                                        </p:attrNameLst>
                                      </p:cBhvr>
                                      <p:tavLst>
                                        <p:tav tm="0">
                                          <p:val>
                                            <p:fltVal val="0"/>
                                          </p:val>
                                        </p:tav>
                                        <p:tav tm="100000">
                                          <p:val>
                                            <p:strVal val="#ppt_w"/>
                                          </p:val>
                                        </p:tav>
                                      </p:tavLst>
                                    </p:anim>
                                    <p:anim calcmode="lin" valueType="num">
                                      <p:cBhvr>
                                        <p:cTn id="38" dur="500" fill="hold"/>
                                        <p:tgtEl>
                                          <p:spTgt spid="50189"/>
                                        </p:tgtEl>
                                        <p:attrNameLst>
                                          <p:attrName>ppt_h</p:attrName>
                                        </p:attrNameLst>
                                      </p:cBhvr>
                                      <p:tavLst>
                                        <p:tav tm="0">
                                          <p:val>
                                            <p:strVal val="#ppt_h"/>
                                          </p:val>
                                        </p:tav>
                                        <p:tav tm="100000">
                                          <p:val>
                                            <p:strVal val="#ppt_h"/>
                                          </p:val>
                                        </p:tav>
                                      </p:tavLst>
                                    </p:anim>
                                  </p:childTnLst>
                                </p:cTn>
                              </p:par>
                              <p:par>
                                <p:cTn id="39" presetID="17" presetClass="entr" presetSubtype="10" fill="hold" grpId="0" nodeType="withEffect">
                                  <p:stCondLst>
                                    <p:cond delay="0"/>
                                  </p:stCondLst>
                                  <p:childTnLst>
                                    <p:set>
                                      <p:cBhvr>
                                        <p:cTn id="40" dur="1" fill="hold">
                                          <p:stCondLst>
                                            <p:cond delay="0"/>
                                          </p:stCondLst>
                                        </p:cTn>
                                        <p:tgtEl>
                                          <p:spTgt spid="74768"/>
                                        </p:tgtEl>
                                        <p:attrNameLst>
                                          <p:attrName>style.visibility</p:attrName>
                                        </p:attrNameLst>
                                      </p:cBhvr>
                                      <p:to>
                                        <p:strVal val="visible"/>
                                      </p:to>
                                    </p:set>
                                    <p:anim calcmode="lin" valueType="num">
                                      <p:cBhvr>
                                        <p:cTn id="41" dur="500" fill="hold"/>
                                        <p:tgtEl>
                                          <p:spTgt spid="74768"/>
                                        </p:tgtEl>
                                        <p:attrNameLst>
                                          <p:attrName>ppt_w</p:attrName>
                                        </p:attrNameLst>
                                      </p:cBhvr>
                                      <p:tavLst>
                                        <p:tav tm="0">
                                          <p:val>
                                            <p:fltVal val="0"/>
                                          </p:val>
                                        </p:tav>
                                        <p:tav tm="100000">
                                          <p:val>
                                            <p:strVal val="#ppt_w"/>
                                          </p:val>
                                        </p:tav>
                                      </p:tavLst>
                                    </p:anim>
                                    <p:anim calcmode="lin" valueType="num">
                                      <p:cBhvr>
                                        <p:cTn id="42" dur="500" fill="hold"/>
                                        <p:tgtEl>
                                          <p:spTgt spid="74768"/>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50195"/>
                                        </p:tgtEl>
                                        <p:attrNameLst>
                                          <p:attrName>style.visibility</p:attrName>
                                        </p:attrNameLst>
                                      </p:cBhvr>
                                      <p:to>
                                        <p:strVal val="visible"/>
                                      </p:to>
                                    </p:set>
                                    <p:animEffect transition="in" filter="barn(inHorizontal)">
                                      <p:cBhvr>
                                        <p:cTn id="47" dur="500"/>
                                        <p:tgtEl>
                                          <p:spTgt spid="50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0" grpId="0"/>
      <p:bldP spid="50188" grpId="0" animBg="1"/>
      <p:bldP spid="50193" grpId="0" animBg="1"/>
      <p:bldP spid="50194" grpId="0" animBg="1"/>
      <p:bldP spid="50195" grpId="0" animBg="1"/>
      <p:bldP spid="7476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02" name="Group 2"/>
          <p:cNvGrpSpPr>
            <a:grpSpLocks/>
          </p:cNvGrpSpPr>
          <p:nvPr/>
        </p:nvGrpSpPr>
        <p:grpSpPr bwMode="auto">
          <a:xfrm>
            <a:off x="7734300" y="889000"/>
            <a:ext cx="1181100" cy="1562100"/>
            <a:chOff x="3810" y="258"/>
            <a:chExt cx="744" cy="984"/>
          </a:xfrm>
        </p:grpSpPr>
        <p:sp>
          <p:nvSpPr>
            <p:cNvPr id="51203" name="Freeform 3"/>
            <p:cNvSpPr>
              <a:spLocks/>
            </p:cNvSpPr>
            <p:nvPr/>
          </p:nvSpPr>
          <p:spPr bwMode="auto">
            <a:xfrm>
              <a:off x="3810" y="258"/>
              <a:ext cx="744" cy="984"/>
            </a:xfrm>
            <a:custGeom>
              <a:avLst/>
              <a:gdLst/>
              <a:ahLst/>
              <a:cxnLst>
                <a:cxn ang="0">
                  <a:pos x="0" y="12"/>
                </a:cxn>
                <a:cxn ang="0">
                  <a:pos x="144" y="984"/>
                </a:cxn>
                <a:cxn ang="0">
                  <a:pos x="624" y="984"/>
                </a:cxn>
                <a:cxn ang="0">
                  <a:pos x="744" y="0"/>
                </a:cxn>
              </a:cxnLst>
              <a:rect l="0" t="0" r="r" b="b"/>
              <a:pathLst>
                <a:path w="744" h="984">
                  <a:moveTo>
                    <a:pt x="0" y="12"/>
                  </a:moveTo>
                  <a:lnTo>
                    <a:pt x="144" y="984"/>
                  </a:lnTo>
                  <a:lnTo>
                    <a:pt x="624" y="984"/>
                  </a:lnTo>
                  <a:lnTo>
                    <a:pt x="744" y="0"/>
                  </a:lnTo>
                </a:path>
              </a:pathLst>
            </a:custGeom>
            <a:noFill/>
            <a:ln w="28575" cmpd="sng">
              <a:solidFill>
                <a:schemeClr val="tx1"/>
              </a:solidFill>
              <a:round/>
              <a:headEnd/>
              <a:tailEnd/>
            </a:ln>
            <a:effectLst/>
          </p:spPr>
          <p:txBody>
            <a:bodyPr/>
            <a:lstStyle/>
            <a:p>
              <a:endParaRPr lang="en-US"/>
            </a:p>
          </p:txBody>
        </p:sp>
        <p:sp>
          <p:nvSpPr>
            <p:cNvPr id="51204" name="Freeform 4"/>
            <p:cNvSpPr>
              <a:spLocks/>
            </p:cNvSpPr>
            <p:nvPr/>
          </p:nvSpPr>
          <p:spPr bwMode="auto">
            <a:xfrm>
              <a:off x="3840" y="402"/>
              <a:ext cx="690" cy="840"/>
            </a:xfrm>
            <a:custGeom>
              <a:avLst/>
              <a:gdLst/>
              <a:ahLst/>
              <a:cxnLst>
                <a:cxn ang="0">
                  <a:pos x="0" y="0"/>
                </a:cxn>
                <a:cxn ang="0">
                  <a:pos x="690" y="6"/>
                </a:cxn>
                <a:cxn ang="0">
                  <a:pos x="588" y="834"/>
                </a:cxn>
                <a:cxn ang="0">
                  <a:pos x="120" y="840"/>
                </a:cxn>
                <a:cxn ang="0">
                  <a:pos x="0" y="0"/>
                </a:cxn>
              </a:cxnLst>
              <a:rect l="0" t="0" r="r" b="b"/>
              <a:pathLst>
                <a:path w="690" h="840">
                  <a:moveTo>
                    <a:pt x="0" y="0"/>
                  </a:moveTo>
                  <a:lnTo>
                    <a:pt x="690" y="6"/>
                  </a:lnTo>
                  <a:lnTo>
                    <a:pt x="588" y="834"/>
                  </a:lnTo>
                  <a:lnTo>
                    <a:pt x="120" y="840"/>
                  </a:lnTo>
                  <a:lnTo>
                    <a:pt x="0" y="0"/>
                  </a:lnTo>
                  <a:close/>
                </a:path>
              </a:pathLst>
            </a:custGeom>
            <a:solidFill>
              <a:srgbClr val="3399FF"/>
            </a:solidFill>
            <a:ln w="9525">
              <a:noFill/>
              <a:round/>
              <a:headEnd/>
              <a:tailEnd/>
            </a:ln>
            <a:effectLst/>
          </p:spPr>
          <p:txBody>
            <a:bodyPr/>
            <a:lstStyle/>
            <a:p>
              <a:endParaRPr lang="en-US"/>
            </a:p>
          </p:txBody>
        </p:sp>
      </p:grpSp>
      <p:sp>
        <p:nvSpPr>
          <p:cNvPr id="51205" name="Freeform 5"/>
          <p:cNvSpPr>
            <a:spLocks/>
          </p:cNvSpPr>
          <p:nvPr/>
        </p:nvSpPr>
        <p:spPr bwMode="auto">
          <a:xfrm>
            <a:off x="7354888" y="1095375"/>
            <a:ext cx="1712912" cy="4310063"/>
          </a:xfrm>
          <a:custGeom>
            <a:avLst/>
            <a:gdLst/>
            <a:ahLst/>
            <a:cxnLst>
              <a:cxn ang="0">
                <a:pos x="0" y="667"/>
              </a:cxn>
              <a:cxn ang="0">
                <a:pos x="466" y="0"/>
              </a:cxn>
              <a:cxn ang="0">
                <a:pos x="1073" y="71"/>
              </a:cxn>
              <a:cxn ang="0">
                <a:pos x="1079" y="539"/>
              </a:cxn>
              <a:cxn ang="0">
                <a:pos x="119" y="677"/>
              </a:cxn>
              <a:cxn ang="0">
                <a:pos x="73" y="1115"/>
              </a:cxn>
              <a:cxn ang="0">
                <a:pos x="18" y="2715"/>
              </a:cxn>
              <a:cxn ang="0">
                <a:pos x="9" y="1015"/>
              </a:cxn>
              <a:cxn ang="0">
                <a:pos x="0" y="667"/>
              </a:cxn>
            </a:cxnLst>
            <a:rect l="0" t="0" r="r" b="b"/>
            <a:pathLst>
              <a:path w="1079" h="2715">
                <a:moveTo>
                  <a:pt x="0" y="667"/>
                </a:moveTo>
                <a:lnTo>
                  <a:pt x="466" y="0"/>
                </a:lnTo>
                <a:lnTo>
                  <a:pt x="1073" y="71"/>
                </a:lnTo>
                <a:lnTo>
                  <a:pt x="1079" y="539"/>
                </a:lnTo>
                <a:lnTo>
                  <a:pt x="119" y="677"/>
                </a:lnTo>
                <a:lnTo>
                  <a:pt x="73" y="1115"/>
                </a:lnTo>
                <a:lnTo>
                  <a:pt x="18" y="2715"/>
                </a:lnTo>
                <a:lnTo>
                  <a:pt x="9" y="1015"/>
                </a:lnTo>
                <a:lnTo>
                  <a:pt x="0" y="667"/>
                </a:lnTo>
                <a:close/>
              </a:path>
            </a:pathLst>
          </a:custGeom>
          <a:gradFill rotWithShape="1">
            <a:gsLst>
              <a:gs pos="0">
                <a:srgbClr val="0099FF"/>
              </a:gs>
              <a:gs pos="100000">
                <a:srgbClr val="66CCFF"/>
              </a:gs>
            </a:gsLst>
            <a:lin ang="5400000" scaled="1"/>
          </a:gradFill>
          <a:ln w="9525">
            <a:noFill/>
            <a:round/>
            <a:headEnd/>
            <a:tailEnd/>
          </a:ln>
          <a:effectLst/>
        </p:spPr>
        <p:txBody>
          <a:bodyPr/>
          <a:lstStyle/>
          <a:p>
            <a:endParaRPr lang="en-US"/>
          </a:p>
        </p:txBody>
      </p:sp>
      <p:sp>
        <p:nvSpPr>
          <p:cNvPr id="51206" name="Freeform 6"/>
          <p:cNvSpPr>
            <a:spLocks/>
          </p:cNvSpPr>
          <p:nvPr/>
        </p:nvSpPr>
        <p:spPr bwMode="auto">
          <a:xfrm>
            <a:off x="6781800" y="2908300"/>
            <a:ext cx="838200" cy="3200400"/>
          </a:xfrm>
          <a:custGeom>
            <a:avLst/>
            <a:gdLst/>
            <a:ahLst/>
            <a:cxnLst>
              <a:cxn ang="0">
                <a:pos x="48" y="0"/>
              </a:cxn>
              <a:cxn ang="0">
                <a:pos x="480" y="0"/>
              </a:cxn>
              <a:cxn ang="0">
                <a:pos x="480" y="1440"/>
              </a:cxn>
              <a:cxn ang="0">
                <a:pos x="528" y="1440"/>
              </a:cxn>
              <a:cxn ang="0">
                <a:pos x="528" y="1920"/>
              </a:cxn>
              <a:cxn ang="0">
                <a:pos x="480" y="1920"/>
              </a:cxn>
              <a:cxn ang="0">
                <a:pos x="480" y="2016"/>
              </a:cxn>
              <a:cxn ang="0">
                <a:pos x="48" y="2016"/>
              </a:cxn>
              <a:cxn ang="0">
                <a:pos x="48" y="1920"/>
              </a:cxn>
              <a:cxn ang="0">
                <a:pos x="0" y="1920"/>
              </a:cxn>
              <a:cxn ang="0">
                <a:pos x="0" y="1440"/>
              </a:cxn>
              <a:cxn ang="0">
                <a:pos x="48" y="1440"/>
              </a:cxn>
              <a:cxn ang="0">
                <a:pos x="48" y="0"/>
              </a:cxn>
            </a:cxnLst>
            <a:rect l="0" t="0" r="r" b="b"/>
            <a:pathLst>
              <a:path w="528" h="2016">
                <a:moveTo>
                  <a:pt x="48" y="0"/>
                </a:moveTo>
                <a:lnTo>
                  <a:pt x="480" y="0"/>
                </a:lnTo>
                <a:lnTo>
                  <a:pt x="480" y="1440"/>
                </a:lnTo>
                <a:lnTo>
                  <a:pt x="528" y="1440"/>
                </a:lnTo>
                <a:lnTo>
                  <a:pt x="528" y="1920"/>
                </a:lnTo>
                <a:lnTo>
                  <a:pt x="480" y="1920"/>
                </a:lnTo>
                <a:lnTo>
                  <a:pt x="480" y="2016"/>
                </a:lnTo>
                <a:lnTo>
                  <a:pt x="48" y="2016"/>
                </a:lnTo>
                <a:lnTo>
                  <a:pt x="48" y="1920"/>
                </a:lnTo>
                <a:lnTo>
                  <a:pt x="0" y="1920"/>
                </a:lnTo>
                <a:lnTo>
                  <a:pt x="0" y="1440"/>
                </a:lnTo>
                <a:lnTo>
                  <a:pt x="48" y="1440"/>
                </a:lnTo>
                <a:lnTo>
                  <a:pt x="48" y="0"/>
                </a:lnTo>
                <a:close/>
              </a:path>
            </a:pathLst>
          </a:custGeom>
          <a:solidFill>
            <a:srgbClr val="3366FF"/>
          </a:solidFill>
          <a:ln w="9525">
            <a:noFill/>
            <a:round/>
            <a:headEnd/>
            <a:tailEnd/>
          </a:ln>
          <a:effectLst/>
        </p:spPr>
        <p:txBody>
          <a:bodyPr/>
          <a:lstStyle/>
          <a:p>
            <a:endParaRPr lang="en-US"/>
          </a:p>
        </p:txBody>
      </p:sp>
      <p:sp>
        <p:nvSpPr>
          <p:cNvPr id="51207" name="Rectangle 7"/>
          <p:cNvSpPr>
            <a:spLocks noChangeArrowheads="1"/>
          </p:cNvSpPr>
          <p:nvPr/>
        </p:nvSpPr>
        <p:spPr bwMode="auto">
          <a:xfrm>
            <a:off x="6762750" y="5184775"/>
            <a:ext cx="914400" cy="762000"/>
          </a:xfrm>
          <a:prstGeom prst="rect">
            <a:avLst/>
          </a:prstGeom>
          <a:gradFill rotWithShape="1">
            <a:gsLst>
              <a:gs pos="0">
                <a:schemeClr val="bg2">
                  <a:alpha val="67000"/>
                </a:schemeClr>
              </a:gs>
              <a:gs pos="50000">
                <a:schemeClr val="bg2">
                  <a:gamma/>
                  <a:tint val="0"/>
                  <a:invGamma/>
                </a:schemeClr>
              </a:gs>
              <a:gs pos="100000">
                <a:schemeClr val="bg2">
                  <a:alpha val="67000"/>
                </a:schemeClr>
              </a:gs>
            </a:gsLst>
            <a:lin ang="5400000" scaled="1"/>
          </a:gradFill>
          <a:ln w="9525">
            <a:noFill/>
            <a:miter lim="800000"/>
            <a:headEnd/>
            <a:tailEnd/>
          </a:ln>
          <a:effectLst/>
        </p:spPr>
        <p:txBody>
          <a:bodyPr wrap="none" anchor="ctr"/>
          <a:lstStyle/>
          <a:p>
            <a:endParaRPr lang="en-US"/>
          </a:p>
        </p:txBody>
      </p:sp>
      <p:sp>
        <p:nvSpPr>
          <p:cNvPr id="51208" name="Rectangle 8"/>
          <p:cNvSpPr>
            <a:spLocks noChangeArrowheads="1"/>
          </p:cNvSpPr>
          <p:nvPr/>
        </p:nvSpPr>
        <p:spPr bwMode="auto">
          <a:xfrm>
            <a:off x="6858000" y="2462213"/>
            <a:ext cx="685800" cy="3633787"/>
          </a:xfrm>
          <a:prstGeom prst="rect">
            <a:avLst/>
          </a:prstGeom>
          <a:gradFill rotWithShape="1">
            <a:gsLst>
              <a:gs pos="0">
                <a:schemeClr val="bg2">
                  <a:alpha val="49001"/>
                </a:schemeClr>
              </a:gs>
              <a:gs pos="50000">
                <a:schemeClr val="bg1"/>
              </a:gs>
              <a:gs pos="100000">
                <a:schemeClr val="bg2">
                  <a:alpha val="49001"/>
                </a:schemeClr>
              </a:gs>
            </a:gsLst>
            <a:lin ang="0" scaled="1"/>
          </a:gradFill>
          <a:ln w="9525">
            <a:noFill/>
            <a:miter lim="800000"/>
            <a:headEnd/>
            <a:tailEnd/>
          </a:ln>
          <a:effectLst/>
        </p:spPr>
        <p:txBody>
          <a:bodyPr wrap="none" anchor="ctr"/>
          <a:lstStyle/>
          <a:p>
            <a:endParaRPr lang="en-US"/>
          </a:p>
        </p:txBody>
      </p:sp>
      <p:sp>
        <p:nvSpPr>
          <p:cNvPr id="51209" name="Freeform 9"/>
          <p:cNvSpPr>
            <a:spLocks/>
          </p:cNvSpPr>
          <p:nvPr/>
        </p:nvSpPr>
        <p:spPr bwMode="auto">
          <a:xfrm>
            <a:off x="6781800" y="2438400"/>
            <a:ext cx="838200" cy="3657600"/>
          </a:xfrm>
          <a:custGeom>
            <a:avLst/>
            <a:gdLst/>
            <a:ahLst/>
            <a:cxnLst>
              <a:cxn ang="0">
                <a:pos x="39" y="6"/>
              </a:cxn>
              <a:cxn ang="0">
                <a:pos x="48" y="1740"/>
              </a:cxn>
              <a:cxn ang="0">
                <a:pos x="0" y="1740"/>
              </a:cxn>
              <a:cxn ang="0">
                <a:pos x="0" y="2220"/>
              </a:cxn>
              <a:cxn ang="0">
                <a:pos x="48" y="2220"/>
              </a:cxn>
              <a:cxn ang="0">
                <a:pos x="48" y="2301"/>
              </a:cxn>
              <a:cxn ang="0">
                <a:pos x="480" y="2304"/>
              </a:cxn>
              <a:cxn ang="0">
                <a:pos x="480" y="2220"/>
              </a:cxn>
              <a:cxn ang="0">
                <a:pos x="528" y="2220"/>
              </a:cxn>
              <a:cxn ang="0">
                <a:pos x="528" y="1740"/>
              </a:cxn>
              <a:cxn ang="0">
                <a:pos x="480" y="1740"/>
              </a:cxn>
              <a:cxn ang="0">
                <a:pos x="480" y="0"/>
              </a:cxn>
            </a:cxnLst>
            <a:rect l="0" t="0" r="r" b="b"/>
            <a:pathLst>
              <a:path w="528" h="2304">
                <a:moveTo>
                  <a:pt x="39" y="6"/>
                </a:moveTo>
                <a:lnTo>
                  <a:pt x="48" y="1740"/>
                </a:lnTo>
                <a:lnTo>
                  <a:pt x="0" y="1740"/>
                </a:lnTo>
                <a:lnTo>
                  <a:pt x="0" y="2220"/>
                </a:lnTo>
                <a:lnTo>
                  <a:pt x="48" y="2220"/>
                </a:lnTo>
                <a:lnTo>
                  <a:pt x="48" y="2301"/>
                </a:lnTo>
                <a:lnTo>
                  <a:pt x="480" y="2304"/>
                </a:lnTo>
                <a:lnTo>
                  <a:pt x="480" y="2220"/>
                </a:lnTo>
                <a:lnTo>
                  <a:pt x="528" y="2220"/>
                </a:lnTo>
                <a:lnTo>
                  <a:pt x="528" y="1740"/>
                </a:lnTo>
                <a:lnTo>
                  <a:pt x="480" y="1740"/>
                </a:lnTo>
                <a:lnTo>
                  <a:pt x="480" y="0"/>
                </a:lnTo>
              </a:path>
            </a:pathLst>
          </a:custGeom>
          <a:noFill/>
          <a:ln w="28575" cmpd="sng">
            <a:solidFill>
              <a:schemeClr val="tx1"/>
            </a:solidFill>
            <a:round/>
            <a:headEnd/>
            <a:tailEnd/>
          </a:ln>
          <a:effectLst/>
        </p:spPr>
        <p:txBody>
          <a:bodyPr/>
          <a:lstStyle/>
          <a:p>
            <a:endParaRPr lang="en-US"/>
          </a:p>
        </p:txBody>
      </p:sp>
      <p:sp>
        <p:nvSpPr>
          <p:cNvPr id="51210" name="Rectangle 10"/>
          <p:cNvSpPr>
            <a:spLocks noChangeArrowheads="1"/>
          </p:cNvSpPr>
          <p:nvPr/>
        </p:nvSpPr>
        <p:spPr bwMode="auto">
          <a:xfrm>
            <a:off x="7600950" y="5146675"/>
            <a:ext cx="85725" cy="838200"/>
          </a:xfrm>
          <a:prstGeom prst="rect">
            <a:avLst/>
          </a:prstGeom>
          <a:solidFill>
            <a:srgbClr val="FF00FF"/>
          </a:solidFill>
          <a:ln w="9525">
            <a:noFill/>
            <a:miter lim="800000"/>
            <a:headEnd/>
            <a:tailEnd/>
          </a:ln>
          <a:effectLst/>
        </p:spPr>
        <p:txBody>
          <a:bodyPr wrap="none" anchor="ctr"/>
          <a:lstStyle/>
          <a:p>
            <a:endParaRPr lang="en-US"/>
          </a:p>
        </p:txBody>
      </p:sp>
      <p:sp>
        <p:nvSpPr>
          <p:cNvPr id="51211" name="Rectangle 11"/>
          <p:cNvSpPr>
            <a:spLocks noChangeArrowheads="1"/>
          </p:cNvSpPr>
          <p:nvPr/>
        </p:nvSpPr>
        <p:spPr bwMode="auto">
          <a:xfrm>
            <a:off x="6715125" y="5151438"/>
            <a:ext cx="85725" cy="838200"/>
          </a:xfrm>
          <a:prstGeom prst="rect">
            <a:avLst/>
          </a:prstGeom>
          <a:solidFill>
            <a:srgbClr val="FF00FF"/>
          </a:solidFill>
          <a:ln w="9525">
            <a:noFill/>
            <a:miter lim="800000"/>
            <a:headEnd/>
            <a:tailEnd/>
          </a:ln>
          <a:effectLst/>
        </p:spPr>
        <p:txBody>
          <a:bodyPr wrap="none" anchor="ctr"/>
          <a:lstStyle/>
          <a:p>
            <a:endParaRPr lang="en-US"/>
          </a:p>
        </p:txBody>
      </p:sp>
      <p:sp>
        <p:nvSpPr>
          <p:cNvPr id="51212" name="Rectangle 12"/>
          <p:cNvSpPr>
            <a:spLocks noChangeArrowheads="1"/>
          </p:cNvSpPr>
          <p:nvPr/>
        </p:nvSpPr>
        <p:spPr bwMode="auto">
          <a:xfrm rot="5400000">
            <a:off x="7153275" y="5689600"/>
            <a:ext cx="95250" cy="762000"/>
          </a:xfrm>
          <a:prstGeom prst="rect">
            <a:avLst/>
          </a:prstGeom>
          <a:solidFill>
            <a:srgbClr val="FF00FF"/>
          </a:solidFill>
          <a:ln w="9525">
            <a:noFill/>
            <a:miter lim="800000"/>
            <a:headEnd/>
            <a:tailEnd/>
          </a:ln>
          <a:effectLst/>
        </p:spPr>
        <p:txBody>
          <a:bodyPr wrap="none" anchor="ctr"/>
          <a:lstStyle/>
          <a:p>
            <a:endParaRPr lang="en-US"/>
          </a:p>
        </p:txBody>
      </p:sp>
      <p:sp>
        <p:nvSpPr>
          <p:cNvPr id="51213" name="Freeform 13"/>
          <p:cNvSpPr>
            <a:spLocks/>
          </p:cNvSpPr>
          <p:nvPr/>
        </p:nvSpPr>
        <p:spPr bwMode="auto">
          <a:xfrm>
            <a:off x="7680325" y="5146675"/>
            <a:ext cx="152400" cy="828675"/>
          </a:xfrm>
          <a:custGeom>
            <a:avLst/>
            <a:gdLst/>
            <a:ahLst/>
            <a:cxnLst>
              <a:cxn ang="0">
                <a:pos x="0" y="0"/>
              </a:cxn>
              <a:cxn ang="0">
                <a:pos x="0" y="522"/>
              </a:cxn>
              <a:cxn ang="0">
                <a:pos x="36" y="471"/>
              </a:cxn>
              <a:cxn ang="0">
                <a:pos x="63" y="429"/>
              </a:cxn>
              <a:cxn ang="0">
                <a:pos x="81" y="381"/>
              </a:cxn>
              <a:cxn ang="0">
                <a:pos x="93" y="321"/>
              </a:cxn>
              <a:cxn ang="0">
                <a:pos x="96" y="246"/>
              </a:cxn>
              <a:cxn ang="0">
                <a:pos x="84" y="165"/>
              </a:cxn>
              <a:cxn ang="0">
                <a:pos x="66" y="102"/>
              </a:cxn>
              <a:cxn ang="0">
                <a:pos x="48" y="72"/>
              </a:cxn>
              <a:cxn ang="0">
                <a:pos x="0" y="0"/>
              </a:cxn>
            </a:cxnLst>
            <a:rect l="0" t="0" r="r" b="b"/>
            <a:pathLst>
              <a:path w="96" h="522">
                <a:moveTo>
                  <a:pt x="0" y="0"/>
                </a:moveTo>
                <a:lnTo>
                  <a:pt x="0" y="522"/>
                </a:lnTo>
                <a:lnTo>
                  <a:pt x="36" y="471"/>
                </a:lnTo>
                <a:lnTo>
                  <a:pt x="63" y="429"/>
                </a:lnTo>
                <a:lnTo>
                  <a:pt x="81" y="381"/>
                </a:lnTo>
                <a:lnTo>
                  <a:pt x="93" y="321"/>
                </a:lnTo>
                <a:lnTo>
                  <a:pt x="96" y="246"/>
                </a:lnTo>
                <a:lnTo>
                  <a:pt x="84" y="165"/>
                </a:lnTo>
                <a:lnTo>
                  <a:pt x="66" y="102"/>
                </a:lnTo>
                <a:lnTo>
                  <a:pt x="48" y="72"/>
                </a:lnTo>
                <a:lnTo>
                  <a:pt x="0" y="0"/>
                </a:lnTo>
                <a:close/>
              </a:path>
            </a:pathLst>
          </a:custGeom>
          <a:solidFill>
            <a:srgbClr val="FF00FF"/>
          </a:solidFill>
          <a:ln w="9525">
            <a:noFill/>
            <a:round/>
            <a:headEnd/>
            <a:tailEnd/>
          </a:ln>
          <a:effectLst/>
        </p:spPr>
        <p:txBody>
          <a:bodyPr/>
          <a:lstStyle/>
          <a:p>
            <a:endParaRPr lang="en-US"/>
          </a:p>
        </p:txBody>
      </p:sp>
      <p:sp>
        <p:nvSpPr>
          <p:cNvPr id="51214" name="Freeform 14"/>
          <p:cNvSpPr>
            <a:spLocks/>
          </p:cNvSpPr>
          <p:nvPr/>
        </p:nvSpPr>
        <p:spPr bwMode="auto">
          <a:xfrm>
            <a:off x="6564313" y="5151438"/>
            <a:ext cx="155575" cy="833437"/>
          </a:xfrm>
          <a:custGeom>
            <a:avLst/>
            <a:gdLst/>
            <a:ahLst/>
            <a:cxnLst>
              <a:cxn ang="0">
                <a:pos x="96" y="0"/>
              </a:cxn>
              <a:cxn ang="0">
                <a:pos x="98" y="525"/>
              </a:cxn>
              <a:cxn ang="0">
                <a:pos x="60" y="471"/>
              </a:cxn>
              <a:cxn ang="0">
                <a:pos x="33" y="429"/>
              </a:cxn>
              <a:cxn ang="0">
                <a:pos x="15" y="381"/>
              </a:cxn>
              <a:cxn ang="0">
                <a:pos x="3" y="321"/>
              </a:cxn>
              <a:cxn ang="0">
                <a:pos x="0" y="246"/>
              </a:cxn>
              <a:cxn ang="0">
                <a:pos x="12" y="165"/>
              </a:cxn>
              <a:cxn ang="0">
                <a:pos x="30" y="102"/>
              </a:cxn>
              <a:cxn ang="0">
                <a:pos x="48" y="72"/>
              </a:cxn>
              <a:cxn ang="0">
                <a:pos x="96" y="0"/>
              </a:cxn>
            </a:cxnLst>
            <a:rect l="0" t="0" r="r" b="b"/>
            <a:pathLst>
              <a:path w="98" h="525">
                <a:moveTo>
                  <a:pt x="96" y="0"/>
                </a:moveTo>
                <a:lnTo>
                  <a:pt x="98" y="525"/>
                </a:lnTo>
                <a:lnTo>
                  <a:pt x="60" y="471"/>
                </a:lnTo>
                <a:lnTo>
                  <a:pt x="33" y="429"/>
                </a:lnTo>
                <a:lnTo>
                  <a:pt x="15" y="381"/>
                </a:lnTo>
                <a:lnTo>
                  <a:pt x="3" y="321"/>
                </a:lnTo>
                <a:lnTo>
                  <a:pt x="0" y="246"/>
                </a:lnTo>
                <a:lnTo>
                  <a:pt x="12" y="165"/>
                </a:lnTo>
                <a:lnTo>
                  <a:pt x="30" y="102"/>
                </a:lnTo>
                <a:lnTo>
                  <a:pt x="48" y="72"/>
                </a:lnTo>
                <a:lnTo>
                  <a:pt x="96" y="0"/>
                </a:lnTo>
                <a:close/>
              </a:path>
            </a:pathLst>
          </a:custGeom>
          <a:solidFill>
            <a:srgbClr val="FF00FF"/>
          </a:solidFill>
          <a:ln w="9525">
            <a:noFill/>
            <a:round/>
            <a:headEnd/>
            <a:tailEnd/>
          </a:ln>
          <a:effectLst/>
        </p:spPr>
        <p:txBody>
          <a:bodyPr/>
          <a:lstStyle/>
          <a:p>
            <a:endParaRPr lang="en-US"/>
          </a:p>
        </p:txBody>
      </p:sp>
      <p:sp>
        <p:nvSpPr>
          <p:cNvPr id="51215" name="Freeform 15"/>
          <p:cNvSpPr>
            <a:spLocks/>
          </p:cNvSpPr>
          <p:nvPr/>
        </p:nvSpPr>
        <p:spPr bwMode="auto">
          <a:xfrm>
            <a:off x="6819900" y="6113463"/>
            <a:ext cx="762000" cy="209550"/>
          </a:xfrm>
          <a:custGeom>
            <a:avLst/>
            <a:gdLst/>
            <a:ahLst/>
            <a:cxnLst>
              <a:cxn ang="0">
                <a:pos x="0" y="3"/>
              </a:cxn>
              <a:cxn ang="0">
                <a:pos x="480" y="0"/>
              </a:cxn>
              <a:cxn ang="0">
                <a:pos x="444" y="57"/>
              </a:cxn>
              <a:cxn ang="0">
                <a:pos x="402" y="84"/>
              </a:cxn>
              <a:cxn ang="0">
                <a:pos x="357" y="108"/>
              </a:cxn>
              <a:cxn ang="0">
                <a:pos x="306" y="120"/>
              </a:cxn>
              <a:cxn ang="0">
                <a:pos x="228" y="132"/>
              </a:cxn>
              <a:cxn ang="0">
                <a:pos x="150" y="120"/>
              </a:cxn>
              <a:cxn ang="0">
                <a:pos x="102" y="105"/>
              </a:cxn>
              <a:cxn ang="0">
                <a:pos x="75" y="81"/>
              </a:cxn>
              <a:cxn ang="0">
                <a:pos x="33" y="42"/>
              </a:cxn>
              <a:cxn ang="0">
                <a:pos x="0" y="3"/>
              </a:cxn>
            </a:cxnLst>
            <a:rect l="0" t="0" r="r" b="b"/>
            <a:pathLst>
              <a:path w="480" h="132">
                <a:moveTo>
                  <a:pt x="0" y="3"/>
                </a:moveTo>
                <a:lnTo>
                  <a:pt x="480" y="0"/>
                </a:lnTo>
                <a:lnTo>
                  <a:pt x="444" y="57"/>
                </a:lnTo>
                <a:lnTo>
                  <a:pt x="402" y="84"/>
                </a:lnTo>
                <a:lnTo>
                  <a:pt x="357" y="108"/>
                </a:lnTo>
                <a:lnTo>
                  <a:pt x="306" y="120"/>
                </a:lnTo>
                <a:lnTo>
                  <a:pt x="228" y="132"/>
                </a:lnTo>
                <a:lnTo>
                  <a:pt x="150" y="120"/>
                </a:lnTo>
                <a:lnTo>
                  <a:pt x="102" y="105"/>
                </a:lnTo>
                <a:lnTo>
                  <a:pt x="75" y="81"/>
                </a:lnTo>
                <a:lnTo>
                  <a:pt x="33" y="42"/>
                </a:lnTo>
                <a:lnTo>
                  <a:pt x="0" y="3"/>
                </a:lnTo>
                <a:close/>
              </a:path>
            </a:pathLst>
          </a:custGeom>
          <a:solidFill>
            <a:srgbClr val="FF00FF"/>
          </a:solidFill>
          <a:ln w="9525">
            <a:noFill/>
            <a:round/>
            <a:headEnd/>
            <a:tailEnd/>
          </a:ln>
          <a:effectLst/>
        </p:spPr>
        <p:txBody>
          <a:bodyPr/>
          <a:lstStyle/>
          <a:p>
            <a:endParaRPr lang="en-US"/>
          </a:p>
        </p:txBody>
      </p:sp>
      <p:sp>
        <p:nvSpPr>
          <p:cNvPr id="51216" name="Text Box 16"/>
          <p:cNvSpPr txBox="1">
            <a:spLocks noChangeArrowheads="1"/>
          </p:cNvSpPr>
          <p:nvPr/>
        </p:nvSpPr>
        <p:spPr bwMode="auto">
          <a:xfrm>
            <a:off x="6667500" y="6457950"/>
            <a:ext cx="1143000" cy="366713"/>
          </a:xfrm>
          <a:prstGeom prst="rect">
            <a:avLst/>
          </a:prstGeom>
          <a:noFill/>
          <a:ln w="9525">
            <a:noFill/>
            <a:miter lim="800000"/>
            <a:headEnd/>
            <a:tailEnd/>
          </a:ln>
          <a:effectLst/>
        </p:spPr>
        <p:txBody>
          <a:bodyPr>
            <a:spAutoFit/>
          </a:bodyPr>
          <a:lstStyle/>
          <a:p>
            <a:pPr>
              <a:spcBef>
                <a:spcPct val="50000"/>
              </a:spcBef>
            </a:pPr>
            <a:r>
              <a:rPr lang="en-US" b="1">
                <a:solidFill>
                  <a:srgbClr val="FF0000"/>
                </a:solidFill>
              </a:rPr>
              <a:t>Hình 8.3</a:t>
            </a:r>
          </a:p>
        </p:txBody>
      </p:sp>
      <p:sp>
        <p:nvSpPr>
          <p:cNvPr id="51217" name="Freeform 17"/>
          <p:cNvSpPr>
            <a:spLocks/>
          </p:cNvSpPr>
          <p:nvPr/>
        </p:nvSpPr>
        <p:spPr bwMode="auto">
          <a:xfrm rot="-5400000">
            <a:off x="7696200" y="817563"/>
            <a:ext cx="1181100" cy="1562100"/>
          </a:xfrm>
          <a:custGeom>
            <a:avLst/>
            <a:gdLst/>
            <a:ahLst/>
            <a:cxnLst>
              <a:cxn ang="0">
                <a:pos x="0" y="12"/>
              </a:cxn>
              <a:cxn ang="0">
                <a:pos x="144" y="984"/>
              </a:cxn>
              <a:cxn ang="0">
                <a:pos x="624" y="984"/>
              </a:cxn>
              <a:cxn ang="0">
                <a:pos x="744" y="0"/>
              </a:cxn>
            </a:cxnLst>
            <a:rect l="0" t="0" r="r" b="b"/>
            <a:pathLst>
              <a:path w="744" h="984">
                <a:moveTo>
                  <a:pt x="0" y="12"/>
                </a:moveTo>
                <a:lnTo>
                  <a:pt x="144" y="984"/>
                </a:lnTo>
                <a:lnTo>
                  <a:pt x="624" y="984"/>
                </a:lnTo>
                <a:lnTo>
                  <a:pt x="744" y="0"/>
                </a:lnTo>
              </a:path>
            </a:pathLst>
          </a:custGeom>
          <a:noFill/>
          <a:ln w="28575" cmpd="sng">
            <a:solidFill>
              <a:schemeClr val="tx1"/>
            </a:solidFill>
            <a:round/>
            <a:headEnd/>
            <a:tailEnd/>
          </a:ln>
          <a:effectLst/>
        </p:spPr>
        <p:txBody>
          <a:bodyPr/>
          <a:lstStyle/>
          <a:p>
            <a:endParaRPr lang="en-US"/>
          </a:p>
        </p:txBody>
      </p:sp>
      <p:sp>
        <p:nvSpPr>
          <p:cNvPr id="51218" name="Text Box 18"/>
          <p:cNvSpPr txBox="1">
            <a:spLocks noChangeArrowheads="1"/>
          </p:cNvSpPr>
          <p:nvPr/>
        </p:nvSpPr>
        <p:spPr bwMode="auto">
          <a:xfrm>
            <a:off x="6235700" y="5387975"/>
            <a:ext cx="381000" cy="366713"/>
          </a:xfrm>
          <a:prstGeom prst="rect">
            <a:avLst/>
          </a:prstGeom>
          <a:noFill/>
          <a:ln w="9525">
            <a:noFill/>
            <a:miter lim="800000"/>
            <a:headEnd/>
            <a:tailEnd/>
          </a:ln>
          <a:effectLst/>
        </p:spPr>
        <p:txBody>
          <a:bodyPr>
            <a:spAutoFit/>
          </a:bodyPr>
          <a:lstStyle/>
          <a:p>
            <a:pPr>
              <a:spcBef>
                <a:spcPct val="50000"/>
              </a:spcBef>
            </a:pPr>
            <a:r>
              <a:rPr lang="en-US" b="1"/>
              <a:t>A</a:t>
            </a:r>
          </a:p>
        </p:txBody>
      </p:sp>
      <p:sp>
        <p:nvSpPr>
          <p:cNvPr id="51219" name="Text Box 19"/>
          <p:cNvSpPr txBox="1">
            <a:spLocks noChangeArrowheads="1"/>
          </p:cNvSpPr>
          <p:nvPr/>
        </p:nvSpPr>
        <p:spPr bwMode="auto">
          <a:xfrm>
            <a:off x="7797800" y="5413375"/>
            <a:ext cx="381000" cy="366713"/>
          </a:xfrm>
          <a:prstGeom prst="rect">
            <a:avLst/>
          </a:prstGeom>
          <a:noFill/>
          <a:ln w="9525">
            <a:noFill/>
            <a:miter lim="800000"/>
            <a:headEnd/>
            <a:tailEnd/>
          </a:ln>
          <a:effectLst/>
        </p:spPr>
        <p:txBody>
          <a:bodyPr>
            <a:spAutoFit/>
          </a:bodyPr>
          <a:lstStyle/>
          <a:p>
            <a:pPr>
              <a:spcBef>
                <a:spcPct val="50000"/>
              </a:spcBef>
            </a:pPr>
            <a:r>
              <a:rPr lang="en-US" b="1"/>
              <a:t>B</a:t>
            </a:r>
          </a:p>
        </p:txBody>
      </p:sp>
      <p:sp>
        <p:nvSpPr>
          <p:cNvPr id="51220" name="Text Box 20"/>
          <p:cNvSpPr txBox="1">
            <a:spLocks noChangeArrowheads="1"/>
          </p:cNvSpPr>
          <p:nvPr/>
        </p:nvSpPr>
        <p:spPr bwMode="auto">
          <a:xfrm>
            <a:off x="7010400" y="6251575"/>
            <a:ext cx="381000" cy="366713"/>
          </a:xfrm>
          <a:prstGeom prst="rect">
            <a:avLst/>
          </a:prstGeom>
          <a:noFill/>
          <a:ln w="9525">
            <a:noFill/>
            <a:miter lim="800000"/>
            <a:headEnd/>
            <a:tailEnd/>
          </a:ln>
          <a:effectLst/>
        </p:spPr>
        <p:txBody>
          <a:bodyPr>
            <a:spAutoFit/>
          </a:bodyPr>
          <a:lstStyle/>
          <a:p>
            <a:pPr>
              <a:spcBef>
                <a:spcPct val="50000"/>
              </a:spcBef>
            </a:pPr>
            <a:r>
              <a:rPr lang="en-US" b="1"/>
              <a:t>C</a:t>
            </a:r>
          </a:p>
        </p:txBody>
      </p:sp>
      <p:sp>
        <p:nvSpPr>
          <p:cNvPr id="51221" name="AutoShape 21"/>
          <p:cNvSpPr>
            <a:spLocks noChangeArrowheads="1"/>
          </p:cNvSpPr>
          <p:nvPr/>
        </p:nvSpPr>
        <p:spPr bwMode="auto">
          <a:xfrm rot="16200000" flipH="1">
            <a:off x="8521700" y="5803900"/>
            <a:ext cx="304800" cy="304800"/>
          </a:xfrm>
          <a:prstGeom prst="flowChartMerge">
            <a:avLst/>
          </a:prstGeom>
          <a:solidFill>
            <a:srgbClr val="FF0000"/>
          </a:solidFill>
          <a:ln w="9525">
            <a:noFill/>
            <a:miter lim="800000"/>
            <a:headEnd/>
            <a:tailEnd/>
          </a:ln>
          <a:effectLst>
            <a:outerShdw dist="35921" dir="2700000" algn="ctr" rotWithShape="0">
              <a:schemeClr val="tx1"/>
            </a:outerShdw>
          </a:effectLst>
        </p:spPr>
        <p:txBody>
          <a:bodyPr wrap="none" anchor="ctr"/>
          <a:lstStyle/>
          <a:p>
            <a:endParaRPr lang="en-US"/>
          </a:p>
        </p:txBody>
      </p:sp>
      <p:sp>
        <p:nvSpPr>
          <p:cNvPr id="51222" name="Text Box 22"/>
          <p:cNvSpPr txBox="1">
            <a:spLocks noChangeArrowheads="1"/>
          </p:cNvSpPr>
          <p:nvPr/>
        </p:nvSpPr>
        <p:spPr bwMode="auto">
          <a:xfrm>
            <a:off x="8153400" y="6108700"/>
            <a:ext cx="1066800" cy="517525"/>
          </a:xfrm>
          <a:prstGeom prst="rect">
            <a:avLst/>
          </a:prstGeom>
          <a:noFill/>
          <a:ln w="9525">
            <a:noFill/>
            <a:miter lim="800000"/>
            <a:headEnd/>
            <a:tailEnd/>
          </a:ln>
          <a:effectLst/>
        </p:spPr>
        <p:txBody>
          <a:bodyPr>
            <a:spAutoFit/>
          </a:bodyPr>
          <a:lstStyle/>
          <a:p>
            <a:pPr>
              <a:spcBef>
                <a:spcPct val="50000"/>
              </a:spcBef>
            </a:pPr>
            <a:r>
              <a:rPr lang="en-US" sz="1400" b="1">
                <a:solidFill>
                  <a:srgbClr val="0000CC"/>
                </a:solidFill>
              </a:rPr>
              <a:t>Đổ nước vào bình</a:t>
            </a:r>
          </a:p>
        </p:txBody>
      </p:sp>
      <p:sp>
        <p:nvSpPr>
          <p:cNvPr id="51223" name="WordArt 23"/>
          <p:cNvSpPr>
            <a:spLocks noChangeArrowheads="1" noChangeShapeType="1" noTextEdit="1"/>
          </p:cNvSpPr>
          <p:nvPr/>
        </p:nvSpPr>
        <p:spPr bwMode="auto">
          <a:xfrm>
            <a:off x="990600" y="381000"/>
            <a:ext cx="1714500" cy="390525"/>
          </a:xfrm>
          <a:prstGeom prst="rect">
            <a:avLst/>
          </a:prstGeom>
        </p:spPr>
        <p:txBody>
          <a:bodyPr wrap="none" fromWordArt="1">
            <a:prstTxWarp prst="textPlain">
              <a:avLst>
                <a:gd name="adj" fmla="val 50000"/>
              </a:avLst>
            </a:prstTxWarp>
          </a:bodyPr>
          <a:lstStyle/>
          <a:p>
            <a:pPr algn="ctr"/>
            <a:r>
              <a:rPr lang="en-US" sz="2800" kern="10">
                <a:ln w="31750" cap="rnd">
                  <a:noFill/>
                  <a:prstDash val="sysDot"/>
                  <a:round/>
                  <a:headEnd/>
                  <a:tailEnd/>
                </a:ln>
                <a:solidFill>
                  <a:srgbClr val="FF00FF"/>
                </a:solidFill>
                <a:effectLst>
                  <a:outerShdw dist="35921" dir="2700000" algn="ctr" rotWithShape="0">
                    <a:srgbClr val="990000"/>
                  </a:outerShdw>
                </a:effectLst>
                <a:latin typeface=".VnTime"/>
              </a:rPr>
              <a:t>TiÕt 10  Bµi 8</a:t>
            </a:r>
          </a:p>
        </p:txBody>
      </p:sp>
      <p:sp>
        <p:nvSpPr>
          <p:cNvPr id="51224" name="WordArt 24"/>
          <p:cNvSpPr>
            <a:spLocks noChangeArrowheads="1" noChangeShapeType="1" noTextEdit="1"/>
          </p:cNvSpPr>
          <p:nvPr/>
        </p:nvSpPr>
        <p:spPr bwMode="auto">
          <a:xfrm>
            <a:off x="3200400" y="314325"/>
            <a:ext cx="4124325" cy="466725"/>
          </a:xfrm>
          <a:prstGeom prst="rect">
            <a:avLst/>
          </a:prstGeom>
        </p:spPr>
        <p:txBody>
          <a:bodyPr wrap="none" fromWordArt="1">
            <a:prstTxWarp prst="textPlain">
              <a:avLst>
                <a:gd name="adj" fmla="val 50000"/>
              </a:avLst>
            </a:prstTxWarp>
          </a:bodyPr>
          <a:lstStyle/>
          <a:p>
            <a:pPr algn="ctr"/>
            <a:r>
              <a:rPr lang="en-US" sz="3200" kern="10">
                <a:ln w="19050">
                  <a:noFill/>
                  <a:round/>
                  <a:headEnd/>
                  <a:tailEnd/>
                </a:ln>
                <a:solidFill>
                  <a:srgbClr val="FF0000"/>
                </a:solidFill>
                <a:effectLst>
                  <a:outerShdw dist="35921" dir="2700000" algn="ctr" rotWithShape="0">
                    <a:srgbClr val="990000"/>
                  </a:outerShdw>
                </a:effectLst>
                <a:latin typeface="Times New Roman"/>
                <a:cs typeface="Times New Roman"/>
              </a:rPr>
              <a:t>ÁP SUẤT CHẤT LỎNG</a:t>
            </a:r>
          </a:p>
        </p:txBody>
      </p:sp>
      <p:sp>
        <p:nvSpPr>
          <p:cNvPr id="51225" name="Text Box 25"/>
          <p:cNvSpPr txBox="1">
            <a:spLocks noChangeArrowheads="1"/>
          </p:cNvSpPr>
          <p:nvPr/>
        </p:nvSpPr>
        <p:spPr bwMode="auto">
          <a:xfrm>
            <a:off x="533400" y="914400"/>
            <a:ext cx="7037388" cy="519113"/>
          </a:xfrm>
          <a:prstGeom prst="rect">
            <a:avLst/>
          </a:prstGeom>
          <a:noFill/>
          <a:ln w="9525">
            <a:noFill/>
            <a:miter lim="800000"/>
            <a:headEnd/>
            <a:tailEnd/>
          </a:ln>
          <a:effectLst/>
        </p:spPr>
        <p:txBody>
          <a:bodyPr wrap="none">
            <a:spAutoFit/>
          </a:bodyPr>
          <a:lstStyle/>
          <a:p>
            <a:pPr eaLnBrk="0" hangingPunct="0"/>
            <a:r>
              <a:rPr lang="en-US" sz="2800" b="1">
                <a:solidFill>
                  <a:srgbClr val="3333FF"/>
                </a:solidFill>
                <a:latin typeface=".VnTime" pitchFamily="34" charset="0"/>
              </a:rPr>
              <a:t>I. Sù tån t¹i cña ¸p suÊt trong lßng chÊt láng:</a:t>
            </a:r>
            <a:endParaRPr lang="en-US" sz="2800" b="1" u="sng">
              <a:solidFill>
                <a:srgbClr val="3333FF"/>
              </a:solidFill>
              <a:latin typeface=".VnTime" pitchFamily="34" charset="0"/>
            </a:endParaRPr>
          </a:p>
        </p:txBody>
      </p:sp>
      <p:sp>
        <p:nvSpPr>
          <p:cNvPr id="46097" name="Text Box 17"/>
          <p:cNvSpPr txBox="1">
            <a:spLocks noChangeArrowheads="1"/>
          </p:cNvSpPr>
          <p:nvPr/>
        </p:nvSpPr>
        <p:spPr bwMode="auto">
          <a:xfrm>
            <a:off x="533400" y="1524000"/>
            <a:ext cx="22161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eaLnBrk="0" hangingPunct="0">
              <a:defRPr/>
            </a:pPr>
            <a:r>
              <a:rPr lang="en-US" sz="2400" b="1" dirty="0">
                <a:solidFill>
                  <a:schemeClr val="accent5">
                    <a:lumMod val="10000"/>
                  </a:schemeClr>
                </a:solidFill>
                <a:latin typeface="Times New Roman" pitchFamily="18" charset="0"/>
                <a:cs typeface="Times New Roman" pitchFamily="18" charset="0"/>
              </a:rPr>
              <a:t>1. </a:t>
            </a:r>
            <a:r>
              <a:rPr lang="en-US" sz="2400" b="1" u="sng" dirty="0" err="1">
                <a:solidFill>
                  <a:schemeClr val="accent5">
                    <a:lumMod val="10000"/>
                  </a:schemeClr>
                </a:solidFill>
                <a:latin typeface="Times New Roman" pitchFamily="18" charset="0"/>
                <a:cs typeface="Times New Roman" pitchFamily="18" charset="0"/>
              </a:rPr>
              <a:t>Thí</a:t>
            </a:r>
            <a:r>
              <a:rPr lang="en-US" sz="2400" b="1" u="sng" dirty="0">
                <a:solidFill>
                  <a:schemeClr val="accent5">
                    <a:lumMod val="10000"/>
                  </a:schemeClr>
                </a:solidFill>
                <a:latin typeface="Times New Roman" pitchFamily="18" charset="0"/>
                <a:cs typeface="Times New Roman" pitchFamily="18" charset="0"/>
              </a:rPr>
              <a:t> </a:t>
            </a:r>
            <a:r>
              <a:rPr lang="en-US" sz="2400" b="1" u="sng" dirty="0" err="1">
                <a:solidFill>
                  <a:schemeClr val="accent5">
                    <a:lumMod val="10000"/>
                  </a:schemeClr>
                </a:solidFill>
                <a:latin typeface="Times New Roman" pitchFamily="18" charset="0"/>
                <a:cs typeface="Times New Roman" pitchFamily="18" charset="0"/>
              </a:rPr>
              <a:t>nghiệm</a:t>
            </a:r>
            <a:r>
              <a:rPr lang="en-US" sz="2400" b="1" u="sng" dirty="0">
                <a:solidFill>
                  <a:schemeClr val="accent5">
                    <a:lumMod val="10000"/>
                  </a:schemeClr>
                </a:solidFill>
                <a:latin typeface="Times New Roman" pitchFamily="18" charset="0"/>
                <a:cs typeface="Times New Roman" pitchFamily="18" charset="0"/>
              </a:rPr>
              <a:t> 1</a:t>
            </a:r>
          </a:p>
        </p:txBody>
      </p:sp>
      <p:sp>
        <p:nvSpPr>
          <p:cNvPr id="27" name="Text Box 32"/>
          <p:cNvSpPr txBox="1">
            <a:spLocks noChangeArrowheads="1"/>
          </p:cNvSpPr>
          <p:nvPr/>
        </p:nvSpPr>
        <p:spPr bwMode="auto">
          <a:xfrm>
            <a:off x="762000" y="2209800"/>
            <a:ext cx="5715000" cy="830997"/>
          </a:xfrm>
          <a:prstGeom prst="rect">
            <a:avLst/>
          </a:prstGeom>
          <a:noFill/>
          <a:ln w="9525">
            <a:noFill/>
            <a:miter lim="800000"/>
            <a:headEnd/>
            <a:tailEnd/>
          </a:ln>
          <a:effectLst/>
        </p:spPr>
        <p:txBody>
          <a:bodyPr wrap="square">
            <a:spAutoFit/>
          </a:bodyPr>
          <a:lstStyle/>
          <a:p>
            <a:pPr algn="just" eaLnBrk="0" hangingPunct="0"/>
            <a:r>
              <a:rPr lang="en-US" sz="2400" b="1" smtClean="0">
                <a:solidFill>
                  <a:srgbClr val="FF0000"/>
                </a:solidFill>
                <a:latin typeface="Times New Roman" pitchFamily="18" charset="0"/>
                <a:cs typeface="Times New Roman" pitchFamily="18" charset="0"/>
              </a:rPr>
              <a:t>C1: </a:t>
            </a:r>
            <a:r>
              <a:rPr lang="en-US" sz="2400" b="1" smtClean="0">
                <a:latin typeface="Times New Roman" pitchFamily="18" charset="0"/>
                <a:cs typeface="Times New Roman" pitchFamily="18" charset="0"/>
              </a:rPr>
              <a:t>Các màn cao su bị biến dạng chứng tỏ điều gì?</a:t>
            </a:r>
            <a:endParaRPr lang="en-US" sz="2400" b="1">
              <a:latin typeface="Times New Roman" pitchFamily="18" charset="0"/>
              <a:cs typeface="Times New Roman" pitchFamily="18" charset="0"/>
            </a:endParaRPr>
          </a:p>
        </p:txBody>
      </p:sp>
      <p:sp>
        <p:nvSpPr>
          <p:cNvPr id="28" name="Text Box 32"/>
          <p:cNvSpPr txBox="1">
            <a:spLocks noChangeArrowheads="1"/>
          </p:cNvSpPr>
          <p:nvPr/>
        </p:nvSpPr>
        <p:spPr bwMode="auto">
          <a:xfrm>
            <a:off x="762000" y="3048000"/>
            <a:ext cx="5715000" cy="1200329"/>
          </a:xfrm>
          <a:prstGeom prst="rect">
            <a:avLst/>
          </a:prstGeom>
          <a:noFill/>
          <a:ln w="9525">
            <a:noFill/>
            <a:miter lim="800000"/>
            <a:headEnd/>
            <a:tailEnd/>
          </a:ln>
          <a:effectLst/>
        </p:spPr>
        <p:txBody>
          <a:bodyPr wrap="square">
            <a:spAutoFit/>
          </a:bodyPr>
          <a:lstStyle/>
          <a:p>
            <a:pPr algn="just" eaLnBrk="0" hangingPunct="0"/>
            <a:r>
              <a:rPr lang="en-US" sz="2400" b="1" smtClean="0">
                <a:solidFill>
                  <a:srgbClr val="FF0000"/>
                </a:solidFill>
                <a:latin typeface="Times New Roman" pitchFamily="18" charset="0"/>
                <a:cs typeface="Times New Roman" pitchFamily="18" charset="0"/>
              </a:rPr>
              <a:t>C2: </a:t>
            </a:r>
            <a:r>
              <a:rPr lang="en-US" sz="2400" b="1" smtClean="0">
                <a:latin typeface="Times New Roman" pitchFamily="18" charset="0"/>
                <a:cs typeface="Times New Roman" pitchFamily="18" charset="0"/>
              </a:rPr>
              <a:t>Có phải chất lỏng chỉ tác dụng áp suất lên bình theo một phương như chất rắn không?</a:t>
            </a:r>
            <a:endParaRPr lang="en-US" sz="24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p:cTn id="7" dur="500" fill="hold"/>
                                        <p:tgtEl>
                                          <p:spTgt spid="27"/>
                                        </p:tgtEl>
                                        <p:attrNameLst>
                                          <p:attrName>ppt_w</p:attrName>
                                        </p:attrNameLst>
                                      </p:cBhvr>
                                      <p:tavLst>
                                        <p:tav tm="0">
                                          <p:val>
                                            <p:strVal val="#ppt_w*0.70"/>
                                          </p:val>
                                        </p:tav>
                                        <p:tav tm="100000">
                                          <p:val>
                                            <p:strVal val="#ppt_w"/>
                                          </p:val>
                                        </p:tav>
                                      </p:tavLst>
                                    </p:anim>
                                    <p:anim calcmode="lin" valueType="num">
                                      <p:cBhvr>
                                        <p:cTn id="8" dur="500" fill="hold"/>
                                        <p:tgtEl>
                                          <p:spTgt spid="27"/>
                                        </p:tgtEl>
                                        <p:attrNameLst>
                                          <p:attrName>ppt_h</p:attrName>
                                        </p:attrNameLst>
                                      </p:cBhvr>
                                      <p:tavLst>
                                        <p:tav tm="0">
                                          <p:val>
                                            <p:strVal val="#ppt_h"/>
                                          </p:val>
                                        </p:tav>
                                        <p:tav tm="100000">
                                          <p:val>
                                            <p:strVal val="#ppt_h"/>
                                          </p:val>
                                        </p:tav>
                                      </p:tavLst>
                                    </p:anim>
                                    <p:animEffect transition="in" filter="fade">
                                      <p:cBhvr>
                                        <p:cTn id="9" dur="500"/>
                                        <p:tgtEl>
                                          <p:spTgt spid="27"/>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28"/>
                                        </p:tgtEl>
                                        <p:attrNameLst>
                                          <p:attrName>style.visibility</p:attrName>
                                        </p:attrNameLst>
                                      </p:cBhvr>
                                      <p:to>
                                        <p:strVal val="visible"/>
                                      </p:to>
                                    </p:set>
                                    <p:anim calcmode="lin" valueType="num">
                                      <p:cBhvr>
                                        <p:cTn id="14" dur="500" fill="hold"/>
                                        <p:tgtEl>
                                          <p:spTgt spid="28"/>
                                        </p:tgtEl>
                                        <p:attrNameLst>
                                          <p:attrName>ppt_w</p:attrName>
                                        </p:attrNameLst>
                                      </p:cBhvr>
                                      <p:tavLst>
                                        <p:tav tm="0">
                                          <p:val>
                                            <p:strVal val="#ppt_w*0.70"/>
                                          </p:val>
                                        </p:tav>
                                        <p:tav tm="100000">
                                          <p:val>
                                            <p:strVal val="#ppt_w"/>
                                          </p:val>
                                        </p:tav>
                                      </p:tavLst>
                                    </p:anim>
                                    <p:anim calcmode="lin" valueType="num">
                                      <p:cBhvr>
                                        <p:cTn id="15" dur="500" fill="hold"/>
                                        <p:tgtEl>
                                          <p:spTgt spid="28"/>
                                        </p:tgtEl>
                                        <p:attrNameLst>
                                          <p:attrName>ppt_h</p:attrName>
                                        </p:attrNameLst>
                                      </p:cBhvr>
                                      <p:tavLst>
                                        <p:tav tm="0">
                                          <p:val>
                                            <p:strVal val="#ppt_h"/>
                                          </p:val>
                                        </p:tav>
                                        <p:tav tm="100000">
                                          <p:val>
                                            <p:strVal val="#ppt_h"/>
                                          </p:val>
                                        </p:tav>
                                      </p:tavLst>
                                    </p:anim>
                                    <p:animEffect transition="in" filter="fade">
                                      <p:cBhvr>
                                        <p:cTn id="16"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7" restart="whenNotActive" fill="hold" evtFilter="cancelBubble" nodeType="interactiveSeq">
                <p:stCondLst>
                  <p:cond evt="onClick" delay="0">
                    <p:tgtEl>
                      <p:spTgt spid="51221"/>
                    </p:tgtEl>
                  </p:cond>
                </p:stCondLst>
                <p:endSync evt="end" delay="0">
                  <p:rtn val="all"/>
                </p:endSync>
                <p:childTnLst>
                  <p:par>
                    <p:cTn id="18" fill="hold">
                      <p:stCondLst>
                        <p:cond delay="0"/>
                      </p:stCondLst>
                      <p:childTnLst>
                        <p:par>
                          <p:cTn id="19" fill="hold">
                            <p:stCondLst>
                              <p:cond delay="0"/>
                            </p:stCondLst>
                            <p:childTnLst>
                              <p:par>
                                <p:cTn id="20" presetID="2" presetClass="entr" presetSubtype="2" fill="hold" nodeType="clickEffect">
                                  <p:stCondLst>
                                    <p:cond delay="0"/>
                                  </p:stCondLst>
                                  <p:childTnLst>
                                    <p:set>
                                      <p:cBhvr>
                                        <p:cTn id="21" dur="1" fill="hold">
                                          <p:stCondLst>
                                            <p:cond delay="0"/>
                                          </p:stCondLst>
                                        </p:cTn>
                                        <p:tgtEl>
                                          <p:spTgt spid="51202"/>
                                        </p:tgtEl>
                                        <p:attrNameLst>
                                          <p:attrName>style.visibility</p:attrName>
                                        </p:attrNameLst>
                                      </p:cBhvr>
                                      <p:to>
                                        <p:strVal val="visible"/>
                                      </p:to>
                                    </p:set>
                                    <p:anim calcmode="lin" valueType="num">
                                      <p:cBhvr additive="base">
                                        <p:cTn id="22" dur="500" fill="hold"/>
                                        <p:tgtEl>
                                          <p:spTgt spid="51202"/>
                                        </p:tgtEl>
                                        <p:attrNameLst>
                                          <p:attrName>ppt_x</p:attrName>
                                        </p:attrNameLst>
                                      </p:cBhvr>
                                      <p:tavLst>
                                        <p:tav tm="0">
                                          <p:val>
                                            <p:strVal val="1+#ppt_w/2"/>
                                          </p:val>
                                        </p:tav>
                                        <p:tav tm="100000">
                                          <p:val>
                                            <p:strVal val="#ppt_x"/>
                                          </p:val>
                                        </p:tav>
                                      </p:tavLst>
                                    </p:anim>
                                    <p:anim calcmode="lin" valueType="num">
                                      <p:cBhvr additive="base">
                                        <p:cTn id="23" dur="500" fill="hold"/>
                                        <p:tgtEl>
                                          <p:spTgt spid="51202"/>
                                        </p:tgtEl>
                                        <p:attrNameLst>
                                          <p:attrName>ppt_y</p:attrName>
                                        </p:attrNameLst>
                                      </p:cBhvr>
                                      <p:tavLst>
                                        <p:tav tm="0">
                                          <p:val>
                                            <p:strVal val="#ppt_y"/>
                                          </p:val>
                                        </p:tav>
                                        <p:tav tm="100000">
                                          <p:val>
                                            <p:strVal val="#ppt_y"/>
                                          </p:val>
                                        </p:tav>
                                      </p:tavLst>
                                    </p:anim>
                                  </p:childTnLst>
                                </p:cTn>
                              </p:par>
                            </p:childTnLst>
                          </p:cTn>
                        </p:par>
                        <p:par>
                          <p:cTn id="24" fill="hold">
                            <p:stCondLst>
                              <p:cond delay="500"/>
                            </p:stCondLst>
                            <p:childTnLst>
                              <p:par>
                                <p:cTn id="25" presetID="8" presetClass="emph" presetSubtype="0" fill="hold" nodeType="afterEffect">
                                  <p:stCondLst>
                                    <p:cond delay="0"/>
                                  </p:stCondLst>
                                  <p:childTnLst>
                                    <p:animRot by="-5400000">
                                      <p:cBhvr>
                                        <p:cTn id="26" dur="2000" fill="hold"/>
                                        <p:tgtEl>
                                          <p:spTgt spid="51202"/>
                                        </p:tgtEl>
                                        <p:attrNameLst>
                                          <p:attrName>r</p:attrName>
                                        </p:attrNameLst>
                                      </p:cBhvr>
                                    </p:animRot>
                                  </p:childTnLst>
                                  <p:subTnLst>
                                    <p:set>
                                      <p:cBhvr override="childStyle">
                                        <p:cTn dur="1" fill="hold" display="0" masterRel="sameClick" afterEffect="1">
                                          <p:stCondLst>
                                            <p:cond evt="end" delay="0">
                                              <p:tn val="25"/>
                                            </p:cond>
                                          </p:stCondLst>
                                        </p:cTn>
                                        <p:tgtEl>
                                          <p:spTgt spid="51202"/>
                                        </p:tgtEl>
                                        <p:attrNameLst>
                                          <p:attrName>style.visibility</p:attrName>
                                        </p:attrNameLst>
                                      </p:cBhvr>
                                      <p:to>
                                        <p:strVal val="hidden"/>
                                      </p:to>
                                    </p:set>
                                  </p:subTnLst>
                                </p:cTn>
                              </p:par>
                            </p:childTnLst>
                          </p:cTn>
                        </p:par>
                        <p:par>
                          <p:cTn id="27" fill="hold">
                            <p:stCondLst>
                              <p:cond delay="2500"/>
                            </p:stCondLst>
                            <p:childTnLst>
                              <p:par>
                                <p:cTn id="28" presetID="10" presetClass="entr" presetSubtype="0" fill="hold" grpId="0" nodeType="afterEffect">
                                  <p:stCondLst>
                                    <p:cond delay="0"/>
                                  </p:stCondLst>
                                  <p:childTnLst>
                                    <p:set>
                                      <p:cBhvr>
                                        <p:cTn id="29" dur="1" fill="hold">
                                          <p:stCondLst>
                                            <p:cond delay="0"/>
                                          </p:stCondLst>
                                        </p:cTn>
                                        <p:tgtEl>
                                          <p:spTgt spid="51205"/>
                                        </p:tgtEl>
                                        <p:attrNameLst>
                                          <p:attrName>style.visibility</p:attrName>
                                        </p:attrNameLst>
                                      </p:cBhvr>
                                      <p:to>
                                        <p:strVal val="visible"/>
                                      </p:to>
                                    </p:set>
                                    <p:animEffect transition="in" filter="fade">
                                      <p:cBhvr>
                                        <p:cTn id="30" dur="100"/>
                                        <p:tgtEl>
                                          <p:spTgt spid="5120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51217"/>
                                        </p:tgtEl>
                                        <p:attrNameLst>
                                          <p:attrName>style.visibility</p:attrName>
                                        </p:attrNameLst>
                                      </p:cBhvr>
                                      <p:to>
                                        <p:strVal val="visible"/>
                                      </p:to>
                                    </p:set>
                                    <p:animEffect transition="in" filter="fade">
                                      <p:cBhvr>
                                        <p:cTn id="33" dur="100"/>
                                        <p:tgtEl>
                                          <p:spTgt spid="51217"/>
                                        </p:tgtEl>
                                      </p:cBhvr>
                                    </p:animEffect>
                                  </p:childTnLst>
                                </p:cTn>
                              </p:par>
                              <p:par>
                                <p:cTn id="34" presetID="22" presetClass="exit" presetSubtype="1" fill="hold" grpId="1" nodeType="withEffect">
                                  <p:stCondLst>
                                    <p:cond delay="0"/>
                                  </p:stCondLst>
                                  <p:childTnLst>
                                    <p:animEffect transition="out" filter="wipe(up)">
                                      <p:cBhvr>
                                        <p:cTn id="35" dur="3000"/>
                                        <p:tgtEl>
                                          <p:spTgt spid="51205"/>
                                        </p:tgtEl>
                                      </p:cBhvr>
                                    </p:animEffect>
                                    <p:set>
                                      <p:cBhvr>
                                        <p:cTn id="36" dur="1" fill="hold">
                                          <p:stCondLst>
                                            <p:cond delay="2999"/>
                                          </p:stCondLst>
                                        </p:cTn>
                                        <p:tgtEl>
                                          <p:spTgt spid="51205"/>
                                        </p:tgtEl>
                                        <p:attrNameLst>
                                          <p:attrName>style.visibility</p:attrName>
                                        </p:attrNameLst>
                                      </p:cBhvr>
                                      <p:to>
                                        <p:strVal val="hidden"/>
                                      </p:to>
                                    </p:set>
                                  </p:childTnLst>
                                </p:cTn>
                              </p:par>
                              <p:par>
                                <p:cTn id="37" presetID="22" presetClass="entr" presetSubtype="4" fill="hold" grpId="0" nodeType="withEffect">
                                  <p:stCondLst>
                                    <p:cond delay="0"/>
                                  </p:stCondLst>
                                  <p:childTnLst>
                                    <p:set>
                                      <p:cBhvr>
                                        <p:cTn id="38" dur="1" fill="hold">
                                          <p:stCondLst>
                                            <p:cond delay="0"/>
                                          </p:stCondLst>
                                        </p:cTn>
                                        <p:tgtEl>
                                          <p:spTgt spid="51206"/>
                                        </p:tgtEl>
                                        <p:attrNameLst>
                                          <p:attrName>style.visibility</p:attrName>
                                        </p:attrNameLst>
                                      </p:cBhvr>
                                      <p:to>
                                        <p:strVal val="visible"/>
                                      </p:to>
                                    </p:set>
                                    <p:animEffect transition="in" filter="wipe(down)">
                                      <p:cBhvr>
                                        <p:cTn id="39" dur="3000"/>
                                        <p:tgtEl>
                                          <p:spTgt spid="51206"/>
                                        </p:tgtEl>
                                      </p:cBhvr>
                                    </p:animEffect>
                                  </p:childTnLst>
                                </p:cTn>
                              </p:par>
                              <p:par>
                                <p:cTn id="40" presetID="22" presetClass="entr" presetSubtype="8" fill="hold" grpId="0" nodeType="withEffect">
                                  <p:stCondLst>
                                    <p:cond delay="0"/>
                                  </p:stCondLst>
                                  <p:childTnLst>
                                    <p:set>
                                      <p:cBhvr>
                                        <p:cTn id="41" dur="1" fill="hold">
                                          <p:stCondLst>
                                            <p:cond delay="0"/>
                                          </p:stCondLst>
                                        </p:cTn>
                                        <p:tgtEl>
                                          <p:spTgt spid="51213"/>
                                        </p:tgtEl>
                                        <p:attrNameLst>
                                          <p:attrName>style.visibility</p:attrName>
                                        </p:attrNameLst>
                                      </p:cBhvr>
                                      <p:to>
                                        <p:strVal val="visible"/>
                                      </p:to>
                                    </p:set>
                                    <p:animEffect transition="in" filter="wipe(left)">
                                      <p:cBhvr>
                                        <p:cTn id="42" dur="3000"/>
                                        <p:tgtEl>
                                          <p:spTgt spid="51213"/>
                                        </p:tgtEl>
                                      </p:cBhvr>
                                    </p:animEffect>
                                  </p:childTnLst>
                                </p:cTn>
                              </p:par>
                              <p:par>
                                <p:cTn id="43" presetID="22" presetClass="entr" presetSubtype="2" fill="hold" grpId="0" nodeType="withEffect">
                                  <p:stCondLst>
                                    <p:cond delay="0"/>
                                  </p:stCondLst>
                                  <p:childTnLst>
                                    <p:set>
                                      <p:cBhvr>
                                        <p:cTn id="44" dur="1" fill="hold">
                                          <p:stCondLst>
                                            <p:cond delay="0"/>
                                          </p:stCondLst>
                                        </p:cTn>
                                        <p:tgtEl>
                                          <p:spTgt spid="51214"/>
                                        </p:tgtEl>
                                        <p:attrNameLst>
                                          <p:attrName>style.visibility</p:attrName>
                                        </p:attrNameLst>
                                      </p:cBhvr>
                                      <p:to>
                                        <p:strVal val="visible"/>
                                      </p:to>
                                    </p:set>
                                    <p:animEffect transition="in" filter="wipe(right)">
                                      <p:cBhvr>
                                        <p:cTn id="45" dur="3000"/>
                                        <p:tgtEl>
                                          <p:spTgt spid="51214"/>
                                        </p:tgtEl>
                                      </p:cBhvr>
                                    </p:animEffect>
                                  </p:childTnLst>
                                </p:cTn>
                              </p:par>
                              <p:par>
                                <p:cTn id="46" presetID="22" presetClass="entr" presetSubtype="1" fill="hold" grpId="0" nodeType="withEffect">
                                  <p:stCondLst>
                                    <p:cond delay="0"/>
                                  </p:stCondLst>
                                  <p:childTnLst>
                                    <p:set>
                                      <p:cBhvr>
                                        <p:cTn id="47" dur="1" fill="hold">
                                          <p:stCondLst>
                                            <p:cond delay="0"/>
                                          </p:stCondLst>
                                        </p:cTn>
                                        <p:tgtEl>
                                          <p:spTgt spid="51215"/>
                                        </p:tgtEl>
                                        <p:attrNameLst>
                                          <p:attrName>style.visibility</p:attrName>
                                        </p:attrNameLst>
                                      </p:cBhvr>
                                      <p:to>
                                        <p:strVal val="visible"/>
                                      </p:to>
                                    </p:set>
                                    <p:animEffect transition="in" filter="wipe(up)">
                                      <p:cBhvr>
                                        <p:cTn id="48" dur="3000"/>
                                        <p:tgtEl>
                                          <p:spTgt spid="51215"/>
                                        </p:tgtEl>
                                      </p:cBhvr>
                                    </p:animEffect>
                                  </p:childTnLst>
                                </p:cTn>
                              </p:par>
                            </p:childTnLst>
                          </p:cTn>
                        </p:par>
                        <p:par>
                          <p:cTn id="49" fill="hold">
                            <p:stCondLst>
                              <p:cond delay="5500"/>
                            </p:stCondLst>
                            <p:childTnLst>
                              <p:par>
                                <p:cTn id="50" presetID="2" presetClass="exit" presetSubtype="3" fill="hold" grpId="1" nodeType="afterEffect">
                                  <p:stCondLst>
                                    <p:cond delay="0"/>
                                  </p:stCondLst>
                                  <p:childTnLst>
                                    <p:anim calcmode="lin" valueType="num">
                                      <p:cBhvr additive="base">
                                        <p:cTn id="51" dur="2000"/>
                                        <p:tgtEl>
                                          <p:spTgt spid="51217"/>
                                        </p:tgtEl>
                                        <p:attrNameLst>
                                          <p:attrName>ppt_x</p:attrName>
                                        </p:attrNameLst>
                                      </p:cBhvr>
                                      <p:tavLst>
                                        <p:tav tm="0">
                                          <p:val>
                                            <p:strVal val="ppt_x"/>
                                          </p:val>
                                        </p:tav>
                                        <p:tav tm="100000">
                                          <p:val>
                                            <p:strVal val="1+ppt_w/2"/>
                                          </p:val>
                                        </p:tav>
                                      </p:tavLst>
                                    </p:anim>
                                    <p:anim calcmode="lin" valueType="num">
                                      <p:cBhvr additive="base">
                                        <p:cTn id="52" dur="2000"/>
                                        <p:tgtEl>
                                          <p:spTgt spid="51217"/>
                                        </p:tgtEl>
                                        <p:attrNameLst>
                                          <p:attrName>ppt_y</p:attrName>
                                        </p:attrNameLst>
                                      </p:cBhvr>
                                      <p:tavLst>
                                        <p:tav tm="0">
                                          <p:val>
                                            <p:strVal val="ppt_y"/>
                                          </p:val>
                                        </p:tav>
                                        <p:tav tm="100000">
                                          <p:val>
                                            <p:strVal val="0-ppt_h/2"/>
                                          </p:val>
                                        </p:tav>
                                      </p:tavLst>
                                    </p:anim>
                                    <p:set>
                                      <p:cBhvr>
                                        <p:cTn id="53" dur="1" fill="hold">
                                          <p:stCondLst>
                                            <p:cond delay="1999"/>
                                          </p:stCondLst>
                                        </p:cTn>
                                        <p:tgtEl>
                                          <p:spTgt spid="51217"/>
                                        </p:tgtEl>
                                        <p:attrNameLst>
                                          <p:attrName>style.visibility</p:attrName>
                                        </p:attrNameLst>
                                      </p:cBhvr>
                                      <p:to>
                                        <p:strVal val="hidden"/>
                                      </p:to>
                                    </p:set>
                                  </p:childTnLst>
                                </p:cTn>
                              </p:par>
                            </p:childTnLst>
                          </p:cTn>
                        </p:par>
                      </p:childTnLst>
                    </p:cTn>
                  </p:par>
                </p:childTnLst>
              </p:cTn>
              <p:nextCondLst>
                <p:cond evt="onClick" delay="0">
                  <p:tgtEl>
                    <p:spTgt spid="51221"/>
                  </p:tgtEl>
                </p:cond>
              </p:nextCondLst>
            </p:seq>
          </p:childTnLst>
        </p:cTn>
      </p:par>
    </p:tnLst>
    <p:bldLst>
      <p:bldP spid="51205" grpId="0" animBg="1"/>
      <p:bldP spid="51205" grpId="1" animBg="1"/>
      <p:bldP spid="51206" grpId="0" animBg="1"/>
      <p:bldP spid="51213" grpId="0" animBg="1"/>
      <p:bldP spid="51214" grpId="0" animBg="1"/>
      <p:bldP spid="51215" grpId="0" animBg="1"/>
      <p:bldP spid="51217" grpId="0" animBg="1"/>
      <p:bldP spid="51217" grpId="1" animBg="1"/>
      <p:bldP spid="27" grpId="0"/>
      <p:bldP spid="2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6" name="Group 2"/>
          <p:cNvGrpSpPr>
            <a:grpSpLocks/>
          </p:cNvGrpSpPr>
          <p:nvPr/>
        </p:nvGrpSpPr>
        <p:grpSpPr bwMode="auto">
          <a:xfrm>
            <a:off x="1385888" y="1885950"/>
            <a:ext cx="1133475" cy="3362325"/>
            <a:chOff x="777" y="1860"/>
            <a:chExt cx="714" cy="2118"/>
          </a:xfrm>
        </p:grpSpPr>
        <p:grpSp>
          <p:nvGrpSpPr>
            <p:cNvPr id="52227" name="Group 3"/>
            <p:cNvGrpSpPr>
              <a:grpSpLocks/>
            </p:cNvGrpSpPr>
            <p:nvPr/>
          </p:nvGrpSpPr>
          <p:grpSpPr bwMode="auto">
            <a:xfrm rot="10800000">
              <a:off x="792" y="2250"/>
              <a:ext cx="699" cy="1728"/>
              <a:chOff x="1503" y="528"/>
              <a:chExt cx="699" cy="2112"/>
            </a:xfrm>
          </p:grpSpPr>
          <p:sp>
            <p:nvSpPr>
              <p:cNvPr id="52228" name="Line 4"/>
              <p:cNvSpPr>
                <a:spLocks noChangeShapeType="1"/>
              </p:cNvSpPr>
              <p:nvPr/>
            </p:nvSpPr>
            <p:spPr bwMode="auto">
              <a:xfrm>
                <a:off x="1611" y="912"/>
                <a:ext cx="0" cy="1728"/>
              </a:xfrm>
              <a:prstGeom prst="line">
                <a:avLst/>
              </a:prstGeom>
              <a:noFill/>
              <a:ln w="28575">
                <a:solidFill>
                  <a:schemeClr val="tx1"/>
                </a:solidFill>
                <a:round/>
                <a:headEnd/>
                <a:tailEnd/>
              </a:ln>
              <a:effectLst/>
            </p:spPr>
            <p:txBody>
              <a:bodyPr/>
              <a:lstStyle/>
              <a:p>
                <a:endParaRPr lang="en-US"/>
              </a:p>
            </p:txBody>
          </p:sp>
          <p:sp>
            <p:nvSpPr>
              <p:cNvPr id="52229" name="Line 5"/>
              <p:cNvSpPr>
                <a:spLocks noChangeShapeType="1"/>
              </p:cNvSpPr>
              <p:nvPr/>
            </p:nvSpPr>
            <p:spPr bwMode="auto">
              <a:xfrm>
                <a:off x="1899" y="912"/>
                <a:ext cx="0" cy="1728"/>
              </a:xfrm>
              <a:prstGeom prst="line">
                <a:avLst/>
              </a:prstGeom>
              <a:noFill/>
              <a:ln w="28575">
                <a:solidFill>
                  <a:schemeClr val="tx1"/>
                </a:solidFill>
                <a:round/>
                <a:headEnd/>
                <a:tailEnd/>
              </a:ln>
              <a:effectLst/>
            </p:spPr>
            <p:txBody>
              <a:bodyPr/>
              <a:lstStyle/>
              <a:p>
                <a:endParaRPr lang="en-US"/>
              </a:p>
            </p:txBody>
          </p:sp>
          <p:pic>
            <p:nvPicPr>
              <p:cNvPr id="52230" name="Picture 6" descr="hand"/>
              <p:cNvPicPr>
                <a:picLocks noChangeAspect="1" noChangeArrowheads="1"/>
              </p:cNvPicPr>
              <p:nvPr/>
            </p:nvPicPr>
            <p:blipFill>
              <a:blip r:embed="rId3">
                <a:clrChange>
                  <a:clrFrom>
                    <a:srgbClr val="000000"/>
                  </a:clrFrom>
                  <a:clrTo>
                    <a:srgbClr val="000000">
                      <a:alpha val="0"/>
                    </a:srgbClr>
                  </a:clrTo>
                </a:clrChange>
                <a:lum contrast="48000"/>
              </a:blip>
              <a:srcRect/>
              <a:stretch>
                <a:fillRect/>
              </a:stretch>
            </p:blipFill>
            <p:spPr bwMode="auto">
              <a:xfrm rot="-26698528">
                <a:off x="1503" y="528"/>
                <a:ext cx="699" cy="699"/>
              </a:xfrm>
              <a:prstGeom prst="rect">
                <a:avLst/>
              </a:prstGeom>
              <a:noFill/>
            </p:spPr>
          </p:pic>
          <p:sp>
            <p:nvSpPr>
              <p:cNvPr id="52231" name="Rectangle 7"/>
              <p:cNvSpPr>
                <a:spLocks noChangeArrowheads="1"/>
              </p:cNvSpPr>
              <p:nvPr/>
            </p:nvSpPr>
            <p:spPr bwMode="auto">
              <a:xfrm>
                <a:off x="1613" y="906"/>
                <a:ext cx="288" cy="1728"/>
              </a:xfrm>
              <a:prstGeom prst="rect">
                <a:avLst/>
              </a:prstGeom>
              <a:gradFill rotWithShape="1">
                <a:gsLst>
                  <a:gs pos="0">
                    <a:srgbClr val="99FF99">
                      <a:alpha val="89000"/>
                    </a:srgbClr>
                  </a:gs>
                  <a:gs pos="50000">
                    <a:srgbClr val="99FF99">
                      <a:gamma/>
                      <a:shade val="46275"/>
                      <a:invGamma/>
                    </a:srgbClr>
                  </a:gs>
                  <a:gs pos="100000">
                    <a:srgbClr val="99FF99">
                      <a:alpha val="89000"/>
                    </a:srgbClr>
                  </a:gs>
                </a:gsLst>
                <a:lin ang="0" scaled="1"/>
              </a:gradFill>
              <a:ln w="9525">
                <a:noFill/>
                <a:miter lim="800000"/>
                <a:headEnd/>
                <a:tailEnd/>
              </a:ln>
              <a:effectLst/>
            </p:spPr>
            <p:txBody>
              <a:bodyPr wrap="none" anchor="ctr"/>
              <a:lstStyle/>
              <a:p>
                <a:endParaRPr lang="en-US"/>
              </a:p>
            </p:txBody>
          </p:sp>
        </p:grpSp>
        <p:grpSp>
          <p:nvGrpSpPr>
            <p:cNvPr id="52232" name="Group 8"/>
            <p:cNvGrpSpPr>
              <a:grpSpLocks/>
            </p:cNvGrpSpPr>
            <p:nvPr/>
          </p:nvGrpSpPr>
          <p:grpSpPr bwMode="auto">
            <a:xfrm>
              <a:off x="777" y="1860"/>
              <a:ext cx="653" cy="2076"/>
              <a:chOff x="765" y="-90"/>
              <a:chExt cx="653" cy="2076"/>
            </a:xfrm>
          </p:grpSpPr>
          <p:grpSp>
            <p:nvGrpSpPr>
              <p:cNvPr id="52233" name="Group 9"/>
              <p:cNvGrpSpPr>
                <a:grpSpLocks/>
              </p:cNvGrpSpPr>
              <p:nvPr/>
            </p:nvGrpSpPr>
            <p:grpSpPr bwMode="auto">
              <a:xfrm>
                <a:off x="1034" y="270"/>
                <a:ext cx="384" cy="1716"/>
                <a:chOff x="2447" y="289"/>
                <a:chExt cx="384" cy="2451"/>
              </a:xfrm>
            </p:grpSpPr>
            <p:sp>
              <p:nvSpPr>
                <p:cNvPr id="52234" name="Rectangle 10"/>
                <p:cNvSpPr>
                  <a:spLocks noChangeArrowheads="1"/>
                </p:cNvSpPr>
                <p:nvPr/>
              </p:nvSpPr>
              <p:spPr bwMode="auto">
                <a:xfrm rot="10800000">
                  <a:off x="2447" y="289"/>
                  <a:ext cx="384" cy="48"/>
                </a:xfrm>
                <a:prstGeom prst="rect">
                  <a:avLst/>
                </a:prstGeom>
                <a:solidFill>
                  <a:srgbClr val="00FF99"/>
                </a:solidFill>
                <a:ln w="9525">
                  <a:solidFill>
                    <a:schemeClr val="tx1"/>
                  </a:solidFill>
                  <a:miter lim="800000"/>
                  <a:headEnd/>
                  <a:tailEnd/>
                </a:ln>
                <a:effectLst/>
              </p:spPr>
              <p:txBody>
                <a:bodyPr wrap="none" anchor="ctr"/>
                <a:lstStyle/>
                <a:p>
                  <a:endParaRPr lang="en-US"/>
                </a:p>
              </p:txBody>
            </p:sp>
            <p:sp>
              <p:nvSpPr>
                <p:cNvPr id="52235" name="Line 11"/>
                <p:cNvSpPr>
                  <a:spLocks noChangeShapeType="1"/>
                </p:cNvSpPr>
                <p:nvPr/>
              </p:nvSpPr>
              <p:spPr bwMode="auto">
                <a:xfrm rot="10800000" flipV="1">
                  <a:off x="2637" y="340"/>
                  <a:ext cx="0" cy="2400"/>
                </a:xfrm>
                <a:prstGeom prst="line">
                  <a:avLst/>
                </a:prstGeom>
                <a:noFill/>
                <a:ln w="9525">
                  <a:solidFill>
                    <a:schemeClr val="tx1"/>
                  </a:solidFill>
                  <a:round/>
                  <a:headEnd/>
                  <a:tailEnd/>
                </a:ln>
                <a:effectLst/>
              </p:spPr>
              <p:txBody>
                <a:bodyPr/>
                <a:lstStyle/>
                <a:p>
                  <a:endParaRPr lang="en-US"/>
                </a:p>
              </p:txBody>
            </p:sp>
          </p:grpSp>
          <p:pic>
            <p:nvPicPr>
              <p:cNvPr id="52236" name="Picture 12" descr="hand"/>
              <p:cNvPicPr>
                <a:picLocks noChangeAspect="1" noChangeArrowheads="1"/>
              </p:cNvPicPr>
              <p:nvPr/>
            </p:nvPicPr>
            <p:blipFill>
              <a:blip r:embed="rId3">
                <a:clrChange>
                  <a:clrFrom>
                    <a:srgbClr val="000000"/>
                  </a:clrFrom>
                  <a:clrTo>
                    <a:srgbClr val="000000">
                      <a:alpha val="0"/>
                    </a:srgbClr>
                  </a:clrTo>
                </a:clrChange>
                <a:lum contrast="48000"/>
              </a:blip>
              <a:srcRect/>
              <a:stretch>
                <a:fillRect/>
              </a:stretch>
            </p:blipFill>
            <p:spPr bwMode="auto">
              <a:xfrm rot="5761029" flipH="1">
                <a:off x="765" y="-90"/>
                <a:ext cx="636" cy="636"/>
              </a:xfrm>
              <a:prstGeom prst="rect">
                <a:avLst/>
              </a:prstGeom>
              <a:noFill/>
            </p:spPr>
          </p:pic>
        </p:grpSp>
      </p:grpSp>
      <p:grpSp>
        <p:nvGrpSpPr>
          <p:cNvPr id="52237" name="Group 13"/>
          <p:cNvGrpSpPr>
            <a:grpSpLocks/>
          </p:cNvGrpSpPr>
          <p:nvPr/>
        </p:nvGrpSpPr>
        <p:grpSpPr bwMode="auto">
          <a:xfrm>
            <a:off x="1166813" y="1890713"/>
            <a:ext cx="1323975" cy="2790825"/>
            <a:chOff x="630" y="1863"/>
            <a:chExt cx="834" cy="1758"/>
          </a:xfrm>
        </p:grpSpPr>
        <p:grpSp>
          <p:nvGrpSpPr>
            <p:cNvPr id="52238" name="Group 14"/>
            <p:cNvGrpSpPr>
              <a:grpSpLocks/>
            </p:cNvGrpSpPr>
            <p:nvPr/>
          </p:nvGrpSpPr>
          <p:grpSpPr bwMode="auto">
            <a:xfrm>
              <a:off x="765" y="1863"/>
              <a:ext cx="699" cy="1728"/>
              <a:chOff x="3648" y="1248"/>
              <a:chExt cx="699" cy="1728"/>
            </a:xfrm>
          </p:grpSpPr>
          <p:sp>
            <p:nvSpPr>
              <p:cNvPr id="52239" name="Line 15"/>
              <p:cNvSpPr>
                <a:spLocks noChangeShapeType="1"/>
              </p:cNvSpPr>
              <p:nvPr/>
            </p:nvSpPr>
            <p:spPr bwMode="auto">
              <a:xfrm rot="21600000">
                <a:off x="3756" y="1562"/>
                <a:ext cx="0" cy="1414"/>
              </a:xfrm>
              <a:prstGeom prst="line">
                <a:avLst/>
              </a:prstGeom>
              <a:noFill/>
              <a:ln w="28575">
                <a:solidFill>
                  <a:schemeClr val="tx1"/>
                </a:solidFill>
                <a:round/>
                <a:headEnd/>
                <a:tailEnd/>
              </a:ln>
              <a:effectLst/>
            </p:spPr>
            <p:txBody>
              <a:bodyPr/>
              <a:lstStyle/>
              <a:p>
                <a:endParaRPr lang="en-US"/>
              </a:p>
            </p:txBody>
          </p:sp>
          <p:sp>
            <p:nvSpPr>
              <p:cNvPr id="52240" name="Line 16"/>
              <p:cNvSpPr>
                <a:spLocks noChangeShapeType="1"/>
              </p:cNvSpPr>
              <p:nvPr/>
            </p:nvSpPr>
            <p:spPr bwMode="auto">
              <a:xfrm rot="21600000">
                <a:off x="4044" y="1562"/>
                <a:ext cx="0" cy="1414"/>
              </a:xfrm>
              <a:prstGeom prst="line">
                <a:avLst/>
              </a:prstGeom>
              <a:noFill/>
              <a:ln w="28575">
                <a:solidFill>
                  <a:schemeClr val="tx1"/>
                </a:solidFill>
                <a:round/>
                <a:headEnd/>
                <a:tailEnd/>
              </a:ln>
              <a:effectLst/>
            </p:spPr>
            <p:txBody>
              <a:bodyPr/>
              <a:lstStyle/>
              <a:p>
                <a:endParaRPr lang="en-US"/>
              </a:p>
            </p:txBody>
          </p:sp>
          <p:pic>
            <p:nvPicPr>
              <p:cNvPr id="52241" name="Picture 17" descr="hand"/>
              <p:cNvPicPr>
                <a:picLocks noChangeAspect="1" noChangeArrowheads="1"/>
              </p:cNvPicPr>
              <p:nvPr/>
            </p:nvPicPr>
            <p:blipFill>
              <a:blip r:embed="rId3">
                <a:clrChange>
                  <a:clrFrom>
                    <a:srgbClr val="000000"/>
                  </a:clrFrom>
                  <a:clrTo>
                    <a:srgbClr val="000000">
                      <a:alpha val="0"/>
                    </a:srgbClr>
                  </a:clrTo>
                </a:clrChange>
                <a:lum contrast="48000"/>
              </a:blip>
              <a:srcRect/>
              <a:stretch>
                <a:fillRect/>
              </a:stretch>
            </p:blipFill>
            <p:spPr bwMode="auto">
              <a:xfrm rot="-5098527">
                <a:off x="3712" y="1184"/>
                <a:ext cx="572" cy="699"/>
              </a:xfrm>
              <a:prstGeom prst="rect">
                <a:avLst/>
              </a:prstGeom>
              <a:noFill/>
            </p:spPr>
          </p:pic>
          <p:sp>
            <p:nvSpPr>
              <p:cNvPr id="52242" name="Rectangle 18"/>
              <p:cNvSpPr>
                <a:spLocks noChangeArrowheads="1"/>
              </p:cNvSpPr>
              <p:nvPr/>
            </p:nvSpPr>
            <p:spPr bwMode="auto">
              <a:xfrm rot="21600000">
                <a:off x="3758" y="1557"/>
                <a:ext cx="288" cy="1414"/>
              </a:xfrm>
              <a:prstGeom prst="rect">
                <a:avLst/>
              </a:prstGeom>
              <a:gradFill rotWithShape="1">
                <a:gsLst>
                  <a:gs pos="0">
                    <a:srgbClr val="99FF99">
                      <a:alpha val="89000"/>
                    </a:srgbClr>
                  </a:gs>
                  <a:gs pos="50000">
                    <a:srgbClr val="99FF99">
                      <a:gamma/>
                      <a:shade val="46275"/>
                      <a:invGamma/>
                    </a:srgbClr>
                  </a:gs>
                  <a:gs pos="100000">
                    <a:srgbClr val="99FF99">
                      <a:alpha val="89000"/>
                    </a:srgbClr>
                  </a:gs>
                </a:gsLst>
                <a:lin ang="0" scaled="1"/>
              </a:gradFill>
              <a:ln w="9525">
                <a:noFill/>
                <a:miter lim="800000"/>
                <a:headEnd/>
                <a:tailEnd/>
              </a:ln>
              <a:effectLst/>
            </p:spPr>
            <p:txBody>
              <a:bodyPr wrap="none" anchor="ctr"/>
              <a:lstStyle/>
              <a:p>
                <a:endParaRPr lang="en-US"/>
              </a:p>
            </p:txBody>
          </p:sp>
        </p:grpSp>
        <p:grpSp>
          <p:nvGrpSpPr>
            <p:cNvPr id="52243" name="Group 19"/>
            <p:cNvGrpSpPr>
              <a:grpSpLocks/>
            </p:cNvGrpSpPr>
            <p:nvPr/>
          </p:nvGrpSpPr>
          <p:grpSpPr bwMode="auto">
            <a:xfrm>
              <a:off x="630" y="1950"/>
              <a:ext cx="573" cy="1671"/>
              <a:chOff x="648" y="1950"/>
              <a:chExt cx="573" cy="1671"/>
            </a:xfrm>
          </p:grpSpPr>
          <p:sp>
            <p:nvSpPr>
              <p:cNvPr id="52244" name="Rectangle 20"/>
              <p:cNvSpPr>
                <a:spLocks noChangeArrowheads="1"/>
              </p:cNvSpPr>
              <p:nvPr/>
            </p:nvSpPr>
            <p:spPr bwMode="auto">
              <a:xfrm rot="21600000">
                <a:off x="837" y="3587"/>
                <a:ext cx="384" cy="34"/>
              </a:xfrm>
              <a:prstGeom prst="rect">
                <a:avLst/>
              </a:prstGeom>
              <a:solidFill>
                <a:srgbClr val="00FF99"/>
              </a:solidFill>
              <a:ln w="9525">
                <a:solidFill>
                  <a:schemeClr val="tx1"/>
                </a:solidFill>
                <a:miter lim="800000"/>
                <a:headEnd/>
                <a:tailEnd/>
              </a:ln>
              <a:effectLst/>
            </p:spPr>
            <p:txBody>
              <a:bodyPr wrap="none" anchor="ctr"/>
              <a:lstStyle/>
              <a:p>
                <a:endParaRPr lang="en-US"/>
              </a:p>
            </p:txBody>
          </p:sp>
          <p:sp>
            <p:nvSpPr>
              <p:cNvPr id="52245" name="Line 21"/>
              <p:cNvSpPr>
                <a:spLocks noChangeShapeType="1"/>
              </p:cNvSpPr>
              <p:nvPr/>
            </p:nvSpPr>
            <p:spPr bwMode="auto">
              <a:xfrm>
                <a:off x="1033" y="1950"/>
                <a:ext cx="0" cy="1632"/>
              </a:xfrm>
              <a:prstGeom prst="line">
                <a:avLst/>
              </a:prstGeom>
              <a:noFill/>
              <a:ln w="9525">
                <a:solidFill>
                  <a:schemeClr val="tx1"/>
                </a:solidFill>
                <a:round/>
                <a:headEnd/>
                <a:tailEnd/>
              </a:ln>
              <a:effectLst/>
            </p:spPr>
            <p:txBody>
              <a:bodyPr/>
              <a:lstStyle/>
              <a:p>
                <a:endParaRPr lang="en-US"/>
              </a:p>
            </p:txBody>
          </p:sp>
          <p:sp>
            <p:nvSpPr>
              <p:cNvPr id="52246" name="Freeform 22"/>
              <p:cNvSpPr>
                <a:spLocks/>
              </p:cNvSpPr>
              <p:nvPr/>
            </p:nvSpPr>
            <p:spPr bwMode="auto">
              <a:xfrm rot="-537364">
                <a:off x="648" y="1971"/>
                <a:ext cx="427" cy="443"/>
              </a:xfrm>
              <a:custGeom>
                <a:avLst/>
                <a:gdLst/>
                <a:ahLst/>
                <a:cxnLst>
                  <a:cxn ang="0">
                    <a:pos x="0" y="443"/>
                  </a:cxn>
                  <a:cxn ang="0">
                    <a:pos x="18" y="416"/>
                  </a:cxn>
                  <a:cxn ang="0">
                    <a:pos x="45" y="398"/>
                  </a:cxn>
                  <a:cxn ang="0">
                    <a:pos x="91" y="343"/>
                  </a:cxn>
                  <a:cxn ang="0">
                    <a:pos x="173" y="233"/>
                  </a:cxn>
                  <a:cxn ang="0">
                    <a:pos x="283" y="114"/>
                  </a:cxn>
                  <a:cxn ang="0">
                    <a:pos x="365" y="50"/>
                  </a:cxn>
                  <a:cxn ang="0">
                    <a:pos x="427" y="0"/>
                  </a:cxn>
                </a:cxnLst>
                <a:rect l="0" t="0" r="r" b="b"/>
                <a:pathLst>
                  <a:path w="427" h="443">
                    <a:moveTo>
                      <a:pt x="0" y="443"/>
                    </a:moveTo>
                    <a:cubicBezTo>
                      <a:pt x="6" y="434"/>
                      <a:pt x="10" y="424"/>
                      <a:pt x="18" y="416"/>
                    </a:cubicBezTo>
                    <a:cubicBezTo>
                      <a:pt x="26" y="408"/>
                      <a:pt x="38" y="406"/>
                      <a:pt x="45" y="398"/>
                    </a:cubicBezTo>
                    <a:cubicBezTo>
                      <a:pt x="103" y="329"/>
                      <a:pt x="26" y="386"/>
                      <a:pt x="91" y="343"/>
                    </a:cubicBezTo>
                    <a:cubicBezTo>
                      <a:pt x="107" y="295"/>
                      <a:pt x="122" y="250"/>
                      <a:pt x="173" y="233"/>
                    </a:cubicBezTo>
                    <a:cubicBezTo>
                      <a:pt x="211" y="195"/>
                      <a:pt x="242" y="148"/>
                      <a:pt x="283" y="114"/>
                    </a:cubicBezTo>
                    <a:cubicBezTo>
                      <a:pt x="310" y="92"/>
                      <a:pt x="341" y="74"/>
                      <a:pt x="365" y="50"/>
                    </a:cubicBezTo>
                    <a:lnTo>
                      <a:pt x="427" y="0"/>
                    </a:lnTo>
                  </a:path>
                </a:pathLst>
              </a:custGeom>
              <a:noFill/>
              <a:ln w="9525">
                <a:solidFill>
                  <a:schemeClr val="tx1"/>
                </a:solidFill>
                <a:round/>
                <a:headEnd/>
                <a:tailEnd/>
              </a:ln>
              <a:effectLst/>
            </p:spPr>
            <p:txBody>
              <a:bodyPr/>
              <a:lstStyle/>
              <a:p>
                <a:endParaRPr lang="en-US"/>
              </a:p>
            </p:txBody>
          </p:sp>
        </p:grpSp>
      </p:grpSp>
      <p:grpSp>
        <p:nvGrpSpPr>
          <p:cNvPr id="52247" name="Group 23"/>
          <p:cNvGrpSpPr>
            <a:grpSpLocks/>
          </p:cNvGrpSpPr>
          <p:nvPr/>
        </p:nvGrpSpPr>
        <p:grpSpPr bwMode="auto">
          <a:xfrm>
            <a:off x="1381125" y="1885950"/>
            <a:ext cx="1109663" cy="2743200"/>
            <a:chOff x="1503" y="528"/>
            <a:chExt cx="699" cy="2112"/>
          </a:xfrm>
        </p:grpSpPr>
        <p:sp>
          <p:nvSpPr>
            <p:cNvPr id="52248" name="Line 24"/>
            <p:cNvSpPr>
              <a:spLocks noChangeShapeType="1"/>
            </p:cNvSpPr>
            <p:nvPr/>
          </p:nvSpPr>
          <p:spPr bwMode="auto">
            <a:xfrm>
              <a:off x="1611" y="912"/>
              <a:ext cx="0" cy="1728"/>
            </a:xfrm>
            <a:prstGeom prst="line">
              <a:avLst/>
            </a:prstGeom>
            <a:noFill/>
            <a:ln w="28575">
              <a:solidFill>
                <a:schemeClr val="tx1"/>
              </a:solidFill>
              <a:round/>
              <a:headEnd/>
              <a:tailEnd/>
            </a:ln>
            <a:effectLst/>
          </p:spPr>
          <p:txBody>
            <a:bodyPr/>
            <a:lstStyle/>
            <a:p>
              <a:endParaRPr lang="en-US"/>
            </a:p>
          </p:txBody>
        </p:sp>
        <p:sp>
          <p:nvSpPr>
            <p:cNvPr id="52249" name="Line 25"/>
            <p:cNvSpPr>
              <a:spLocks noChangeShapeType="1"/>
            </p:cNvSpPr>
            <p:nvPr/>
          </p:nvSpPr>
          <p:spPr bwMode="auto">
            <a:xfrm>
              <a:off x="1899" y="912"/>
              <a:ext cx="0" cy="1728"/>
            </a:xfrm>
            <a:prstGeom prst="line">
              <a:avLst/>
            </a:prstGeom>
            <a:noFill/>
            <a:ln w="28575">
              <a:solidFill>
                <a:schemeClr val="tx1"/>
              </a:solidFill>
              <a:round/>
              <a:headEnd/>
              <a:tailEnd/>
            </a:ln>
            <a:effectLst/>
          </p:spPr>
          <p:txBody>
            <a:bodyPr/>
            <a:lstStyle/>
            <a:p>
              <a:endParaRPr lang="en-US"/>
            </a:p>
          </p:txBody>
        </p:sp>
        <p:pic>
          <p:nvPicPr>
            <p:cNvPr id="52250" name="Picture 26" descr="hand"/>
            <p:cNvPicPr>
              <a:picLocks noChangeAspect="1" noChangeArrowheads="1"/>
            </p:cNvPicPr>
            <p:nvPr/>
          </p:nvPicPr>
          <p:blipFill>
            <a:blip r:embed="rId3">
              <a:clrChange>
                <a:clrFrom>
                  <a:srgbClr val="000000"/>
                </a:clrFrom>
                <a:clrTo>
                  <a:srgbClr val="000000">
                    <a:alpha val="0"/>
                  </a:srgbClr>
                </a:clrTo>
              </a:clrChange>
              <a:lum contrast="48000"/>
            </a:blip>
            <a:srcRect/>
            <a:stretch>
              <a:fillRect/>
            </a:stretch>
          </p:blipFill>
          <p:spPr bwMode="auto">
            <a:xfrm rot="-26698528">
              <a:off x="1503" y="528"/>
              <a:ext cx="699" cy="699"/>
            </a:xfrm>
            <a:prstGeom prst="rect">
              <a:avLst/>
            </a:prstGeom>
            <a:noFill/>
          </p:spPr>
        </p:pic>
        <p:sp>
          <p:nvSpPr>
            <p:cNvPr id="52251" name="Rectangle 27"/>
            <p:cNvSpPr>
              <a:spLocks noChangeArrowheads="1"/>
            </p:cNvSpPr>
            <p:nvPr/>
          </p:nvSpPr>
          <p:spPr bwMode="auto">
            <a:xfrm>
              <a:off x="1613" y="906"/>
              <a:ext cx="288" cy="1728"/>
            </a:xfrm>
            <a:prstGeom prst="rect">
              <a:avLst/>
            </a:prstGeom>
            <a:gradFill rotWithShape="1">
              <a:gsLst>
                <a:gs pos="0">
                  <a:srgbClr val="99FF99">
                    <a:alpha val="89000"/>
                  </a:srgbClr>
                </a:gs>
                <a:gs pos="50000">
                  <a:srgbClr val="99FF99">
                    <a:gamma/>
                    <a:shade val="46275"/>
                    <a:invGamma/>
                  </a:srgbClr>
                </a:gs>
                <a:gs pos="100000">
                  <a:srgbClr val="99FF99">
                    <a:alpha val="89000"/>
                  </a:srgbClr>
                </a:gs>
              </a:gsLst>
              <a:lin ang="0" scaled="1"/>
            </a:gradFill>
            <a:ln w="9525">
              <a:noFill/>
              <a:miter lim="800000"/>
              <a:headEnd/>
              <a:tailEnd/>
            </a:ln>
            <a:effectLst/>
          </p:spPr>
          <p:txBody>
            <a:bodyPr wrap="none" anchor="ctr"/>
            <a:lstStyle/>
            <a:p>
              <a:endParaRPr lang="en-US"/>
            </a:p>
          </p:txBody>
        </p:sp>
      </p:grpSp>
      <p:grpSp>
        <p:nvGrpSpPr>
          <p:cNvPr id="52252" name="Group 28"/>
          <p:cNvGrpSpPr>
            <a:grpSpLocks/>
          </p:cNvGrpSpPr>
          <p:nvPr/>
        </p:nvGrpSpPr>
        <p:grpSpPr bwMode="auto">
          <a:xfrm rot="10800000">
            <a:off x="1487488" y="1957388"/>
            <a:ext cx="609600" cy="2724150"/>
            <a:chOff x="2447" y="289"/>
            <a:chExt cx="384" cy="2451"/>
          </a:xfrm>
        </p:grpSpPr>
        <p:sp>
          <p:nvSpPr>
            <p:cNvPr id="52253" name="Rectangle 29"/>
            <p:cNvSpPr>
              <a:spLocks noChangeArrowheads="1"/>
            </p:cNvSpPr>
            <p:nvPr/>
          </p:nvSpPr>
          <p:spPr bwMode="auto">
            <a:xfrm rot="10800000">
              <a:off x="2447" y="289"/>
              <a:ext cx="384" cy="48"/>
            </a:xfrm>
            <a:prstGeom prst="rect">
              <a:avLst/>
            </a:prstGeom>
            <a:solidFill>
              <a:srgbClr val="00FF99"/>
            </a:solidFill>
            <a:ln w="9525">
              <a:solidFill>
                <a:schemeClr val="tx1"/>
              </a:solidFill>
              <a:miter lim="800000"/>
              <a:headEnd/>
              <a:tailEnd/>
            </a:ln>
            <a:effectLst/>
          </p:spPr>
          <p:txBody>
            <a:bodyPr wrap="none" anchor="ctr"/>
            <a:lstStyle/>
            <a:p>
              <a:endParaRPr lang="en-US"/>
            </a:p>
          </p:txBody>
        </p:sp>
        <p:sp>
          <p:nvSpPr>
            <p:cNvPr id="52254" name="Line 30"/>
            <p:cNvSpPr>
              <a:spLocks noChangeShapeType="1"/>
            </p:cNvSpPr>
            <p:nvPr/>
          </p:nvSpPr>
          <p:spPr bwMode="auto">
            <a:xfrm rot="10800000" flipV="1">
              <a:off x="2637" y="340"/>
              <a:ext cx="0" cy="2400"/>
            </a:xfrm>
            <a:prstGeom prst="line">
              <a:avLst/>
            </a:prstGeom>
            <a:noFill/>
            <a:ln w="9525">
              <a:solidFill>
                <a:schemeClr val="tx1"/>
              </a:solidFill>
              <a:round/>
              <a:headEnd/>
              <a:tailEnd/>
            </a:ln>
            <a:effectLst/>
          </p:spPr>
          <p:txBody>
            <a:bodyPr/>
            <a:lstStyle/>
            <a:p>
              <a:endParaRPr lang="en-US"/>
            </a:p>
          </p:txBody>
        </p:sp>
      </p:grpSp>
      <p:pic>
        <p:nvPicPr>
          <p:cNvPr id="52255" name="Picture 31" descr="hand"/>
          <p:cNvPicPr>
            <a:picLocks noChangeAspect="1" noChangeArrowheads="1"/>
          </p:cNvPicPr>
          <p:nvPr/>
        </p:nvPicPr>
        <p:blipFill>
          <a:blip r:embed="rId3">
            <a:clrChange>
              <a:clrFrom>
                <a:srgbClr val="000000"/>
              </a:clrFrom>
              <a:clrTo>
                <a:srgbClr val="000000">
                  <a:alpha val="0"/>
                </a:srgbClr>
              </a:clrTo>
            </a:clrChange>
            <a:lum contrast="48000"/>
          </a:blip>
          <a:srcRect/>
          <a:stretch>
            <a:fillRect/>
          </a:stretch>
        </p:blipFill>
        <p:spPr bwMode="auto">
          <a:xfrm rot="16561029" flipH="1">
            <a:off x="1506538" y="4238625"/>
            <a:ext cx="1009650" cy="1009650"/>
          </a:xfrm>
          <a:prstGeom prst="rect">
            <a:avLst/>
          </a:prstGeom>
          <a:noFill/>
        </p:spPr>
      </p:pic>
      <p:sp>
        <p:nvSpPr>
          <p:cNvPr id="52256" name="Freeform 32"/>
          <p:cNvSpPr>
            <a:spLocks/>
          </p:cNvSpPr>
          <p:nvPr/>
        </p:nvSpPr>
        <p:spPr bwMode="auto">
          <a:xfrm>
            <a:off x="3887788" y="1828800"/>
            <a:ext cx="3741737" cy="2743200"/>
          </a:xfrm>
          <a:custGeom>
            <a:avLst/>
            <a:gdLst/>
            <a:ahLst/>
            <a:cxnLst>
              <a:cxn ang="0">
                <a:pos x="0" y="0"/>
              </a:cxn>
              <a:cxn ang="0">
                <a:pos x="5" y="1831"/>
              </a:cxn>
              <a:cxn ang="0">
                <a:pos x="101" y="1975"/>
              </a:cxn>
              <a:cxn ang="0">
                <a:pos x="2261" y="1975"/>
              </a:cxn>
              <a:cxn ang="0">
                <a:pos x="2357" y="1783"/>
              </a:cxn>
              <a:cxn ang="0">
                <a:pos x="2357" y="7"/>
              </a:cxn>
            </a:cxnLst>
            <a:rect l="0" t="0" r="r" b="b"/>
            <a:pathLst>
              <a:path w="2357" h="1975">
                <a:moveTo>
                  <a:pt x="0" y="0"/>
                </a:moveTo>
                <a:lnTo>
                  <a:pt x="5" y="1831"/>
                </a:lnTo>
                <a:lnTo>
                  <a:pt x="101" y="1975"/>
                </a:lnTo>
                <a:lnTo>
                  <a:pt x="2261" y="1975"/>
                </a:lnTo>
                <a:lnTo>
                  <a:pt x="2357" y="1783"/>
                </a:lnTo>
                <a:lnTo>
                  <a:pt x="2357" y="7"/>
                </a:lnTo>
              </a:path>
            </a:pathLst>
          </a:custGeom>
          <a:noFill/>
          <a:ln w="38100" cmpd="sng">
            <a:solidFill>
              <a:schemeClr val="tx1"/>
            </a:solidFill>
            <a:round/>
            <a:headEnd/>
            <a:tailEnd/>
          </a:ln>
          <a:effectLst/>
        </p:spPr>
        <p:txBody>
          <a:bodyPr/>
          <a:lstStyle/>
          <a:p>
            <a:endParaRPr lang="en-US"/>
          </a:p>
        </p:txBody>
      </p:sp>
      <p:grpSp>
        <p:nvGrpSpPr>
          <p:cNvPr id="52257" name="Group 33"/>
          <p:cNvGrpSpPr>
            <a:grpSpLocks/>
          </p:cNvGrpSpPr>
          <p:nvPr/>
        </p:nvGrpSpPr>
        <p:grpSpPr bwMode="auto">
          <a:xfrm>
            <a:off x="4695825" y="838200"/>
            <a:ext cx="1323975" cy="2790825"/>
            <a:chOff x="630" y="1863"/>
            <a:chExt cx="834" cy="1758"/>
          </a:xfrm>
        </p:grpSpPr>
        <p:grpSp>
          <p:nvGrpSpPr>
            <p:cNvPr id="52258" name="Group 34"/>
            <p:cNvGrpSpPr>
              <a:grpSpLocks/>
            </p:cNvGrpSpPr>
            <p:nvPr/>
          </p:nvGrpSpPr>
          <p:grpSpPr bwMode="auto">
            <a:xfrm>
              <a:off x="765" y="1863"/>
              <a:ext cx="699" cy="1728"/>
              <a:chOff x="3648" y="1248"/>
              <a:chExt cx="699" cy="1728"/>
            </a:xfrm>
          </p:grpSpPr>
          <p:sp>
            <p:nvSpPr>
              <p:cNvPr id="52259" name="Line 35"/>
              <p:cNvSpPr>
                <a:spLocks noChangeShapeType="1"/>
              </p:cNvSpPr>
              <p:nvPr/>
            </p:nvSpPr>
            <p:spPr bwMode="auto">
              <a:xfrm rot="21600000">
                <a:off x="3756" y="1562"/>
                <a:ext cx="0" cy="1414"/>
              </a:xfrm>
              <a:prstGeom prst="line">
                <a:avLst/>
              </a:prstGeom>
              <a:noFill/>
              <a:ln w="28575">
                <a:solidFill>
                  <a:schemeClr val="tx1"/>
                </a:solidFill>
                <a:round/>
                <a:headEnd/>
                <a:tailEnd/>
              </a:ln>
              <a:effectLst/>
            </p:spPr>
            <p:txBody>
              <a:bodyPr/>
              <a:lstStyle/>
              <a:p>
                <a:endParaRPr lang="en-US"/>
              </a:p>
            </p:txBody>
          </p:sp>
          <p:sp>
            <p:nvSpPr>
              <p:cNvPr id="52260" name="Line 36"/>
              <p:cNvSpPr>
                <a:spLocks noChangeShapeType="1"/>
              </p:cNvSpPr>
              <p:nvPr/>
            </p:nvSpPr>
            <p:spPr bwMode="auto">
              <a:xfrm rot="21600000">
                <a:off x="4044" y="1562"/>
                <a:ext cx="0" cy="1414"/>
              </a:xfrm>
              <a:prstGeom prst="line">
                <a:avLst/>
              </a:prstGeom>
              <a:noFill/>
              <a:ln w="28575">
                <a:solidFill>
                  <a:schemeClr val="tx1"/>
                </a:solidFill>
                <a:round/>
                <a:headEnd/>
                <a:tailEnd/>
              </a:ln>
              <a:effectLst/>
            </p:spPr>
            <p:txBody>
              <a:bodyPr/>
              <a:lstStyle/>
              <a:p>
                <a:endParaRPr lang="en-US"/>
              </a:p>
            </p:txBody>
          </p:sp>
          <p:pic>
            <p:nvPicPr>
              <p:cNvPr id="52261" name="Picture 37" descr="hand"/>
              <p:cNvPicPr>
                <a:picLocks noChangeAspect="1" noChangeArrowheads="1"/>
              </p:cNvPicPr>
              <p:nvPr/>
            </p:nvPicPr>
            <p:blipFill>
              <a:blip r:embed="rId3">
                <a:clrChange>
                  <a:clrFrom>
                    <a:srgbClr val="000000"/>
                  </a:clrFrom>
                  <a:clrTo>
                    <a:srgbClr val="000000">
                      <a:alpha val="0"/>
                    </a:srgbClr>
                  </a:clrTo>
                </a:clrChange>
                <a:lum contrast="48000"/>
              </a:blip>
              <a:srcRect/>
              <a:stretch>
                <a:fillRect/>
              </a:stretch>
            </p:blipFill>
            <p:spPr bwMode="auto">
              <a:xfrm rot="-5098527">
                <a:off x="3712" y="1184"/>
                <a:ext cx="572" cy="699"/>
              </a:xfrm>
              <a:prstGeom prst="rect">
                <a:avLst/>
              </a:prstGeom>
              <a:noFill/>
            </p:spPr>
          </p:pic>
          <p:sp>
            <p:nvSpPr>
              <p:cNvPr id="52262" name="Rectangle 38"/>
              <p:cNvSpPr>
                <a:spLocks noChangeArrowheads="1"/>
              </p:cNvSpPr>
              <p:nvPr/>
            </p:nvSpPr>
            <p:spPr bwMode="auto">
              <a:xfrm rot="21600000">
                <a:off x="3758" y="1557"/>
                <a:ext cx="288" cy="1414"/>
              </a:xfrm>
              <a:prstGeom prst="rect">
                <a:avLst/>
              </a:prstGeom>
              <a:gradFill rotWithShape="1">
                <a:gsLst>
                  <a:gs pos="0">
                    <a:srgbClr val="99FF99">
                      <a:alpha val="89000"/>
                    </a:srgbClr>
                  </a:gs>
                  <a:gs pos="50000">
                    <a:srgbClr val="99FF99">
                      <a:gamma/>
                      <a:shade val="46275"/>
                      <a:invGamma/>
                    </a:srgbClr>
                  </a:gs>
                  <a:gs pos="100000">
                    <a:srgbClr val="99FF99">
                      <a:alpha val="89000"/>
                    </a:srgbClr>
                  </a:gs>
                </a:gsLst>
                <a:lin ang="0" scaled="1"/>
              </a:gradFill>
              <a:ln w="9525">
                <a:noFill/>
                <a:miter lim="800000"/>
                <a:headEnd/>
                <a:tailEnd/>
              </a:ln>
              <a:effectLst/>
            </p:spPr>
            <p:txBody>
              <a:bodyPr wrap="none" anchor="ctr"/>
              <a:lstStyle/>
              <a:p>
                <a:endParaRPr lang="en-US"/>
              </a:p>
            </p:txBody>
          </p:sp>
        </p:grpSp>
        <p:grpSp>
          <p:nvGrpSpPr>
            <p:cNvPr id="52263" name="Group 39"/>
            <p:cNvGrpSpPr>
              <a:grpSpLocks/>
            </p:cNvGrpSpPr>
            <p:nvPr/>
          </p:nvGrpSpPr>
          <p:grpSpPr bwMode="auto">
            <a:xfrm>
              <a:off x="630" y="1950"/>
              <a:ext cx="573" cy="1671"/>
              <a:chOff x="648" y="1950"/>
              <a:chExt cx="573" cy="1671"/>
            </a:xfrm>
          </p:grpSpPr>
          <p:sp>
            <p:nvSpPr>
              <p:cNvPr id="52264" name="Rectangle 40"/>
              <p:cNvSpPr>
                <a:spLocks noChangeArrowheads="1"/>
              </p:cNvSpPr>
              <p:nvPr/>
            </p:nvSpPr>
            <p:spPr bwMode="auto">
              <a:xfrm rot="21600000">
                <a:off x="837" y="3587"/>
                <a:ext cx="384" cy="34"/>
              </a:xfrm>
              <a:prstGeom prst="rect">
                <a:avLst/>
              </a:prstGeom>
              <a:solidFill>
                <a:srgbClr val="00FF99"/>
              </a:solidFill>
              <a:ln w="9525">
                <a:solidFill>
                  <a:schemeClr val="tx1"/>
                </a:solidFill>
                <a:miter lim="800000"/>
                <a:headEnd/>
                <a:tailEnd/>
              </a:ln>
              <a:effectLst/>
            </p:spPr>
            <p:txBody>
              <a:bodyPr wrap="none" anchor="ctr"/>
              <a:lstStyle/>
              <a:p>
                <a:endParaRPr lang="en-US"/>
              </a:p>
            </p:txBody>
          </p:sp>
          <p:sp>
            <p:nvSpPr>
              <p:cNvPr id="52265" name="Line 41"/>
              <p:cNvSpPr>
                <a:spLocks noChangeShapeType="1"/>
              </p:cNvSpPr>
              <p:nvPr/>
            </p:nvSpPr>
            <p:spPr bwMode="auto">
              <a:xfrm>
                <a:off x="1033" y="1950"/>
                <a:ext cx="0" cy="1632"/>
              </a:xfrm>
              <a:prstGeom prst="line">
                <a:avLst/>
              </a:prstGeom>
              <a:noFill/>
              <a:ln w="9525">
                <a:solidFill>
                  <a:schemeClr val="tx1"/>
                </a:solidFill>
                <a:round/>
                <a:headEnd/>
                <a:tailEnd/>
              </a:ln>
              <a:effectLst/>
            </p:spPr>
            <p:txBody>
              <a:bodyPr/>
              <a:lstStyle/>
              <a:p>
                <a:endParaRPr lang="en-US"/>
              </a:p>
            </p:txBody>
          </p:sp>
          <p:sp>
            <p:nvSpPr>
              <p:cNvPr id="52266" name="Freeform 42"/>
              <p:cNvSpPr>
                <a:spLocks/>
              </p:cNvSpPr>
              <p:nvPr/>
            </p:nvSpPr>
            <p:spPr bwMode="auto">
              <a:xfrm rot="-537364">
                <a:off x="648" y="1971"/>
                <a:ext cx="427" cy="443"/>
              </a:xfrm>
              <a:custGeom>
                <a:avLst/>
                <a:gdLst/>
                <a:ahLst/>
                <a:cxnLst>
                  <a:cxn ang="0">
                    <a:pos x="0" y="443"/>
                  </a:cxn>
                  <a:cxn ang="0">
                    <a:pos x="18" y="416"/>
                  </a:cxn>
                  <a:cxn ang="0">
                    <a:pos x="45" y="398"/>
                  </a:cxn>
                  <a:cxn ang="0">
                    <a:pos x="91" y="343"/>
                  </a:cxn>
                  <a:cxn ang="0">
                    <a:pos x="173" y="233"/>
                  </a:cxn>
                  <a:cxn ang="0">
                    <a:pos x="283" y="114"/>
                  </a:cxn>
                  <a:cxn ang="0">
                    <a:pos x="365" y="50"/>
                  </a:cxn>
                  <a:cxn ang="0">
                    <a:pos x="427" y="0"/>
                  </a:cxn>
                </a:cxnLst>
                <a:rect l="0" t="0" r="r" b="b"/>
                <a:pathLst>
                  <a:path w="427" h="443">
                    <a:moveTo>
                      <a:pt x="0" y="443"/>
                    </a:moveTo>
                    <a:cubicBezTo>
                      <a:pt x="6" y="434"/>
                      <a:pt x="10" y="424"/>
                      <a:pt x="18" y="416"/>
                    </a:cubicBezTo>
                    <a:cubicBezTo>
                      <a:pt x="26" y="408"/>
                      <a:pt x="38" y="406"/>
                      <a:pt x="45" y="398"/>
                    </a:cubicBezTo>
                    <a:cubicBezTo>
                      <a:pt x="103" y="329"/>
                      <a:pt x="26" y="386"/>
                      <a:pt x="91" y="343"/>
                    </a:cubicBezTo>
                    <a:cubicBezTo>
                      <a:pt x="107" y="295"/>
                      <a:pt x="122" y="250"/>
                      <a:pt x="173" y="233"/>
                    </a:cubicBezTo>
                    <a:cubicBezTo>
                      <a:pt x="211" y="195"/>
                      <a:pt x="242" y="148"/>
                      <a:pt x="283" y="114"/>
                    </a:cubicBezTo>
                    <a:cubicBezTo>
                      <a:pt x="310" y="92"/>
                      <a:pt x="341" y="74"/>
                      <a:pt x="365" y="50"/>
                    </a:cubicBezTo>
                    <a:lnTo>
                      <a:pt x="427" y="0"/>
                    </a:lnTo>
                  </a:path>
                </a:pathLst>
              </a:custGeom>
              <a:noFill/>
              <a:ln w="9525">
                <a:solidFill>
                  <a:schemeClr val="tx1"/>
                </a:solidFill>
                <a:round/>
                <a:headEnd/>
                <a:tailEnd/>
              </a:ln>
              <a:effectLst/>
            </p:spPr>
            <p:txBody>
              <a:bodyPr/>
              <a:lstStyle/>
              <a:p>
                <a:endParaRPr lang="en-US"/>
              </a:p>
            </p:txBody>
          </p:sp>
        </p:grpSp>
      </p:grpSp>
      <p:pic>
        <p:nvPicPr>
          <p:cNvPr id="52267" name="Picture 43" descr="hand"/>
          <p:cNvPicPr>
            <a:picLocks noChangeAspect="1" noChangeArrowheads="1"/>
          </p:cNvPicPr>
          <p:nvPr/>
        </p:nvPicPr>
        <p:blipFill>
          <a:blip r:embed="rId3">
            <a:clrChange>
              <a:clrFrom>
                <a:srgbClr val="000000"/>
              </a:clrFrom>
              <a:clrTo>
                <a:srgbClr val="000000">
                  <a:alpha val="0"/>
                </a:srgbClr>
              </a:clrTo>
            </a:clrChange>
            <a:lum contrast="48000"/>
          </a:blip>
          <a:srcRect/>
          <a:stretch>
            <a:fillRect/>
          </a:stretch>
        </p:blipFill>
        <p:spPr bwMode="auto">
          <a:xfrm rot="16561029" flipH="1">
            <a:off x="4672013" y="581025"/>
            <a:ext cx="1009650" cy="1009650"/>
          </a:xfrm>
          <a:prstGeom prst="rect">
            <a:avLst/>
          </a:prstGeom>
          <a:noFill/>
        </p:spPr>
      </p:pic>
      <p:grpSp>
        <p:nvGrpSpPr>
          <p:cNvPr id="52268" name="Group 44"/>
          <p:cNvGrpSpPr>
            <a:grpSpLocks/>
          </p:cNvGrpSpPr>
          <p:nvPr/>
        </p:nvGrpSpPr>
        <p:grpSpPr bwMode="auto">
          <a:xfrm>
            <a:off x="1157288" y="1652588"/>
            <a:ext cx="1328737" cy="3038475"/>
            <a:chOff x="639" y="1713"/>
            <a:chExt cx="837" cy="1914"/>
          </a:xfrm>
        </p:grpSpPr>
        <p:grpSp>
          <p:nvGrpSpPr>
            <p:cNvPr id="52269" name="Group 45"/>
            <p:cNvGrpSpPr>
              <a:grpSpLocks/>
            </p:cNvGrpSpPr>
            <p:nvPr/>
          </p:nvGrpSpPr>
          <p:grpSpPr bwMode="auto">
            <a:xfrm>
              <a:off x="642" y="1869"/>
              <a:ext cx="834" cy="1758"/>
              <a:chOff x="630" y="1863"/>
              <a:chExt cx="834" cy="1758"/>
            </a:xfrm>
          </p:grpSpPr>
          <p:grpSp>
            <p:nvGrpSpPr>
              <p:cNvPr id="52270" name="Group 46"/>
              <p:cNvGrpSpPr>
                <a:grpSpLocks/>
              </p:cNvGrpSpPr>
              <p:nvPr/>
            </p:nvGrpSpPr>
            <p:grpSpPr bwMode="auto">
              <a:xfrm>
                <a:off x="765" y="1863"/>
                <a:ext cx="699" cy="1728"/>
                <a:chOff x="3648" y="1248"/>
                <a:chExt cx="699" cy="1728"/>
              </a:xfrm>
            </p:grpSpPr>
            <p:sp>
              <p:nvSpPr>
                <p:cNvPr id="52271" name="Line 47"/>
                <p:cNvSpPr>
                  <a:spLocks noChangeShapeType="1"/>
                </p:cNvSpPr>
                <p:nvPr/>
              </p:nvSpPr>
              <p:spPr bwMode="auto">
                <a:xfrm rot="21600000">
                  <a:off x="3756" y="1562"/>
                  <a:ext cx="0" cy="1414"/>
                </a:xfrm>
                <a:prstGeom prst="line">
                  <a:avLst/>
                </a:prstGeom>
                <a:noFill/>
                <a:ln w="28575">
                  <a:solidFill>
                    <a:schemeClr val="tx1"/>
                  </a:solidFill>
                  <a:round/>
                  <a:headEnd/>
                  <a:tailEnd/>
                </a:ln>
                <a:effectLst/>
              </p:spPr>
              <p:txBody>
                <a:bodyPr/>
                <a:lstStyle/>
                <a:p>
                  <a:endParaRPr lang="en-US"/>
                </a:p>
              </p:txBody>
            </p:sp>
            <p:sp>
              <p:nvSpPr>
                <p:cNvPr id="52272" name="Line 48"/>
                <p:cNvSpPr>
                  <a:spLocks noChangeShapeType="1"/>
                </p:cNvSpPr>
                <p:nvPr/>
              </p:nvSpPr>
              <p:spPr bwMode="auto">
                <a:xfrm rot="21600000">
                  <a:off x="4044" y="1562"/>
                  <a:ext cx="0" cy="1414"/>
                </a:xfrm>
                <a:prstGeom prst="line">
                  <a:avLst/>
                </a:prstGeom>
                <a:noFill/>
                <a:ln w="28575">
                  <a:solidFill>
                    <a:schemeClr val="tx1"/>
                  </a:solidFill>
                  <a:round/>
                  <a:headEnd/>
                  <a:tailEnd/>
                </a:ln>
                <a:effectLst/>
              </p:spPr>
              <p:txBody>
                <a:bodyPr/>
                <a:lstStyle/>
                <a:p>
                  <a:endParaRPr lang="en-US"/>
                </a:p>
              </p:txBody>
            </p:sp>
            <p:pic>
              <p:nvPicPr>
                <p:cNvPr id="52273" name="Picture 49" descr="hand"/>
                <p:cNvPicPr>
                  <a:picLocks noChangeAspect="1" noChangeArrowheads="1"/>
                </p:cNvPicPr>
                <p:nvPr/>
              </p:nvPicPr>
              <p:blipFill>
                <a:blip r:embed="rId3">
                  <a:clrChange>
                    <a:clrFrom>
                      <a:srgbClr val="000000"/>
                    </a:clrFrom>
                    <a:clrTo>
                      <a:srgbClr val="000000">
                        <a:alpha val="0"/>
                      </a:srgbClr>
                    </a:clrTo>
                  </a:clrChange>
                  <a:lum contrast="48000"/>
                </a:blip>
                <a:srcRect/>
                <a:stretch>
                  <a:fillRect/>
                </a:stretch>
              </p:blipFill>
              <p:spPr bwMode="auto">
                <a:xfrm rot="-5098527">
                  <a:off x="3712" y="1184"/>
                  <a:ext cx="572" cy="699"/>
                </a:xfrm>
                <a:prstGeom prst="rect">
                  <a:avLst/>
                </a:prstGeom>
                <a:noFill/>
              </p:spPr>
            </p:pic>
            <p:sp>
              <p:nvSpPr>
                <p:cNvPr id="52274" name="Rectangle 50"/>
                <p:cNvSpPr>
                  <a:spLocks noChangeArrowheads="1"/>
                </p:cNvSpPr>
                <p:nvPr/>
              </p:nvSpPr>
              <p:spPr bwMode="auto">
                <a:xfrm rot="21600000">
                  <a:off x="3758" y="1557"/>
                  <a:ext cx="288" cy="1414"/>
                </a:xfrm>
                <a:prstGeom prst="rect">
                  <a:avLst/>
                </a:prstGeom>
                <a:gradFill rotWithShape="1">
                  <a:gsLst>
                    <a:gs pos="0">
                      <a:srgbClr val="99FF99">
                        <a:alpha val="89000"/>
                      </a:srgbClr>
                    </a:gs>
                    <a:gs pos="50000">
                      <a:srgbClr val="99FF99">
                        <a:gamma/>
                        <a:shade val="46275"/>
                        <a:invGamma/>
                      </a:srgbClr>
                    </a:gs>
                    <a:gs pos="100000">
                      <a:srgbClr val="99FF99">
                        <a:alpha val="89000"/>
                      </a:srgbClr>
                    </a:gs>
                  </a:gsLst>
                  <a:lin ang="0" scaled="1"/>
                </a:gradFill>
                <a:ln w="9525">
                  <a:noFill/>
                  <a:miter lim="800000"/>
                  <a:headEnd/>
                  <a:tailEnd/>
                </a:ln>
                <a:effectLst/>
              </p:spPr>
              <p:txBody>
                <a:bodyPr wrap="none" anchor="ctr"/>
                <a:lstStyle/>
                <a:p>
                  <a:endParaRPr lang="en-US"/>
                </a:p>
              </p:txBody>
            </p:sp>
          </p:grpSp>
          <p:grpSp>
            <p:nvGrpSpPr>
              <p:cNvPr id="52275" name="Group 51"/>
              <p:cNvGrpSpPr>
                <a:grpSpLocks/>
              </p:cNvGrpSpPr>
              <p:nvPr/>
            </p:nvGrpSpPr>
            <p:grpSpPr bwMode="auto">
              <a:xfrm>
                <a:off x="630" y="1950"/>
                <a:ext cx="573" cy="1671"/>
                <a:chOff x="648" y="1950"/>
                <a:chExt cx="573" cy="1671"/>
              </a:xfrm>
            </p:grpSpPr>
            <p:sp>
              <p:nvSpPr>
                <p:cNvPr id="52276" name="Rectangle 52"/>
                <p:cNvSpPr>
                  <a:spLocks noChangeArrowheads="1"/>
                </p:cNvSpPr>
                <p:nvPr/>
              </p:nvSpPr>
              <p:spPr bwMode="auto">
                <a:xfrm rot="21600000">
                  <a:off x="837" y="3587"/>
                  <a:ext cx="384" cy="34"/>
                </a:xfrm>
                <a:prstGeom prst="rect">
                  <a:avLst/>
                </a:prstGeom>
                <a:solidFill>
                  <a:srgbClr val="00FF99"/>
                </a:solidFill>
                <a:ln w="9525">
                  <a:solidFill>
                    <a:schemeClr val="tx1"/>
                  </a:solidFill>
                  <a:miter lim="800000"/>
                  <a:headEnd/>
                  <a:tailEnd/>
                </a:ln>
                <a:effectLst/>
              </p:spPr>
              <p:txBody>
                <a:bodyPr wrap="none" anchor="ctr"/>
                <a:lstStyle/>
                <a:p>
                  <a:endParaRPr lang="en-US"/>
                </a:p>
              </p:txBody>
            </p:sp>
            <p:sp>
              <p:nvSpPr>
                <p:cNvPr id="52277" name="Line 53"/>
                <p:cNvSpPr>
                  <a:spLocks noChangeShapeType="1"/>
                </p:cNvSpPr>
                <p:nvPr/>
              </p:nvSpPr>
              <p:spPr bwMode="auto">
                <a:xfrm>
                  <a:off x="1033" y="1950"/>
                  <a:ext cx="0" cy="1632"/>
                </a:xfrm>
                <a:prstGeom prst="line">
                  <a:avLst/>
                </a:prstGeom>
                <a:noFill/>
                <a:ln w="9525">
                  <a:solidFill>
                    <a:schemeClr val="tx1"/>
                  </a:solidFill>
                  <a:round/>
                  <a:headEnd/>
                  <a:tailEnd/>
                </a:ln>
                <a:effectLst/>
              </p:spPr>
              <p:txBody>
                <a:bodyPr/>
                <a:lstStyle/>
                <a:p>
                  <a:endParaRPr lang="en-US"/>
                </a:p>
              </p:txBody>
            </p:sp>
            <p:sp>
              <p:nvSpPr>
                <p:cNvPr id="52278" name="Freeform 54"/>
                <p:cNvSpPr>
                  <a:spLocks/>
                </p:cNvSpPr>
                <p:nvPr/>
              </p:nvSpPr>
              <p:spPr bwMode="auto">
                <a:xfrm rot="-537364">
                  <a:off x="648" y="1971"/>
                  <a:ext cx="427" cy="443"/>
                </a:xfrm>
                <a:custGeom>
                  <a:avLst/>
                  <a:gdLst/>
                  <a:ahLst/>
                  <a:cxnLst>
                    <a:cxn ang="0">
                      <a:pos x="0" y="443"/>
                    </a:cxn>
                    <a:cxn ang="0">
                      <a:pos x="18" y="416"/>
                    </a:cxn>
                    <a:cxn ang="0">
                      <a:pos x="45" y="398"/>
                    </a:cxn>
                    <a:cxn ang="0">
                      <a:pos x="91" y="343"/>
                    </a:cxn>
                    <a:cxn ang="0">
                      <a:pos x="173" y="233"/>
                    </a:cxn>
                    <a:cxn ang="0">
                      <a:pos x="283" y="114"/>
                    </a:cxn>
                    <a:cxn ang="0">
                      <a:pos x="365" y="50"/>
                    </a:cxn>
                    <a:cxn ang="0">
                      <a:pos x="427" y="0"/>
                    </a:cxn>
                  </a:cxnLst>
                  <a:rect l="0" t="0" r="r" b="b"/>
                  <a:pathLst>
                    <a:path w="427" h="443">
                      <a:moveTo>
                        <a:pt x="0" y="443"/>
                      </a:moveTo>
                      <a:cubicBezTo>
                        <a:pt x="6" y="434"/>
                        <a:pt x="10" y="424"/>
                        <a:pt x="18" y="416"/>
                      </a:cubicBezTo>
                      <a:cubicBezTo>
                        <a:pt x="26" y="408"/>
                        <a:pt x="38" y="406"/>
                        <a:pt x="45" y="398"/>
                      </a:cubicBezTo>
                      <a:cubicBezTo>
                        <a:pt x="103" y="329"/>
                        <a:pt x="26" y="386"/>
                        <a:pt x="91" y="343"/>
                      </a:cubicBezTo>
                      <a:cubicBezTo>
                        <a:pt x="107" y="295"/>
                        <a:pt x="122" y="250"/>
                        <a:pt x="173" y="233"/>
                      </a:cubicBezTo>
                      <a:cubicBezTo>
                        <a:pt x="211" y="195"/>
                        <a:pt x="242" y="148"/>
                        <a:pt x="283" y="114"/>
                      </a:cubicBezTo>
                      <a:cubicBezTo>
                        <a:pt x="310" y="92"/>
                        <a:pt x="341" y="74"/>
                        <a:pt x="365" y="50"/>
                      </a:cubicBezTo>
                      <a:lnTo>
                        <a:pt x="427" y="0"/>
                      </a:lnTo>
                    </a:path>
                  </a:pathLst>
                </a:custGeom>
                <a:noFill/>
                <a:ln w="9525">
                  <a:solidFill>
                    <a:schemeClr val="tx1"/>
                  </a:solidFill>
                  <a:round/>
                  <a:headEnd/>
                  <a:tailEnd/>
                </a:ln>
                <a:effectLst/>
              </p:spPr>
              <p:txBody>
                <a:bodyPr/>
                <a:lstStyle/>
                <a:p>
                  <a:endParaRPr lang="en-US"/>
                </a:p>
              </p:txBody>
            </p:sp>
          </p:grpSp>
        </p:grpSp>
        <p:pic>
          <p:nvPicPr>
            <p:cNvPr id="52279" name="Picture 55" descr="hand"/>
            <p:cNvPicPr>
              <a:picLocks noChangeAspect="1" noChangeArrowheads="1"/>
            </p:cNvPicPr>
            <p:nvPr/>
          </p:nvPicPr>
          <p:blipFill>
            <a:blip r:embed="rId3">
              <a:clrChange>
                <a:clrFrom>
                  <a:srgbClr val="000000"/>
                </a:clrFrom>
                <a:clrTo>
                  <a:srgbClr val="000000">
                    <a:alpha val="0"/>
                  </a:srgbClr>
                </a:clrTo>
              </a:clrChange>
              <a:lum contrast="48000"/>
            </a:blip>
            <a:srcRect/>
            <a:stretch>
              <a:fillRect/>
            </a:stretch>
          </p:blipFill>
          <p:spPr bwMode="auto">
            <a:xfrm rot="16561029" flipH="1">
              <a:off x="639" y="1713"/>
              <a:ext cx="636" cy="636"/>
            </a:xfrm>
            <a:prstGeom prst="rect">
              <a:avLst/>
            </a:prstGeom>
            <a:noFill/>
          </p:spPr>
        </p:pic>
      </p:grpSp>
      <p:grpSp>
        <p:nvGrpSpPr>
          <p:cNvPr id="52280" name="Group 56"/>
          <p:cNvGrpSpPr>
            <a:grpSpLocks/>
          </p:cNvGrpSpPr>
          <p:nvPr/>
        </p:nvGrpSpPr>
        <p:grpSpPr bwMode="auto">
          <a:xfrm>
            <a:off x="4895850" y="847725"/>
            <a:ext cx="1157288" cy="3176588"/>
            <a:chOff x="4791" y="480"/>
            <a:chExt cx="729" cy="2001"/>
          </a:xfrm>
        </p:grpSpPr>
        <p:sp>
          <p:nvSpPr>
            <p:cNvPr id="52281" name="Text Box 57"/>
            <p:cNvSpPr txBox="1">
              <a:spLocks noChangeArrowheads="1"/>
            </p:cNvSpPr>
            <p:nvPr/>
          </p:nvSpPr>
          <p:spPr bwMode="auto">
            <a:xfrm>
              <a:off x="5232" y="2160"/>
              <a:ext cx="240" cy="231"/>
            </a:xfrm>
            <a:prstGeom prst="rect">
              <a:avLst/>
            </a:prstGeom>
            <a:noFill/>
            <a:ln w="9525">
              <a:noFill/>
              <a:miter lim="800000"/>
              <a:headEnd/>
              <a:tailEnd/>
            </a:ln>
            <a:effectLst/>
          </p:spPr>
          <p:txBody>
            <a:bodyPr>
              <a:spAutoFit/>
            </a:bodyPr>
            <a:lstStyle/>
            <a:p>
              <a:pPr eaLnBrk="0" hangingPunct="0">
                <a:spcBef>
                  <a:spcPct val="50000"/>
                </a:spcBef>
              </a:pPr>
              <a:r>
                <a:rPr lang="en-US" b="1">
                  <a:solidFill>
                    <a:srgbClr val="FF3300"/>
                  </a:solidFill>
                  <a:latin typeface="Times New Roman" pitchFamily="18" charset="0"/>
                </a:rPr>
                <a:t>D</a:t>
              </a:r>
            </a:p>
          </p:txBody>
        </p:sp>
        <p:grpSp>
          <p:nvGrpSpPr>
            <p:cNvPr id="52282" name="Group 58"/>
            <p:cNvGrpSpPr>
              <a:grpSpLocks/>
            </p:cNvGrpSpPr>
            <p:nvPr/>
          </p:nvGrpSpPr>
          <p:grpSpPr bwMode="auto">
            <a:xfrm>
              <a:off x="4791" y="480"/>
              <a:ext cx="729" cy="2001"/>
              <a:chOff x="2964" y="1215"/>
              <a:chExt cx="729" cy="2001"/>
            </a:xfrm>
          </p:grpSpPr>
          <p:grpSp>
            <p:nvGrpSpPr>
              <p:cNvPr id="52283" name="Group 59"/>
              <p:cNvGrpSpPr>
                <a:grpSpLocks/>
              </p:cNvGrpSpPr>
              <p:nvPr/>
            </p:nvGrpSpPr>
            <p:grpSpPr bwMode="auto">
              <a:xfrm>
                <a:off x="2964" y="1215"/>
                <a:ext cx="729" cy="1755"/>
                <a:chOff x="2322" y="816"/>
                <a:chExt cx="699" cy="2208"/>
              </a:xfrm>
            </p:grpSpPr>
            <p:grpSp>
              <p:nvGrpSpPr>
                <p:cNvPr id="52284" name="Group 60"/>
                <p:cNvGrpSpPr>
                  <a:grpSpLocks/>
                </p:cNvGrpSpPr>
                <p:nvPr/>
              </p:nvGrpSpPr>
              <p:grpSpPr bwMode="auto">
                <a:xfrm>
                  <a:off x="2322" y="816"/>
                  <a:ext cx="699" cy="2208"/>
                  <a:chOff x="2850" y="816"/>
                  <a:chExt cx="699" cy="2208"/>
                </a:xfrm>
              </p:grpSpPr>
              <p:pic>
                <p:nvPicPr>
                  <p:cNvPr id="52285" name="Picture 61" descr="hand"/>
                  <p:cNvPicPr>
                    <a:picLocks noChangeAspect="1" noChangeArrowheads="1"/>
                  </p:cNvPicPr>
                  <p:nvPr/>
                </p:nvPicPr>
                <p:blipFill>
                  <a:blip r:embed="rId3">
                    <a:clrChange>
                      <a:clrFrom>
                        <a:srgbClr val="000000"/>
                      </a:clrFrom>
                      <a:clrTo>
                        <a:srgbClr val="000000">
                          <a:alpha val="0"/>
                        </a:srgbClr>
                      </a:clrTo>
                    </a:clrChange>
                    <a:lum contrast="48000"/>
                  </a:blip>
                  <a:srcRect/>
                  <a:stretch>
                    <a:fillRect/>
                  </a:stretch>
                </p:blipFill>
                <p:spPr bwMode="auto">
                  <a:xfrm rot="-26698528">
                    <a:off x="2850" y="816"/>
                    <a:ext cx="699" cy="699"/>
                  </a:xfrm>
                  <a:prstGeom prst="rect">
                    <a:avLst/>
                  </a:prstGeom>
                  <a:noFill/>
                </p:spPr>
              </p:pic>
              <p:grpSp>
                <p:nvGrpSpPr>
                  <p:cNvPr id="52286" name="Group 62"/>
                  <p:cNvGrpSpPr>
                    <a:grpSpLocks/>
                  </p:cNvGrpSpPr>
                  <p:nvPr/>
                </p:nvGrpSpPr>
                <p:grpSpPr bwMode="auto">
                  <a:xfrm>
                    <a:off x="2912" y="1248"/>
                    <a:ext cx="384" cy="1776"/>
                    <a:chOff x="4752" y="432"/>
                    <a:chExt cx="384" cy="1776"/>
                  </a:xfrm>
                </p:grpSpPr>
                <p:sp>
                  <p:nvSpPr>
                    <p:cNvPr id="52287" name="Rectangle 63"/>
                    <p:cNvSpPr>
                      <a:spLocks noChangeArrowheads="1"/>
                    </p:cNvSpPr>
                    <p:nvPr/>
                  </p:nvSpPr>
                  <p:spPr bwMode="auto">
                    <a:xfrm>
                      <a:off x="4800" y="432"/>
                      <a:ext cx="288" cy="1728"/>
                    </a:xfrm>
                    <a:prstGeom prst="rect">
                      <a:avLst/>
                    </a:prstGeom>
                    <a:gradFill rotWithShape="1">
                      <a:gsLst>
                        <a:gs pos="0">
                          <a:srgbClr val="99FF99">
                            <a:alpha val="89000"/>
                          </a:srgbClr>
                        </a:gs>
                        <a:gs pos="50000">
                          <a:srgbClr val="99FF99">
                            <a:gamma/>
                            <a:shade val="46275"/>
                            <a:invGamma/>
                          </a:srgbClr>
                        </a:gs>
                        <a:gs pos="100000">
                          <a:srgbClr val="99FF99">
                            <a:alpha val="89000"/>
                          </a:srgbClr>
                        </a:gs>
                      </a:gsLst>
                      <a:lin ang="0" scaled="1"/>
                    </a:gradFill>
                    <a:ln w="9525">
                      <a:noFill/>
                      <a:miter lim="800000"/>
                      <a:headEnd/>
                      <a:tailEnd/>
                    </a:ln>
                    <a:effectLst/>
                  </p:spPr>
                  <p:txBody>
                    <a:bodyPr wrap="none" anchor="ctr"/>
                    <a:lstStyle/>
                    <a:p>
                      <a:endParaRPr lang="en-US"/>
                    </a:p>
                  </p:txBody>
                </p:sp>
                <p:sp>
                  <p:nvSpPr>
                    <p:cNvPr id="52288" name="Rectangle 64"/>
                    <p:cNvSpPr>
                      <a:spLocks noChangeArrowheads="1"/>
                    </p:cNvSpPr>
                    <p:nvPr/>
                  </p:nvSpPr>
                  <p:spPr bwMode="auto">
                    <a:xfrm>
                      <a:off x="4752" y="2160"/>
                      <a:ext cx="384" cy="48"/>
                    </a:xfrm>
                    <a:prstGeom prst="rect">
                      <a:avLst/>
                    </a:prstGeom>
                    <a:solidFill>
                      <a:srgbClr val="00FF99"/>
                    </a:solidFill>
                    <a:ln w="9525">
                      <a:solidFill>
                        <a:schemeClr val="tx1"/>
                      </a:solidFill>
                      <a:miter lim="800000"/>
                      <a:headEnd/>
                      <a:tailEnd/>
                    </a:ln>
                    <a:effectLst/>
                  </p:spPr>
                  <p:txBody>
                    <a:bodyPr wrap="none" anchor="ctr"/>
                    <a:lstStyle/>
                    <a:p>
                      <a:endParaRPr lang="en-US"/>
                    </a:p>
                  </p:txBody>
                </p:sp>
              </p:grpSp>
              <p:sp>
                <p:nvSpPr>
                  <p:cNvPr id="52289" name="Line 65"/>
                  <p:cNvSpPr>
                    <a:spLocks noChangeShapeType="1"/>
                  </p:cNvSpPr>
                  <p:nvPr/>
                </p:nvSpPr>
                <p:spPr bwMode="auto">
                  <a:xfrm>
                    <a:off x="2959" y="1255"/>
                    <a:ext cx="0" cy="1728"/>
                  </a:xfrm>
                  <a:prstGeom prst="line">
                    <a:avLst/>
                  </a:prstGeom>
                  <a:noFill/>
                  <a:ln w="28575">
                    <a:solidFill>
                      <a:schemeClr val="tx1"/>
                    </a:solidFill>
                    <a:round/>
                    <a:headEnd/>
                    <a:tailEnd/>
                  </a:ln>
                  <a:effectLst/>
                </p:spPr>
                <p:txBody>
                  <a:bodyPr/>
                  <a:lstStyle/>
                  <a:p>
                    <a:endParaRPr lang="en-US"/>
                  </a:p>
                </p:txBody>
              </p:sp>
              <p:sp>
                <p:nvSpPr>
                  <p:cNvPr id="52290" name="Line 66"/>
                  <p:cNvSpPr>
                    <a:spLocks noChangeShapeType="1"/>
                  </p:cNvSpPr>
                  <p:nvPr/>
                </p:nvSpPr>
                <p:spPr bwMode="auto">
                  <a:xfrm>
                    <a:off x="3247" y="1255"/>
                    <a:ext cx="0" cy="1728"/>
                  </a:xfrm>
                  <a:prstGeom prst="line">
                    <a:avLst/>
                  </a:prstGeom>
                  <a:noFill/>
                  <a:ln w="28575">
                    <a:solidFill>
                      <a:schemeClr val="tx1"/>
                    </a:solidFill>
                    <a:round/>
                    <a:headEnd/>
                    <a:tailEnd/>
                  </a:ln>
                  <a:effectLst/>
                </p:spPr>
                <p:txBody>
                  <a:bodyPr/>
                  <a:lstStyle/>
                  <a:p>
                    <a:endParaRPr lang="en-US"/>
                  </a:p>
                </p:txBody>
              </p:sp>
            </p:grpSp>
            <p:sp>
              <p:nvSpPr>
                <p:cNvPr id="52291" name="Freeform 67"/>
                <p:cNvSpPr>
                  <a:spLocks/>
                </p:cNvSpPr>
                <p:nvPr/>
              </p:nvSpPr>
              <p:spPr bwMode="auto">
                <a:xfrm>
                  <a:off x="2328" y="1248"/>
                  <a:ext cx="384" cy="1727"/>
                </a:xfrm>
                <a:custGeom>
                  <a:avLst/>
                  <a:gdLst/>
                  <a:ahLst/>
                  <a:cxnLst>
                    <a:cxn ang="0">
                      <a:pos x="240" y="1784"/>
                    </a:cxn>
                    <a:cxn ang="0">
                      <a:pos x="96" y="1592"/>
                    </a:cxn>
                    <a:cxn ang="0">
                      <a:pos x="144" y="1256"/>
                    </a:cxn>
                    <a:cxn ang="0">
                      <a:pos x="336" y="920"/>
                    </a:cxn>
                    <a:cxn ang="0">
                      <a:pos x="384" y="776"/>
                    </a:cxn>
                    <a:cxn ang="0">
                      <a:pos x="336" y="584"/>
                    </a:cxn>
                    <a:cxn ang="0">
                      <a:pos x="192" y="440"/>
                    </a:cxn>
                    <a:cxn ang="0">
                      <a:pos x="144" y="104"/>
                    </a:cxn>
                    <a:cxn ang="0">
                      <a:pos x="96" y="8"/>
                    </a:cxn>
                    <a:cxn ang="0">
                      <a:pos x="48" y="152"/>
                    </a:cxn>
                    <a:cxn ang="0">
                      <a:pos x="0" y="296"/>
                    </a:cxn>
                  </a:cxnLst>
                  <a:rect l="0" t="0" r="r" b="b"/>
                  <a:pathLst>
                    <a:path w="384" h="1784">
                      <a:moveTo>
                        <a:pt x="240" y="1784"/>
                      </a:moveTo>
                      <a:cubicBezTo>
                        <a:pt x="176" y="1732"/>
                        <a:pt x="112" y="1680"/>
                        <a:pt x="96" y="1592"/>
                      </a:cubicBezTo>
                      <a:cubicBezTo>
                        <a:pt x="80" y="1504"/>
                        <a:pt x="104" y="1368"/>
                        <a:pt x="144" y="1256"/>
                      </a:cubicBezTo>
                      <a:cubicBezTo>
                        <a:pt x="184" y="1144"/>
                        <a:pt x="296" y="1000"/>
                        <a:pt x="336" y="920"/>
                      </a:cubicBezTo>
                      <a:cubicBezTo>
                        <a:pt x="376" y="840"/>
                        <a:pt x="384" y="832"/>
                        <a:pt x="384" y="776"/>
                      </a:cubicBezTo>
                      <a:cubicBezTo>
                        <a:pt x="384" y="720"/>
                        <a:pt x="368" y="640"/>
                        <a:pt x="336" y="584"/>
                      </a:cubicBezTo>
                      <a:cubicBezTo>
                        <a:pt x="304" y="528"/>
                        <a:pt x="224" y="520"/>
                        <a:pt x="192" y="440"/>
                      </a:cubicBezTo>
                      <a:cubicBezTo>
                        <a:pt x="160" y="360"/>
                        <a:pt x="160" y="176"/>
                        <a:pt x="144" y="104"/>
                      </a:cubicBezTo>
                      <a:cubicBezTo>
                        <a:pt x="128" y="32"/>
                        <a:pt x="112" y="0"/>
                        <a:pt x="96" y="8"/>
                      </a:cubicBezTo>
                      <a:cubicBezTo>
                        <a:pt x="80" y="16"/>
                        <a:pt x="64" y="104"/>
                        <a:pt x="48" y="152"/>
                      </a:cubicBezTo>
                      <a:cubicBezTo>
                        <a:pt x="32" y="200"/>
                        <a:pt x="8" y="272"/>
                        <a:pt x="0" y="296"/>
                      </a:cubicBezTo>
                    </a:path>
                  </a:pathLst>
                </a:custGeom>
                <a:noFill/>
                <a:ln w="19050" cmpd="sng">
                  <a:solidFill>
                    <a:schemeClr val="tx1"/>
                  </a:solidFill>
                  <a:round/>
                  <a:headEnd/>
                  <a:tailEnd/>
                </a:ln>
                <a:effectLst/>
              </p:spPr>
              <p:txBody>
                <a:bodyPr/>
                <a:lstStyle/>
                <a:p>
                  <a:endParaRPr lang="en-US"/>
                </a:p>
              </p:txBody>
            </p:sp>
          </p:grpSp>
          <p:sp>
            <p:nvSpPr>
              <p:cNvPr id="52292" name="Line 68"/>
              <p:cNvSpPr>
                <a:spLocks noChangeShapeType="1"/>
              </p:cNvSpPr>
              <p:nvPr/>
            </p:nvSpPr>
            <p:spPr bwMode="auto">
              <a:xfrm flipV="1">
                <a:off x="3216" y="3024"/>
                <a:ext cx="0" cy="192"/>
              </a:xfrm>
              <a:prstGeom prst="line">
                <a:avLst/>
              </a:prstGeom>
              <a:noFill/>
              <a:ln w="38100">
                <a:solidFill>
                  <a:srgbClr val="FF0000"/>
                </a:solidFill>
                <a:round/>
                <a:headEnd/>
                <a:tailEnd type="triangle" w="med" len="med"/>
              </a:ln>
              <a:effectLst/>
            </p:spPr>
            <p:txBody>
              <a:bodyPr/>
              <a:lstStyle/>
              <a:p>
                <a:endParaRPr lang="en-US"/>
              </a:p>
            </p:txBody>
          </p:sp>
        </p:grpSp>
      </p:grpSp>
      <p:sp>
        <p:nvSpPr>
          <p:cNvPr id="52293" name="Freeform 69"/>
          <p:cNvSpPr>
            <a:spLocks/>
          </p:cNvSpPr>
          <p:nvPr/>
        </p:nvSpPr>
        <p:spPr bwMode="auto">
          <a:xfrm>
            <a:off x="3886200" y="2133600"/>
            <a:ext cx="3721100" cy="2432050"/>
          </a:xfrm>
          <a:custGeom>
            <a:avLst/>
            <a:gdLst/>
            <a:ahLst/>
            <a:cxnLst>
              <a:cxn ang="0">
                <a:pos x="0" y="4"/>
              </a:cxn>
              <a:cxn ang="0">
                <a:pos x="2340" y="0"/>
              </a:cxn>
              <a:cxn ang="0">
                <a:pos x="2344" y="1340"/>
              </a:cxn>
              <a:cxn ang="0">
                <a:pos x="2252" y="1528"/>
              </a:cxn>
              <a:cxn ang="0">
                <a:pos x="96" y="1532"/>
              </a:cxn>
              <a:cxn ang="0">
                <a:pos x="4" y="1396"/>
              </a:cxn>
              <a:cxn ang="0">
                <a:pos x="0" y="4"/>
              </a:cxn>
            </a:cxnLst>
            <a:rect l="0" t="0" r="r" b="b"/>
            <a:pathLst>
              <a:path w="2344" h="1532">
                <a:moveTo>
                  <a:pt x="0" y="4"/>
                </a:moveTo>
                <a:lnTo>
                  <a:pt x="2340" y="0"/>
                </a:lnTo>
                <a:lnTo>
                  <a:pt x="2344" y="1340"/>
                </a:lnTo>
                <a:lnTo>
                  <a:pt x="2252" y="1528"/>
                </a:lnTo>
                <a:lnTo>
                  <a:pt x="96" y="1532"/>
                </a:lnTo>
                <a:lnTo>
                  <a:pt x="4" y="1396"/>
                </a:lnTo>
                <a:lnTo>
                  <a:pt x="0" y="4"/>
                </a:lnTo>
                <a:close/>
              </a:path>
            </a:pathLst>
          </a:custGeom>
          <a:solidFill>
            <a:srgbClr val="0066FF">
              <a:alpha val="25000"/>
            </a:srgbClr>
          </a:solidFill>
          <a:ln w="9525">
            <a:noFill/>
            <a:round/>
            <a:headEnd/>
            <a:tailEnd/>
          </a:ln>
          <a:effectLst/>
        </p:spPr>
        <p:txBody>
          <a:bodyPr/>
          <a:lstStyle/>
          <a:p>
            <a:endParaRPr lang="en-US"/>
          </a:p>
        </p:txBody>
      </p:sp>
      <p:sp>
        <p:nvSpPr>
          <p:cNvPr id="52294" name="Text Box 70"/>
          <p:cNvSpPr txBox="1">
            <a:spLocks noChangeArrowheads="1"/>
          </p:cNvSpPr>
          <p:nvPr/>
        </p:nvSpPr>
        <p:spPr bwMode="auto">
          <a:xfrm>
            <a:off x="1905000" y="228600"/>
            <a:ext cx="4953000" cy="584775"/>
          </a:xfrm>
          <a:prstGeom prst="rect">
            <a:avLst/>
          </a:prstGeom>
          <a:solidFill>
            <a:schemeClr val="bg1"/>
          </a:solidFill>
          <a:ln w="9525">
            <a:noFill/>
            <a:miter lim="800000"/>
            <a:headEnd/>
            <a:tailEnd/>
          </a:ln>
          <a:effectLst/>
        </p:spPr>
        <p:txBody>
          <a:bodyPr>
            <a:spAutoFit/>
          </a:bodyPr>
          <a:lstStyle/>
          <a:p>
            <a:pPr algn="ctr" eaLnBrk="0" hangingPunct="0">
              <a:spcBef>
                <a:spcPct val="50000"/>
              </a:spcBef>
            </a:pPr>
            <a:r>
              <a:rPr lang="en-US" sz="3200" b="1">
                <a:solidFill>
                  <a:srgbClr val="0000FF"/>
                </a:solidFill>
                <a:latin typeface="Times New Roman" pitchFamily="18" charset="0"/>
              </a:rPr>
              <a:t>THÍ NGHIỆM</a:t>
            </a:r>
          </a:p>
        </p:txBody>
      </p:sp>
      <p:sp>
        <p:nvSpPr>
          <p:cNvPr id="71" name="Text Box 33"/>
          <p:cNvSpPr txBox="1">
            <a:spLocks noChangeArrowheads="1"/>
          </p:cNvSpPr>
          <p:nvPr/>
        </p:nvSpPr>
        <p:spPr bwMode="auto">
          <a:xfrm>
            <a:off x="2667000" y="4953000"/>
            <a:ext cx="6477000" cy="1569660"/>
          </a:xfrm>
          <a:prstGeom prst="rect">
            <a:avLst/>
          </a:prstGeom>
          <a:noFill/>
          <a:ln w="9525">
            <a:noFill/>
            <a:miter lim="800000"/>
            <a:headEnd/>
            <a:tailEnd/>
          </a:ln>
          <a:effectLst/>
        </p:spPr>
        <p:txBody>
          <a:bodyPr wrap="square">
            <a:spAutoFit/>
          </a:bodyPr>
          <a:lstStyle/>
          <a:p>
            <a:pPr eaLnBrk="0" hangingPunct="0"/>
            <a:r>
              <a:rPr lang="en-US" sz="2400" b="1" smtClean="0">
                <a:latin typeface="Times New Roman" pitchFamily="18" charset="0"/>
                <a:cs typeface="Times New Roman" pitchFamily="18" charset="0"/>
              </a:rPr>
              <a:t>Khi nhấn bình vào sâu trong nước rồi buông tay kéo ra, đĩa D không rời khỏi đáy ngay cả khi quay bình theo các phương khác nhau, thí nghiệm này chứng tỏ điều gì?</a:t>
            </a:r>
            <a:endParaRPr lang="en-US" sz="24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522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10800000">
                                      <p:cBhvr>
                                        <p:cTn id="10" dur="2000" fill="hold"/>
                                        <p:tgtEl>
                                          <p:spTgt spid="52226"/>
                                        </p:tgtEl>
                                        <p:attrNameLst>
                                          <p:attrName>r</p:attrName>
                                        </p:attrNameLst>
                                      </p:cBhvr>
                                    </p:animRot>
                                  </p:childTnLst>
                                </p:cTn>
                              </p:par>
                            </p:childTnLst>
                          </p:cTn>
                        </p:par>
                        <p:par>
                          <p:cTn id="11" fill="hold">
                            <p:stCondLst>
                              <p:cond delay="2000"/>
                            </p:stCondLst>
                            <p:childTnLst>
                              <p:par>
                                <p:cTn id="12" presetID="1" presetClass="entr" presetSubtype="0" fill="hold" nodeType="afterEffect">
                                  <p:stCondLst>
                                    <p:cond delay="0"/>
                                  </p:stCondLst>
                                  <p:childTnLst>
                                    <p:set>
                                      <p:cBhvr>
                                        <p:cTn id="13" dur="1" fill="hold">
                                          <p:stCondLst>
                                            <p:cond delay="0"/>
                                          </p:stCondLst>
                                        </p:cTn>
                                        <p:tgtEl>
                                          <p:spTgt spid="52252"/>
                                        </p:tgtEl>
                                        <p:attrNameLst>
                                          <p:attrName>style.visibility</p:attrName>
                                        </p:attrNameLst>
                                      </p:cBhvr>
                                      <p:to>
                                        <p:strVal val="visible"/>
                                      </p:to>
                                    </p:set>
                                  </p:childTnLst>
                                </p:cTn>
                              </p:par>
                            </p:childTnLst>
                          </p:cTn>
                        </p:par>
                        <p:par>
                          <p:cTn id="14" fill="hold">
                            <p:stCondLst>
                              <p:cond delay="2000"/>
                            </p:stCondLst>
                            <p:childTnLst>
                              <p:par>
                                <p:cTn id="15" presetID="1" presetClass="entr" presetSubtype="0" fill="hold" nodeType="afterEffect">
                                  <p:stCondLst>
                                    <p:cond delay="0"/>
                                  </p:stCondLst>
                                  <p:childTnLst>
                                    <p:set>
                                      <p:cBhvr>
                                        <p:cTn id="16" dur="1" fill="hold">
                                          <p:stCondLst>
                                            <p:cond delay="0"/>
                                          </p:stCondLst>
                                        </p:cTn>
                                        <p:tgtEl>
                                          <p:spTgt spid="52247"/>
                                        </p:tgtEl>
                                        <p:attrNameLst>
                                          <p:attrName>style.visibility</p:attrName>
                                        </p:attrNameLst>
                                      </p:cBhvr>
                                      <p:to>
                                        <p:strVal val="visible"/>
                                      </p:to>
                                    </p:set>
                                  </p:childTnLst>
                                </p:cTn>
                              </p:par>
                            </p:childTnLst>
                          </p:cTn>
                        </p:par>
                        <p:par>
                          <p:cTn id="17" fill="hold">
                            <p:stCondLst>
                              <p:cond delay="2000"/>
                            </p:stCondLst>
                            <p:childTnLst>
                              <p:par>
                                <p:cTn id="18" presetID="1" presetClass="entr" presetSubtype="0" fill="hold" nodeType="afterEffect">
                                  <p:stCondLst>
                                    <p:cond delay="0"/>
                                  </p:stCondLst>
                                  <p:childTnLst>
                                    <p:set>
                                      <p:cBhvr>
                                        <p:cTn id="19" dur="1" fill="hold">
                                          <p:stCondLst>
                                            <p:cond delay="0"/>
                                          </p:stCondLst>
                                        </p:cTn>
                                        <p:tgtEl>
                                          <p:spTgt spid="52255"/>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52252"/>
                                        </p:tgtEl>
                                        <p:attrNameLst>
                                          <p:attrName>style.visibility</p:attrName>
                                        </p:attrNameLst>
                                      </p:cBhvr>
                                      <p:to>
                                        <p:strVal val="visible"/>
                                      </p:to>
                                    </p:set>
                                  </p:childTnLst>
                                </p:cTn>
                              </p:par>
                            </p:childTnLst>
                          </p:cTn>
                        </p:par>
                        <p:par>
                          <p:cTn id="22" fill="hold">
                            <p:stCondLst>
                              <p:cond delay="2000"/>
                            </p:stCondLst>
                            <p:childTnLst>
                              <p:par>
                                <p:cTn id="23" presetID="1" presetClass="entr" presetSubtype="0" fill="hold" nodeType="afterEffect">
                                  <p:stCondLst>
                                    <p:cond delay="0"/>
                                  </p:stCondLst>
                                  <p:childTnLst>
                                    <p:set>
                                      <p:cBhvr>
                                        <p:cTn id="24" dur="1" fill="hold">
                                          <p:stCondLst>
                                            <p:cond delay="0"/>
                                          </p:stCondLst>
                                        </p:cTn>
                                        <p:tgtEl>
                                          <p:spTgt spid="52255"/>
                                        </p:tgtEl>
                                        <p:attrNameLst>
                                          <p:attrName>style.visibility</p:attrName>
                                        </p:attrNameLst>
                                      </p:cBhvr>
                                      <p:to>
                                        <p:strVal val="visible"/>
                                      </p:to>
                                    </p:set>
                                  </p:childTnLst>
                                </p:cTn>
                              </p:par>
                            </p:childTnLst>
                          </p:cTn>
                        </p:par>
                        <p:par>
                          <p:cTn id="25" fill="hold">
                            <p:stCondLst>
                              <p:cond delay="2000"/>
                            </p:stCondLst>
                            <p:childTnLst>
                              <p:par>
                                <p:cTn id="26" presetID="1" presetClass="entr" presetSubtype="0" fill="hold" nodeType="afterEffect">
                                  <p:stCondLst>
                                    <p:cond delay="0"/>
                                  </p:stCondLst>
                                  <p:childTnLst>
                                    <p:set>
                                      <p:cBhvr>
                                        <p:cTn id="27" dur="1" fill="hold">
                                          <p:stCondLst>
                                            <p:cond delay="0"/>
                                          </p:stCondLst>
                                        </p:cTn>
                                        <p:tgtEl>
                                          <p:spTgt spid="52237"/>
                                        </p:tgtEl>
                                        <p:attrNameLst>
                                          <p:attrName>style.visibility</p:attrName>
                                        </p:attrNameLst>
                                      </p:cBhvr>
                                      <p:to>
                                        <p:strVal val="visible"/>
                                      </p:to>
                                    </p:set>
                                  </p:childTnLst>
                                </p:cTn>
                              </p:par>
                            </p:childTnLst>
                          </p:cTn>
                        </p:par>
                        <p:par>
                          <p:cTn id="28" fill="hold">
                            <p:stCondLst>
                              <p:cond delay="2000"/>
                            </p:stCondLst>
                            <p:childTnLst>
                              <p:par>
                                <p:cTn id="29" presetID="1" presetClass="exit" presetSubtype="0" fill="hold" nodeType="afterEffect">
                                  <p:stCondLst>
                                    <p:cond delay="0"/>
                                  </p:stCondLst>
                                  <p:childTnLst>
                                    <p:set>
                                      <p:cBhvr>
                                        <p:cTn id="30" dur="1" fill="hold">
                                          <p:stCondLst>
                                            <p:cond delay="0"/>
                                          </p:stCondLst>
                                        </p:cTn>
                                        <p:tgtEl>
                                          <p:spTgt spid="52252"/>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52247"/>
                                        </p:tgtEl>
                                        <p:attrNameLst>
                                          <p:attrName>style.visibility</p:attrName>
                                        </p:attrNameLst>
                                      </p:cBhvr>
                                      <p:to>
                                        <p:strVal val="hidden"/>
                                      </p:to>
                                    </p:set>
                                  </p:childTnLst>
                                </p:cTn>
                              </p:par>
                            </p:childTnLst>
                          </p:cTn>
                        </p:par>
                        <p:par>
                          <p:cTn id="33" fill="hold">
                            <p:stCondLst>
                              <p:cond delay="2000"/>
                            </p:stCondLst>
                            <p:childTnLst>
                              <p:par>
                                <p:cTn id="34" presetID="1" presetClass="exit" presetSubtype="0" fill="hold" nodeType="afterEffect">
                                  <p:stCondLst>
                                    <p:cond delay="0"/>
                                  </p:stCondLst>
                                  <p:childTnLst>
                                    <p:set>
                                      <p:cBhvr>
                                        <p:cTn id="35" dur="1" fill="hold">
                                          <p:stCondLst>
                                            <p:cond delay="0"/>
                                          </p:stCondLst>
                                        </p:cTn>
                                        <p:tgtEl>
                                          <p:spTgt spid="52226"/>
                                        </p:tgtEl>
                                        <p:attrNameLst>
                                          <p:attrName>style.visibility</p:attrName>
                                        </p:attrNameLst>
                                      </p:cBhvr>
                                      <p:to>
                                        <p:strVal val="hidden"/>
                                      </p:to>
                                    </p:set>
                                  </p:childTnLst>
                                </p:cTn>
                              </p:par>
                            </p:childTnLst>
                          </p:cTn>
                        </p:par>
                        <p:par>
                          <p:cTn id="36" fill="hold">
                            <p:stCondLst>
                              <p:cond delay="2000"/>
                            </p:stCondLst>
                            <p:childTnLst>
                              <p:par>
                                <p:cTn id="37" presetID="44" presetClass="path" presetSubtype="0" accel="50000" decel="50000" fill="hold" nodeType="afterEffect">
                                  <p:stCondLst>
                                    <p:cond delay="0"/>
                                  </p:stCondLst>
                                  <p:childTnLst>
                                    <p:animMotion origin="layout" path="M -0.03542 -0.00046 L 0.01614 -0.1015 C 0.02795 -0.123 0.03472 -0.15468 0.03472 -0.18821 C 0.03472 -0.22589 0.02795 -0.25595 0.01614 -0.27722 L -0.03542 -0.38034 " pathEditMode="relative" rAng="16200000" ptsTypes="FffFF">
                                      <p:cBhvr>
                                        <p:cTn id="38" dur="500" fill="hold"/>
                                        <p:tgtEl>
                                          <p:spTgt spid="52255"/>
                                        </p:tgtEl>
                                        <p:attrNameLst>
                                          <p:attrName>ppt_x</p:attrName>
                                          <p:attrName>ppt_y</p:attrName>
                                        </p:attrNameLst>
                                      </p:cBhvr>
                                      <p:rCtr x="35" y="-190"/>
                                    </p:animMotion>
                                  </p:childTnLst>
                                </p:cTn>
                              </p:par>
                            </p:childTnLst>
                          </p:cTn>
                        </p:par>
                        <p:par>
                          <p:cTn id="39" fill="hold">
                            <p:stCondLst>
                              <p:cond delay="2500"/>
                            </p:stCondLst>
                            <p:childTnLst>
                              <p:par>
                                <p:cTn id="40" presetID="1" presetClass="entr" presetSubtype="0" fill="hold" nodeType="afterEffect">
                                  <p:stCondLst>
                                    <p:cond delay="0"/>
                                  </p:stCondLst>
                                  <p:childTnLst>
                                    <p:set>
                                      <p:cBhvr>
                                        <p:cTn id="41" dur="1" fill="hold">
                                          <p:stCondLst>
                                            <p:cond delay="0"/>
                                          </p:stCondLst>
                                        </p:cTn>
                                        <p:tgtEl>
                                          <p:spTgt spid="52268"/>
                                        </p:tgtEl>
                                        <p:attrNameLst>
                                          <p:attrName>style.visibility</p:attrName>
                                        </p:attrNameLst>
                                      </p:cBhvr>
                                      <p:to>
                                        <p:strVal val="visible"/>
                                      </p:to>
                                    </p:set>
                                  </p:childTnLst>
                                </p:cTn>
                              </p:par>
                            </p:childTnLst>
                          </p:cTn>
                        </p:par>
                        <p:par>
                          <p:cTn id="42" fill="hold">
                            <p:stCondLst>
                              <p:cond delay="2500"/>
                            </p:stCondLst>
                            <p:childTnLst>
                              <p:par>
                                <p:cTn id="43" presetID="1" presetClass="exit" presetSubtype="0" fill="hold" nodeType="afterEffect">
                                  <p:stCondLst>
                                    <p:cond delay="0"/>
                                  </p:stCondLst>
                                  <p:childTnLst>
                                    <p:set>
                                      <p:cBhvr>
                                        <p:cTn id="44" dur="1" fill="hold">
                                          <p:stCondLst>
                                            <p:cond delay="0"/>
                                          </p:stCondLst>
                                        </p:cTn>
                                        <p:tgtEl>
                                          <p:spTgt spid="52255"/>
                                        </p:tgtEl>
                                        <p:attrNameLst>
                                          <p:attrName>style.visibility</p:attrName>
                                        </p:attrNameLst>
                                      </p:cBhvr>
                                      <p:to>
                                        <p:strVal val="hidden"/>
                                      </p:to>
                                    </p:set>
                                  </p:childTnLst>
                                </p:cTn>
                              </p:par>
                            </p:childTnLst>
                          </p:cTn>
                        </p:par>
                        <p:par>
                          <p:cTn id="45" fill="hold">
                            <p:stCondLst>
                              <p:cond delay="2500"/>
                            </p:stCondLst>
                            <p:childTnLst>
                              <p:par>
                                <p:cTn id="46" presetID="1" presetClass="exit" presetSubtype="0" fill="hold" nodeType="afterEffect">
                                  <p:stCondLst>
                                    <p:cond delay="0"/>
                                  </p:stCondLst>
                                  <p:childTnLst>
                                    <p:set>
                                      <p:cBhvr>
                                        <p:cTn id="47" dur="1" fill="hold">
                                          <p:stCondLst>
                                            <p:cond delay="0"/>
                                          </p:stCondLst>
                                        </p:cTn>
                                        <p:tgtEl>
                                          <p:spTgt spid="52247"/>
                                        </p:tgtEl>
                                        <p:attrNameLst>
                                          <p:attrName>style.visibility</p:attrName>
                                        </p:attrNameLst>
                                      </p:cBhvr>
                                      <p:to>
                                        <p:strVal val="hidden"/>
                                      </p:to>
                                    </p:set>
                                  </p:childTnLst>
                                </p:cTn>
                              </p:par>
                            </p:childTnLst>
                          </p:cTn>
                        </p:par>
                        <p:par>
                          <p:cTn id="48" fill="hold">
                            <p:stCondLst>
                              <p:cond delay="2500"/>
                            </p:stCondLst>
                            <p:childTnLst>
                              <p:par>
                                <p:cTn id="49" presetID="1" presetClass="exit" presetSubtype="0" fill="hold" nodeType="afterEffect">
                                  <p:stCondLst>
                                    <p:cond delay="0"/>
                                  </p:stCondLst>
                                  <p:childTnLst>
                                    <p:set>
                                      <p:cBhvr>
                                        <p:cTn id="50" dur="1" fill="hold">
                                          <p:stCondLst>
                                            <p:cond delay="0"/>
                                          </p:stCondLst>
                                        </p:cTn>
                                        <p:tgtEl>
                                          <p:spTgt spid="5223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0" presetClass="path" presetSubtype="0" accel="50000" decel="50000" fill="hold" nodeType="clickEffect">
                                  <p:stCondLst>
                                    <p:cond delay="0"/>
                                  </p:stCondLst>
                                  <p:childTnLst>
                                    <p:animMotion origin="layout" path="M 0.00086 -1.04046E-6 C 0.03072 -0.1963 0.06059 -0.3926 0.10086 -0.47722 C 0.14114 -0.56185 0.19809 -0.50798 0.24253 -0.50798 C 0.28697 -0.50798 0.34392 -0.52601 0.36753 -0.47722 C 0.39114 -0.42867 0.38142 -0.26959 0.3842 -0.21572 C 0.38697 -0.16185 0.38559 -0.15792 0.3842 -0.15399 " pathEditMode="relative" rAng="0" ptsTypes="aaaaaA">
                                      <p:cBhvr>
                                        <p:cTn id="54" dur="2000" fill="hold"/>
                                        <p:tgtEl>
                                          <p:spTgt spid="52268"/>
                                        </p:tgtEl>
                                        <p:attrNameLst>
                                          <p:attrName>ppt_x</p:attrName>
                                          <p:attrName>ppt_y</p:attrName>
                                        </p:attrNameLst>
                                      </p:cBhvr>
                                      <p:rCtr x="195" y="-281"/>
                                    </p:animMotion>
                                  </p:childTnLst>
                                </p:cTn>
                              </p:par>
                            </p:childTnLst>
                          </p:cTn>
                        </p:par>
                        <p:par>
                          <p:cTn id="55" fill="hold">
                            <p:stCondLst>
                              <p:cond delay="2000"/>
                            </p:stCondLst>
                            <p:childTnLst>
                              <p:par>
                                <p:cTn id="56" presetID="1" presetClass="exit" presetSubtype="0" fill="hold" nodeType="afterEffect">
                                  <p:stCondLst>
                                    <p:cond delay="0"/>
                                  </p:stCondLst>
                                  <p:childTnLst>
                                    <p:set>
                                      <p:cBhvr>
                                        <p:cTn id="57" dur="1" fill="hold">
                                          <p:stCondLst>
                                            <p:cond delay="0"/>
                                          </p:stCondLst>
                                        </p:cTn>
                                        <p:tgtEl>
                                          <p:spTgt spid="52268"/>
                                        </p:tgtEl>
                                        <p:attrNameLst>
                                          <p:attrName>style.visibility</p:attrName>
                                        </p:attrNameLst>
                                      </p:cBhvr>
                                      <p:to>
                                        <p:strVal val="hidden"/>
                                      </p:to>
                                    </p:set>
                                  </p:childTnLst>
                                </p:cTn>
                              </p:par>
                            </p:childTnLst>
                          </p:cTn>
                        </p:par>
                        <p:par>
                          <p:cTn id="58" fill="hold">
                            <p:stCondLst>
                              <p:cond delay="2000"/>
                            </p:stCondLst>
                            <p:childTnLst>
                              <p:par>
                                <p:cTn id="59" presetID="1" presetClass="entr" presetSubtype="0" fill="hold" nodeType="afterEffect">
                                  <p:stCondLst>
                                    <p:cond delay="0"/>
                                  </p:stCondLst>
                                  <p:childTnLst>
                                    <p:set>
                                      <p:cBhvr>
                                        <p:cTn id="60" dur="1" fill="hold">
                                          <p:stCondLst>
                                            <p:cond delay="0"/>
                                          </p:stCondLst>
                                        </p:cTn>
                                        <p:tgtEl>
                                          <p:spTgt spid="5226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52257"/>
                                        </p:tgtEl>
                                        <p:attrNameLst>
                                          <p:attrName>style.visibility</p:attrName>
                                        </p:attrNameLst>
                                      </p:cBhvr>
                                      <p:to>
                                        <p:strVal val="visible"/>
                                      </p:to>
                                    </p:set>
                                  </p:childTnLst>
                                </p:cTn>
                              </p:par>
                            </p:childTnLst>
                          </p:cTn>
                        </p:par>
                        <p:par>
                          <p:cTn id="63" fill="hold">
                            <p:stCondLst>
                              <p:cond delay="2000"/>
                            </p:stCondLst>
                            <p:childTnLst>
                              <p:par>
                                <p:cTn id="64" presetID="1" presetClass="exit" presetSubtype="0" fill="hold" nodeType="afterEffect">
                                  <p:stCondLst>
                                    <p:cond delay="0"/>
                                  </p:stCondLst>
                                  <p:childTnLst>
                                    <p:set>
                                      <p:cBhvr>
                                        <p:cTn id="65" dur="1" fill="hold">
                                          <p:stCondLst>
                                            <p:cond delay="0"/>
                                          </p:stCondLst>
                                        </p:cTn>
                                        <p:tgtEl>
                                          <p:spTgt spid="52268"/>
                                        </p:tgtEl>
                                        <p:attrNameLst>
                                          <p:attrName>style.visibility</p:attrName>
                                        </p:attrNameLst>
                                      </p:cBhvr>
                                      <p:to>
                                        <p:strVal val="hidden"/>
                                      </p:to>
                                    </p:set>
                                  </p:childTnLst>
                                </p:cTn>
                              </p:par>
                            </p:childTnLst>
                          </p:cTn>
                        </p:par>
                        <p:par>
                          <p:cTn id="66" fill="hold">
                            <p:stCondLst>
                              <p:cond delay="2000"/>
                            </p:stCondLst>
                            <p:childTnLst>
                              <p:par>
                                <p:cTn id="67" presetID="1" presetClass="exit" presetSubtype="0" fill="hold" nodeType="afterEffect">
                                  <p:stCondLst>
                                    <p:cond delay="0"/>
                                  </p:stCondLst>
                                  <p:childTnLst>
                                    <p:set>
                                      <p:cBhvr>
                                        <p:cTn id="68" dur="1" fill="hold">
                                          <p:stCondLst>
                                            <p:cond delay="0"/>
                                          </p:stCondLst>
                                        </p:cTn>
                                        <p:tgtEl>
                                          <p:spTgt spid="52267"/>
                                        </p:tgtEl>
                                        <p:attrNameLst>
                                          <p:attrName>style.visibility</p:attrName>
                                        </p:attrNameLst>
                                      </p:cBhvr>
                                      <p:to>
                                        <p:strVal val="hidden"/>
                                      </p:to>
                                    </p:set>
                                  </p:childTnLst>
                                </p:cTn>
                              </p:par>
                            </p:childTnLst>
                          </p:cTn>
                        </p:par>
                        <p:par>
                          <p:cTn id="69" fill="hold">
                            <p:stCondLst>
                              <p:cond delay="2000"/>
                            </p:stCondLst>
                            <p:childTnLst>
                              <p:par>
                                <p:cTn id="70" presetID="1" presetClass="entr" presetSubtype="0" fill="hold" nodeType="afterEffect">
                                  <p:stCondLst>
                                    <p:cond delay="0"/>
                                  </p:stCondLst>
                                  <p:childTnLst>
                                    <p:set>
                                      <p:cBhvr>
                                        <p:cTn id="71" dur="1" fill="hold">
                                          <p:stCondLst>
                                            <p:cond delay="0"/>
                                          </p:stCondLst>
                                        </p:cTn>
                                        <p:tgtEl>
                                          <p:spTgt spid="52280"/>
                                        </p:tgtEl>
                                        <p:attrNameLst>
                                          <p:attrName>style.visibility</p:attrName>
                                        </p:attrNameLst>
                                      </p:cBhvr>
                                      <p:to>
                                        <p:strVal val="visible"/>
                                      </p:to>
                                    </p:set>
                                  </p:childTnLst>
                                </p:cTn>
                              </p:par>
                            </p:childTnLst>
                          </p:cTn>
                        </p:par>
                        <p:par>
                          <p:cTn id="72" fill="hold">
                            <p:stCondLst>
                              <p:cond delay="2000"/>
                            </p:stCondLst>
                            <p:childTnLst>
                              <p:par>
                                <p:cTn id="73" presetID="1" presetClass="exit" presetSubtype="0" fill="hold" nodeType="afterEffect">
                                  <p:stCondLst>
                                    <p:cond delay="0"/>
                                  </p:stCondLst>
                                  <p:childTnLst>
                                    <p:set>
                                      <p:cBhvr>
                                        <p:cTn id="74" dur="1" fill="hold">
                                          <p:stCondLst>
                                            <p:cond delay="0"/>
                                          </p:stCondLst>
                                        </p:cTn>
                                        <p:tgtEl>
                                          <p:spTgt spid="52257"/>
                                        </p:tgtEl>
                                        <p:attrNameLst>
                                          <p:attrName>style.visibility</p:attrName>
                                        </p:attrNameLst>
                                      </p:cBhvr>
                                      <p:to>
                                        <p:strVal val="hidden"/>
                                      </p:to>
                                    </p:set>
                                  </p:childTnLst>
                                </p:cTn>
                              </p:par>
                            </p:childTnLst>
                          </p:cTn>
                        </p:par>
                        <p:par>
                          <p:cTn id="75" fill="hold">
                            <p:stCondLst>
                              <p:cond delay="2000"/>
                            </p:stCondLst>
                            <p:childTnLst>
                              <p:par>
                                <p:cTn id="76" presetID="8" presetClass="emph" presetSubtype="0" fill="hold" nodeType="afterEffect">
                                  <p:stCondLst>
                                    <p:cond delay="0"/>
                                  </p:stCondLst>
                                  <p:childTnLst>
                                    <p:animRot by="3000000">
                                      <p:cBhvr>
                                        <p:cTn id="77" dur="2000" fill="hold"/>
                                        <p:tgtEl>
                                          <p:spTgt spid="52280"/>
                                        </p:tgtEl>
                                        <p:attrNameLst>
                                          <p:attrName>r</p:attrName>
                                        </p:attrNameLst>
                                      </p:cBhvr>
                                    </p:animRot>
                                  </p:childTnLst>
                                </p:cTn>
                              </p:par>
                            </p:childTnLst>
                          </p:cTn>
                        </p:par>
                        <p:par>
                          <p:cTn id="78" fill="hold">
                            <p:stCondLst>
                              <p:cond delay="4000"/>
                            </p:stCondLst>
                            <p:childTnLst>
                              <p:par>
                                <p:cTn id="79" presetID="8" presetClass="emph" presetSubtype="0" fill="hold" nodeType="afterEffect">
                                  <p:stCondLst>
                                    <p:cond delay="0"/>
                                  </p:stCondLst>
                                  <p:childTnLst>
                                    <p:animRot by="-6000000">
                                      <p:cBhvr>
                                        <p:cTn id="80" dur="2000" fill="hold"/>
                                        <p:tgtEl>
                                          <p:spTgt spid="52280"/>
                                        </p:tgtEl>
                                        <p:attrNameLst>
                                          <p:attrName>r</p:attrName>
                                        </p:attrNameLst>
                                      </p:cBhvr>
                                    </p:animRot>
                                  </p:childTnLst>
                                </p:cTn>
                              </p:par>
                            </p:childTnLst>
                          </p:cTn>
                        </p:par>
                        <p:par>
                          <p:cTn id="81" fill="hold">
                            <p:stCondLst>
                              <p:cond delay="6000"/>
                            </p:stCondLst>
                            <p:childTnLst>
                              <p:par>
                                <p:cTn id="82" presetID="8" presetClass="emph" presetSubtype="0" fill="hold" nodeType="afterEffect">
                                  <p:stCondLst>
                                    <p:cond delay="0"/>
                                  </p:stCondLst>
                                  <p:childTnLst>
                                    <p:animRot by="3000000">
                                      <p:cBhvr>
                                        <p:cTn id="83" dur="2000" fill="hold"/>
                                        <p:tgtEl>
                                          <p:spTgt spid="52280"/>
                                        </p:tgtEl>
                                        <p:attrNameLst>
                                          <p:attrName>r</p:attrName>
                                        </p:attrNameLst>
                                      </p:cBhvr>
                                    </p:animRot>
                                  </p:childTnLst>
                                </p:cTn>
                              </p:par>
                            </p:childTnLst>
                          </p:cTn>
                        </p:par>
                        <p:par>
                          <p:cTn id="84" fill="hold">
                            <p:stCondLst>
                              <p:cond delay="8000"/>
                            </p:stCondLst>
                            <p:childTnLst>
                              <p:par>
                                <p:cTn id="85" presetID="6" presetClass="path" presetSubtype="0" accel="50000" decel="50000" fill="hold" nodeType="afterEffect">
                                  <p:stCondLst>
                                    <p:cond delay="0"/>
                                  </p:stCondLst>
                                  <p:childTnLst>
                                    <p:animMotion origin="layout" path="M -0.09479 -0.07515 C -0.09982 -0.0622 -0.10381 -0.04833 -0.10381 -0.03468 C -0.10381 0.03006 -0.04687 0.08023 0.02223 0.08023 C 0.09028 0.08023 0.14619 0.03006 0.14619 -0.03468 C 0.14619 -0.04833 0.14323 -0.0622 0.1382 -0.07515 C 0.12014 -0.03168 0.07518 -0.00139 0.02223 -0.00139 C -0.03177 -0.00139 -0.07673 -0.03168 -0.09479 -0.07515 Z " pathEditMode="relative" rAng="16200000" ptsTypes="fffffff">
                                      <p:cBhvr>
                                        <p:cTn id="86" dur="2000" fill="hold"/>
                                        <p:tgtEl>
                                          <p:spTgt spid="52280"/>
                                        </p:tgtEl>
                                        <p:attrNameLst>
                                          <p:attrName>ppt_x</p:attrName>
                                          <p:attrName>ppt_y</p:attrName>
                                        </p:attrNameLst>
                                      </p:cBhvr>
                                      <p:rCtr x="116" y="78"/>
                                    </p:animMotion>
                                  </p:childTnLst>
                                </p:cTn>
                              </p:par>
                            </p:childTnLst>
                          </p:cTn>
                        </p:par>
                        <p:par>
                          <p:cTn id="87" fill="hold">
                            <p:stCondLst>
                              <p:cond delay="10000"/>
                            </p:stCondLst>
                            <p:childTnLst>
                              <p:par>
                                <p:cTn id="88" presetID="6" presetClass="path" presetSubtype="0" accel="50000" decel="50000" fill="hold" nodeType="afterEffect">
                                  <p:stCondLst>
                                    <p:cond delay="0"/>
                                  </p:stCondLst>
                                  <p:childTnLst>
                                    <p:animMotion origin="layout" path="M -0.0927 -0.06058 C -0.09739 -0.04786 -0.10086 -0.03468 -0.10052 -0.02174 C -0.09861 0.03954 -0.0401 0.08393 0.029 0.08 C 0.09688 0.0763 0.15122 0.0252 0.14914 -0.03584 C 0.14723 -0.04879 0.14549 -0.06174 0.14011 -0.07376 C 0.12171 -0.03168 0.07934 -0.00023 0.02639 0.00277 C -0.02743 0.00578 -0.07326 -0.02058 -0.0927 -0.06058 Z " pathEditMode="relative" rAng="16056852" ptsTypes="fffffff">
                                      <p:cBhvr>
                                        <p:cTn id="89" dur="2000" fill="hold"/>
                                        <p:tgtEl>
                                          <p:spTgt spid="52280"/>
                                        </p:tgtEl>
                                        <p:attrNameLst>
                                          <p:attrName>ppt_x</p:attrName>
                                          <p:attrName>ppt_y</p:attrName>
                                        </p:attrNameLst>
                                      </p:cBhvr>
                                      <p:rCtr x="118" y="6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3"/>
          <p:cNvSpPr txBox="1">
            <a:spLocks noChangeArrowheads="1"/>
          </p:cNvSpPr>
          <p:nvPr/>
        </p:nvSpPr>
        <p:spPr bwMode="auto">
          <a:xfrm>
            <a:off x="1143000" y="304800"/>
            <a:ext cx="6080125"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n-US" sz="2800" b="1">
                <a:solidFill>
                  <a:srgbClr val="FF3300"/>
                </a:solidFill>
                <a:latin typeface="Times New Roman" pitchFamily="18" charset="0"/>
                <a:cs typeface="Times New Roman" pitchFamily="18" charset="0"/>
              </a:rPr>
              <a:t>Tiết 10 Bài 8: </a:t>
            </a:r>
            <a:r>
              <a:rPr lang="en-US" sz="2800" b="1">
                <a:solidFill>
                  <a:srgbClr val="FF3300"/>
                </a:solidFill>
                <a:effectLst>
                  <a:outerShdw blurRad="38100" dist="38100" dir="2700000" algn="tl">
                    <a:srgbClr val="C0C0C0"/>
                  </a:outerShdw>
                </a:effectLst>
                <a:latin typeface="Times New Roman" pitchFamily="18" charset="0"/>
                <a:cs typeface="Times New Roman" pitchFamily="18" charset="0"/>
              </a:rPr>
              <a:t>ÁP SUẤT CHẤT LỎNG</a:t>
            </a:r>
          </a:p>
        </p:txBody>
      </p:sp>
      <p:sp>
        <p:nvSpPr>
          <p:cNvPr id="54275" name="Text Box 4"/>
          <p:cNvSpPr txBox="1">
            <a:spLocks noChangeArrowheads="1"/>
          </p:cNvSpPr>
          <p:nvPr/>
        </p:nvSpPr>
        <p:spPr bwMode="auto">
          <a:xfrm>
            <a:off x="304800" y="936625"/>
            <a:ext cx="6067425" cy="457200"/>
          </a:xfrm>
          <a:prstGeom prst="rect">
            <a:avLst/>
          </a:prstGeom>
          <a:noFill/>
          <a:ln w="9525">
            <a:noFill/>
            <a:miter lim="800000"/>
            <a:headEnd/>
            <a:tailEnd/>
          </a:ln>
          <a:effectLst/>
        </p:spPr>
        <p:txBody>
          <a:bodyPr wrap="none">
            <a:spAutoFit/>
          </a:bodyPr>
          <a:lstStyle/>
          <a:p>
            <a:pPr eaLnBrk="0" hangingPunct="0"/>
            <a:r>
              <a:rPr lang="en-US" sz="2400" b="1">
                <a:solidFill>
                  <a:srgbClr val="0000FF"/>
                </a:solidFill>
                <a:latin typeface="Times New Roman" pitchFamily="18" charset="0"/>
                <a:cs typeface="Times New Roman" pitchFamily="18" charset="0"/>
              </a:rPr>
              <a:t>I. </a:t>
            </a:r>
            <a:r>
              <a:rPr lang="en-US" sz="2400" b="1" u="sng">
                <a:solidFill>
                  <a:srgbClr val="0000FF"/>
                </a:solidFill>
                <a:latin typeface="Times New Roman" pitchFamily="18" charset="0"/>
                <a:cs typeface="Times New Roman" pitchFamily="18" charset="0"/>
              </a:rPr>
              <a:t>Sự tồn tại của áp suất trong lòng chất lỏng</a:t>
            </a:r>
            <a:r>
              <a:rPr lang="en-US" sz="2400" b="1">
                <a:solidFill>
                  <a:srgbClr val="0000FF"/>
                </a:solidFill>
                <a:latin typeface="Times New Roman" pitchFamily="18" charset="0"/>
                <a:cs typeface="Times New Roman" pitchFamily="18" charset="0"/>
              </a:rPr>
              <a:t>:</a:t>
            </a:r>
          </a:p>
        </p:txBody>
      </p:sp>
      <p:sp>
        <p:nvSpPr>
          <p:cNvPr id="54276" name="Text Box 5"/>
          <p:cNvSpPr txBox="1">
            <a:spLocks noChangeArrowheads="1"/>
          </p:cNvSpPr>
          <p:nvPr/>
        </p:nvSpPr>
        <p:spPr bwMode="auto">
          <a:xfrm>
            <a:off x="304800" y="1390650"/>
            <a:ext cx="2216150" cy="457200"/>
          </a:xfrm>
          <a:prstGeom prst="rect">
            <a:avLst/>
          </a:prstGeom>
          <a:noFill/>
          <a:ln w="9525">
            <a:noFill/>
            <a:miter lim="800000"/>
            <a:headEnd/>
            <a:tailEnd/>
          </a:ln>
          <a:effectLst/>
        </p:spPr>
        <p:txBody>
          <a:bodyPr wrap="none">
            <a:spAutoFit/>
          </a:bodyPr>
          <a:lstStyle/>
          <a:p>
            <a:pPr eaLnBrk="0" hangingPunct="0"/>
            <a:r>
              <a:rPr lang="en-US" sz="2400" b="1">
                <a:latin typeface="Times New Roman" pitchFamily="18" charset="0"/>
                <a:cs typeface="Times New Roman" pitchFamily="18" charset="0"/>
              </a:rPr>
              <a:t>1. </a:t>
            </a:r>
            <a:r>
              <a:rPr lang="en-US" sz="2400" b="1" u="sng">
                <a:latin typeface="Times New Roman" pitchFamily="18" charset="0"/>
                <a:cs typeface="Times New Roman" pitchFamily="18" charset="0"/>
              </a:rPr>
              <a:t>Thí nghiệm 1</a:t>
            </a:r>
          </a:p>
        </p:txBody>
      </p:sp>
      <p:sp>
        <p:nvSpPr>
          <p:cNvPr id="54277" name="Text Box 6"/>
          <p:cNvSpPr txBox="1">
            <a:spLocks noChangeArrowheads="1"/>
          </p:cNvSpPr>
          <p:nvPr/>
        </p:nvSpPr>
        <p:spPr bwMode="auto">
          <a:xfrm>
            <a:off x="304800" y="1898650"/>
            <a:ext cx="2216150" cy="457200"/>
          </a:xfrm>
          <a:prstGeom prst="rect">
            <a:avLst/>
          </a:prstGeom>
          <a:noFill/>
          <a:ln w="9525">
            <a:noFill/>
            <a:miter lim="800000"/>
            <a:headEnd/>
            <a:tailEnd/>
          </a:ln>
          <a:effectLst/>
        </p:spPr>
        <p:txBody>
          <a:bodyPr wrap="none">
            <a:spAutoFit/>
          </a:bodyPr>
          <a:lstStyle/>
          <a:p>
            <a:pPr eaLnBrk="0" hangingPunct="0"/>
            <a:r>
              <a:rPr lang="en-US" sz="2400" b="1">
                <a:latin typeface="Times New Roman" pitchFamily="18" charset="0"/>
                <a:cs typeface="Times New Roman" pitchFamily="18" charset="0"/>
              </a:rPr>
              <a:t>2. </a:t>
            </a:r>
            <a:r>
              <a:rPr lang="en-US" sz="2400" b="1" u="sng">
                <a:latin typeface="Times New Roman" pitchFamily="18" charset="0"/>
                <a:cs typeface="Times New Roman" pitchFamily="18" charset="0"/>
              </a:rPr>
              <a:t>Thí nghiệm 2</a:t>
            </a:r>
          </a:p>
        </p:txBody>
      </p:sp>
      <p:sp>
        <p:nvSpPr>
          <p:cNvPr id="48161" name="Text Box 33"/>
          <p:cNvSpPr txBox="1">
            <a:spLocks noChangeArrowheads="1"/>
          </p:cNvSpPr>
          <p:nvPr/>
        </p:nvSpPr>
        <p:spPr bwMode="auto">
          <a:xfrm>
            <a:off x="304800" y="2400300"/>
            <a:ext cx="1614488" cy="457200"/>
          </a:xfrm>
          <a:prstGeom prst="rect">
            <a:avLst/>
          </a:prstGeom>
          <a:noFill/>
          <a:ln w="9525">
            <a:noFill/>
            <a:miter lim="800000"/>
            <a:headEnd/>
            <a:tailEnd/>
          </a:ln>
          <a:effectLst/>
        </p:spPr>
        <p:txBody>
          <a:bodyPr wrap="none">
            <a:spAutoFit/>
          </a:bodyPr>
          <a:lstStyle/>
          <a:p>
            <a:pPr eaLnBrk="0" hangingPunct="0"/>
            <a:r>
              <a:rPr lang="en-US" sz="2400" b="1">
                <a:latin typeface="Times New Roman" pitchFamily="18" charset="0"/>
                <a:cs typeface="Times New Roman" pitchFamily="18" charset="0"/>
              </a:rPr>
              <a:t>3. </a:t>
            </a:r>
            <a:r>
              <a:rPr lang="en-US" sz="2400" b="1" u="sng">
                <a:latin typeface="Times New Roman" pitchFamily="18" charset="0"/>
                <a:cs typeface="Times New Roman" pitchFamily="18" charset="0"/>
              </a:rPr>
              <a:t>Kết luận</a:t>
            </a:r>
          </a:p>
        </p:txBody>
      </p:sp>
      <p:sp>
        <p:nvSpPr>
          <p:cNvPr id="48163" name="Text Box 35"/>
          <p:cNvSpPr txBox="1">
            <a:spLocks noChangeArrowheads="1"/>
          </p:cNvSpPr>
          <p:nvPr/>
        </p:nvSpPr>
        <p:spPr bwMode="auto">
          <a:xfrm>
            <a:off x="381000" y="3124200"/>
            <a:ext cx="8550275" cy="822325"/>
          </a:xfrm>
          <a:prstGeom prst="rect">
            <a:avLst/>
          </a:prstGeom>
          <a:noFill/>
          <a:ln w="9525">
            <a:noFill/>
            <a:miter lim="800000"/>
            <a:headEnd/>
            <a:tailEnd/>
          </a:ln>
          <a:effectLst/>
        </p:spPr>
        <p:txBody>
          <a:bodyPr>
            <a:spAutoFit/>
          </a:bodyPr>
          <a:lstStyle/>
          <a:p>
            <a:pPr algn="just" eaLnBrk="0" hangingPunct="0"/>
            <a:r>
              <a:rPr lang="en-US" sz="2400" b="1" i="1">
                <a:latin typeface="Times New Roman" pitchFamily="18" charset="0"/>
                <a:cs typeface="Times New Roman" pitchFamily="18" charset="0"/>
              </a:rPr>
              <a:t>Chất lỏng không chỉ gây ra áp suất lên </a:t>
            </a:r>
            <a:r>
              <a:rPr lang="en-US" sz="1600" i="1">
                <a:latin typeface="Times New Roman" pitchFamily="18" charset="0"/>
                <a:cs typeface="Times New Roman" pitchFamily="18" charset="0"/>
              </a:rPr>
              <a:t>……...…</a:t>
            </a:r>
            <a:r>
              <a:rPr lang="en-US" sz="2400" b="1" i="1">
                <a:latin typeface="Times New Roman" pitchFamily="18" charset="0"/>
                <a:cs typeface="Times New Roman" pitchFamily="18" charset="0"/>
              </a:rPr>
              <a:t> bình, mà lên cả </a:t>
            </a:r>
            <a:r>
              <a:rPr lang="en-US" sz="1600" i="1">
                <a:latin typeface="Times New Roman" pitchFamily="18" charset="0"/>
                <a:cs typeface="Times New Roman" pitchFamily="18" charset="0"/>
              </a:rPr>
              <a:t>…..............</a:t>
            </a:r>
            <a:r>
              <a:rPr lang="en-US" sz="2400" b="1" i="1">
                <a:latin typeface="Times New Roman" pitchFamily="18" charset="0"/>
                <a:cs typeface="Times New Roman" pitchFamily="18" charset="0"/>
              </a:rPr>
              <a:t>bình và các vật ở </a:t>
            </a:r>
            <a:r>
              <a:rPr lang="en-US" sz="1600" i="1">
                <a:latin typeface="Times New Roman" pitchFamily="18" charset="0"/>
                <a:cs typeface="Times New Roman" pitchFamily="18" charset="0"/>
              </a:rPr>
              <a:t>………..................</a:t>
            </a:r>
            <a:r>
              <a:rPr lang="en-US" sz="2400" b="1" i="1">
                <a:latin typeface="Times New Roman" pitchFamily="18" charset="0"/>
                <a:cs typeface="Times New Roman" pitchFamily="18" charset="0"/>
              </a:rPr>
              <a:t> chất lỏng.</a:t>
            </a:r>
          </a:p>
        </p:txBody>
      </p:sp>
      <p:sp>
        <p:nvSpPr>
          <p:cNvPr id="48164" name="Text Box 36"/>
          <p:cNvSpPr txBox="1">
            <a:spLocks noChangeArrowheads="1"/>
          </p:cNvSpPr>
          <p:nvPr/>
        </p:nvSpPr>
        <p:spPr bwMode="auto">
          <a:xfrm>
            <a:off x="5943600" y="3119438"/>
            <a:ext cx="623888" cy="457200"/>
          </a:xfrm>
          <a:prstGeom prst="rect">
            <a:avLst/>
          </a:prstGeom>
          <a:noFill/>
          <a:ln w="9525">
            <a:noFill/>
            <a:miter lim="800000"/>
            <a:headEnd/>
            <a:tailEnd/>
          </a:ln>
          <a:effectLst/>
        </p:spPr>
        <p:txBody>
          <a:bodyPr wrap="none">
            <a:spAutoFit/>
          </a:bodyPr>
          <a:lstStyle/>
          <a:p>
            <a:pPr eaLnBrk="0" hangingPunct="0"/>
            <a:r>
              <a:rPr lang="en-US" sz="2400" b="1" i="1">
                <a:solidFill>
                  <a:srgbClr val="FF0000"/>
                </a:solidFill>
                <a:latin typeface="Times New Roman" pitchFamily="18" charset="0"/>
                <a:cs typeface="Times New Roman" pitchFamily="18" charset="0"/>
              </a:rPr>
              <a:t>đáy</a:t>
            </a:r>
          </a:p>
        </p:txBody>
      </p:sp>
      <p:sp>
        <p:nvSpPr>
          <p:cNvPr id="48165" name="Text Box 37"/>
          <p:cNvSpPr txBox="1">
            <a:spLocks noChangeArrowheads="1"/>
          </p:cNvSpPr>
          <p:nvPr/>
        </p:nvSpPr>
        <p:spPr bwMode="auto">
          <a:xfrm>
            <a:off x="457200" y="3462338"/>
            <a:ext cx="930275" cy="457200"/>
          </a:xfrm>
          <a:prstGeom prst="rect">
            <a:avLst/>
          </a:prstGeom>
          <a:noFill/>
          <a:ln w="9525">
            <a:noFill/>
            <a:miter lim="800000"/>
            <a:headEnd/>
            <a:tailEnd/>
          </a:ln>
          <a:effectLst/>
        </p:spPr>
        <p:txBody>
          <a:bodyPr wrap="none">
            <a:spAutoFit/>
          </a:bodyPr>
          <a:lstStyle/>
          <a:p>
            <a:pPr eaLnBrk="0" hangingPunct="0"/>
            <a:r>
              <a:rPr lang="en-US" sz="2400" b="1" i="1">
                <a:solidFill>
                  <a:srgbClr val="FF0000"/>
                </a:solidFill>
                <a:latin typeface="Times New Roman" pitchFamily="18" charset="0"/>
                <a:cs typeface="Times New Roman" pitchFamily="18" charset="0"/>
              </a:rPr>
              <a:t>thành</a:t>
            </a:r>
          </a:p>
        </p:txBody>
      </p:sp>
      <p:sp>
        <p:nvSpPr>
          <p:cNvPr id="48166" name="Text Box 38"/>
          <p:cNvSpPr txBox="1">
            <a:spLocks noChangeArrowheads="1"/>
          </p:cNvSpPr>
          <p:nvPr/>
        </p:nvSpPr>
        <p:spPr bwMode="auto">
          <a:xfrm>
            <a:off x="3581400" y="3467100"/>
            <a:ext cx="1497013" cy="457200"/>
          </a:xfrm>
          <a:prstGeom prst="rect">
            <a:avLst/>
          </a:prstGeom>
          <a:noFill/>
          <a:ln w="9525">
            <a:noFill/>
            <a:miter lim="800000"/>
            <a:headEnd/>
            <a:tailEnd/>
          </a:ln>
          <a:effectLst/>
        </p:spPr>
        <p:txBody>
          <a:bodyPr wrap="none">
            <a:spAutoFit/>
          </a:bodyPr>
          <a:lstStyle/>
          <a:p>
            <a:pPr eaLnBrk="0" hangingPunct="0"/>
            <a:r>
              <a:rPr lang="en-US" sz="2400" b="1" i="1">
                <a:solidFill>
                  <a:srgbClr val="FF0000"/>
                </a:solidFill>
                <a:latin typeface="Times New Roman" pitchFamily="18" charset="0"/>
                <a:cs typeface="Times New Roman" pitchFamily="18" charset="0"/>
              </a:rPr>
              <a:t>trong lòng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8164"/>
                                        </p:tgtEl>
                                        <p:attrNameLst>
                                          <p:attrName>style.visibility</p:attrName>
                                        </p:attrNameLst>
                                      </p:cBhvr>
                                      <p:to>
                                        <p:strVal val="visible"/>
                                      </p:to>
                                    </p:set>
                                    <p:animEffect transition="in" filter="wipe(down)">
                                      <p:cBhvr>
                                        <p:cTn id="7" dur="500"/>
                                        <p:tgtEl>
                                          <p:spTgt spid="4816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8165"/>
                                        </p:tgtEl>
                                        <p:attrNameLst>
                                          <p:attrName>style.visibility</p:attrName>
                                        </p:attrNameLst>
                                      </p:cBhvr>
                                      <p:to>
                                        <p:strVal val="visible"/>
                                      </p:to>
                                    </p:set>
                                    <p:animEffect transition="in" filter="wipe(down)">
                                      <p:cBhvr>
                                        <p:cTn id="10" dur="500"/>
                                        <p:tgtEl>
                                          <p:spTgt spid="48165"/>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48166"/>
                                        </p:tgtEl>
                                        <p:attrNameLst>
                                          <p:attrName>style.visibility</p:attrName>
                                        </p:attrNameLst>
                                      </p:cBhvr>
                                      <p:to>
                                        <p:strVal val="visible"/>
                                      </p:to>
                                    </p:set>
                                    <p:animEffect transition="in" filter="wipe(down)">
                                      <p:cBhvr>
                                        <p:cTn id="13" dur="500"/>
                                        <p:tgtEl>
                                          <p:spTgt spid="481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64" grpId="0"/>
      <p:bldP spid="48165" grpId="0"/>
      <p:bldP spid="4816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Text Box 5"/>
          <p:cNvSpPr txBox="1">
            <a:spLocks noChangeArrowheads="1"/>
          </p:cNvSpPr>
          <p:nvPr/>
        </p:nvSpPr>
        <p:spPr bwMode="auto">
          <a:xfrm>
            <a:off x="304800" y="1295400"/>
            <a:ext cx="6629400" cy="457200"/>
          </a:xfrm>
          <a:prstGeom prst="rect">
            <a:avLst/>
          </a:prstGeom>
          <a:noFill/>
          <a:ln w="9525">
            <a:noFill/>
            <a:miter lim="800000"/>
            <a:headEnd/>
            <a:tailEnd/>
          </a:ln>
          <a:effectLst/>
        </p:spPr>
        <p:txBody>
          <a:bodyPr>
            <a:spAutoFit/>
          </a:bodyPr>
          <a:lstStyle/>
          <a:p>
            <a:pPr eaLnBrk="0" hangingPunct="0"/>
            <a:r>
              <a:rPr lang="en-US" sz="2400" b="1">
                <a:solidFill>
                  <a:srgbClr val="0000FF"/>
                </a:solidFill>
                <a:latin typeface="Times New Roman" pitchFamily="18" charset="0"/>
              </a:rPr>
              <a:t>II. </a:t>
            </a:r>
            <a:r>
              <a:rPr lang="en-US" sz="2400" b="1" u="sng">
                <a:solidFill>
                  <a:srgbClr val="0000FF"/>
                </a:solidFill>
                <a:latin typeface="Times New Roman" pitchFamily="18" charset="0"/>
              </a:rPr>
              <a:t>Công thức tính áp suất chất lỏng</a:t>
            </a:r>
          </a:p>
        </p:txBody>
      </p:sp>
      <p:pic>
        <p:nvPicPr>
          <p:cNvPr id="59399" name="Picture 7" descr="10-09-08_0808"/>
          <p:cNvPicPr>
            <a:picLocks noChangeAspect="1" noChangeArrowheads="1"/>
          </p:cNvPicPr>
          <p:nvPr/>
        </p:nvPicPr>
        <p:blipFill>
          <a:blip r:embed="rId3"/>
          <a:srcRect/>
          <a:stretch>
            <a:fillRect/>
          </a:stretch>
        </p:blipFill>
        <p:spPr bwMode="auto">
          <a:xfrm>
            <a:off x="6019800" y="1371600"/>
            <a:ext cx="3124200" cy="3581400"/>
          </a:xfrm>
          <a:prstGeom prst="rect">
            <a:avLst/>
          </a:prstGeom>
          <a:noFill/>
          <a:ln w="9525">
            <a:noFill/>
            <a:miter lim="800000"/>
            <a:headEnd/>
            <a:tailEnd/>
          </a:ln>
        </p:spPr>
      </p:pic>
      <p:sp>
        <p:nvSpPr>
          <p:cNvPr id="59404" name="Text Box 12"/>
          <p:cNvSpPr txBox="1">
            <a:spLocks noChangeArrowheads="1"/>
          </p:cNvSpPr>
          <p:nvPr/>
        </p:nvSpPr>
        <p:spPr bwMode="auto">
          <a:xfrm>
            <a:off x="381000" y="1828800"/>
            <a:ext cx="5257800" cy="822325"/>
          </a:xfrm>
          <a:prstGeom prst="rect">
            <a:avLst/>
          </a:prstGeom>
          <a:noFill/>
          <a:ln w="9525">
            <a:noFill/>
            <a:miter lim="800000"/>
            <a:headEnd/>
            <a:tailEnd/>
          </a:ln>
          <a:effectLst/>
        </p:spPr>
        <p:txBody>
          <a:bodyPr>
            <a:spAutoFit/>
          </a:bodyPr>
          <a:lstStyle/>
          <a:p>
            <a:pPr>
              <a:spcBef>
                <a:spcPct val="50000"/>
              </a:spcBef>
            </a:pPr>
            <a:r>
              <a:rPr lang="en-US" sz="2400" b="1" i="1">
                <a:latin typeface=".VnTime" pitchFamily="34" charset="0"/>
              </a:rPr>
              <a:t>* X©y dùng c«ng thøc tÝnh ¸p suÊt chÊt láng</a:t>
            </a:r>
            <a:r>
              <a:rPr lang="en-US" sz="2400" b="1">
                <a:latin typeface=".VnTime" pitchFamily="34" charset="0"/>
              </a:rPr>
              <a:t>:</a:t>
            </a:r>
          </a:p>
        </p:txBody>
      </p:sp>
      <p:graphicFrame>
        <p:nvGraphicFramePr>
          <p:cNvPr id="57349" name="Object 20"/>
          <p:cNvGraphicFramePr>
            <a:graphicFrameLocks noChangeAspect="1"/>
          </p:cNvGraphicFramePr>
          <p:nvPr/>
        </p:nvGraphicFramePr>
        <p:xfrm>
          <a:off x="2565400" y="1346200"/>
          <a:ext cx="914400" cy="198438"/>
        </p:xfrm>
        <a:graphic>
          <a:graphicData uri="http://schemas.openxmlformats.org/presentationml/2006/ole">
            <p:oleObj spid="_x0000_s57349" name="Equation" r:id="rId4" imgW="435285" imgH="677109" progId="Equation.DSMT4">
              <p:embed/>
            </p:oleObj>
          </a:graphicData>
        </a:graphic>
      </p:graphicFrame>
      <p:sp>
        <p:nvSpPr>
          <p:cNvPr id="59424" name="Text Box 32"/>
          <p:cNvSpPr txBox="1">
            <a:spLocks noChangeArrowheads="1"/>
          </p:cNvSpPr>
          <p:nvPr/>
        </p:nvSpPr>
        <p:spPr bwMode="auto">
          <a:xfrm>
            <a:off x="342900" y="2586038"/>
            <a:ext cx="5791200" cy="1187450"/>
          </a:xfrm>
          <a:prstGeom prst="rect">
            <a:avLst/>
          </a:prstGeom>
          <a:noFill/>
          <a:ln w="9525">
            <a:noFill/>
            <a:miter lim="800000"/>
            <a:headEnd/>
            <a:tailEnd/>
          </a:ln>
          <a:effectLst/>
        </p:spPr>
        <p:txBody>
          <a:bodyPr>
            <a:spAutoFit/>
          </a:bodyPr>
          <a:lstStyle/>
          <a:p>
            <a:pPr eaLnBrk="0" hangingPunct="0"/>
            <a:r>
              <a:rPr lang="en-US" sz="2400">
                <a:solidFill>
                  <a:srgbClr val="000000"/>
                </a:solidFill>
                <a:latin typeface="Times New Roman" pitchFamily="18" charset="0"/>
              </a:rPr>
              <a:t>Ta có: </a:t>
            </a:r>
            <a:r>
              <a:rPr lang="en-GB" sz="2400">
                <a:solidFill>
                  <a:srgbClr val="000000"/>
                </a:solidFill>
                <a:latin typeface="Times New Roman" pitchFamily="18" charset="0"/>
              </a:rPr>
              <a:t>Á</a:t>
            </a:r>
            <a:r>
              <a:rPr lang="vi-VN" sz="2400">
                <a:solidFill>
                  <a:srgbClr val="000000"/>
                </a:solidFill>
                <a:latin typeface="Times New Roman" pitchFamily="18" charset="0"/>
              </a:rPr>
              <a:t>p lực của khối nước tác dụng lên đáy cốc chính là trọng l</a:t>
            </a:r>
            <a:r>
              <a:rPr lang="en-GB" sz="2400">
                <a:solidFill>
                  <a:srgbClr val="000000"/>
                </a:solidFill>
                <a:latin typeface="Times New Roman" pitchFamily="18" charset="0"/>
              </a:rPr>
              <a:t>ượng</a:t>
            </a:r>
            <a:r>
              <a:rPr lang="vi-VN" sz="2400">
                <a:solidFill>
                  <a:srgbClr val="000000"/>
                </a:solidFill>
                <a:latin typeface="Times New Roman" pitchFamily="18" charset="0"/>
              </a:rPr>
              <a:t> của </a:t>
            </a:r>
            <a:r>
              <a:rPr lang="en-GB" sz="2400">
                <a:solidFill>
                  <a:srgbClr val="000000"/>
                </a:solidFill>
                <a:latin typeface="Times New Roman" pitchFamily="18" charset="0"/>
              </a:rPr>
              <a:t>khối nước: </a:t>
            </a:r>
            <a:endParaRPr lang="vi-VN" sz="2400">
              <a:solidFill>
                <a:srgbClr val="000000"/>
              </a:solidFill>
              <a:latin typeface="Times New Roman" pitchFamily="18" charset="0"/>
            </a:endParaRPr>
          </a:p>
          <a:p>
            <a:pPr algn="ctr" eaLnBrk="0" hangingPunct="0"/>
            <a:r>
              <a:rPr lang="en-US" sz="2400" b="1">
                <a:solidFill>
                  <a:srgbClr val="0000FF"/>
                </a:solidFill>
                <a:latin typeface="Times New Roman" pitchFamily="18" charset="0"/>
              </a:rPr>
              <a:t>F = P = 10.m = 10.V.D = d.V = d.S.h</a:t>
            </a:r>
            <a:r>
              <a:rPr lang="en-US" sz="2400" b="1">
                <a:solidFill>
                  <a:srgbClr val="000000"/>
                </a:solidFill>
                <a:latin typeface="Times New Roman" pitchFamily="18" charset="0"/>
              </a:rPr>
              <a:t> </a:t>
            </a:r>
          </a:p>
        </p:txBody>
      </p:sp>
      <p:graphicFrame>
        <p:nvGraphicFramePr>
          <p:cNvPr id="59425" name="Object 33"/>
          <p:cNvGraphicFramePr>
            <a:graphicFrameLocks noChangeAspect="1"/>
          </p:cNvGraphicFramePr>
          <p:nvPr/>
        </p:nvGraphicFramePr>
        <p:xfrm>
          <a:off x="966788" y="4267200"/>
          <a:ext cx="762000" cy="742950"/>
        </p:xfrm>
        <a:graphic>
          <a:graphicData uri="http://schemas.openxmlformats.org/presentationml/2006/ole">
            <p:oleObj spid="_x0000_s57351" name="Equation" r:id="rId5" imgW="444307" imgH="393529" progId="Equation.DSMT4">
              <p:embed/>
            </p:oleObj>
          </a:graphicData>
        </a:graphic>
      </p:graphicFrame>
      <p:sp>
        <p:nvSpPr>
          <p:cNvPr id="2" name="TextBox 1"/>
          <p:cNvSpPr txBox="1">
            <a:spLocks noChangeArrowheads="1"/>
          </p:cNvSpPr>
          <p:nvPr/>
        </p:nvSpPr>
        <p:spPr bwMode="auto">
          <a:xfrm>
            <a:off x="1771650" y="4419600"/>
            <a:ext cx="914400" cy="457200"/>
          </a:xfrm>
          <a:prstGeom prst="rect">
            <a:avLst/>
          </a:prstGeom>
          <a:noFill/>
          <a:ln w="9525">
            <a:noFill/>
            <a:miter lim="800000"/>
            <a:headEnd/>
            <a:tailEnd/>
          </a:ln>
        </p:spPr>
        <p:txBody>
          <a:bodyPr>
            <a:spAutoFit/>
          </a:bodyPr>
          <a:lstStyle/>
          <a:p>
            <a:r>
              <a:rPr lang="en-GB" sz="2400">
                <a:latin typeface="Times New Roman" pitchFamily="18" charset="0"/>
                <a:cs typeface="Times New Roman" pitchFamily="18" charset="0"/>
              </a:rPr>
              <a:t>Vậy: </a:t>
            </a:r>
          </a:p>
        </p:txBody>
      </p:sp>
      <p:sp>
        <p:nvSpPr>
          <p:cNvPr id="3" name="TextBox 2"/>
          <p:cNvSpPr txBox="1">
            <a:spLocks noChangeArrowheads="1"/>
          </p:cNvSpPr>
          <p:nvPr/>
        </p:nvSpPr>
        <p:spPr bwMode="auto">
          <a:xfrm>
            <a:off x="381000" y="4406900"/>
            <a:ext cx="685800" cy="457200"/>
          </a:xfrm>
          <a:prstGeom prst="rect">
            <a:avLst/>
          </a:prstGeom>
          <a:noFill/>
          <a:ln w="9525">
            <a:noFill/>
            <a:miter lim="800000"/>
            <a:headEnd/>
            <a:tailEnd/>
          </a:ln>
        </p:spPr>
        <p:txBody>
          <a:bodyPr>
            <a:spAutoFit/>
          </a:bodyPr>
          <a:lstStyle/>
          <a:p>
            <a:r>
              <a:rPr lang="en-GB" sz="2400">
                <a:latin typeface="Times New Roman" pitchFamily="18" charset="0"/>
                <a:cs typeface="Times New Roman" pitchFamily="18" charset="0"/>
              </a:rPr>
              <a:t>Mà: </a:t>
            </a:r>
          </a:p>
        </p:txBody>
      </p:sp>
      <p:sp>
        <p:nvSpPr>
          <p:cNvPr id="48131" name="Text Box 3"/>
          <p:cNvSpPr txBox="1">
            <a:spLocks noChangeArrowheads="1"/>
          </p:cNvSpPr>
          <p:nvPr/>
        </p:nvSpPr>
        <p:spPr bwMode="auto">
          <a:xfrm>
            <a:off x="1143000" y="304800"/>
            <a:ext cx="6080125"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n-US" sz="2800" b="1">
                <a:solidFill>
                  <a:srgbClr val="FF3300"/>
                </a:solidFill>
                <a:latin typeface="Times New Roman" pitchFamily="18" charset="0"/>
                <a:cs typeface="Times New Roman" pitchFamily="18" charset="0"/>
              </a:rPr>
              <a:t>Tiết 10 Bài 8: </a:t>
            </a:r>
            <a:r>
              <a:rPr lang="en-US" sz="2800" b="1">
                <a:solidFill>
                  <a:srgbClr val="FF3300"/>
                </a:solidFill>
                <a:effectLst>
                  <a:outerShdw blurRad="38100" dist="38100" dir="2700000" algn="tl">
                    <a:srgbClr val="C0C0C0"/>
                  </a:outerShdw>
                </a:effectLst>
                <a:latin typeface="Times New Roman" pitchFamily="18" charset="0"/>
                <a:cs typeface="Times New Roman" pitchFamily="18" charset="0"/>
              </a:rPr>
              <a:t>ÁP SUẤT CHẤT LỎNG</a:t>
            </a:r>
          </a:p>
        </p:txBody>
      </p:sp>
      <p:sp>
        <p:nvSpPr>
          <p:cNvPr id="57355" name="Text Box 4"/>
          <p:cNvSpPr txBox="1">
            <a:spLocks noChangeArrowheads="1"/>
          </p:cNvSpPr>
          <p:nvPr/>
        </p:nvSpPr>
        <p:spPr bwMode="auto">
          <a:xfrm>
            <a:off x="304800" y="936625"/>
            <a:ext cx="6067425" cy="457200"/>
          </a:xfrm>
          <a:prstGeom prst="rect">
            <a:avLst/>
          </a:prstGeom>
          <a:noFill/>
          <a:ln w="9525">
            <a:noFill/>
            <a:miter lim="800000"/>
            <a:headEnd/>
            <a:tailEnd/>
          </a:ln>
          <a:effectLst/>
        </p:spPr>
        <p:txBody>
          <a:bodyPr wrap="none">
            <a:spAutoFit/>
          </a:bodyPr>
          <a:lstStyle/>
          <a:p>
            <a:pPr eaLnBrk="0" hangingPunct="0"/>
            <a:r>
              <a:rPr lang="en-US" sz="2400" b="1">
                <a:solidFill>
                  <a:srgbClr val="0000FF"/>
                </a:solidFill>
                <a:latin typeface="Times New Roman" pitchFamily="18" charset="0"/>
                <a:cs typeface="Times New Roman" pitchFamily="18" charset="0"/>
              </a:rPr>
              <a:t>I. </a:t>
            </a:r>
            <a:r>
              <a:rPr lang="en-US" sz="2400" b="1" u="sng">
                <a:solidFill>
                  <a:srgbClr val="0000FF"/>
                </a:solidFill>
                <a:latin typeface="Times New Roman" pitchFamily="18" charset="0"/>
                <a:cs typeface="Times New Roman" pitchFamily="18" charset="0"/>
              </a:rPr>
              <a:t>Sự tồn tại của áp suất trong lòng chất lỏng</a:t>
            </a:r>
            <a:r>
              <a:rPr lang="en-US" sz="2400" b="1">
                <a:solidFill>
                  <a:srgbClr val="0000FF"/>
                </a:solidFill>
                <a:latin typeface="Times New Roman" pitchFamily="18" charset="0"/>
                <a:cs typeface="Times New Roman" pitchFamily="18" charset="0"/>
              </a:rPr>
              <a:t>:</a:t>
            </a:r>
          </a:p>
        </p:txBody>
      </p:sp>
      <p:sp>
        <p:nvSpPr>
          <p:cNvPr id="57356" name="Rectangle 12"/>
          <p:cNvSpPr>
            <a:spLocks noChangeArrowheads="1"/>
          </p:cNvSpPr>
          <p:nvPr/>
        </p:nvSpPr>
        <p:spPr bwMode="auto">
          <a:xfrm>
            <a:off x="0" y="3233738"/>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57357" name="Object 13"/>
          <p:cNvGraphicFramePr>
            <a:graphicFrameLocks noChangeAspect="1"/>
          </p:cNvGraphicFramePr>
          <p:nvPr/>
        </p:nvGraphicFramePr>
        <p:xfrm>
          <a:off x="2438400" y="4114800"/>
          <a:ext cx="3429000" cy="1066800"/>
        </p:xfrm>
        <a:graphic>
          <a:graphicData uri="http://schemas.openxmlformats.org/presentationml/2006/ole">
            <p:oleObj spid="_x0000_s57357" name="Microsoft Equation 3.0" r:id="rId6" imgW="1307532" imgH="393529"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59399"/>
                                        </p:tgtEl>
                                        <p:attrNameLst>
                                          <p:attrName>style.visibility</p:attrName>
                                        </p:attrNameLst>
                                      </p:cBhvr>
                                      <p:to>
                                        <p:strVal val="visible"/>
                                      </p:to>
                                    </p:set>
                                    <p:anim calcmode="lin" valueType="num">
                                      <p:cBhvr>
                                        <p:cTn id="7" dur="2000" fill="hold"/>
                                        <p:tgtEl>
                                          <p:spTgt spid="59399"/>
                                        </p:tgtEl>
                                        <p:attrNameLst>
                                          <p:attrName>ppt_w</p:attrName>
                                        </p:attrNameLst>
                                      </p:cBhvr>
                                      <p:tavLst>
                                        <p:tav tm="0">
                                          <p:val>
                                            <p:fltVal val="0"/>
                                          </p:val>
                                        </p:tav>
                                        <p:tav tm="100000">
                                          <p:val>
                                            <p:strVal val="#ppt_w"/>
                                          </p:val>
                                        </p:tav>
                                      </p:tavLst>
                                    </p:anim>
                                    <p:anim calcmode="lin" valueType="num">
                                      <p:cBhvr>
                                        <p:cTn id="8" dur="2000" fill="hold"/>
                                        <p:tgtEl>
                                          <p:spTgt spid="59399"/>
                                        </p:tgtEl>
                                        <p:attrNameLst>
                                          <p:attrName>ppt_h</p:attrName>
                                        </p:attrNameLst>
                                      </p:cBhvr>
                                      <p:tavLst>
                                        <p:tav tm="0">
                                          <p:val>
                                            <p:fltVal val="0"/>
                                          </p:val>
                                        </p:tav>
                                        <p:tav tm="100000">
                                          <p:val>
                                            <p:strVal val="#ppt_h"/>
                                          </p:val>
                                        </p:tav>
                                      </p:tavLst>
                                    </p:anim>
                                    <p:animEffect transition="in" filter="fade">
                                      <p:cBhvr>
                                        <p:cTn id="9" dur="2000"/>
                                        <p:tgtEl>
                                          <p:spTgt spid="5939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4" presetClass="entr" presetSubtype="0" accel="100000" fill="hold" grpId="0" nodeType="clickEffect">
                                  <p:stCondLst>
                                    <p:cond delay="0"/>
                                  </p:stCondLst>
                                  <p:childTnLst>
                                    <p:set>
                                      <p:cBhvr>
                                        <p:cTn id="13" dur="1" fill="hold">
                                          <p:stCondLst>
                                            <p:cond delay="0"/>
                                          </p:stCondLst>
                                        </p:cTn>
                                        <p:tgtEl>
                                          <p:spTgt spid="59404"/>
                                        </p:tgtEl>
                                        <p:attrNameLst>
                                          <p:attrName>style.visibility</p:attrName>
                                        </p:attrNameLst>
                                      </p:cBhvr>
                                      <p:to>
                                        <p:strVal val="visible"/>
                                      </p:to>
                                    </p:set>
                                    <p:anim calcmode="lin" valueType="num">
                                      <p:cBhvr>
                                        <p:cTn id="14" dur="2000" fill="hold"/>
                                        <p:tgtEl>
                                          <p:spTgt spid="59404"/>
                                        </p:tgtEl>
                                        <p:attrNameLst>
                                          <p:attrName>ppt_w</p:attrName>
                                        </p:attrNameLst>
                                      </p:cBhvr>
                                      <p:tavLst>
                                        <p:tav tm="0">
                                          <p:val>
                                            <p:strVal val="#ppt_w*0.05"/>
                                          </p:val>
                                        </p:tav>
                                        <p:tav tm="100000">
                                          <p:val>
                                            <p:strVal val="#ppt_w"/>
                                          </p:val>
                                        </p:tav>
                                      </p:tavLst>
                                    </p:anim>
                                    <p:anim calcmode="lin" valueType="num">
                                      <p:cBhvr>
                                        <p:cTn id="15" dur="2000" fill="hold"/>
                                        <p:tgtEl>
                                          <p:spTgt spid="59404"/>
                                        </p:tgtEl>
                                        <p:attrNameLst>
                                          <p:attrName>ppt_h</p:attrName>
                                        </p:attrNameLst>
                                      </p:cBhvr>
                                      <p:tavLst>
                                        <p:tav tm="0">
                                          <p:val>
                                            <p:strVal val="#ppt_h"/>
                                          </p:val>
                                        </p:tav>
                                        <p:tav tm="100000">
                                          <p:val>
                                            <p:strVal val="#ppt_h"/>
                                          </p:val>
                                        </p:tav>
                                      </p:tavLst>
                                    </p:anim>
                                    <p:anim calcmode="lin" valueType="num">
                                      <p:cBhvr>
                                        <p:cTn id="16" dur="2000" fill="hold"/>
                                        <p:tgtEl>
                                          <p:spTgt spid="59404"/>
                                        </p:tgtEl>
                                        <p:attrNameLst>
                                          <p:attrName>ppt_x</p:attrName>
                                        </p:attrNameLst>
                                      </p:cBhvr>
                                      <p:tavLst>
                                        <p:tav tm="0">
                                          <p:val>
                                            <p:strVal val="#ppt_x-.2"/>
                                          </p:val>
                                        </p:tav>
                                        <p:tav tm="100000">
                                          <p:val>
                                            <p:strVal val="#ppt_x"/>
                                          </p:val>
                                        </p:tav>
                                      </p:tavLst>
                                    </p:anim>
                                    <p:anim calcmode="lin" valueType="num">
                                      <p:cBhvr>
                                        <p:cTn id="17" dur="2000" fill="hold"/>
                                        <p:tgtEl>
                                          <p:spTgt spid="59404"/>
                                        </p:tgtEl>
                                        <p:attrNameLst>
                                          <p:attrName>ppt_y</p:attrName>
                                        </p:attrNameLst>
                                      </p:cBhvr>
                                      <p:tavLst>
                                        <p:tav tm="0">
                                          <p:val>
                                            <p:strVal val="#ppt_y"/>
                                          </p:val>
                                        </p:tav>
                                        <p:tav tm="100000">
                                          <p:val>
                                            <p:strVal val="#ppt_y"/>
                                          </p:val>
                                        </p:tav>
                                      </p:tavLst>
                                    </p:anim>
                                    <p:animEffect transition="in" filter="fade">
                                      <p:cBhvr>
                                        <p:cTn id="18" dur="2000"/>
                                        <p:tgtEl>
                                          <p:spTgt spid="5940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59424">
                                            <p:txEl>
                                              <p:pRg st="0" end="0"/>
                                            </p:txEl>
                                          </p:spTgt>
                                        </p:tgtEl>
                                        <p:attrNameLst>
                                          <p:attrName>style.visibility</p:attrName>
                                        </p:attrNameLst>
                                      </p:cBhvr>
                                      <p:to>
                                        <p:strVal val="visible"/>
                                      </p:to>
                                    </p:set>
                                    <p:animEffect transition="in" filter="fade">
                                      <p:cBhvr>
                                        <p:cTn id="23" dur="1000"/>
                                        <p:tgtEl>
                                          <p:spTgt spid="59424">
                                            <p:txEl>
                                              <p:pRg st="0" end="0"/>
                                            </p:txEl>
                                          </p:spTgt>
                                        </p:tgtEl>
                                      </p:cBhvr>
                                    </p:animEffect>
                                    <p:anim calcmode="lin" valueType="num">
                                      <p:cBhvr>
                                        <p:cTn id="24" dur="1000" fill="hold"/>
                                        <p:tgtEl>
                                          <p:spTgt spid="59424">
                                            <p:txEl>
                                              <p:pRg st="0" end="0"/>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59424">
                                            <p:txEl>
                                              <p:pRg st="0" end="0"/>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9424">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nodeType="clickEffect">
                                  <p:stCondLst>
                                    <p:cond delay="0"/>
                                  </p:stCondLst>
                                  <p:childTnLst>
                                    <p:set>
                                      <p:cBhvr>
                                        <p:cTn id="30" dur="1" fill="hold">
                                          <p:stCondLst>
                                            <p:cond delay="0"/>
                                          </p:stCondLst>
                                        </p:cTn>
                                        <p:tgtEl>
                                          <p:spTgt spid="59424">
                                            <p:txEl>
                                              <p:pRg st="1" end="1"/>
                                            </p:txEl>
                                          </p:spTgt>
                                        </p:tgtEl>
                                        <p:attrNameLst>
                                          <p:attrName>style.visibility</p:attrName>
                                        </p:attrNameLst>
                                      </p:cBhvr>
                                      <p:to>
                                        <p:strVal val="visible"/>
                                      </p:to>
                                    </p:set>
                                    <p:animEffect transition="in" filter="fade">
                                      <p:cBhvr>
                                        <p:cTn id="31" dur="1000"/>
                                        <p:tgtEl>
                                          <p:spTgt spid="59424">
                                            <p:txEl>
                                              <p:pRg st="1" end="1"/>
                                            </p:txEl>
                                          </p:spTgt>
                                        </p:tgtEl>
                                      </p:cBhvr>
                                    </p:animEffect>
                                    <p:anim calcmode="lin" valueType="num">
                                      <p:cBhvr>
                                        <p:cTn id="32" dur="1000" fill="hold"/>
                                        <p:tgtEl>
                                          <p:spTgt spid="59424">
                                            <p:txEl>
                                              <p:pRg st="1" end="1"/>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59424">
                                            <p:txEl>
                                              <p:pRg st="1" end="1"/>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59424">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fade">
                                      <p:cBhvr>
                                        <p:cTn id="39" dur="500"/>
                                        <p:tgtEl>
                                          <p:spTgt spid="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3" presetClass="entr" presetSubtype="16" fill="hold" nodeType="clickEffect">
                                  <p:stCondLst>
                                    <p:cond delay="0"/>
                                  </p:stCondLst>
                                  <p:childTnLst>
                                    <p:set>
                                      <p:cBhvr>
                                        <p:cTn id="43" dur="1" fill="hold">
                                          <p:stCondLst>
                                            <p:cond delay="0"/>
                                          </p:stCondLst>
                                        </p:cTn>
                                        <p:tgtEl>
                                          <p:spTgt spid="59425"/>
                                        </p:tgtEl>
                                        <p:attrNameLst>
                                          <p:attrName>style.visibility</p:attrName>
                                        </p:attrNameLst>
                                      </p:cBhvr>
                                      <p:to>
                                        <p:strVal val="visible"/>
                                      </p:to>
                                    </p:set>
                                    <p:anim calcmode="lin" valueType="num">
                                      <p:cBhvr>
                                        <p:cTn id="44" dur="500" fill="hold"/>
                                        <p:tgtEl>
                                          <p:spTgt spid="59425"/>
                                        </p:tgtEl>
                                        <p:attrNameLst>
                                          <p:attrName>ppt_w</p:attrName>
                                        </p:attrNameLst>
                                      </p:cBhvr>
                                      <p:tavLst>
                                        <p:tav tm="0">
                                          <p:val>
                                            <p:fltVal val="0"/>
                                          </p:val>
                                        </p:tav>
                                        <p:tav tm="100000">
                                          <p:val>
                                            <p:strVal val="#ppt_w"/>
                                          </p:val>
                                        </p:tav>
                                      </p:tavLst>
                                    </p:anim>
                                    <p:anim calcmode="lin" valueType="num">
                                      <p:cBhvr>
                                        <p:cTn id="45" dur="500" fill="hold"/>
                                        <p:tgtEl>
                                          <p:spTgt spid="59425"/>
                                        </p:tgtEl>
                                        <p:attrNameLst>
                                          <p:attrName>ppt_h</p:attrName>
                                        </p:attrNameLst>
                                      </p:cBhvr>
                                      <p:tavLst>
                                        <p:tav tm="0">
                                          <p:val>
                                            <p:fltVal val="0"/>
                                          </p:val>
                                        </p:tav>
                                        <p:tav tm="100000">
                                          <p:val>
                                            <p:strVal val="#ppt_h"/>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
                                        </p:tgtEl>
                                        <p:attrNameLst>
                                          <p:attrName>style.visibility</p:attrName>
                                        </p:attrNameLst>
                                      </p:cBhvr>
                                      <p:to>
                                        <p:strVal val="visible"/>
                                      </p:to>
                                    </p:set>
                                    <p:animEffect transition="in" filter="fade">
                                      <p:cBhvr>
                                        <p:cTn id="50" dur="500"/>
                                        <p:tgtEl>
                                          <p:spTgt spid="2"/>
                                        </p:tgtEl>
                                      </p:cBhvr>
                                    </p:animEffect>
                                  </p:childTnLst>
                                </p:cTn>
                              </p:par>
                            </p:childTnLst>
                          </p:cTn>
                        </p:par>
                      </p:childTnLst>
                    </p:cTn>
                  </p:par>
                  <p:par>
                    <p:cTn id="51" fill="hold">
                      <p:stCondLst>
                        <p:cond delay="indefinite"/>
                      </p:stCondLst>
                      <p:childTnLst>
                        <p:par>
                          <p:cTn id="52" fill="hold">
                            <p:stCondLst>
                              <p:cond delay="0"/>
                            </p:stCondLst>
                            <p:childTnLst>
                              <p:par>
                                <p:cTn id="53" presetID="14" presetClass="entr" presetSubtype="10" fill="hold" nodeType="clickEffect">
                                  <p:stCondLst>
                                    <p:cond delay="0"/>
                                  </p:stCondLst>
                                  <p:childTnLst>
                                    <p:set>
                                      <p:cBhvr>
                                        <p:cTn id="54" dur="1" fill="hold">
                                          <p:stCondLst>
                                            <p:cond delay="0"/>
                                          </p:stCondLst>
                                        </p:cTn>
                                        <p:tgtEl>
                                          <p:spTgt spid="57357"/>
                                        </p:tgtEl>
                                        <p:attrNameLst>
                                          <p:attrName>style.visibility</p:attrName>
                                        </p:attrNameLst>
                                      </p:cBhvr>
                                      <p:to>
                                        <p:strVal val="visible"/>
                                      </p:to>
                                    </p:set>
                                    <p:animEffect transition="in" filter="randombar(horizontal)">
                                      <p:cBhvr>
                                        <p:cTn id="55" dur="500"/>
                                        <p:tgtEl>
                                          <p:spTgt spid="57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04" grpId="0"/>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
          <p:cNvSpPr>
            <a:spLocks noGrp="1" noChangeArrowheads="1"/>
          </p:cNvSpPr>
          <p:nvPr>
            <p:ph idx="4294967295"/>
          </p:nvPr>
        </p:nvSpPr>
        <p:spPr>
          <a:xfrm>
            <a:off x="3352800" y="2209800"/>
            <a:ext cx="5410200" cy="1181100"/>
          </a:xfrm>
        </p:spPr>
        <p:txBody>
          <a:bodyPr>
            <a:spAutoFit/>
          </a:bodyPr>
          <a:lstStyle/>
          <a:p>
            <a:pPr marL="0" indent="0">
              <a:buFont typeface="Wingdings 3" pitchFamily="18" charset="2"/>
              <a:buNone/>
            </a:pPr>
            <a:r>
              <a:rPr lang="en-US" sz="2000" smtClean="0">
                <a:solidFill>
                  <a:srgbClr val="000000"/>
                </a:solidFill>
                <a:latin typeface="Times New Roman" pitchFamily="18" charset="0"/>
              </a:rPr>
              <a:t> </a:t>
            </a:r>
            <a:r>
              <a:rPr lang="vi-VN" sz="2000" b="1" smtClean="0">
                <a:solidFill>
                  <a:srgbClr val="0000FF"/>
                </a:solidFill>
                <a:latin typeface=".VnTime" pitchFamily="34" charset="0"/>
              </a:rPr>
              <a:t>p </a:t>
            </a:r>
            <a:r>
              <a:rPr lang="en-US" sz="2000" b="1" smtClean="0">
                <a:solidFill>
                  <a:srgbClr val="0000FF"/>
                </a:solidFill>
                <a:latin typeface=".VnTime" pitchFamily="34" charset="0"/>
              </a:rPr>
              <a:t>lµ ¸p suÊt chÊt láng</a:t>
            </a:r>
            <a:r>
              <a:rPr lang="en-GB" sz="2000" b="1" smtClean="0">
                <a:solidFill>
                  <a:srgbClr val="0000FF"/>
                </a:solidFill>
                <a:latin typeface=".VnTime" pitchFamily="34" charset="0"/>
              </a:rPr>
              <a:t>( Pa  hoÆc N/m</a:t>
            </a:r>
            <a:r>
              <a:rPr lang="en-GB" sz="2000" b="1" baseline="30000" smtClean="0">
                <a:solidFill>
                  <a:srgbClr val="0000FF"/>
                </a:solidFill>
                <a:latin typeface=".VnTime" pitchFamily="34" charset="0"/>
              </a:rPr>
              <a:t>2</a:t>
            </a:r>
            <a:r>
              <a:rPr lang="en-GB" sz="2000" b="1" smtClean="0">
                <a:solidFill>
                  <a:srgbClr val="0000FF"/>
                </a:solidFill>
                <a:latin typeface=".VnTime" pitchFamily="34" charset="0"/>
              </a:rPr>
              <a:t>)</a:t>
            </a:r>
            <a:endParaRPr lang="vi-VN" sz="2000" b="1" smtClean="0">
              <a:solidFill>
                <a:srgbClr val="0000FF"/>
              </a:solidFill>
              <a:latin typeface=".VnTime" pitchFamily="34" charset="0"/>
            </a:endParaRPr>
          </a:p>
          <a:p>
            <a:pPr marL="0" indent="0">
              <a:buFont typeface="Wingdings 3" pitchFamily="18" charset="2"/>
              <a:buNone/>
            </a:pPr>
            <a:r>
              <a:rPr lang="vi-VN" sz="2000" b="1" smtClean="0">
                <a:solidFill>
                  <a:srgbClr val="0000FF"/>
                </a:solidFill>
                <a:latin typeface=".VnTime" pitchFamily="34" charset="0"/>
              </a:rPr>
              <a:t> d l</a:t>
            </a:r>
            <a:r>
              <a:rPr lang="en-US" sz="2000" b="1" smtClean="0">
                <a:solidFill>
                  <a:srgbClr val="0000FF"/>
                </a:solidFill>
                <a:latin typeface=".VnTime" pitchFamily="34" charset="0"/>
              </a:rPr>
              <a:t>µ träng l­îng riªng cña chÊt láng</a:t>
            </a:r>
            <a:r>
              <a:rPr lang="en-GB" sz="2000" b="1" smtClean="0">
                <a:solidFill>
                  <a:srgbClr val="0000FF"/>
                </a:solidFill>
                <a:latin typeface=".VnTime" pitchFamily="34" charset="0"/>
              </a:rPr>
              <a:t>( N/m</a:t>
            </a:r>
            <a:r>
              <a:rPr lang="en-GB" sz="2000" b="1" baseline="30000" smtClean="0">
                <a:solidFill>
                  <a:srgbClr val="0000FF"/>
                </a:solidFill>
                <a:latin typeface=".VnTime" pitchFamily="34" charset="0"/>
              </a:rPr>
              <a:t>3</a:t>
            </a:r>
            <a:r>
              <a:rPr lang="en-GB" sz="2000" b="1" smtClean="0">
                <a:solidFill>
                  <a:srgbClr val="0000FF"/>
                </a:solidFill>
                <a:latin typeface=".VnTime" pitchFamily="34" charset="0"/>
              </a:rPr>
              <a:t> )</a:t>
            </a:r>
            <a:endParaRPr lang="vi-VN" sz="2000" b="1" smtClean="0">
              <a:solidFill>
                <a:srgbClr val="0000FF"/>
              </a:solidFill>
              <a:latin typeface=".VnTime" pitchFamily="34" charset="0"/>
            </a:endParaRPr>
          </a:p>
          <a:p>
            <a:pPr marL="0" indent="0">
              <a:buFont typeface="Wingdings 3" pitchFamily="18" charset="2"/>
              <a:buNone/>
            </a:pPr>
            <a:r>
              <a:rPr lang="en-US" sz="2000" b="1" smtClean="0">
                <a:solidFill>
                  <a:srgbClr val="0000FF"/>
                </a:solidFill>
                <a:latin typeface=".VnTime" pitchFamily="34" charset="0"/>
              </a:rPr>
              <a:t> h lµ chiÕu cao cét chÊt láng ( m )</a:t>
            </a:r>
          </a:p>
        </p:txBody>
      </p:sp>
      <p:sp>
        <p:nvSpPr>
          <p:cNvPr id="8" name="Text Box 5"/>
          <p:cNvSpPr txBox="1">
            <a:spLocks noChangeArrowheads="1"/>
          </p:cNvSpPr>
          <p:nvPr/>
        </p:nvSpPr>
        <p:spPr bwMode="auto">
          <a:xfrm>
            <a:off x="304800" y="1371600"/>
            <a:ext cx="6629400" cy="457200"/>
          </a:xfrm>
          <a:prstGeom prst="rect">
            <a:avLst/>
          </a:prstGeom>
          <a:noFill/>
          <a:ln w="9525">
            <a:noFill/>
            <a:miter lim="800000"/>
            <a:headEnd/>
            <a:tailEnd/>
          </a:ln>
          <a:effectLst/>
        </p:spPr>
        <p:txBody>
          <a:bodyPr>
            <a:spAutoFit/>
          </a:bodyPr>
          <a:lstStyle/>
          <a:p>
            <a:pPr eaLnBrk="0" hangingPunct="0"/>
            <a:r>
              <a:rPr lang="en-US" sz="2400" b="1">
                <a:solidFill>
                  <a:srgbClr val="0000FF"/>
                </a:solidFill>
                <a:latin typeface="Times New Roman" pitchFamily="18" charset="0"/>
              </a:rPr>
              <a:t>II. Công thức tính áp suất chất lỏng</a:t>
            </a:r>
          </a:p>
        </p:txBody>
      </p:sp>
      <p:sp>
        <p:nvSpPr>
          <p:cNvPr id="9" name="TextBox 8"/>
          <p:cNvSpPr txBox="1">
            <a:spLocks noChangeArrowheads="1"/>
          </p:cNvSpPr>
          <p:nvPr/>
        </p:nvSpPr>
        <p:spPr bwMode="auto">
          <a:xfrm>
            <a:off x="457200" y="3429000"/>
            <a:ext cx="6400800" cy="822325"/>
          </a:xfrm>
          <a:prstGeom prst="rect">
            <a:avLst/>
          </a:prstGeom>
          <a:noFill/>
          <a:ln w="9525">
            <a:noFill/>
            <a:miter lim="800000"/>
            <a:headEnd/>
            <a:tailEnd/>
          </a:ln>
        </p:spPr>
        <p:txBody>
          <a:bodyPr>
            <a:spAutoFit/>
          </a:bodyPr>
          <a:lstStyle/>
          <a:p>
            <a:r>
              <a:rPr lang="en-GB" sz="2400" b="1" i="1">
                <a:latin typeface="Times New Roman" pitchFamily="18" charset="0"/>
                <a:cs typeface="Times New Roman" pitchFamily="18" charset="0"/>
              </a:rPr>
              <a:t>* Chú ý</a:t>
            </a:r>
            <a:r>
              <a:rPr lang="en-GB" sz="2400">
                <a:latin typeface="Times New Roman" pitchFamily="18" charset="0"/>
                <a:cs typeface="Times New Roman" pitchFamily="18" charset="0"/>
              </a:rPr>
              <a:t>: Công thức này cũng được áp dụng cho một điểm bất kì trong lòng chất lỏng.</a:t>
            </a:r>
          </a:p>
        </p:txBody>
      </p:sp>
      <p:sp>
        <p:nvSpPr>
          <p:cNvPr id="13" name="Can 12"/>
          <p:cNvSpPr/>
          <p:nvPr/>
        </p:nvSpPr>
        <p:spPr>
          <a:xfrm flipH="1">
            <a:off x="7391400" y="3048000"/>
            <a:ext cx="1219200" cy="2743200"/>
          </a:xfrm>
          <a:prstGeom prst="can">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7" name="Can 16"/>
          <p:cNvSpPr/>
          <p:nvPr/>
        </p:nvSpPr>
        <p:spPr>
          <a:xfrm>
            <a:off x="7391400" y="3733800"/>
            <a:ext cx="1219200" cy="2057400"/>
          </a:xfrm>
          <a:prstGeom prst="can">
            <a:avLst/>
          </a:pr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8" name="TextBox 17"/>
          <p:cNvSpPr txBox="1">
            <a:spLocks noChangeArrowheads="1"/>
          </p:cNvSpPr>
          <p:nvPr/>
        </p:nvSpPr>
        <p:spPr bwMode="auto">
          <a:xfrm>
            <a:off x="7666038" y="4470400"/>
            <a:ext cx="609600" cy="584200"/>
          </a:xfrm>
          <a:prstGeom prst="rect">
            <a:avLst/>
          </a:prstGeom>
          <a:noFill/>
          <a:ln w="9525">
            <a:noFill/>
            <a:miter lim="800000"/>
            <a:headEnd/>
            <a:tailEnd/>
          </a:ln>
        </p:spPr>
        <p:txBody>
          <a:bodyPr>
            <a:spAutoFit/>
          </a:bodyPr>
          <a:lstStyle/>
          <a:p>
            <a:r>
              <a:rPr lang="en-GB" sz="3200" b="1">
                <a:latin typeface="Times New Roman" pitchFamily="18" charset="0"/>
                <a:cs typeface="Times New Roman" pitchFamily="18" charset="0"/>
              </a:rPr>
              <a:t>.</a:t>
            </a:r>
            <a:r>
              <a:rPr lang="en-GB" sz="2400">
                <a:latin typeface="Times New Roman" pitchFamily="18" charset="0"/>
                <a:cs typeface="Times New Roman" pitchFamily="18" charset="0"/>
              </a:rPr>
              <a:t> A</a:t>
            </a:r>
          </a:p>
        </p:txBody>
      </p:sp>
      <p:cxnSp>
        <p:nvCxnSpPr>
          <p:cNvPr id="20" name="Straight Connector 19"/>
          <p:cNvCxnSpPr/>
          <p:nvPr/>
        </p:nvCxnSpPr>
        <p:spPr>
          <a:xfrm flipH="1" flipV="1">
            <a:off x="6858000" y="4876800"/>
            <a:ext cx="808038"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6858000" y="3886200"/>
            <a:ext cx="50165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7229475" y="3886200"/>
            <a:ext cx="0" cy="99060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a:spLocks noChangeArrowheads="1"/>
          </p:cNvSpPr>
          <p:nvPr/>
        </p:nvSpPr>
        <p:spPr bwMode="auto">
          <a:xfrm>
            <a:off x="6889750" y="4116388"/>
            <a:ext cx="184150" cy="457200"/>
          </a:xfrm>
          <a:prstGeom prst="rect">
            <a:avLst/>
          </a:prstGeom>
          <a:noFill/>
          <a:ln w="9525">
            <a:noFill/>
            <a:miter lim="800000"/>
            <a:headEnd/>
            <a:tailEnd/>
          </a:ln>
        </p:spPr>
        <p:txBody>
          <a:bodyPr>
            <a:spAutoFit/>
          </a:bodyPr>
          <a:lstStyle/>
          <a:p>
            <a:r>
              <a:rPr lang="en-GB" sz="2400">
                <a:latin typeface="Times New Roman" pitchFamily="18" charset="0"/>
                <a:cs typeface="Times New Roman" pitchFamily="18" charset="0"/>
              </a:rPr>
              <a:t>h</a:t>
            </a:r>
          </a:p>
        </p:txBody>
      </p:sp>
      <p:sp>
        <p:nvSpPr>
          <p:cNvPr id="28" name="TextBox 27"/>
          <p:cNvSpPr txBox="1">
            <a:spLocks noChangeArrowheads="1"/>
          </p:cNvSpPr>
          <p:nvPr/>
        </p:nvSpPr>
        <p:spPr bwMode="auto">
          <a:xfrm>
            <a:off x="762000" y="4419600"/>
            <a:ext cx="5867400" cy="1552575"/>
          </a:xfrm>
          <a:prstGeom prst="rect">
            <a:avLst/>
          </a:prstGeom>
          <a:noFill/>
          <a:ln w="9525">
            <a:noFill/>
            <a:miter lim="800000"/>
            <a:headEnd/>
            <a:tailEnd/>
          </a:ln>
        </p:spPr>
        <p:txBody>
          <a:bodyPr>
            <a:spAutoFit/>
          </a:bodyPr>
          <a:lstStyle/>
          <a:p>
            <a:r>
              <a:rPr lang="en-GB" sz="2400" b="1">
                <a:solidFill>
                  <a:srgbClr val="FF0000"/>
                </a:solidFill>
                <a:latin typeface="Times New Roman" pitchFamily="18" charset="0"/>
                <a:cs typeface="Times New Roman" pitchFamily="18" charset="0"/>
              </a:rPr>
              <a:t>- Trong cùng một chất lỏng đứng yên, áp suất tại những điểm trên cùng một mặt phẳng nằm ngang ( có cùng độ sâu ) có độ lớn như nhau.</a:t>
            </a:r>
          </a:p>
        </p:txBody>
      </p:sp>
      <p:sp>
        <p:nvSpPr>
          <p:cNvPr id="29" name="TextBox 28"/>
          <p:cNvSpPr txBox="1">
            <a:spLocks noChangeArrowheads="1"/>
          </p:cNvSpPr>
          <p:nvPr/>
        </p:nvSpPr>
        <p:spPr bwMode="auto">
          <a:xfrm>
            <a:off x="8275638" y="4470400"/>
            <a:ext cx="649287" cy="584200"/>
          </a:xfrm>
          <a:prstGeom prst="rect">
            <a:avLst/>
          </a:prstGeom>
          <a:noFill/>
          <a:ln w="9525">
            <a:noFill/>
            <a:miter lim="800000"/>
            <a:headEnd/>
            <a:tailEnd/>
          </a:ln>
        </p:spPr>
        <p:txBody>
          <a:bodyPr>
            <a:spAutoFit/>
          </a:bodyPr>
          <a:lstStyle/>
          <a:p>
            <a:r>
              <a:rPr lang="en-GB" sz="3200" b="1">
                <a:latin typeface="Times New Roman" pitchFamily="18" charset="0"/>
                <a:cs typeface="Times New Roman" pitchFamily="18" charset="0"/>
              </a:rPr>
              <a:t>.</a:t>
            </a:r>
            <a:r>
              <a:rPr lang="en-GB" sz="2400">
                <a:latin typeface="Times New Roman" pitchFamily="18" charset="0"/>
                <a:cs typeface="Times New Roman" pitchFamily="18" charset="0"/>
              </a:rPr>
              <a:t> B</a:t>
            </a:r>
          </a:p>
        </p:txBody>
      </p:sp>
      <p:sp>
        <p:nvSpPr>
          <p:cNvPr id="48131" name="Text Box 3"/>
          <p:cNvSpPr txBox="1">
            <a:spLocks noChangeArrowheads="1"/>
          </p:cNvSpPr>
          <p:nvPr/>
        </p:nvSpPr>
        <p:spPr bwMode="auto">
          <a:xfrm>
            <a:off x="1143000" y="304800"/>
            <a:ext cx="6080125"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n-US" sz="2800" b="1">
                <a:solidFill>
                  <a:srgbClr val="FF3300"/>
                </a:solidFill>
                <a:latin typeface="Times New Roman" pitchFamily="18" charset="0"/>
                <a:cs typeface="Times New Roman" pitchFamily="18" charset="0"/>
              </a:rPr>
              <a:t>Tiết 10 Bài 8: </a:t>
            </a:r>
            <a:r>
              <a:rPr lang="en-US" sz="2800" b="1">
                <a:solidFill>
                  <a:srgbClr val="FF3300"/>
                </a:solidFill>
                <a:effectLst>
                  <a:outerShdw blurRad="38100" dist="38100" dir="2700000" algn="tl">
                    <a:srgbClr val="C0C0C0"/>
                  </a:outerShdw>
                </a:effectLst>
                <a:latin typeface="Times New Roman" pitchFamily="18" charset="0"/>
                <a:cs typeface="Times New Roman" pitchFamily="18" charset="0"/>
              </a:rPr>
              <a:t>ÁP SUẤT CHẤT LỎNG</a:t>
            </a:r>
          </a:p>
        </p:txBody>
      </p:sp>
      <p:sp>
        <p:nvSpPr>
          <p:cNvPr id="58383" name="Text Box 4"/>
          <p:cNvSpPr txBox="1">
            <a:spLocks noChangeArrowheads="1"/>
          </p:cNvSpPr>
          <p:nvPr/>
        </p:nvSpPr>
        <p:spPr bwMode="auto">
          <a:xfrm>
            <a:off x="304800" y="936625"/>
            <a:ext cx="6067425" cy="457200"/>
          </a:xfrm>
          <a:prstGeom prst="rect">
            <a:avLst/>
          </a:prstGeom>
          <a:noFill/>
          <a:ln w="9525">
            <a:noFill/>
            <a:miter lim="800000"/>
            <a:headEnd/>
            <a:tailEnd/>
          </a:ln>
          <a:effectLst/>
        </p:spPr>
        <p:txBody>
          <a:bodyPr wrap="none">
            <a:spAutoFit/>
          </a:bodyPr>
          <a:lstStyle/>
          <a:p>
            <a:pPr eaLnBrk="0" hangingPunct="0"/>
            <a:r>
              <a:rPr lang="en-US" sz="2400" b="1">
                <a:solidFill>
                  <a:srgbClr val="0000FF"/>
                </a:solidFill>
                <a:latin typeface="Times New Roman" pitchFamily="18" charset="0"/>
                <a:cs typeface="Times New Roman" pitchFamily="18" charset="0"/>
              </a:rPr>
              <a:t>I. Sự tồn tại của áp suất trong lòng chất lỏng:</a:t>
            </a:r>
          </a:p>
        </p:txBody>
      </p:sp>
      <p:sp>
        <p:nvSpPr>
          <p:cNvPr id="58384" name="Text Box 16"/>
          <p:cNvSpPr txBox="1">
            <a:spLocks noChangeArrowheads="1"/>
          </p:cNvSpPr>
          <p:nvPr/>
        </p:nvSpPr>
        <p:spPr bwMode="auto">
          <a:xfrm>
            <a:off x="762000" y="2286000"/>
            <a:ext cx="1447800" cy="519113"/>
          </a:xfrm>
          <a:prstGeom prst="rect">
            <a:avLst/>
          </a:prstGeom>
          <a:noFill/>
          <a:ln w="9525">
            <a:noFill/>
            <a:miter lim="800000"/>
            <a:headEnd/>
            <a:tailEnd/>
          </a:ln>
          <a:effectLst/>
        </p:spPr>
        <p:txBody>
          <a:bodyPr>
            <a:spAutoFit/>
          </a:bodyPr>
          <a:lstStyle/>
          <a:p>
            <a:pPr>
              <a:spcBef>
                <a:spcPct val="50000"/>
              </a:spcBef>
            </a:pPr>
            <a:r>
              <a:rPr lang="vi-VN" sz="2800" b="1" i="1">
                <a:solidFill>
                  <a:srgbClr val="FF3300"/>
                </a:solidFill>
                <a:latin typeface=".VnTime" pitchFamily="34" charset="0"/>
              </a:rPr>
              <a:t>p</a:t>
            </a:r>
            <a:r>
              <a:rPr lang="vi-VN" sz="2800" b="1">
                <a:solidFill>
                  <a:srgbClr val="FF3300"/>
                </a:solidFill>
                <a:latin typeface=".VnTime" pitchFamily="34" charset="0"/>
              </a:rPr>
              <a:t> = d.h</a:t>
            </a:r>
            <a:r>
              <a:rPr lang="vi-VN">
                <a:solidFill>
                  <a:srgbClr val="FF3300"/>
                </a:solidFill>
              </a:rPr>
              <a:t>   </a:t>
            </a:r>
            <a:endParaRPr lang="en-US">
              <a:solidFill>
                <a:srgbClr val="FF3300"/>
              </a:solidFill>
            </a:endParaRPr>
          </a:p>
        </p:txBody>
      </p:sp>
      <p:sp>
        <p:nvSpPr>
          <p:cNvPr id="58385" name="Text Box 17"/>
          <p:cNvSpPr txBox="1">
            <a:spLocks noChangeArrowheads="1"/>
          </p:cNvSpPr>
          <p:nvPr/>
        </p:nvSpPr>
        <p:spPr bwMode="auto">
          <a:xfrm>
            <a:off x="1981200" y="2298700"/>
            <a:ext cx="1524000" cy="457200"/>
          </a:xfrm>
          <a:prstGeom prst="rect">
            <a:avLst/>
          </a:prstGeom>
          <a:noFill/>
          <a:ln w="9525">
            <a:noFill/>
            <a:miter lim="800000"/>
            <a:headEnd/>
            <a:tailEnd/>
          </a:ln>
          <a:effectLst/>
        </p:spPr>
        <p:txBody>
          <a:bodyPr>
            <a:spAutoFit/>
          </a:bodyPr>
          <a:lstStyle/>
          <a:p>
            <a:pPr>
              <a:spcBef>
                <a:spcPct val="50000"/>
              </a:spcBef>
            </a:pPr>
            <a:r>
              <a:rPr lang="en-GB" sz="2400">
                <a:solidFill>
                  <a:srgbClr val="000000"/>
                </a:solidFill>
                <a:latin typeface="Times New Roman" pitchFamily="18" charset="0"/>
              </a:rPr>
              <a:t>T</a:t>
            </a:r>
            <a:r>
              <a:rPr lang="vi-VN" sz="2400">
                <a:solidFill>
                  <a:srgbClr val="000000"/>
                </a:solidFill>
                <a:latin typeface="Times New Roman" pitchFamily="18" charset="0"/>
              </a:rPr>
              <a:t>rong đó</a:t>
            </a:r>
            <a:r>
              <a:rPr lang="en-GB" sz="2400">
                <a:solidFill>
                  <a:srgbClr val="000000"/>
                </a:solidFill>
                <a:latin typeface="Times New Roman" pitchFamily="18" charset="0"/>
              </a:rPr>
              <a:t>:</a:t>
            </a:r>
            <a:r>
              <a:rPr lang="en-GB" sz="2400">
                <a:latin typeface="Times New Roman" pitchFamily="18" charset="0"/>
              </a:rPr>
              <a:t>  </a:t>
            </a:r>
            <a:endParaRPr lang="en-US" sz="2400">
              <a:latin typeface="Times New Roman" pitchFamily="18" charset="0"/>
            </a:endParaRPr>
          </a:p>
        </p:txBody>
      </p:sp>
      <p:sp>
        <p:nvSpPr>
          <p:cNvPr id="58386" name="AutoShape 18"/>
          <p:cNvSpPr>
            <a:spLocks/>
          </p:cNvSpPr>
          <p:nvPr/>
        </p:nvSpPr>
        <p:spPr bwMode="auto">
          <a:xfrm>
            <a:off x="3352800" y="2362200"/>
            <a:ext cx="76200" cy="990600"/>
          </a:xfrm>
          <a:prstGeom prst="leftBrace">
            <a:avLst>
              <a:gd name="adj1" fmla="val 108333"/>
              <a:gd name="adj2" fmla="val 50000"/>
            </a:avLst>
          </a:prstGeom>
          <a:noFill/>
          <a:ln w="9525">
            <a:solidFill>
              <a:schemeClr val="tx1"/>
            </a:solidFill>
            <a:round/>
            <a:headEnd/>
            <a:tailEnd/>
          </a:ln>
          <a:effectLst/>
        </p:spPr>
        <p:txBody>
          <a:bodyPr wrap="none" anchor="ctr"/>
          <a:lstStyle/>
          <a:p>
            <a:endParaRPr lang="en-US"/>
          </a:p>
        </p:txBody>
      </p:sp>
      <p:sp>
        <p:nvSpPr>
          <p:cNvPr id="58387" name="Text Box 19"/>
          <p:cNvSpPr txBox="1">
            <a:spLocks noChangeArrowheads="1"/>
          </p:cNvSpPr>
          <p:nvPr/>
        </p:nvSpPr>
        <p:spPr bwMode="auto">
          <a:xfrm>
            <a:off x="1219200" y="3505200"/>
            <a:ext cx="5715000" cy="366713"/>
          </a:xfrm>
          <a:prstGeom prst="rect">
            <a:avLst/>
          </a:prstGeom>
          <a:noFill/>
          <a:ln w="9525">
            <a:noFill/>
            <a:miter lim="800000"/>
            <a:headEnd/>
            <a:tailEnd/>
          </a:ln>
          <a:effectLst/>
        </p:spPr>
        <p:txBody>
          <a:bodyPr>
            <a:spAutoFit/>
          </a:bodyPr>
          <a:lstStyle/>
          <a:p>
            <a:pPr>
              <a:spcBef>
                <a:spcPct val="50000"/>
              </a:spcBef>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58384"/>
                                        </p:tgtEl>
                                        <p:attrNameLst>
                                          <p:attrName>style.visibility</p:attrName>
                                        </p:attrNameLst>
                                      </p:cBhvr>
                                      <p:to>
                                        <p:strVal val="visible"/>
                                      </p:to>
                                    </p:set>
                                    <p:animEffect transition="in" filter="fade">
                                      <p:cBhvr>
                                        <p:cTn id="7" dur="1000"/>
                                        <p:tgtEl>
                                          <p:spTgt spid="58384"/>
                                        </p:tgtEl>
                                      </p:cBhvr>
                                    </p:animEffect>
                                    <p:anim calcmode="lin" valueType="num">
                                      <p:cBhvr>
                                        <p:cTn id="8" dur="1000" fill="hold"/>
                                        <p:tgtEl>
                                          <p:spTgt spid="58384"/>
                                        </p:tgtEl>
                                        <p:attrNameLst>
                                          <p:attrName>ppt_x</p:attrName>
                                        </p:attrNameLst>
                                      </p:cBhvr>
                                      <p:tavLst>
                                        <p:tav tm="0">
                                          <p:val>
                                            <p:strVal val="#ppt_x-.1"/>
                                          </p:val>
                                        </p:tav>
                                        <p:tav tm="100000">
                                          <p:val>
                                            <p:strVal val="#ppt_x"/>
                                          </p:val>
                                        </p:tav>
                                      </p:tavLst>
                                    </p:anim>
                                    <p:anim calcmode="lin" valueType="num">
                                      <p:cBhvr>
                                        <p:cTn id="9" dur="1000" fill="hold"/>
                                        <p:tgtEl>
                                          <p:spTgt spid="58384"/>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58385"/>
                                        </p:tgtEl>
                                        <p:attrNameLst>
                                          <p:attrName>style.visibility</p:attrName>
                                        </p:attrNameLst>
                                      </p:cBhvr>
                                      <p:to>
                                        <p:strVal val="visible"/>
                                      </p:to>
                                    </p:set>
                                    <p:animEffect transition="in" filter="randombar(horizontal)">
                                      <p:cBhvr>
                                        <p:cTn id="14" dur="500"/>
                                        <p:tgtEl>
                                          <p:spTgt spid="58385"/>
                                        </p:tgtEl>
                                      </p:cBhvr>
                                    </p:animEffect>
                                  </p:childTnLst>
                                </p:cTn>
                              </p:par>
                            </p:childTnLst>
                          </p:cTn>
                        </p:par>
                      </p:childTnLst>
                    </p:cTn>
                  </p:par>
                  <p:par>
                    <p:cTn id="15" fill="hold">
                      <p:stCondLst>
                        <p:cond delay="indefinite"/>
                      </p:stCondLst>
                      <p:childTnLst>
                        <p:par>
                          <p:cTn id="16" fill="hold">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anim calcmode="lin" valueType="num">
                                      <p:cBhvr>
                                        <p:cTn id="20" dur="500" fill="hold"/>
                                        <p:tgtEl>
                                          <p:spTgt spid="5"/>
                                        </p:tgtEl>
                                        <p:attrNameLst>
                                          <p:attrName>ppt_x</p:attrName>
                                        </p:attrNameLst>
                                      </p:cBhvr>
                                      <p:tavLst>
                                        <p:tav tm="0">
                                          <p:val>
                                            <p:strVal val="#ppt_x-.1"/>
                                          </p:val>
                                        </p:tav>
                                        <p:tav tm="100000">
                                          <p:val>
                                            <p:strVal val="#ppt_x"/>
                                          </p:val>
                                        </p:tav>
                                      </p:tavLst>
                                    </p:anim>
                                    <p:anim calcmode="lin" valueType="num">
                                      <p:cBhvr>
                                        <p:cTn id="21"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0" presetClass="entr" presetSubtype="0" fill="hold" grpId="0" nodeType="clickEffect">
                                  <p:stCondLst>
                                    <p:cond delay="0"/>
                                  </p:stCondLst>
                                  <p:childTnLst>
                                    <p:set>
                                      <p:cBhvr>
                                        <p:cTn id="25" dur="1" fill="hold">
                                          <p:stCondLst>
                                            <p:cond delay="0"/>
                                          </p:stCondLst>
                                        </p:cTn>
                                        <p:tgtEl>
                                          <p:spTgt spid="58386"/>
                                        </p:tgtEl>
                                        <p:attrNameLst>
                                          <p:attrName>style.visibility</p:attrName>
                                        </p:attrNameLst>
                                      </p:cBhvr>
                                      <p:to>
                                        <p:strVal val="visible"/>
                                      </p:to>
                                    </p:set>
                                    <p:animEffect transition="in" filter="wedge">
                                      <p:cBhvr>
                                        <p:cTn id="26" dur="500"/>
                                        <p:tgtEl>
                                          <p:spTgt spid="58386"/>
                                        </p:tgtEl>
                                      </p:cBhvr>
                                    </p:animEffect>
                                  </p:childTnLst>
                                </p:cTn>
                              </p:par>
                            </p:childTnLst>
                          </p:cTn>
                        </p:par>
                      </p:childTnLst>
                    </p:cTn>
                  </p:par>
                  <p:par>
                    <p:cTn id="27" fill="hold">
                      <p:stCondLst>
                        <p:cond delay="indefinite"/>
                      </p:stCondLst>
                      <p:childTnLst>
                        <p:par>
                          <p:cTn id="28" fill="hold">
                            <p:stCondLst>
                              <p:cond delay="0"/>
                            </p:stCondLst>
                            <p:childTnLst>
                              <p:par>
                                <p:cTn id="29" presetID="29"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1000" fill="hold"/>
                                        <p:tgtEl>
                                          <p:spTgt spid="9"/>
                                        </p:tgtEl>
                                        <p:attrNameLst>
                                          <p:attrName>ppt_x</p:attrName>
                                        </p:attrNameLst>
                                      </p:cBhvr>
                                      <p:tavLst>
                                        <p:tav tm="0">
                                          <p:val>
                                            <p:strVal val="#ppt_x-.2"/>
                                          </p:val>
                                        </p:tav>
                                        <p:tav tm="100000">
                                          <p:val>
                                            <p:strVal val="#ppt_x"/>
                                          </p:val>
                                        </p:tav>
                                      </p:tavLst>
                                    </p:anim>
                                    <p:anim calcmode="lin" valueType="num">
                                      <p:cBhvr>
                                        <p:cTn id="32"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33" dur="10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7" presetClass="entr" presetSubtype="4"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additive="base">
                                        <p:cTn id="38" dur="500" fill="hold"/>
                                        <p:tgtEl>
                                          <p:spTgt spid="13"/>
                                        </p:tgtEl>
                                        <p:attrNameLst>
                                          <p:attrName>ppt_x</p:attrName>
                                        </p:attrNameLst>
                                      </p:cBhvr>
                                      <p:tavLst>
                                        <p:tav tm="0">
                                          <p:val>
                                            <p:strVal val="#ppt_x"/>
                                          </p:val>
                                        </p:tav>
                                        <p:tav tm="100000">
                                          <p:val>
                                            <p:strVal val="#ppt_x"/>
                                          </p:val>
                                        </p:tav>
                                      </p:tavLst>
                                    </p:anim>
                                    <p:anim calcmode="lin" valueType="num">
                                      <p:cBhvr additive="base">
                                        <p:cTn id="39" dur="500" fill="hold"/>
                                        <p:tgtEl>
                                          <p:spTgt spid="13"/>
                                        </p:tgtEl>
                                        <p:attrNameLst>
                                          <p:attrName>ppt_y</p:attrName>
                                        </p:attrNameLst>
                                      </p:cBhvr>
                                      <p:tavLst>
                                        <p:tav tm="0">
                                          <p:val>
                                            <p:strVal val="1+#ppt_h/2"/>
                                          </p:val>
                                        </p:tav>
                                        <p:tav tm="100000">
                                          <p:val>
                                            <p:strVal val="#ppt_y"/>
                                          </p:val>
                                        </p:tav>
                                      </p:tavLst>
                                    </p:anim>
                                  </p:childTnLst>
                                </p:cTn>
                              </p:par>
                              <p:par>
                                <p:cTn id="40" presetID="7" presetClass="entr" presetSubtype="4" fill="hold" grpId="0" nodeType="withEffect">
                                  <p:stCondLst>
                                    <p:cond delay="0"/>
                                  </p:stCondLst>
                                  <p:childTnLst>
                                    <p:set>
                                      <p:cBhvr>
                                        <p:cTn id="41" dur="1" fill="hold">
                                          <p:stCondLst>
                                            <p:cond delay="0"/>
                                          </p:stCondLst>
                                        </p:cTn>
                                        <p:tgtEl>
                                          <p:spTgt spid="29"/>
                                        </p:tgtEl>
                                        <p:attrNameLst>
                                          <p:attrName>style.visibility</p:attrName>
                                        </p:attrNameLst>
                                      </p:cBhvr>
                                      <p:to>
                                        <p:strVal val="visible"/>
                                      </p:to>
                                    </p:set>
                                    <p:anim calcmode="lin" valueType="num">
                                      <p:cBhvr additive="base">
                                        <p:cTn id="42" dur="500" fill="hold"/>
                                        <p:tgtEl>
                                          <p:spTgt spid="29"/>
                                        </p:tgtEl>
                                        <p:attrNameLst>
                                          <p:attrName>ppt_x</p:attrName>
                                        </p:attrNameLst>
                                      </p:cBhvr>
                                      <p:tavLst>
                                        <p:tav tm="0">
                                          <p:val>
                                            <p:strVal val="#ppt_x"/>
                                          </p:val>
                                        </p:tav>
                                        <p:tav tm="100000">
                                          <p:val>
                                            <p:strVal val="#ppt_x"/>
                                          </p:val>
                                        </p:tav>
                                      </p:tavLst>
                                    </p:anim>
                                    <p:anim calcmode="lin" valueType="num">
                                      <p:cBhvr additive="base">
                                        <p:cTn id="43" dur="500" fill="hold"/>
                                        <p:tgtEl>
                                          <p:spTgt spid="29"/>
                                        </p:tgtEl>
                                        <p:attrNameLst>
                                          <p:attrName>ppt_y</p:attrName>
                                        </p:attrNameLst>
                                      </p:cBhvr>
                                      <p:tavLst>
                                        <p:tav tm="0">
                                          <p:val>
                                            <p:strVal val="1+#ppt_h/2"/>
                                          </p:val>
                                        </p:tav>
                                        <p:tav tm="100000">
                                          <p:val>
                                            <p:strVal val="#ppt_y"/>
                                          </p:val>
                                        </p:tav>
                                      </p:tavLst>
                                    </p:anim>
                                  </p:childTnLst>
                                </p:cTn>
                              </p:par>
                              <p:par>
                                <p:cTn id="44" presetID="7" presetClass="entr" presetSubtype="4" fill="hold" grpId="0" nodeType="withEffect">
                                  <p:stCondLst>
                                    <p:cond delay="0"/>
                                  </p:stCondLst>
                                  <p:childTnLst>
                                    <p:set>
                                      <p:cBhvr>
                                        <p:cTn id="45" dur="1" fill="hold">
                                          <p:stCondLst>
                                            <p:cond delay="0"/>
                                          </p:stCondLst>
                                        </p:cTn>
                                        <p:tgtEl>
                                          <p:spTgt spid="17"/>
                                        </p:tgtEl>
                                        <p:attrNameLst>
                                          <p:attrName>style.visibility</p:attrName>
                                        </p:attrNameLst>
                                      </p:cBhvr>
                                      <p:to>
                                        <p:strVal val="visible"/>
                                      </p:to>
                                    </p:set>
                                    <p:anim calcmode="lin" valueType="num">
                                      <p:cBhvr additive="base">
                                        <p:cTn id="46" dur="500" fill="hold"/>
                                        <p:tgtEl>
                                          <p:spTgt spid="17"/>
                                        </p:tgtEl>
                                        <p:attrNameLst>
                                          <p:attrName>ppt_x</p:attrName>
                                        </p:attrNameLst>
                                      </p:cBhvr>
                                      <p:tavLst>
                                        <p:tav tm="0">
                                          <p:val>
                                            <p:strVal val="#ppt_x"/>
                                          </p:val>
                                        </p:tav>
                                        <p:tav tm="100000">
                                          <p:val>
                                            <p:strVal val="#ppt_x"/>
                                          </p:val>
                                        </p:tav>
                                      </p:tavLst>
                                    </p:anim>
                                    <p:anim calcmode="lin" valueType="num">
                                      <p:cBhvr additive="base">
                                        <p:cTn id="47" dur="500" fill="hold"/>
                                        <p:tgtEl>
                                          <p:spTgt spid="17"/>
                                        </p:tgtEl>
                                        <p:attrNameLst>
                                          <p:attrName>ppt_y</p:attrName>
                                        </p:attrNameLst>
                                      </p:cBhvr>
                                      <p:tavLst>
                                        <p:tav tm="0">
                                          <p:val>
                                            <p:strVal val="1+#ppt_h/2"/>
                                          </p:val>
                                        </p:tav>
                                        <p:tav tm="100000">
                                          <p:val>
                                            <p:strVal val="#ppt_y"/>
                                          </p:val>
                                        </p:tav>
                                      </p:tavLst>
                                    </p:anim>
                                  </p:childTnLst>
                                </p:cTn>
                              </p:par>
                              <p:par>
                                <p:cTn id="48" presetID="7" presetClass="entr" presetSubtype="4" fill="hold" grpId="0" nodeType="withEffect">
                                  <p:stCondLst>
                                    <p:cond delay="0"/>
                                  </p:stCondLst>
                                  <p:childTnLst>
                                    <p:set>
                                      <p:cBhvr>
                                        <p:cTn id="49" dur="1" fill="hold">
                                          <p:stCondLst>
                                            <p:cond delay="0"/>
                                          </p:stCondLst>
                                        </p:cTn>
                                        <p:tgtEl>
                                          <p:spTgt spid="18"/>
                                        </p:tgtEl>
                                        <p:attrNameLst>
                                          <p:attrName>style.visibility</p:attrName>
                                        </p:attrNameLst>
                                      </p:cBhvr>
                                      <p:to>
                                        <p:strVal val="visible"/>
                                      </p:to>
                                    </p:set>
                                    <p:anim calcmode="lin" valueType="num">
                                      <p:cBhvr additive="base">
                                        <p:cTn id="50" dur="500" fill="hold"/>
                                        <p:tgtEl>
                                          <p:spTgt spid="18"/>
                                        </p:tgtEl>
                                        <p:attrNameLst>
                                          <p:attrName>ppt_x</p:attrName>
                                        </p:attrNameLst>
                                      </p:cBhvr>
                                      <p:tavLst>
                                        <p:tav tm="0">
                                          <p:val>
                                            <p:strVal val="#ppt_x"/>
                                          </p:val>
                                        </p:tav>
                                        <p:tav tm="100000">
                                          <p:val>
                                            <p:strVal val="#ppt_x"/>
                                          </p:val>
                                        </p:tav>
                                      </p:tavLst>
                                    </p:anim>
                                    <p:anim calcmode="lin" valueType="num">
                                      <p:cBhvr additive="base">
                                        <p:cTn id="51"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28"/>
                                        </p:tgtEl>
                                        <p:attrNameLst>
                                          <p:attrName>style.visibility</p:attrName>
                                        </p:attrNameLst>
                                      </p:cBhvr>
                                      <p:to>
                                        <p:strVal val="visible"/>
                                      </p:to>
                                    </p:set>
                                    <p:animEffect transition="in" filter="blinds(horizontal)">
                                      <p:cBhvr>
                                        <p:cTn id="56" dur="500"/>
                                        <p:tgtEl>
                                          <p:spTgt spid="28"/>
                                        </p:tgtEl>
                                      </p:cBhvr>
                                    </p:animEffect>
                                  </p:childTnLst>
                                </p:cTn>
                              </p:par>
                              <p:par>
                                <p:cTn id="57" presetID="3" presetClass="entr" presetSubtype="10" fill="hold" nodeType="with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blinds(horizontal)">
                                      <p:cBhvr>
                                        <p:cTn id="59" dur="500"/>
                                        <p:tgtEl>
                                          <p:spTgt spid="20"/>
                                        </p:tgtEl>
                                      </p:cBhvr>
                                    </p:animEffect>
                                  </p:childTnLst>
                                </p:cTn>
                              </p:par>
                              <p:par>
                                <p:cTn id="60" presetID="3" presetClass="entr" presetSubtype="10" fill="hold" nodeType="with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blinds(horizontal)">
                                      <p:cBhvr>
                                        <p:cTn id="62" dur="500"/>
                                        <p:tgtEl>
                                          <p:spTgt spid="23"/>
                                        </p:tgtEl>
                                      </p:cBhvr>
                                    </p:animEffect>
                                  </p:childTnLst>
                                </p:cTn>
                              </p:par>
                              <p:par>
                                <p:cTn id="63" presetID="3" presetClass="entr" presetSubtype="10" fill="hold" nodeType="withEffect">
                                  <p:stCondLst>
                                    <p:cond delay="0"/>
                                  </p:stCondLst>
                                  <p:childTnLst>
                                    <p:set>
                                      <p:cBhvr>
                                        <p:cTn id="64" dur="1" fill="hold">
                                          <p:stCondLst>
                                            <p:cond delay="0"/>
                                          </p:stCondLst>
                                        </p:cTn>
                                        <p:tgtEl>
                                          <p:spTgt spid="26"/>
                                        </p:tgtEl>
                                        <p:attrNameLst>
                                          <p:attrName>style.visibility</p:attrName>
                                        </p:attrNameLst>
                                      </p:cBhvr>
                                      <p:to>
                                        <p:strVal val="visible"/>
                                      </p:to>
                                    </p:set>
                                    <p:animEffect transition="in" filter="blinds(horizontal)">
                                      <p:cBhvr>
                                        <p:cTn id="6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3" grpId="0" animBg="1"/>
      <p:bldP spid="17" grpId="0" animBg="1"/>
      <p:bldP spid="18" grpId="0"/>
      <p:bldP spid="28" grpId="0"/>
      <p:bldP spid="29" grpId="0"/>
      <p:bldP spid="58384" grpId="0"/>
      <p:bldP spid="58385" grpId="0"/>
      <p:bldP spid="5838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2"/>
          <p:cNvSpPr txBox="1">
            <a:spLocks noChangeArrowheads="1"/>
          </p:cNvSpPr>
          <p:nvPr/>
        </p:nvSpPr>
        <p:spPr bwMode="auto">
          <a:xfrm>
            <a:off x="2971800" y="152400"/>
            <a:ext cx="3059912" cy="523220"/>
          </a:xfrm>
          <a:prstGeom prst="rect">
            <a:avLst/>
          </a:prstGeom>
          <a:noFill/>
          <a:ln w="9525">
            <a:noFill/>
            <a:miter lim="800000"/>
            <a:headEnd/>
            <a:tailEnd/>
          </a:ln>
          <a:effectLst/>
        </p:spPr>
        <p:txBody>
          <a:bodyPr wrap="square">
            <a:spAutoFit/>
          </a:bodyPr>
          <a:lstStyle/>
          <a:p>
            <a:pPr algn="ctr">
              <a:spcBef>
                <a:spcPct val="50000"/>
              </a:spcBef>
            </a:pPr>
            <a:r>
              <a:rPr lang="en-US" sz="2800" b="1" smtClean="0">
                <a:latin typeface="Times New Roman" pitchFamily="18" charset="0"/>
                <a:cs typeface="Times New Roman" pitchFamily="18" charset="0"/>
              </a:rPr>
              <a:t>LUYỆN TẬP </a:t>
            </a:r>
            <a:endParaRPr lang="en-US" sz="2800" b="1">
              <a:latin typeface="Times New Roman" pitchFamily="18" charset="0"/>
              <a:cs typeface="Times New Roman" pitchFamily="18" charset="0"/>
            </a:endParaRPr>
          </a:p>
        </p:txBody>
      </p:sp>
      <p:sp>
        <p:nvSpPr>
          <p:cNvPr id="78851" name="Rectangle 3"/>
          <p:cNvSpPr>
            <a:spLocks noChangeArrowheads="1"/>
          </p:cNvSpPr>
          <p:nvPr/>
        </p:nvSpPr>
        <p:spPr bwMode="auto">
          <a:xfrm>
            <a:off x="457200" y="685800"/>
            <a:ext cx="8382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Câu 1. Một tàu ngầm đang di chuyển dưới biển. Áp kế đặt ở ngoài vỏ tàu chỉ 750000 N/m</a:t>
            </a:r>
            <a:r>
              <a:rPr kumimoji="0" lang="en-US" sz="2800" b="0" i="0" u="none" strike="noStrike" cap="none" normalizeH="0" baseline="30000" smtClean="0">
                <a:ln>
                  <a:noFill/>
                </a:ln>
                <a:solidFill>
                  <a:schemeClr val="tx1"/>
                </a:solidFill>
                <a:effectLst/>
                <a:latin typeface="Times New Roman" pitchFamily="18" charset="0"/>
                <a:ea typeface="Times New Roman" pitchFamily="18" charset="0"/>
                <a:cs typeface="Times New Roman" pitchFamily="18" charset="0"/>
              </a:rPr>
              <a:t>2</a:t>
            </a:r>
            <a:r>
              <a:rPr kumimoji="0" lang="en-US"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một lúc sau áp kế chỉ 1452000 N/m</a:t>
            </a:r>
            <a:r>
              <a:rPr kumimoji="0" lang="en-US" sz="2800" b="0" i="0" u="none" strike="noStrike" cap="none" normalizeH="0" baseline="30000" smtClean="0">
                <a:ln>
                  <a:noFill/>
                </a:ln>
                <a:solidFill>
                  <a:schemeClr val="tx1"/>
                </a:solidFill>
                <a:effectLst/>
                <a:latin typeface="Times New Roman" pitchFamily="18" charset="0"/>
                <a:ea typeface="Times New Roman" pitchFamily="18" charset="0"/>
                <a:cs typeface="Times New Roman" pitchFamily="18" charset="0"/>
              </a:rPr>
              <a:t>2</a:t>
            </a:r>
            <a:r>
              <a:rPr kumimoji="0" lang="en-US"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Phát biểu nào sau đây là đúng ?</a:t>
            </a:r>
            <a:endParaRPr kumimoji="0" lang="en-US"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A. Tàu đang lặn sâu xuống.</a:t>
            </a:r>
            <a:r>
              <a:rPr kumimoji="0" lang="en-US"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B. Tàu đang nổi lên từ từ.</a:t>
            </a:r>
            <a:endParaRPr kumimoji="0" lang="en-US"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C. Tàu đang chuyển động theo phương ngang.	D. Tàu không di chuyển.</a:t>
            </a:r>
            <a:endParaRPr kumimoji="0" lang="en-US"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Câu 2. Trong các công thức sau đây, công thức nào cho phép tính áp suất của chất lỏng ?</a:t>
            </a:r>
            <a:endParaRPr kumimoji="0" lang="en-US" sz="28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 p = d - h.						</a:t>
            </a:r>
            <a:r>
              <a:rPr kumimoji="0" lang="en-US" sz="28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2800" b="0" i="0" u="none" strike="noStrike" cap="none" normalizeH="0" baseline="0" smtClean="0">
              <a:ln>
                <a:noFill/>
              </a:ln>
              <a:solidFill>
                <a:schemeClr val="tx1"/>
              </a:solidFill>
              <a:effectLst/>
              <a:latin typeface="Times New Roman" pitchFamily="18" charset="0"/>
              <a:cs typeface="Times New Roman" pitchFamily="18" charset="0"/>
            </a:endParaRPr>
          </a:p>
        </p:txBody>
      </p:sp>
      <p:pic>
        <p:nvPicPr>
          <p:cNvPr id="78854" name="Picture 6"/>
          <p:cNvPicPr>
            <a:picLocks noChangeAspect="1" noChangeArrowheads="1"/>
          </p:cNvPicPr>
          <p:nvPr/>
        </p:nvPicPr>
        <p:blipFill>
          <a:blip r:embed="rId2"/>
          <a:srcRect/>
          <a:stretch>
            <a:fillRect/>
          </a:stretch>
        </p:blipFill>
        <p:spPr bwMode="auto">
          <a:xfrm>
            <a:off x="5334000" y="4343400"/>
            <a:ext cx="1745343" cy="990600"/>
          </a:xfrm>
          <a:prstGeom prst="rect">
            <a:avLst/>
          </a:prstGeom>
          <a:noFill/>
          <a:ln w="9525">
            <a:noFill/>
            <a:miter lim="800000"/>
            <a:headEnd/>
            <a:tailEnd/>
          </a:ln>
          <a:effectLst/>
        </p:spPr>
      </p:pic>
      <p:pic>
        <p:nvPicPr>
          <p:cNvPr id="78855" name="Picture 7"/>
          <p:cNvPicPr>
            <a:picLocks noChangeAspect="1" noChangeArrowheads="1"/>
          </p:cNvPicPr>
          <p:nvPr/>
        </p:nvPicPr>
        <p:blipFill>
          <a:blip r:embed="rId3"/>
          <a:srcRect/>
          <a:stretch>
            <a:fillRect/>
          </a:stretch>
        </p:blipFill>
        <p:spPr bwMode="auto">
          <a:xfrm>
            <a:off x="1199202" y="5181600"/>
            <a:ext cx="2063750" cy="990600"/>
          </a:xfrm>
          <a:prstGeom prst="rect">
            <a:avLst/>
          </a:prstGeom>
          <a:noFill/>
          <a:ln w="9525">
            <a:noFill/>
            <a:miter lim="800000"/>
            <a:headEnd/>
            <a:tailEnd/>
          </a:ln>
          <a:effectLst/>
        </p:spPr>
      </p:pic>
      <p:pic>
        <p:nvPicPr>
          <p:cNvPr id="78856" name="Picture 8"/>
          <p:cNvPicPr>
            <a:picLocks noChangeAspect="1" noChangeArrowheads="1"/>
          </p:cNvPicPr>
          <p:nvPr/>
        </p:nvPicPr>
        <p:blipFill>
          <a:blip r:embed="rId4"/>
          <a:srcRect/>
          <a:stretch>
            <a:fillRect/>
          </a:stretch>
        </p:blipFill>
        <p:spPr bwMode="auto">
          <a:xfrm>
            <a:off x="5486400" y="5181600"/>
            <a:ext cx="1642872" cy="838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1711</TotalTime>
  <Words>726</Words>
  <Application>Microsoft Office PowerPoint</Application>
  <PresentationFormat>On-screen Show (4:3)</PresentationFormat>
  <Paragraphs>82</Paragraphs>
  <Slides>12</Slides>
  <Notes>1</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2</vt:i4>
      </vt:variant>
      <vt:variant>
        <vt:lpstr>Slide Titles</vt:lpstr>
      </vt:variant>
      <vt:variant>
        <vt:i4>12</vt:i4>
      </vt:variant>
    </vt:vector>
  </HeadingPairs>
  <TitlesOfParts>
    <vt:vector size="28" baseType="lpstr">
      <vt:lpstr>Arial</vt:lpstr>
      <vt:lpstr>Lucida Sans Unicode</vt:lpstr>
      <vt:lpstr>Wingdings 3</vt:lpstr>
      <vt:lpstr>Verdana</vt:lpstr>
      <vt:lpstr>Wingdings 2</vt:lpstr>
      <vt:lpstr>Calibri</vt:lpstr>
      <vt:lpstr>Times New Roman</vt:lpstr>
      <vt:lpstr>.VnTimeH</vt:lpstr>
      <vt:lpstr>.VnTime</vt:lpstr>
      <vt:lpstr>Arial Black</vt:lpstr>
      <vt:lpstr>굴림</vt:lpstr>
      <vt:lpstr>Wingdings</vt:lpstr>
      <vt:lpstr>Segoe Print</vt:lpstr>
      <vt:lpstr>Concourse</vt:lpstr>
      <vt:lpstr>MathType 6.0 Equation</vt:lpstr>
      <vt:lpstr>Microsoft Equation 3.0</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8: ÁP SUẤT CHẤT LỎNG HAI BÌNH THÔNG NHAU</dc:title>
  <dc:creator>DELL</dc:creator>
  <cp:lastModifiedBy>Admin</cp:lastModifiedBy>
  <cp:revision>107</cp:revision>
  <dcterms:created xsi:type="dcterms:W3CDTF">2013-10-08T12:58:47Z</dcterms:created>
  <dcterms:modified xsi:type="dcterms:W3CDTF">2020-11-09T02:17:14Z</dcterms:modified>
</cp:coreProperties>
</file>