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2" r:id="rId1"/>
  </p:sldMasterIdLst>
  <p:notesMasterIdLst>
    <p:notesMasterId r:id="rId19"/>
  </p:notesMasterIdLst>
  <p:sldIdLst>
    <p:sldId id="336" r:id="rId2"/>
    <p:sldId id="337" r:id="rId3"/>
    <p:sldId id="338" r:id="rId4"/>
    <p:sldId id="321" r:id="rId5"/>
    <p:sldId id="294" r:id="rId6"/>
    <p:sldId id="332" r:id="rId7"/>
    <p:sldId id="295" r:id="rId8"/>
    <p:sldId id="333" r:id="rId9"/>
    <p:sldId id="298" r:id="rId10"/>
    <p:sldId id="334" r:id="rId11"/>
    <p:sldId id="299" r:id="rId12"/>
    <p:sldId id="322" r:id="rId13"/>
    <p:sldId id="339" r:id="rId14"/>
    <p:sldId id="341" r:id="rId15"/>
    <p:sldId id="342" r:id="rId16"/>
    <p:sldId id="320" r:id="rId17"/>
    <p:sldId id="34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52"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p:scale>
          <a:sx n="80" d="100"/>
          <a:sy n="80" d="100"/>
        </p:scale>
        <p:origin x="1526" y="163"/>
      </p:cViewPr>
      <p:guideLst>
        <p:guide orient="horz" pos="2352"/>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1A61A5-40C1-4F03-987A-58C2A641BEE3}" type="datetimeFigureOut">
              <a:rPr lang="en-US" smtClean="0"/>
              <a:t>10/9/2021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AB1430-BB96-4678-8D9B-CA71EC24A263}" type="slidenum">
              <a:rPr lang="en-US" smtClean="0"/>
              <a:t>‹#›</a:t>
            </a:fld>
            <a:endParaRPr lang="en-US"/>
          </a:p>
        </p:txBody>
      </p:sp>
    </p:spTree>
    <p:extLst>
      <p:ext uri="{BB962C8B-B14F-4D97-AF65-F5344CB8AC3E}">
        <p14:creationId xmlns:p14="http://schemas.microsoft.com/office/powerpoint/2010/main" val="198178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AB1430-BB96-4678-8D9B-CA71EC24A263}" type="slidenum">
              <a:rPr lang="en-US" smtClean="0"/>
              <a:t>5</a:t>
            </a:fld>
            <a:endParaRPr lang="en-US"/>
          </a:p>
        </p:txBody>
      </p:sp>
    </p:spTree>
    <p:extLst>
      <p:ext uri="{BB962C8B-B14F-4D97-AF65-F5344CB8AC3E}">
        <p14:creationId xmlns:p14="http://schemas.microsoft.com/office/powerpoint/2010/main" val="853337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AB1430-BB96-4678-8D9B-CA71EC24A263}" type="slidenum">
              <a:rPr lang="en-US" smtClean="0"/>
              <a:t>16</a:t>
            </a:fld>
            <a:endParaRPr lang="en-US"/>
          </a:p>
        </p:txBody>
      </p:sp>
    </p:spTree>
    <p:extLst>
      <p:ext uri="{BB962C8B-B14F-4D97-AF65-F5344CB8AC3E}">
        <p14:creationId xmlns:p14="http://schemas.microsoft.com/office/powerpoint/2010/main" val="3263011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F2E9E1-1476-4C8E-B034-03A25CACC951}" type="datetimeFigureOut">
              <a:rPr lang="en-US" smtClean="0"/>
              <a:pPr/>
              <a:t>10/9/2021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3305481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F2E9E1-1476-4C8E-B034-03A25CACC951}" type="datetimeFigureOut">
              <a:rPr lang="en-US" smtClean="0"/>
              <a:pPr/>
              <a:t>10/9/2021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1290504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F2E9E1-1476-4C8E-B034-03A25CACC951}" type="datetimeFigureOut">
              <a:rPr lang="en-US" smtClean="0"/>
              <a:pPr/>
              <a:t>10/9/2021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2500821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F2E9E1-1476-4C8E-B034-03A25CACC951}" type="datetimeFigureOut">
              <a:rPr lang="en-US" smtClean="0"/>
              <a:pPr/>
              <a:t>10/9/2021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202827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F2E9E1-1476-4C8E-B034-03A25CACC951}" type="datetimeFigureOut">
              <a:rPr lang="en-US" smtClean="0"/>
              <a:pPr/>
              <a:t>10/9/2021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613348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F2E9E1-1476-4C8E-B034-03A25CACC951}" type="datetimeFigureOut">
              <a:rPr lang="en-US" smtClean="0"/>
              <a:pPr/>
              <a:t>10/9/2021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1987632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F2E9E1-1476-4C8E-B034-03A25CACC951}" type="datetimeFigureOut">
              <a:rPr lang="en-US" smtClean="0"/>
              <a:pPr/>
              <a:t>10/9/2021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1653966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F2E9E1-1476-4C8E-B034-03A25CACC951}" type="datetimeFigureOut">
              <a:rPr lang="en-US" smtClean="0"/>
              <a:pPr/>
              <a:t>10/9/2021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610799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F2E9E1-1476-4C8E-B034-03A25CACC951}" type="datetimeFigureOut">
              <a:rPr lang="en-US" smtClean="0"/>
              <a:pPr/>
              <a:t>10/9/2021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3476195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F2E9E1-1476-4C8E-B034-03A25CACC951}" type="datetimeFigureOut">
              <a:rPr lang="en-US" smtClean="0"/>
              <a:pPr/>
              <a:t>10/9/2021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3346382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F2E9E1-1476-4C8E-B034-03A25CACC951}" type="datetimeFigureOut">
              <a:rPr lang="en-US" smtClean="0"/>
              <a:pPr/>
              <a:t>10/9/2021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3FB3DE-9E5E-46B3-8444-97545779F5D2}" type="slidenum">
              <a:rPr lang="en-US" smtClean="0"/>
              <a:pPr/>
              <a:t>‹#›</a:t>
            </a:fld>
            <a:endParaRPr lang="en-US"/>
          </a:p>
        </p:txBody>
      </p:sp>
    </p:spTree>
    <p:extLst>
      <p:ext uri="{BB962C8B-B14F-4D97-AF65-F5344CB8AC3E}">
        <p14:creationId xmlns:p14="http://schemas.microsoft.com/office/powerpoint/2010/main" val="363387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0F2E9E1-1476-4C8E-B034-03A25CACC951}" type="datetimeFigureOut">
              <a:rPr lang="en-US" smtClean="0"/>
              <a:pPr/>
              <a:t>10/9/2021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D3FB3DE-9E5E-46B3-8444-97545779F5D2}" type="slidenum">
              <a:rPr lang="en-US" smtClean="0"/>
              <a:pPr/>
              <a:t>‹#›</a:t>
            </a:fld>
            <a:endParaRPr lang="en-US"/>
          </a:p>
        </p:txBody>
      </p:sp>
    </p:spTree>
    <p:extLst>
      <p:ext uri="{BB962C8B-B14F-4D97-AF65-F5344CB8AC3E}">
        <p14:creationId xmlns:p14="http://schemas.microsoft.com/office/powerpoint/2010/main" val="2938747930"/>
      </p:ext>
    </p:extLst>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gi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itle 1"/>
          <p:cNvSpPr txBox="1">
            <a:spLocks/>
          </p:cNvSpPr>
          <p:nvPr/>
        </p:nvSpPr>
        <p:spPr>
          <a:xfrm>
            <a:off x="42333" y="2001838"/>
            <a:ext cx="4495800" cy="2387600"/>
          </a:xfrm>
          <a:prstGeom prst="rect">
            <a:avLst/>
          </a:prstGeom>
        </p:spPr>
        <p:txBody>
          <a:bodyPr vert="horz" lIns="91440" tIns="45720" rIns="91440" bIns="45720" rtlCol="0" anchor="b">
            <a:normAutofit fontScale="75000" lnSpcReduction="200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en-US" b="1" dirty="0" err="1" smtClean="0">
                <a:latin typeface="Times New Roman" panose="02020603050405020304" pitchFamily="18" charset="0"/>
                <a:cs typeface="Times New Roman" panose="02020603050405020304" pitchFamily="18" charset="0"/>
              </a:rPr>
              <a:t>Tiết</a:t>
            </a:r>
            <a:r>
              <a:rPr lang="en-US" b="1" dirty="0" smtClean="0">
                <a:latin typeface="Times New Roman" panose="02020603050405020304" pitchFamily="18" charset="0"/>
                <a:cs typeface="Times New Roman" panose="02020603050405020304" pitchFamily="18" charset="0"/>
              </a:rPr>
              <a:t> 6 – </a:t>
            </a:r>
            <a:r>
              <a:rPr lang="en-US" b="1" dirty="0" err="1" smtClean="0">
                <a:latin typeface="Times New Roman" panose="02020603050405020304" pitchFamily="18" charset="0"/>
                <a:cs typeface="Times New Roman" panose="02020603050405020304" pitchFamily="18" charset="0"/>
              </a:rPr>
              <a:t>Bài</a:t>
            </a:r>
            <a:r>
              <a:rPr lang="en-US" b="1" dirty="0" smtClean="0">
                <a:latin typeface="Times New Roman" panose="02020603050405020304" pitchFamily="18" charset="0"/>
                <a:cs typeface="Times New Roman" panose="02020603050405020304" pitchFamily="18" charset="0"/>
              </a:rPr>
              <a:t> 6 </a:t>
            </a:r>
            <a:br>
              <a:rPr lang="en-US" b="1" dirty="0" smtClean="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Thực</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hành</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Đọc</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phân</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tích</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lược</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đồ</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phân</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bố</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dân</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cư</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và</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các</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thành</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phố</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lớn</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Châu</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Á</a:t>
            </a:r>
            <a:endPar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810314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333299813"/>
              </p:ext>
            </p:extLst>
          </p:nvPr>
        </p:nvGraphicFramePr>
        <p:xfrm>
          <a:off x="1981200" y="1600200"/>
          <a:ext cx="6629400" cy="4497753"/>
        </p:xfrm>
        <a:graphic>
          <a:graphicData uri="http://schemas.openxmlformats.org/drawingml/2006/table">
            <a:tbl>
              <a:tblPr firstRow="1" firstCol="1" lastRow="1" lastCol="1" bandRow="1" bandCol="1">
                <a:tableStyleId>{5C22544A-7EE6-4342-B048-85BDC9FD1C3A}</a:tableStyleId>
              </a:tblPr>
              <a:tblGrid>
                <a:gridCol w="2157387"/>
                <a:gridCol w="4472013"/>
              </a:tblGrid>
              <a:tr h="234362">
                <a:tc>
                  <a:txBody>
                    <a:bodyPr/>
                    <a:lstStyle/>
                    <a:p>
                      <a:pPr algn="ctr">
                        <a:lnSpc>
                          <a:spcPct val="115000"/>
                        </a:lnSpc>
                        <a:spcAft>
                          <a:spcPts val="0"/>
                        </a:spcAft>
                        <a:tabLst>
                          <a:tab pos="180340" algn="l"/>
                        </a:tabLst>
                      </a:pPr>
                      <a:r>
                        <a:rPr lang="vi-VN" sz="2000" b="1" dirty="0">
                          <a:solidFill>
                            <a:schemeClr val="tx1"/>
                          </a:solidFill>
                          <a:effectLst/>
                          <a:latin typeface="+mj-lt"/>
                        </a:rPr>
                        <a:t>MĐDS</a:t>
                      </a:r>
                      <a:endParaRPr lang="en-US" sz="20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tabLst>
                          <a:tab pos="180340" algn="l"/>
                        </a:tabLst>
                      </a:pPr>
                      <a:r>
                        <a:rPr lang="vi-VN" sz="2000" b="1" dirty="0">
                          <a:solidFill>
                            <a:schemeClr val="tx1"/>
                          </a:solidFill>
                          <a:effectLst/>
                          <a:latin typeface="+mj-lt"/>
                        </a:rPr>
                        <a:t>Nơi phân bố</a:t>
                      </a:r>
                      <a:endParaRPr lang="en-US" sz="20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780119">
                <a:tc>
                  <a:txBody>
                    <a:bodyPr/>
                    <a:lstStyle/>
                    <a:p>
                      <a:pPr marL="86995" algn="l">
                        <a:lnSpc>
                          <a:spcPct val="115000"/>
                        </a:lnSpc>
                        <a:spcAft>
                          <a:spcPts val="0"/>
                        </a:spcAft>
                        <a:tabLst>
                          <a:tab pos="180340" algn="l"/>
                        </a:tabLst>
                      </a:pPr>
                      <a:r>
                        <a:rPr lang="vi-VN" sz="2000" b="1" dirty="0">
                          <a:solidFill>
                            <a:schemeClr val="tx1"/>
                          </a:solidFill>
                          <a:effectLst/>
                          <a:latin typeface="+mj-lt"/>
                        </a:rPr>
                        <a:t>Dưới 1</a:t>
                      </a:r>
                      <a:r>
                        <a:rPr lang="vi-VN" sz="2000" b="1" spc="30" dirty="0">
                          <a:solidFill>
                            <a:schemeClr val="tx1"/>
                          </a:solidFill>
                          <a:effectLst/>
                          <a:latin typeface="+mj-lt"/>
                        </a:rPr>
                        <a:t> </a:t>
                      </a:r>
                      <a:r>
                        <a:rPr lang="vi-VN" sz="2000" b="1" dirty="0">
                          <a:solidFill>
                            <a:schemeClr val="tx1"/>
                          </a:solidFill>
                          <a:effectLst/>
                          <a:latin typeface="+mj-lt"/>
                        </a:rPr>
                        <a:t>người/km2</a:t>
                      </a:r>
                      <a:endParaRPr lang="en-US" sz="20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Liên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Bang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Nga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xơ-út</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Trung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I-</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Rắc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Pa- Ki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xtan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Băng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la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đét</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Mông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Cổ</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Liên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Bang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Nga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Mianma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25691">
                <a:tc>
                  <a:txBody>
                    <a:bodyPr/>
                    <a:lstStyle/>
                    <a:p>
                      <a:pPr marL="86995" algn="l">
                        <a:lnSpc>
                          <a:spcPct val="115000"/>
                        </a:lnSpc>
                        <a:spcAft>
                          <a:spcPts val="0"/>
                        </a:spcAft>
                        <a:tabLst>
                          <a:tab pos="180340" algn="l"/>
                        </a:tabLst>
                      </a:pPr>
                      <a:r>
                        <a:rPr lang="vi-VN" sz="2000" b="1" dirty="0">
                          <a:solidFill>
                            <a:schemeClr val="tx1"/>
                          </a:solidFill>
                          <a:effectLst/>
                          <a:latin typeface="+mj-lt"/>
                        </a:rPr>
                        <a:t>Từ</a:t>
                      </a:r>
                      <a:r>
                        <a:rPr lang="vi-VN" sz="2000" b="1" spc="-125" dirty="0">
                          <a:solidFill>
                            <a:schemeClr val="tx1"/>
                          </a:solidFill>
                          <a:effectLst/>
                          <a:latin typeface="+mj-lt"/>
                        </a:rPr>
                        <a:t> </a:t>
                      </a:r>
                      <a:r>
                        <a:rPr lang="vi-VN" sz="2000" b="1" dirty="0" smtClean="0">
                          <a:solidFill>
                            <a:schemeClr val="tx1"/>
                          </a:solidFill>
                          <a:effectLst/>
                          <a:latin typeface="+mj-lt"/>
                        </a:rPr>
                        <a:t>1</a:t>
                      </a:r>
                      <a:r>
                        <a:rPr lang="en-US" sz="2000" b="1" dirty="0" smtClean="0">
                          <a:solidFill>
                            <a:schemeClr val="tx1"/>
                          </a:solidFill>
                          <a:effectLst/>
                          <a:latin typeface="+mj-lt"/>
                        </a:rPr>
                        <a:t> </a:t>
                      </a:r>
                      <a:r>
                        <a:rPr lang="vi-VN" sz="2000" b="1" dirty="0" smtClean="0">
                          <a:solidFill>
                            <a:schemeClr val="tx1"/>
                          </a:solidFill>
                          <a:effectLst/>
                          <a:latin typeface="+mj-lt"/>
                        </a:rPr>
                        <a:t>-</a:t>
                      </a:r>
                      <a:r>
                        <a:rPr lang="en-US" sz="2000" b="1" dirty="0" smtClean="0">
                          <a:solidFill>
                            <a:schemeClr val="tx1"/>
                          </a:solidFill>
                          <a:effectLst/>
                          <a:latin typeface="+mj-lt"/>
                        </a:rPr>
                        <a:t> </a:t>
                      </a:r>
                      <a:r>
                        <a:rPr lang="vi-VN" sz="2000" b="1" dirty="0" smtClean="0">
                          <a:solidFill>
                            <a:schemeClr val="tx1"/>
                          </a:solidFill>
                          <a:effectLst/>
                          <a:latin typeface="+mj-lt"/>
                        </a:rPr>
                        <a:t>50</a:t>
                      </a:r>
                      <a:r>
                        <a:rPr lang="vi-VN" sz="2000" b="1" spc="-125" dirty="0" smtClean="0">
                          <a:solidFill>
                            <a:schemeClr val="tx1"/>
                          </a:solidFill>
                          <a:effectLst/>
                          <a:latin typeface="+mj-lt"/>
                        </a:rPr>
                        <a:t> </a:t>
                      </a:r>
                      <a:r>
                        <a:rPr lang="vi-VN" sz="2000" b="1" dirty="0">
                          <a:solidFill>
                            <a:schemeClr val="tx1"/>
                          </a:solidFill>
                          <a:effectLst/>
                          <a:latin typeface="+mj-lt"/>
                        </a:rPr>
                        <a:t>người/km2</a:t>
                      </a:r>
                      <a:endParaRPr lang="en-US" sz="20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Lào</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Thái</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Lan</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Malaixia</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Indonexia</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và</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xê</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út</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I ran, Nam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Thổ</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Nhĩ</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Kì</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2000" b="0" kern="12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00553">
                <a:tc>
                  <a:txBody>
                    <a:bodyPr/>
                    <a:lstStyle/>
                    <a:p>
                      <a:pPr marL="86995" algn="l">
                        <a:lnSpc>
                          <a:spcPct val="115000"/>
                        </a:lnSpc>
                        <a:spcAft>
                          <a:spcPts val="0"/>
                        </a:spcAft>
                        <a:tabLst>
                          <a:tab pos="180340" algn="l"/>
                        </a:tabLst>
                      </a:pPr>
                      <a:r>
                        <a:rPr lang="vi-VN" sz="2000" b="1" dirty="0">
                          <a:solidFill>
                            <a:schemeClr val="tx1"/>
                          </a:solidFill>
                          <a:effectLst/>
                          <a:latin typeface="+mj-lt"/>
                        </a:rPr>
                        <a:t>Từ</a:t>
                      </a:r>
                      <a:r>
                        <a:rPr lang="vi-VN" sz="2000" b="1" spc="-60" dirty="0">
                          <a:solidFill>
                            <a:schemeClr val="tx1"/>
                          </a:solidFill>
                          <a:effectLst/>
                          <a:latin typeface="+mj-lt"/>
                        </a:rPr>
                        <a:t> </a:t>
                      </a:r>
                      <a:r>
                        <a:rPr lang="vi-VN" sz="2000" b="1" dirty="0" smtClean="0">
                          <a:solidFill>
                            <a:schemeClr val="tx1"/>
                          </a:solidFill>
                          <a:effectLst/>
                          <a:latin typeface="+mj-lt"/>
                        </a:rPr>
                        <a:t>5</a:t>
                      </a:r>
                      <a:r>
                        <a:rPr lang="en-US" sz="2000" b="1"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1</a:t>
                      </a:r>
                      <a:r>
                        <a:rPr lang="vi-VN" sz="2000" b="1" spc="-60" dirty="0" smtClean="0">
                          <a:solidFill>
                            <a:schemeClr val="tx1"/>
                          </a:solidFill>
                          <a:effectLst/>
                          <a:latin typeface="+mj-lt"/>
                        </a:rPr>
                        <a:t> </a:t>
                      </a:r>
                      <a:r>
                        <a:rPr lang="vi-VN" sz="2000" b="1" dirty="0">
                          <a:solidFill>
                            <a:schemeClr val="tx1"/>
                          </a:solidFill>
                          <a:effectLst/>
                          <a:latin typeface="+mj-lt"/>
                        </a:rPr>
                        <a:t>-</a:t>
                      </a:r>
                      <a:r>
                        <a:rPr lang="vi-VN" sz="2000" b="1" spc="-70" dirty="0">
                          <a:solidFill>
                            <a:schemeClr val="tx1"/>
                          </a:solidFill>
                          <a:effectLst/>
                          <a:latin typeface="+mj-lt"/>
                        </a:rPr>
                        <a:t> </a:t>
                      </a:r>
                      <a:r>
                        <a:rPr lang="vi-VN" sz="2000" b="1" dirty="0">
                          <a:solidFill>
                            <a:schemeClr val="tx1"/>
                          </a:solidFill>
                          <a:effectLst/>
                          <a:latin typeface="+mj-lt"/>
                        </a:rPr>
                        <a:t>100</a:t>
                      </a:r>
                      <a:r>
                        <a:rPr lang="vi-VN" sz="2000" b="1" spc="-60" dirty="0">
                          <a:solidFill>
                            <a:schemeClr val="tx1"/>
                          </a:solidFill>
                          <a:effectLst/>
                          <a:latin typeface="+mj-lt"/>
                        </a:rPr>
                        <a:t> </a:t>
                      </a:r>
                      <a:r>
                        <a:rPr lang="vi-VN" sz="2000" b="1" dirty="0">
                          <a:solidFill>
                            <a:schemeClr val="tx1"/>
                          </a:solidFill>
                          <a:effectLst/>
                          <a:latin typeface="+mj-lt"/>
                        </a:rPr>
                        <a:t>người/km2</a:t>
                      </a:r>
                      <a:endParaRPr lang="en-US" sz="20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và</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I-</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Rắc</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Thổ</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Nhĩ</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Kì</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Hàn</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Nhật</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Bản</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Trung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Nam Pa- Ki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xtan</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Philippin</a:t>
                      </a:r>
                      <a:r>
                        <a:rPr lang="en-US" sz="1350" b="1" kern="1200" dirty="0" smtClean="0">
                          <a:solidFill>
                            <a:schemeClr val="lt1"/>
                          </a:solidFill>
                          <a:effectLst/>
                          <a:latin typeface="+mn-lt"/>
                          <a:ea typeface="+mn-ea"/>
                          <a:cs typeface="+mn-cs"/>
                        </a:rPr>
                        <a:t>.</a:t>
                      </a:r>
                      <a:endParaRPr lang="en-US" sz="135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79382">
                <a:tc>
                  <a:txBody>
                    <a:bodyPr/>
                    <a:lstStyle/>
                    <a:p>
                      <a:pPr marL="86995" algn="l">
                        <a:lnSpc>
                          <a:spcPct val="115000"/>
                        </a:lnSpc>
                        <a:spcAft>
                          <a:spcPts val="0"/>
                        </a:spcAft>
                        <a:tabLst>
                          <a:tab pos="180340" algn="l"/>
                        </a:tabLst>
                      </a:pPr>
                      <a:r>
                        <a:rPr lang="vi-VN" sz="2000" b="1" dirty="0">
                          <a:solidFill>
                            <a:schemeClr val="tx1"/>
                          </a:solidFill>
                          <a:effectLst/>
                          <a:latin typeface="+mj-lt"/>
                        </a:rPr>
                        <a:t>Trên 100</a:t>
                      </a:r>
                      <a:r>
                        <a:rPr lang="vi-VN" sz="2000" b="1" spc="-225" dirty="0">
                          <a:solidFill>
                            <a:schemeClr val="tx1"/>
                          </a:solidFill>
                          <a:effectLst/>
                          <a:latin typeface="+mj-lt"/>
                        </a:rPr>
                        <a:t>  </a:t>
                      </a:r>
                      <a:r>
                        <a:rPr lang="vi-VN" sz="2000" b="1" dirty="0">
                          <a:solidFill>
                            <a:schemeClr val="tx1"/>
                          </a:solidFill>
                          <a:effectLst/>
                          <a:latin typeface="+mj-lt"/>
                        </a:rPr>
                        <a:t>người/km2</a:t>
                      </a:r>
                      <a:endParaRPr lang="en-US" sz="20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400" dirty="0">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7170" name="Picture 2" descr="Ảnh động trang trí powerpoint (1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28600" y="-76200"/>
            <a:ext cx="2719387" cy="2719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08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2" name="TextBox 21"/>
          <p:cNvSpPr txBox="1"/>
          <p:nvPr/>
        </p:nvSpPr>
        <p:spPr>
          <a:xfrm>
            <a:off x="2362199" y="533400"/>
            <a:ext cx="4724400" cy="584775"/>
          </a:xfrm>
          <a:prstGeom prst="rect">
            <a:avLst/>
          </a:prstGeom>
          <a:solidFill>
            <a:schemeClr val="accent2">
              <a:lumMod val="40000"/>
              <a:lumOff val="60000"/>
            </a:schemeClr>
          </a:solidFill>
          <a:ln>
            <a:solidFill>
              <a:schemeClr val="accent2">
                <a:lumMod val="40000"/>
                <a:lumOff val="60000"/>
              </a:schemeClr>
            </a:solidFill>
          </a:ln>
        </p:spPr>
        <p:txBody>
          <a:bodyPr wrap="square" rtlCol="0">
            <a:spAutoFit/>
          </a:bodyPr>
          <a:lstStyle/>
          <a:p>
            <a:pPr algn="ctr"/>
            <a:r>
              <a:rPr lang="en-US" sz="3200" b="1" i="1" dirty="0" err="1" smtClean="0">
                <a:latin typeface="Times New Roman" panose="02020603050405020304" pitchFamily="18" charset="0"/>
                <a:cs typeface="Times New Roman" panose="02020603050405020304" pitchFamily="18" charset="0"/>
              </a:rPr>
              <a:t>Trên</a:t>
            </a:r>
            <a:r>
              <a:rPr lang="en-US" sz="3200" b="1" i="1" dirty="0" smtClean="0">
                <a:latin typeface="Times New Roman" panose="02020603050405020304" pitchFamily="18" charset="0"/>
                <a:cs typeface="Times New Roman" panose="02020603050405020304" pitchFamily="18" charset="0"/>
              </a:rPr>
              <a:t> 100 </a:t>
            </a:r>
            <a:r>
              <a:rPr lang="en-US" sz="3200" b="1" i="1" dirty="0" err="1" smtClean="0">
                <a:latin typeface="Times New Roman" panose="02020603050405020304" pitchFamily="18" charset="0"/>
                <a:cs typeface="Times New Roman" panose="02020603050405020304" pitchFamily="18" charset="0"/>
              </a:rPr>
              <a:t>người</a:t>
            </a:r>
            <a:r>
              <a:rPr lang="en-US" sz="3200" b="1" i="1" dirty="0" smtClean="0">
                <a:latin typeface="Times New Roman" panose="02020603050405020304" pitchFamily="18" charset="0"/>
                <a:cs typeface="Times New Roman" panose="02020603050405020304" pitchFamily="18" charset="0"/>
              </a:rPr>
              <a:t>/km</a:t>
            </a:r>
            <a:r>
              <a:rPr lang="en-US" sz="3200" b="1" i="1" baseline="30000" dirty="0" smtClean="0">
                <a:latin typeface="Times New Roman" panose="02020603050405020304" pitchFamily="18" charset="0"/>
                <a:cs typeface="Times New Roman" panose="02020603050405020304" pitchFamily="18" charset="0"/>
              </a:rPr>
              <a:t>2</a:t>
            </a:r>
            <a:endParaRPr lang="en-US" sz="3200" b="1" i="1" dirty="0">
              <a:latin typeface="Times New Roman" panose="02020603050405020304" pitchFamily="18" charset="0"/>
              <a:cs typeface="Times New Roman" panose="02020603050405020304" pitchFamily="18" charset="0"/>
            </a:endParaRPr>
          </a:p>
        </p:txBody>
      </p:sp>
      <p:sp>
        <p:nvSpPr>
          <p:cNvPr id="23" name="Down Arrow 22"/>
          <p:cNvSpPr/>
          <p:nvPr/>
        </p:nvSpPr>
        <p:spPr>
          <a:xfrm rot="20518132">
            <a:off x="5346531" y="1491319"/>
            <a:ext cx="242560" cy="4550629"/>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4" name="Down Arrow 23"/>
          <p:cNvSpPr/>
          <p:nvPr/>
        </p:nvSpPr>
        <p:spPr>
          <a:xfrm rot="19797529">
            <a:off x="5643689" y="1381529"/>
            <a:ext cx="175327" cy="3719642"/>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5" name="Down Arrow 24"/>
          <p:cNvSpPr/>
          <p:nvPr/>
        </p:nvSpPr>
        <p:spPr>
          <a:xfrm rot="17592111">
            <a:off x="6488082" y="283304"/>
            <a:ext cx="167910" cy="3991254"/>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6" name="Down Arrow 25"/>
          <p:cNvSpPr/>
          <p:nvPr/>
        </p:nvSpPr>
        <p:spPr>
          <a:xfrm rot="18758953">
            <a:off x="5896179" y="1028429"/>
            <a:ext cx="175892" cy="2960255"/>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7" name="Down Arrow 26"/>
          <p:cNvSpPr/>
          <p:nvPr/>
        </p:nvSpPr>
        <p:spPr>
          <a:xfrm rot="1193395">
            <a:off x="4114257" y="1496415"/>
            <a:ext cx="140915" cy="3856915"/>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8" name="Down Arrow 27"/>
          <p:cNvSpPr/>
          <p:nvPr/>
        </p:nvSpPr>
        <p:spPr>
          <a:xfrm rot="18865640">
            <a:off x="6362661" y="1002564"/>
            <a:ext cx="228675" cy="4418419"/>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9" name="TextBox 28"/>
          <p:cNvSpPr txBox="1"/>
          <p:nvPr/>
        </p:nvSpPr>
        <p:spPr>
          <a:xfrm>
            <a:off x="8229600" y="3124200"/>
            <a:ext cx="914400" cy="830997"/>
          </a:xfrm>
          <a:prstGeom prst="rect">
            <a:avLst/>
          </a:prstGeom>
          <a:noFill/>
        </p:spPr>
        <p:txBody>
          <a:bodyPr wrap="square" rtlCol="0">
            <a:spAutoFit/>
          </a:bodyPr>
          <a:lstStyle/>
          <a:p>
            <a:r>
              <a:rPr lang="en-US" sz="2400" b="1" dirty="0" err="1" smtClean="0">
                <a:solidFill>
                  <a:schemeClr val="accent6">
                    <a:lumMod val="75000"/>
                  </a:schemeClr>
                </a:solidFill>
                <a:latin typeface="Arial" pitchFamily="34" charset="0"/>
                <a:cs typeface="Arial" pitchFamily="34" charset="0"/>
              </a:rPr>
              <a:t>Nhật</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Bản</a:t>
            </a:r>
            <a:endParaRPr lang="en-US" sz="2400" b="1" dirty="0">
              <a:solidFill>
                <a:schemeClr val="accent6">
                  <a:lumMod val="75000"/>
                </a:schemeClr>
              </a:solidFill>
              <a:latin typeface="Arial" pitchFamily="34" charset="0"/>
              <a:cs typeface="Arial" pitchFamily="34" charset="0"/>
            </a:endParaRPr>
          </a:p>
        </p:txBody>
      </p:sp>
      <p:sp>
        <p:nvSpPr>
          <p:cNvPr id="30" name="TextBox 29"/>
          <p:cNvSpPr txBox="1"/>
          <p:nvPr/>
        </p:nvSpPr>
        <p:spPr>
          <a:xfrm>
            <a:off x="6705600" y="3276600"/>
            <a:ext cx="1524000" cy="1200329"/>
          </a:xfrm>
          <a:prstGeom prst="rect">
            <a:avLst/>
          </a:prstGeom>
          <a:noFill/>
        </p:spPr>
        <p:txBody>
          <a:bodyPr wrap="square" rtlCol="0">
            <a:spAutoFit/>
          </a:bodyPr>
          <a:lstStyle/>
          <a:p>
            <a:pPr algn="ctr"/>
            <a:r>
              <a:rPr lang="en-US" sz="2400" b="1" dirty="0" err="1" smtClean="0">
                <a:solidFill>
                  <a:schemeClr val="accent6">
                    <a:lumMod val="75000"/>
                  </a:schemeClr>
                </a:solidFill>
                <a:latin typeface="Arial" pitchFamily="34" charset="0"/>
                <a:cs typeface="Arial" pitchFamily="34" charset="0"/>
              </a:rPr>
              <a:t>Đông</a:t>
            </a:r>
            <a:r>
              <a:rPr lang="en-US" sz="2400" b="1" dirty="0" smtClean="0">
                <a:solidFill>
                  <a:schemeClr val="accent6">
                    <a:lumMod val="75000"/>
                  </a:schemeClr>
                </a:solidFill>
                <a:latin typeface="Arial" pitchFamily="34" charset="0"/>
                <a:cs typeface="Arial" pitchFamily="34" charset="0"/>
              </a:rPr>
              <a:t> </a:t>
            </a:r>
          </a:p>
          <a:p>
            <a:pPr algn="ctr"/>
            <a:r>
              <a:rPr lang="en-US" sz="2400" b="1" dirty="0" err="1" smtClean="0">
                <a:solidFill>
                  <a:schemeClr val="accent6">
                    <a:lumMod val="75000"/>
                  </a:schemeClr>
                </a:solidFill>
                <a:latin typeface="Arial" pitchFamily="34" charset="0"/>
                <a:cs typeface="Arial" pitchFamily="34" charset="0"/>
              </a:rPr>
              <a:t>Trung</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Quốc</a:t>
            </a:r>
            <a:endParaRPr lang="en-US" sz="2400" b="1" dirty="0">
              <a:solidFill>
                <a:schemeClr val="accent6">
                  <a:lumMod val="75000"/>
                </a:schemeClr>
              </a:solidFill>
              <a:latin typeface="Arial" pitchFamily="34" charset="0"/>
              <a:cs typeface="Arial" pitchFamily="34" charset="0"/>
            </a:endParaRPr>
          </a:p>
        </p:txBody>
      </p:sp>
      <p:sp>
        <p:nvSpPr>
          <p:cNvPr id="31" name="TextBox 30"/>
          <p:cNvSpPr txBox="1"/>
          <p:nvPr/>
        </p:nvSpPr>
        <p:spPr>
          <a:xfrm>
            <a:off x="7372539" y="4909734"/>
            <a:ext cx="2133600" cy="461665"/>
          </a:xfrm>
          <a:prstGeom prst="rect">
            <a:avLst/>
          </a:prstGeom>
          <a:noFill/>
        </p:spPr>
        <p:txBody>
          <a:bodyPr wrap="square" rtlCol="0">
            <a:spAutoFit/>
          </a:bodyPr>
          <a:lstStyle/>
          <a:p>
            <a:r>
              <a:rPr lang="en-US" sz="2400" b="1" dirty="0" smtClean="0">
                <a:solidFill>
                  <a:schemeClr val="accent6">
                    <a:lumMod val="75000"/>
                  </a:schemeClr>
                </a:solidFill>
                <a:latin typeface="Arial" pitchFamily="34" charset="0"/>
                <a:cs typeface="Arial" pitchFamily="34" charset="0"/>
              </a:rPr>
              <a:t>Phi-</a:t>
            </a:r>
            <a:r>
              <a:rPr lang="en-US" sz="2400" b="1" dirty="0" err="1" smtClean="0">
                <a:solidFill>
                  <a:schemeClr val="accent6">
                    <a:lumMod val="75000"/>
                  </a:schemeClr>
                </a:solidFill>
                <a:latin typeface="Arial" pitchFamily="34" charset="0"/>
                <a:cs typeface="Arial" pitchFamily="34" charset="0"/>
              </a:rPr>
              <a:t>Líp</a:t>
            </a:r>
            <a:r>
              <a:rPr lang="en-US" sz="2400" b="1" dirty="0" smtClean="0">
                <a:solidFill>
                  <a:schemeClr val="accent6">
                    <a:lumMod val="75000"/>
                  </a:schemeClr>
                </a:solidFill>
                <a:latin typeface="Arial" pitchFamily="34" charset="0"/>
                <a:cs typeface="Arial" pitchFamily="34" charset="0"/>
              </a:rPr>
              <a:t>-</a:t>
            </a:r>
            <a:r>
              <a:rPr lang="en-US" sz="2400" b="1" dirty="0" err="1" smtClean="0">
                <a:solidFill>
                  <a:schemeClr val="accent6">
                    <a:lumMod val="75000"/>
                  </a:schemeClr>
                </a:solidFill>
                <a:latin typeface="Arial" pitchFamily="34" charset="0"/>
                <a:cs typeface="Arial" pitchFamily="34" charset="0"/>
              </a:rPr>
              <a:t>Phin</a:t>
            </a:r>
            <a:endParaRPr lang="en-US" sz="2400" b="1" dirty="0">
              <a:solidFill>
                <a:schemeClr val="accent6">
                  <a:lumMod val="75000"/>
                </a:schemeClr>
              </a:solidFill>
              <a:latin typeface="Arial" pitchFamily="34" charset="0"/>
              <a:cs typeface="Arial" pitchFamily="34" charset="0"/>
            </a:endParaRPr>
          </a:p>
        </p:txBody>
      </p:sp>
      <p:sp>
        <p:nvSpPr>
          <p:cNvPr id="32" name="TextBox 31"/>
          <p:cNvSpPr txBox="1"/>
          <p:nvPr/>
        </p:nvSpPr>
        <p:spPr>
          <a:xfrm>
            <a:off x="5943600" y="4800600"/>
            <a:ext cx="1600200" cy="461665"/>
          </a:xfrm>
          <a:prstGeom prst="rect">
            <a:avLst/>
          </a:prstGeom>
          <a:noFill/>
        </p:spPr>
        <p:txBody>
          <a:bodyPr wrap="square" rtlCol="0">
            <a:spAutoFit/>
          </a:bodyPr>
          <a:lstStyle/>
          <a:p>
            <a:r>
              <a:rPr lang="en-US" sz="2400" b="1" dirty="0" err="1" smtClean="0">
                <a:solidFill>
                  <a:schemeClr val="accent6">
                    <a:lumMod val="75000"/>
                  </a:schemeClr>
                </a:solidFill>
                <a:latin typeface="Arial" pitchFamily="34" charset="0"/>
                <a:cs typeface="Arial" pitchFamily="34" charset="0"/>
              </a:rPr>
              <a:t>Việt</a:t>
            </a:r>
            <a:r>
              <a:rPr lang="en-US" sz="2400" b="1" dirty="0" smtClean="0">
                <a:solidFill>
                  <a:schemeClr val="accent6">
                    <a:lumMod val="75000"/>
                  </a:schemeClr>
                </a:solidFill>
                <a:latin typeface="Arial" pitchFamily="34" charset="0"/>
                <a:cs typeface="Arial" pitchFamily="34" charset="0"/>
              </a:rPr>
              <a:t> Nam</a:t>
            </a:r>
            <a:endParaRPr lang="en-US" sz="2400" b="1" dirty="0">
              <a:solidFill>
                <a:schemeClr val="accent6">
                  <a:lumMod val="75000"/>
                </a:schemeClr>
              </a:solidFill>
              <a:latin typeface="Arial" pitchFamily="34" charset="0"/>
              <a:cs typeface="Arial" pitchFamily="34" charset="0"/>
            </a:endParaRPr>
          </a:p>
        </p:txBody>
      </p:sp>
      <p:sp>
        <p:nvSpPr>
          <p:cNvPr id="33" name="TextBox 32"/>
          <p:cNvSpPr txBox="1"/>
          <p:nvPr/>
        </p:nvSpPr>
        <p:spPr>
          <a:xfrm>
            <a:off x="5333998" y="6117722"/>
            <a:ext cx="2286000" cy="461665"/>
          </a:xfrm>
          <a:prstGeom prst="rect">
            <a:avLst/>
          </a:prstGeom>
          <a:noFill/>
        </p:spPr>
        <p:txBody>
          <a:bodyPr wrap="square" rtlCol="0">
            <a:spAutoFit/>
          </a:bodyPr>
          <a:lstStyle/>
          <a:p>
            <a:r>
              <a:rPr lang="en-US" sz="2400" b="1" dirty="0" smtClean="0">
                <a:solidFill>
                  <a:schemeClr val="accent6">
                    <a:lumMod val="75000"/>
                  </a:schemeClr>
                </a:solidFill>
                <a:latin typeface="Arial" pitchFamily="34" charset="0"/>
                <a:cs typeface="Arial" pitchFamily="34" charset="0"/>
              </a:rPr>
              <a:t>In-</a:t>
            </a:r>
            <a:r>
              <a:rPr lang="en-US" sz="2400" b="1" dirty="0" err="1" smtClean="0">
                <a:solidFill>
                  <a:schemeClr val="accent6">
                    <a:lumMod val="75000"/>
                  </a:schemeClr>
                </a:solidFill>
                <a:latin typeface="Arial" pitchFamily="34" charset="0"/>
                <a:cs typeface="Arial" pitchFamily="34" charset="0"/>
              </a:rPr>
              <a:t>Đô</a:t>
            </a:r>
            <a:r>
              <a:rPr lang="en-US" sz="2400" b="1" dirty="0" smtClean="0">
                <a:solidFill>
                  <a:schemeClr val="accent6">
                    <a:lumMod val="75000"/>
                  </a:schemeClr>
                </a:solidFill>
                <a:latin typeface="Arial" pitchFamily="34" charset="0"/>
                <a:cs typeface="Arial" pitchFamily="34" charset="0"/>
              </a:rPr>
              <a:t>-</a:t>
            </a:r>
            <a:r>
              <a:rPr lang="en-US" sz="2400" b="1" dirty="0" err="1" smtClean="0">
                <a:solidFill>
                  <a:schemeClr val="accent6">
                    <a:lumMod val="75000"/>
                  </a:schemeClr>
                </a:solidFill>
                <a:latin typeface="Arial" pitchFamily="34" charset="0"/>
                <a:cs typeface="Arial" pitchFamily="34" charset="0"/>
              </a:rPr>
              <a:t>Nê</a:t>
            </a:r>
            <a:r>
              <a:rPr lang="en-US" sz="2400" b="1" dirty="0" smtClean="0">
                <a:solidFill>
                  <a:schemeClr val="accent6">
                    <a:lumMod val="75000"/>
                  </a:schemeClr>
                </a:solidFill>
                <a:latin typeface="Arial" pitchFamily="34" charset="0"/>
                <a:cs typeface="Arial" pitchFamily="34" charset="0"/>
              </a:rPr>
              <a:t>-Xi-A</a:t>
            </a:r>
            <a:endParaRPr lang="en-US" sz="2400" b="1" dirty="0">
              <a:solidFill>
                <a:schemeClr val="accent6">
                  <a:lumMod val="75000"/>
                </a:schemeClr>
              </a:solidFill>
              <a:latin typeface="Arial" pitchFamily="34" charset="0"/>
              <a:cs typeface="Arial" pitchFamily="34" charset="0"/>
            </a:endParaRPr>
          </a:p>
        </p:txBody>
      </p:sp>
      <p:sp>
        <p:nvSpPr>
          <p:cNvPr id="34" name="TextBox 33"/>
          <p:cNvSpPr txBox="1"/>
          <p:nvPr/>
        </p:nvSpPr>
        <p:spPr>
          <a:xfrm>
            <a:off x="3124200" y="5262265"/>
            <a:ext cx="1524000" cy="461665"/>
          </a:xfrm>
          <a:prstGeom prst="rect">
            <a:avLst/>
          </a:prstGeom>
          <a:noFill/>
        </p:spPr>
        <p:txBody>
          <a:bodyPr wrap="square" rtlCol="0">
            <a:spAutoFit/>
          </a:bodyPr>
          <a:lstStyle/>
          <a:p>
            <a:r>
              <a:rPr lang="en-US" sz="2400" b="1" dirty="0" err="1" smtClean="0">
                <a:solidFill>
                  <a:schemeClr val="accent6">
                    <a:lumMod val="75000"/>
                  </a:schemeClr>
                </a:solidFill>
                <a:latin typeface="Arial" pitchFamily="34" charset="0"/>
                <a:cs typeface="Arial" pitchFamily="34" charset="0"/>
              </a:rPr>
              <a:t>Ấn</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Độ</a:t>
            </a:r>
            <a:endParaRPr lang="en-US" sz="2400" b="1" dirty="0">
              <a:solidFill>
                <a:schemeClr val="accent6">
                  <a:lumMod val="75000"/>
                </a:schemeClr>
              </a:solidFill>
              <a:latin typeface="Arial" pitchFamily="34" charset="0"/>
              <a:cs typeface="Arial" pitchFamily="34"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
                                            <p:txEl>
                                              <p:pRg st="0" end="0"/>
                                            </p:txEl>
                                          </p:spTgt>
                                        </p:tgtEl>
                                        <p:attrNameLst>
                                          <p:attrName>style.visibility</p:attrName>
                                        </p:attrNameLst>
                                      </p:cBhvr>
                                      <p:to>
                                        <p:strVal val="visible"/>
                                      </p:to>
                                    </p:set>
                                    <p:animEffect transition="in" filter="wipe(down)">
                                      <p:cBhvr>
                                        <p:cTn id="12" dur="500"/>
                                        <p:tgtEl>
                                          <p:spTgt spid="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
                                            <p:txEl>
                                              <p:pRg st="0" end="0"/>
                                            </p:txEl>
                                          </p:spTgt>
                                        </p:tgtEl>
                                        <p:attrNameLst>
                                          <p:attrName>style.visibility</p:attrName>
                                        </p:attrNameLst>
                                      </p:cBhvr>
                                      <p:to>
                                        <p:strVal val="visible"/>
                                      </p:to>
                                    </p:set>
                                    <p:animEffect transition="in" filter="wipe(down)">
                                      <p:cBhvr>
                                        <p:cTn id="22" dur="500"/>
                                        <p:tgtEl>
                                          <p:spTgt spid="30">
                                            <p:txEl>
                                              <p:pRg st="0" end="0"/>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0">
                                            <p:txEl>
                                              <p:pRg st="1" end="1"/>
                                            </p:txEl>
                                          </p:spTgt>
                                        </p:tgtEl>
                                        <p:attrNameLst>
                                          <p:attrName>style.visibility</p:attrName>
                                        </p:attrNameLst>
                                      </p:cBhvr>
                                      <p:to>
                                        <p:strVal val="visible"/>
                                      </p:to>
                                    </p:set>
                                    <p:animEffect transition="in" filter="wipe(down)">
                                      <p:cBhvr>
                                        <p:cTn id="25" dur="500"/>
                                        <p:tgtEl>
                                          <p:spTgt spid="30">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down)">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1">
                                            <p:txEl>
                                              <p:pRg st="0" end="0"/>
                                            </p:txEl>
                                          </p:spTgt>
                                        </p:tgtEl>
                                        <p:attrNameLst>
                                          <p:attrName>style.visibility</p:attrName>
                                        </p:attrNameLst>
                                      </p:cBhvr>
                                      <p:to>
                                        <p:strVal val="visible"/>
                                      </p:to>
                                    </p:set>
                                    <p:animEffect transition="in" filter="wipe(down)">
                                      <p:cBhvr>
                                        <p:cTn id="35" dur="500"/>
                                        <p:tgtEl>
                                          <p:spTgt spid="31">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2">
                                            <p:txEl>
                                              <p:pRg st="0" end="0"/>
                                            </p:txEl>
                                          </p:spTgt>
                                        </p:tgtEl>
                                        <p:attrNameLst>
                                          <p:attrName>style.visibility</p:attrName>
                                        </p:attrNameLst>
                                      </p:cBhvr>
                                      <p:to>
                                        <p:strVal val="visible"/>
                                      </p:to>
                                    </p:set>
                                    <p:animEffect transition="in" filter="wipe(down)">
                                      <p:cBhvr>
                                        <p:cTn id="45" dur="500"/>
                                        <p:tgtEl>
                                          <p:spTgt spid="32">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down)">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33">
                                            <p:txEl>
                                              <p:pRg st="0" end="0"/>
                                            </p:txEl>
                                          </p:spTgt>
                                        </p:tgtEl>
                                        <p:attrNameLst>
                                          <p:attrName>style.visibility</p:attrName>
                                        </p:attrNameLst>
                                      </p:cBhvr>
                                      <p:to>
                                        <p:strVal val="visible"/>
                                      </p:to>
                                    </p:set>
                                    <p:animEffect transition="in" filter="wipe(down)">
                                      <p:cBhvr>
                                        <p:cTn id="55" dur="500"/>
                                        <p:tgtEl>
                                          <p:spTgt spid="33">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Effect transition="in" filter="wipe(down)">
                                      <p:cBhvr>
                                        <p:cTn id="65"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build="allAtOnce"/>
      <p:bldP spid="30" grpId="0" build="allAtOnce"/>
      <p:bldP spid="31" grpId="0" build="allAtOnce"/>
      <p:bldP spid="32" grpId="0" build="allAtOnce"/>
      <p:bldP spid="33" grpId="0" build="allAtOnce"/>
      <p:bldP spid="34"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71081041"/>
              </p:ext>
            </p:extLst>
          </p:nvPr>
        </p:nvGraphicFramePr>
        <p:xfrm>
          <a:off x="1828800" y="1219200"/>
          <a:ext cx="6705600" cy="4944165"/>
        </p:xfrm>
        <a:graphic>
          <a:graphicData uri="http://schemas.openxmlformats.org/drawingml/2006/table">
            <a:tbl>
              <a:tblPr firstRow="1" firstCol="1" lastRow="1" lastCol="1" bandRow="1" bandCol="1">
                <a:tableStyleId>{5C22544A-7EE6-4342-B048-85BDC9FD1C3A}</a:tableStyleId>
              </a:tblPr>
              <a:tblGrid>
                <a:gridCol w="2057400"/>
                <a:gridCol w="4648200"/>
              </a:tblGrid>
              <a:tr h="347436">
                <a:tc>
                  <a:txBody>
                    <a:bodyPr/>
                    <a:lstStyle/>
                    <a:p>
                      <a:pPr algn="ctr">
                        <a:lnSpc>
                          <a:spcPct val="115000"/>
                        </a:lnSpc>
                        <a:spcAft>
                          <a:spcPts val="0"/>
                        </a:spcAft>
                        <a:tabLst>
                          <a:tab pos="180340" algn="l"/>
                        </a:tabLst>
                      </a:pPr>
                      <a:r>
                        <a:rPr lang="vi-VN" sz="1800" b="1" dirty="0">
                          <a:solidFill>
                            <a:schemeClr val="tx1"/>
                          </a:solidFill>
                          <a:effectLst/>
                          <a:latin typeface="+mj-lt"/>
                        </a:rPr>
                        <a:t>MĐDS</a:t>
                      </a:r>
                      <a:endParaRPr lang="en-US" sz="18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tabLst>
                          <a:tab pos="180340" algn="l"/>
                        </a:tabLst>
                      </a:pPr>
                      <a:r>
                        <a:rPr lang="vi-VN" sz="1800" b="1" dirty="0">
                          <a:solidFill>
                            <a:schemeClr val="tx1"/>
                          </a:solidFill>
                          <a:effectLst/>
                          <a:latin typeface="+mj-lt"/>
                        </a:rPr>
                        <a:t>Nơi phân bố</a:t>
                      </a:r>
                      <a:endParaRPr lang="en-US" sz="18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1085498">
                <a:tc>
                  <a:txBody>
                    <a:bodyPr/>
                    <a:lstStyle/>
                    <a:p>
                      <a:pPr marL="86995" algn="l">
                        <a:lnSpc>
                          <a:spcPct val="115000"/>
                        </a:lnSpc>
                        <a:spcAft>
                          <a:spcPts val="0"/>
                        </a:spcAft>
                        <a:tabLst>
                          <a:tab pos="180340" algn="l"/>
                        </a:tabLst>
                      </a:pPr>
                      <a:r>
                        <a:rPr lang="vi-VN" sz="1800" b="1" dirty="0">
                          <a:solidFill>
                            <a:schemeClr val="tx1"/>
                          </a:solidFill>
                          <a:effectLst/>
                          <a:latin typeface="+mj-lt"/>
                        </a:rPr>
                        <a:t>Dưới 1</a:t>
                      </a:r>
                      <a:r>
                        <a:rPr lang="vi-VN" sz="1800" b="1" spc="30" dirty="0">
                          <a:solidFill>
                            <a:schemeClr val="tx1"/>
                          </a:solidFill>
                          <a:effectLst/>
                          <a:latin typeface="+mj-lt"/>
                        </a:rPr>
                        <a:t> </a:t>
                      </a:r>
                      <a:r>
                        <a:rPr lang="vi-VN" sz="1800" b="1" dirty="0">
                          <a:solidFill>
                            <a:schemeClr val="tx1"/>
                          </a:solidFill>
                          <a:effectLst/>
                          <a:latin typeface="+mj-lt"/>
                        </a:rPr>
                        <a:t>người/km2</a:t>
                      </a:r>
                      <a:endParaRPr lang="en-US" sz="18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Liên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Bang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Nga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xơ-út</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Trung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I-</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Rắc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Pa- Ki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xtan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Băng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la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đét</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Mông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Cổ</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Liên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Bang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Nga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Mianma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76740">
                <a:tc>
                  <a:txBody>
                    <a:bodyPr/>
                    <a:lstStyle/>
                    <a:p>
                      <a:pPr marL="86995" algn="l">
                        <a:lnSpc>
                          <a:spcPct val="115000"/>
                        </a:lnSpc>
                        <a:spcAft>
                          <a:spcPts val="0"/>
                        </a:spcAft>
                        <a:tabLst>
                          <a:tab pos="180340" algn="l"/>
                        </a:tabLst>
                      </a:pPr>
                      <a:r>
                        <a:rPr lang="vi-VN" sz="1800" b="1">
                          <a:solidFill>
                            <a:schemeClr val="tx1"/>
                          </a:solidFill>
                          <a:effectLst/>
                          <a:latin typeface="+mj-lt"/>
                        </a:rPr>
                        <a:t>Từ</a:t>
                      </a:r>
                      <a:r>
                        <a:rPr lang="vi-VN" sz="1800" b="1" spc="-125">
                          <a:solidFill>
                            <a:schemeClr val="tx1"/>
                          </a:solidFill>
                          <a:effectLst/>
                          <a:latin typeface="+mj-lt"/>
                        </a:rPr>
                        <a:t> </a:t>
                      </a:r>
                      <a:r>
                        <a:rPr lang="vi-VN" sz="1800" b="1">
                          <a:solidFill>
                            <a:schemeClr val="tx1"/>
                          </a:solidFill>
                          <a:effectLst/>
                          <a:latin typeface="+mj-lt"/>
                        </a:rPr>
                        <a:t>1-50</a:t>
                      </a:r>
                      <a:r>
                        <a:rPr lang="vi-VN" sz="1800" b="1" spc="-125">
                          <a:solidFill>
                            <a:schemeClr val="tx1"/>
                          </a:solidFill>
                          <a:effectLst/>
                          <a:latin typeface="+mj-lt"/>
                        </a:rPr>
                        <a:t> </a:t>
                      </a:r>
                      <a:r>
                        <a:rPr lang="vi-VN" sz="1800" b="1">
                          <a:solidFill>
                            <a:schemeClr val="tx1"/>
                          </a:solidFill>
                          <a:effectLst/>
                          <a:latin typeface="+mj-lt"/>
                        </a:rPr>
                        <a:t>người/km2</a:t>
                      </a:r>
                      <a:endParaRPr lang="en-US" sz="1800" b="1">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Lào</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Thái</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Lan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Malaixia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Indonexia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và</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xê</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út</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I ran, Nam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Thổ</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Nhĩ</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Kì</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71726">
                <a:tc>
                  <a:txBody>
                    <a:bodyPr/>
                    <a:lstStyle/>
                    <a:p>
                      <a:pPr marL="86995" algn="l">
                        <a:lnSpc>
                          <a:spcPct val="115000"/>
                        </a:lnSpc>
                        <a:spcAft>
                          <a:spcPts val="0"/>
                        </a:spcAft>
                        <a:tabLst>
                          <a:tab pos="180340" algn="l"/>
                        </a:tabLst>
                      </a:pPr>
                      <a:r>
                        <a:rPr lang="vi-VN" sz="1800" b="1">
                          <a:solidFill>
                            <a:schemeClr val="tx1"/>
                          </a:solidFill>
                          <a:effectLst/>
                          <a:latin typeface="+mj-lt"/>
                        </a:rPr>
                        <a:t>Từ</a:t>
                      </a:r>
                      <a:r>
                        <a:rPr lang="vi-VN" sz="1800" b="1" spc="-60">
                          <a:solidFill>
                            <a:schemeClr val="tx1"/>
                          </a:solidFill>
                          <a:effectLst/>
                          <a:latin typeface="+mj-lt"/>
                        </a:rPr>
                        <a:t> </a:t>
                      </a:r>
                      <a:r>
                        <a:rPr lang="vi-VN" sz="1800" b="1">
                          <a:solidFill>
                            <a:schemeClr val="tx1"/>
                          </a:solidFill>
                          <a:effectLst/>
                          <a:latin typeface="+mj-lt"/>
                        </a:rPr>
                        <a:t>50</a:t>
                      </a:r>
                      <a:r>
                        <a:rPr lang="vi-VN" sz="1800" b="1" spc="-60">
                          <a:solidFill>
                            <a:schemeClr val="tx1"/>
                          </a:solidFill>
                          <a:effectLst/>
                          <a:latin typeface="+mj-lt"/>
                        </a:rPr>
                        <a:t> </a:t>
                      </a:r>
                      <a:r>
                        <a:rPr lang="vi-VN" sz="1800" b="1">
                          <a:solidFill>
                            <a:schemeClr val="tx1"/>
                          </a:solidFill>
                          <a:effectLst/>
                          <a:latin typeface="+mj-lt"/>
                        </a:rPr>
                        <a:t>-</a:t>
                      </a:r>
                      <a:r>
                        <a:rPr lang="vi-VN" sz="1800" b="1" spc="-70">
                          <a:solidFill>
                            <a:schemeClr val="tx1"/>
                          </a:solidFill>
                          <a:effectLst/>
                          <a:latin typeface="+mj-lt"/>
                        </a:rPr>
                        <a:t> </a:t>
                      </a:r>
                      <a:r>
                        <a:rPr lang="vi-VN" sz="1800" b="1">
                          <a:solidFill>
                            <a:schemeClr val="tx1"/>
                          </a:solidFill>
                          <a:effectLst/>
                          <a:latin typeface="+mj-lt"/>
                        </a:rPr>
                        <a:t>100</a:t>
                      </a:r>
                      <a:r>
                        <a:rPr lang="vi-VN" sz="1800" b="1" spc="-60">
                          <a:solidFill>
                            <a:schemeClr val="tx1"/>
                          </a:solidFill>
                          <a:effectLst/>
                          <a:latin typeface="+mj-lt"/>
                        </a:rPr>
                        <a:t> </a:t>
                      </a:r>
                      <a:r>
                        <a:rPr lang="vi-VN" sz="1800" b="1">
                          <a:solidFill>
                            <a:schemeClr val="tx1"/>
                          </a:solidFill>
                          <a:effectLst/>
                          <a:latin typeface="+mj-lt"/>
                        </a:rPr>
                        <a:t>người/km2</a:t>
                      </a:r>
                      <a:endParaRPr lang="en-US" sz="1800" b="1">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và</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I-</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Rắc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Thổ</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Nhĩ</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Kì</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Hàn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Nhật</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Bản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Trung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Nam Pa- Ki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xtan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Philippin</a:t>
                      </a:r>
                      <a:r>
                        <a:rPr lang="en-US" sz="1200" b="1" kern="1200" dirty="0" smtClean="0">
                          <a:solidFill>
                            <a:schemeClr val="lt1"/>
                          </a:solidFill>
                          <a:effectLst/>
                          <a:latin typeface="+mn-lt"/>
                          <a:ea typeface="+mn-ea"/>
                          <a:cs typeface="+mn-cs"/>
                        </a:rPr>
                        <a:t>.</a:t>
                      </a:r>
                      <a:endParaRPr lang="en-US" sz="12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62765">
                <a:tc>
                  <a:txBody>
                    <a:bodyPr/>
                    <a:lstStyle/>
                    <a:p>
                      <a:pPr marL="86995" algn="l">
                        <a:lnSpc>
                          <a:spcPct val="115000"/>
                        </a:lnSpc>
                        <a:spcAft>
                          <a:spcPts val="0"/>
                        </a:spcAft>
                        <a:tabLst>
                          <a:tab pos="180340" algn="l"/>
                        </a:tabLst>
                      </a:pPr>
                      <a:r>
                        <a:rPr lang="vi-VN" sz="1800" b="1" dirty="0">
                          <a:solidFill>
                            <a:schemeClr val="tx1"/>
                          </a:solidFill>
                          <a:effectLst/>
                          <a:latin typeface="+mj-lt"/>
                        </a:rPr>
                        <a:t>Trên 100</a:t>
                      </a:r>
                      <a:r>
                        <a:rPr lang="vi-VN" sz="1800" b="1" spc="-225" dirty="0">
                          <a:solidFill>
                            <a:schemeClr val="tx1"/>
                          </a:solidFill>
                          <a:effectLst/>
                          <a:latin typeface="+mj-lt"/>
                        </a:rPr>
                        <a:t>  </a:t>
                      </a:r>
                      <a:r>
                        <a:rPr lang="vi-VN" sz="1800" b="1" dirty="0">
                          <a:solidFill>
                            <a:schemeClr val="tx1"/>
                          </a:solidFill>
                          <a:effectLst/>
                          <a:latin typeface="+mj-lt"/>
                        </a:rPr>
                        <a:t>người/km2</a:t>
                      </a:r>
                      <a:endParaRPr lang="en-US" sz="18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6360" marR="90170" algn="l">
                        <a:lnSpc>
                          <a:spcPct val="115000"/>
                        </a:lnSpc>
                        <a:spcAft>
                          <a:spcPts val="0"/>
                        </a:spcAft>
                        <a:tabLst>
                          <a:tab pos="180340" algn="l"/>
                        </a:tabLst>
                      </a:pP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Trung</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Việt</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Ấn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Độ</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Philippin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Indonexia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Thái</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Lan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Malaixia</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Brunay</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Nhật</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Bản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Hàn</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8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2800" b="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9" name="Picture 2" descr="Ảnh động trang trí powerpoint (1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57200" y="0"/>
            <a:ext cx="2719387" cy="2719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83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Ảnh động trang trí powerpoint (4)"/>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0806966">
            <a:off x="237438" y="5337609"/>
            <a:ext cx="794951" cy="835947"/>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1905000" y="5486400"/>
            <a:ext cx="6575166" cy="1143000"/>
          </a:xfrm>
          <a:prstGeom prst="roundRect">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Quan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sát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bản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đồ</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tự</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nhiên</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Châu</a:t>
            </a:r>
            <a:r>
              <a:rPr lang="en-US" sz="2400" dirty="0" smtClean="0">
                <a:solidFill>
                  <a:schemeClr val="tx1"/>
                </a:solidFill>
                <a:latin typeface="Times New Roman" panose="02020603050405020304" pitchFamily="18" charset="0"/>
                <a:cs typeface="Times New Roman" panose="02020603050405020304" pitchFamily="18" charset="0"/>
              </a:rPr>
              <a:t> Á </a:t>
            </a:r>
            <a:r>
              <a:rPr lang="en-US" sz="2400" dirty="0" err="1">
                <a:solidFill>
                  <a:schemeClr val="tx1"/>
                </a:solidFill>
                <a:latin typeface="Times New Roman" panose="02020603050405020304" pitchFamily="18" charset="0"/>
                <a:cs typeface="Times New Roman" panose="02020603050405020304" pitchFamily="18" charset="0"/>
              </a:rPr>
              <a:t>và</a:t>
            </a:r>
            <a:r>
              <a:rPr lang="en-US" sz="2400" dirty="0">
                <a:solidFill>
                  <a:schemeClr val="tx1"/>
                </a:solidFill>
                <a:latin typeface="Times New Roman" panose="02020603050405020304" pitchFamily="18" charset="0"/>
                <a:cs typeface="Times New Roman" panose="02020603050405020304" pitchFamily="18" charset="0"/>
              </a:rPr>
              <a:t> H 6.1, </a:t>
            </a:r>
            <a:r>
              <a:rPr lang="en-US" sz="2400" dirty="0" err="1">
                <a:solidFill>
                  <a:schemeClr val="tx1"/>
                </a:solidFill>
                <a:latin typeface="Times New Roman" panose="02020603050405020304" pitchFamily="18" charset="0"/>
                <a:cs typeface="Times New Roman" panose="02020603050405020304" pitchFamily="18" charset="0"/>
              </a:rPr>
              <a:t>giải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thích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tại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sao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sự</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phân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bố</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mật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độ</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dân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cư</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Châu</a:t>
            </a:r>
            <a:r>
              <a:rPr lang="en-US" sz="2400" dirty="0">
                <a:solidFill>
                  <a:schemeClr val="tx1"/>
                </a:solidFill>
                <a:latin typeface="Times New Roman" panose="02020603050405020304" pitchFamily="18" charset="0"/>
                <a:cs typeface="Times New Roman" panose="02020603050405020304" pitchFamily="18" charset="0"/>
              </a:rPr>
              <a:t> Á </a:t>
            </a:r>
            <a:r>
              <a:rPr lang="en-US" sz="2400" dirty="0" err="1">
                <a:solidFill>
                  <a:schemeClr val="tx1"/>
                </a:solidFill>
                <a:latin typeface="Times New Roman" panose="02020603050405020304" pitchFamily="18" charset="0"/>
                <a:cs typeface="Times New Roman" panose="02020603050405020304" pitchFamily="18" charset="0"/>
              </a:rPr>
              <a:t>không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đồng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đều</a:t>
            </a:r>
            <a:r>
              <a:rPr lang="en-US" sz="2400" dirty="0">
                <a:solidFill>
                  <a:schemeClr val="tx1"/>
                </a:solidFill>
                <a:latin typeface="Times New Roman" panose="02020603050405020304" pitchFamily="18" charset="0"/>
                <a:cs typeface="Times New Roman" panose="02020603050405020304" pitchFamily="18" charset="0"/>
              </a:rPr>
              <a:t>? </a:t>
            </a:r>
            <a:endParaRPr lang="en-US" sz="2400" dirty="0">
              <a:solidFill>
                <a:schemeClr val="tx1"/>
              </a:solidFill>
              <a:latin typeface="Times New Roman" panose="02020603050405020304" pitchFamily="18" charset="0"/>
              <a:cs typeface="Times New Roman" panose="02020603050405020304" pitchFamily="18" charset="0"/>
            </a:endParaRPr>
          </a:p>
        </p:txBody>
      </p:sp>
      <p:pic>
        <p:nvPicPr>
          <p:cNvPr id="8206" name="Picture 14" descr="Luoc do cac khu vuc Chau A | Học hỏi để trau dồi, chia sẻ để kết nố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495801" cy="48768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38200" y="4873109"/>
            <a:ext cx="2432076" cy="369332"/>
          </a:xfrm>
          <a:prstGeom prst="rect">
            <a:avLst/>
          </a:prstGeom>
        </p:spPr>
        <p:txBody>
          <a:bodyPr wrap="none">
            <a:spAutoFit/>
          </a:bodyPr>
          <a:lstStyle/>
          <a:p>
            <a:r>
              <a:rPr lang="en-US" dirty="0" err="1" smtClean="0">
                <a:latin typeface="Times New Roman" panose="02020603050405020304" pitchFamily="18" charset="0"/>
                <a:ea typeface="Calibri" panose="020F0502020204030204" pitchFamily="34" charset="0"/>
              </a:rPr>
              <a:t>Bản</a:t>
            </a:r>
            <a:r>
              <a:rPr lang="en-US" dirty="0" smtClean="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đồ</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tự</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nhiên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Châu</a:t>
            </a:r>
            <a:r>
              <a:rPr lang="en-US" dirty="0">
                <a:latin typeface="Times New Roman" panose="02020603050405020304" pitchFamily="18" charset="0"/>
                <a:ea typeface="Calibri" panose="020F0502020204030204" pitchFamily="34" charset="0"/>
              </a:rPr>
              <a:t> Á</a:t>
            </a:r>
            <a:endParaRPr lang="en-US" dirty="0"/>
          </a:p>
        </p:txBody>
      </p:sp>
      <p:pic>
        <p:nvPicPr>
          <p:cNvPr id="6" name="Picture 5"/>
          <p:cNvPicPr>
            <a:picLocks noChangeAspect="1"/>
          </p:cNvPicPr>
          <p:nvPr/>
        </p:nvPicPr>
        <p:blipFill>
          <a:blip r:embed="rId4"/>
          <a:stretch>
            <a:fillRect/>
          </a:stretch>
        </p:blipFill>
        <p:spPr>
          <a:xfrm>
            <a:off x="4495801" y="0"/>
            <a:ext cx="4648199" cy="4873109"/>
          </a:xfrm>
          <a:prstGeom prst="rect">
            <a:avLst/>
          </a:prstGeom>
        </p:spPr>
      </p:pic>
      <p:sp>
        <p:nvSpPr>
          <p:cNvPr id="14" name="Rectangle 13"/>
          <p:cNvSpPr/>
          <p:nvPr/>
        </p:nvSpPr>
        <p:spPr>
          <a:xfrm>
            <a:off x="4517853" y="4873109"/>
            <a:ext cx="38100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solidFill>
                  <a:schemeClr val="tx1"/>
                </a:solidFill>
                <a:latin typeface="Times New Roman" panose="02020603050405020304" pitchFamily="18" charset="0"/>
                <a:cs typeface="Times New Roman" panose="02020603050405020304" pitchFamily="18" charset="0"/>
              </a:rPr>
              <a:t>Hình</a:t>
            </a:r>
            <a:r>
              <a:rPr lang="en-US" sz="1600" dirty="0" smtClean="0">
                <a:solidFill>
                  <a:schemeClr val="tx1"/>
                </a:solidFill>
                <a:latin typeface="Times New Roman" panose="02020603050405020304" pitchFamily="18" charset="0"/>
                <a:cs typeface="Times New Roman" panose="02020603050405020304" pitchFamily="18" charset="0"/>
              </a:rPr>
              <a:t> 6.1. </a:t>
            </a:r>
            <a:r>
              <a:rPr lang="en-US" sz="1600" dirty="0" err="1" smtClean="0">
                <a:solidFill>
                  <a:schemeClr val="tx1"/>
                </a:solidFill>
                <a:latin typeface="Times New Roman" panose="02020603050405020304" pitchFamily="18" charset="0"/>
                <a:cs typeface="Times New Roman" panose="02020603050405020304" pitchFamily="18" charset="0"/>
              </a:rPr>
              <a:t>Lược</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đồ</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mật</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độ</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dân</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số</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và</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những</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thành</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phố</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lớn</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của</a:t>
            </a:r>
            <a:r>
              <a:rPr lang="en-US" sz="1600" dirty="0" smtClean="0">
                <a:solidFill>
                  <a:schemeClr val="tx1"/>
                </a:solidFill>
                <a:latin typeface="Times New Roman" panose="02020603050405020304" pitchFamily="18" charset="0"/>
                <a:cs typeface="Times New Roman" panose="02020603050405020304" pitchFamily="18" charset="0"/>
              </a:rPr>
              <a:t> </a:t>
            </a:r>
            <a:r>
              <a:rPr lang="en-US" sz="1600" dirty="0" err="1" smtClean="0">
                <a:solidFill>
                  <a:schemeClr val="tx1"/>
                </a:solidFill>
                <a:latin typeface="Times New Roman" panose="02020603050405020304" pitchFamily="18" charset="0"/>
                <a:cs typeface="Times New Roman" panose="02020603050405020304" pitchFamily="18" charset="0"/>
              </a:rPr>
              <a:t>Châu</a:t>
            </a:r>
            <a:r>
              <a:rPr lang="en-US" sz="1600" dirty="0" smtClean="0">
                <a:solidFill>
                  <a:schemeClr val="tx1"/>
                </a:solidFill>
                <a:latin typeface="Times New Roman" panose="02020603050405020304" pitchFamily="18" charset="0"/>
                <a:cs typeface="Times New Roman" panose="02020603050405020304" pitchFamily="18" charset="0"/>
              </a:rPr>
              <a:t> Á</a:t>
            </a:r>
            <a:endParaRPr lang="en-US"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84198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fill="hold"/>
                                        <p:tgtEl>
                                          <p:spTgt spid="8200"/>
                                        </p:tgtEl>
                                        <p:attrNameLst>
                                          <p:attrName>ppt_x</p:attrName>
                                        </p:attrNameLst>
                                      </p:cBhvr>
                                      <p:tavLst>
                                        <p:tav tm="0">
                                          <p:val>
                                            <p:strVal val="#ppt_x"/>
                                          </p:val>
                                        </p:tav>
                                        <p:tav tm="100000">
                                          <p:val>
                                            <p:strVal val="#ppt_x"/>
                                          </p:val>
                                        </p:tav>
                                      </p:tavLst>
                                    </p:anim>
                                    <p:anim calcmode="lin" valueType="num">
                                      <p:cBhvr additive="base">
                                        <p:cTn id="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16382205"/>
              </p:ext>
            </p:extLst>
          </p:nvPr>
        </p:nvGraphicFramePr>
        <p:xfrm>
          <a:off x="457200" y="685800"/>
          <a:ext cx="8153401" cy="5638800"/>
        </p:xfrm>
        <a:graphic>
          <a:graphicData uri="http://schemas.openxmlformats.org/drawingml/2006/table">
            <a:tbl>
              <a:tblPr firstRow="1" firstCol="1" lastRow="1" lastCol="1" bandRow="1" bandCol="1">
                <a:tableStyleId>{5C22544A-7EE6-4342-B048-85BDC9FD1C3A}</a:tableStyleId>
              </a:tblPr>
              <a:tblGrid>
                <a:gridCol w="1338387"/>
                <a:gridCol w="2774320"/>
                <a:gridCol w="4040694"/>
              </a:tblGrid>
              <a:tr h="378715">
                <a:tc>
                  <a:txBody>
                    <a:bodyPr/>
                    <a:lstStyle/>
                    <a:p>
                      <a:pPr algn="ctr">
                        <a:lnSpc>
                          <a:spcPct val="115000"/>
                        </a:lnSpc>
                        <a:spcAft>
                          <a:spcPts val="0"/>
                        </a:spcAft>
                        <a:tabLst>
                          <a:tab pos="180340" algn="l"/>
                        </a:tabLst>
                      </a:pPr>
                      <a:r>
                        <a:rPr lang="vi-VN" sz="1800" b="1" dirty="0">
                          <a:solidFill>
                            <a:schemeClr val="tx1"/>
                          </a:solidFill>
                          <a:effectLst/>
                          <a:latin typeface="+mj-lt"/>
                        </a:rPr>
                        <a:t>MĐDS</a:t>
                      </a:r>
                      <a:endParaRPr lang="en-US" sz="18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lnSpc>
                          <a:spcPct val="115000"/>
                        </a:lnSpc>
                        <a:spcAft>
                          <a:spcPts val="0"/>
                        </a:spcAft>
                        <a:tabLst>
                          <a:tab pos="180340" algn="l"/>
                        </a:tabLst>
                      </a:pPr>
                      <a:r>
                        <a:rPr lang="vi-VN" sz="1800" b="1" dirty="0">
                          <a:solidFill>
                            <a:schemeClr val="tx1"/>
                          </a:solidFill>
                          <a:effectLst/>
                          <a:latin typeface="+mj-lt"/>
                        </a:rPr>
                        <a:t>Nơi phân bố</a:t>
                      </a:r>
                      <a:endParaRPr lang="en-US" sz="18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lnSpc>
                          <a:spcPct val="115000"/>
                        </a:lnSpc>
                        <a:spcAft>
                          <a:spcPts val="0"/>
                        </a:spcAft>
                        <a:tabLst>
                          <a:tab pos="180340" algn="l"/>
                        </a:tabLst>
                      </a:pPr>
                      <a:r>
                        <a:rPr lang="en-US" sz="1800" b="1" dirty="0" err="1" smtClean="0">
                          <a:solidFill>
                            <a:schemeClr val="tx1"/>
                          </a:solidFill>
                          <a:effectLst/>
                          <a:latin typeface="Times New Roman" panose="02020603050405020304" pitchFamily="18" charset="0"/>
                          <a:cs typeface="Times New Roman" panose="02020603050405020304" pitchFamily="18" charset="0"/>
                        </a:rPr>
                        <a:t>Giải</a:t>
                      </a:r>
                      <a:r>
                        <a:rPr lang="en-US" sz="1800" b="1" baseline="0" dirty="0" smtClean="0">
                          <a:solidFill>
                            <a:schemeClr val="tx1"/>
                          </a:solidFill>
                          <a:effectLst/>
                          <a:latin typeface="Times New Roman" panose="02020603050405020304" pitchFamily="18" charset="0"/>
                          <a:cs typeface="Times New Roman" panose="02020603050405020304" pitchFamily="18" charset="0"/>
                        </a:rPr>
                        <a:t> </a:t>
                      </a:r>
                      <a:r>
                        <a:rPr lang="en-US" sz="1800" b="1" baseline="0" dirty="0" err="1" smtClean="0">
                          <a:solidFill>
                            <a:schemeClr val="tx1"/>
                          </a:solidFill>
                          <a:effectLst/>
                          <a:latin typeface="Times New Roman" panose="02020603050405020304" pitchFamily="18" charset="0"/>
                          <a:cs typeface="Times New Roman" panose="02020603050405020304" pitchFamily="18" charset="0"/>
                        </a:rPr>
                        <a:t>thích</a:t>
                      </a:r>
                      <a:r>
                        <a:rPr lang="en-US" sz="1800" b="1" baseline="0" dirty="0" smtClean="0">
                          <a:solidFill>
                            <a:schemeClr val="tx1"/>
                          </a:solidFill>
                          <a:effectLst/>
                          <a:latin typeface="Times New Roman" panose="02020603050405020304" pitchFamily="18" charset="0"/>
                          <a:cs typeface="Times New Roman" panose="02020603050405020304" pitchFamily="18" charset="0"/>
                        </a:rPr>
                        <a:t> </a:t>
                      </a:r>
                      <a:r>
                        <a:rPr lang="en-US" sz="1800" b="1" baseline="0" dirty="0" err="1" smtClean="0">
                          <a:solidFill>
                            <a:schemeClr val="tx1"/>
                          </a:solidFill>
                          <a:effectLst/>
                          <a:latin typeface="Times New Roman" panose="02020603050405020304" pitchFamily="18" charset="0"/>
                          <a:cs typeface="Times New Roman" panose="02020603050405020304" pitchFamily="18" charset="0"/>
                        </a:rPr>
                        <a:t>nguyên</a:t>
                      </a:r>
                      <a:r>
                        <a:rPr lang="en-US" sz="1800" b="1" baseline="0" dirty="0" smtClean="0">
                          <a:solidFill>
                            <a:schemeClr val="tx1"/>
                          </a:solidFill>
                          <a:effectLst/>
                          <a:latin typeface="Times New Roman" panose="02020603050405020304" pitchFamily="18" charset="0"/>
                          <a:cs typeface="Times New Roman" panose="02020603050405020304" pitchFamily="18" charset="0"/>
                        </a:rPr>
                        <a:t> </a:t>
                      </a:r>
                      <a:r>
                        <a:rPr lang="en-US" sz="1800" b="1" baseline="0" dirty="0" err="1" smtClean="0">
                          <a:solidFill>
                            <a:schemeClr val="tx1"/>
                          </a:solidFill>
                          <a:effectLst/>
                          <a:latin typeface="Times New Roman" panose="02020603050405020304" pitchFamily="18" charset="0"/>
                          <a:cs typeface="Times New Roman" panose="02020603050405020304" pitchFamily="18" charset="0"/>
                        </a:rPr>
                        <a:t>nhân</a:t>
                      </a:r>
                      <a:endParaRPr lang="en-US" sz="1800" b="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r>
              <a:tr h="1260622">
                <a:tc>
                  <a:txBody>
                    <a:bodyPr/>
                    <a:lstStyle/>
                    <a:p>
                      <a:pPr marL="86995" algn="l">
                        <a:lnSpc>
                          <a:spcPct val="115000"/>
                        </a:lnSpc>
                        <a:spcAft>
                          <a:spcPts val="0"/>
                        </a:spcAft>
                        <a:tabLst>
                          <a:tab pos="180340" algn="l"/>
                        </a:tabLst>
                      </a:pPr>
                      <a:r>
                        <a:rPr lang="vi-VN" sz="1800" b="1" dirty="0">
                          <a:solidFill>
                            <a:schemeClr val="tx1"/>
                          </a:solidFill>
                          <a:effectLst/>
                          <a:latin typeface="+mj-lt"/>
                        </a:rPr>
                        <a:t>Dưới 1</a:t>
                      </a:r>
                      <a:r>
                        <a:rPr lang="vi-VN" sz="1800" b="1" spc="30" dirty="0">
                          <a:solidFill>
                            <a:schemeClr val="tx1"/>
                          </a:solidFill>
                          <a:effectLst/>
                          <a:latin typeface="+mj-lt"/>
                        </a:rPr>
                        <a:t> </a:t>
                      </a:r>
                      <a:r>
                        <a:rPr lang="vi-VN" sz="1800" b="1" dirty="0">
                          <a:solidFill>
                            <a:schemeClr val="tx1"/>
                          </a:solidFill>
                          <a:effectLst/>
                          <a:latin typeface="+mj-lt"/>
                        </a:rPr>
                        <a:t>người/km2</a:t>
                      </a:r>
                      <a:endParaRPr lang="en-US" sz="18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Liên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Bang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Nga</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xơ-út</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Trung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I-</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Rắc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Pa- Ki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xtan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Băng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la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đét</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Mông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Cổ</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Liên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Bang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Nga</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Mianma</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1600" b="0" kern="12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90170" lvl="0" indent="0" algn="l">
                        <a:lnSpc>
                          <a:spcPct val="115000"/>
                        </a:lnSpc>
                        <a:spcAft>
                          <a:spcPts val="0"/>
                        </a:spcAft>
                        <a:buSzPts val="1200"/>
                        <a:buFont typeface="Times New Roman"/>
                        <a:buNone/>
                        <a:tabLst>
                          <a:tab pos="159385" algn="l"/>
                          <a:tab pos="180340" algn="l"/>
                        </a:tabLst>
                      </a:pP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Khí</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hậu</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khắc</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nghiệt</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lạnh</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giá</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khô</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hạn</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địa</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hình</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núi</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cao</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hiểm</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trở</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hoang</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mạc</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đầm</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lầy</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song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ngòi</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kém</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phát</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cs typeface="Times New Roman" panose="02020603050405020304" pitchFamily="18" charset="0"/>
                        </a:rPr>
                        <a:t>triển</a:t>
                      </a:r>
                      <a:r>
                        <a:rPr lang="en-US" sz="1800" b="0" spc="-15" baseline="0" dirty="0" smtClean="0">
                          <a:solidFill>
                            <a:schemeClr val="tx1"/>
                          </a:solidFill>
                          <a:effectLst/>
                          <a:latin typeface="Times New Roman" panose="02020603050405020304" pitchFamily="18" charset="0"/>
                          <a:cs typeface="Times New Roman" panose="02020603050405020304" pitchFamily="18" charset="0"/>
                        </a:rPr>
                        <a:t>.</a:t>
                      </a:r>
                      <a:endParaRPr lang="en-US" sz="1800" b="0" dirty="0" smtClean="0">
                        <a:solidFill>
                          <a:schemeClr val="tx1"/>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66582">
                <a:tc>
                  <a:txBody>
                    <a:bodyPr/>
                    <a:lstStyle/>
                    <a:p>
                      <a:pPr marL="86995" algn="l">
                        <a:lnSpc>
                          <a:spcPct val="115000"/>
                        </a:lnSpc>
                        <a:spcAft>
                          <a:spcPts val="0"/>
                        </a:spcAft>
                        <a:tabLst>
                          <a:tab pos="180340" algn="l"/>
                        </a:tabLst>
                      </a:pPr>
                      <a:r>
                        <a:rPr lang="vi-VN" sz="1800" b="1" dirty="0">
                          <a:solidFill>
                            <a:schemeClr val="tx1"/>
                          </a:solidFill>
                          <a:effectLst/>
                          <a:latin typeface="+mj-lt"/>
                        </a:rPr>
                        <a:t>Từ</a:t>
                      </a:r>
                      <a:r>
                        <a:rPr lang="vi-VN" sz="1800" b="1" spc="-125" dirty="0">
                          <a:solidFill>
                            <a:schemeClr val="tx1"/>
                          </a:solidFill>
                          <a:effectLst/>
                          <a:latin typeface="+mj-lt"/>
                        </a:rPr>
                        <a:t> </a:t>
                      </a:r>
                      <a:r>
                        <a:rPr lang="vi-VN" sz="1800" b="1" dirty="0" smtClean="0">
                          <a:solidFill>
                            <a:schemeClr val="tx1"/>
                          </a:solidFill>
                          <a:effectLst/>
                          <a:latin typeface="+mj-lt"/>
                        </a:rPr>
                        <a:t>1</a:t>
                      </a:r>
                      <a:r>
                        <a:rPr lang="en-US" sz="1800" b="1" dirty="0" smtClean="0">
                          <a:solidFill>
                            <a:schemeClr val="tx1"/>
                          </a:solidFill>
                          <a:effectLst/>
                          <a:latin typeface="+mj-lt"/>
                        </a:rPr>
                        <a:t> </a:t>
                      </a:r>
                      <a:r>
                        <a:rPr lang="vi-VN" sz="1800" b="1" dirty="0" smtClean="0">
                          <a:solidFill>
                            <a:schemeClr val="tx1"/>
                          </a:solidFill>
                          <a:effectLst/>
                          <a:latin typeface="+mj-lt"/>
                        </a:rPr>
                        <a:t>-</a:t>
                      </a:r>
                      <a:r>
                        <a:rPr lang="en-US" sz="1800" b="1" dirty="0" smtClean="0">
                          <a:solidFill>
                            <a:schemeClr val="tx1"/>
                          </a:solidFill>
                          <a:effectLst/>
                          <a:latin typeface="+mj-lt"/>
                        </a:rPr>
                        <a:t> </a:t>
                      </a:r>
                      <a:r>
                        <a:rPr lang="vi-VN" sz="1800" b="1" dirty="0" smtClean="0">
                          <a:solidFill>
                            <a:schemeClr val="tx1"/>
                          </a:solidFill>
                          <a:effectLst/>
                          <a:latin typeface="+mj-lt"/>
                        </a:rPr>
                        <a:t>50</a:t>
                      </a:r>
                      <a:r>
                        <a:rPr lang="vi-VN" sz="1800" b="1" spc="-125" dirty="0" smtClean="0">
                          <a:solidFill>
                            <a:schemeClr val="tx1"/>
                          </a:solidFill>
                          <a:effectLst/>
                          <a:latin typeface="+mj-lt"/>
                        </a:rPr>
                        <a:t> </a:t>
                      </a:r>
                      <a:r>
                        <a:rPr lang="vi-VN" sz="1800" b="1" dirty="0">
                          <a:solidFill>
                            <a:schemeClr val="tx1"/>
                          </a:solidFill>
                          <a:effectLst/>
                          <a:latin typeface="+mj-lt"/>
                        </a:rPr>
                        <a:t>người/km2</a:t>
                      </a:r>
                      <a:endParaRPr lang="en-US" sz="18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Lào</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Thái</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Lan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Malaixia</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Indonexia</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và</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xê</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út</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I ran, Nam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Thổ</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Nhĩ</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Kì</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1600" b="0" kern="12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90170" lvl="0" indent="0" algn="l">
                        <a:lnSpc>
                          <a:spcPct val="115000"/>
                        </a:lnSpc>
                        <a:spcAft>
                          <a:spcPts val="0"/>
                        </a:spcAft>
                        <a:buSzPts val="1200"/>
                        <a:buFont typeface="Times New Roman"/>
                        <a:buNone/>
                        <a:tabLst>
                          <a:tab pos="159385" algn="l"/>
                          <a:tab pos="180340" algn="l"/>
                        </a:tabLst>
                      </a:pPr>
                      <a:r>
                        <a:rPr lang="en-US" sz="1800" b="0" spc="-15" baseline="0" dirty="0" smtClean="0">
                          <a:solidFill>
                            <a:schemeClr val="tx1"/>
                          </a:solidFill>
                          <a:effectLst/>
                          <a:latin typeface="+mj-lt"/>
                          <a:ea typeface="+mn-ea"/>
                          <a:cs typeface="+mn-cs"/>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Khí</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hậu</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ôn</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đới</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lục</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địa</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nhiệt</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đới</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khô</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nhiều</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đồi</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núi</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cao</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nguyên</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mạng</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lưới</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song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ngòi</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thưa</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800" b="0" spc="-15" baseline="0" dirty="0" err="1" smtClean="0">
                          <a:solidFill>
                            <a:schemeClr val="tx1"/>
                          </a:solidFill>
                          <a:effectLst/>
                          <a:latin typeface="Times New Roman" panose="02020603050405020304" pitchFamily="18" charset="0"/>
                          <a:ea typeface="+mn-ea"/>
                          <a:cs typeface="Times New Roman" panose="02020603050405020304" pitchFamily="18" charset="0"/>
                        </a:rPr>
                        <a:t>thớt</a:t>
                      </a:r>
                      <a:r>
                        <a:rPr lang="en-US" sz="1800" b="0" spc="-15" baseline="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1800" b="0"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50261">
                <a:tc>
                  <a:txBody>
                    <a:bodyPr/>
                    <a:lstStyle/>
                    <a:p>
                      <a:pPr marL="86995" algn="l">
                        <a:lnSpc>
                          <a:spcPct val="115000"/>
                        </a:lnSpc>
                        <a:spcAft>
                          <a:spcPts val="0"/>
                        </a:spcAft>
                        <a:tabLst>
                          <a:tab pos="180340" algn="l"/>
                        </a:tabLst>
                      </a:pPr>
                      <a:r>
                        <a:rPr lang="vi-VN" sz="1800" b="1" dirty="0">
                          <a:solidFill>
                            <a:schemeClr val="tx1"/>
                          </a:solidFill>
                          <a:effectLst/>
                          <a:latin typeface="+mj-lt"/>
                        </a:rPr>
                        <a:t>Từ</a:t>
                      </a:r>
                      <a:r>
                        <a:rPr lang="vi-VN" sz="1800" b="1" spc="-60" dirty="0">
                          <a:solidFill>
                            <a:schemeClr val="tx1"/>
                          </a:solidFill>
                          <a:effectLst/>
                          <a:latin typeface="+mj-lt"/>
                        </a:rPr>
                        <a:t> </a:t>
                      </a:r>
                      <a:r>
                        <a:rPr lang="vi-VN" sz="1800" b="1" dirty="0" smtClean="0">
                          <a:solidFill>
                            <a:schemeClr val="tx1"/>
                          </a:solidFill>
                          <a:effectLst/>
                          <a:latin typeface="+mj-lt"/>
                        </a:rPr>
                        <a:t>5</a:t>
                      </a:r>
                      <a:r>
                        <a:rPr lang="en-US" sz="1800" b="1" dirty="0" smtClean="0">
                          <a:solidFill>
                            <a:schemeClr val="tx1"/>
                          </a:solidFill>
                          <a:effectLst/>
                          <a:latin typeface="Times New Roman" panose="02020603050405020304" pitchFamily="18" charset="0"/>
                          <a:cs typeface="Times New Roman" panose="02020603050405020304" pitchFamily="18" charset="0"/>
                        </a:rPr>
                        <a:t>1</a:t>
                      </a:r>
                      <a:r>
                        <a:rPr lang="vi-VN" sz="1800" b="1" spc="-60" dirty="0" smtClean="0">
                          <a:solidFill>
                            <a:schemeClr val="tx1"/>
                          </a:solidFill>
                          <a:effectLst/>
                          <a:latin typeface="+mj-lt"/>
                        </a:rPr>
                        <a:t> </a:t>
                      </a:r>
                      <a:r>
                        <a:rPr lang="vi-VN" sz="1800" b="1" dirty="0">
                          <a:solidFill>
                            <a:schemeClr val="tx1"/>
                          </a:solidFill>
                          <a:effectLst/>
                          <a:latin typeface="+mj-lt"/>
                        </a:rPr>
                        <a:t>-</a:t>
                      </a:r>
                      <a:r>
                        <a:rPr lang="vi-VN" sz="1800" b="1" spc="-70" dirty="0">
                          <a:solidFill>
                            <a:schemeClr val="tx1"/>
                          </a:solidFill>
                          <a:effectLst/>
                          <a:latin typeface="+mj-lt"/>
                        </a:rPr>
                        <a:t> </a:t>
                      </a:r>
                      <a:r>
                        <a:rPr lang="vi-VN" sz="1800" b="1" dirty="0">
                          <a:solidFill>
                            <a:schemeClr val="tx1"/>
                          </a:solidFill>
                          <a:effectLst/>
                          <a:latin typeface="+mj-lt"/>
                        </a:rPr>
                        <a:t>100</a:t>
                      </a:r>
                      <a:r>
                        <a:rPr lang="vi-VN" sz="1800" b="1" spc="-60" dirty="0">
                          <a:solidFill>
                            <a:schemeClr val="tx1"/>
                          </a:solidFill>
                          <a:effectLst/>
                          <a:latin typeface="+mj-lt"/>
                        </a:rPr>
                        <a:t> </a:t>
                      </a:r>
                      <a:r>
                        <a:rPr lang="vi-VN" sz="1800" b="1" dirty="0">
                          <a:solidFill>
                            <a:schemeClr val="tx1"/>
                          </a:solidFill>
                          <a:effectLst/>
                          <a:latin typeface="+mj-lt"/>
                        </a:rPr>
                        <a:t>người/km2</a:t>
                      </a:r>
                      <a:endParaRPr lang="en-US" sz="18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và</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I-</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Rắc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Thổ</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Nhĩ</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Kì</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Hàn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Nhật</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Bản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Trung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Nam Pa- Ki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xtan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Philippin</a:t>
                      </a:r>
                      <a:r>
                        <a:rPr lang="en-US" sz="1100" b="1" kern="1200" dirty="0" smtClean="0">
                          <a:solidFill>
                            <a:schemeClr val="lt1"/>
                          </a:solidFill>
                          <a:effectLst/>
                          <a:latin typeface="+mn-lt"/>
                          <a:ea typeface="+mn-ea"/>
                          <a:cs typeface="+mn-cs"/>
                        </a:rPr>
                        <a:t>.</a:t>
                      </a:r>
                      <a:endParaRPr lang="en-US" sz="11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90170" lvl="0" indent="0" algn="l">
                        <a:lnSpc>
                          <a:spcPct val="115000"/>
                        </a:lnSpc>
                        <a:spcAft>
                          <a:spcPts val="0"/>
                        </a:spcAft>
                        <a:buSzPts val="1200"/>
                        <a:buFont typeface="Times New Roman"/>
                        <a:buNone/>
                        <a:tabLst>
                          <a:tab pos="159385" algn="l"/>
                          <a:tab pos="180340" algn="l"/>
                        </a:tabLst>
                      </a:pPr>
                      <a:r>
                        <a:rPr lang="en-US" sz="1800" b="0" baseline="0" dirty="0" smtClean="0">
                          <a:solidFill>
                            <a:schemeClr val="tx1"/>
                          </a:solidFill>
                          <a:effectLst/>
                          <a:latin typeface="+mj-lt"/>
                          <a:ea typeface="Times New Roman"/>
                          <a:cs typeface="Times New Roman"/>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Khí</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hậu</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ôn</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đới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có</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mưa</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khá</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lớn</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đồi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núi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thấp</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lưu</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vực</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các</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song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lớn</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a:t>
                      </a:r>
                      <a:endParaRPr lang="en-US" sz="1800" b="0"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82620">
                <a:tc>
                  <a:txBody>
                    <a:bodyPr/>
                    <a:lstStyle/>
                    <a:p>
                      <a:pPr marL="86995" algn="l">
                        <a:lnSpc>
                          <a:spcPct val="115000"/>
                        </a:lnSpc>
                        <a:spcAft>
                          <a:spcPts val="0"/>
                        </a:spcAft>
                        <a:tabLst>
                          <a:tab pos="180340" algn="l"/>
                        </a:tabLst>
                      </a:pPr>
                      <a:r>
                        <a:rPr lang="vi-VN" sz="1800" b="1">
                          <a:solidFill>
                            <a:schemeClr val="tx1"/>
                          </a:solidFill>
                          <a:effectLst/>
                          <a:latin typeface="+mj-lt"/>
                        </a:rPr>
                        <a:t>Trên 100</a:t>
                      </a:r>
                      <a:r>
                        <a:rPr lang="vi-VN" sz="1800" b="1" spc="-225">
                          <a:solidFill>
                            <a:schemeClr val="tx1"/>
                          </a:solidFill>
                          <a:effectLst/>
                          <a:latin typeface="+mj-lt"/>
                        </a:rPr>
                        <a:t>  </a:t>
                      </a:r>
                      <a:r>
                        <a:rPr lang="vi-VN" sz="1800" b="1">
                          <a:solidFill>
                            <a:schemeClr val="tx1"/>
                          </a:solidFill>
                          <a:effectLst/>
                          <a:latin typeface="+mj-lt"/>
                        </a:rPr>
                        <a:t>người/km2</a:t>
                      </a:r>
                      <a:endParaRPr lang="en-US" sz="1800" b="1">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6360" marR="90170" algn="l">
                        <a:lnSpc>
                          <a:spcPct val="115000"/>
                        </a:lnSpc>
                        <a:spcAft>
                          <a:spcPts val="0"/>
                        </a:spcAft>
                        <a:tabLst>
                          <a:tab pos="180340" algn="l"/>
                        </a:tabLst>
                      </a:pP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Trung</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Việt</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Ấn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Độ</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Philippin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Indonexia</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Thái</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Lan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Malaixia</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Brunay</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Nhật</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Bản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Hàn</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16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2400" b="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0170" marR="90170" algn="l">
                        <a:lnSpc>
                          <a:spcPct val="115000"/>
                        </a:lnSpc>
                        <a:spcAft>
                          <a:spcPts val="0"/>
                        </a:spcAft>
                        <a:tabLst>
                          <a:tab pos="159385" algn="l"/>
                          <a:tab pos="180340" algn="l"/>
                        </a:tabLst>
                      </a:pPr>
                      <a:r>
                        <a:rPr lang="en-US" sz="1800" b="0" dirty="0" err="1" smtClean="0">
                          <a:solidFill>
                            <a:schemeClr val="tx1"/>
                          </a:solidFill>
                          <a:effectLst/>
                          <a:latin typeface="Times New Roman" panose="02020603050405020304" pitchFamily="18" charset="0"/>
                          <a:ea typeface="Times New Roman"/>
                          <a:cs typeface="Times New Roman" panose="02020603050405020304" pitchFamily="18" charset="0"/>
                        </a:rPr>
                        <a:t>Khí</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hậu</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ôn</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đới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hải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dương</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nhiệt</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đới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gió</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mùa</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đồng</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bằng</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hạ</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lưu</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các</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song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lớn</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và</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đồng</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bằng</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ven</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biển</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đất</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đai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màu</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mỡ</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mạng</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lưới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song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ngòi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dày</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đặc</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được</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khai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thác</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từ</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lâu</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đời</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tập</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trung</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nhiều</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đô</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 </a:t>
                      </a:r>
                      <a:r>
                        <a:rPr lang="en-US" sz="1800" b="0" baseline="0" dirty="0" err="1" smtClean="0">
                          <a:solidFill>
                            <a:schemeClr val="tx1"/>
                          </a:solidFill>
                          <a:effectLst/>
                          <a:latin typeface="Times New Roman" panose="02020603050405020304" pitchFamily="18" charset="0"/>
                          <a:ea typeface="Times New Roman"/>
                          <a:cs typeface="Times New Roman" panose="02020603050405020304" pitchFamily="18" charset="0"/>
                        </a:rPr>
                        <a:t>thị</a:t>
                      </a:r>
                      <a:r>
                        <a:rPr lang="en-US" sz="1800" b="0" baseline="0" dirty="0" smtClean="0">
                          <a:solidFill>
                            <a:schemeClr val="tx1"/>
                          </a:solidFill>
                          <a:effectLst/>
                          <a:latin typeface="Times New Roman" panose="02020603050405020304" pitchFamily="18" charset="0"/>
                          <a:ea typeface="Times New Roman"/>
                          <a:cs typeface="Times New Roman" panose="02020603050405020304" pitchFamily="18" charset="0"/>
                        </a:rPr>
                        <a:t>.</a:t>
                      </a:r>
                      <a:endParaRPr lang="en-US" sz="1800" b="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418176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601;p25"/>
          <p:cNvSpPr/>
          <p:nvPr/>
        </p:nvSpPr>
        <p:spPr>
          <a:xfrm>
            <a:off x="1360626" y="618575"/>
            <a:ext cx="6576365" cy="1152707"/>
          </a:xfrm>
          <a:custGeom>
            <a:avLst/>
            <a:gdLst/>
            <a:ahLst/>
            <a:cxnLst/>
            <a:rect l="l" t="t" r="r" b="b"/>
            <a:pathLst>
              <a:path w="72132" h="25868" extrusionOk="0">
                <a:moveTo>
                  <a:pt x="33085" y="942"/>
                </a:moveTo>
                <a:cubicBezTo>
                  <a:pt x="34029" y="942"/>
                  <a:pt x="34973" y="981"/>
                  <a:pt x="35918" y="981"/>
                </a:cubicBezTo>
                <a:cubicBezTo>
                  <a:pt x="36232" y="981"/>
                  <a:pt x="36546" y="977"/>
                  <a:pt x="36860" y="965"/>
                </a:cubicBezTo>
                <a:cubicBezTo>
                  <a:pt x="36974" y="961"/>
                  <a:pt x="37087" y="959"/>
                  <a:pt x="37201" y="959"/>
                </a:cubicBezTo>
                <a:cubicBezTo>
                  <a:pt x="38334" y="959"/>
                  <a:pt x="39474" y="1152"/>
                  <a:pt x="40613" y="1187"/>
                </a:cubicBezTo>
                <a:cubicBezTo>
                  <a:pt x="41489" y="1213"/>
                  <a:pt x="42362" y="1268"/>
                  <a:pt x="43236" y="1318"/>
                </a:cubicBezTo>
                <a:cubicBezTo>
                  <a:pt x="44236" y="1376"/>
                  <a:pt x="45235" y="1473"/>
                  <a:pt x="46237" y="1513"/>
                </a:cubicBezTo>
                <a:cubicBezTo>
                  <a:pt x="47615" y="1566"/>
                  <a:pt x="48965" y="1889"/>
                  <a:pt x="50336" y="1957"/>
                </a:cubicBezTo>
                <a:cubicBezTo>
                  <a:pt x="51489" y="2015"/>
                  <a:pt x="52631" y="2162"/>
                  <a:pt x="53763" y="2341"/>
                </a:cubicBezTo>
                <a:cubicBezTo>
                  <a:pt x="54605" y="2472"/>
                  <a:pt x="55458" y="2497"/>
                  <a:pt x="56290" y="2667"/>
                </a:cubicBezTo>
                <a:cubicBezTo>
                  <a:pt x="57332" y="2879"/>
                  <a:pt x="58390" y="2987"/>
                  <a:pt x="59428" y="3180"/>
                </a:cubicBezTo>
                <a:cubicBezTo>
                  <a:pt x="60165" y="3316"/>
                  <a:pt x="60928" y="3360"/>
                  <a:pt x="61647" y="3594"/>
                </a:cubicBezTo>
                <a:cubicBezTo>
                  <a:pt x="62527" y="3878"/>
                  <a:pt x="63457" y="3939"/>
                  <a:pt x="64334" y="4249"/>
                </a:cubicBezTo>
                <a:cubicBezTo>
                  <a:pt x="64687" y="4375"/>
                  <a:pt x="65082" y="4408"/>
                  <a:pt x="65453" y="4517"/>
                </a:cubicBezTo>
                <a:cubicBezTo>
                  <a:pt x="66414" y="4795"/>
                  <a:pt x="67402" y="4988"/>
                  <a:pt x="68339" y="5327"/>
                </a:cubicBezTo>
                <a:cubicBezTo>
                  <a:pt x="68732" y="5469"/>
                  <a:pt x="69130" y="5661"/>
                  <a:pt x="69516" y="5844"/>
                </a:cubicBezTo>
                <a:cubicBezTo>
                  <a:pt x="69850" y="6004"/>
                  <a:pt x="70184" y="6150"/>
                  <a:pt x="70532" y="6277"/>
                </a:cubicBezTo>
                <a:cubicBezTo>
                  <a:pt x="70657" y="6321"/>
                  <a:pt x="70878" y="6372"/>
                  <a:pt x="70791" y="6595"/>
                </a:cubicBezTo>
                <a:cubicBezTo>
                  <a:pt x="70758" y="6680"/>
                  <a:pt x="70718" y="6708"/>
                  <a:pt x="70674" y="6708"/>
                </a:cubicBezTo>
                <a:cubicBezTo>
                  <a:pt x="70600" y="6708"/>
                  <a:pt x="70516" y="6626"/>
                  <a:pt x="70446" y="6606"/>
                </a:cubicBezTo>
                <a:cubicBezTo>
                  <a:pt x="69507" y="6344"/>
                  <a:pt x="68579" y="6035"/>
                  <a:pt x="67608" y="5900"/>
                </a:cubicBezTo>
                <a:cubicBezTo>
                  <a:pt x="67541" y="5891"/>
                  <a:pt x="67469" y="5880"/>
                  <a:pt x="67398" y="5880"/>
                </a:cubicBezTo>
                <a:cubicBezTo>
                  <a:pt x="67268" y="5880"/>
                  <a:pt x="67139" y="5918"/>
                  <a:pt x="67037" y="6075"/>
                </a:cubicBezTo>
                <a:cubicBezTo>
                  <a:pt x="67625" y="6313"/>
                  <a:pt x="68254" y="6345"/>
                  <a:pt x="68834" y="6544"/>
                </a:cubicBezTo>
                <a:cubicBezTo>
                  <a:pt x="69301" y="6703"/>
                  <a:pt x="69770" y="6845"/>
                  <a:pt x="70253" y="6932"/>
                </a:cubicBezTo>
                <a:cubicBezTo>
                  <a:pt x="70526" y="6981"/>
                  <a:pt x="70467" y="7134"/>
                  <a:pt x="70373" y="7307"/>
                </a:cubicBezTo>
                <a:cubicBezTo>
                  <a:pt x="70307" y="7430"/>
                  <a:pt x="70294" y="7568"/>
                  <a:pt x="70148" y="7568"/>
                </a:cubicBezTo>
                <a:cubicBezTo>
                  <a:pt x="70105" y="7568"/>
                  <a:pt x="70050" y="7556"/>
                  <a:pt x="69980" y="7528"/>
                </a:cubicBezTo>
                <a:cubicBezTo>
                  <a:pt x="69501" y="7339"/>
                  <a:pt x="69021" y="7139"/>
                  <a:pt x="68511" y="7019"/>
                </a:cubicBezTo>
                <a:cubicBezTo>
                  <a:pt x="67962" y="6890"/>
                  <a:pt x="67441" y="6655"/>
                  <a:pt x="66794" y="6559"/>
                </a:cubicBezTo>
                <a:lnTo>
                  <a:pt x="66794" y="6559"/>
                </a:lnTo>
                <a:cubicBezTo>
                  <a:pt x="67069" y="6881"/>
                  <a:pt x="67420" y="6863"/>
                  <a:pt x="67691" y="6948"/>
                </a:cubicBezTo>
                <a:cubicBezTo>
                  <a:pt x="68314" y="7145"/>
                  <a:pt x="68877" y="7486"/>
                  <a:pt x="69510" y="7653"/>
                </a:cubicBezTo>
                <a:cubicBezTo>
                  <a:pt x="69621" y="7682"/>
                  <a:pt x="69905" y="7771"/>
                  <a:pt x="69744" y="8061"/>
                </a:cubicBezTo>
                <a:cubicBezTo>
                  <a:pt x="69648" y="8233"/>
                  <a:pt x="69612" y="8458"/>
                  <a:pt x="69412" y="8458"/>
                </a:cubicBezTo>
                <a:cubicBezTo>
                  <a:pt x="69360" y="8458"/>
                  <a:pt x="69296" y="8442"/>
                  <a:pt x="69218" y="8406"/>
                </a:cubicBezTo>
                <a:cubicBezTo>
                  <a:pt x="68566" y="8110"/>
                  <a:pt x="67881" y="7885"/>
                  <a:pt x="67181" y="7754"/>
                </a:cubicBezTo>
                <a:cubicBezTo>
                  <a:pt x="66443" y="7616"/>
                  <a:pt x="65728" y="7346"/>
                  <a:pt x="64956" y="7346"/>
                </a:cubicBezTo>
                <a:cubicBezTo>
                  <a:pt x="64953" y="7346"/>
                  <a:pt x="64949" y="7346"/>
                  <a:pt x="64946" y="7346"/>
                </a:cubicBezTo>
                <a:cubicBezTo>
                  <a:pt x="65424" y="7646"/>
                  <a:pt x="65962" y="7837"/>
                  <a:pt x="66497" y="7934"/>
                </a:cubicBezTo>
                <a:cubicBezTo>
                  <a:pt x="67315" y="8082"/>
                  <a:pt x="68056" y="8441"/>
                  <a:pt x="68848" y="8652"/>
                </a:cubicBezTo>
                <a:cubicBezTo>
                  <a:pt x="68994" y="8691"/>
                  <a:pt x="69129" y="8778"/>
                  <a:pt x="68926" y="8960"/>
                </a:cubicBezTo>
                <a:cubicBezTo>
                  <a:pt x="68789" y="9082"/>
                  <a:pt x="68554" y="9151"/>
                  <a:pt x="68591" y="9410"/>
                </a:cubicBezTo>
                <a:cubicBezTo>
                  <a:pt x="68573" y="9412"/>
                  <a:pt x="68556" y="9412"/>
                  <a:pt x="68538" y="9412"/>
                </a:cubicBezTo>
                <a:cubicBezTo>
                  <a:pt x="68322" y="9412"/>
                  <a:pt x="68125" y="9327"/>
                  <a:pt x="67927" y="9258"/>
                </a:cubicBezTo>
                <a:cubicBezTo>
                  <a:pt x="66984" y="8932"/>
                  <a:pt x="66040" y="8610"/>
                  <a:pt x="65068" y="8383"/>
                </a:cubicBezTo>
                <a:cubicBezTo>
                  <a:pt x="65052" y="8379"/>
                  <a:pt x="65035" y="8377"/>
                  <a:pt x="65017" y="8377"/>
                </a:cubicBezTo>
                <a:cubicBezTo>
                  <a:pt x="64956" y="8377"/>
                  <a:pt x="64888" y="8403"/>
                  <a:pt x="64799" y="8476"/>
                </a:cubicBezTo>
                <a:cubicBezTo>
                  <a:pt x="65209" y="8651"/>
                  <a:pt x="65614" y="8838"/>
                  <a:pt x="66030" y="8996"/>
                </a:cubicBezTo>
                <a:cubicBezTo>
                  <a:pt x="66590" y="9211"/>
                  <a:pt x="67160" y="9399"/>
                  <a:pt x="67722" y="9608"/>
                </a:cubicBezTo>
                <a:cubicBezTo>
                  <a:pt x="67822" y="9646"/>
                  <a:pt x="68060" y="9702"/>
                  <a:pt x="67966" y="9795"/>
                </a:cubicBezTo>
                <a:cubicBezTo>
                  <a:pt x="67820" y="9939"/>
                  <a:pt x="67924" y="10278"/>
                  <a:pt x="67639" y="10278"/>
                </a:cubicBezTo>
                <a:cubicBezTo>
                  <a:pt x="67629" y="10278"/>
                  <a:pt x="67618" y="10277"/>
                  <a:pt x="67606" y="10276"/>
                </a:cubicBezTo>
                <a:cubicBezTo>
                  <a:pt x="67369" y="10255"/>
                  <a:pt x="67126" y="10253"/>
                  <a:pt x="66898" y="10142"/>
                </a:cubicBezTo>
                <a:cubicBezTo>
                  <a:pt x="65842" y="9626"/>
                  <a:pt x="64663" y="9586"/>
                  <a:pt x="63548" y="9274"/>
                </a:cubicBezTo>
                <a:lnTo>
                  <a:pt x="63548" y="9274"/>
                </a:lnTo>
                <a:cubicBezTo>
                  <a:pt x="63998" y="9686"/>
                  <a:pt x="64580" y="9783"/>
                  <a:pt x="65127" y="9966"/>
                </a:cubicBezTo>
                <a:cubicBezTo>
                  <a:pt x="65773" y="10183"/>
                  <a:pt x="66415" y="10411"/>
                  <a:pt x="67058" y="10636"/>
                </a:cubicBezTo>
                <a:cubicBezTo>
                  <a:pt x="67141" y="10666"/>
                  <a:pt x="67178" y="10727"/>
                  <a:pt x="67153" y="10822"/>
                </a:cubicBezTo>
                <a:cubicBezTo>
                  <a:pt x="67125" y="10922"/>
                  <a:pt x="66324" y="11702"/>
                  <a:pt x="66212" y="11702"/>
                </a:cubicBezTo>
                <a:cubicBezTo>
                  <a:pt x="66209" y="11702"/>
                  <a:pt x="66207" y="11701"/>
                  <a:pt x="66205" y="11700"/>
                </a:cubicBezTo>
                <a:cubicBezTo>
                  <a:pt x="65900" y="11549"/>
                  <a:pt x="65581" y="11441"/>
                  <a:pt x="65259" y="11333"/>
                </a:cubicBezTo>
                <a:cubicBezTo>
                  <a:pt x="64494" y="11074"/>
                  <a:pt x="63731" y="10806"/>
                  <a:pt x="62903" y="10806"/>
                </a:cubicBezTo>
                <a:cubicBezTo>
                  <a:pt x="62868" y="10806"/>
                  <a:pt x="62832" y="10806"/>
                  <a:pt x="62797" y="10807"/>
                </a:cubicBezTo>
                <a:cubicBezTo>
                  <a:pt x="63826" y="11326"/>
                  <a:pt x="64978" y="11555"/>
                  <a:pt x="65989" y="12172"/>
                </a:cubicBezTo>
                <a:cubicBezTo>
                  <a:pt x="65776" y="12361"/>
                  <a:pt x="65524" y="12540"/>
                  <a:pt x="65452" y="12865"/>
                </a:cubicBezTo>
                <a:cubicBezTo>
                  <a:pt x="65432" y="12953"/>
                  <a:pt x="65367" y="12997"/>
                  <a:pt x="65270" y="12997"/>
                </a:cubicBezTo>
                <a:cubicBezTo>
                  <a:pt x="65235" y="12997"/>
                  <a:pt x="65195" y="12991"/>
                  <a:pt x="65152" y="12980"/>
                </a:cubicBezTo>
                <a:cubicBezTo>
                  <a:pt x="64604" y="12838"/>
                  <a:pt x="64065" y="12660"/>
                  <a:pt x="63542" y="12446"/>
                </a:cubicBezTo>
                <a:cubicBezTo>
                  <a:pt x="63097" y="12262"/>
                  <a:pt x="62560" y="12345"/>
                  <a:pt x="62192" y="11974"/>
                </a:cubicBezTo>
                <a:cubicBezTo>
                  <a:pt x="62153" y="11935"/>
                  <a:pt x="62116" y="11921"/>
                  <a:pt x="62080" y="11921"/>
                </a:cubicBezTo>
                <a:cubicBezTo>
                  <a:pt x="61997" y="11921"/>
                  <a:pt x="61917" y="11992"/>
                  <a:pt x="61828" y="11992"/>
                </a:cubicBezTo>
                <a:cubicBezTo>
                  <a:pt x="61817" y="11992"/>
                  <a:pt x="61806" y="11991"/>
                  <a:pt x="61795" y="11988"/>
                </a:cubicBezTo>
                <a:lnTo>
                  <a:pt x="61795" y="11988"/>
                </a:lnTo>
                <a:cubicBezTo>
                  <a:pt x="62179" y="12401"/>
                  <a:pt x="62711" y="12521"/>
                  <a:pt x="63184" y="12709"/>
                </a:cubicBezTo>
                <a:cubicBezTo>
                  <a:pt x="63785" y="12947"/>
                  <a:pt x="64363" y="13238"/>
                  <a:pt x="64972" y="13459"/>
                </a:cubicBezTo>
                <a:cubicBezTo>
                  <a:pt x="65256" y="13561"/>
                  <a:pt x="65419" y="13730"/>
                  <a:pt x="65409" y="14066"/>
                </a:cubicBezTo>
                <a:cubicBezTo>
                  <a:pt x="65404" y="14279"/>
                  <a:pt x="65478" y="14499"/>
                  <a:pt x="65547" y="14707"/>
                </a:cubicBezTo>
                <a:cubicBezTo>
                  <a:pt x="65574" y="14787"/>
                  <a:pt x="65684" y="14846"/>
                  <a:pt x="65586" y="14943"/>
                </a:cubicBezTo>
                <a:cubicBezTo>
                  <a:pt x="65544" y="14984"/>
                  <a:pt x="65497" y="15003"/>
                  <a:pt x="65449" y="15003"/>
                </a:cubicBezTo>
                <a:cubicBezTo>
                  <a:pt x="65408" y="15003"/>
                  <a:pt x="65366" y="14989"/>
                  <a:pt x="65325" y="14965"/>
                </a:cubicBezTo>
                <a:cubicBezTo>
                  <a:pt x="64759" y="14620"/>
                  <a:pt x="64067" y="14613"/>
                  <a:pt x="63494" y="14272"/>
                </a:cubicBezTo>
                <a:cubicBezTo>
                  <a:pt x="63429" y="14234"/>
                  <a:pt x="63355" y="14219"/>
                  <a:pt x="63274" y="14219"/>
                </a:cubicBezTo>
                <a:cubicBezTo>
                  <a:pt x="63136" y="14219"/>
                  <a:pt x="62979" y="14262"/>
                  <a:pt x="62814" y="14308"/>
                </a:cubicBezTo>
                <a:cubicBezTo>
                  <a:pt x="63815" y="14748"/>
                  <a:pt x="64771" y="15154"/>
                  <a:pt x="65713" y="15590"/>
                </a:cubicBezTo>
                <a:cubicBezTo>
                  <a:pt x="66043" y="15744"/>
                  <a:pt x="66332" y="15948"/>
                  <a:pt x="66273" y="16425"/>
                </a:cubicBezTo>
                <a:cubicBezTo>
                  <a:pt x="66254" y="16581"/>
                  <a:pt x="66490" y="16770"/>
                  <a:pt x="66679" y="17046"/>
                </a:cubicBezTo>
                <a:cubicBezTo>
                  <a:pt x="65459" y="16419"/>
                  <a:pt x="64299" y="15953"/>
                  <a:pt x="63074" y="15673"/>
                </a:cubicBezTo>
                <a:lnTo>
                  <a:pt x="63025" y="15800"/>
                </a:lnTo>
                <a:cubicBezTo>
                  <a:pt x="63777" y="16108"/>
                  <a:pt x="64545" y="16384"/>
                  <a:pt x="65279" y="16733"/>
                </a:cubicBezTo>
                <a:cubicBezTo>
                  <a:pt x="65917" y="17036"/>
                  <a:pt x="66752" y="17133"/>
                  <a:pt x="67016" y="17910"/>
                </a:cubicBezTo>
                <a:cubicBezTo>
                  <a:pt x="67126" y="18236"/>
                  <a:pt x="67445" y="18489"/>
                  <a:pt x="67379" y="18890"/>
                </a:cubicBezTo>
                <a:cubicBezTo>
                  <a:pt x="67363" y="18990"/>
                  <a:pt x="67448" y="19159"/>
                  <a:pt x="67614" y="19238"/>
                </a:cubicBezTo>
                <a:cubicBezTo>
                  <a:pt x="66081" y="18577"/>
                  <a:pt x="64636" y="17733"/>
                  <a:pt x="62896" y="17359"/>
                </a:cubicBezTo>
                <a:lnTo>
                  <a:pt x="62896" y="17359"/>
                </a:lnTo>
                <a:cubicBezTo>
                  <a:pt x="63189" y="17777"/>
                  <a:pt x="63573" y="17876"/>
                  <a:pt x="63897" y="18037"/>
                </a:cubicBezTo>
                <a:cubicBezTo>
                  <a:pt x="64856" y="18517"/>
                  <a:pt x="65886" y="18848"/>
                  <a:pt x="66734" y="19552"/>
                </a:cubicBezTo>
                <a:cubicBezTo>
                  <a:pt x="67007" y="19779"/>
                  <a:pt x="67358" y="19989"/>
                  <a:pt x="67668" y="20101"/>
                </a:cubicBezTo>
                <a:cubicBezTo>
                  <a:pt x="68152" y="20277"/>
                  <a:pt x="68042" y="20697"/>
                  <a:pt x="68227" y="20979"/>
                </a:cubicBezTo>
                <a:cubicBezTo>
                  <a:pt x="68264" y="21034"/>
                  <a:pt x="68331" y="21099"/>
                  <a:pt x="68376" y="21229"/>
                </a:cubicBezTo>
                <a:cubicBezTo>
                  <a:pt x="68067" y="21093"/>
                  <a:pt x="67741" y="21198"/>
                  <a:pt x="67515" y="20835"/>
                </a:cubicBezTo>
                <a:cubicBezTo>
                  <a:pt x="67412" y="20670"/>
                  <a:pt x="67047" y="20616"/>
                  <a:pt x="66804" y="20525"/>
                </a:cubicBezTo>
                <a:cubicBezTo>
                  <a:pt x="66348" y="20353"/>
                  <a:pt x="65856" y="20278"/>
                  <a:pt x="65426" y="20022"/>
                </a:cubicBezTo>
                <a:cubicBezTo>
                  <a:pt x="65281" y="19936"/>
                  <a:pt x="65186" y="19891"/>
                  <a:pt x="65095" y="19891"/>
                </a:cubicBezTo>
                <a:cubicBezTo>
                  <a:pt x="64986" y="19891"/>
                  <a:pt x="64883" y="19956"/>
                  <a:pt x="64707" y="20091"/>
                </a:cubicBezTo>
                <a:cubicBezTo>
                  <a:pt x="65298" y="20423"/>
                  <a:pt x="65901" y="20709"/>
                  <a:pt x="66499" y="21006"/>
                </a:cubicBezTo>
                <a:cubicBezTo>
                  <a:pt x="67185" y="21346"/>
                  <a:pt x="67900" y="21675"/>
                  <a:pt x="68480" y="22156"/>
                </a:cubicBezTo>
                <a:cubicBezTo>
                  <a:pt x="68874" y="22482"/>
                  <a:pt x="69175" y="23012"/>
                  <a:pt x="69158" y="23604"/>
                </a:cubicBezTo>
                <a:cubicBezTo>
                  <a:pt x="69152" y="23799"/>
                  <a:pt x="69042" y="23853"/>
                  <a:pt x="68919" y="23853"/>
                </a:cubicBezTo>
                <a:cubicBezTo>
                  <a:pt x="68851" y="23853"/>
                  <a:pt x="68779" y="23837"/>
                  <a:pt x="68718" y="23819"/>
                </a:cubicBezTo>
                <a:cubicBezTo>
                  <a:pt x="68389" y="23721"/>
                  <a:pt x="68093" y="23539"/>
                  <a:pt x="67732" y="23539"/>
                </a:cubicBezTo>
                <a:cubicBezTo>
                  <a:pt x="67683" y="23539"/>
                  <a:pt x="67632" y="23542"/>
                  <a:pt x="67580" y="23550"/>
                </a:cubicBezTo>
                <a:cubicBezTo>
                  <a:pt x="67571" y="23551"/>
                  <a:pt x="67561" y="23552"/>
                  <a:pt x="67552" y="23552"/>
                </a:cubicBezTo>
                <a:cubicBezTo>
                  <a:pt x="67336" y="23552"/>
                  <a:pt x="67259" y="23182"/>
                  <a:pt x="66993" y="23182"/>
                </a:cubicBezTo>
                <a:cubicBezTo>
                  <a:pt x="66981" y="23182"/>
                  <a:pt x="66969" y="23183"/>
                  <a:pt x="66956" y="23185"/>
                </a:cubicBezTo>
                <a:cubicBezTo>
                  <a:pt x="66956" y="23061"/>
                  <a:pt x="66910" y="23031"/>
                  <a:pt x="66849" y="23031"/>
                </a:cubicBezTo>
                <a:cubicBezTo>
                  <a:pt x="66800" y="23031"/>
                  <a:pt x="66741" y="23051"/>
                  <a:pt x="66691" y="23056"/>
                </a:cubicBezTo>
                <a:cubicBezTo>
                  <a:pt x="66649" y="23061"/>
                  <a:pt x="66610" y="23068"/>
                  <a:pt x="66575" y="23068"/>
                </a:cubicBezTo>
                <a:cubicBezTo>
                  <a:pt x="66505" y="23068"/>
                  <a:pt x="66455" y="23038"/>
                  <a:pt x="66453" y="22894"/>
                </a:cubicBezTo>
                <a:cubicBezTo>
                  <a:pt x="66451" y="22781"/>
                  <a:pt x="66413" y="22699"/>
                  <a:pt x="66341" y="22699"/>
                </a:cubicBezTo>
                <a:cubicBezTo>
                  <a:pt x="66297" y="22699"/>
                  <a:pt x="66241" y="22730"/>
                  <a:pt x="66172" y="22805"/>
                </a:cubicBezTo>
                <a:cubicBezTo>
                  <a:pt x="66138" y="22842"/>
                  <a:pt x="66109" y="22857"/>
                  <a:pt x="66084" y="22857"/>
                </a:cubicBezTo>
                <a:cubicBezTo>
                  <a:pt x="66028" y="22857"/>
                  <a:pt x="66000" y="22777"/>
                  <a:pt x="66002" y="22713"/>
                </a:cubicBezTo>
                <a:cubicBezTo>
                  <a:pt x="66011" y="22524"/>
                  <a:pt x="65895" y="22446"/>
                  <a:pt x="65779" y="22446"/>
                </a:cubicBezTo>
                <a:cubicBezTo>
                  <a:pt x="65751" y="22446"/>
                  <a:pt x="65723" y="22451"/>
                  <a:pt x="65697" y="22459"/>
                </a:cubicBezTo>
                <a:cubicBezTo>
                  <a:pt x="65637" y="22479"/>
                  <a:pt x="65581" y="22487"/>
                  <a:pt x="65530" y="22487"/>
                </a:cubicBezTo>
                <a:cubicBezTo>
                  <a:pt x="65256" y="22487"/>
                  <a:pt x="65089" y="22248"/>
                  <a:pt x="64902" y="22119"/>
                </a:cubicBezTo>
                <a:cubicBezTo>
                  <a:pt x="64680" y="21963"/>
                  <a:pt x="64484" y="21825"/>
                  <a:pt x="64210" y="21800"/>
                </a:cubicBezTo>
                <a:cubicBezTo>
                  <a:pt x="63863" y="21767"/>
                  <a:pt x="63595" y="21514"/>
                  <a:pt x="63302" y="21404"/>
                </a:cubicBezTo>
                <a:cubicBezTo>
                  <a:pt x="62883" y="21245"/>
                  <a:pt x="62452" y="21088"/>
                  <a:pt x="62035" y="20918"/>
                </a:cubicBezTo>
                <a:cubicBezTo>
                  <a:pt x="61161" y="20564"/>
                  <a:pt x="60245" y="20355"/>
                  <a:pt x="59365" y="20057"/>
                </a:cubicBezTo>
                <a:cubicBezTo>
                  <a:pt x="58840" y="19879"/>
                  <a:pt x="58279" y="19740"/>
                  <a:pt x="57754" y="19580"/>
                </a:cubicBezTo>
                <a:cubicBezTo>
                  <a:pt x="56920" y="19326"/>
                  <a:pt x="56047" y="19158"/>
                  <a:pt x="55205" y="18901"/>
                </a:cubicBezTo>
                <a:cubicBezTo>
                  <a:pt x="54674" y="18738"/>
                  <a:pt x="54122" y="18756"/>
                  <a:pt x="53585" y="18617"/>
                </a:cubicBezTo>
                <a:cubicBezTo>
                  <a:pt x="52960" y="18456"/>
                  <a:pt x="52327" y="18185"/>
                  <a:pt x="51705" y="18170"/>
                </a:cubicBezTo>
                <a:cubicBezTo>
                  <a:pt x="50941" y="18151"/>
                  <a:pt x="50228" y="17964"/>
                  <a:pt x="49495" y="17839"/>
                </a:cubicBezTo>
                <a:cubicBezTo>
                  <a:pt x="48492" y="17670"/>
                  <a:pt x="47488" y="17590"/>
                  <a:pt x="46470" y="17550"/>
                </a:cubicBezTo>
                <a:cubicBezTo>
                  <a:pt x="45508" y="17511"/>
                  <a:pt x="44544" y="17370"/>
                  <a:pt x="43577" y="17298"/>
                </a:cubicBezTo>
                <a:cubicBezTo>
                  <a:pt x="43506" y="17293"/>
                  <a:pt x="43436" y="17291"/>
                  <a:pt x="43366" y="17291"/>
                </a:cubicBezTo>
                <a:cubicBezTo>
                  <a:pt x="43093" y="17291"/>
                  <a:pt x="42821" y="17322"/>
                  <a:pt x="42550" y="17322"/>
                </a:cubicBezTo>
                <a:cubicBezTo>
                  <a:pt x="42368" y="17322"/>
                  <a:pt x="42187" y="17308"/>
                  <a:pt x="42005" y="17262"/>
                </a:cubicBezTo>
                <a:cubicBezTo>
                  <a:pt x="41753" y="17197"/>
                  <a:pt x="41499" y="17177"/>
                  <a:pt x="41245" y="17177"/>
                </a:cubicBezTo>
                <a:cubicBezTo>
                  <a:pt x="40839" y="17177"/>
                  <a:pt x="40431" y="17228"/>
                  <a:pt x="40023" y="17228"/>
                </a:cubicBezTo>
                <a:cubicBezTo>
                  <a:pt x="39926" y="17228"/>
                  <a:pt x="39829" y="17225"/>
                  <a:pt x="39732" y="17218"/>
                </a:cubicBezTo>
                <a:cubicBezTo>
                  <a:pt x="39549" y="17204"/>
                  <a:pt x="39364" y="17199"/>
                  <a:pt x="39180" y="17199"/>
                </a:cubicBezTo>
                <a:cubicBezTo>
                  <a:pt x="38414" y="17199"/>
                  <a:pt x="37643" y="17291"/>
                  <a:pt x="36875" y="17291"/>
                </a:cubicBezTo>
                <a:cubicBezTo>
                  <a:pt x="36859" y="17291"/>
                  <a:pt x="36843" y="17291"/>
                  <a:pt x="36827" y="17291"/>
                </a:cubicBezTo>
                <a:cubicBezTo>
                  <a:pt x="36176" y="17289"/>
                  <a:pt x="35519" y="17286"/>
                  <a:pt x="34871" y="17282"/>
                </a:cubicBezTo>
                <a:cubicBezTo>
                  <a:pt x="34847" y="17282"/>
                  <a:pt x="34824" y="17282"/>
                  <a:pt x="34801" y="17282"/>
                </a:cubicBezTo>
                <a:cubicBezTo>
                  <a:pt x="34299" y="17282"/>
                  <a:pt x="33780" y="17307"/>
                  <a:pt x="33270" y="17336"/>
                </a:cubicBezTo>
                <a:cubicBezTo>
                  <a:pt x="31958" y="17409"/>
                  <a:pt x="30648" y="17472"/>
                  <a:pt x="29336" y="17525"/>
                </a:cubicBezTo>
                <a:cubicBezTo>
                  <a:pt x="28507" y="17558"/>
                  <a:pt x="27679" y="17624"/>
                  <a:pt x="26852" y="17670"/>
                </a:cubicBezTo>
                <a:cubicBezTo>
                  <a:pt x="26310" y="17699"/>
                  <a:pt x="25746" y="17817"/>
                  <a:pt x="25190" y="17875"/>
                </a:cubicBezTo>
                <a:cubicBezTo>
                  <a:pt x="24082" y="17987"/>
                  <a:pt x="22971" y="18110"/>
                  <a:pt x="21896" y="18384"/>
                </a:cubicBezTo>
                <a:cubicBezTo>
                  <a:pt x="20828" y="18655"/>
                  <a:pt x="19744" y="18859"/>
                  <a:pt x="18672" y="19096"/>
                </a:cubicBezTo>
                <a:cubicBezTo>
                  <a:pt x="17470" y="19361"/>
                  <a:pt x="16290" y="19707"/>
                  <a:pt x="15118" y="20050"/>
                </a:cubicBezTo>
                <a:cubicBezTo>
                  <a:pt x="14216" y="20315"/>
                  <a:pt x="13287" y="20541"/>
                  <a:pt x="12421" y="20892"/>
                </a:cubicBezTo>
                <a:cubicBezTo>
                  <a:pt x="11576" y="21236"/>
                  <a:pt x="10724" y="21586"/>
                  <a:pt x="9873" y="21907"/>
                </a:cubicBezTo>
                <a:cubicBezTo>
                  <a:pt x="9349" y="22105"/>
                  <a:pt x="8817" y="22322"/>
                  <a:pt x="8293" y="22523"/>
                </a:cubicBezTo>
                <a:cubicBezTo>
                  <a:pt x="7727" y="22739"/>
                  <a:pt x="7144" y="22973"/>
                  <a:pt x="6628" y="23337"/>
                </a:cubicBezTo>
                <a:cubicBezTo>
                  <a:pt x="6246" y="23607"/>
                  <a:pt x="5788" y="23778"/>
                  <a:pt x="5363" y="23978"/>
                </a:cubicBezTo>
                <a:cubicBezTo>
                  <a:pt x="4839" y="24225"/>
                  <a:pt x="4331" y="24515"/>
                  <a:pt x="3778" y="24711"/>
                </a:cubicBezTo>
                <a:cubicBezTo>
                  <a:pt x="3554" y="24791"/>
                  <a:pt x="3385" y="24838"/>
                  <a:pt x="3248" y="24838"/>
                </a:cubicBezTo>
                <a:cubicBezTo>
                  <a:pt x="3050" y="24838"/>
                  <a:pt x="2915" y="24741"/>
                  <a:pt x="2768" y="24501"/>
                </a:cubicBezTo>
                <a:cubicBezTo>
                  <a:pt x="2634" y="24281"/>
                  <a:pt x="2818" y="23591"/>
                  <a:pt x="3065" y="23408"/>
                </a:cubicBezTo>
                <a:cubicBezTo>
                  <a:pt x="3553" y="23047"/>
                  <a:pt x="4113" y="22805"/>
                  <a:pt x="4629" y="22493"/>
                </a:cubicBezTo>
                <a:cubicBezTo>
                  <a:pt x="5136" y="22189"/>
                  <a:pt x="5665" y="21918"/>
                  <a:pt x="6203" y="21707"/>
                </a:cubicBezTo>
                <a:cubicBezTo>
                  <a:pt x="6996" y="21398"/>
                  <a:pt x="7690" y="20873"/>
                  <a:pt x="8619" y="20693"/>
                </a:cubicBezTo>
                <a:cubicBezTo>
                  <a:pt x="8486" y="20626"/>
                  <a:pt x="8365" y="20601"/>
                  <a:pt x="8253" y="20601"/>
                </a:cubicBezTo>
                <a:cubicBezTo>
                  <a:pt x="8038" y="20601"/>
                  <a:pt x="7859" y="20694"/>
                  <a:pt x="7698" y="20764"/>
                </a:cubicBezTo>
                <a:cubicBezTo>
                  <a:pt x="7221" y="20973"/>
                  <a:pt x="6725" y="21107"/>
                  <a:pt x="6228" y="21254"/>
                </a:cubicBezTo>
                <a:cubicBezTo>
                  <a:pt x="5854" y="21365"/>
                  <a:pt x="5540" y="21630"/>
                  <a:pt x="5159" y="21760"/>
                </a:cubicBezTo>
                <a:cubicBezTo>
                  <a:pt x="4530" y="21974"/>
                  <a:pt x="3965" y="22330"/>
                  <a:pt x="3392" y="22662"/>
                </a:cubicBezTo>
                <a:cubicBezTo>
                  <a:pt x="3346" y="22688"/>
                  <a:pt x="3281" y="22731"/>
                  <a:pt x="3221" y="22731"/>
                </a:cubicBezTo>
                <a:cubicBezTo>
                  <a:pt x="3192" y="22731"/>
                  <a:pt x="3165" y="22721"/>
                  <a:pt x="3140" y="22695"/>
                </a:cubicBezTo>
                <a:cubicBezTo>
                  <a:pt x="3103" y="22652"/>
                  <a:pt x="3116" y="22546"/>
                  <a:pt x="3132" y="22474"/>
                </a:cubicBezTo>
                <a:cubicBezTo>
                  <a:pt x="3211" y="22082"/>
                  <a:pt x="3423" y="21788"/>
                  <a:pt x="3780" y="21593"/>
                </a:cubicBezTo>
                <a:cubicBezTo>
                  <a:pt x="4619" y="21135"/>
                  <a:pt x="5399" y="20565"/>
                  <a:pt x="6299" y="20213"/>
                </a:cubicBezTo>
                <a:cubicBezTo>
                  <a:pt x="6499" y="20135"/>
                  <a:pt x="6716" y="20025"/>
                  <a:pt x="6869" y="19771"/>
                </a:cubicBezTo>
                <a:lnTo>
                  <a:pt x="6869" y="19771"/>
                </a:lnTo>
                <a:cubicBezTo>
                  <a:pt x="6307" y="19858"/>
                  <a:pt x="5837" y="20016"/>
                  <a:pt x="5394" y="20326"/>
                </a:cubicBezTo>
                <a:cubicBezTo>
                  <a:pt x="4899" y="20670"/>
                  <a:pt x="4260" y="20774"/>
                  <a:pt x="3807" y="21217"/>
                </a:cubicBezTo>
                <a:cubicBezTo>
                  <a:pt x="3798" y="21227"/>
                  <a:pt x="3785" y="21231"/>
                  <a:pt x="3771" y="21231"/>
                </a:cubicBezTo>
                <a:cubicBezTo>
                  <a:pt x="3703" y="21231"/>
                  <a:pt x="3598" y="21136"/>
                  <a:pt x="3631" y="21022"/>
                </a:cubicBezTo>
                <a:cubicBezTo>
                  <a:pt x="3761" y="20580"/>
                  <a:pt x="3865" y="20123"/>
                  <a:pt x="4056" y="19708"/>
                </a:cubicBezTo>
                <a:cubicBezTo>
                  <a:pt x="4224" y="19345"/>
                  <a:pt x="4667" y="19295"/>
                  <a:pt x="4985" y="19103"/>
                </a:cubicBezTo>
                <a:cubicBezTo>
                  <a:pt x="6229" y="18352"/>
                  <a:pt x="7603" y="17866"/>
                  <a:pt x="8900" y="17220"/>
                </a:cubicBezTo>
                <a:cubicBezTo>
                  <a:pt x="9205" y="17068"/>
                  <a:pt x="9548" y="17010"/>
                  <a:pt x="9854" y="16839"/>
                </a:cubicBezTo>
                <a:cubicBezTo>
                  <a:pt x="10004" y="16754"/>
                  <a:pt x="10077" y="16628"/>
                  <a:pt x="10187" y="16514"/>
                </a:cubicBezTo>
                <a:lnTo>
                  <a:pt x="10187" y="16514"/>
                </a:lnTo>
                <a:cubicBezTo>
                  <a:pt x="8248" y="17246"/>
                  <a:pt x="6284" y="17914"/>
                  <a:pt x="4424" y="19025"/>
                </a:cubicBezTo>
                <a:cubicBezTo>
                  <a:pt x="4468" y="18491"/>
                  <a:pt x="4503" y="18077"/>
                  <a:pt x="4987" y="17804"/>
                </a:cubicBezTo>
                <a:cubicBezTo>
                  <a:pt x="5728" y="17385"/>
                  <a:pt x="6476" y="16989"/>
                  <a:pt x="7278" y="16701"/>
                </a:cubicBezTo>
                <a:cubicBezTo>
                  <a:pt x="7481" y="16628"/>
                  <a:pt x="7702" y="16496"/>
                  <a:pt x="7828" y="16387"/>
                </a:cubicBezTo>
                <a:cubicBezTo>
                  <a:pt x="8181" y="16081"/>
                  <a:pt x="8641" y="16094"/>
                  <a:pt x="9005" y="15862"/>
                </a:cubicBezTo>
                <a:cubicBezTo>
                  <a:pt x="9083" y="15812"/>
                  <a:pt x="9204" y="15812"/>
                  <a:pt x="9170" y="15692"/>
                </a:cubicBezTo>
                <a:cubicBezTo>
                  <a:pt x="9151" y="15628"/>
                  <a:pt x="9103" y="15611"/>
                  <a:pt x="9050" y="15611"/>
                </a:cubicBezTo>
                <a:cubicBezTo>
                  <a:pt x="9005" y="15611"/>
                  <a:pt x="8958" y="15623"/>
                  <a:pt x="8923" y="15630"/>
                </a:cubicBezTo>
                <a:cubicBezTo>
                  <a:pt x="8460" y="15723"/>
                  <a:pt x="8024" y="15896"/>
                  <a:pt x="7596" y="16091"/>
                </a:cubicBezTo>
                <a:cubicBezTo>
                  <a:pt x="7114" y="16308"/>
                  <a:pt x="6621" y="16485"/>
                  <a:pt x="6104" y="16595"/>
                </a:cubicBezTo>
                <a:cubicBezTo>
                  <a:pt x="5888" y="16640"/>
                  <a:pt x="5815" y="16916"/>
                  <a:pt x="5578" y="16921"/>
                </a:cubicBezTo>
                <a:cubicBezTo>
                  <a:pt x="5517" y="16922"/>
                  <a:pt x="5443" y="16931"/>
                  <a:pt x="5378" y="16931"/>
                </a:cubicBezTo>
                <a:cubicBezTo>
                  <a:pt x="5316" y="16931"/>
                  <a:pt x="5260" y="16923"/>
                  <a:pt x="5228" y="16893"/>
                </a:cubicBezTo>
                <a:cubicBezTo>
                  <a:pt x="5123" y="16795"/>
                  <a:pt x="5256" y="16712"/>
                  <a:pt x="5337" y="16638"/>
                </a:cubicBezTo>
                <a:cubicBezTo>
                  <a:pt x="5379" y="16597"/>
                  <a:pt x="5405" y="16529"/>
                  <a:pt x="5417" y="16469"/>
                </a:cubicBezTo>
                <a:cubicBezTo>
                  <a:pt x="5650" y="15394"/>
                  <a:pt x="6507" y="15021"/>
                  <a:pt x="7400" y="14665"/>
                </a:cubicBezTo>
                <a:cubicBezTo>
                  <a:pt x="7984" y="14433"/>
                  <a:pt x="8546" y="14148"/>
                  <a:pt x="9105" y="13853"/>
                </a:cubicBezTo>
                <a:lnTo>
                  <a:pt x="9105" y="13853"/>
                </a:lnTo>
                <a:cubicBezTo>
                  <a:pt x="8057" y="13883"/>
                  <a:pt x="7142" y="14355"/>
                  <a:pt x="6142" y="14790"/>
                </a:cubicBezTo>
                <a:cubicBezTo>
                  <a:pt x="6296" y="14216"/>
                  <a:pt x="6653" y="13781"/>
                  <a:pt x="6694" y="13240"/>
                </a:cubicBezTo>
                <a:cubicBezTo>
                  <a:pt x="6700" y="13156"/>
                  <a:pt x="6803" y="13149"/>
                  <a:pt x="6885" y="13135"/>
                </a:cubicBezTo>
                <a:cubicBezTo>
                  <a:pt x="7609" y="13015"/>
                  <a:pt x="8215" y="12581"/>
                  <a:pt x="8905" y="12374"/>
                </a:cubicBezTo>
                <a:cubicBezTo>
                  <a:pt x="9513" y="12192"/>
                  <a:pt x="10007" y="11776"/>
                  <a:pt x="10633" y="11554"/>
                </a:cubicBezTo>
                <a:cubicBezTo>
                  <a:pt x="10519" y="11498"/>
                  <a:pt x="10409" y="11477"/>
                  <a:pt x="10302" y="11477"/>
                </a:cubicBezTo>
                <a:cubicBezTo>
                  <a:pt x="10007" y="11477"/>
                  <a:pt x="9739" y="11643"/>
                  <a:pt x="9488" y="11718"/>
                </a:cubicBezTo>
                <a:cubicBezTo>
                  <a:pt x="8584" y="11991"/>
                  <a:pt x="7708" y="12368"/>
                  <a:pt x="6827" y="12721"/>
                </a:cubicBezTo>
                <a:cubicBezTo>
                  <a:pt x="6733" y="12759"/>
                  <a:pt x="6651" y="12777"/>
                  <a:pt x="6581" y="12777"/>
                </a:cubicBezTo>
                <a:cubicBezTo>
                  <a:pt x="6375" y="12777"/>
                  <a:pt x="6273" y="12621"/>
                  <a:pt x="6246" y="12371"/>
                </a:cubicBezTo>
                <a:cubicBezTo>
                  <a:pt x="6220" y="12129"/>
                  <a:pt x="6102" y="11957"/>
                  <a:pt x="5907" y="11892"/>
                </a:cubicBezTo>
                <a:cubicBezTo>
                  <a:pt x="5777" y="11849"/>
                  <a:pt x="5710" y="11806"/>
                  <a:pt x="5705" y="11690"/>
                </a:cubicBezTo>
                <a:cubicBezTo>
                  <a:pt x="5699" y="11563"/>
                  <a:pt x="5841" y="11565"/>
                  <a:pt x="5911" y="11534"/>
                </a:cubicBezTo>
                <a:cubicBezTo>
                  <a:pt x="6463" y="11302"/>
                  <a:pt x="7045" y="11129"/>
                  <a:pt x="7574" y="10855"/>
                </a:cubicBezTo>
                <a:cubicBezTo>
                  <a:pt x="8082" y="10592"/>
                  <a:pt x="8682" y="10652"/>
                  <a:pt x="9169" y="10307"/>
                </a:cubicBezTo>
                <a:lnTo>
                  <a:pt x="9169" y="10307"/>
                </a:lnTo>
                <a:cubicBezTo>
                  <a:pt x="9087" y="10325"/>
                  <a:pt x="9004" y="10331"/>
                  <a:pt x="8922" y="10331"/>
                </a:cubicBezTo>
                <a:cubicBezTo>
                  <a:pt x="8742" y="10331"/>
                  <a:pt x="8562" y="10301"/>
                  <a:pt x="8389" y="10301"/>
                </a:cubicBezTo>
                <a:cubicBezTo>
                  <a:pt x="8290" y="10301"/>
                  <a:pt x="8194" y="10311"/>
                  <a:pt x="8100" y="10341"/>
                </a:cubicBezTo>
                <a:cubicBezTo>
                  <a:pt x="7216" y="10624"/>
                  <a:pt x="6317" y="10867"/>
                  <a:pt x="5462" y="11236"/>
                </a:cubicBezTo>
                <a:cubicBezTo>
                  <a:pt x="5350" y="11284"/>
                  <a:pt x="5239" y="11330"/>
                  <a:pt x="5140" y="11330"/>
                </a:cubicBezTo>
                <a:cubicBezTo>
                  <a:pt x="5027" y="11330"/>
                  <a:pt x="4928" y="11270"/>
                  <a:pt x="4861" y="11085"/>
                </a:cubicBezTo>
                <a:cubicBezTo>
                  <a:pt x="4856" y="11069"/>
                  <a:pt x="4849" y="11055"/>
                  <a:pt x="4839" y="11043"/>
                </a:cubicBezTo>
                <a:cubicBezTo>
                  <a:pt x="4514" y="10706"/>
                  <a:pt x="4524" y="10732"/>
                  <a:pt x="5025" y="10540"/>
                </a:cubicBezTo>
                <a:cubicBezTo>
                  <a:pt x="5499" y="10357"/>
                  <a:pt x="6019" y="10287"/>
                  <a:pt x="6446" y="9987"/>
                </a:cubicBezTo>
                <a:lnTo>
                  <a:pt x="6461" y="10001"/>
                </a:lnTo>
                <a:cubicBezTo>
                  <a:pt x="6379" y="9893"/>
                  <a:pt x="6355" y="9766"/>
                  <a:pt x="6228" y="9766"/>
                </a:cubicBezTo>
                <a:cubicBezTo>
                  <a:pt x="6173" y="9766"/>
                  <a:pt x="6099" y="9790"/>
                  <a:pt x="5992" y="9850"/>
                </a:cubicBezTo>
                <a:cubicBezTo>
                  <a:pt x="5767" y="9974"/>
                  <a:pt x="5455" y="10149"/>
                  <a:pt x="5124" y="10149"/>
                </a:cubicBezTo>
                <a:cubicBezTo>
                  <a:pt x="5069" y="10149"/>
                  <a:pt x="5013" y="10144"/>
                  <a:pt x="4956" y="10133"/>
                </a:cubicBezTo>
                <a:cubicBezTo>
                  <a:pt x="4945" y="10131"/>
                  <a:pt x="4933" y="10130"/>
                  <a:pt x="4921" y="10130"/>
                </a:cubicBezTo>
                <a:cubicBezTo>
                  <a:pt x="4846" y="10130"/>
                  <a:pt x="4757" y="10166"/>
                  <a:pt x="4696" y="10209"/>
                </a:cubicBezTo>
                <a:cubicBezTo>
                  <a:pt x="4557" y="10309"/>
                  <a:pt x="4437" y="10424"/>
                  <a:pt x="4257" y="10424"/>
                </a:cubicBezTo>
                <a:cubicBezTo>
                  <a:pt x="4226" y="10424"/>
                  <a:pt x="4193" y="10421"/>
                  <a:pt x="4158" y="10413"/>
                </a:cubicBezTo>
                <a:cubicBezTo>
                  <a:pt x="3846" y="10347"/>
                  <a:pt x="3619" y="10142"/>
                  <a:pt x="3399" y="9956"/>
                </a:cubicBezTo>
                <a:cubicBezTo>
                  <a:pt x="3150" y="9745"/>
                  <a:pt x="3511" y="9750"/>
                  <a:pt x="3581" y="9672"/>
                </a:cubicBezTo>
                <a:cubicBezTo>
                  <a:pt x="3707" y="9531"/>
                  <a:pt x="4137" y="9609"/>
                  <a:pt x="4027" y="9352"/>
                </a:cubicBezTo>
                <a:cubicBezTo>
                  <a:pt x="4001" y="9290"/>
                  <a:pt x="3958" y="9266"/>
                  <a:pt x="3906" y="9266"/>
                </a:cubicBezTo>
                <a:cubicBezTo>
                  <a:pt x="3776" y="9266"/>
                  <a:pt x="3589" y="9418"/>
                  <a:pt x="3473" y="9493"/>
                </a:cubicBezTo>
                <a:cubicBezTo>
                  <a:pt x="3352" y="9572"/>
                  <a:pt x="3250" y="9603"/>
                  <a:pt x="3158" y="9603"/>
                </a:cubicBezTo>
                <a:cubicBezTo>
                  <a:pt x="2891" y="9603"/>
                  <a:pt x="2724" y="9331"/>
                  <a:pt x="2510" y="9175"/>
                </a:cubicBezTo>
                <a:cubicBezTo>
                  <a:pt x="2327" y="9042"/>
                  <a:pt x="2262" y="8780"/>
                  <a:pt x="1911" y="8696"/>
                </a:cubicBezTo>
                <a:cubicBezTo>
                  <a:pt x="3651" y="8039"/>
                  <a:pt x="5295" y="7378"/>
                  <a:pt x="7020" y="6884"/>
                </a:cubicBezTo>
                <a:cubicBezTo>
                  <a:pt x="6873" y="6803"/>
                  <a:pt x="6800" y="6779"/>
                  <a:pt x="6723" y="6779"/>
                </a:cubicBezTo>
                <a:cubicBezTo>
                  <a:pt x="6644" y="6779"/>
                  <a:pt x="6562" y="6805"/>
                  <a:pt x="6391" y="6823"/>
                </a:cubicBezTo>
                <a:cubicBezTo>
                  <a:pt x="5584" y="6910"/>
                  <a:pt x="4810" y="7151"/>
                  <a:pt x="4058" y="7397"/>
                </a:cubicBezTo>
                <a:cubicBezTo>
                  <a:pt x="3410" y="7608"/>
                  <a:pt x="2711" y="7732"/>
                  <a:pt x="2120" y="8126"/>
                </a:cubicBezTo>
                <a:cubicBezTo>
                  <a:pt x="1978" y="8219"/>
                  <a:pt x="1817" y="8368"/>
                  <a:pt x="1651" y="8368"/>
                </a:cubicBezTo>
                <a:cubicBezTo>
                  <a:pt x="1563" y="8368"/>
                  <a:pt x="1474" y="8327"/>
                  <a:pt x="1384" y="8215"/>
                </a:cubicBezTo>
                <a:cubicBezTo>
                  <a:pt x="1167" y="7940"/>
                  <a:pt x="803" y="7671"/>
                  <a:pt x="1167" y="7238"/>
                </a:cubicBezTo>
                <a:cubicBezTo>
                  <a:pt x="1322" y="7053"/>
                  <a:pt x="1355" y="6831"/>
                  <a:pt x="1651" y="6694"/>
                </a:cubicBezTo>
                <a:cubicBezTo>
                  <a:pt x="2532" y="6282"/>
                  <a:pt x="3471" y="6042"/>
                  <a:pt x="4385" y="5750"/>
                </a:cubicBezTo>
                <a:cubicBezTo>
                  <a:pt x="5270" y="5467"/>
                  <a:pt x="6192" y="5268"/>
                  <a:pt x="7081" y="4980"/>
                </a:cubicBezTo>
                <a:cubicBezTo>
                  <a:pt x="8079" y="4656"/>
                  <a:pt x="9126" y="4542"/>
                  <a:pt x="10121" y="4241"/>
                </a:cubicBezTo>
                <a:cubicBezTo>
                  <a:pt x="11257" y="3896"/>
                  <a:pt x="12416" y="3650"/>
                  <a:pt x="13561" y="3353"/>
                </a:cubicBezTo>
                <a:cubicBezTo>
                  <a:pt x="14295" y="3161"/>
                  <a:pt x="15059" y="3049"/>
                  <a:pt x="15791" y="2866"/>
                </a:cubicBezTo>
                <a:cubicBezTo>
                  <a:pt x="16327" y="2731"/>
                  <a:pt x="16885" y="2618"/>
                  <a:pt x="17417" y="2519"/>
                </a:cubicBezTo>
                <a:cubicBezTo>
                  <a:pt x="18240" y="2366"/>
                  <a:pt x="19064" y="2190"/>
                  <a:pt x="19896" y="2066"/>
                </a:cubicBezTo>
                <a:cubicBezTo>
                  <a:pt x="21314" y="1853"/>
                  <a:pt x="22728" y="1622"/>
                  <a:pt x="24149" y="1426"/>
                </a:cubicBezTo>
                <a:cubicBezTo>
                  <a:pt x="25302" y="1266"/>
                  <a:pt x="26464" y="1134"/>
                  <a:pt x="27613" y="1081"/>
                </a:cubicBezTo>
                <a:cubicBezTo>
                  <a:pt x="29307" y="1006"/>
                  <a:pt x="31009" y="967"/>
                  <a:pt x="32708" y="945"/>
                </a:cubicBezTo>
                <a:cubicBezTo>
                  <a:pt x="32834" y="943"/>
                  <a:pt x="32960" y="942"/>
                  <a:pt x="33085" y="942"/>
                </a:cubicBezTo>
                <a:close/>
                <a:moveTo>
                  <a:pt x="34952" y="1"/>
                </a:moveTo>
                <a:cubicBezTo>
                  <a:pt x="34873" y="1"/>
                  <a:pt x="34796" y="8"/>
                  <a:pt x="34720" y="29"/>
                </a:cubicBezTo>
                <a:cubicBezTo>
                  <a:pt x="34560" y="72"/>
                  <a:pt x="34401" y="87"/>
                  <a:pt x="34243" y="87"/>
                </a:cubicBezTo>
                <a:cubicBezTo>
                  <a:pt x="33952" y="87"/>
                  <a:pt x="33664" y="38"/>
                  <a:pt x="33371" y="38"/>
                </a:cubicBezTo>
                <a:cubicBezTo>
                  <a:pt x="33254" y="38"/>
                  <a:pt x="33136" y="46"/>
                  <a:pt x="33017" y="68"/>
                </a:cubicBezTo>
                <a:cubicBezTo>
                  <a:pt x="32776" y="111"/>
                  <a:pt x="32518" y="125"/>
                  <a:pt x="32257" y="125"/>
                </a:cubicBezTo>
                <a:cubicBezTo>
                  <a:pt x="32021" y="125"/>
                  <a:pt x="31782" y="114"/>
                  <a:pt x="31549" y="102"/>
                </a:cubicBezTo>
                <a:cubicBezTo>
                  <a:pt x="31512" y="100"/>
                  <a:pt x="31475" y="100"/>
                  <a:pt x="31438" y="100"/>
                </a:cubicBezTo>
                <a:cubicBezTo>
                  <a:pt x="31084" y="100"/>
                  <a:pt x="30724" y="171"/>
                  <a:pt x="30374" y="171"/>
                </a:cubicBezTo>
                <a:cubicBezTo>
                  <a:pt x="30273" y="171"/>
                  <a:pt x="30173" y="165"/>
                  <a:pt x="30074" y="150"/>
                </a:cubicBezTo>
                <a:cubicBezTo>
                  <a:pt x="29872" y="118"/>
                  <a:pt x="29671" y="107"/>
                  <a:pt x="29471" y="107"/>
                </a:cubicBezTo>
                <a:cubicBezTo>
                  <a:pt x="29007" y="107"/>
                  <a:pt x="28546" y="168"/>
                  <a:pt x="28089" y="179"/>
                </a:cubicBezTo>
                <a:cubicBezTo>
                  <a:pt x="27488" y="192"/>
                  <a:pt x="26862" y="273"/>
                  <a:pt x="26249" y="337"/>
                </a:cubicBezTo>
                <a:cubicBezTo>
                  <a:pt x="25904" y="373"/>
                  <a:pt x="25567" y="417"/>
                  <a:pt x="25219" y="417"/>
                </a:cubicBezTo>
                <a:cubicBezTo>
                  <a:pt x="25124" y="417"/>
                  <a:pt x="25028" y="414"/>
                  <a:pt x="24931" y="406"/>
                </a:cubicBezTo>
                <a:cubicBezTo>
                  <a:pt x="24910" y="405"/>
                  <a:pt x="24888" y="404"/>
                  <a:pt x="24866" y="404"/>
                </a:cubicBezTo>
                <a:cubicBezTo>
                  <a:pt x="24562" y="404"/>
                  <a:pt x="24225" y="546"/>
                  <a:pt x="23903" y="611"/>
                </a:cubicBezTo>
                <a:cubicBezTo>
                  <a:pt x="23191" y="755"/>
                  <a:pt x="22440" y="636"/>
                  <a:pt x="21757" y="948"/>
                </a:cubicBezTo>
                <a:cubicBezTo>
                  <a:pt x="21585" y="1027"/>
                  <a:pt x="21406" y="1042"/>
                  <a:pt x="21225" y="1042"/>
                </a:cubicBezTo>
                <a:cubicBezTo>
                  <a:pt x="21111" y="1042"/>
                  <a:pt x="20997" y="1036"/>
                  <a:pt x="20883" y="1036"/>
                </a:cubicBezTo>
                <a:cubicBezTo>
                  <a:pt x="20734" y="1036"/>
                  <a:pt x="20586" y="1047"/>
                  <a:pt x="20442" y="1094"/>
                </a:cubicBezTo>
                <a:cubicBezTo>
                  <a:pt x="19531" y="1390"/>
                  <a:pt x="18584" y="1519"/>
                  <a:pt x="17639" y="1633"/>
                </a:cubicBezTo>
                <a:cubicBezTo>
                  <a:pt x="17300" y="1675"/>
                  <a:pt x="16985" y="1842"/>
                  <a:pt x="16625" y="1842"/>
                </a:cubicBezTo>
                <a:cubicBezTo>
                  <a:pt x="16540" y="1842"/>
                  <a:pt x="16453" y="1833"/>
                  <a:pt x="16363" y="1811"/>
                </a:cubicBezTo>
                <a:cubicBezTo>
                  <a:pt x="16355" y="1809"/>
                  <a:pt x="16346" y="1808"/>
                  <a:pt x="16335" y="1808"/>
                </a:cubicBezTo>
                <a:cubicBezTo>
                  <a:pt x="16193" y="1808"/>
                  <a:pt x="15836" y="1983"/>
                  <a:pt x="15590" y="2040"/>
                </a:cubicBezTo>
                <a:cubicBezTo>
                  <a:pt x="14531" y="2291"/>
                  <a:pt x="13464" y="2485"/>
                  <a:pt x="12423" y="2827"/>
                </a:cubicBezTo>
                <a:cubicBezTo>
                  <a:pt x="11687" y="3070"/>
                  <a:pt x="10887" y="3119"/>
                  <a:pt x="10142" y="3341"/>
                </a:cubicBezTo>
                <a:cubicBezTo>
                  <a:pt x="9647" y="3489"/>
                  <a:pt x="9136" y="3543"/>
                  <a:pt x="8643" y="3714"/>
                </a:cubicBezTo>
                <a:cubicBezTo>
                  <a:pt x="7881" y="3979"/>
                  <a:pt x="7091" y="4244"/>
                  <a:pt x="6317" y="4380"/>
                </a:cubicBezTo>
                <a:cubicBezTo>
                  <a:pt x="5755" y="4479"/>
                  <a:pt x="5305" y="4792"/>
                  <a:pt x="4756" y="4869"/>
                </a:cubicBezTo>
                <a:cubicBezTo>
                  <a:pt x="4392" y="4919"/>
                  <a:pt x="4058" y="5152"/>
                  <a:pt x="3699" y="5265"/>
                </a:cubicBezTo>
                <a:cubicBezTo>
                  <a:pt x="3203" y="5421"/>
                  <a:pt x="2706" y="5583"/>
                  <a:pt x="2212" y="5744"/>
                </a:cubicBezTo>
                <a:cubicBezTo>
                  <a:pt x="1377" y="6017"/>
                  <a:pt x="492" y="6268"/>
                  <a:pt x="183" y="7279"/>
                </a:cubicBezTo>
                <a:cubicBezTo>
                  <a:pt x="1" y="7873"/>
                  <a:pt x="302" y="9026"/>
                  <a:pt x="815" y="9244"/>
                </a:cubicBezTo>
                <a:cubicBezTo>
                  <a:pt x="1241" y="9425"/>
                  <a:pt x="1552" y="9735"/>
                  <a:pt x="1892" y="10005"/>
                </a:cubicBezTo>
                <a:cubicBezTo>
                  <a:pt x="2323" y="10347"/>
                  <a:pt x="2614" y="10856"/>
                  <a:pt x="3103" y="11134"/>
                </a:cubicBezTo>
                <a:cubicBezTo>
                  <a:pt x="3402" y="11304"/>
                  <a:pt x="3767" y="11552"/>
                  <a:pt x="3889" y="11751"/>
                </a:cubicBezTo>
                <a:cubicBezTo>
                  <a:pt x="4161" y="12190"/>
                  <a:pt x="4564" y="12300"/>
                  <a:pt x="4942" y="12499"/>
                </a:cubicBezTo>
                <a:cubicBezTo>
                  <a:pt x="5410" y="12747"/>
                  <a:pt x="5533" y="13034"/>
                  <a:pt x="5352" y="13571"/>
                </a:cubicBezTo>
                <a:cubicBezTo>
                  <a:pt x="5287" y="13762"/>
                  <a:pt x="5124" y="14023"/>
                  <a:pt x="5192" y="14133"/>
                </a:cubicBezTo>
                <a:cubicBezTo>
                  <a:pt x="5340" y="14366"/>
                  <a:pt x="5167" y="14478"/>
                  <a:pt x="5076" y="14536"/>
                </a:cubicBezTo>
                <a:cubicBezTo>
                  <a:pt x="4722" y="14765"/>
                  <a:pt x="4624" y="15057"/>
                  <a:pt x="4687" y="15464"/>
                </a:cubicBezTo>
                <a:cubicBezTo>
                  <a:pt x="4711" y="15624"/>
                  <a:pt x="4756" y="15906"/>
                  <a:pt x="4436" y="15906"/>
                </a:cubicBezTo>
                <a:cubicBezTo>
                  <a:pt x="4434" y="15906"/>
                  <a:pt x="4432" y="15906"/>
                  <a:pt x="4430" y="15906"/>
                </a:cubicBezTo>
                <a:cubicBezTo>
                  <a:pt x="4428" y="15906"/>
                  <a:pt x="4426" y="15906"/>
                  <a:pt x="4424" y="15906"/>
                </a:cubicBezTo>
                <a:cubicBezTo>
                  <a:pt x="4284" y="15906"/>
                  <a:pt x="4303" y="15993"/>
                  <a:pt x="4275" y="16083"/>
                </a:cubicBezTo>
                <a:cubicBezTo>
                  <a:pt x="4197" y="16337"/>
                  <a:pt x="4163" y="16643"/>
                  <a:pt x="3995" y="16821"/>
                </a:cubicBezTo>
                <a:cubicBezTo>
                  <a:pt x="3727" y="17110"/>
                  <a:pt x="3663" y="17490"/>
                  <a:pt x="3526" y="17809"/>
                </a:cubicBezTo>
                <a:cubicBezTo>
                  <a:pt x="3297" y="18342"/>
                  <a:pt x="3035" y="18883"/>
                  <a:pt x="2913" y="19454"/>
                </a:cubicBezTo>
                <a:cubicBezTo>
                  <a:pt x="2845" y="19774"/>
                  <a:pt x="2713" y="20051"/>
                  <a:pt x="2599" y="20345"/>
                </a:cubicBezTo>
                <a:cubicBezTo>
                  <a:pt x="2566" y="20432"/>
                  <a:pt x="2323" y="21160"/>
                  <a:pt x="2319" y="21229"/>
                </a:cubicBezTo>
                <a:cubicBezTo>
                  <a:pt x="2295" y="21554"/>
                  <a:pt x="1980" y="21902"/>
                  <a:pt x="2029" y="22083"/>
                </a:cubicBezTo>
                <a:cubicBezTo>
                  <a:pt x="2128" y="22453"/>
                  <a:pt x="1594" y="22653"/>
                  <a:pt x="1881" y="22988"/>
                </a:cubicBezTo>
                <a:cubicBezTo>
                  <a:pt x="1425" y="23319"/>
                  <a:pt x="1879" y="23843"/>
                  <a:pt x="1614" y="24176"/>
                </a:cubicBezTo>
                <a:cubicBezTo>
                  <a:pt x="1691" y="24632"/>
                  <a:pt x="1804" y="25014"/>
                  <a:pt x="2085" y="25360"/>
                </a:cubicBezTo>
                <a:cubicBezTo>
                  <a:pt x="2371" y="25707"/>
                  <a:pt x="2693" y="25868"/>
                  <a:pt x="3062" y="25868"/>
                </a:cubicBezTo>
                <a:cubicBezTo>
                  <a:pt x="3252" y="25868"/>
                  <a:pt x="3455" y="25825"/>
                  <a:pt x="3673" y="25743"/>
                </a:cubicBezTo>
                <a:cubicBezTo>
                  <a:pt x="4530" y="25422"/>
                  <a:pt x="5320" y="24963"/>
                  <a:pt x="6159" y="24605"/>
                </a:cubicBezTo>
                <a:cubicBezTo>
                  <a:pt x="6676" y="24385"/>
                  <a:pt x="7206" y="24138"/>
                  <a:pt x="7683" y="23850"/>
                </a:cubicBezTo>
                <a:cubicBezTo>
                  <a:pt x="8249" y="23511"/>
                  <a:pt x="8875" y="23357"/>
                  <a:pt x="9454" y="23070"/>
                </a:cubicBezTo>
                <a:cubicBezTo>
                  <a:pt x="10196" y="22704"/>
                  <a:pt x="11013" y="22489"/>
                  <a:pt x="11795" y="22204"/>
                </a:cubicBezTo>
                <a:cubicBezTo>
                  <a:pt x="12296" y="22022"/>
                  <a:pt x="12798" y="21843"/>
                  <a:pt x="13291" y="21641"/>
                </a:cubicBezTo>
                <a:cubicBezTo>
                  <a:pt x="13881" y="21400"/>
                  <a:pt x="14524" y="21332"/>
                  <a:pt x="15107" y="21128"/>
                </a:cubicBezTo>
                <a:cubicBezTo>
                  <a:pt x="15846" y="20870"/>
                  <a:pt x="16590" y="20636"/>
                  <a:pt x="17341" y="20428"/>
                </a:cubicBezTo>
                <a:cubicBezTo>
                  <a:pt x="17974" y="20251"/>
                  <a:pt x="18653" y="20221"/>
                  <a:pt x="19272" y="20011"/>
                </a:cubicBezTo>
                <a:cubicBezTo>
                  <a:pt x="19655" y="19880"/>
                  <a:pt x="20094" y="19720"/>
                  <a:pt x="20436" y="19682"/>
                </a:cubicBezTo>
                <a:cubicBezTo>
                  <a:pt x="21077" y="19611"/>
                  <a:pt x="21703" y="19453"/>
                  <a:pt x="22343" y="19390"/>
                </a:cubicBezTo>
                <a:cubicBezTo>
                  <a:pt x="22534" y="19371"/>
                  <a:pt x="22649" y="19215"/>
                  <a:pt x="22872" y="19215"/>
                </a:cubicBezTo>
                <a:cubicBezTo>
                  <a:pt x="22878" y="19215"/>
                  <a:pt x="22885" y="19215"/>
                  <a:pt x="22892" y="19216"/>
                </a:cubicBezTo>
                <a:cubicBezTo>
                  <a:pt x="22928" y="19217"/>
                  <a:pt x="22965" y="19218"/>
                  <a:pt x="23001" y="19218"/>
                </a:cubicBezTo>
                <a:cubicBezTo>
                  <a:pt x="23493" y="19218"/>
                  <a:pt x="23980" y="19081"/>
                  <a:pt x="24479" y="19048"/>
                </a:cubicBezTo>
                <a:cubicBezTo>
                  <a:pt x="25192" y="19001"/>
                  <a:pt x="25906" y="18893"/>
                  <a:pt x="26620" y="18819"/>
                </a:cubicBezTo>
                <a:cubicBezTo>
                  <a:pt x="26655" y="18815"/>
                  <a:pt x="26690" y="18814"/>
                  <a:pt x="26726" y="18814"/>
                </a:cubicBezTo>
                <a:cubicBezTo>
                  <a:pt x="26871" y="18814"/>
                  <a:pt x="27019" y="18838"/>
                  <a:pt x="27157" y="18838"/>
                </a:cubicBezTo>
                <a:cubicBezTo>
                  <a:pt x="27253" y="18838"/>
                  <a:pt x="27344" y="18826"/>
                  <a:pt x="27426" y="18786"/>
                </a:cubicBezTo>
                <a:cubicBezTo>
                  <a:pt x="27816" y="18592"/>
                  <a:pt x="28269" y="18609"/>
                  <a:pt x="28624" y="18599"/>
                </a:cubicBezTo>
                <a:cubicBezTo>
                  <a:pt x="29619" y="18570"/>
                  <a:pt x="30613" y="18478"/>
                  <a:pt x="31606" y="18423"/>
                </a:cubicBezTo>
                <a:cubicBezTo>
                  <a:pt x="31630" y="18422"/>
                  <a:pt x="31653" y="18421"/>
                  <a:pt x="31676" y="18421"/>
                </a:cubicBezTo>
                <a:cubicBezTo>
                  <a:pt x="31971" y="18421"/>
                  <a:pt x="32247" y="18517"/>
                  <a:pt x="32540" y="18517"/>
                </a:cubicBezTo>
                <a:cubicBezTo>
                  <a:pt x="32599" y="18517"/>
                  <a:pt x="32659" y="18513"/>
                  <a:pt x="32720" y="18504"/>
                </a:cubicBezTo>
                <a:cubicBezTo>
                  <a:pt x="32890" y="18478"/>
                  <a:pt x="33049" y="18384"/>
                  <a:pt x="33229" y="18384"/>
                </a:cubicBezTo>
                <a:cubicBezTo>
                  <a:pt x="33269" y="18384"/>
                  <a:pt x="33309" y="18388"/>
                  <a:pt x="33350" y="18399"/>
                </a:cubicBezTo>
                <a:cubicBezTo>
                  <a:pt x="33635" y="18470"/>
                  <a:pt x="33926" y="18493"/>
                  <a:pt x="34216" y="18493"/>
                </a:cubicBezTo>
                <a:cubicBezTo>
                  <a:pt x="34625" y="18493"/>
                  <a:pt x="35035" y="18448"/>
                  <a:pt x="35431" y="18429"/>
                </a:cubicBezTo>
                <a:cubicBezTo>
                  <a:pt x="36126" y="18397"/>
                  <a:pt x="36837" y="18444"/>
                  <a:pt x="37548" y="18319"/>
                </a:cubicBezTo>
                <a:cubicBezTo>
                  <a:pt x="37713" y="18290"/>
                  <a:pt x="37884" y="18281"/>
                  <a:pt x="38058" y="18281"/>
                </a:cubicBezTo>
                <a:cubicBezTo>
                  <a:pt x="38411" y="18281"/>
                  <a:pt x="38778" y="18320"/>
                  <a:pt x="39141" y="18320"/>
                </a:cubicBezTo>
                <a:cubicBezTo>
                  <a:pt x="39201" y="18320"/>
                  <a:pt x="39261" y="18319"/>
                  <a:pt x="39321" y="18317"/>
                </a:cubicBezTo>
                <a:cubicBezTo>
                  <a:pt x="39444" y="18312"/>
                  <a:pt x="39568" y="18309"/>
                  <a:pt x="39692" y="18309"/>
                </a:cubicBezTo>
                <a:cubicBezTo>
                  <a:pt x="40171" y="18309"/>
                  <a:pt x="40651" y="18341"/>
                  <a:pt x="41130" y="18341"/>
                </a:cubicBezTo>
                <a:cubicBezTo>
                  <a:pt x="41500" y="18341"/>
                  <a:pt x="41870" y="18322"/>
                  <a:pt x="42240" y="18256"/>
                </a:cubicBezTo>
                <a:cubicBezTo>
                  <a:pt x="42244" y="18255"/>
                  <a:pt x="42248" y="18255"/>
                  <a:pt x="42253" y="18255"/>
                </a:cubicBezTo>
                <a:cubicBezTo>
                  <a:pt x="42290" y="18255"/>
                  <a:pt x="42333" y="18280"/>
                  <a:pt x="42369" y="18299"/>
                </a:cubicBezTo>
                <a:cubicBezTo>
                  <a:pt x="42586" y="18416"/>
                  <a:pt x="42813" y="18441"/>
                  <a:pt x="43042" y="18441"/>
                </a:cubicBezTo>
                <a:cubicBezTo>
                  <a:pt x="43221" y="18441"/>
                  <a:pt x="43402" y="18426"/>
                  <a:pt x="43582" y="18426"/>
                </a:cubicBezTo>
                <a:cubicBezTo>
                  <a:pt x="43707" y="18426"/>
                  <a:pt x="43832" y="18433"/>
                  <a:pt x="43955" y="18458"/>
                </a:cubicBezTo>
                <a:cubicBezTo>
                  <a:pt x="44227" y="18514"/>
                  <a:pt x="44508" y="18533"/>
                  <a:pt x="44791" y="18533"/>
                </a:cubicBezTo>
                <a:cubicBezTo>
                  <a:pt x="45033" y="18533"/>
                  <a:pt x="45277" y="18519"/>
                  <a:pt x="45516" y="18502"/>
                </a:cubicBezTo>
                <a:cubicBezTo>
                  <a:pt x="45538" y="18501"/>
                  <a:pt x="45559" y="18500"/>
                  <a:pt x="45580" y="18500"/>
                </a:cubicBezTo>
                <a:cubicBezTo>
                  <a:pt x="45932" y="18500"/>
                  <a:pt x="46263" y="18693"/>
                  <a:pt x="46601" y="18693"/>
                </a:cubicBezTo>
                <a:cubicBezTo>
                  <a:pt x="46694" y="18693"/>
                  <a:pt x="46787" y="18679"/>
                  <a:pt x="46881" y="18642"/>
                </a:cubicBezTo>
                <a:cubicBezTo>
                  <a:pt x="46961" y="18610"/>
                  <a:pt x="47038" y="18598"/>
                  <a:pt x="47112" y="18598"/>
                </a:cubicBezTo>
                <a:cubicBezTo>
                  <a:pt x="47331" y="18598"/>
                  <a:pt x="47528" y="18706"/>
                  <a:pt x="47713" y="18748"/>
                </a:cubicBezTo>
                <a:cubicBezTo>
                  <a:pt x="48424" y="18912"/>
                  <a:pt x="49152" y="18951"/>
                  <a:pt x="49864" y="19097"/>
                </a:cubicBezTo>
                <a:cubicBezTo>
                  <a:pt x="50579" y="19244"/>
                  <a:pt x="51340" y="19286"/>
                  <a:pt x="52039" y="19459"/>
                </a:cubicBezTo>
                <a:cubicBezTo>
                  <a:pt x="52720" y="19626"/>
                  <a:pt x="53424" y="19791"/>
                  <a:pt x="54104" y="19998"/>
                </a:cubicBezTo>
                <a:cubicBezTo>
                  <a:pt x="54933" y="20251"/>
                  <a:pt x="55811" y="20376"/>
                  <a:pt x="56661" y="20608"/>
                </a:cubicBezTo>
                <a:cubicBezTo>
                  <a:pt x="57619" y="20868"/>
                  <a:pt x="58582" y="21110"/>
                  <a:pt x="59526" y="21415"/>
                </a:cubicBezTo>
                <a:cubicBezTo>
                  <a:pt x="59836" y="21515"/>
                  <a:pt x="60206" y="21504"/>
                  <a:pt x="60452" y="21645"/>
                </a:cubicBezTo>
                <a:cubicBezTo>
                  <a:pt x="61308" y="22133"/>
                  <a:pt x="62287" y="22292"/>
                  <a:pt x="63151" y="22752"/>
                </a:cubicBezTo>
                <a:cubicBezTo>
                  <a:pt x="63859" y="23130"/>
                  <a:pt x="64670" y="23265"/>
                  <a:pt x="65360" y="23727"/>
                </a:cubicBezTo>
                <a:cubicBezTo>
                  <a:pt x="65906" y="24092"/>
                  <a:pt x="66592" y="24223"/>
                  <a:pt x="67120" y="24658"/>
                </a:cubicBezTo>
                <a:cubicBezTo>
                  <a:pt x="67235" y="24754"/>
                  <a:pt x="67420" y="24836"/>
                  <a:pt x="67569" y="24836"/>
                </a:cubicBezTo>
                <a:cubicBezTo>
                  <a:pt x="67591" y="24836"/>
                  <a:pt x="67613" y="24834"/>
                  <a:pt x="67634" y="24830"/>
                </a:cubicBezTo>
                <a:cubicBezTo>
                  <a:pt x="67718" y="24813"/>
                  <a:pt x="67800" y="24806"/>
                  <a:pt x="67880" y="24806"/>
                </a:cubicBezTo>
                <a:cubicBezTo>
                  <a:pt x="68221" y="24806"/>
                  <a:pt x="68531" y="24939"/>
                  <a:pt x="68799" y="25091"/>
                </a:cubicBezTo>
                <a:cubicBezTo>
                  <a:pt x="68919" y="25159"/>
                  <a:pt x="69025" y="25186"/>
                  <a:pt x="69122" y="25186"/>
                </a:cubicBezTo>
                <a:cubicBezTo>
                  <a:pt x="69313" y="25186"/>
                  <a:pt x="69465" y="25080"/>
                  <a:pt x="69614" y="24977"/>
                </a:cubicBezTo>
                <a:cubicBezTo>
                  <a:pt x="70219" y="24563"/>
                  <a:pt x="70411" y="23856"/>
                  <a:pt x="70100" y="23076"/>
                </a:cubicBezTo>
                <a:cubicBezTo>
                  <a:pt x="70014" y="22861"/>
                  <a:pt x="70128" y="22647"/>
                  <a:pt x="69990" y="22460"/>
                </a:cubicBezTo>
                <a:cubicBezTo>
                  <a:pt x="69542" y="21851"/>
                  <a:pt x="69482" y="21077"/>
                  <a:pt x="69123" y="20415"/>
                </a:cubicBezTo>
                <a:cubicBezTo>
                  <a:pt x="68886" y="19978"/>
                  <a:pt x="68848" y="19415"/>
                  <a:pt x="68591" y="18940"/>
                </a:cubicBezTo>
                <a:cubicBezTo>
                  <a:pt x="68373" y="18532"/>
                  <a:pt x="68287" y="18053"/>
                  <a:pt x="68077" y="17638"/>
                </a:cubicBezTo>
                <a:cubicBezTo>
                  <a:pt x="67855" y="17197"/>
                  <a:pt x="67679" y="16743"/>
                  <a:pt x="67496" y="16286"/>
                </a:cubicBezTo>
                <a:cubicBezTo>
                  <a:pt x="67340" y="15896"/>
                  <a:pt x="67187" y="15464"/>
                  <a:pt x="66929" y="15150"/>
                </a:cubicBezTo>
                <a:cubicBezTo>
                  <a:pt x="66611" y="14761"/>
                  <a:pt x="66497" y="14312"/>
                  <a:pt x="66317" y="13880"/>
                </a:cubicBezTo>
                <a:cubicBezTo>
                  <a:pt x="66252" y="13723"/>
                  <a:pt x="66271" y="13547"/>
                  <a:pt x="66411" y="13404"/>
                </a:cubicBezTo>
                <a:cubicBezTo>
                  <a:pt x="66703" y="13107"/>
                  <a:pt x="66996" y="12813"/>
                  <a:pt x="67268" y="12498"/>
                </a:cubicBezTo>
                <a:cubicBezTo>
                  <a:pt x="67567" y="12150"/>
                  <a:pt x="67900" y="11842"/>
                  <a:pt x="68229" y="11523"/>
                </a:cubicBezTo>
                <a:cubicBezTo>
                  <a:pt x="68562" y="11201"/>
                  <a:pt x="68808" y="10787"/>
                  <a:pt x="69141" y="10462"/>
                </a:cubicBezTo>
                <a:cubicBezTo>
                  <a:pt x="69742" y="9874"/>
                  <a:pt x="70341" y="9296"/>
                  <a:pt x="70865" y="8628"/>
                </a:cubicBezTo>
                <a:cubicBezTo>
                  <a:pt x="71055" y="8387"/>
                  <a:pt x="71183" y="8090"/>
                  <a:pt x="71403" y="7897"/>
                </a:cubicBezTo>
                <a:cubicBezTo>
                  <a:pt x="71728" y="7613"/>
                  <a:pt x="71878" y="7250"/>
                  <a:pt x="72010" y="6875"/>
                </a:cubicBezTo>
                <a:cubicBezTo>
                  <a:pt x="72132" y="6531"/>
                  <a:pt x="71916" y="5855"/>
                  <a:pt x="71665" y="5721"/>
                </a:cubicBezTo>
                <a:cubicBezTo>
                  <a:pt x="71329" y="5543"/>
                  <a:pt x="70978" y="5389"/>
                  <a:pt x="70642" y="5207"/>
                </a:cubicBezTo>
                <a:cubicBezTo>
                  <a:pt x="70301" y="5022"/>
                  <a:pt x="69986" y="4844"/>
                  <a:pt x="69567" y="4801"/>
                </a:cubicBezTo>
                <a:cubicBezTo>
                  <a:pt x="69131" y="4756"/>
                  <a:pt x="68718" y="4492"/>
                  <a:pt x="68291" y="4336"/>
                </a:cubicBezTo>
                <a:cubicBezTo>
                  <a:pt x="67820" y="4161"/>
                  <a:pt x="67286" y="4117"/>
                  <a:pt x="66852" y="3909"/>
                </a:cubicBezTo>
                <a:cubicBezTo>
                  <a:pt x="66145" y="3568"/>
                  <a:pt x="65366" y="3554"/>
                  <a:pt x="64639" y="3305"/>
                </a:cubicBezTo>
                <a:cubicBezTo>
                  <a:pt x="64144" y="3134"/>
                  <a:pt x="63540" y="3018"/>
                  <a:pt x="62960" y="2970"/>
                </a:cubicBezTo>
                <a:cubicBezTo>
                  <a:pt x="62285" y="2912"/>
                  <a:pt x="61646" y="2586"/>
                  <a:pt x="60951" y="2510"/>
                </a:cubicBezTo>
                <a:cubicBezTo>
                  <a:pt x="59888" y="2392"/>
                  <a:pt x="58824" y="2248"/>
                  <a:pt x="57771" y="2052"/>
                </a:cubicBezTo>
                <a:cubicBezTo>
                  <a:pt x="57139" y="1935"/>
                  <a:pt x="56489" y="1953"/>
                  <a:pt x="55866" y="1767"/>
                </a:cubicBezTo>
                <a:cubicBezTo>
                  <a:pt x="55597" y="1688"/>
                  <a:pt x="55321" y="1641"/>
                  <a:pt x="55042" y="1627"/>
                </a:cubicBezTo>
                <a:cubicBezTo>
                  <a:pt x="54460" y="1594"/>
                  <a:pt x="53885" y="1470"/>
                  <a:pt x="53302" y="1406"/>
                </a:cubicBezTo>
                <a:cubicBezTo>
                  <a:pt x="52746" y="1344"/>
                  <a:pt x="52193" y="1211"/>
                  <a:pt x="51631" y="1156"/>
                </a:cubicBezTo>
                <a:cubicBezTo>
                  <a:pt x="51606" y="1153"/>
                  <a:pt x="51582" y="1153"/>
                  <a:pt x="51557" y="1153"/>
                </a:cubicBezTo>
                <a:cubicBezTo>
                  <a:pt x="51493" y="1153"/>
                  <a:pt x="51430" y="1159"/>
                  <a:pt x="51363" y="1159"/>
                </a:cubicBezTo>
                <a:cubicBezTo>
                  <a:pt x="51322" y="1159"/>
                  <a:pt x="51280" y="1157"/>
                  <a:pt x="51236" y="1149"/>
                </a:cubicBezTo>
                <a:cubicBezTo>
                  <a:pt x="50673" y="1051"/>
                  <a:pt x="50099" y="917"/>
                  <a:pt x="49540" y="917"/>
                </a:cubicBezTo>
                <a:cubicBezTo>
                  <a:pt x="48875" y="917"/>
                  <a:pt x="48220" y="831"/>
                  <a:pt x="47576" y="738"/>
                </a:cubicBezTo>
                <a:cubicBezTo>
                  <a:pt x="46464" y="577"/>
                  <a:pt x="45344" y="575"/>
                  <a:pt x="44229" y="476"/>
                </a:cubicBezTo>
                <a:cubicBezTo>
                  <a:pt x="43021" y="369"/>
                  <a:pt x="41793" y="431"/>
                  <a:pt x="40590" y="221"/>
                </a:cubicBezTo>
                <a:cubicBezTo>
                  <a:pt x="40555" y="214"/>
                  <a:pt x="40521" y="212"/>
                  <a:pt x="40488" y="212"/>
                </a:cubicBezTo>
                <a:cubicBezTo>
                  <a:pt x="40289" y="212"/>
                  <a:pt x="40111" y="304"/>
                  <a:pt x="39924" y="304"/>
                </a:cubicBezTo>
                <a:cubicBezTo>
                  <a:pt x="39884" y="304"/>
                  <a:pt x="39843" y="300"/>
                  <a:pt x="39802" y="290"/>
                </a:cubicBezTo>
                <a:cubicBezTo>
                  <a:pt x="39150" y="126"/>
                  <a:pt x="38478" y="223"/>
                  <a:pt x="37816" y="131"/>
                </a:cubicBezTo>
                <a:cubicBezTo>
                  <a:pt x="37455" y="81"/>
                  <a:pt x="37087" y="57"/>
                  <a:pt x="36720" y="57"/>
                </a:cubicBezTo>
                <a:cubicBezTo>
                  <a:pt x="36456" y="57"/>
                  <a:pt x="36194" y="69"/>
                  <a:pt x="35934" y="92"/>
                </a:cubicBezTo>
                <a:cubicBezTo>
                  <a:pt x="35897" y="96"/>
                  <a:pt x="35860" y="97"/>
                  <a:pt x="35823" y="97"/>
                </a:cubicBezTo>
                <a:cubicBezTo>
                  <a:pt x="35523" y="97"/>
                  <a:pt x="35228" y="1"/>
                  <a:pt x="3495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C2B3F"/>
              </a:solidFill>
            </a:endParaRPr>
          </a:p>
        </p:txBody>
      </p:sp>
      <p:sp>
        <p:nvSpPr>
          <p:cNvPr id="5" name="Google Shape;600;p25"/>
          <p:cNvSpPr txBox="1">
            <a:spLocks/>
          </p:cNvSpPr>
          <p:nvPr/>
        </p:nvSpPr>
        <p:spPr>
          <a:xfrm>
            <a:off x="1332051" y="618575"/>
            <a:ext cx="6089100" cy="732900"/>
          </a:xfrm>
          <a:prstGeom prst="rect">
            <a:avLst/>
          </a:prstGeom>
        </p:spPr>
        <p:txBody>
          <a:bodyPr spcFirstLastPara="1" wrap="square" lIns="91425" tIns="91425" rIns="91425" bIns="91425" anchor="b"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spcBef>
                <a:spcPts val="0"/>
              </a:spcBef>
            </a:pPr>
            <a:r>
              <a:rPr lang="en-US" sz="2800" b="1"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LUYỆN TẬP</a:t>
            </a:r>
            <a:endParaRPr lang="en-US" sz="2800" b="1"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Rectangle 5"/>
          <p:cNvSpPr/>
          <p:nvPr/>
        </p:nvSpPr>
        <p:spPr>
          <a:xfrm>
            <a:off x="381000" y="2286000"/>
            <a:ext cx="7696200" cy="388696"/>
          </a:xfrm>
          <a:prstGeom prst="rect">
            <a:avLst/>
          </a:prstGeom>
        </p:spPr>
        <p:txBody>
          <a:bodyPr wrap="square">
            <a:spAutoFit/>
          </a:bodyPr>
          <a:lstStyle/>
          <a:p>
            <a:pPr>
              <a:lnSpc>
                <a:spcPct val="107000"/>
              </a:lnSpc>
              <a:spcAft>
                <a:spcPts val="800"/>
              </a:spcAft>
            </a:pPr>
            <a:r>
              <a:rPr lang="en-US" b="1" dirty="0" err="1">
                <a:latin typeface="Times New Roman" panose="02020603050405020304" pitchFamily="18" charset="0"/>
                <a:ea typeface="Calibri" panose="020F0502020204030204" pitchFamily="34" charset="0"/>
                <a:cs typeface="Times New Roman" panose="02020603050405020304" pitchFamily="18" charset="0"/>
              </a:rPr>
              <a:t>Câu</a:t>
            </a:r>
            <a:r>
              <a:rPr lang="en-US" b="1" dirty="0">
                <a:latin typeface="Times New Roman" panose="02020603050405020304" pitchFamily="18" charset="0"/>
                <a:ea typeface="Calibri" panose="020F0502020204030204" pitchFamily="34" charset="0"/>
                <a:cs typeface="Times New Roman" panose="02020603050405020304" pitchFamily="18" charset="0"/>
              </a:rPr>
              <a:t> 1:</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Dựa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vào</a:t>
            </a:r>
            <a:r>
              <a:rPr lang="en-US" dirty="0">
                <a:latin typeface="Times New Roman" panose="02020603050405020304" pitchFamily="18" charset="0"/>
                <a:ea typeface="Calibri" panose="020F0502020204030204" pitchFamily="34" charset="0"/>
                <a:cs typeface="Times New Roman" panose="02020603050405020304" pitchFamily="18" charset="0"/>
              </a:rPr>
              <a:t> H 6.1 SGK </a:t>
            </a:r>
            <a:r>
              <a:rPr lang="en-US" dirty="0" err="1">
                <a:latin typeface="Times New Roman" panose="02020603050405020304" pitchFamily="18" charset="0"/>
                <a:ea typeface="Calibri" panose="020F0502020204030204" pitchFamily="34" charset="0"/>
                <a:cs typeface="Times New Roman" panose="02020603050405020304" pitchFamily="18" charset="0"/>
              </a:rPr>
              <a:t>và</a:t>
            </a:r>
            <a:r>
              <a:rPr lang="en-US" dirty="0">
                <a:latin typeface="Times New Roman" panose="02020603050405020304" pitchFamily="18" charset="0"/>
                <a:ea typeface="Calibri" panose="020F0502020204030204" pitchFamily="34" charset="0"/>
                <a:cs typeface="Times New Roman" panose="02020603050405020304" pitchFamily="18" charset="0"/>
              </a:rPr>
              <a:t> H 1.2 SGK (</a:t>
            </a:r>
            <a:r>
              <a:rPr lang="en-US" dirty="0" err="1">
                <a:latin typeface="Times New Roman" panose="02020603050405020304" pitchFamily="18" charset="0"/>
                <a:ea typeface="Calibri" panose="020F0502020204030204" pitchFamily="34" charset="0"/>
                <a:cs typeface="Times New Roman" panose="02020603050405020304" pitchFamily="18" charset="0"/>
              </a:rPr>
              <a:t>Trang</a:t>
            </a:r>
            <a:r>
              <a:rPr lang="en-US" dirty="0">
                <a:latin typeface="Times New Roman" panose="02020603050405020304" pitchFamily="18" charset="0"/>
                <a:ea typeface="Calibri" panose="020F0502020204030204" pitchFamily="34" charset="0"/>
                <a:cs typeface="Times New Roman" panose="02020603050405020304" pitchFamily="18" charset="0"/>
              </a:rPr>
              <a:t> 5) </a:t>
            </a:r>
            <a:r>
              <a:rPr lang="en-US" dirty="0" err="1">
                <a:latin typeface="Times New Roman" panose="02020603050405020304" pitchFamily="18" charset="0"/>
                <a:ea typeface="Calibri" panose="020F0502020204030204" pitchFamily="34" charset="0"/>
                <a:cs typeface="Times New Roman" panose="02020603050405020304" pitchFamily="18" charset="0"/>
              </a:rPr>
              <a:t>hãy</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điền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vào</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bảng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sau</a:t>
            </a:r>
            <a:r>
              <a:rPr lang="en-US" dirty="0">
                <a:latin typeface="Times New Roman" panose="02020603050405020304" pitchFamily="18" charset="0"/>
                <a:ea typeface="Calibri" panose="020F0502020204030204" pitchFamily="34"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22972427"/>
              </p:ext>
            </p:extLst>
          </p:nvPr>
        </p:nvGraphicFramePr>
        <p:xfrm>
          <a:off x="400050" y="2819400"/>
          <a:ext cx="7709316" cy="1760982"/>
        </p:xfrm>
        <a:graphic>
          <a:graphicData uri="http://schemas.openxmlformats.org/drawingml/2006/table">
            <a:tbl>
              <a:tblPr firstRow="1" firstCol="1" bandRow="1">
                <a:tableStyleId>{5C22544A-7EE6-4342-B048-85BDC9FD1C3A}</a:tableStyleId>
              </a:tblPr>
              <a:tblGrid>
                <a:gridCol w="974763"/>
                <a:gridCol w="2043621"/>
                <a:gridCol w="4690932"/>
              </a:tblGrid>
              <a:tr h="0">
                <a:tc>
                  <a:txBody>
                    <a:bodyPr/>
                    <a:lstStyle/>
                    <a:p>
                      <a:pPr marL="0" marR="0" algn="ctr">
                        <a:lnSpc>
                          <a:spcPct val="107000"/>
                        </a:lnSpc>
                        <a:spcBef>
                          <a:spcPts val="0"/>
                        </a:spcBef>
                        <a:spcAft>
                          <a:spcPts val="0"/>
                        </a:spcAft>
                      </a:pPr>
                      <a:r>
                        <a:rPr lang="en-US" sz="1800" dirty="0">
                          <a:solidFill>
                            <a:schemeClr val="tx1"/>
                          </a:solidFill>
                          <a:effectLst/>
                          <a:latin typeface="Times New Roman" panose="02020603050405020304" pitchFamily="18" charset="0"/>
                          <a:cs typeface="Times New Roman" panose="02020603050405020304" pitchFamily="18" charset="0"/>
                        </a:rPr>
                        <a:t>STT</a:t>
                      </a: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marL="0" marR="0" algn="ctr">
                        <a:lnSpc>
                          <a:spcPct val="107000"/>
                        </a:lnSpc>
                        <a:spcBef>
                          <a:spcPts val="0"/>
                        </a:spcBef>
                        <a:spcAft>
                          <a:spcPts val="0"/>
                        </a:spcAft>
                      </a:pPr>
                      <a:r>
                        <a:rPr lang="en-US" sz="1800" dirty="0" err="1">
                          <a:solidFill>
                            <a:schemeClr val="tx1"/>
                          </a:solidFill>
                          <a:effectLst/>
                          <a:latin typeface="Times New Roman" panose="02020603050405020304" pitchFamily="18" charset="0"/>
                          <a:cs typeface="Times New Roman" panose="02020603050405020304" pitchFamily="18" charset="0"/>
                        </a:rPr>
                        <a:t>Mật</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độ</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dân</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số</a:t>
                      </a:r>
                      <a:r>
                        <a:rPr lang="en-US" sz="1800" dirty="0">
                          <a:solidFill>
                            <a:schemeClr val="tx1"/>
                          </a:solidFill>
                          <a:effectLst/>
                          <a:latin typeface="Times New Roman" panose="02020603050405020304" pitchFamily="18" charset="0"/>
                          <a:cs typeface="Times New Roman" panose="02020603050405020304" pitchFamily="18" charset="0"/>
                        </a:rPr>
                        <a:t> TB</a:t>
                      </a: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marL="0" marR="0" algn="ctr">
                        <a:lnSpc>
                          <a:spcPct val="107000"/>
                        </a:lnSpc>
                        <a:spcBef>
                          <a:spcPts val="0"/>
                        </a:spcBef>
                        <a:spcAft>
                          <a:spcPts val="0"/>
                        </a:spcAft>
                      </a:pPr>
                      <a:r>
                        <a:rPr lang="en-US" sz="1800" dirty="0" err="1">
                          <a:solidFill>
                            <a:schemeClr val="tx1"/>
                          </a:solidFill>
                          <a:effectLst/>
                          <a:latin typeface="Times New Roman" panose="02020603050405020304" pitchFamily="18" charset="0"/>
                          <a:cs typeface="Times New Roman" panose="02020603050405020304" pitchFamily="18" charset="0"/>
                        </a:rPr>
                        <a:t>Nơi</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phân</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bố</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chủ</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yếu</a:t>
                      </a: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r>
              <a:tr h="1462818">
                <a:tc>
                  <a:txBody>
                    <a:bodyPr/>
                    <a:lstStyle/>
                    <a:p>
                      <a:pPr marL="0" marR="0" algn="ctr">
                        <a:lnSpc>
                          <a:spcPct val="107000"/>
                        </a:lnSpc>
                        <a:spcBef>
                          <a:spcPts val="0"/>
                        </a:spcBef>
                        <a:spcAft>
                          <a:spcPts val="0"/>
                        </a:spcAft>
                      </a:pPr>
                      <a:r>
                        <a:rPr lang="en-US" sz="1800" dirty="0">
                          <a:solidFill>
                            <a:schemeClr val="tx1"/>
                          </a:solidFill>
                          <a:effectLst/>
                          <a:latin typeface="Times New Roman" panose="02020603050405020304" pitchFamily="18" charset="0"/>
                          <a:cs typeface="Times New Roman" panose="02020603050405020304" pitchFamily="18" charset="0"/>
                        </a:rPr>
                        <a:t>1</a:t>
                      </a:r>
                      <a:endParaRPr lang="en-US" sz="1400" dirty="0">
                        <a:solidFill>
                          <a:schemeClr val="tx1"/>
                        </a:solidFill>
                        <a:effectLst/>
                        <a:latin typeface="Times New Roman" panose="02020603050405020304" pitchFamily="18" charset="0"/>
                        <a:cs typeface="Times New Roman" panose="02020603050405020304" pitchFamily="18" charset="0"/>
                      </a:endParaRPr>
                    </a:p>
                    <a:p>
                      <a:pPr marL="0" marR="0" algn="ctr">
                        <a:lnSpc>
                          <a:spcPct val="107000"/>
                        </a:lnSpc>
                        <a:spcBef>
                          <a:spcPts val="0"/>
                        </a:spcBef>
                        <a:spcAft>
                          <a:spcPts val="0"/>
                        </a:spcAft>
                      </a:pPr>
                      <a:r>
                        <a:rPr lang="en-US" sz="1800" dirty="0">
                          <a:solidFill>
                            <a:schemeClr val="tx1"/>
                          </a:solidFill>
                          <a:effectLst/>
                          <a:latin typeface="Times New Roman" panose="02020603050405020304" pitchFamily="18" charset="0"/>
                          <a:cs typeface="Times New Roman" panose="02020603050405020304" pitchFamily="18" charset="0"/>
                        </a:rPr>
                        <a:t>2</a:t>
                      </a:r>
                      <a:endParaRPr lang="en-US" sz="1400" dirty="0">
                        <a:solidFill>
                          <a:schemeClr val="tx1"/>
                        </a:solidFill>
                        <a:effectLst/>
                        <a:latin typeface="Times New Roman" panose="02020603050405020304" pitchFamily="18" charset="0"/>
                        <a:cs typeface="Times New Roman" panose="02020603050405020304" pitchFamily="18" charset="0"/>
                      </a:endParaRPr>
                    </a:p>
                    <a:p>
                      <a:pPr marL="0" marR="0" algn="ctr">
                        <a:lnSpc>
                          <a:spcPct val="107000"/>
                        </a:lnSpc>
                        <a:spcBef>
                          <a:spcPts val="0"/>
                        </a:spcBef>
                        <a:spcAft>
                          <a:spcPts val="0"/>
                        </a:spcAft>
                      </a:pPr>
                      <a:r>
                        <a:rPr lang="en-US" sz="1800" dirty="0">
                          <a:solidFill>
                            <a:schemeClr val="tx1"/>
                          </a:solidFill>
                          <a:effectLst/>
                          <a:latin typeface="Times New Roman" panose="02020603050405020304" pitchFamily="18" charset="0"/>
                          <a:cs typeface="Times New Roman" panose="02020603050405020304" pitchFamily="18" charset="0"/>
                        </a:rPr>
                        <a:t>3</a:t>
                      </a:r>
                      <a:endParaRPr lang="en-US" sz="1400" dirty="0">
                        <a:solidFill>
                          <a:schemeClr val="tx1"/>
                        </a:solidFill>
                        <a:effectLst/>
                        <a:latin typeface="Times New Roman" panose="02020603050405020304" pitchFamily="18" charset="0"/>
                        <a:cs typeface="Times New Roman" panose="02020603050405020304" pitchFamily="18" charset="0"/>
                      </a:endParaRPr>
                    </a:p>
                    <a:p>
                      <a:pPr marL="0" marR="0" algn="ctr">
                        <a:lnSpc>
                          <a:spcPct val="107000"/>
                        </a:lnSpc>
                        <a:spcBef>
                          <a:spcPts val="0"/>
                        </a:spcBef>
                        <a:spcAft>
                          <a:spcPts val="0"/>
                        </a:spcAft>
                      </a:pPr>
                      <a:r>
                        <a:rPr lang="en-US" sz="1800" dirty="0">
                          <a:solidFill>
                            <a:schemeClr val="tx1"/>
                          </a:solidFill>
                          <a:effectLst/>
                          <a:latin typeface="Times New Roman" panose="02020603050405020304" pitchFamily="18" charset="0"/>
                          <a:cs typeface="Times New Roman" panose="02020603050405020304" pitchFamily="18" charset="0"/>
                        </a:rPr>
                        <a:t>4</a:t>
                      </a: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800" dirty="0" err="1">
                          <a:solidFill>
                            <a:schemeClr val="tx1"/>
                          </a:solidFill>
                          <a:effectLst/>
                          <a:latin typeface="Times New Roman" panose="02020603050405020304" pitchFamily="18" charset="0"/>
                          <a:cs typeface="Times New Roman" panose="02020603050405020304" pitchFamily="18" charset="0"/>
                        </a:rPr>
                        <a:t>Dưới</a:t>
                      </a:r>
                      <a:r>
                        <a:rPr lang="en-US" sz="1800" dirty="0">
                          <a:solidFill>
                            <a:schemeClr val="tx1"/>
                          </a:solidFill>
                          <a:effectLst/>
                          <a:latin typeface="Times New Roman" panose="02020603050405020304" pitchFamily="18" charset="0"/>
                          <a:cs typeface="Times New Roman" panose="02020603050405020304" pitchFamily="18" charset="0"/>
                        </a:rPr>
                        <a:t> 1 </a:t>
                      </a:r>
                      <a:r>
                        <a:rPr lang="en-US" sz="1800" dirty="0" err="1">
                          <a:solidFill>
                            <a:schemeClr val="tx1"/>
                          </a:solidFill>
                          <a:effectLst/>
                          <a:latin typeface="Times New Roman" panose="02020603050405020304" pitchFamily="18" charset="0"/>
                          <a:cs typeface="Times New Roman" panose="02020603050405020304" pitchFamily="18" charset="0"/>
                        </a:rPr>
                        <a:t>người</a:t>
                      </a:r>
                      <a:r>
                        <a:rPr lang="en-US" sz="1800" dirty="0">
                          <a:solidFill>
                            <a:schemeClr val="tx1"/>
                          </a:solidFill>
                          <a:effectLst/>
                          <a:latin typeface="Times New Roman" panose="02020603050405020304" pitchFamily="18" charset="0"/>
                          <a:cs typeface="Times New Roman" panose="02020603050405020304" pitchFamily="18" charset="0"/>
                        </a:rPr>
                        <a:t>/km</a:t>
                      </a:r>
                      <a:r>
                        <a:rPr lang="en-US" sz="1800" baseline="30000" dirty="0">
                          <a:solidFill>
                            <a:schemeClr val="tx1"/>
                          </a:solidFill>
                          <a:effectLst/>
                          <a:latin typeface="Times New Roman" panose="02020603050405020304" pitchFamily="18" charset="0"/>
                          <a:cs typeface="Times New Roman" panose="02020603050405020304" pitchFamily="18" charset="0"/>
                        </a:rPr>
                        <a:t>2</a:t>
                      </a:r>
                      <a:endParaRPr lang="en-US" sz="140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1800" dirty="0">
                          <a:solidFill>
                            <a:schemeClr val="tx1"/>
                          </a:solidFill>
                          <a:effectLst/>
                          <a:latin typeface="Times New Roman" panose="02020603050405020304" pitchFamily="18" charset="0"/>
                          <a:cs typeface="Times New Roman" panose="02020603050405020304" pitchFamily="18" charset="0"/>
                        </a:rPr>
                        <a:t>1-50 </a:t>
                      </a:r>
                      <a:r>
                        <a:rPr lang="en-US" sz="1800" dirty="0" err="1">
                          <a:solidFill>
                            <a:schemeClr val="tx1"/>
                          </a:solidFill>
                          <a:effectLst/>
                          <a:latin typeface="Times New Roman" panose="02020603050405020304" pitchFamily="18" charset="0"/>
                          <a:cs typeface="Times New Roman" panose="02020603050405020304" pitchFamily="18" charset="0"/>
                        </a:rPr>
                        <a:t>người</a:t>
                      </a:r>
                      <a:r>
                        <a:rPr lang="en-US" sz="1800" dirty="0">
                          <a:solidFill>
                            <a:schemeClr val="tx1"/>
                          </a:solidFill>
                          <a:effectLst/>
                          <a:latin typeface="Times New Roman" panose="02020603050405020304" pitchFamily="18" charset="0"/>
                          <a:cs typeface="Times New Roman" panose="02020603050405020304" pitchFamily="18" charset="0"/>
                        </a:rPr>
                        <a:t>/km</a:t>
                      </a:r>
                      <a:r>
                        <a:rPr lang="en-US" sz="1800" baseline="30000" dirty="0">
                          <a:solidFill>
                            <a:schemeClr val="tx1"/>
                          </a:solidFill>
                          <a:effectLst/>
                          <a:latin typeface="Times New Roman" panose="02020603050405020304" pitchFamily="18" charset="0"/>
                          <a:cs typeface="Times New Roman" panose="02020603050405020304" pitchFamily="18" charset="0"/>
                        </a:rPr>
                        <a:t>2</a:t>
                      </a:r>
                      <a:endParaRPr lang="en-US" sz="140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1800" dirty="0">
                          <a:solidFill>
                            <a:schemeClr val="tx1"/>
                          </a:solidFill>
                          <a:effectLst/>
                          <a:latin typeface="Times New Roman" panose="02020603050405020304" pitchFamily="18" charset="0"/>
                          <a:cs typeface="Times New Roman" panose="02020603050405020304" pitchFamily="18" charset="0"/>
                        </a:rPr>
                        <a:t>51-100 </a:t>
                      </a:r>
                      <a:r>
                        <a:rPr lang="en-US" sz="1800" dirty="0" err="1">
                          <a:solidFill>
                            <a:schemeClr val="tx1"/>
                          </a:solidFill>
                          <a:effectLst/>
                          <a:latin typeface="Times New Roman" panose="02020603050405020304" pitchFamily="18" charset="0"/>
                          <a:cs typeface="Times New Roman" panose="02020603050405020304" pitchFamily="18" charset="0"/>
                        </a:rPr>
                        <a:t>người</a:t>
                      </a:r>
                      <a:r>
                        <a:rPr lang="en-US" sz="1800" dirty="0">
                          <a:solidFill>
                            <a:schemeClr val="tx1"/>
                          </a:solidFill>
                          <a:effectLst/>
                          <a:latin typeface="Times New Roman" panose="02020603050405020304" pitchFamily="18" charset="0"/>
                          <a:cs typeface="Times New Roman" panose="02020603050405020304" pitchFamily="18" charset="0"/>
                        </a:rPr>
                        <a:t>/km</a:t>
                      </a:r>
                      <a:r>
                        <a:rPr lang="en-US" sz="1800" baseline="30000" dirty="0">
                          <a:solidFill>
                            <a:schemeClr val="tx1"/>
                          </a:solidFill>
                          <a:effectLst/>
                          <a:latin typeface="Times New Roman" panose="02020603050405020304" pitchFamily="18" charset="0"/>
                          <a:cs typeface="Times New Roman" panose="02020603050405020304" pitchFamily="18" charset="0"/>
                        </a:rPr>
                        <a:t>2</a:t>
                      </a:r>
                      <a:endParaRPr lang="en-US" sz="140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1800" dirty="0" err="1">
                          <a:solidFill>
                            <a:schemeClr val="tx1"/>
                          </a:solidFill>
                          <a:effectLst/>
                          <a:latin typeface="Times New Roman" panose="02020603050405020304" pitchFamily="18" charset="0"/>
                          <a:cs typeface="Times New Roman" panose="02020603050405020304" pitchFamily="18" charset="0"/>
                        </a:rPr>
                        <a:t>Trên</a:t>
                      </a:r>
                      <a:r>
                        <a:rPr lang="en-US" sz="1800" dirty="0">
                          <a:solidFill>
                            <a:schemeClr val="tx1"/>
                          </a:solidFill>
                          <a:effectLst/>
                          <a:latin typeface="Times New Roman" panose="02020603050405020304" pitchFamily="18" charset="0"/>
                          <a:cs typeface="Times New Roman" panose="02020603050405020304" pitchFamily="18" charset="0"/>
                        </a:rPr>
                        <a:t> 100 </a:t>
                      </a:r>
                      <a:r>
                        <a:rPr lang="en-US" sz="1800" dirty="0" err="1">
                          <a:solidFill>
                            <a:schemeClr val="tx1"/>
                          </a:solidFill>
                          <a:effectLst/>
                          <a:latin typeface="Times New Roman" panose="02020603050405020304" pitchFamily="18" charset="0"/>
                          <a:cs typeface="Times New Roman" panose="02020603050405020304" pitchFamily="18" charset="0"/>
                        </a:rPr>
                        <a:t>người</a:t>
                      </a:r>
                      <a:r>
                        <a:rPr lang="en-US" sz="1800" dirty="0">
                          <a:solidFill>
                            <a:schemeClr val="tx1"/>
                          </a:solidFill>
                          <a:effectLst/>
                          <a:latin typeface="Times New Roman" panose="02020603050405020304" pitchFamily="18" charset="0"/>
                          <a:cs typeface="Times New Roman" panose="02020603050405020304" pitchFamily="18" charset="0"/>
                        </a:rPr>
                        <a:t>/km</a:t>
                      </a:r>
                      <a:r>
                        <a:rPr lang="en-US" sz="1800" baseline="30000" dirty="0">
                          <a:solidFill>
                            <a:schemeClr val="tx1"/>
                          </a:solidFill>
                          <a:effectLst/>
                          <a:latin typeface="Times New Roman" panose="02020603050405020304" pitchFamily="18" charset="0"/>
                          <a:cs typeface="Times New Roman" panose="02020603050405020304" pitchFamily="18" charset="0"/>
                        </a:rPr>
                        <a:t>2</a:t>
                      </a:r>
                      <a:endParaRPr lang="en-US" sz="140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1800" dirty="0">
                          <a:solidFill>
                            <a:schemeClr val="tx1"/>
                          </a:solidFill>
                          <a:effectLst/>
                          <a:latin typeface="Times New Roman" panose="02020603050405020304" pitchFamily="18" charset="0"/>
                          <a:cs typeface="Times New Roman" panose="02020603050405020304" pitchFamily="18" charset="0"/>
                        </a:rPr>
                        <a:t> </a:t>
                      </a: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800" dirty="0">
                          <a:solidFill>
                            <a:schemeClr val="tx1"/>
                          </a:solidFill>
                          <a:effectLst/>
                          <a:latin typeface="Times New Roman" panose="02020603050405020304" pitchFamily="18" charset="0"/>
                          <a:cs typeface="Times New Roman" panose="02020603050405020304" pitchFamily="18" charset="0"/>
                        </a:rPr>
                        <a:t> </a:t>
                      </a: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8" name="Rectangle 7"/>
          <p:cNvSpPr/>
          <p:nvPr/>
        </p:nvSpPr>
        <p:spPr>
          <a:xfrm>
            <a:off x="385626" y="5105400"/>
            <a:ext cx="7981950" cy="685059"/>
          </a:xfrm>
          <a:prstGeom prst="rect">
            <a:avLst/>
          </a:prstGeom>
        </p:spPr>
        <p:txBody>
          <a:bodyPr wrap="square">
            <a:spAutoFit/>
          </a:bodyPr>
          <a:lstStyle/>
          <a:p>
            <a:pPr>
              <a:lnSpc>
                <a:spcPct val="107000"/>
              </a:lnSpc>
              <a:spcAft>
                <a:spcPts val="800"/>
              </a:spcAft>
            </a:pPr>
            <a:r>
              <a:rPr lang="en-US" b="1" dirty="0" err="1">
                <a:latin typeface="Times New Roman" panose="02020603050405020304" pitchFamily="18" charset="0"/>
                <a:ea typeface="Calibri" panose="020F0502020204030204" pitchFamily="34" charset="0"/>
                <a:cs typeface="Times New Roman" panose="02020603050405020304" pitchFamily="18" charset="0"/>
              </a:rPr>
              <a:t>Câu</a:t>
            </a:r>
            <a:r>
              <a:rPr lang="en-US" b="1" dirty="0">
                <a:latin typeface="Times New Roman" panose="02020603050405020304" pitchFamily="18" charset="0"/>
                <a:ea typeface="Calibri" panose="020F0502020204030204" pitchFamily="34" charset="0"/>
                <a:cs typeface="Times New Roman" panose="02020603050405020304" pitchFamily="18" charset="0"/>
              </a:rPr>
              <a:t> 2:</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Dựa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vào</a:t>
            </a:r>
            <a:r>
              <a:rPr lang="en-US" dirty="0">
                <a:latin typeface="Times New Roman" panose="02020603050405020304" pitchFamily="18" charset="0"/>
                <a:ea typeface="Calibri" panose="020F0502020204030204" pitchFamily="34" charset="0"/>
                <a:cs typeface="Times New Roman" panose="02020603050405020304" pitchFamily="18" charset="0"/>
              </a:rPr>
              <a:t> H 6.1 SGK </a:t>
            </a:r>
            <a:r>
              <a:rPr lang="en-US" dirty="0" err="1">
                <a:latin typeface="Times New Roman" panose="02020603050405020304" pitchFamily="18" charset="0"/>
                <a:ea typeface="Calibri" panose="020F0502020204030204" pitchFamily="34" charset="0"/>
                <a:cs typeface="Times New Roman" panose="02020603050405020304" pitchFamily="18" charset="0"/>
              </a:rPr>
              <a:t>trang</a:t>
            </a:r>
            <a:r>
              <a:rPr lang="en-US" dirty="0">
                <a:latin typeface="Times New Roman" panose="02020603050405020304" pitchFamily="18" charset="0"/>
                <a:ea typeface="Calibri" panose="020F0502020204030204" pitchFamily="34" charset="0"/>
                <a:cs typeface="Times New Roman" panose="02020603050405020304" pitchFamily="18" charset="0"/>
              </a:rPr>
              <a:t> 20 </a:t>
            </a:r>
            <a:r>
              <a:rPr lang="en-US" dirty="0" err="1">
                <a:latin typeface="Times New Roman" panose="02020603050405020304" pitchFamily="18" charset="0"/>
                <a:ea typeface="Calibri" panose="020F0502020204030204" pitchFamily="34" charset="0"/>
                <a:cs typeface="Times New Roman" panose="02020603050405020304" pitchFamily="18" charset="0"/>
              </a:rPr>
              <a:t>và</a:t>
            </a:r>
            <a:r>
              <a:rPr lang="en-US" dirty="0">
                <a:latin typeface="Times New Roman" panose="02020603050405020304" pitchFamily="18" charset="0"/>
                <a:ea typeface="Calibri" panose="020F0502020204030204" pitchFamily="34" charset="0"/>
                <a:cs typeface="Times New Roman" panose="02020603050405020304" pitchFamily="18" charset="0"/>
              </a:rPr>
              <a:t> H1.2 SGK </a:t>
            </a:r>
            <a:r>
              <a:rPr lang="en-US" dirty="0" err="1">
                <a:latin typeface="Times New Roman" panose="02020603050405020304" pitchFamily="18" charset="0"/>
                <a:ea typeface="Calibri" panose="020F0502020204030204" pitchFamily="34" charset="0"/>
                <a:cs typeface="Times New Roman" panose="02020603050405020304" pitchFamily="18" charset="0"/>
              </a:rPr>
              <a:t>trang</a:t>
            </a:r>
            <a:r>
              <a:rPr lang="en-US" dirty="0">
                <a:latin typeface="Times New Roman" panose="02020603050405020304" pitchFamily="18" charset="0"/>
                <a:ea typeface="Calibri" panose="020F0502020204030204" pitchFamily="34" charset="0"/>
                <a:cs typeface="Times New Roman" panose="02020603050405020304" pitchFamily="18" charset="0"/>
              </a:rPr>
              <a:t> 5, </a:t>
            </a:r>
            <a:r>
              <a:rPr lang="en-US" dirty="0" err="1">
                <a:latin typeface="Times New Roman" panose="02020603050405020304" pitchFamily="18" charset="0"/>
                <a:ea typeface="Calibri" panose="020F0502020204030204" pitchFamily="34" charset="0"/>
                <a:cs typeface="Times New Roman" panose="02020603050405020304" pitchFamily="18" charset="0"/>
              </a:rPr>
              <a:t>hãy</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nhận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xét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giải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thích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sự</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bố</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dân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cư</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đô</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thị</a:t>
            </a:r>
            <a:r>
              <a:rPr lang="en-US" dirty="0">
                <a:latin typeface="Times New Roman" panose="02020603050405020304" pitchFamily="18" charset="0"/>
                <a:ea typeface="Calibri" panose="020F0502020204030204" pitchFamily="34" charset="0"/>
                <a:cs typeface="Times New Roman" panose="02020603050405020304" pitchFamily="18" charset="0"/>
              </a:rPr>
              <a:t> ở </a:t>
            </a:r>
            <a:r>
              <a:rPr lang="en-US" dirty="0" err="1">
                <a:latin typeface="Times New Roman" panose="02020603050405020304" pitchFamily="18" charset="0"/>
                <a:ea typeface="Calibri" panose="020F0502020204030204" pitchFamily="34" charset="0"/>
                <a:cs typeface="Times New Roman" panose="02020603050405020304" pitchFamily="18" charset="0"/>
              </a:rPr>
              <a:t>Châu</a:t>
            </a:r>
            <a:r>
              <a:rPr lang="en-US" dirty="0">
                <a:latin typeface="Times New Roman" panose="02020603050405020304" pitchFamily="18" charset="0"/>
                <a:ea typeface="Calibri" panose="020F0502020204030204" pitchFamily="34" charset="0"/>
                <a:cs typeface="Times New Roman" panose="02020603050405020304" pitchFamily="18" charset="0"/>
              </a:rPr>
              <a:t> Á</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42" name="Picture 2" descr="Ảnh động trang trí powerpoint (50)"/>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44654" y="809283"/>
            <a:ext cx="1445844" cy="1084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3380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ình nền Powerpoint làm Slide chào hỏi 10 - Dạy học on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a:spLocks noChangeArrowheads="1"/>
          </p:cNvSpPr>
          <p:nvPr/>
        </p:nvSpPr>
        <p:spPr bwMode="auto">
          <a:xfrm>
            <a:off x="1371600" y="609600"/>
            <a:ext cx="6476999" cy="52228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2800" dirty="0">
                <a:latin typeface="Times" panose="02020603050405020304" pitchFamily="18" charset="0"/>
              </a:rPr>
              <a:t>HƯỚNG DẪN VỀ NHÀ</a:t>
            </a:r>
          </a:p>
        </p:txBody>
      </p:sp>
      <p:sp>
        <p:nvSpPr>
          <p:cNvPr id="2" name="Rectangle 1"/>
          <p:cNvSpPr/>
          <p:nvPr/>
        </p:nvSpPr>
        <p:spPr>
          <a:xfrm>
            <a:off x="1828799" y="2057400"/>
            <a:ext cx="6019800" cy="1673150"/>
          </a:xfrm>
          <a:prstGeom prst="rect">
            <a:avLst/>
          </a:prstGeom>
        </p:spPr>
        <p:txBody>
          <a:bodyPr wrap="square">
            <a:spAutoFit/>
          </a:bodyPr>
          <a:lstStyle/>
          <a:p>
            <a:pPr marL="342900" marR="0" lvl="0" indent="-342900">
              <a:lnSpc>
                <a:spcPct val="107000"/>
              </a:lnSpc>
              <a:spcBef>
                <a:spcPts val="0"/>
              </a:spcBef>
              <a:spcAft>
                <a:spcPts val="0"/>
              </a:spcAft>
              <a:buFont typeface="Times New Roman" panose="02020603050405020304" pitchFamily="18" charset="0"/>
              <a:buChar char="-"/>
            </a:pP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Học</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bài</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cũ</a:t>
            </a:r>
            <a:endParaRPr lang="en-US" sz="24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Times New Roman" panose="02020603050405020304" pitchFamily="18" charset="0"/>
              <a:buChar char="-"/>
            </a:pP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Tìm</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hiểu</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bài</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Đặc</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điểm</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kinh</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tế</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xã</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hội</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các</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châu</a:t>
            </a:r>
            <a:r>
              <a:rPr lang="en-US" sz="3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Á”</a:t>
            </a:r>
            <a:endPar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5941778"/>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Shuttersto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549077"/>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981200" y="473605"/>
            <a:ext cx="5334000" cy="1016528"/>
          </a:xfrm>
          <a:prstGeom prst="roundRect">
            <a:avLst>
              <a:gd name="adj" fmla="val 14022"/>
            </a:avLst>
          </a:prstGeom>
          <a:ln/>
        </p:spPr>
        <p:style>
          <a:lnRef idx="2">
            <a:schemeClr val="accent6"/>
          </a:lnRef>
          <a:fillRef idx="1001">
            <a:schemeClr val="lt1"/>
          </a:fillRef>
          <a:effectRef idx="0">
            <a:schemeClr val="accent6"/>
          </a:effectRef>
          <a:fontRef idx="minor">
            <a:schemeClr val="dk1"/>
          </a:fontRef>
        </p:style>
        <p:txBody>
          <a:bodyPr rtlCol="0" anchor="ctr"/>
          <a:lstStyle/>
          <a:p>
            <a:pPr algn="ctr"/>
            <a:r>
              <a:rPr lang="en-US" sz="3200" dirty="0" smtClean="0">
                <a:latin typeface="Times New Roman" panose="02020603050405020304" pitchFamily="18" charset="0"/>
                <a:ea typeface="Tahoma" panose="020B0604030504040204" pitchFamily="34" charset="0"/>
                <a:cs typeface="Times New Roman" panose="02020603050405020304" pitchFamily="18" charset="0"/>
              </a:rPr>
              <a:t>NỘI DUNG THỰC HÀNH </a:t>
            </a:r>
            <a:endParaRPr lang="en-US" sz="3200"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9" name="Rectangle 8"/>
          <p:cNvSpPr/>
          <p:nvPr/>
        </p:nvSpPr>
        <p:spPr>
          <a:xfrm>
            <a:off x="609600" y="2667000"/>
            <a:ext cx="396875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Times New Roman" panose="02020603050405020304" pitchFamily="18" charset="0"/>
                <a:cs typeface="Times New Roman" panose="02020603050405020304" pitchFamily="18" charset="0"/>
              </a:rPr>
              <a:t>1. </a:t>
            </a:r>
            <a:r>
              <a:rPr lang="en-US" sz="2800" dirty="0" err="1" smtClean="0">
                <a:solidFill>
                  <a:schemeClr val="tx1"/>
                </a:solidFill>
                <a:latin typeface="Times New Roman" panose="02020603050405020304" pitchFamily="18" charset="0"/>
                <a:cs typeface="Times New Roman" panose="02020603050405020304" pitchFamily="18" charset="0"/>
              </a:rPr>
              <a:t>Phân</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bố</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dân</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cư</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châu</a:t>
            </a:r>
            <a:r>
              <a:rPr lang="en-US" sz="2800" dirty="0" smtClean="0">
                <a:solidFill>
                  <a:schemeClr val="tx1"/>
                </a:solidFill>
                <a:latin typeface="Times New Roman" panose="02020603050405020304" pitchFamily="18" charset="0"/>
                <a:cs typeface="Times New Roman" panose="02020603050405020304" pitchFamily="18" charset="0"/>
              </a:rPr>
              <a:t> Á</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533400" y="4086225"/>
            <a:ext cx="7010400" cy="1066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Nhận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biết</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khu</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vực</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có</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mật</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độ</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dân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số</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từ</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thấp</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đến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cao</a:t>
            </a:r>
            <a:endParaRPr lang="en-US" sz="2400" dirty="0">
              <a:solidFill>
                <a:schemeClr val="tx1"/>
              </a:solidFill>
              <a:latin typeface="Times New Roman" pitchFamily="18" charset="0"/>
              <a:cs typeface="Times New Roman" pitchFamily="18" charset="0"/>
            </a:endParaRPr>
          </a:p>
          <a:p>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Giải</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thích</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nguyên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nhân</a:t>
            </a:r>
            <a:endParaRPr lang="en-US" sz="2400" dirty="0">
              <a:solidFill>
                <a:schemeClr val="tx1"/>
              </a:solidFill>
              <a:latin typeface="Times New Roman" pitchFamily="18" charset="0"/>
              <a:cs typeface="Times New Roman" pitchFamily="18" charset="0"/>
            </a:endParaRPr>
          </a:p>
        </p:txBody>
      </p:sp>
      <p:pic>
        <p:nvPicPr>
          <p:cNvPr id="2050" name="Picture 2" descr="Hình ảnh Thuộc Tính Biểu Tượng Sắc Xảo Trái Đất Địa Lý Trái Đất Thế Giới,  Châu Á., Atlas, Nền Vector và PNG với nền trong suốt để tải xuống miễn phí"/>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4619625"/>
            <a:ext cx="2212975" cy="221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15706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Quốc tế thiếu nhi mùng 1/6: Những trò chơi tập thể trong ngày Quốc tế thiếu  nh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1905000"/>
            <a:ext cx="3162300" cy="2650008"/>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609600" y="2667000"/>
            <a:ext cx="4419600" cy="1295400"/>
          </a:xfrm>
          <a:prstGeom prst="round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Times New Roman" panose="02020603050405020304" pitchFamily="18" charset="0"/>
                <a:cs typeface="Times New Roman" panose="02020603050405020304" pitchFamily="18" charset="0"/>
              </a:rPr>
              <a:t>1. </a:t>
            </a:r>
            <a:r>
              <a:rPr lang="en-US" sz="3200" dirty="0" err="1" smtClean="0">
                <a:solidFill>
                  <a:schemeClr val="tx1"/>
                </a:solidFill>
                <a:latin typeface="Times New Roman" panose="02020603050405020304" pitchFamily="18" charset="0"/>
                <a:cs typeface="Times New Roman" panose="02020603050405020304" pitchFamily="18" charset="0"/>
              </a:rPr>
              <a:t>Phân</a:t>
            </a:r>
            <a:r>
              <a:rPr lang="en-US" sz="3200" dirty="0" smtClean="0">
                <a:solidFill>
                  <a:schemeClr val="tx1"/>
                </a:solidFill>
                <a:latin typeface="Times New Roman" panose="02020603050405020304" pitchFamily="18" charset="0"/>
                <a:cs typeface="Times New Roman" panose="02020603050405020304" pitchFamily="18" charset="0"/>
              </a:rPr>
              <a:t> </a:t>
            </a:r>
            <a:r>
              <a:rPr lang="en-US" sz="3200" dirty="0" err="1" smtClean="0">
                <a:solidFill>
                  <a:schemeClr val="tx1"/>
                </a:solidFill>
                <a:latin typeface="Times New Roman" panose="02020603050405020304" pitchFamily="18" charset="0"/>
                <a:cs typeface="Times New Roman" panose="02020603050405020304" pitchFamily="18" charset="0"/>
              </a:rPr>
              <a:t>bố</a:t>
            </a:r>
            <a:r>
              <a:rPr lang="en-US" sz="3200" dirty="0" smtClean="0">
                <a:solidFill>
                  <a:schemeClr val="tx1"/>
                </a:solidFill>
                <a:latin typeface="Times New Roman" panose="02020603050405020304" pitchFamily="18" charset="0"/>
                <a:cs typeface="Times New Roman" panose="02020603050405020304" pitchFamily="18" charset="0"/>
              </a:rPr>
              <a:t> </a:t>
            </a:r>
            <a:r>
              <a:rPr lang="en-US" sz="3200" dirty="0" err="1" smtClean="0">
                <a:solidFill>
                  <a:schemeClr val="tx1"/>
                </a:solidFill>
                <a:latin typeface="Times New Roman" panose="02020603050405020304" pitchFamily="18" charset="0"/>
                <a:cs typeface="Times New Roman" panose="02020603050405020304" pitchFamily="18" charset="0"/>
              </a:rPr>
              <a:t>dân</a:t>
            </a:r>
            <a:r>
              <a:rPr lang="en-US" sz="3200" dirty="0" smtClean="0">
                <a:solidFill>
                  <a:schemeClr val="tx1"/>
                </a:solidFill>
                <a:latin typeface="Times New Roman" panose="02020603050405020304" pitchFamily="18" charset="0"/>
                <a:cs typeface="Times New Roman" panose="02020603050405020304" pitchFamily="18" charset="0"/>
              </a:rPr>
              <a:t> </a:t>
            </a:r>
            <a:r>
              <a:rPr lang="en-US" sz="3200" dirty="0" err="1" smtClean="0">
                <a:solidFill>
                  <a:schemeClr val="tx1"/>
                </a:solidFill>
                <a:latin typeface="Times New Roman" panose="02020603050405020304" pitchFamily="18" charset="0"/>
                <a:cs typeface="Times New Roman" panose="02020603050405020304" pitchFamily="18" charset="0"/>
              </a:rPr>
              <a:t>cư</a:t>
            </a:r>
            <a:r>
              <a:rPr lang="en-US" sz="3200" dirty="0" smtClean="0">
                <a:solidFill>
                  <a:schemeClr val="tx1"/>
                </a:solidFill>
                <a:latin typeface="Times New Roman" panose="02020603050405020304" pitchFamily="18" charset="0"/>
                <a:cs typeface="Times New Roman" panose="02020603050405020304" pitchFamily="18" charset="0"/>
              </a:rPr>
              <a:t> </a:t>
            </a:r>
            <a:r>
              <a:rPr lang="en-US" sz="3200" dirty="0" err="1" smtClean="0">
                <a:solidFill>
                  <a:schemeClr val="tx1"/>
                </a:solidFill>
                <a:latin typeface="Times New Roman" panose="02020603050405020304" pitchFamily="18" charset="0"/>
                <a:cs typeface="Times New Roman" panose="02020603050405020304" pitchFamily="18" charset="0"/>
              </a:rPr>
              <a:t>châu</a:t>
            </a:r>
            <a:r>
              <a:rPr lang="en-US" sz="3200" dirty="0" smtClean="0">
                <a:solidFill>
                  <a:schemeClr val="tx1"/>
                </a:solidFill>
                <a:latin typeface="Times New Roman" panose="02020603050405020304" pitchFamily="18" charset="0"/>
                <a:cs typeface="Times New Roman" panose="02020603050405020304" pitchFamily="18" charset="0"/>
              </a:rPr>
              <a:t> Á</a:t>
            </a:r>
            <a:endParaRPr lang="en-US" sz="3200" dirty="0">
              <a:solidFill>
                <a:schemeClr val="tx1"/>
              </a:solidFill>
              <a:latin typeface="Times New Roman" panose="02020603050405020304" pitchFamily="18" charset="0"/>
              <a:cs typeface="Times New Roman" panose="02020603050405020304" pitchFamily="18" charset="0"/>
            </a:endParaRPr>
          </a:p>
        </p:txBody>
      </p:sp>
      <p:pic>
        <p:nvPicPr>
          <p:cNvPr id="3076" name="Picture 4" descr="Ảnh động trang trí powerpoint (2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20281117">
            <a:off x="288867" y="139338"/>
            <a:ext cx="2390087" cy="2007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1907251"/>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Địa Lí 8 Bài 6 (ngắn nhất): Thực hành: Đọc, phân tích lược đồ phân bố dân  cư và các thành phố lớn của châu 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3" y="0"/>
            <a:ext cx="4741333" cy="5715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48733" y="5867400"/>
            <a:ext cx="38100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Hình</a:t>
            </a:r>
            <a:r>
              <a:rPr lang="en-US" dirty="0" smtClean="0">
                <a:solidFill>
                  <a:schemeClr val="tx1"/>
                </a:solidFill>
              </a:rPr>
              <a:t> 6.1. </a:t>
            </a:r>
            <a:r>
              <a:rPr lang="en-US" dirty="0" err="1" smtClean="0">
                <a:solidFill>
                  <a:schemeClr val="tx1"/>
                </a:solidFill>
              </a:rPr>
              <a:t>Lược</a:t>
            </a:r>
            <a:r>
              <a:rPr lang="en-US" dirty="0" smtClean="0">
                <a:solidFill>
                  <a:schemeClr val="tx1"/>
                </a:solidFill>
              </a:rPr>
              <a:t> </a:t>
            </a:r>
            <a:r>
              <a:rPr lang="en-US" dirty="0" err="1" smtClean="0">
                <a:solidFill>
                  <a:schemeClr val="tx1"/>
                </a:solidFill>
              </a:rPr>
              <a:t>đồ</a:t>
            </a:r>
            <a:r>
              <a:rPr lang="en-US" dirty="0" smtClean="0">
                <a:solidFill>
                  <a:schemeClr val="tx1"/>
                </a:solidFill>
              </a:rPr>
              <a:t> </a:t>
            </a:r>
            <a:r>
              <a:rPr lang="en-US" dirty="0" err="1" smtClean="0">
                <a:solidFill>
                  <a:schemeClr val="tx1"/>
                </a:solidFill>
              </a:rPr>
              <a:t>mật</a:t>
            </a:r>
            <a:r>
              <a:rPr lang="en-US" dirty="0" smtClean="0">
                <a:solidFill>
                  <a:schemeClr val="tx1"/>
                </a:solidFill>
              </a:rPr>
              <a:t> </a:t>
            </a:r>
            <a:r>
              <a:rPr lang="en-US" dirty="0" err="1" smtClean="0">
                <a:solidFill>
                  <a:schemeClr val="tx1"/>
                </a:solidFill>
              </a:rPr>
              <a:t>độ</a:t>
            </a:r>
            <a:r>
              <a:rPr lang="en-US" dirty="0" smtClean="0">
                <a:solidFill>
                  <a:schemeClr val="tx1"/>
                </a:solidFill>
              </a:rPr>
              <a:t> </a:t>
            </a:r>
            <a:r>
              <a:rPr lang="en-US" dirty="0" err="1" smtClean="0">
                <a:solidFill>
                  <a:schemeClr val="tx1"/>
                </a:solidFill>
              </a:rPr>
              <a:t>dân</a:t>
            </a:r>
            <a:r>
              <a:rPr lang="en-US" dirty="0" smtClean="0">
                <a:solidFill>
                  <a:schemeClr val="tx1"/>
                </a:solidFill>
              </a:rPr>
              <a:t> </a:t>
            </a:r>
            <a:r>
              <a:rPr lang="en-US" dirty="0" err="1" smtClean="0">
                <a:solidFill>
                  <a:schemeClr val="tx1"/>
                </a:solidFill>
              </a:rPr>
              <a:t>số</a:t>
            </a:r>
            <a:r>
              <a:rPr lang="en-US" dirty="0" smtClean="0">
                <a:solidFill>
                  <a:schemeClr val="tx1"/>
                </a:solidFill>
              </a:rPr>
              <a:t> </a:t>
            </a:r>
            <a:r>
              <a:rPr lang="en-US" dirty="0" err="1" smtClean="0">
                <a:solidFill>
                  <a:schemeClr val="tx1"/>
                </a:solidFill>
              </a:rPr>
              <a:t>và</a:t>
            </a:r>
            <a:r>
              <a:rPr lang="en-US" dirty="0" smtClean="0">
                <a:solidFill>
                  <a:schemeClr val="tx1"/>
                </a:solidFill>
              </a:rPr>
              <a:t> </a:t>
            </a:r>
            <a:r>
              <a:rPr lang="en-US" dirty="0" err="1" smtClean="0">
                <a:solidFill>
                  <a:schemeClr val="tx1"/>
                </a:solidFill>
              </a:rPr>
              <a:t>những</a:t>
            </a:r>
            <a:r>
              <a:rPr lang="en-US" dirty="0" smtClean="0">
                <a:solidFill>
                  <a:schemeClr val="tx1"/>
                </a:solidFill>
              </a:rPr>
              <a:t> </a:t>
            </a:r>
            <a:r>
              <a:rPr lang="en-US" dirty="0" err="1" smtClean="0">
                <a:solidFill>
                  <a:schemeClr val="tx1"/>
                </a:solidFill>
              </a:rPr>
              <a:t>thành</a:t>
            </a:r>
            <a:r>
              <a:rPr lang="en-US" dirty="0" smtClean="0">
                <a:solidFill>
                  <a:schemeClr val="tx1"/>
                </a:solidFill>
              </a:rPr>
              <a:t> </a:t>
            </a:r>
            <a:r>
              <a:rPr lang="en-US" dirty="0" err="1" smtClean="0">
                <a:solidFill>
                  <a:schemeClr val="tx1"/>
                </a:solidFill>
              </a:rPr>
              <a:t>phố</a:t>
            </a:r>
            <a:r>
              <a:rPr lang="en-US" dirty="0" smtClean="0">
                <a:solidFill>
                  <a:schemeClr val="tx1"/>
                </a:solidFill>
              </a:rPr>
              <a:t> </a:t>
            </a:r>
            <a:r>
              <a:rPr lang="en-US" dirty="0" err="1" smtClean="0">
                <a:solidFill>
                  <a:schemeClr val="tx1"/>
                </a:solidFill>
              </a:rPr>
              <a:t>lớn</a:t>
            </a:r>
            <a:r>
              <a:rPr lang="en-US" dirty="0" smtClean="0">
                <a:solidFill>
                  <a:schemeClr val="tx1"/>
                </a:solidFill>
              </a:rPr>
              <a:t> </a:t>
            </a:r>
            <a:r>
              <a:rPr lang="en-US" dirty="0" err="1" smtClean="0">
                <a:solidFill>
                  <a:schemeClr val="tx1"/>
                </a:solidFill>
              </a:rPr>
              <a:t>của</a:t>
            </a:r>
            <a:r>
              <a:rPr lang="en-US" dirty="0" smtClean="0">
                <a:solidFill>
                  <a:schemeClr val="tx1"/>
                </a:solidFill>
              </a:rPr>
              <a:t> </a:t>
            </a:r>
            <a:r>
              <a:rPr lang="en-US" dirty="0" err="1" smtClean="0">
                <a:solidFill>
                  <a:schemeClr val="tx1"/>
                </a:solidFill>
              </a:rPr>
              <a:t>Châu</a:t>
            </a:r>
            <a:r>
              <a:rPr lang="en-US" dirty="0" smtClean="0">
                <a:solidFill>
                  <a:schemeClr val="tx1"/>
                </a:solidFill>
              </a:rPr>
              <a:t> Á</a:t>
            </a:r>
            <a:endParaRPr lang="en-US" dirty="0">
              <a:solidFill>
                <a:schemeClr val="tx1"/>
              </a:solidFill>
            </a:endParaRPr>
          </a:p>
        </p:txBody>
      </p:sp>
      <p:sp>
        <p:nvSpPr>
          <p:cNvPr id="6" name="Rounded Rectangle 5"/>
          <p:cNvSpPr/>
          <p:nvPr/>
        </p:nvSpPr>
        <p:spPr>
          <a:xfrm>
            <a:off x="4876800" y="185738"/>
            <a:ext cx="4114800" cy="1219200"/>
          </a:xfrm>
          <a:prstGeom prst="round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tx1"/>
                </a:solidFill>
                <a:latin typeface="Times New Roman" panose="02020603050405020304" pitchFamily="18" charset="0"/>
                <a:cs typeface="Times New Roman" panose="02020603050405020304" pitchFamily="18" charset="0"/>
              </a:rPr>
              <a:t>Đọc</a:t>
            </a:r>
            <a:r>
              <a:rPr lang="en-US" sz="2000" b="1" dirty="0">
                <a:solidFill>
                  <a:schemeClr val="tx1"/>
                </a:solidFill>
                <a:latin typeface="Times New Roman" panose="02020603050405020304" pitchFamily="18" charset="0"/>
                <a:cs typeface="Times New Roman" panose="02020603050405020304" pitchFamily="18" charset="0"/>
              </a:rPr>
              <a:t> H 6.1 </a:t>
            </a:r>
            <a:r>
              <a:rPr lang="en-US" sz="2000" b="1" dirty="0" err="1">
                <a:solidFill>
                  <a:schemeClr val="tx1"/>
                </a:solidFill>
                <a:latin typeface="Times New Roman" panose="02020603050405020304" pitchFamily="18" charset="0"/>
                <a:cs typeface="Times New Roman" panose="02020603050405020304" pitchFamily="18" charset="0"/>
              </a:rPr>
              <a:t>nhận</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biết</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khu</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vực</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có</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mật</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độ</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dân</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số</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từ</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thấp</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đến</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cao</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và</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điền</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vào</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bảng</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theo</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mẫu</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sau</a:t>
            </a:r>
            <a:r>
              <a:rPr lang="en-US" sz="2000" b="1" dirty="0">
                <a:solidFill>
                  <a:schemeClr val="tx1"/>
                </a:solidFill>
                <a:latin typeface="Times New Roman" panose="02020603050405020304" pitchFamily="18" charset="0"/>
                <a:cs typeface="Times New Roman" panose="02020603050405020304" pitchFamily="18" charset="0"/>
              </a:rPr>
              <a:t>? </a:t>
            </a:r>
            <a:endParaRPr lang="en-US" sz="2000" b="1" dirty="0">
              <a:solidFill>
                <a:schemeClr val="tx1"/>
              </a:solidFill>
              <a:latin typeface="Times New Roman" panose="02020603050405020304" pitchFamily="18" charset="0"/>
              <a:cs typeface="Times New Roman" panose="02020603050405020304" pitchFamily="18" charset="0"/>
            </a:endParaRPr>
          </a:p>
        </p:txBody>
      </p:sp>
      <p:pic>
        <p:nvPicPr>
          <p:cNvPr id="4104" name="Picture 8" descr="Ảnh động trang trí powerpoint (63)"/>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1443038"/>
            <a:ext cx="1207885" cy="98346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Table 12"/>
          <p:cNvGraphicFramePr>
            <a:graphicFrameLocks noGrp="1"/>
          </p:cNvGraphicFramePr>
          <p:nvPr>
            <p:extLst>
              <p:ext uri="{D42A27DB-BD31-4B8C-83A1-F6EECF244321}">
                <p14:modId xmlns:p14="http://schemas.microsoft.com/office/powerpoint/2010/main" val="2922112507"/>
              </p:ext>
            </p:extLst>
          </p:nvPr>
        </p:nvGraphicFramePr>
        <p:xfrm>
          <a:off x="4819650" y="3095624"/>
          <a:ext cx="3943351" cy="2452210"/>
        </p:xfrm>
        <a:graphic>
          <a:graphicData uri="http://schemas.openxmlformats.org/drawingml/2006/table">
            <a:tbl>
              <a:tblPr firstRow="1" bandRow="1">
                <a:tableStyleId>{ED083AE6-46FA-4A59-8FB0-9F97EB10719F}</a:tableStyleId>
              </a:tblPr>
              <a:tblGrid>
                <a:gridCol w="682501"/>
                <a:gridCol w="2081425"/>
                <a:gridCol w="1179425"/>
              </a:tblGrid>
              <a:tr h="714376">
                <a:tc>
                  <a:txBody>
                    <a:bodyPr/>
                    <a:lstStyle/>
                    <a:p>
                      <a:pPr algn="ctr"/>
                      <a:r>
                        <a:rPr lang="vi-VN" sz="1800" dirty="0" smtClean="0">
                          <a:latin typeface="+mj-lt"/>
                        </a:rPr>
                        <a:t>STT</a:t>
                      </a: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vi-VN" sz="1800" dirty="0" smtClean="0">
                          <a:latin typeface="+mj-lt"/>
                        </a:rPr>
                        <a:t>Mật</a:t>
                      </a:r>
                      <a:r>
                        <a:rPr lang="vi-VN" sz="1800" baseline="0" dirty="0" smtClean="0">
                          <a:latin typeface="+mj-lt"/>
                        </a:rPr>
                        <a:t> độ dân số trung bình</a:t>
                      </a: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vi-VN" sz="1800" dirty="0" smtClean="0">
                          <a:latin typeface="+mj-lt"/>
                        </a:rPr>
                        <a:t>Nơi</a:t>
                      </a:r>
                      <a:r>
                        <a:rPr lang="vi-VN" sz="1800" baseline="0" dirty="0" smtClean="0">
                          <a:latin typeface="+mj-lt"/>
                        </a:rPr>
                        <a:t> phân bố</a:t>
                      </a: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481107">
                <a:tc>
                  <a:txBody>
                    <a:bodyPr/>
                    <a:lstStyle/>
                    <a:p>
                      <a:pPr algn="ctr"/>
                      <a:r>
                        <a:rPr lang="vi-VN" sz="1800" b="1" dirty="0" smtClean="0">
                          <a:latin typeface="+mj-lt"/>
                        </a:rPr>
                        <a:t>1</a:t>
                      </a:r>
                      <a:endParaRPr lang="en-US" sz="1800" b="1"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r>
                        <a:rPr lang="vi-VN" sz="1800" dirty="0" smtClean="0">
                          <a:latin typeface="+mj-lt"/>
                        </a:rPr>
                        <a:t>Dưới</a:t>
                      </a:r>
                      <a:r>
                        <a:rPr lang="vi-VN" sz="1800" baseline="0" dirty="0" smtClean="0">
                          <a:latin typeface="+mj-lt"/>
                        </a:rPr>
                        <a:t> 1 </a:t>
                      </a:r>
                      <a:r>
                        <a:rPr lang="vi-VN" sz="1800" baseline="0" dirty="0" smtClean="0">
                          <a:latin typeface="+mj-lt"/>
                        </a:rPr>
                        <a:t>người/km²</a:t>
                      </a: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pPr algn="ct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r>
              <a:tr h="418909">
                <a:tc>
                  <a:txBody>
                    <a:bodyPr/>
                    <a:lstStyle/>
                    <a:p>
                      <a:pPr algn="ctr"/>
                      <a:r>
                        <a:rPr lang="vi-VN" sz="1800" b="1" dirty="0" smtClean="0">
                          <a:latin typeface="+mj-lt"/>
                        </a:rPr>
                        <a:t>2</a:t>
                      </a:r>
                      <a:endParaRPr lang="en-US" sz="1800" b="1"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vi-VN" sz="1800" dirty="0" smtClean="0">
                          <a:latin typeface="+mj-lt"/>
                        </a:rPr>
                        <a:t>1 – 50 </a:t>
                      </a:r>
                      <a:r>
                        <a:rPr lang="vi-VN" sz="1800" dirty="0" smtClean="0">
                          <a:latin typeface="+mj-lt"/>
                        </a:rPr>
                        <a:t>người/km²</a:t>
                      </a: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8909">
                <a:tc>
                  <a:txBody>
                    <a:bodyPr/>
                    <a:lstStyle/>
                    <a:p>
                      <a:pPr algn="ctr"/>
                      <a:r>
                        <a:rPr lang="vi-VN" sz="1800" b="1" dirty="0" smtClean="0">
                          <a:latin typeface="+mj-lt"/>
                        </a:rPr>
                        <a:t>3</a:t>
                      </a:r>
                      <a:endParaRPr lang="en-US" sz="1800" b="1"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r>
                        <a:rPr lang="vi-VN" sz="1800" dirty="0" smtClean="0">
                          <a:latin typeface="+mj-lt"/>
                        </a:rPr>
                        <a:t>51 – 100 người/km²</a:t>
                      </a: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pPr algn="ct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r>
              <a:tr h="418909">
                <a:tc>
                  <a:txBody>
                    <a:bodyPr/>
                    <a:lstStyle/>
                    <a:p>
                      <a:pPr algn="ctr"/>
                      <a:r>
                        <a:rPr lang="vi-VN" sz="1800" b="1" dirty="0" smtClean="0">
                          <a:latin typeface="+mj-lt"/>
                        </a:rPr>
                        <a:t>4</a:t>
                      </a:r>
                      <a:endParaRPr lang="en-US" sz="1800" b="1"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vi-VN" sz="1800" dirty="0" smtClean="0">
                          <a:latin typeface="+mj-lt"/>
                        </a:rPr>
                        <a:t>Trên</a:t>
                      </a:r>
                      <a:r>
                        <a:rPr lang="vi-VN" sz="1800" baseline="0" dirty="0" smtClean="0">
                          <a:latin typeface="+mj-lt"/>
                        </a:rPr>
                        <a:t> 100 người/km²</a:t>
                      </a: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470127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2" name="TextBox 21"/>
          <p:cNvSpPr txBox="1"/>
          <p:nvPr/>
        </p:nvSpPr>
        <p:spPr>
          <a:xfrm>
            <a:off x="3005221" y="338915"/>
            <a:ext cx="3581400" cy="538609"/>
          </a:xfrm>
          <a:prstGeom prst="rect">
            <a:avLst/>
          </a:prstGeom>
          <a:solidFill>
            <a:schemeClr val="accent2">
              <a:lumMod val="40000"/>
              <a:lumOff val="60000"/>
            </a:schemeClr>
          </a:solidFill>
          <a:ln>
            <a:solidFill>
              <a:schemeClr val="accent2">
                <a:lumMod val="40000"/>
                <a:lumOff val="60000"/>
              </a:schemeClr>
            </a:solidFill>
          </a:ln>
        </p:spPr>
        <p:txBody>
          <a:bodyPr wrap="square" rtlCol="0">
            <a:spAutoFit/>
          </a:bodyPr>
          <a:lstStyle/>
          <a:p>
            <a:pPr algn="ctr"/>
            <a:r>
              <a:rPr lang="en-US" sz="2900" b="1" i="1" dirty="0" err="1" smtClean="0">
                <a:latin typeface="Times New Roman" panose="02020603050405020304" pitchFamily="18" charset="0"/>
                <a:cs typeface="Times New Roman" panose="02020603050405020304" pitchFamily="18" charset="0"/>
              </a:rPr>
              <a:t>Dưới</a:t>
            </a:r>
            <a:r>
              <a:rPr lang="en-US" sz="2900" b="1" i="1" dirty="0" smtClean="0">
                <a:latin typeface="Times New Roman" panose="02020603050405020304" pitchFamily="18" charset="0"/>
                <a:cs typeface="Times New Roman" panose="02020603050405020304" pitchFamily="18" charset="0"/>
              </a:rPr>
              <a:t> 1 </a:t>
            </a:r>
            <a:r>
              <a:rPr lang="en-US" sz="2900" b="1" i="1" dirty="0" err="1" smtClean="0">
                <a:latin typeface="Times New Roman" panose="02020603050405020304" pitchFamily="18" charset="0"/>
                <a:cs typeface="Times New Roman" panose="02020603050405020304" pitchFamily="18" charset="0"/>
              </a:rPr>
              <a:t>người</a:t>
            </a:r>
            <a:r>
              <a:rPr lang="en-US" sz="2900" b="1" i="1" dirty="0" smtClean="0">
                <a:latin typeface="Times New Roman" panose="02020603050405020304" pitchFamily="18" charset="0"/>
                <a:cs typeface="Times New Roman" panose="02020603050405020304" pitchFamily="18" charset="0"/>
              </a:rPr>
              <a:t>/km</a:t>
            </a:r>
            <a:r>
              <a:rPr lang="en-US" sz="2900" b="1" i="1" baseline="30000" dirty="0" smtClean="0">
                <a:latin typeface="Times New Roman" panose="02020603050405020304" pitchFamily="18" charset="0"/>
                <a:cs typeface="Times New Roman" panose="02020603050405020304" pitchFamily="18" charset="0"/>
              </a:rPr>
              <a:t>2</a:t>
            </a:r>
            <a:endParaRPr lang="en-US" sz="2900" b="1" i="1" dirty="0">
              <a:latin typeface="Times New Roman" panose="02020603050405020304" pitchFamily="18" charset="0"/>
              <a:cs typeface="Times New Roman" panose="02020603050405020304" pitchFamily="18" charset="0"/>
            </a:endParaRPr>
          </a:p>
        </p:txBody>
      </p:sp>
      <p:sp>
        <p:nvSpPr>
          <p:cNvPr id="23" name="Down Arrow 22"/>
          <p:cNvSpPr/>
          <p:nvPr/>
        </p:nvSpPr>
        <p:spPr>
          <a:xfrm rot="18804576">
            <a:off x="4947472" y="875448"/>
            <a:ext cx="128656" cy="814503"/>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24" name="Down Arrow 23"/>
          <p:cNvSpPr/>
          <p:nvPr/>
        </p:nvSpPr>
        <p:spPr>
          <a:xfrm rot="21371803">
            <a:off x="4727470" y="999434"/>
            <a:ext cx="136902" cy="2356143"/>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5" name="Down Arrow 24"/>
          <p:cNvSpPr/>
          <p:nvPr/>
        </p:nvSpPr>
        <p:spPr>
          <a:xfrm rot="2951847">
            <a:off x="2744353" y="175163"/>
            <a:ext cx="173633" cy="4713131"/>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6" name="Down Arrow 25"/>
          <p:cNvSpPr/>
          <p:nvPr/>
        </p:nvSpPr>
        <p:spPr>
          <a:xfrm rot="1928039">
            <a:off x="3751764" y="828031"/>
            <a:ext cx="145588" cy="3295700"/>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7" name="TextBox 26"/>
          <p:cNvSpPr txBox="1"/>
          <p:nvPr/>
        </p:nvSpPr>
        <p:spPr>
          <a:xfrm>
            <a:off x="5040829" y="1609299"/>
            <a:ext cx="3505200" cy="461665"/>
          </a:xfrm>
          <a:prstGeom prst="rect">
            <a:avLst/>
          </a:prstGeom>
          <a:noFill/>
        </p:spPr>
        <p:txBody>
          <a:bodyPr wrap="square" rtlCol="0">
            <a:spAutoFit/>
          </a:bodyPr>
          <a:lstStyle/>
          <a:p>
            <a:r>
              <a:rPr lang="en-US" sz="2400" b="1" dirty="0" err="1" smtClean="0">
                <a:solidFill>
                  <a:schemeClr val="accent6">
                    <a:lumMod val="75000"/>
                  </a:schemeClr>
                </a:solidFill>
                <a:latin typeface="Arial" pitchFamily="34" charset="0"/>
                <a:cs typeface="Arial" pitchFamily="34" charset="0"/>
              </a:rPr>
              <a:t>Bắc</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Liên</a:t>
            </a:r>
            <a:r>
              <a:rPr lang="en-US" sz="2400" b="1" dirty="0" smtClean="0">
                <a:solidFill>
                  <a:schemeClr val="accent6">
                    <a:lumMod val="75000"/>
                  </a:schemeClr>
                </a:solidFill>
                <a:latin typeface="Arial" pitchFamily="34" charset="0"/>
                <a:cs typeface="Arial" pitchFamily="34" charset="0"/>
              </a:rPr>
              <a:t> Bang </a:t>
            </a:r>
            <a:r>
              <a:rPr lang="en-US" sz="2400" b="1" dirty="0" err="1" smtClean="0">
                <a:solidFill>
                  <a:schemeClr val="accent6">
                    <a:lumMod val="75000"/>
                  </a:schemeClr>
                </a:solidFill>
                <a:latin typeface="Arial" pitchFamily="34" charset="0"/>
                <a:cs typeface="Arial" pitchFamily="34" charset="0"/>
              </a:rPr>
              <a:t>Nga</a:t>
            </a:r>
            <a:endParaRPr lang="en-US" sz="2400" b="1" dirty="0">
              <a:solidFill>
                <a:schemeClr val="accent6">
                  <a:lumMod val="75000"/>
                </a:schemeClr>
              </a:solidFill>
              <a:latin typeface="Arial" pitchFamily="34" charset="0"/>
              <a:cs typeface="Arial" pitchFamily="34" charset="0"/>
            </a:endParaRPr>
          </a:p>
        </p:txBody>
      </p:sp>
      <p:sp>
        <p:nvSpPr>
          <p:cNvPr id="28" name="TextBox 27"/>
          <p:cNvSpPr txBox="1"/>
          <p:nvPr/>
        </p:nvSpPr>
        <p:spPr>
          <a:xfrm>
            <a:off x="3886200" y="3357523"/>
            <a:ext cx="2514600" cy="461665"/>
          </a:xfrm>
          <a:prstGeom prst="rect">
            <a:avLst/>
          </a:prstGeom>
          <a:noFill/>
        </p:spPr>
        <p:txBody>
          <a:bodyPr wrap="square" rtlCol="0">
            <a:spAutoFit/>
          </a:bodyPr>
          <a:lstStyle/>
          <a:p>
            <a:r>
              <a:rPr lang="en-US" sz="2400" b="1" dirty="0" err="1" smtClean="0">
                <a:solidFill>
                  <a:schemeClr val="accent6">
                    <a:lumMod val="75000"/>
                  </a:schemeClr>
                </a:solidFill>
                <a:latin typeface="Arial" pitchFamily="34" charset="0"/>
                <a:cs typeface="Arial" pitchFamily="34" charset="0"/>
              </a:rPr>
              <a:t>Tây</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Trung</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Quốc</a:t>
            </a:r>
            <a:endParaRPr lang="en-US" sz="2400" b="1" dirty="0">
              <a:solidFill>
                <a:schemeClr val="accent6">
                  <a:lumMod val="75000"/>
                </a:schemeClr>
              </a:solidFill>
              <a:latin typeface="Arial" pitchFamily="34" charset="0"/>
              <a:cs typeface="Arial" pitchFamily="34" charset="0"/>
            </a:endParaRPr>
          </a:p>
        </p:txBody>
      </p:sp>
      <p:sp>
        <p:nvSpPr>
          <p:cNvPr id="29" name="TextBox 28"/>
          <p:cNvSpPr txBox="1"/>
          <p:nvPr/>
        </p:nvSpPr>
        <p:spPr>
          <a:xfrm>
            <a:off x="2209800" y="3775087"/>
            <a:ext cx="1828800" cy="461665"/>
          </a:xfrm>
          <a:prstGeom prst="rect">
            <a:avLst/>
          </a:prstGeom>
          <a:noFill/>
        </p:spPr>
        <p:txBody>
          <a:bodyPr wrap="square" rtlCol="0">
            <a:spAutoFit/>
          </a:bodyPr>
          <a:lstStyle/>
          <a:p>
            <a:r>
              <a:rPr lang="en-US" sz="2400" b="1" dirty="0" smtClean="0">
                <a:solidFill>
                  <a:schemeClr val="accent6">
                    <a:lumMod val="75000"/>
                  </a:schemeClr>
                </a:solidFill>
                <a:latin typeface="Arial" pitchFamily="34" charset="0"/>
                <a:cs typeface="Arial" pitchFamily="34" charset="0"/>
              </a:rPr>
              <a:t>Pa-</a:t>
            </a:r>
            <a:r>
              <a:rPr lang="en-US" sz="2400" b="1" dirty="0" err="1" smtClean="0">
                <a:solidFill>
                  <a:schemeClr val="accent6">
                    <a:lumMod val="75000"/>
                  </a:schemeClr>
                </a:solidFill>
                <a:latin typeface="Arial" pitchFamily="34" charset="0"/>
                <a:cs typeface="Arial" pitchFamily="34" charset="0"/>
              </a:rPr>
              <a:t>ki</a:t>
            </a:r>
            <a:r>
              <a:rPr lang="en-US" sz="2400" b="1" dirty="0" smtClean="0">
                <a:solidFill>
                  <a:schemeClr val="accent6">
                    <a:lumMod val="75000"/>
                  </a:schemeClr>
                </a:solidFill>
                <a:latin typeface="Arial" pitchFamily="34" charset="0"/>
                <a:cs typeface="Arial" pitchFamily="34" charset="0"/>
              </a:rPr>
              <a:t>-</a:t>
            </a:r>
            <a:r>
              <a:rPr lang="en-US" sz="2400" b="1" dirty="0" err="1" smtClean="0">
                <a:solidFill>
                  <a:schemeClr val="accent6">
                    <a:lumMod val="75000"/>
                  </a:schemeClr>
                </a:solidFill>
                <a:latin typeface="Arial" pitchFamily="34" charset="0"/>
                <a:cs typeface="Arial" pitchFamily="34" charset="0"/>
              </a:rPr>
              <a:t>xtan</a:t>
            </a:r>
            <a:endParaRPr lang="en-US" sz="2400" b="1" dirty="0">
              <a:solidFill>
                <a:schemeClr val="accent6">
                  <a:lumMod val="75000"/>
                </a:schemeClr>
              </a:solidFill>
              <a:latin typeface="Arial" pitchFamily="34" charset="0"/>
              <a:cs typeface="Arial" pitchFamily="34" charset="0"/>
            </a:endParaRPr>
          </a:p>
        </p:txBody>
      </p:sp>
      <p:sp>
        <p:nvSpPr>
          <p:cNvPr id="30" name="TextBox 29"/>
          <p:cNvSpPr txBox="1"/>
          <p:nvPr/>
        </p:nvSpPr>
        <p:spPr>
          <a:xfrm>
            <a:off x="152400" y="4119210"/>
            <a:ext cx="2209800" cy="461665"/>
          </a:xfrm>
          <a:prstGeom prst="rect">
            <a:avLst/>
          </a:prstGeom>
          <a:noFill/>
        </p:spPr>
        <p:txBody>
          <a:bodyPr wrap="square" rtlCol="0">
            <a:spAutoFit/>
          </a:bodyPr>
          <a:lstStyle/>
          <a:p>
            <a:r>
              <a:rPr lang="en-US" sz="2400" b="1" dirty="0" smtClean="0">
                <a:solidFill>
                  <a:schemeClr val="accent6">
                    <a:lumMod val="75000"/>
                  </a:schemeClr>
                </a:solidFill>
                <a:latin typeface="Arial" pitchFamily="34" charset="0"/>
                <a:cs typeface="Arial" pitchFamily="34" charset="0"/>
              </a:rPr>
              <a:t>A-</a:t>
            </a:r>
            <a:r>
              <a:rPr lang="en-US" sz="2400" b="1" dirty="0" err="1" smtClean="0">
                <a:solidFill>
                  <a:schemeClr val="accent6">
                    <a:lumMod val="75000"/>
                  </a:schemeClr>
                </a:solidFill>
                <a:latin typeface="Arial" pitchFamily="34" charset="0"/>
                <a:cs typeface="Arial" pitchFamily="34" charset="0"/>
              </a:rPr>
              <a:t>Rập</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Xê-út</a:t>
            </a:r>
            <a:endParaRPr lang="en-US" sz="2400" b="1" dirty="0">
              <a:solidFill>
                <a:schemeClr val="accent6">
                  <a:lumMod val="75000"/>
                </a:schemeClr>
              </a:solidFill>
              <a:latin typeface="Arial" pitchFamily="34" charset="0"/>
              <a:cs typeface="Arial" pitchFamily="34" charset="0"/>
            </a:endParaRPr>
          </a:p>
        </p:txBody>
      </p:sp>
    </p:spTree>
  </p:cSld>
  <p:clrMapOvr>
    <a:masterClrMapping/>
  </p:clrMapOvr>
  <p:transition>
    <p:sndAc>
      <p:stSnd>
        <p:snd r:embed="rId3"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xEl>
                                              <p:pRg st="0" end="0"/>
                                            </p:txEl>
                                          </p:spTgt>
                                        </p:tgtEl>
                                        <p:attrNameLst>
                                          <p:attrName>style.visibility</p:attrName>
                                        </p:attrNameLst>
                                      </p:cBhvr>
                                      <p:to>
                                        <p:strVal val="visible"/>
                                      </p:to>
                                    </p:set>
                                    <p:animEffect transition="in" filter="wipe(down)">
                                      <p:cBhvr>
                                        <p:cTn id="12" dur="500"/>
                                        <p:tgtEl>
                                          <p:spTgt spid="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wipe(down)">
                                      <p:cBhvr>
                                        <p:cTn id="22" dur="500"/>
                                        <p:tgtEl>
                                          <p:spTgt spid="2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9">
                                            <p:txEl>
                                              <p:pRg st="0" end="0"/>
                                            </p:txEl>
                                          </p:spTgt>
                                        </p:tgtEl>
                                        <p:attrNameLst>
                                          <p:attrName>style.visibility</p:attrName>
                                        </p:attrNameLst>
                                      </p:cBhvr>
                                      <p:to>
                                        <p:strVal val="visible"/>
                                      </p:to>
                                    </p:set>
                                    <p:animEffect transition="in" filter="wipe(down)">
                                      <p:cBhvr>
                                        <p:cTn id="32" dur="500"/>
                                        <p:tgtEl>
                                          <p:spTgt spid="2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0">
                                            <p:txEl>
                                              <p:pRg st="0" end="0"/>
                                            </p:txEl>
                                          </p:spTgt>
                                        </p:tgtEl>
                                        <p:attrNameLst>
                                          <p:attrName>style.visibility</p:attrName>
                                        </p:attrNameLst>
                                      </p:cBhvr>
                                      <p:to>
                                        <p:strVal val="visible"/>
                                      </p:to>
                                    </p:set>
                                    <p:animEffect transition="in" filter="wipe(down)">
                                      <p:cBhvr>
                                        <p:cTn id="42"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build="allAtOnce"/>
      <p:bldP spid="28" grpId="0" build="allAtOnce"/>
      <p:bldP spid="29" grpId="0" build="allAtOnce"/>
      <p:bldP spid="30"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51446171"/>
              </p:ext>
            </p:extLst>
          </p:nvPr>
        </p:nvGraphicFramePr>
        <p:xfrm>
          <a:off x="1447800" y="1295400"/>
          <a:ext cx="7315201" cy="5056788"/>
        </p:xfrm>
        <a:graphic>
          <a:graphicData uri="http://schemas.openxmlformats.org/drawingml/2006/table">
            <a:tbl>
              <a:tblPr firstRow="1" firstCol="1" lastRow="1" lastCol="1" bandRow="1" bandCol="1">
                <a:tableStyleId>{5C22544A-7EE6-4342-B048-85BDC9FD1C3A}</a:tableStyleId>
              </a:tblPr>
              <a:tblGrid>
                <a:gridCol w="2380565"/>
                <a:gridCol w="4934636"/>
              </a:tblGrid>
              <a:tr h="326444">
                <a:tc>
                  <a:txBody>
                    <a:bodyPr/>
                    <a:lstStyle/>
                    <a:p>
                      <a:pPr algn="ctr">
                        <a:lnSpc>
                          <a:spcPct val="115000"/>
                        </a:lnSpc>
                        <a:spcAft>
                          <a:spcPts val="0"/>
                        </a:spcAft>
                        <a:tabLst>
                          <a:tab pos="180340" algn="l"/>
                        </a:tabLst>
                      </a:pPr>
                      <a:r>
                        <a:rPr lang="vi-VN" sz="2400" b="1" dirty="0">
                          <a:solidFill>
                            <a:schemeClr val="tx1"/>
                          </a:solidFill>
                          <a:effectLst/>
                          <a:latin typeface="+mj-lt"/>
                        </a:rPr>
                        <a:t>MĐDS</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tabLst>
                          <a:tab pos="180340" algn="l"/>
                        </a:tabLst>
                      </a:pPr>
                      <a:r>
                        <a:rPr lang="vi-VN" sz="2400" b="1" dirty="0">
                          <a:solidFill>
                            <a:schemeClr val="tx1"/>
                          </a:solidFill>
                          <a:effectLst/>
                          <a:latin typeface="+mj-lt"/>
                        </a:rPr>
                        <a:t>Nơi phân bố</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1086627">
                <a:tc>
                  <a:txBody>
                    <a:bodyPr/>
                    <a:lstStyle/>
                    <a:p>
                      <a:pPr marL="86995" algn="l">
                        <a:lnSpc>
                          <a:spcPct val="115000"/>
                        </a:lnSpc>
                        <a:spcAft>
                          <a:spcPts val="0"/>
                        </a:spcAft>
                        <a:tabLst>
                          <a:tab pos="180340" algn="l"/>
                        </a:tabLst>
                      </a:pPr>
                      <a:r>
                        <a:rPr lang="vi-VN" sz="2400" b="1" dirty="0">
                          <a:solidFill>
                            <a:schemeClr val="tx1"/>
                          </a:solidFill>
                          <a:effectLst/>
                          <a:latin typeface="+mj-lt"/>
                        </a:rPr>
                        <a:t>Dưới 1</a:t>
                      </a:r>
                      <a:r>
                        <a:rPr lang="vi-VN" sz="2400" b="1" spc="30" dirty="0">
                          <a:solidFill>
                            <a:schemeClr val="tx1"/>
                          </a:solidFill>
                          <a:effectLst/>
                          <a:latin typeface="+mj-lt"/>
                        </a:rPr>
                        <a:t> </a:t>
                      </a:r>
                      <a:r>
                        <a:rPr lang="vi-VN" sz="2400" b="1" dirty="0">
                          <a:solidFill>
                            <a:schemeClr val="tx1"/>
                          </a:solidFill>
                          <a:effectLst/>
                          <a:latin typeface="+mj-lt"/>
                        </a:rPr>
                        <a:t>người/km2</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Bắc</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Liên</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Bang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Nga</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xơ-út</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Trung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Quốc</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I-</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Rắc</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Pa- Ki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xtan</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Băng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la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đét</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Mông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Cổ</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Nam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Liên</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Bang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Nga</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Mianma</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a:t>
                      </a:r>
                    </a:p>
                    <a:p>
                      <a:endParaRPr lang="en-US" sz="1800" b="0" kern="12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77962">
                <a:tc>
                  <a:txBody>
                    <a:bodyPr/>
                    <a:lstStyle/>
                    <a:p>
                      <a:pPr marL="86995" algn="l">
                        <a:lnSpc>
                          <a:spcPct val="115000"/>
                        </a:lnSpc>
                        <a:spcAft>
                          <a:spcPts val="0"/>
                        </a:spcAft>
                        <a:tabLst>
                          <a:tab pos="180340" algn="l"/>
                        </a:tabLst>
                      </a:pPr>
                      <a:r>
                        <a:rPr lang="vi-VN" sz="2400" b="1" dirty="0">
                          <a:solidFill>
                            <a:schemeClr val="tx1"/>
                          </a:solidFill>
                          <a:effectLst/>
                          <a:latin typeface="+mj-lt"/>
                        </a:rPr>
                        <a:t>Từ</a:t>
                      </a:r>
                      <a:r>
                        <a:rPr lang="vi-VN" sz="2400" b="1" spc="-125" dirty="0">
                          <a:solidFill>
                            <a:schemeClr val="tx1"/>
                          </a:solidFill>
                          <a:effectLst/>
                          <a:latin typeface="+mj-lt"/>
                        </a:rPr>
                        <a:t> </a:t>
                      </a:r>
                      <a:r>
                        <a:rPr lang="vi-VN" sz="2400" b="1" dirty="0" smtClean="0">
                          <a:solidFill>
                            <a:schemeClr val="tx1"/>
                          </a:solidFill>
                          <a:effectLst/>
                          <a:latin typeface="+mj-lt"/>
                        </a:rPr>
                        <a:t>1</a:t>
                      </a:r>
                      <a:r>
                        <a:rPr lang="en-US" sz="2400" b="1" dirty="0" smtClean="0">
                          <a:solidFill>
                            <a:schemeClr val="tx1"/>
                          </a:solidFill>
                          <a:effectLst/>
                          <a:latin typeface="+mj-lt"/>
                        </a:rPr>
                        <a:t> </a:t>
                      </a:r>
                      <a:r>
                        <a:rPr lang="vi-VN" sz="2400" b="1" dirty="0" smtClean="0">
                          <a:solidFill>
                            <a:schemeClr val="tx1"/>
                          </a:solidFill>
                          <a:effectLst/>
                          <a:latin typeface="+mj-lt"/>
                        </a:rPr>
                        <a:t>-</a:t>
                      </a:r>
                      <a:r>
                        <a:rPr lang="en-US" sz="2400" b="1" dirty="0" smtClean="0">
                          <a:solidFill>
                            <a:schemeClr val="tx1"/>
                          </a:solidFill>
                          <a:effectLst/>
                          <a:latin typeface="+mj-lt"/>
                        </a:rPr>
                        <a:t> </a:t>
                      </a:r>
                      <a:r>
                        <a:rPr lang="vi-VN" sz="2400" b="1" dirty="0" smtClean="0">
                          <a:solidFill>
                            <a:schemeClr val="tx1"/>
                          </a:solidFill>
                          <a:effectLst/>
                          <a:latin typeface="+mj-lt"/>
                        </a:rPr>
                        <a:t>50</a:t>
                      </a:r>
                      <a:r>
                        <a:rPr lang="vi-VN" sz="2400" b="1" spc="-125" dirty="0" smtClean="0">
                          <a:solidFill>
                            <a:schemeClr val="tx1"/>
                          </a:solidFill>
                          <a:effectLst/>
                          <a:latin typeface="+mj-lt"/>
                        </a:rPr>
                        <a:t> </a:t>
                      </a:r>
                      <a:r>
                        <a:rPr lang="vi-VN" sz="2400" b="1" dirty="0">
                          <a:solidFill>
                            <a:schemeClr val="tx1"/>
                          </a:solidFill>
                          <a:effectLst/>
                          <a:latin typeface="+mj-lt"/>
                        </a:rPr>
                        <a:t>người/km2</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05300">
                <a:tc>
                  <a:txBody>
                    <a:bodyPr/>
                    <a:lstStyle/>
                    <a:p>
                      <a:pPr marL="86995" algn="l">
                        <a:lnSpc>
                          <a:spcPct val="115000"/>
                        </a:lnSpc>
                        <a:spcAft>
                          <a:spcPts val="0"/>
                        </a:spcAft>
                        <a:tabLst>
                          <a:tab pos="180340" algn="l"/>
                        </a:tabLst>
                      </a:pPr>
                      <a:r>
                        <a:rPr lang="vi-VN" sz="2400" b="1" dirty="0">
                          <a:solidFill>
                            <a:schemeClr val="tx1"/>
                          </a:solidFill>
                          <a:effectLst/>
                          <a:latin typeface="+mj-lt"/>
                        </a:rPr>
                        <a:t>Từ</a:t>
                      </a:r>
                      <a:r>
                        <a:rPr lang="vi-VN" sz="2400" b="1" spc="-60" dirty="0">
                          <a:solidFill>
                            <a:schemeClr val="tx1"/>
                          </a:solidFill>
                          <a:effectLst/>
                          <a:latin typeface="+mj-lt"/>
                        </a:rPr>
                        <a:t> </a:t>
                      </a:r>
                      <a:r>
                        <a:rPr lang="vi-VN" sz="2400" b="1" dirty="0" smtClean="0">
                          <a:solidFill>
                            <a:schemeClr val="tx1"/>
                          </a:solidFill>
                          <a:effectLst/>
                          <a:latin typeface="+mj-lt"/>
                        </a:rPr>
                        <a:t>5</a:t>
                      </a:r>
                      <a:r>
                        <a:rPr lang="en-US" sz="2400" b="1" dirty="0" smtClean="0">
                          <a:solidFill>
                            <a:schemeClr val="tx1"/>
                          </a:solidFill>
                          <a:effectLst/>
                          <a:latin typeface="Times New Roman" panose="02020603050405020304" pitchFamily="18" charset="0"/>
                          <a:cs typeface="Times New Roman" panose="02020603050405020304" pitchFamily="18" charset="0"/>
                        </a:rPr>
                        <a:t>1</a:t>
                      </a:r>
                      <a:r>
                        <a:rPr lang="vi-VN" sz="2400" b="1" spc="-60" dirty="0" smtClean="0">
                          <a:solidFill>
                            <a:schemeClr val="tx1"/>
                          </a:solidFill>
                          <a:effectLst/>
                          <a:latin typeface="+mj-lt"/>
                        </a:rPr>
                        <a:t> </a:t>
                      </a:r>
                      <a:r>
                        <a:rPr lang="vi-VN" sz="2400" b="1" dirty="0">
                          <a:solidFill>
                            <a:schemeClr val="tx1"/>
                          </a:solidFill>
                          <a:effectLst/>
                          <a:latin typeface="+mj-lt"/>
                        </a:rPr>
                        <a:t>-</a:t>
                      </a:r>
                      <a:r>
                        <a:rPr lang="vi-VN" sz="2400" b="1" spc="-70" dirty="0">
                          <a:solidFill>
                            <a:schemeClr val="tx1"/>
                          </a:solidFill>
                          <a:effectLst/>
                          <a:latin typeface="+mj-lt"/>
                        </a:rPr>
                        <a:t> </a:t>
                      </a:r>
                      <a:r>
                        <a:rPr lang="vi-VN" sz="2400" b="1" dirty="0">
                          <a:solidFill>
                            <a:schemeClr val="tx1"/>
                          </a:solidFill>
                          <a:effectLst/>
                          <a:latin typeface="+mj-lt"/>
                        </a:rPr>
                        <a:t>100</a:t>
                      </a:r>
                      <a:r>
                        <a:rPr lang="vi-VN" sz="2400" b="1" spc="-60" dirty="0">
                          <a:solidFill>
                            <a:schemeClr val="tx1"/>
                          </a:solidFill>
                          <a:effectLst/>
                          <a:latin typeface="+mj-lt"/>
                        </a:rPr>
                        <a:t> </a:t>
                      </a:r>
                      <a:r>
                        <a:rPr lang="vi-VN" sz="2400" b="1" dirty="0">
                          <a:solidFill>
                            <a:schemeClr val="tx1"/>
                          </a:solidFill>
                          <a:effectLst/>
                          <a:latin typeface="+mj-lt"/>
                        </a:rPr>
                        <a:t>người/km2</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dirty="0">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64182">
                <a:tc>
                  <a:txBody>
                    <a:bodyPr/>
                    <a:lstStyle/>
                    <a:p>
                      <a:pPr marL="86995" algn="l">
                        <a:lnSpc>
                          <a:spcPct val="115000"/>
                        </a:lnSpc>
                        <a:spcAft>
                          <a:spcPts val="0"/>
                        </a:spcAft>
                        <a:tabLst>
                          <a:tab pos="180340" algn="l"/>
                        </a:tabLst>
                      </a:pPr>
                      <a:r>
                        <a:rPr lang="vi-VN" sz="2400" b="1" dirty="0">
                          <a:solidFill>
                            <a:schemeClr val="tx1"/>
                          </a:solidFill>
                          <a:effectLst/>
                          <a:latin typeface="+mj-lt"/>
                        </a:rPr>
                        <a:t>Trên 100</a:t>
                      </a:r>
                      <a:r>
                        <a:rPr lang="vi-VN" sz="2400" b="1" spc="-225" dirty="0">
                          <a:solidFill>
                            <a:schemeClr val="tx1"/>
                          </a:solidFill>
                          <a:effectLst/>
                          <a:latin typeface="+mj-lt"/>
                        </a:rPr>
                        <a:t>  </a:t>
                      </a:r>
                      <a:r>
                        <a:rPr lang="vi-VN" sz="2400" b="1" dirty="0">
                          <a:solidFill>
                            <a:schemeClr val="tx1"/>
                          </a:solidFill>
                          <a:effectLst/>
                          <a:latin typeface="+mj-lt"/>
                        </a:rPr>
                        <a:t>người/km2</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dirty="0">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5122" name="Picture 2" descr="Ảnh động trang trí powerpoint (1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81000"/>
            <a:ext cx="2743199"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08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0743"/>
          </a:xfrm>
          <a:prstGeom prst="rect">
            <a:avLst/>
          </a:prstGeom>
        </p:spPr>
      </p:pic>
      <p:sp>
        <p:nvSpPr>
          <p:cNvPr id="18" name="TextBox 17"/>
          <p:cNvSpPr txBox="1"/>
          <p:nvPr/>
        </p:nvSpPr>
        <p:spPr>
          <a:xfrm>
            <a:off x="2743200" y="228600"/>
            <a:ext cx="3733800" cy="523220"/>
          </a:xfrm>
          <a:prstGeom prst="rect">
            <a:avLst/>
          </a:prstGeom>
          <a:solidFill>
            <a:schemeClr val="accent2">
              <a:lumMod val="40000"/>
              <a:lumOff val="60000"/>
            </a:schemeClr>
          </a:solidFill>
          <a:ln>
            <a:solidFill>
              <a:schemeClr val="accent2">
                <a:lumMod val="40000"/>
                <a:lumOff val="60000"/>
              </a:schemeClr>
            </a:solidFill>
          </a:ln>
        </p:spPr>
        <p:txBody>
          <a:bodyPr wrap="square" rtlCol="0">
            <a:spAutoFit/>
          </a:bodyPr>
          <a:lstStyle/>
          <a:p>
            <a:pPr algn="ctr"/>
            <a:r>
              <a:rPr lang="en-US" sz="2800" b="1" i="1" dirty="0" err="1" smtClean="0">
                <a:latin typeface="Times New Roman" panose="02020603050405020304" pitchFamily="18" charset="0"/>
                <a:ea typeface="Tahoma" panose="020B0604030504040204" pitchFamily="34" charset="0"/>
                <a:cs typeface="Times New Roman" panose="02020603050405020304" pitchFamily="18" charset="0"/>
              </a:rPr>
              <a:t>Từ</a:t>
            </a:r>
            <a:r>
              <a:rPr lang="en-US" sz="2800" b="1" i="1" dirty="0" smtClean="0">
                <a:latin typeface="Times New Roman" panose="02020603050405020304" pitchFamily="18" charset="0"/>
                <a:ea typeface="Tahoma" panose="020B0604030504040204" pitchFamily="34" charset="0"/>
                <a:cs typeface="Times New Roman" panose="02020603050405020304" pitchFamily="18" charset="0"/>
              </a:rPr>
              <a:t> 1-50 </a:t>
            </a:r>
            <a:r>
              <a:rPr lang="en-US" sz="2800" b="1" i="1" dirty="0" err="1" smtClean="0">
                <a:latin typeface="Times New Roman" panose="02020603050405020304" pitchFamily="18" charset="0"/>
                <a:ea typeface="Tahoma" panose="020B0604030504040204" pitchFamily="34" charset="0"/>
                <a:cs typeface="Times New Roman" panose="02020603050405020304" pitchFamily="18" charset="0"/>
              </a:rPr>
              <a:t>người</a:t>
            </a:r>
            <a:r>
              <a:rPr lang="en-US" sz="2800" b="1" i="1" dirty="0" smtClean="0">
                <a:latin typeface="Times New Roman" panose="02020603050405020304" pitchFamily="18" charset="0"/>
                <a:ea typeface="Tahoma" panose="020B0604030504040204" pitchFamily="34" charset="0"/>
                <a:cs typeface="Times New Roman" panose="02020603050405020304" pitchFamily="18" charset="0"/>
              </a:rPr>
              <a:t>/km</a:t>
            </a:r>
            <a:r>
              <a:rPr lang="en-US" sz="2800" b="1" i="1" baseline="30000" dirty="0" smtClean="0">
                <a:latin typeface="Times New Roman" panose="02020603050405020304" pitchFamily="18" charset="0"/>
                <a:ea typeface="Tahoma" panose="020B0604030504040204" pitchFamily="34" charset="0"/>
                <a:cs typeface="Times New Roman" panose="02020603050405020304" pitchFamily="18" charset="0"/>
              </a:rPr>
              <a:t>2</a:t>
            </a:r>
            <a:endParaRPr lang="en-US" sz="2800" b="1" i="1"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19" name="Down Arrow 18"/>
          <p:cNvSpPr/>
          <p:nvPr/>
        </p:nvSpPr>
        <p:spPr>
          <a:xfrm flipH="1">
            <a:off x="4309868" y="817256"/>
            <a:ext cx="152400" cy="1600200"/>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0" name="Down Arrow 19"/>
          <p:cNvSpPr/>
          <p:nvPr/>
        </p:nvSpPr>
        <p:spPr>
          <a:xfrm rot="19162909">
            <a:off x="5201384" y="638451"/>
            <a:ext cx="148468" cy="2480984"/>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1" name="Down Arrow 20"/>
          <p:cNvSpPr/>
          <p:nvPr/>
        </p:nvSpPr>
        <p:spPr>
          <a:xfrm rot="3728099" flipH="1">
            <a:off x="2691707" y="-115786"/>
            <a:ext cx="127824" cy="3715827"/>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2" name="Down Arrow 21"/>
          <p:cNvSpPr/>
          <p:nvPr/>
        </p:nvSpPr>
        <p:spPr>
          <a:xfrm rot="2965886" flipH="1">
            <a:off x="2999959" y="392931"/>
            <a:ext cx="144929" cy="3630307"/>
          </a:xfrm>
          <a:prstGeom prst="downArrow">
            <a:avLst>
              <a:gd name="adj1" fmla="val 60757"/>
              <a:gd name="adj2" fmla="val 50000"/>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3" name="Down Arrow 22"/>
          <p:cNvSpPr/>
          <p:nvPr/>
        </p:nvSpPr>
        <p:spPr>
          <a:xfrm rot="20465519" flipH="1">
            <a:off x="5145709" y="958445"/>
            <a:ext cx="168871" cy="4246240"/>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4" name="TextBox 23"/>
          <p:cNvSpPr txBox="1"/>
          <p:nvPr/>
        </p:nvSpPr>
        <p:spPr>
          <a:xfrm>
            <a:off x="5430160" y="2781799"/>
            <a:ext cx="1447800" cy="461665"/>
          </a:xfrm>
          <a:prstGeom prst="rect">
            <a:avLst/>
          </a:prstGeom>
          <a:noFill/>
        </p:spPr>
        <p:txBody>
          <a:bodyPr wrap="square" rtlCol="0">
            <a:spAutoFit/>
          </a:bodyPr>
          <a:lstStyle/>
          <a:p>
            <a:r>
              <a:rPr lang="en-US" sz="2400" b="1" dirty="0" err="1" smtClean="0">
                <a:solidFill>
                  <a:schemeClr val="accent6">
                    <a:lumMod val="75000"/>
                  </a:schemeClr>
                </a:solidFill>
                <a:latin typeface="Arial" pitchFamily="34" charset="0"/>
                <a:cs typeface="Arial" pitchFamily="34" charset="0"/>
              </a:rPr>
              <a:t>Mông</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cổ</a:t>
            </a:r>
            <a:endParaRPr lang="en-US" sz="2400" b="1" dirty="0">
              <a:solidFill>
                <a:schemeClr val="accent6">
                  <a:lumMod val="75000"/>
                </a:schemeClr>
              </a:solidFill>
              <a:latin typeface="Arial" pitchFamily="34" charset="0"/>
              <a:cs typeface="Arial" pitchFamily="34" charset="0"/>
            </a:endParaRPr>
          </a:p>
        </p:txBody>
      </p:sp>
      <p:sp>
        <p:nvSpPr>
          <p:cNvPr id="25" name="TextBox 24"/>
          <p:cNvSpPr txBox="1"/>
          <p:nvPr/>
        </p:nvSpPr>
        <p:spPr>
          <a:xfrm>
            <a:off x="5410200" y="5105400"/>
            <a:ext cx="2286000" cy="830997"/>
          </a:xfrm>
          <a:prstGeom prst="rect">
            <a:avLst/>
          </a:prstGeom>
          <a:noFill/>
        </p:spPr>
        <p:txBody>
          <a:bodyPr wrap="square" rtlCol="0">
            <a:spAutoFit/>
          </a:bodyPr>
          <a:lstStyle/>
          <a:p>
            <a:pPr algn="ctr"/>
            <a:r>
              <a:rPr lang="en-US" sz="2400" b="1" dirty="0" smtClean="0">
                <a:solidFill>
                  <a:schemeClr val="accent6">
                    <a:lumMod val="75000"/>
                  </a:schemeClr>
                </a:solidFill>
                <a:latin typeface="Arial" pitchFamily="34" charset="0"/>
                <a:cs typeface="Arial" pitchFamily="34" charset="0"/>
              </a:rPr>
              <a:t>ĐB </a:t>
            </a:r>
            <a:r>
              <a:rPr lang="en-US" sz="2400" b="1" dirty="0" err="1" smtClean="0">
                <a:solidFill>
                  <a:schemeClr val="accent6">
                    <a:lumMod val="75000"/>
                  </a:schemeClr>
                </a:solidFill>
                <a:latin typeface="Arial" pitchFamily="34" charset="0"/>
                <a:cs typeface="Arial" pitchFamily="34" charset="0"/>
              </a:rPr>
              <a:t>Trung</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Ấn</a:t>
            </a:r>
            <a:r>
              <a:rPr lang="en-US" sz="2400" b="1" dirty="0" smtClean="0">
                <a:solidFill>
                  <a:schemeClr val="accent6">
                    <a:lumMod val="75000"/>
                  </a:schemeClr>
                </a:solidFill>
                <a:latin typeface="Arial" pitchFamily="34" charset="0"/>
                <a:cs typeface="Arial" pitchFamily="34" charset="0"/>
              </a:rPr>
              <a:t> ĐNA</a:t>
            </a:r>
            <a:endParaRPr lang="en-US" sz="2400" b="1" dirty="0">
              <a:solidFill>
                <a:schemeClr val="accent6">
                  <a:lumMod val="75000"/>
                </a:schemeClr>
              </a:solidFill>
              <a:latin typeface="Arial" pitchFamily="34" charset="0"/>
              <a:cs typeface="Arial" pitchFamily="34" charset="0"/>
            </a:endParaRPr>
          </a:p>
        </p:txBody>
      </p:sp>
      <p:sp>
        <p:nvSpPr>
          <p:cNvPr id="26" name="TextBox 25"/>
          <p:cNvSpPr txBox="1"/>
          <p:nvPr/>
        </p:nvSpPr>
        <p:spPr>
          <a:xfrm>
            <a:off x="3431594" y="2297667"/>
            <a:ext cx="2133600" cy="1200329"/>
          </a:xfrm>
          <a:prstGeom prst="rect">
            <a:avLst/>
          </a:prstGeom>
          <a:noFill/>
        </p:spPr>
        <p:txBody>
          <a:bodyPr wrap="square" rtlCol="0">
            <a:spAutoFit/>
          </a:bodyPr>
          <a:lstStyle/>
          <a:p>
            <a:pPr algn="ctr"/>
            <a:r>
              <a:rPr lang="en-US" sz="2400" b="1" dirty="0" smtClean="0">
                <a:solidFill>
                  <a:schemeClr val="accent6">
                    <a:lumMod val="75000"/>
                  </a:schemeClr>
                </a:solidFill>
                <a:latin typeface="Arial" pitchFamily="34" charset="0"/>
                <a:cs typeface="Arial" pitchFamily="34" charset="0"/>
              </a:rPr>
              <a:t>Nam </a:t>
            </a:r>
          </a:p>
          <a:p>
            <a:pPr algn="ctr"/>
            <a:r>
              <a:rPr lang="en-US" sz="2400" b="1" dirty="0" err="1" smtClean="0">
                <a:solidFill>
                  <a:schemeClr val="accent6">
                    <a:lumMod val="75000"/>
                  </a:schemeClr>
                </a:solidFill>
                <a:latin typeface="Arial" pitchFamily="34" charset="0"/>
                <a:cs typeface="Arial" pitchFamily="34" charset="0"/>
              </a:rPr>
              <a:t>Liên</a:t>
            </a:r>
            <a:r>
              <a:rPr lang="en-US" sz="2400" b="1" dirty="0" smtClean="0">
                <a:solidFill>
                  <a:schemeClr val="accent6">
                    <a:lumMod val="75000"/>
                  </a:schemeClr>
                </a:solidFill>
                <a:latin typeface="Arial" pitchFamily="34" charset="0"/>
                <a:cs typeface="Arial" pitchFamily="34" charset="0"/>
              </a:rPr>
              <a:t> Bang </a:t>
            </a:r>
            <a:r>
              <a:rPr lang="en-US" sz="2400" b="1" dirty="0" err="1" smtClean="0">
                <a:solidFill>
                  <a:schemeClr val="accent6">
                    <a:lumMod val="75000"/>
                  </a:schemeClr>
                </a:solidFill>
                <a:latin typeface="Arial" pitchFamily="34" charset="0"/>
                <a:cs typeface="Arial" pitchFamily="34" charset="0"/>
              </a:rPr>
              <a:t>Nga</a:t>
            </a:r>
            <a:endParaRPr lang="en-US" sz="2400" b="1" dirty="0">
              <a:solidFill>
                <a:schemeClr val="accent6">
                  <a:lumMod val="75000"/>
                </a:schemeClr>
              </a:solidFill>
              <a:latin typeface="Arial" pitchFamily="34" charset="0"/>
              <a:cs typeface="Arial" pitchFamily="34" charset="0"/>
            </a:endParaRPr>
          </a:p>
        </p:txBody>
      </p:sp>
      <p:sp>
        <p:nvSpPr>
          <p:cNvPr id="27" name="TextBox 26"/>
          <p:cNvSpPr txBox="1"/>
          <p:nvPr/>
        </p:nvSpPr>
        <p:spPr>
          <a:xfrm>
            <a:off x="1143000" y="3352800"/>
            <a:ext cx="1066800" cy="461665"/>
          </a:xfrm>
          <a:prstGeom prst="rect">
            <a:avLst/>
          </a:prstGeom>
          <a:noFill/>
        </p:spPr>
        <p:txBody>
          <a:bodyPr wrap="square" rtlCol="0">
            <a:spAutoFit/>
          </a:bodyPr>
          <a:lstStyle/>
          <a:p>
            <a:r>
              <a:rPr lang="en-US" sz="2400" b="1" dirty="0" smtClean="0">
                <a:solidFill>
                  <a:schemeClr val="accent6">
                    <a:lumMod val="75000"/>
                  </a:schemeClr>
                </a:solidFill>
                <a:latin typeface="Arial" pitchFamily="34" charset="0"/>
                <a:cs typeface="Arial" pitchFamily="34" charset="0"/>
              </a:rPr>
              <a:t>I Ran</a:t>
            </a:r>
            <a:endParaRPr lang="en-US" sz="2400" b="1" dirty="0">
              <a:solidFill>
                <a:schemeClr val="accent6">
                  <a:lumMod val="75000"/>
                </a:schemeClr>
              </a:solidFill>
              <a:latin typeface="Arial" pitchFamily="34" charset="0"/>
              <a:cs typeface="Arial" pitchFamily="34" charset="0"/>
            </a:endParaRPr>
          </a:p>
        </p:txBody>
      </p:sp>
      <p:sp>
        <p:nvSpPr>
          <p:cNvPr id="28" name="TextBox 27"/>
          <p:cNvSpPr txBox="1"/>
          <p:nvPr/>
        </p:nvSpPr>
        <p:spPr>
          <a:xfrm>
            <a:off x="-76200" y="2667000"/>
            <a:ext cx="2286000" cy="830997"/>
          </a:xfrm>
          <a:prstGeom prst="rect">
            <a:avLst/>
          </a:prstGeom>
          <a:noFill/>
        </p:spPr>
        <p:txBody>
          <a:bodyPr wrap="square" rtlCol="0">
            <a:spAutoFit/>
          </a:bodyPr>
          <a:lstStyle/>
          <a:p>
            <a:r>
              <a:rPr lang="en-US" sz="2400" b="1" dirty="0" smtClean="0">
                <a:solidFill>
                  <a:schemeClr val="accent6">
                    <a:lumMod val="75000"/>
                  </a:schemeClr>
                </a:solidFill>
                <a:latin typeface="Arial" pitchFamily="34" charset="0"/>
                <a:cs typeface="Arial" pitchFamily="34" charset="0"/>
              </a:rPr>
              <a:t>Nam </a:t>
            </a:r>
            <a:r>
              <a:rPr lang="en-US" sz="2400" b="1" dirty="0" err="1" smtClean="0">
                <a:solidFill>
                  <a:schemeClr val="accent6">
                    <a:lumMod val="75000"/>
                  </a:schemeClr>
                </a:solidFill>
                <a:latin typeface="Arial" pitchFamily="34" charset="0"/>
                <a:cs typeface="Arial" pitchFamily="34" charset="0"/>
              </a:rPr>
              <a:t>Thổ</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Nhĩ</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Kì</a:t>
            </a:r>
            <a:endParaRPr lang="en-US" sz="2400" b="1" dirty="0">
              <a:solidFill>
                <a:schemeClr val="accent6">
                  <a:lumMod val="75000"/>
                </a:schemeClr>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
                                            <p:txEl>
                                              <p:pRg st="0" end="0"/>
                                            </p:txEl>
                                          </p:spTgt>
                                        </p:tgtEl>
                                        <p:attrNameLst>
                                          <p:attrName>style.visibility</p:attrName>
                                        </p:attrNameLst>
                                      </p:cBhvr>
                                      <p:to>
                                        <p:strVal val="visible"/>
                                      </p:to>
                                    </p:set>
                                    <p:animEffect transition="in" filter="wipe(down)">
                                      <p:cBhvr>
                                        <p:cTn id="12" dur="500"/>
                                        <p:tgtEl>
                                          <p:spTgt spid="2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5">
                                            <p:txEl>
                                              <p:pRg st="0" end="0"/>
                                            </p:txEl>
                                          </p:spTgt>
                                        </p:tgtEl>
                                        <p:attrNameLst>
                                          <p:attrName>style.visibility</p:attrName>
                                        </p:attrNameLst>
                                      </p:cBhvr>
                                      <p:to>
                                        <p:strVal val="visible"/>
                                      </p:to>
                                    </p:set>
                                    <p:animEffect transition="in" filter="wipe(down)">
                                      <p:cBhvr>
                                        <p:cTn id="22" dur="500"/>
                                        <p:tgtEl>
                                          <p:spTgt spid="2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wipe(down)">
                                      <p:cBhvr>
                                        <p:cTn id="32" dur="500"/>
                                        <p:tgtEl>
                                          <p:spTgt spid="26">
                                            <p:txEl>
                                              <p:pRg st="0" end="0"/>
                                            </p:txEl>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6">
                                            <p:txEl>
                                              <p:pRg st="1" end="1"/>
                                            </p:txEl>
                                          </p:spTgt>
                                        </p:tgtEl>
                                        <p:attrNameLst>
                                          <p:attrName>style.visibility</p:attrName>
                                        </p:attrNameLst>
                                      </p:cBhvr>
                                      <p:to>
                                        <p:strVal val="visible"/>
                                      </p:to>
                                    </p:set>
                                    <p:animEffect transition="in" filter="wipe(down)">
                                      <p:cBhvr>
                                        <p:cTn id="35" dur="500"/>
                                        <p:tgtEl>
                                          <p:spTgt spid="26">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7">
                                            <p:txEl>
                                              <p:pRg st="0" end="0"/>
                                            </p:txEl>
                                          </p:spTgt>
                                        </p:tgtEl>
                                        <p:attrNameLst>
                                          <p:attrName>style.visibility</p:attrName>
                                        </p:attrNameLst>
                                      </p:cBhvr>
                                      <p:to>
                                        <p:strVal val="visible"/>
                                      </p:to>
                                    </p:set>
                                    <p:animEffect transition="in" filter="wipe(down)">
                                      <p:cBhvr>
                                        <p:cTn id="45" dur="500"/>
                                        <p:tgtEl>
                                          <p:spTgt spid="27">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8">
                                            <p:txEl>
                                              <p:pRg st="0" end="0"/>
                                            </p:txEl>
                                          </p:spTgt>
                                        </p:tgtEl>
                                        <p:attrNameLst>
                                          <p:attrName>style.visibility</p:attrName>
                                        </p:attrNameLst>
                                      </p:cBhvr>
                                      <p:to>
                                        <p:strVal val="visible"/>
                                      </p:to>
                                    </p:set>
                                    <p:animEffect transition="in" filter="wipe(down)">
                                      <p:cBhvr>
                                        <p:cTn id="55"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build="allAtOnce"/>
      <p:bldP spid="25" grpId="0" build="allAtOnce"/>
      <p:bldP spid="26" grpId="0" build="allAtOnce"/>
      <p:bldP spid="27" grpId="0" build="allAtOnce"/>
      <p:bldP spid="2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45515540"/>
              </p:ext>
            </p:extLst>
          </p:nvPr>
        </p:nvGraphicFramePr>
        <p:xfrm>
          <a:off x="1828800" y="1197769"/>
          <a:ext cx="7010399" cy="4537553"/>
        </p:xfrm>
        <a:graphic>
          <a:graphicData uri="http://schemas.openxmlformats.org/drawingml/2006/table">
            <a:tbl>
              <a:tblPr firstRow="1" firstCol="1" lastRow="1" lastCol="1" bandRow="1" bandCol="1">
                <a:tableStyleId>{5C22544A-7EE6-4342-B048-85BDC9FD1C3A}</a:tableStyleId>
              </a:tblPr>
              <a:tblGrid>
                <a:gridCol w="2281375"/>
                <a:gridCol w="4729024"/>
              </a:tblGrid>
              <a:tr h="381986">
                <a:tc>
                  <a:txBody>
                    <a:bodyPr/>
                    <a:lstStyle/>
                    <a:p>
                      <a:pPr algn="ctr">
                        <a:lnSpc>
                          <a:spcPct val="115000"/>
                        </a:lnSpc>
                        <a:spcAft>
                          <a:spcPts val="0"/>
                        </a:spcAft>
                        <a:tabLst>
                          <a:tab pos="180340" algn="l"/>
                        </a:tabLst>
                      </a:pPr>
                      <a:r>
                        <a:rPr lang="vi-VN" sz="2400" b="1" dirty="0">
                          <a:solidFill>
                            <a:schemeClr val="tx1"/>
                          </a:solidFill>
                          <a:effectLst/>
                          <a:latin typeface="+mj-lt"/>
                        </a:rPr>
                        <a:t>MĐDS</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tabLst>
                          <a:tab pos="180340" algn="l"/>
                        </a:tabLst>
                      </a:pPr>
                      <a:r>
                        <a:rPr lang="vi-VN" sz="2400" b="1" dirty="0">
                          <a:solidFill>
                            <a:schemeClr val="tx1"/>
                          </a:solidFill>
                          <a:effectLst/>
                          <a:latin typeface="+mj-lt"/>
                        </a:rPr>
                        <a:t>Nơi phân bố</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967859">
                <a:tc>
                  <a:txBody>
                    <a:bodyPr/>
                    <a:lstStyle/>
                    <a:p>
                      <a:pPr marL="86995" algn="l">
                        <a:lnSpc>
                          <a:spcPct val="115000"/>
                        </a:lnSpc>
                        <a:spcAft>
                          <a:spcPts val="0"/>
                        </a:spcAft>
                        <a:tabLst>
                          <a:tab pos="180340" algn="l"/>
                        </a:tabLst>
                      </a:pPr>
                      <a:r>
                        <a:rPr lang="vi-VN" sz="2400" b="1" dirty="0">
                          <a:solidFill>
                            <a:schemeClr val="tx1"/>
                          </a:solidFill>
                          <a:effectLst/>
                          <a:latin typeface="+mj-lt"/>
                        </a:rPr>
                        <a:t>Dưới 1</a:t>
                      </a:r>
                      <a:r>
                        <a:rPr lang="vi-VN" sz="2400" b="1" spc="30" dirty="0">
                          <a:solidFill>
                            <a:schemeClr val="tx1"/>
                          </a:solidFill>
                          <a:effectLst/>
                          <a:latin typeface="+mj-lt"/>
                        </a:rPr>
                        <a:t> </a:t>
                      </a:r>
                      <a:r>
                        <a:rPr lang="vi-VN" sz="2400" b="1" dirty="0">
                          <a:solidFill>
                            <a:schemeClr val="tx1"/>
                          </a:solidFill>
                          <a:effectLst/>
                          <a:latin typeface="+mj-lt"/>
                        </a:rPr>
                        <a:t>người/km2</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Bắc</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Liên</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Bang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Nga</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Ả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Rập</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xơ-út</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Trung</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Quốc</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I-</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Rắc</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Pa- Ki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xtan</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Tây</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Băng</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la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đét</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Mông</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Cổ</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Nam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Liên</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Bang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Nga</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sz="1800" b="0" kern="1200" dirty="0" err="1"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Mianma</a:t>
                      </a:r>
                      <a:r>
                        <a:rPr lang="en-US" sz="1800" b="0" kern="1200" dirty="0" smtClean="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a:t>
                      </a:r>
                      <a:endParaRPr lang="en-US" sz="1800" b="0" kern="12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45957">
                <a:tc>
                  <a:txBody>
                    <a:bodyPr/>
                    <a:lstStyle/>
                    <a:p>
                      <a:pPr marL="86995" algn="l">
                        <a:lnSpc>
                          <a:spcPct val="115000"/>
                        </a:lnSpc>
                        <a:spcAft>
                          <a:spcPts val="0"/>
                        </a:spcAft>
                        <a:tabLst>
                          <a:tab pos="180340" algn="l"/>
                        </a:tabLst>
                      </a:pPr>
                      <a:r>
                        <a:rPr lang="vi-VN" sz="2400" b="1" dirty="0">
                          <a:solidFill>
                            <a:schemeClr val="tx1"/>
                          </a:solidFill>
                          <a:effectLst/>
                          <a:latin typeface="+mj-lt"/>
                        </a:rPr>
                        <a:t>Từ</a:t>
                      </a:r>
                      <a:r>
                        <a:rPr lang="vi-VN" sz="2400" b="1" spc="-125" dirty="0">
                          <a:solidFill>
                            <a:schemeClr val="tx1"/>
                          </a:solidFill>
                          <a:effectLst/>
                          <a:latin typeface="+mj-lt"/>
                        </a:rPr>
                        <a:t> </a:t>
                      </a:r>
                      <a:r>
                        <a:rPr lang="vi-VN" sz="2400" b="1" dirty="0" smtClean="0">
                          <a:solidFill>
                            <a:schemeClr val="tx1"/>
                          </a:solidFill>
                          <a:effectLst/>
                          <a:latin typeface="+mj-lt"/>
                        </a:rPr>
                        <a:t>1</a:t>
                      </a:r>
                      <a:r>
                        <a:rPr lang="en-US" sz="2400" b="1" dirty="0" smtClean="0">
                          <a:solidFill>
                            <a:schemeClr val="tx1"/>
                          </a:solidFill>
                          <a:effectLst/>
                          <a:latin typeface="+mj-lt"/>
                        </a:rPr>
                        <a:t> </a:t>
                      </a:r>
                      <a:r>
                        <a:rPr lang="vi-VN" sz="2400" b="1" dirty="0" smtClean="0">
                          <a:solidFill>
                            <a:schemeClr val="tx1"/>
                          </a:solidFill>
                          <a:effectLst/>
                          <a:latin typeface="+mj-lt"/>
                        </a:rPr>
                        <a:t>-</a:t>
                      </a:r>
                      <a:r>
                        <a:rPr lang="en-US" sz="2400" b="1" dirty="0" smtClean="0">
                          <a:solidFill>
                            <a:schemeClr val="tx1"/>
                          </a:solidFill>
                          <a:effectLst/>
                          <a:latin typeface="+mj-lt"/>
                        </a:rPr>
                        <a:t> </a:t>
                      </a:r>
                      <a:r>
                        <a:rPr lang="vi-VN" sz="2400" b="1" dirty="0" smtClean="0">
                          <a:solidFill>
                            <a:schemeClr val="tx1"/>
                          </a:solidFill>
                          <a:effectLst/>
                          <a:latin typeface="+mj-lt"/>
                        </a:rPr>
                        <a:t>50</a:t>
                      </a:r>
                      <a:r>
                        <a:rPr lang="vi-VN" sz="2400" b="1" spc="-125" dirty="0" smtClean="0">
                          <a:solidFill>
                            <a:schemeClr val="tx1"/>
                          </a:solidFill>
                          <a:effectLst/>
                          <a:latin typeface="+mj-lt"/>
                        </a:rPr>
                        <a:t> </a:t>
                      </a:r>
                      <a:r>
                        <a:rPr lang="vi-VN" sz="2400" b="1" dirty="0">
                          <a:solidFill>
                            <a:schemeClr val="tx1"/>
                          </a:solidFill>
                          <a:effectLst/>
                          <a:latin typeface="+mj-lt"/>
                        </a:rPr>
                        <a:t>người/km2</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Lào</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Thái</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Lan</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Malaixia</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Indonexia</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Đông</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và</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Tây</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Ả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rập</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xê</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út</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I ran, Nam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Thổ</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Nhĩ</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0" kern="1200" dirty="0" err="1" smtClean="0">
                          <a:solidFill>
                            <a:schemeClr val="tx1"/>
                          </a:solidFill>
                          <a:effectLst/>
                          <a:latin typeface="Times New Roman" panose="02020603050405020304" pitchFamily="18" charset="0"/>
                          <a:ea typeface="+mn-ea"/>
                          <a:cs typeface="Times New Roman" panose="02020603050405020304" pitchFamily="18" charset="0"/>
                        </a:rPr>
                        <a:t>Kì</a:t>
                      </a:r>
                      <a:r>
                        <a:rPr lang="en-US" sz="20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2000" b="0" kern="12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06352">
                <a:tc>
                  <a:txBody>
                    <a:bodyPr/>
                    <a:lstStyle/>
                    <a:p>
                      <a:pPr marL="86995" algn="l">
                        <a:lnSpc>
                          <a:spcPct val="115000"/>
                        </a:lnSpc>
                        <a:spcAft>
                          <a:spcPts val="0"/>
                        </a:spcAft>
                        <a:tabLst>
                          <a:tab pos="180340" algn="l"/>
                        </a:tabLst>
                      </a:pPr>
                      <a:r>
                        <a:rPr lang="vi-VN" sz="2400" b="1" dirty="0">
                          <a:solidFill>
                            <a:schemeClr val="tx1"/>
                          </a:solidFill>
                          <a:effectLst/>
                          <a:latin typeface="+mj-lt"/>
                        </a:rPr>
                        <a:t>Từ</a:t>
                      </a:r>
                      <a:r>
                        <a:rPr lang="vi-VN" sz="2400" b="1" spc="-60" dirty="0">
                          <a:solidFill>
                            <a:schemeClr val="tx1"/>
                          </a:solidFill>
                          <a:effectLst/>
                          <a:latin typeface="+mj-lt"/>
                        </a:rPr>
                        <a:t> </a:t>
                      </a:r>
                      <a:r>
                        <a:rPr lang="vi-VN" sz="2400" b="1" dirty="0" smtClean="0">
                          <a:solidFill>
                            <a:schemeClr val="tx1"/>
                          </a:solidFill>
                          <a:effectLst/>
                          <a:latin typeface="+mj-lt"/>
                        </a:rPr>
                        <a:t>5</a:t>
                      </a:r>
                      <a:r>
                        <a:rPr lang="en-US" sz="2400" b="1" dirty="0" smtClean="0">
                          <a:solidFill>
                            <a:schemeClr val="tx1"/>
                          </a:solidFill>
                          <a:effectLst/>
                          <a:latin typeface="Times New Roman" panose="02020603050405020304" pitchFamily="18" charset="0"/>
                          <a:cs typeface="Times New Roman" panose="02020603050405020304" pitchFamily="18" charset="0"/>
                        </a:rPr>
                        <a:t>1</a:t>
                      </a:r>
                      <a:r>
                        <a:rPr lang="vi-VN" sz="2400" b="1" spc="-60" dirty="0" smtClean="0">
                          <a:solidFill>
                            <a:schemeClr val="tx1"/>
                          </a:solidFill>
                          <a:effectLst/>
                          <a:latin typeface="+mj-lt"/>
                        </a:rPr>
                        <a:t> </a:t>
                      </a:r>
                      <a:r>
                        <a:rPr lang="vi-VN" sz="2400" b="1" dirty="0">
                          <a:solidFill>
                            <a:schemeClr val="tx1"/>
                          </a:solidFill>
                          <a:effectLst/>
                          <a:latin typeface="+mj-lt"/>
                        </a:rPr>
                        <a:t>-</a:t>
                      </a:r>
                      <a:r>
                        <a:rPr lang="vi-VN" sz="2400" b="1" spc="-70" dirty="0">
                          <a:solidFill>
                            <a:schemeClr val="tx1"/>
                          </a:solidFill>
                          <a:effectLst/>
                          <a:latin typeface="+mj-lt"/>
                        </a:rPr>
                        <a:t> </a:t>
                      </a:r>
                      <a:r>
                        <a:rPr lang="vi-VN" sz="2400" b="1" dirty="0">
                          <a:solidFill>
                            <a:schemeClr val="tx1"/>
                          </a:solidFill>
                          <a:effectLst/>
                          <a:latin typeface="+mj-lt"/>
                        </a:rPr>
                        <a:t>100</a:t>
                      </a:r>
                      <a:r>
                        <a:rPr lang="vi-VN" sz="2400" b="1" spc="-60" dirty="0">
                          <a:solidFill>
                            <a:schemeClr val="tx1"/>
                          </a:solidFill>
                          <a:effectLst/>
                          <a:latin typeface="+mj-lt"/>
                        </a:rPr>
                        <a:t> </a:t>
                      </a:r>
                      <a:r>
                        <a:rPr lang="vi-VN" sz="2400" b="1" dirty="0" smtClean="0">
                          <a:solidFill>
                            <a:schemeClr val="tx1"/>
                          </a:solidFill>
                          <a:effectLst/>
                          <a:latin typeface="+mj-lt"/>
                        </a:rPr>
                        <a:t>người/km2</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dirty="0">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15077">
                <a:tc>
                  <a:txBody>
                    <a:bodyPr/>
                    <a:lstStyle/>
                    <a:p>
                      <a:pPr marL="86995" algn="l">
                        <a:lnSpc>
                          <a:spcPct val="115000"/>
                        </a:lnSpc>
                        <a:spcAft>
                          <a:spcPts val="0"/>
                        </a:spcAft>
                        <a:tabLst>
                          <a:tab pos="180340" algn="l"/>
                        </a:tabLst>
                      </a:pPr>
                      <a:r>
                        <a:rPr lang="vi-VN" sz="2400" b="1" dirty="0">
                          <a:solidFill>
                            <a:schemeClr val="tx1"/>
                          </a:solidFill>
                          <a:effectLst/>
                          <a:latin typeface="+mj-lt"/>
                        </a:rPr>
                        <a:t>Trên 100</a:t>
                      </a:r>
                      <a:r>
                        <a:rPr lang="vi-VN" sz="2400" b="1" spc="-225" dirty="0">
                          <a:solidFill>
                            <a:schemeClr val="tx1"/>
                          </a:solidFill>
                          <a:effectLst/>
                          <a:latin typeface="+mj-lt"/>
                        </a:rPr>
                        <a:t>  </a:t>
                      </a:r>
                      <a:r>
                        <a:rPr lang="vi-VN" sz="2400" b="1" dirty="0">
                          <a:solidFill>
                            <a:schemeClr val="tx1"/>
                          </a:solidFill>
                          <a:effectLst/>
                          <a:latin typeface="+mj-lt"/>
                        </a:rPr>
                        <a:t>người/km2</a:t>
                      </a:r>
                      <a:endParaRPr lang="en-US" sz="2400" b="1" dirty="0">
                        <a:solidFill>
                          <a:schemeClr val="tx1"/>
                        </a:solidFill>
                        <a:effectLst/>
                        <a:latin typeface="+mj-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dirty="0">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6146" name="Picture 2" descr="Ảnh động trang trí powerpoint (1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81000"/>
            <a:ext cx="2971799" cy="297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08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7" name="TextBox 16"/>
          <p:cNvSpPr txBox="1"/>
          <p:nvPr/>
        </p:nvSpPr>
        <p:spPr>
          <a:xfrm>
            <a:off x="2286000" y="480751"/>
            <a:ext cx="4572000" cy="584775"/>
          </a:xfrm>
          <a:prstGeom prst="rect">
            <a:avLst/>
          </a:prstGeom>
          <a:solidFill>
            <a:schemeClr val="accent2">
              <a:lumMod val="40000"/>
              <a:lumOff val="60000"/>
            </a:schemeClr>
          </a:solidFill>
          <a:ln>
            <a:solidFill>
              <a:schemeClr val="accent2">
                <a:lumMod val="40000"/>
                <a:lumOff val="60000"/>
              </a:schemeClr>
            </a:solidFill>
          </a:ln>
        </p:spPr>
        <p:txBody>
          <a:bodyPr wrap="square" rtlCol="0">
            <a:spAutoFit/>
          </a:bodyPr>
          <a:lstStyle/>
          <a:p>
            <a:pPr algn="ctr"/>
            <a:r>
              <a:rPr lang="en-US" sz="3200" b="1" i="1" dirty="0" err="1" smtClean="0">
                <a:latin typeface="Times New Roman" panose="02020603050405020304" pitchFamily="18" charset="0"/>
                <a:cs typeface="Times New Roman" panose="02020603050405020304" pitchFamily="18" charset="0"/>
              </a:rPr>
              <a:t>Từ</a:t>
            </a:r>
            <a:r>
              <a:rPr lang="en-US" sz="3200" b="1" i="1" dirty="0" smtClean="0">
                <a:latin typeface="Times New Roman" panose="02020603050405020304" pitchFamily="18" charset="0"/>
                <a:cs typeface="Times New Roman" panose="02020603050405020304" pitchFamily="18" charset="0"/>
              </a:rPr>
              <a:t> 51-100 </a:t>
            </a:r>
            <a:r>
              <a:rPr lang="en-US" sz="3200" b="1" i="1" dirty="0" err="1" smtClean="0">
                <a:latin typeface="Times New Roman" panose="02020603050405020304" pitchFamily="18" charset="0"/>
                <a:cs typeface="Times New Roman" panose="02020603050405020304" pitchFamily="18" charset="0"/>
              </a:rPr>
              <a:t>người</a:t>
            </a:r>
            <a:r>
              <a:rPr lang="en-US" sz="3200" b="1" i="1" dirty="0" smtClean="0">
                <a:latin typeface="Times New Roman" panose="02020603050405020304" pitchFamily="18" charset="0"/>
                <a:cs typeface="Times New Roman" panose="02020603050405020304" pitchFamily="18" charset="0"/>
              </a:rPr>
              <a:t>/km</a:t>
            </a:r>
            <a:r>
              <a:rPr lang="en-US" sz="3200" b="1" i="1" baseline="30000" dirty="0" smtClean="0">
                <a:latin typeface="Times New Roman" panose="02020603050405020304" pitchFamily="18" charset="0"/>
                <a:cs typeface="Times New Roman" panose="02020603050405020304" pitchFamily="18" charset="0"/>
              </a:rPr>
              <a:t>2</a:t>
            </a:r>
            <a:endParaRPr lang="en-US" sz="3200" b="1" i="1" dirty="0">
              <a:latin typeface="Times New Roman" panose="02020603050405020304" pitchFamily="18" charset="0"/>
              <a:cs typeface="Times New Roman" panose="02020603050405020304" pitchFamily="18" charset="0"/>
            </a:endParaRPr>
          </a:p>
        </p:txBody>
      </p:sp>
      <p:sp>
        <p:nvSpPr>
          <p:cNvPr id="18" name="Down Arrow 17"/>
          <p:cNvSpPr/>
          <p:nvPr/>
        </p:nvSpPr>
        <p:spPr>
          <a:xfrm rot="4540785">
            <a:off x="2352179" y="-73024"/>
            <a:ext cx="164581" cy="3806020"/>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9" name="Down Arrow 18"/>
          <p:cNvSpPr/>
          <p:nvPr/>
        </p:nvSpPr>
        <p:spPr>
          <a:xfrm rot="664830">
            <a:off x="3863140" y="1239462"/>
            <a:ext cx="228980" cy="3566213"/>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0" name="Down Arrow 19"/>
          <p:cNvSpPr/>
          <p:nvPr/>
        </p:nvSpPr>
        <p:spPr>
          <a:xfrm rot="20228249">
            <a:off x="5146262" y="999222"/>
            <a:ext cx="195968" cy="5353216"/>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1" name="Down Arrow 20"/>
          <p:cNvSpPr/>
          <p:nvPr/>
        </p:nvSpPr>
        <p:spPr>
          <a:xfrm rot="19520466">
            <a:off x="5283659" y="881780"/>
            <a:ext cx="168689" cy="3634772"/>
          </a:xfrm>
          <a:prstGeom prst="downArrow">
            <a:avLst/>
          </a:prstGeom>
          <a:solidFill>
            <a:srgbClr val="C00000"/>
          </a:solidFill>
          <a:ln>
            <a:solidFill>
              <a:srgbClr val="C0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2" name="TextBox 21"/>
          <p:cNvSpPr txBox="1"/>
          <p:nvPr/>
        </p:nvSpPr>
        <p:spPr>
          <a:xfrm>
            <a:off x="5943600" y="4169901"/>
            <a:ext cx="1828800" cy="830997"/>
          </a:xfrm>
          <a:prstGeom prst="rect">
            <a:avLst/>
          </a:prstGeom>
          <a:noFill/>
        </p:spPr>
        <p:txBody>
          <a:bodyPr wrap="square" rtlCol="0">
            <a:spAutoFit/>
          </a:bodyPr>
          <a:lstStyle/>
          <a:p>
            <a:pPr algn="ctr"/>
            <a:r>
              <a:rPr lang="en-US" sz="2400" b="1" dirty="0" err="1" smtClean="0">
                <a:solidFill>
                  <a:schemeClr val="accent6">
                    <a:lumMod val="75000"/>
                  </a:schemeClr>
                </a:solidFill>
                <a:latin typeface="Arial" pitchFamily="34" charset="0"/>
                <a:cs typeface="Arial" pitchFamily="34" charset="0"/>
              </a:rPr>
              <a:t>Trung</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Quốc</a:t>
            </a:r>
            <a:endParaRPr lang="en-US" sz="2400" b="1" dirty="0">
              <a:solidFill>
                <a:schemeClr val="accent6">
                  <a:lumMod val="75000"/>
                </a:schemeClr>
              </a:solidFill>
              <a:latin typeface="Arial" pitchFamily="34" charset="0"/>
              <a:cs typeface="Arial" pitchFamily="34" charset="0"/>
            </a:endParaRPr>
          </a:p>
        </p:txBody>
      </p:sp>
      <p:sp>
        <p:nvSpPr>
          <p:cNvPr id="23" name="TextBox 22"/>
          <p:cNvSpPr txBox="1"/>
          <p:nvPr/>
        </p:nvSpPr>
        <p:spPr>
          <a:xfrm>
            <a:off x="6705600" y="6074901"/>
            <a:ext cx="2971800" cy="461665"/>
          </a:xfrm>
          <a:prstGeom prst="rect">
            <a:avLst/>
          </a:prstGeom>
          <a:noFill/>
        </p:spPr>
        <p:txBody>
          <a:bodyPr wrap="square" rtlCol="0">
            <a:spAutoFit/>
          </a:bodyPr>
          <a:lstStyle/>
          <a:p>
            <a:r>
              <a:rPr lang="en-US" sz="2400" b="1" dirty="0" smtClean="0">
                <a:solidFill>
                  <a:schemeClr val="accent6">
                    <a:lumMod val="75000"/>
                  </a:schemeClr>
                </a:solidFill>
                <a:latin typeface="Arial" pitchFamily="34" charset="0"/>
                <a:cs typeface="Arial" pitchFamily="34" charset="0"/>
              </a:rPr>
              <a:t>In-</a:t>
            </a:r>
            <a:r>
              <a:rPr lang="en-US" sz="2400" b="1" dirty="0" err="1" smtClean="0">
                <a:solidFill>
                  <a:schemeClr val="accent6">
                    <a:lumMod val="75000"/>
                  </a:schemeClr>
                </a:solidFill>
                <a:latin typeface="Arial" pitchFamily="34" charset="0"/>
                <a:cs typeface="Arial" pitchFamily="34" charset="0"/>
              </a:rPr>
              <a:t>Đô</a:t>
            </a:r>
            <a:r>
              <a:rPr lang="en-US" sz="2400" b="1" dirty="0" smtClean="0">
                <a:solidFill>
                  <a:schemeClr val="accent6">
                    <a:lumMod val="75000"/>
                  </a:schemeClr>
                </a:solidFill>
                <a:latin typeface="Arial" pitchFamily="34" charset="0"/>
                <a:cs typeface="Arial" pitchFamily="34" charset="0"/>
              </a:rPr>
              <a:t>-</a:t>
            </a:r>
            <a:r>
              <a:rPr lang="en-US" sz="2400" b="1" dirty="0" err="1" smtClean="0">
                <a:solidFill>
                  <a:schemeClr val="accent6">
                    <a:lumMod val="75000"/>
                  </a:schemeClr>
                </a:solidFill>
                <a:latin typeface="Arial" pitchFamily="34" charset="0"/>
                <a:cs typeface="Arial" pitchFamily="34" charset="0"/>
              </a:rPr>
              <a:t>Nê</a:t>
            </a:r>
            <a:r>
              <a:rPr lang="en-US" sz="2400" b="1" dirty="0" smtClean="0">
                <a:solidFill>
                  <a:schemeClr val="accent6">
                    <a:lumMod val="75000"/>
                  </a:schemeClr>
                </a:solidFill>
                <a:latin typeface="Arial" pitchFamily="34" charset="0"/>
                <a:cs typeface="Arial" pitchFamily="34" charset="0"/>
              </a:rPr>
              <a:t>-Xi-A</a:t>
            </a:r>
            <a:endParaRPr lang="en-US" sz="2400" b="1" dirty="0">
              <a:solidFill>
                <a:schemeClr val="accent6">
                  <a:lumMod val="75000"/>
                </a:schemeClr>
              </a:solidFill>
              <a:latin typeface="Arial" pitchFamily="34" charset="0"/>
              <a:cs typeface="Arial" pitchFamily="34" charset="0"/>
            </a:endParaRPr>
          </a:p>
        </p:txBody>
      </p:sp>
      <p:sp>
        <p:nvSpPr>
          <p:cNvPr id="24" name="TextBox 23"/>
          <p:cNvSpPr txBox="1"/>
          <p:nvPr/>
        </p:nvSpPr>
        <p:spPr>
          <a:xfrm>
            <a:off x="3429000" y="4931901"/>
            <a:ext cx="1828800" cy="830997"/>
          </a:xfrm>
          <a:prstGeom prst="rect">
            <a:avLst/>
          </a:prstGeom>
          <a:noFill/>
        </p:spPr>
        <p:txBody>
          <a:bodyPr wrap="square" rtlCol="0">
            <a:spAutoFit/>
          </a:bodyPr>
          <a:lstStyle/>
          <a:p>
            <a:r>
              <a:rPr lang="en-US" sz="2400" b="1" dirty="0" err="1" smtClean="0">
                <a:solidFill>
                  <a:schemeClr val="accent6">
                    <a:lumMod val="75000"/>
                  </a:schemeClr>
                </a:solidFill>
                <a:latin typeface="Arial" pitchFamily="34" charset="0"/>
                <a:cs typeface="Arial" pitchFamily="34" charset="0"/>
              </a:rPr>
              <a:t>Trung</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tâm</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Ấn</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Độ</a:t>
            </a:r>
            <a:endParaRPr lang="en-US" sz="2400" b="1" dirty="0">
              <a:solidFill>
                <a:schemeClr val="accent6">
                  <a:lumMod val="75000"/>
                </a:schemeClr>
              </a:solidFill>
              <a:latin typeface="Arial" pitchFamily="34" charset="0"/>
              <a:cs typeface="Arial" pitchFamily="34" charset="0"/>
            </a:endParaRPr>
          </a:p>
        </p:txBody>
      </p:sp>
      <p:sp>
        <p:nvSpPr>
          <p:cNvPr id="25" name="TextBox 24"/>
          <p:cNvSpPr txBox="1"/>
          <p:nvPr/>
        </p:nvSpPr>
        <p:spPr>
          <a:xfrm>
            <a:off x="145143" y="2395600"/>
            <a:ext cx="2362200" cy="461665"/>
          </a:xfrm>
          <a:prstGeom prst="rect">
            <a:avLst/>
          </a:prstGeom>
          <a:noFill/>
        </p:spPr>
        <p:txBody>
          <a:bodyPr wrap="square" rtlCol="0">
            <a:spAutoFit/>
          </a:bodyPr>
          <a:lstStyle/>
          <a:p>
            <a:pPr algn="ctr"/>
            <a:r>
              <a:rPr lang="en-US" sz="2400" b="1" dirty="0" smtClean="0">
                <a:solidFill>
                  <a:schemeClr val="accent6">
                    <a:lumMod val="75000"/>
                  </a:schemeClr>
                </a:solidFill>
                <a:latin typeface="Arial" pitchFamily="34" charset="0"/>
                <a:cs typeface="Arial" pitchFamily="34" charset="0"/>
              </a:rPr>
              <a:t>TB </a:t>
            </a:r>
            <a:r>
              <a:rPr lang="en-US" sz="2400" b="1" dirty="0" err="1" smtClean="0">
                <a:solidFill>
                  <a:schemeClr val="accent6">
                    <a:lumMod val="75000"/>
                  </a:schemeClr>
                </a:solidFill>
                <a:latin typeface="Arial" pitchFamily="34" charset="0"/>
                <a:cs typeface="Arial" pitchFamily="34" charset="0"/>
              </a:rPr>
              <a:t>Thổ</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Nhĩ</a:t>
            </a:r>
            <a:r>
              <a:rPr lang="en-US" sz="2400" b="1" dirty="0" smtClean="0">
                <a:solidFill>
                  <a:schemeClr val="accent6">
                    <a:lumMod val="75000"/>
                  </a:schemeClr>
                </a:solidFill>
                <a:latin typeface="Arial" pitchFamily="34" charset="0"/>
                <a:cs typeface="Arial" pitchFamily="34" charset="0"/>
              </a:rPr>
              <a:t> </a:t>
            </a:r>
            <a:r>
              <a:rPr lang="en-US" sz="2400" b="1" dirty="0" err="1" smtClean="0">
                <a:solidFill>
                  <a:schemeClr val="accent6">
                    <a:lumMod val="75000"/>
                  </a:schemeClr>
                </a:solidFill>
                <a:latin typeface="Arial" pitchFamily="34" charset="0"/>
                <a:cs typeface="Arial" pitchFamily="34" charset="0"/>
              </a:rPr>
              <a:t>Kì</a:t>
            </a:r>
            <a:endParaRPr lang="en-US" sz="2400" b="1" dirty="0">
              <a:solidFill>
                <a:schemeClr val="accent6">
                  <a:lumMod val="75000"/>
                </a:schemeClr>
              </a:solidFill>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wipe(down)">
                                      <p:cBhvr>
                                        <p:cTn id="12" dur="500"/>
                                        <p:tgtEl>
                                          <p:spTgt spid="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xEl>
                                              <p:pRg st="0" end="0"/>
                                            </p:txEl>
                                          </p:spTgt>
                                        </p:tgtEl>
                                        <p:attrNameLst>
                                          <p:attrName>style.visibility</p:attrName>
                                        </p:attrNameLst>
                                      </p:cBhvr>
                                      <p:to>
                                        <p:strVal val="visible"/>
                                      </p:to>
                                    </p:set>
                                    <p:animEffect transition="in" filter="wipe(down)">
                                      <p:cBhvr>
                                        <p:cTn id="22" dur="500"/>
                                        <p:tgtEl>
                                          <p:spTgt spid="2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4">
                                            <p:txEl>
                                              <p:pRg st="0" end="0"/>
                                            </p:txEl>
                                          </p:spTgt>
                                        </p:tgtEl>
                                        <p:attrNameLst>
                                          <p:attrName>style.visibility</p:attrName>
                                        </p:attrNameLst>
                                      </p:cBhvr>
                                      <p:to>
                                        <p:strVal val="visible"/>
                                      </p:to>
                                    </p:set>
                                    <p:animEffect transition="in" filter="wipe(down)">
                                      <p:cBhvr>
                                        <p:cTn id="32" dur="500"/>
                                        <p:tgtEl>
                                          <p:spTgt spid="2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5">
                                            <p:txEl>
                                              <p:pRg st="0" end="0"/>
                                            </p:txEl>
                                          </p:spTgt>
                                        </p:tgtEl>
                                        <p:attrNameLst>
                                          <p:attrName>style.visibility</p:attrName>
                                        </p:attrNameLst>
                                      </p:cBhvr>
                                      <p:to>
                                        <p:strVal val="visible"/>
                                      </p:to>
                                    </p:set>
                                    <p:animEffect transition="in" filter="wipe(down)">
                                      <p:cBhvr>
                                        <p:cTn id="4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build="allAtOnce"/>
      <p:bldP spid="23" grpId="0" build="allAtOnce"/>
      <p:bldP spid="24" grpId="0" build="allAtOnce"/>
      <p:bldP spid="25" grpId="0" build="allAtOnce"/>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2629</TotalTime>
  <Words>999</Words>
  <Application>Microsoft Office PowerPoint</Application>
  <PresentationFormat>On-screen Show (4:3)</PresentationFormat>
  <Paragraphs>117</Paragraphs>
  <Slides>17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Calibri Light</vt:lpstr>
      <vt:lpstr>Tahoma</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ttc_computer</dc:creator>
  <cp:lastModifiedBy>E5450</cp:lastModifiedBy>
  <cp:revision>198</cp:revision>
  <dcterms:created xsi:type="dcterms:W3CDTF">2016-01-23T15:31:10Z</dcterms:created>
  <dcterms:modified xsi:type="dcterms:W3CDTF">2021-10-09T16:14:55Z</dcterms:modified>
</cp:coreProperties>
</file>