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3" r:id="rId2"/>
    <p:sldId id="340" r:id="rId3"/>
    <p:sldId id="341" r:id="rId4"/>
    <p:sldId id="262" r:id="rId5"/>
    <p:sldId id="369" r:id="rId6"/>
    <p:sldId id="370" r:id="rId7"/>
    <p:sldId id="371" r:id="rId8"/>
    <p:sldId id="372" r:id="rId9"/>
    <p:sldId id="373" r:id="rId10"/>
    <p:sldId id="374" r:id="rId11"/>
    <p:sldId id="368" r:id="rId12"/>
    <p:sldId id="345" r:id="rId13"/>
    <p:sldId id="346" r:id="rId14"/>
    <p:sldId id="347" r:id="rId15"/>
    <p:sldId id="348" r:id="rId16"/>
    <p:sldId id="349" r:id="rId17"/>
    <p:sldId id="352" r:id="rId18"/>
    <p:sldId id="353" r:id="rId19"/>
    <p:sldId id="354" r:id="rId20"/>
    <p:sldId id="355" r:id="rId21"/>
    <p:sldId id="356" r:id="rId22"/>
    <p:sldId id="351" r:id="rId23"/>
    <p:sldId id="35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2D"/>
    <a:srgbClr val="0D30DD"/>
    <a:srgbClr val="00FF00"/>
    <a:srgbClr val="BCF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706" autoAdjust="0"/>
  </p:normalViewPr>
  <p:slideViewPr>
    <p:cSldViewPr>
      <p:cViewPr varScale="1">
        <p:scale>
          <a:sx n="68" d="100"/>
          <a:sy n="68" d="100"/>
        </p:scale>
        <p:origin x="-588" y="-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65303-A682-4BD2-B93D-B6DB7F2BC802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28319-1D47-4DB5-A083-897E335DA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12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8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68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9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85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9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45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69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7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3B6E6-C6E9-40D9-BFB7-0124447475D5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C3C07-856A-4BE8-83AF-F12F03AE5F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41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4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10" Type="http://schemas.openxmlformats.org/officeDocument/2006/relationships/image" Target="../media/image15.png"/><Relationship Id="rId4" Type="http://schemas.openxmlformats.org/officeDocument/2006/relationships/image" Target="../media/image8.jpe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5644" y="-21051"/>
            <a:ext cx="12197644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1780551" y="5174135"/>
            <a:ext cx="426040" cy="709956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664964" y="4114499"/>
            <a:ext cx="426040" cy="709956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1071713" y="76925"/>
            <a:ext cx="1007398" cy="876300"/>
          </a:xfrm>
          <a:prstGeom prst="roundRect">
            <a:avLst>
              <a:gd name="adj" fmla="val 9608"/>
            </a:avLst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5" name="Picture 7" descr="http://www.perceptions.couk.com/imgs/Earth_Rotates_200_x_20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477" y="281395"/>
            <a:ext cx="467360" cy="46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0982741" y="12917"/>
            <a:ext cx="1261242" cy="948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7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</a:p>
          <a:p>
            <a:r>
              <a:rPr lang="en-US" sz="35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35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064265" y="650097"/>
            <a:ext cx="737783" cy="370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ĐỊA LÍ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574127" y="4105913"/>
            <a:ext cx="7404647" cy="892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>
                <a:solidFill>
                  <a:srgbClr val="0D30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ĐÔ THỊ VÀ SỰ HÌNH THÀNH CÁC NỀN VĂN MINH CỔ ĐẠI</a:t>
            </a:r>
            <a:endParaRPr lang="en-US" sz="2400" b="1" dirty="0">
              <a:solidFill>
                <a:srgbClr val="0D30D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642238" y="5189995"/>
            <a:ext cx="7404647" cy="687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>
                <a:solidFill>
                  <a:srgbClr val="0D30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CÁC ĐÔ THỊ CHÂU ÂU THỜI TRUNG ĐẠI VÀ VAI TRÒ CỦA GIỚI THƯƠNG NHÂN</a:t>
            </a:r>
            <a:endParaRPr lang="en-US" sz="2400" b="1" dirty="0">
              <a:solidFill>
                <a:srgbClr val="0D30D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031770" y="3482974"/>
            <a:ext cx="8102831" cy="3137809"/>
          </a:xfrm>
          <a:prstGeom prst="roundRect">
            <a:avLst>
              <a:gd name="adj" fmla="val 8948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 Same Side Corner Rectangle 42"/>
          <p:cNvSpPr/>
          <p:nvPr/>
        </p:nvSpPr>
        <p:spPr>
          <a:xfrm rot="5400000">
            <a:off x="1798825" y="4170930"/>
            <a:ext cx="630697" cy="762001"/>
          </a:xfrm>
          <a:prstGeom prst="round2SameRect">
            <a:avLst>
              <a:gd name="adj1" fmla="val 29047"/>
              <a:gd name="adj2" fmla="val 0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1561987" y="4139359"/>
            <a:ext cx="1125065" cy="7602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</a:t>
            </a:r>
          </a:p>
        </p:txBody>
      </p:sp>
      <p:sp>
        <p:nvSpPr>
          <p:cNvPr id="46" name="Round Same Side Corner Rectangle 45"/>
          <p:cNvSpPr/>
          <p:nvPr/>
        </p:nvSpPr>
        <p:spPr>
          <a:xfrm rot="5400000">
            <a:off x="1912160" y="5221827"/>
            <a:ext cx="588862" cy="762001"/>
          </a:xfrm>
          <a:prstGeom prst="round2SameRect">
            <a:avLst>
              <a:gd name="adj1" fmla="val 29047"/>
              <a:gd name="adj2" fmla="val 0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581813" y="5233976"/>
            <a:ext cx="1125065" cy="6837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1600201" y="5829300"/>
            <a:ext cx="1125065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69435" y="759209"/>
            <a:ext cx="7777450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CHỦ ĐỀ CHUNG 2. </a:t>
            </a:r>
          </a:p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 THỊ: LỊCH SỬ VÀ HIỆN TẠI</a:t>
            </a:r>
            <a:endParaRPr lang="vi-VN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1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27" grpId="0"/>
      <p:bldP spid="21" grpId="0"/>
      <p:bldP spid="37" grpId="0" animBg="1"/>
      <p:bldP spid="43" grpId="0" animBg="1"/>
      <p:bldP spid="45" grpId="0"/>
      <p:bldP spid="46" grpId="0" animBg="1"/>
      <p:bldP spid="4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0" y="1114618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SGK/172, 173, 174,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 4, 5),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992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0125" y="2236223"/>
            <a:ext cx="5842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X-XI,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Down Arrow 35"/>
          <p:cNvSpPr/>
          <p:nvPr/>
        </p:nvSpPr>
        <p:spPr>
          <a:xfrm>
            <a:off x="7848600" y="3342603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6143425" y="3738712"/>
          <a:ext cx="5989150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891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 của tầng lớp thương nhân đối với các đô thị trung đại ở châu Âu: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Thúc đẩy kinh tế hàng hóa phát triển, làm tan rã dần kinh tế tự nhiên, đóng kín trong các lãnh địa trước đây.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Thúc </a:t>
                      </a: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đẩy buôn bán, giao lưu văn hóa giữa các nước ngày càng sôi động, đặc biệt là quanh vùng Địa Trung Hải</a:t>
                      </a:r>
                      <a:r>
                        <a:rPr lang="vi-VN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lạc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đòi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nền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trào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hưng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đời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3396" y="3425019"/>
            <a:ext cx="5935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b.Vai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0125" y="4236810"/>
            <a:ext cx="5797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Giới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thương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thúc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đẩy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phát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triển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đô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133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67200" y="228600"/>
            <a:ext cx="3660551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D30D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b="1" dirty="0">
              <a:solidFill>
                <a:srgbClr val="0D30D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81200" y="1295400"/>
            <a:ext cx="883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oàn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thành bài tập trắc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nghiệm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dưới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“AI LÀ TRIỆU PHÚ”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9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63126" y="504539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310209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524000" y="3630636"/>
            <a:ext cx="9616010" cy="548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808890" y="5850305"/>
            <a:ext cx="5255897" cy="71549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6155230" y="4752852"/>
            <a:ext cx="5315800" cy="72211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1014145" y="6019703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6310876" y="4855055"/>
            <a:ext cx="48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832337" y="4743140"/>
            <a:ext cx="5257188" cy="73489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125922" y="5850305"/>
            <a:ext cx="5315800" cy="71243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1014145" y="4867809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396563" y="6006465"/>
            <a:ext cx="4833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2381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5842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2352214" y="3887733"/>
            <a:ext cx="8482996" cy="548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2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6265374" y="5071792"/>
            <a:ext cx="5255897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958222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6623538" y="5177286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19072" y="6015900"/>
            <a:ext cx="46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hang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707860" y="5104890"/>
            <a:ext cx="5257188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265374" y="5943956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1008186" y="5197162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623538" y="6060425"/>
            <a:ext cx="4560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5842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2352214" y="3887733"/>
            <a:ext cx="848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3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707860" y="5167407"/>
            <a:ext cx="5255897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958222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1066024" y="5272901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08186" y="6120257"/>
            <a:ext cx="46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6265374" y="5102140"/>
            <a:ext cx="5257188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265374" y="5943956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6565700" y="5194412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623538" y="6060425"/>
            <a:ext cx="481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4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98735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25780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69597" y="33717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782162" y="3755408"/>
            <a:ext cx="848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4.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VII TCN,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Ba-bi-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6246529" y="5874717"/>
            <a:ext cx="5255897" cy="84803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874717"/>
            <a:ext cx="5315800" cy="84803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6546906" y="6067902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sụp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36716" y="5944792"/>
            <a:ext cx="4644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sầm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uất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6245885" y="4925971"/>
            <a:ext cx="5257188" cy="73977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707860" y="4880798"/>
            <a:ext cx="5315800" cy="78494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6546906" y="5073216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1036716" y="5059079"/>
            <a:ext cx="481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9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17220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41583" y="517649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32337" y="3343974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219200" y="3647429"/>
            <a:ext cx="9639456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5.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808890" y="5757080"/>
            <a:ext cx="5255897" cy="80872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6149368" y="4745775"/>
            <a:ext cx="5315800" cy="86143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948769" y="5941367"/>
            <a:ext cx="4945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6315699" y="4922231"/>
            <a:ext cx="507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792932" y="4755715"/>
            <a:ext cx="5257188" cy="8415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195033" y="5757080"/>
            <a:ext cx="5315800" cy="80565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913789" y="4945660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436366" y="5803179"/>
            <a:ext cx="4833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6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63126" y="504539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310209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524000" y="3630636"/>
            <a:ext cx="9616010" cy="548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6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808890" y="5850305"/>
            <a:ext cx="5255897" cy="71549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6155230" y="4752852"/>
            <a:ext cx="5315800" cy="72211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1039230" y="5990304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A-ten.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6332005" y="4921097"/>
            <a:ext cx="48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An.</a:t>
            </a:r>
            <a:r>
              <a:rPr lang="en-US" sz="2400" dirty="0"/>
              <a:t>	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832337" y="4743140"/>
            <a:ext cx="5257188" cy="73489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125922" y="5850305"/>
            <a:ext cx="5315800" cy="71243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1014145" y="4867809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396563" y="5990304"/>
            <a:ext cx="4833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Rô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5842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326094" y="3718266"/>
            <a:ext cx="9646705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7.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6265374" y="5071792"/>
            <a:ext cx="5255897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958222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6623538" y="5177286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- XI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08186" y="6060423"/>
            <a:ext cx="46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 - XVI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707860" y="5104890"/>
            <a:ext cx="5257188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265374" y="5943956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1008186" y="5197162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 - VI.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590881" y="6006477"/>
            <a:ext cx="4560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 - XVII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08891" y="35842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364194" y="3713460"/>
            <a:ext cx="9684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8.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XIV,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707860" y="5167407"/>
            <a:ext cx="5255897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958222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1066024" y="5272901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08186" y="6120257"/>
            <a:ext cx="46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6265374" y="5102140"/>
            <a:ext cx="5257188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265374" y="5943956"/>
            <a:ext cx="531580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6565700" y="5194412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623538" y="6060425"/>
            <a:ext cx="481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7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33600" y="2286000"/>
            <a:ext cx="7848600" cy="2362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1.Đoạn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/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2.Hãy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8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298735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24000" y="525780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69597" y="3371778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487529" y="3486090"/>
            <a:ext cx="95167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9.</a:t>
            </a:r>
            <a:r>
              <a:rPr lang="en-US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6246529" y="5874717"/>
            <a:ext cx="5255897" cy="84803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707860" y="5874717"/>
            <a:ext cx="5315800" cy="84803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6532715" y="6042747"/>
            <a:ext cx="4826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1014945" y="6067902"/>
            <a:ext cx="46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prstClr val="white"/>
              </a:buClr>
              <a:defRPr/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6245885" y="4925971"/>
            <a:ext cx="5257188" cy="73977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707860" y="4880798"/>
            <a:ext cx="5315800" cy="78494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6546906" y="5073216"/>
            <a:ext cx="501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1036716" y="5059079"/>
            <a:ext cx="481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white"/>
              </a:buClr>
            </a:pPr>
            <a:r>
              <a:rPr lang="en-US" sz="24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/>
              <a:t>	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3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2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65" y="-49894"/>
            <a:ext cx="3562683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C7B0FE9C-F303-49FF-B30D-C4457E06642A}"/>
              </a:ext>
            </a:extLst>
          </p:cNvPr>
          <p:cNvCxnSpPr/>
          <p:nvPr/>
        </p:nvCxnSpPr>
        <p:spPr>
          <a:xfrm>
            <a:off x="1524000" y="617220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2F7D700C-B032-496C-9680-57633EB31182}"/>
              </a:ext>
            </a:extLst>
          </p:cNvPr>
          <p:cNvCxnSpPr/>
          <p:nvPr/>
        </p:nvCxnSpPr>
        <p:spPr>
          <a:xfrm>
            <a:off x="1541583" y="517649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4199134-2609-4E66-A329-2863BCCC5133}"/>
              </a:ext>
            </a:extLst>
          </p:cNvPr>
          <p:cNvCxnSpPr/>
          <p:nvPr/>
        </p:nvCxnSpPr>
        <p:spPr>
          <a:xfrm>
            <a:off x="152400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254BD6F-C222-4EBF-A18A-FDA724EC8AEA}"/>
              </a:ext>
            </a:extLst>
          </p:cNvPr>
          <p:cNvSpPr/>
          <p:nvPr/>
        </p:nvSpPr>
        <p:spPr>
          <a:xfrm flipH="1">
            <a:off x="832337" y="3343974"/>
            <a:ext cx="10632831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605F6AC-8356-4661-B6A4-309609CF4CCF}"/>
              </a:ext>
            </a:extLst>
          </p:cNvPr>
          <p:cNvSpPr txBox="1"/>
          <p:nvPr/>
        </p:nvSpPr>
        <p:spPr>
          <a:xfrm>
            <a:off x="1356333" y="3519114"/>
            <a:ext cx="967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10.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xmlns="" id="{D0E6AFB4-275F-4728-9A13-27E00F9EA3A2}"/>
              </a:ext>
            </a:extLst>
          </p:cNvPr>
          <p:cNvSpPr/>
          <p:nvPr/>
        </p:nvSpPr>
        <p:spPr>
          <a:xfrm flipH="1">
            <a:off x="808890" y="5757080"/>
            <a:ext cx="5255897" cy="80872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xmlns="" id="{CA2E0476-BE10-4768-BE1B-A9C0072703C2}"/>
              </a:ext>
            </a:extLst>
          </p:cNvPr>
          <p:cNvSpPr/>
          <p:nvPr/>
        </p:nvSpPr>
        <p:spPr>
          <a:xfrm flipH="1">
            <a:off x="6227690" y="4755715"/>
            <a:ext cx="5315800" cy="86143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xmlns="" id="{9897B1B9-EB78-41AF-AC33-1E8F7714B11F}"/>
              </a:ext>
            </a:extLst>
          </p:cNvPr>
          <p:cNvSpPr txBox="1"/>
          <p:nvPr/>
        </p:nvSpPr>
        <p:spPr>
          <a:xfrm>
            <a:off x="938007" y="5930432"/>
            <a:ext cx="5157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xmlns="" id="{D96707EC-5A82-4050-B897-6DBAB63AC957}"/>
              </a:ext>
            </a:extLst>
          </p:cNvPr>
          <p:cNvSpPr txBox="1"/>
          <p:nvPr/>
        </p:nvSpPr>
        <p:spPr>
          <a:xfrm>
            <a:off x="6421938" y="4949355"/>
            <a:ext cx="523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xmlns="" id="{8DD63B39-09F3-4F04-83CD-408FC7619A90}"/>
              </a:ext>
            </a:extLst>
          </p:cNvPr>
          <p:cNvSpPr/>
          <p:nvPr/>
        </p:nvSpPr>
        <p:spPr>
          <a:xfrm flipH="1">
            <a:off x="792932" y="4755715"/>
            <a:ext cx="5257188" cy="84155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xmlns="" id="{A6F11D1C-4D08-4BAF-9A3D-4AC673B9036B}"/>
              </a:ext>
            </a:extLst>
          </p:cNvPr>
          <p:cNvSpPr/>
          <p:nvPr/>
        </p:nvSpPr>
        <p:spPr>
          <a:xfrm flipH="1">
            <a:off x="6195033" y="5757080"/>
            <a:ext cx="5315800" cy="80565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xmlns="" id="{9B5DABB8-849A-4D2D-930C-9CA07BFC5BDE}"/>
              </a:ext>
            </a:extLst>
          </p:cNvPr>
          <p:cNvSpPr txBox="1"/>
          <p:nvPr/>
        </p:nvSpPr>
        <p:spPr>
          <a:xfrm>
            <a:off x="938226" y="4976438"/>
            <a:ext cx="5015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xmlns="" id="{42A746A3-96B8-42A5-8EFA-A104DB6B2F69}"/>
              </a:ext>
            </a:extLst>
          </p:cNvPr>
          <p:cNvSpPr txBox="1"/>
          <p:nvPr/>
        </p:nvSpPr>
        <p:spPr>
          <a:xfrm>
            <a:off x="6421939" y="5959852"/>
            <a:ext cx="4833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xmlns="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863863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xmlns="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1" y="1478697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xmlns="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074159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xmlns="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00179" y="2630415"/>
            <a:ext cx="365522" cy="487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7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4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67200" y="228600"/>
            <a:ext cx="3660551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D30D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b="1" dirty="0">
              <a:solidFill>
                <a:srgbClr val="0D30D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1233784"/>
            <a:ext cx="9122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Dựa vào kiến thức vừa học hãy hoàn thành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SGK/174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pic>
        <p:nvPicPr>
          <p:cNvPr id="9" name="Picture 8" descr="C:\Users\Admin\Pictures\Screenshots\Screenshot (586)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44334" r="6696" b="37505"/>
          <a:stretch/>
        </p:blipFill>
        <p:spPr bwMode="auto">
          <a:xfrm>
            <a:off x="1680990" y="1905000"/>
            <a:ext cx="9117651" cy="2057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85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035649" y="1267647"/>
            <a:ext cx="5108352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600" b="1" dirty="0" smtClean="0">
                <a:solidFill>
                  <a:srgbClr val="0D30D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</a:t>
            </a:r>
            <a:endParaRPr lang="en-US" sz="3600" b="1" dirty="0">
              <a:solidFill>
                <a:srgbClr val="0D30D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2057400"/>
            <a:ext cx="7343677" cy="1307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cương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II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0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uilding a Green City in Vietna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5545.06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" y="0"/>
            <a:ext cx="121158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9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-7955" y="1170989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1:</a:t>
            </a:r>
          </a:p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SGK/171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2), 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8769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pic>
        <p:nvPicPr>
          <p:cNvPr id="35" name="Picture 34" descr="C:\Users\Admin\Pictures\Screenshots\Screenshot (584).pn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3" t="11941" r="14054" b="15235"/>
          <a:stretch/>
        </p:blipFill>
        <p:spPr bwMode="auto">
          <a:xfrm>
            <a:off x="181559" y="2278587"/>
            <a:ext cx="5816926" cy="43508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766252"/>
              </p:ext>
            </p:extLst>
          </p:nvPr>
        </p:nvGraphicFramePr>
        <p:xfrm>
          <a:off x="6193971" y="3449393"/>
          <a:ext cx="5897380" cy="2956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73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vực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Nin, Ti-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gơ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rơ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,..)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chăn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nuôi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súc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dệt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vải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lao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cổ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Ba-bi-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Lưỡng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(Ai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Cập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),…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Down Arrow 16"/>
          <p:cNvSpPr/>
          <p:nvPr/>
        </p:nvSpPr>
        <p:spPr>
          <a:xfrm>
            <a:off x="9798514" y="30480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2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15" grpId="0"/>
      <p:bldP spid="32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-7955" y="1170989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1:</a:t>
            </a:r>
          </a:p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SGK/171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2), 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8769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6556" y="2222365"/>
            <a:ext cx="58367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Ba-bi-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),…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37717"/>
              </p:ext>
            </p:extLst>
          </p:nvPr>
        </p:nvGraphicFramePr>
        <p:xfrm>
          <a:off x="6150005" y="4493791"/>
          <a:ext cx="5966060" cy="2194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660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Các đô thị ở phương Đông là trung tâm hành chính, quân sự, đầu mối kinh tế và giao thông của các quốc gia cổ đại.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Những đô thị cổ gắn liền với sự hưng thịnh và suy tàn của các nền văn minh đầu tiên ở phương Đông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5" name="Down Arrow 24"/>
          <p:cNvSpPr/>
          <p:nvPr/>
        </p:nvSpPr>
        <p:spPr>
          <a:xfrm>
            <a:off x="9147618" y="4149689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4840" y="4530689"/>
            <a:ext cx="5768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49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-7955" y="1170989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</a:t>
            </a:r>
          </a:p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SGK/197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 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8769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9407" y="2196370"/>
            <a:ext cx="60308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C:\Users\Admin\Pictures\Screenshots\Screenshot (585).pn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t="28190" r="5257" b="38625"/>
          <a:stretch/>
        </p:blipFill>
        <p:spPr bwMode="auto">
          <a:xfrm>
            <a:off x="169407" y="2597196"/>
            <a:ext cx="5856425" cy="21272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788487"/>
              </p:ext>
            </p:extLst>
          </p:nvPr>
        </p:nvGraphicFramePr>
        <p:xfrm>
          <a:off x="6200225" y="3038750"/>
          <a:ext cx="5950316" cy="2865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503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 kiện địa lí và lịch sử hình thành các đô </a:t>
                      </a:r>
                      <a:r>
                        <a:rPr lang="vi-VN" sz="2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vi-VN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Có nhiều vũng vịnh thuận lợi cho việc hình thành những hải cảng. Chính những hải cảng này đã trở thành trung tâm các đô thị.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Có nhiều mỏ khoáng sản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buôn bán hàng hải và sản xuất thủ công nghiệp phát triển.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7" name="Down Arrow 26"/>
          <p:cNvSpPr/>
          <p:nvPr/>
        </p:nvSpPr>
        <p:spPr>
          <a:xfrm>
            <a:off x="10102434" y="265444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99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-7955" y="1170989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</a:t>
            </a:r>
          </a:p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SGK/197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 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8769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9407" y="2196370"/>
            <a:ext cx="60308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193" y="2540490"/>
            <a:ext cx="5709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endParaRPr lang="en-US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03849"/>
              </p:ext>
            </p:extLst>
          </p:nvPr>
        </p:nvGraphicFramePr>
        <p:xfrm>
          <a:off x="6164246" y="4338611"/>
          <a:ext cx="5986296" cy="2316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86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 của đô thị Hy Lạp và La Mã đối với sự phát triển của các nền văn minh cổ đại ở châu Âu: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Đô thị có vai trò là trung tâm kinh tế, chính trị của nhà nước cổ đại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Đô thị đặt nền tảng cho sự hình thành và phát triển các nền văn minh.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4" name="Down Arrow 33"/>
          <p:cNvSpPr/>
          <p:nvPr/>
        </p:nvSpPr>
        <p:spPr>
          <a:xfrm>
            <a:off x="10116890" y="3817007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47622" y="4491537"/>
            <a:ext cx="5657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41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4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-7955" y="1170989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SGK/172, 173, 174,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 4, 5),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992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pic>
        <p:nvPicPr>
          <p:cNvPr id="25" name="Picture 24" descr="C:\Users\Admin\Pictures\Screenshots\Screenshot (587).pn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t="19022" r="4938" b="10352"/>
          <a:stretch/>
        </p:blipFill>
        <p:spPr bwMode="auto">
          <a:xfrm>
            <a:off x="170673" y="2255307"/>
            <a:ext cx="3334527" cy="24315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C:\Users\Admin\Pictures\Screenshots\Screenshot (588).pn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0" t="10552" r="21829" b="16714"/>
          <a:stretch/>
        </p:blipFill>
        <p:spPr bwMode="auto">
          <a:xfrm>
            <a:off x="3505200" y="2306031"/>
            <a:ext cx="2548015" cy="23928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C:\Users\Admin\Pictures\Screenshots\Screenshot (590).pn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6" t="12562" r="25315" b="33561"/>
          <a:stretch/>
        </p:blipFill>
        <p:spPr bwMode="auto">
          <a:xfrm>
            <a:off x="1638643" y="4664799"/>
            <a:ext cx="3352800" cy="19727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573703"/>
              </p:ext>
            </p:extLst>
          </p:nvPr>
        </p:nvGraphicFramePr>
        <p:xfrm>
          <a:off x="6192200" y="2604932"/>
          <a:ext cx="5937371" cy="402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373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iều kiện dẫn đến sự ra đời các đô thị trung đại ở Tây Âu: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Thế kỉ XI, sản xuất nông nghiệp, thủ công nghiệp và thương nghiệp phát triển.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Một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thợ thủ công tìm cách trốn khỏi lãnh địa hoặc dùng tiền chuộc lại tự 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do.</a:t>
                      </a:r>
                      <a:endParaRPr lang="en-US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Thợ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 công tìm đến những nơi đông dân cư, gần nguồn nguyên liệu… lập xưởng sản xuất và buôn bán. </a:t>
                      </a:r>
                      <a:endParaRPr lang="en-US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6163019" y="5867400"/>
            <a:ext cx="4281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đô thị được hình thành.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9753600" y="2293976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6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15" grpId="0"/>
      <p:bldP spid="32" grpId="0"/>
      <p:bldP spid="12" grpId="0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-7955" y="1157015"/>
            <a:ext cx="12192000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0" y="1114618"/>
            <a:ext cx="12158496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-1" y="52392"/>
            <a:ext cx="12158497" cy="877607"/>
          </a:xfrm>
          <a:prstGeom prst="roundRect">
            <a:avLst>
              <a:gd name="adj" fmla="val 7378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 descr="http://www.ufstarfleet.org/wiki/images/b/b6/Blue-Planet-Eart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b="12024"/>
          <a:stretch/>
        </p:blipFill>
        <p:spPr bwMode="auto">
          <a:xfrm>
            <a:off x="1676401" y="126813"/>
            <a:ext cx="1371599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" y="1143001"/>
            <a:ext cx="12082296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24200" y="100332"/>
            <a:ext cx="896715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00050"/>
            <a:ext cx="895861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http://rs826.pbsrc.com/albums/zz186/willisnowell/Gifs/question_marks_bubbling_md_clr.gif~c200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836" y="5000494"/>
            <a:ext cx="701667" cy="7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59415" y="1243286"/>
            <a:ext cx="5439471" cy="6764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70792" y="1227668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cxnSp>
        <p:nvCxnSpPr>
          <p:cNvPr id="3" name="Straight Connector 2"/>
          <p:cNvCxnSpPr>
            <a:stCxn id="13" idx="0"/>
          </p:cNvCxnSpPr>
          <p:nvPr/>
        </p:nvCxnSpPr>
        <p:spPr>
          <a:xfrm flipH="1">
            <a:off x="6098887" y="1143001"/>
            <a:ext cx="18461" cy="55724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2" descr="http://hdwallnpics.com/wp-content/gallery/thinking-cartoon-images/cartoon-boy-thinking-white-bubble-vector-illustration-3179793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1" t="30899" r="9273"/>
          <a:stretch/>
        </p:blipFill>
        <p:spPr bwMode="auto">
          <a:xfrm>
            <a:off x="11685037" y="5815669"/>
            <a:ext cx="684237" cy="89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17750" y="1130946"/>
            <a:ext cx="58597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SGK/172, 173, 174,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 4, 5),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3614" y="210636"/>
            <a:ext cx="8907737" cy="548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>
              <a:lnSpc>
                <a:spcPct val="115000"/>
              </a:lnSpc>
              <a:spcAft>
                <a:spcPts val="0"/>
              </a:spcAft>
              <a:tabLst>
                <a:tab pos="487680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 CHUNG 2.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THỊ: LỊCH SỬ VÀ HIỆN TẠI</a:t>
            </a:r>
            <a:endParaRPr lang="en-US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0673" y="1863089"/>
            <a:ext cx="5992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4838"/>
            <a:ext cx="683419" cy="68341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0125" y="2236223"/>
            <a:ext cx="5842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X-XI,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34" descr="C:\Users\Admin\Pictures\Screenshots\Screenshot (590).pn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0" t="68013" r="22882" b="11504"/>
          <a:stretch/>
        </p:blipFill>
        <p:spPr bwMode="auto">
          <a:xfrm>
            <a:off x="140465" y="3821017"/>
            <a:ext cx="5858020" cy="22749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6" name="Down Arrow 35"/>
          <p:cNvSpPr/>
          <p:nvPr/>
        </p:nvSpPr>
        <p:spPr>
          <a:xfrm>
            <a:off x="7848600" y="3342603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359586"/>
              </p:ext>
            </p:extLst>
          </p:nvPr>
        </p:nvGraphicFramePr>
        <p:xfrm>
          <a:off x="6143425" y="3738712"/>
          <a:ext cx="5989150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891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 của tầng lớp thương nhân đối với các đô thị trung đại ở châu Âu: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Thúc đẩy kinh tế hàng hóa phát triển, làm tan rã dần kinh tế tự nhiên, đóng kín trong các lãnh địa trước đây.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Thúc </a:t>
                      </a: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đẩy buôn bán, giao lưu văn hóa giữa các nước ngày càng sôi động, đặc biệt là quanh vùng Địa Trung Hải</a:t>
                      </a:r>
                      <a:r>
                        <a:rPr lang="vi-VN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lạc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đòi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nền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trào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hưng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đời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86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3832</TotalTime>
  <Words>2252</Words>
  <Application>Microsoft Office PowerPoint</Application>
  <PresentationFormat>Custom</PresentationFormat>
  <Paragraphs>158</Paragraphs>
  <Slides>23</Slides>
  <Notes>0</Notes>
  <HiddenSlides>0</HiddenSlides>
  <MMClips>41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THỜI TIẾT, KHÍ HẬU</dc:title>
  <dc:creator>ASUSS</dc:creator>
  <cp:lastModifiedBy>HP</cp:lastModifiedBy>
  <cp:revision>256</cp:revision>
  <dcterms:created xsi:type="dcterms:W3CDTF">2016-02-15T14:28:12Z</dcterms:created>
  <dcterms:modified xsi:type="dcterms:W3CDTF">2022-10-02T11:34:19Z</dcterms:modified>
</cp:coreProperties>
</file>