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1" r:id="rId2"/>
  </p:sldMasterIdLst>
  <p:notesMasterIdLst>
    <p:notesMasterId r:id="rId26"/>
  </p:notesMasterIdLst>
  <p:handoutMasterIdLst>
    <p:handoutMasterId r:id="rId27"/>
  </p:handoutMasterIdLst>
  <p:sldIdLst>
    <p:sldId id="302" r:id="rId3"/>
    <p:sldId id="301" r:id="rId4"/>
    <p:sldId id="295" r:id="rId5"/>
    <p:sldId id="306" r:id="rId6"/>
    <p:sldId id="311" r:id="rId7"/>
    <p:sldId id="256" r:id="rId8"/>
    <p:sldId id="338" r:id="rId9"/>
    <p:sldId id="281" r:id="rId10"/>
    <p:sldId id="332" r:id="rId11"/>
    <p:sldId id="275" r:id="rId12"/>
    <p:sldId id="270" r:id="rId13"/>
    <p:sldId id="272" r:id="rId14"/>
    <p:sldId id="273" r:id="rId15"/>
    <p:sldId id="291" r:id="rId16"/>
    <p:sldId id="280" r:id="rId17"/>
    <p:sldId id="292" r:id="rId18"/>
    <p:sldId id="309" r:id="rId19"/>
    <p:sldId id="261" r:id="rId20"/>
    <p:sldId id="267" r:id="rId21"/>
    <p:sldId id="294" r:id="rId22"/>
    <p:sldId id="278" r:id="rId23"/>
    <p:sldId id="277" r:id="rId24"/>
    <p:sldId id="29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  <a:srgbClr val="6600CC"/>
    <a:srgbClr val="FF7C80"/>
    <a:srgbClr val="FF9933"/>
    <a:srgbClr val="00CCFF"/>
    <a:srgbClr val="FF0066"/>
    <a:srgbClr val="AC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fld id="{DADE48AD-AFAE-4352-B624-BB8EAC2C5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Bahamas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Bahamas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Bahamas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BahamasB" panose="020BE200000000000000" pitchFamily="34" charset="0"/>
              </a:defRPr>
            </a:lvl1pPr>
          </a:lstStyle>
          <a:p>
            <a:fld id="{9015C4C0-DD50-408F-AC70-8A6F8F41BD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BahamasB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D300-1D7F-467E-BA10-2AC92A7A28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52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D9E-8678-4C61-AEE9-E6330468CB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51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518-8474-4DDA-ABD4-7D0B8FE6EC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7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5A375-82F0-4107-9C2A-1BA0E9EB1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98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8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6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2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8EF7-FF90-4494-B47B-476DC9B19F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21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D0B4-E261-408B-9145-C290DB20E0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72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168D-C442-4EFF-9BB5-548FB8D909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1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CBA3-05F8-486B-A702-62A27BE69D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9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084-938D-48BA-83EA-B5B702CDD6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5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D3E1-8564-4927-A515-07FC71DA0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9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205-17FB-4135-82E8-B860F8B1C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44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0F64-4005-4570-BAFB-27A16F69ED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86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F3D8-D092-4921-BA30-368B9247FC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F1F1-E8A9-4903-B945-758BECBEC4E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4732-54A3-4C6E-B3E3-83AE153A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gi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 a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898478" y="1660256"/>
            <a:ext cx="7467600" cy="1485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kern="10" dirty="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kern="10" dirty="0">
              <a:ln w="1800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24075" y="3307313"/>
            <a:ext cx="5267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CÔNG NGHỆ 9</a:t>
            </a:r>
          </a:p>
        </p:txBody>
      </p:sp>
      <p:pic>
        <p:nvPicPr>
          <p:cNvPr id="8" name="Picture 6" descr="office_pencil_rolling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1"/>
            <a:ext cx="1895475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857250"/>
            <a:ext cx="1752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eautifulInWhitePianoCover-V.A-30021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6078" y="706593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197F92-A57F-4764-B974-5E4815ABBBFD}" type="slidenum">
              <a:rPr lang="en-US" altLang="en-US"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*Các b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ớc tiến hành vẽ:</a:t>
            </a:r>
          </a:p>
        </p:txBody>
      </p:sp>
      <p:sp>
        <p:nvSpPr>
          <p:cNvPr id="11270" name="Text Box 4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322D02-26F4-4DDF-B2C4-BCF6193062A0}" type="slidenum">
              <a:rPr lang="en-US" altLang="en-US"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1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292" name="Rectangle 48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19200" y="776288"/>
            <a:ext cx="7086600" cy="823912"/>
            <a:chOff x="768" y="489"/>
            <a:chExt cx="4464" cy="519"/>
          </a:xfrm>
        </p:grpSpPr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>
              <a:off x="960" y="864"/>
              <a:ext cx="4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960" y="672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Text Box 50"/>
            <p:cNvSpPr txBox="1">
              <a:spLocks noChangeArrowheads="1"/>
            </p:cNvSpPr>
            <p:nvPr/>
          </p:nvSpPr>
          <p:spPr bwMode="auto">
            <a:xfrm>
              <a:off x="768" y="77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00" name="Text Box 51"/>
            <p:cNvSpPr txBox="1">
              <a:spLocks noChangeArrowheads="1"/>
            </p:cNvSpPr>
            <p:nvPr/>
          </p:nvSpPr>
          <p:spPr bwMode="auto">
            <a:xfrm>
              <a:off x="768" y="48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2296" name="Text Box 52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134628-188C-470F-BAA8-B1D9A8BF980A}" type="slidenum">
              <a:rPr lang="en-US" altLang="en-US"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5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Rectangle 48"/>
          <p:cNvSpPr>
            <a:spLocks noChangeArrowheads="1"/>
          </p:cNvSpPr>
          <p:nvPr/>
        </p:nvSpPr>
        <p:spPr bwMode="auto">
          <a:xfrm>
            <a:off x="533400" y="4191000"/>
            <a:ext cx="7924800" cy="251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600200" y="1828800"/>
            <a:ext cx="6553200" cy="2057400"/>
            <a:chOff x="1008" y="1248"/>
            <a:chExt cx="4128" cy="1296"/>
          </a:xfrm>
        </p:grpSpPr>
        <p:sp>
          <p:nvSpPr>
            <p:cNvPr id="13326" name="Rectangle 32"/>
            <p:cNvSpPr>
              <a:spLocks noChangeArrowheads="1"/>
            </p:cNvSpPr>
            <p:nvPr/>
          </p:nvSpPr>
          <p:spPr bwMode="auto">
            <a:xfrm>
              <a:off x="1008" y="1824"/>
              <a:ext cx="576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27" name="Rectangle 33"/>
            <p:cNvSpPr>
              <a:spLocks noChangeArrowheads="1"/>
            </p:cNvSpPr>
            <p:nvPr/>
          </p:nvSpPr>
          <p:spPr bwMode="auto">
            <a:xfrm>
              <a:off x="2064" y="1248"/>
              <a:ext cx="3072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3323" name="Text Box 51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24" name="Text Box 52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325" name="Text Box 53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3E4B07-C959-42E1-B241-89C116D619E6}" type="slidenum">
              <a:rPr lang="en-US" altLang="en-US"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39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340" name="Rectangle 48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4344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grpSp>
        <p:nvGrpSpPr>
          <p:cNvPr id="14346" name="Group 58"/>
          <p:cNvGrpSpPr>
            <a:grpSpLocks/>
          </p:cNvGrpSpPr>
          <p:nvPr/>
        </p:nvGrpSpPr>
        <p:grpSpPr bwMode="auto">
          <a:xfrm>
            <a:off x="1219200" y="776288"/>
            <a:ext cx="7086600" cy="823912"/>
            <a:chOff x="768" y="489"/>
            <a:chExt cx="4464" cy="519"/>
          </a:xfrm>
        </p:grpSpPr>
        <p:sp>
          <p:nvSpPr>
            <p:cNvPr id="14375" name="Line 11"/>
            <p:cNvSpPr>
              <a:spLocks noChangeShapeType="1"/>
            </p:cNvSpPr>
            <p:nvPr/>
          </p:nvSpPr>
          <p:spPr bwMode="auto">
            <a:xfrm>
              <a:off x="960" y="864"/>
              <a:ext cx="4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12"/>
            <p:cNvSpPr>
              <a:spLocks noChangeShapeType="1"/>
            </p:cNvSpPr>
            <p:nvPr/>
          </p:nvSpPr>
          <p:spPr bwMode="auto">
            <a:xfrm>
              <a:off x="960" y="672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Text Box 51"/>
            <p:cNvSpPr txBox="1">
              <a:spLocks noChangeArrowheads="1"/>
            </p:cNvSpPr>
            <p:nvPr/>
          </p:nvSpPr>
          <p:spPr bwMode="auto">
            <a:xfrm>
              <a:off x="768" y="77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78" name="Text Box 52"/>
            <p:cNvSpPr txBox="1">
              <a:spLocks noChangeArrowheads="1"/>
            </p:cNvSpPr>
            <p:nvPr/>
          </p:nvSpPr>
          <p:spPr bwMode="auto">
            <a:xfrm>
              <a:off x="768" y="48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4347" name="Text Box 57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4348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704975" y="2286000"/>
            <a:ext cx="6296025" cy="1524000"/>
            <a:chOff x="1074" y="1440"/>
            <a:chExt cx="3966" cy="960"/>
          </a:xfrm>
        </p:grpSpPr>
        <p:sp>
          <p:nvSpPr>
            <p:cNvPr id="14350" name="Rectangle 2"/>
            <p:cNvSpPr>
              <a:spLocks noChangeArrowheads="1"/>
            </p:cNvSpPr>
            <p:nvPr/>
          </p:nvSpPr>
          <p:spPr bwMode="auto">
            <a:xfrm>
              <a:off x="3360" y="1488"/>
              <a:ext cx="1440" cy="14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1" name="Line 3"/>
            <p:cNvSpPr>
              <a:spLocks noChangeShapeType="1"/>
            </p:cNvSpPr>
            <p:nvPr/>
          </p:nvSpPr>
          <p:spPr bwMode="auto">
            <a:xfrm>
              <a:off x="3984" y="148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4"/>
            <p:cNvSpPr>
              <a:spLocks noChangeShapeType="1"/>
            </p:cNvSpPr>
            <p:nvPr/>
          </p:nvSpPr>
          <p:spPr bwMode="auto">
            <a:xfrm flipV="1">
              <a:off x="3984" y="148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3168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3120" y="1440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5" name="AutoShape 19"/>
            <p:cNvSpPr>
              <a:spLocks noChangeArrowheads="1"/>
            </p:cNvSpPr>
            <p:nvPr/>
          </p:nvSpPr>
          <p:spPr bwMode="auto">
            <a:xfrm flipH="1">
              <a:off x="4752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 flipH="1">
              <a:off x="4896" y="1440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7" name="AutoShape 27"/>
            <p:cNvSpPr>
              <a:spLocks noChangeArrowheads="1"/>
            </p:cNvSpPr>
            <p:nvPr/>
          </p:nvSpPr>
          <p:spPr bwMode="auto">
            <a:xfrm flipH="1">
              <a:off x="2832" y="1544"/>
              <a:ext cx="144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8" name="Rectangle 28"/>
            <p:cNvSpPr>
              <a:spLocks noChangeArrowheads="1"/>
            </p:cNvSpPr>
            <p:nvPr/>
          </p:nvSpPr>
          <p:spPr bwMode="auto">
            <a:xfrm flipH="1">
              <a:off x="2784" y="1488"/>
              <a:ext cx="144" cy="144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9" name="Line 29"/>
            <p:cNvSpPr>
              <a:spLocks noChangeShapeType="1"/>
            </p:cNvSpPr>
            <p:nvPr/>
          </p:nvSpPr>
          <p:spPr bwMode="auto">
            <a:xfrm>
              <a:off x="3032" y="154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Oval 30"/>
            <p:cNvSpPr>
              <a:spLocks noChangeArrowheads="1"/>
            </p:cNvSpPr>
            <p:nvPr/>
          </p:nvSpPr>
          <p:spPr bwMode="auto">
            <a:xfrm>
              <a:off x="2880" y="1440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1" name="Line 41"/>
            <p:cNvSpPr>
              <a:spLocks noChangeShapeType="1"/>
            </p:cNvSpPr>
            <p:nvPr/>
          </p:nvSpPr>
          <p:spPr bwMode="auto">
            <a:xfrm flipV="1">
              <a:off x="2928" y="158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2" name="Group 42"/>
            <p:cNvGrpSpPr>
              <a:grpSpLocks/>
            </p:cNvGrpSpPr>
            <p:nvPr/>
          </p:nvGrpSpPr>
          <p:grpSpPr bwMode="auto">
            <a:xfrm>
              <a:off x="1074" y="2160"/>
              <a:ext cx="240" cy="240"/>
              <a:chOff x="1268" y="1920"/>
              <a:chExt cx="240" cy="240"/>
            </a:xfrm>
          </p:grpSpPr>
          <p:sp>
            <p:nvSpPr>
              <p:cNvPr id="14370" name="Oval 43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371" name="Line 44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72" name="Group 45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4373" name="Oval 46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4374" name="Oval 4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4363" name="Group 53"/>
            <p:cNvGrpSpPr>
              <a:grpSpLocks/>
            </p:cNvGrpSpPr>
            <p:nvPr/>
          </p:nvGrpSpPr>
          <p:grpSpPr bwMode="auto">
            <a:xfrm>
              <a:off x="2208" y="1440"/>
              <a:ext cx="528" cy="192"/>
              <a:chOff x="2208" y="1440"/>
              <a:chExt cx="528" cy="192"/>
            </a:xfrm>
          </p:grpSpPr>
          <p:sp>
            <p:nvSpPr>
              <p:cNvPr id="14367" name="Rectangle 54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14368" name="Line 55"/>
              <p:cNvSpPr>
                <a:spLocks noChangeShapeType="1"/>
              </p:cNvSpPr>
              <p:nvPr/>
            </p:nvSpPr>
            <p:spPr bwMode="auto">
              <a:xfrm>
                <a:off x="2208" y="15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Line 56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4" name="Group 67"/>
            <p:cNvGrpSpPr>
              <a:grpSpLocks/>
            </p:cNvGrpSpPr>
            <p:nvPr/>
          </p:nvGrpSpPr>
          <p:grpSpPr bwMode="auto">
            <a:xfrm>
              <a:off x="1152" y="1872"/>
              <a:ext cx="96" cy="240"/>
              <a:chOff x="1152" y="1872"/>
              <a:chExt cx="96" cy="240"/>
            </a:xfrm>
          </p:grpSpPr>
          <p:sp>
            <p:nvSpPr>
              <p:cNvPr id="14365" name="Rectangle 15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366" name="AutoShape 62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240"/>
              </a:xfrm>
              <a:prstGeom prst="rtTriangl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716E78-CC33-4A2D-97D8-D123F30DD040}" type="slidenum">
              <a:rPr lang="en-US" altLang="en-US"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AutoShape 17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0" name="AutoShape 19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1" name="Rectangle 20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AutoShape 26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Oval 29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Line 39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01" name="Group 40"/>
          <p:cNvGrpSpPr>
            <a:grpSpLocks/>
          </p:cNvGrpSpPr>
          <p:nvPr/>
        </p:nvGrpSpPr>
        <p:grpSpPr bwMode="auto">
          <a:xfrm>
            <a:off x="1704975" y="3429000"/>
            <a:ext cx="381000" cy="381000"/>
            <a:chOff x="1268" y="1920"/>
            <a:chExt cx="240" cy="240"/>
          </a:xfrm>
        </p:grpSpPr>
        <p:sp>
          <p:nvSpPr>
            <p:cNvPr id="15421" name="Oval 41"/>
            <p:cNvSpPr>
              <a:spLocks noChangeArrowheads="1"/>
            </p:cNvSpPr>
            <p:nvPr/>
          </p:nvSpPr>
          <p:spPr bwMode="auto">
            <a:xfrm>
              <a:off x="1268" y="1920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422" name="Line 42"/>
            <p:cNvSpPr>
              <a:spLocks noChangeShapeType="1"/>
            </p:cNvSpPr>
            <p:nvPr/>
          </p:nvSpPr>
          <p:spPr bwMode="auto">
            <a:xfrm rot="-1047589">
              <a:off x="1332" y="199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3" name="Group 43"/>
            <p:cNvGrpSpPr>
              <a:grpSpLocks/>
            </p:cNvGrpSpPr>
            <p:nvPr/>
          </p:nvGrpSpPr>
          <p:grpSpPr bwMode="auto">
            <a:xfrm>
              <a:off x="1364" y="1968"/>
              <a:ext cx="48" cy="144"/>
              <a:chOff x="1824" y="2256"/>
              <a:chExt cx="48" cy="144"/>
            </a:xfrm>
          </p:grpSpPr>
          <p:sp>
            <p:nvSpPr>
              <p:cNvPr id="15424" name="Oval 44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5425" name="Oval 45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5404" name="Text Box 48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405" name="Text Box 49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5406" name="Group 50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15418" name="Rectangle 51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5419" name="Line 52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3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22" name="Line 54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3" name="Line 55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Text Box 56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15410" name="Group 57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15416" name="Rectangle 58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417" name="AutoShape 59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58428" name="AutoShape 60"/>
          <p:cNvSpPr>
            <a:spLocks noChangeArrowheads="1"/>
          </p:cNvSpPr>
          <p:nvPr/>
        </p:nvSpPr>
        <p:spPr bwMode="auto">
          <a:xfrm>
            <a:off x="0" y="1828800"/>
            <a:ext cx="1524000" cy="1371600"/>
          </a:xfrm>
          <a:prstGeom prst="wedgeEllipseCallout">
            <a:avLst>
              <a:gd name="adj1" fmla="val 63750"/>
              <a:gd name="adj2" fmla="val 82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Bấm vào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Times New Roman" panose="02020603050405020304" pitchFamily="18" charset="0"/>
              </a:rPr>
              <a:t>ây </a:t>
            </a:r>
            <a:r>
              <a:rPr lang="vi-VN" altLang="en-US">
                <a:latin typeface="Times New Roman" panose="02020603050405020304" pitchFamily="18" charset="0"/>
              </a:rPr>
              <a:t>đ</a:t>
            </a:r>
            <a:r>
              <a:rPr lang="en-US" altLang="en-US">
                <a:latin typeface="Times New Roman" panose="02020603050405020304" pitchFamily="18" charset="0"/>
              </a:rPr>
              <a:t>ể kiểm tra mạch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752600" y="5334000"/>
            <a:ext cx="4495800" cy="1371600"/>
            <a:chOff x="672" y="4128"/>
            <a:chExt cx="4848" cy="864"/>
          </a:xfrm>
        </p:grpSpPr>
        <p:sp>
          <p:nvSpPr>
            <p:cNvPr id="15413" name="Text Box 62"/>
            <p:cNvSpPr txBox="1">
              <a:spLocks noChangeArrowheads="1"/>
            </p:cNvSpPr>
            <p:nvPr/>
          </p:nvSpPr>
          <p:spPr bwMode="auto">
            <a:xfrm>
              <a:off x="672" y="4128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414" name="Text Box 63"/>
            <p:cNvSpPr txBox="1">
              <a:spLocks noChangeArrowheads="1"/>
            </p:cNvSpPr>
            <p:nvPr/>
          </p:nvSpPr>
          <p:spPr bwMode="auto">
            <a:xfrm>
              <a:off x="672" y="4416"/>
              <a:ext cx="46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415" name="Text Box 64"/>
            <p:cNvSpPr txBox="1">
              <a:spLocks noChangeArrowheads="1"/>
            </p:cNvSpPr>
            <p:nvPr/>
          </p:nvSpPr>
          <p:spPr bwMode="auto">
            <a:xfrm>
              <a:off x="672" y="4704"/>
              <a:ext cx="4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52 -0.2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20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  <p:bldP spid="58378" grpId="0"/>
      <p:bldP spid="584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8808BF-67B7-4C0E-8D11-268130C1A9BC}" type="slidenum">
              <a:rPr lang="en-US" altLang="en-US"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388" name="Rectangle 68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2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6" name="Rectangle 21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07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3" name="Rectangle 28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4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6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19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1733550" y="34099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rot="-1047589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Line 47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6430" name="Text Box 49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431" name="Text Box 50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6432" name="Group 51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16444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6445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3" name="Line 55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Line 56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Oval 45"/>
          <p:cNvSpPr>
            <a:spLocks noChangeArrowheads="1"/>
          </p:cNvSpPr>
          <p:nvPr/>
        </p:nvSpPr>
        <p:spPr bwMode="auto">
          <a:xfrm>
            <a:off x="1889125" y="3489325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36" name="Oval 46"/>
          <p:cNvSpPr>
            <a:spLocks noChangeArrowheads="1"/>
          </p:cNvSpPr>
          <p:nvPr/>
        </p:nvSpPr>
        <p:spPr bwMode="auto"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37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b)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16438" name="Group 65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16442" name="Rectangle 66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6443" name="AutoShape 67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1905000" y="35052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Rectangle 73"/>
          <p:cNvSpPr>
            <a:spLocks noChangeArrowheads="1"/>
          </p:cNvSpPr>
          <p:nvPr/>
        </p:nvSpPr>
        <p:spPr bwMode="auto">
          <a:xfrm>
            <a:off x="1676400" y="34290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latin typeface=".VnTime" panose="020B7200000000000000" pitchFamily="34" charset="0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1143000" y="3048000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ACF0F2"/>
                </a:solidFill>
                <a:latin typeface="Times New Roman" panose="02020603050405020304" pitchFamily="18" charset="0"/>
              </a:rPr>
              <a:t>11   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>
                <a:solidFill>
                  <a:srgbClr val="ACF0F2"/>
                </a:solidFill>
                <a:latin typeface="Times New Roman" panose="02020603050405020304" pitchFamily="18" charset="0"/>
              </a:rPr>
              <a:t>1 2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67"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47AF03-3A61-4FCC-9E11-A5C620C7C262}" type="slidenum">
              <a:rPr lang="en-US" altLang="en-US"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1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7" name="Rectangle 28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38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40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42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43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Oval 41"/>
          <p:cNvSpPr>
            <a:spLocks noChangeArrowheads="1"/>
          </p:cNvSpPr>
          <p:nvPr/>
        </p:nvSpPr>
        <p:spPr bwMode="auto">
          <a:xfrm>
            <a:off x="1704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51" name="Line 42"/>
          <p:cNvSpPr>
            <a:spLocks noChangeShapeType="1"/>
          </p:cNvSpPr>
          <p:nvPr/>
        </p:nvSpPr>
        <p:spPr bwMode="auto">
          <a:xfrm rot="-1047589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Line 43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17454" name="Text Box 45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455" name="Text Box 46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7456" name="Group 47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17467" name="Rectangle 48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7468" name="Line 49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50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7" name="Line 51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2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Line 53"/>
          <p:cNvSpPr>
            <a:spLocks noChangeShapeType="1"/>
          </p:cNvSpPr>
          <p:nvPr/>
        </p:nvSpPr>
        <p:spPr bwMode="auto">
          <a:xfrm rot="-6447589">
            <a:off x="1839912" y="3516313"/>
            <a:ext cx="2222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60" name="Group 54"/>
          <p:cNvGrpSpPr>
            <a:grpSpLocks/>
          </p:cNvGrpSpPr>
          <p:nvPr/>
        </p:nvGrpSpPr>
        <p:grpSpPr bwMode="auto">
          <a:xfrm>
            <a:off x="1857375" y="3505200"/>
            <a:ext cx="76200" cy="228600"/>
            <a:chOff x="1824" y="2256"/>
            <a:chExt cx="48" cy="144"/>
          </a:xfrm>
        </p:grpSpPr>
        <p:sp>
          <p:nvSpPr>
            <p:cNvPr id="17465" name="Oval 55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7466" name="Oval 56"/>
            <p:cNvSpPr>
              <a:spLocks noChangeArrowheads="1"/>
            </p:cNvSpPr>
            <p:nvPr/>
          </p:nvSpPr>
          <p:spPr bwMode="auto">
            <a:xfrm>
              <a:off x="1824" y="2352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7461" name="Text Box 57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b)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17462" name="Group 58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17463" name="Rectangle 59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7464" name="AutoShape 60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7" grpId="1" animBg="1"/>
      <p:bldP spid="5939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8" name="Group 4"/>
          <p:cNvGraphicFramePr>
            <a:graphicFrameLocks noGrp="1"/>
          </p:cNvGraphicFramePr>
          <p:nvPr>
            <p:ph/>
          </p:nvPr>
        </p:nvGraphicFramePr>
        <p:xfrm>
          <a:off x="152400" y="685800"/>
          <a:ext cx="8796338" cy="6043617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 dông cô vËt liÖu vµ thiÕt bÞ ®iÖn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lư­îng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Yªu cÇu kÜ thuËt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D92112-2309-41FC-80B1-5513F8760CA6}" type="slidenum">
              <a:rPr lang="en-US" altLang="en-US"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.VnTime" panose="020B7200000000000000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 Lập bảng dự trù dụng cụ, vật liệu và thiết bị: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" name="Group 307"/>
          <p:cNvGraphicFramePr>
            <a:graphicFrameLocks noGrp="1"/>
          </p:cNvGraphicFramePr>
          <p:nvPr>
            <p:ph/>
          </p:nvPr>
        </p:nvGraphicFramePr>
        <p:xfrm>
          <a:off x="119063" y="-223838"/>
          <a:ext cx="8796338" cy="7081842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dông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cô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vËt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liÖu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vµ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thiÕt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Yªu cÇu kÜ thuËt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K×m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tuèt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d©y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K×m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®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iÖn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Bót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thö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®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iÖn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4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Dao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Tuèc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n¬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vÝt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(to,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nhá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c¸i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.VnArial Narrow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Cßn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tèt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.VnArial Narrow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C«ng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t¾c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hai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cùc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CÇu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×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7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B¶ng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iÖn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  <a:sym typeface="Wingdings 2" pitchFamily="18" charset="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8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D©y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iÖn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5m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Kh«ng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bÞ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hë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iÖn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9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ChÊn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l­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220V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40W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c¸i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huỳnh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bé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9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M¸ng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Ìn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tèt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GiÊy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r¸p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tê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3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14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Cßn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.VnArial Narrow" pitchFamily="34" charset="0"/>
                          <a:ea typeface="+mn-ea"/>
                          <a:cs typeface="+mn-cs"/>
                        </a:rPr>
                        <a:t>tèt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.Vn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C9C8FF-6F41-48F3-B954-BC79037108C6}" type="slidenum">
              <a:rPr lang="en-US" altLang="en-US"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.VnTime" panose="020B7200000000000000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 Lập bảng dự trù dụng cụ, vật liệu và thiết bị và lựa chọn dụng cụ: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82FF11-620F-4247-8D94-D4712C7C665D}" type="slidenum">
              <a:rPr lang="en-US" altLang="en-US"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Lắp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ặt 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 huỳnh quang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" y="1352550"/>
            <a:ext cx="1143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Vạch dấu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00200" y="1295400"/>
            <a:ext cx="1447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Khoan lỗ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lỗ vít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352800" y="1304925"/>
            <a:ext cx="1447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Lắp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của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057775" y="1371600"/>
            <a:ext cx="1066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Nối dây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429375" y="1362075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Kiểm tra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924800" y="1371600"/>
            <a:ext cx="990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Vận hành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304925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067050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800600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153150" y="20669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7677150" y="2057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C9F22D-27EC-44FF-B20E-34130E6905EC}" type="slidenum">
              <a:rPr lang="en-US" altLang="en-US">
                <a:latin typeface="Garamond" panose="02020404030301010803" pitchFamily="18" charset="0"/>
              </a:rPr>
              <a:pPr eaLnBrk="1" hangingPunct="1"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133600" y="4755588"/>
            <a:ext cx="419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9</a:t>
            </a:r>
          </a:p>
        </p:txBody>
      </p:sp>
      <p:sp>
        <p:nvSpPr>
          <p:cNvPr id="3078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231523-FDD2-4354-8B9D-1545620F38E5}" type="slidenum">
              <a:rPr lang="en-US" altLang="en-US" sz="1200">
                <a:latin typeface="Garamond" panose="02020404030301010803" pitchFamily="18" charset="0"/>
              </a:rPr>
              <a:pPr algn="r" eaLnBrk="1" hangingPunct="1"/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80" name="WordArt 3"/>
          <p:cNvSpPr>
            <a:spLocks noChangeArrowheads="1" noChangeShapeType="1" noTextEdit="1"/>
          </p:cNvSpPr>
          <p:nvPr/>
        </p:nvSpPr>
        <p:spPr bwMode="auto">
          <a:xfrm>
            <a:off x="1158586" y="1840716"/>
            <a:ext cx="64960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solidFill>
                  <a:srgbClr val="33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14-BÀI 7: THỰC HÀNH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09600" y="2652506"/>
            <a:ext cx="75438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ĐẶT MẠCH ĐIỆN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ỐNG HUỲNH QUANG (TIẾT 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325DB4-0864-43DA-8C9C-9879B2B4AC23}" type="slidenum">
              <a:rPr lang="en-US" altLang="en-US"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graphicFrame>
        <p:nvGraphicFramePr>
          <p:cNvPr id="61505" name="Group 65"/>
          <p:cNvGraphicFramePr>
            <a:graphicFrameLocks noGrp="1"/>
          </p:cNvGraphicFramePr>
          <p:nvPr/>
        </p:nvGraphicFramePr>
        <p:xfrm>
          <a:off x="0" y="311150"/>
          <a:ext cx="8610600" cy="6546911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C¸c c«ng ®o¹n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Néi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dung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c«ng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viÖc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Dông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cô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Yªu cÇu kÜ thuËt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9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1.V¹ch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dÊu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V¹ch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dÊu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vÞ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trÝ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l¾p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Æt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c¸c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thiÕt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bÞ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iÖn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Thư­íc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Mòi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v¹ch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Bót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×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Bè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trÝ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thiÕt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bÞ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hîp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lý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V¹ch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dÊu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chÝnh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x¸c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99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Khoan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lç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lỗ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vít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lỗ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luồn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lỗ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Lỗ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3. L¾p thiÕt bÞ ®iÖn vµo b¶ng ®iÖn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Nèi d©y c¸c thiÕt bÞ ®ãng c¾t, b¶o vÖ trªn b¶ng ®iÖn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L¾p ®Æt c¸c thiÕt bÞ ®iÖn vµo b¶ng ®iÖn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K×m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,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tua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vÝt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Mèi nèi ®óng yªu cÇu kü thuËt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L¾p thiÕt bÞ ®óng vÞ trÝ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C¸c thiÕt bÞ ®­îc l¾p ch¾c, ®Ñp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4. Nèi d©y bé ®Ìn huúnh quang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L¾p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Æt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c¸c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phÇn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tö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cña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bé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Ìn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vµo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m¸ng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Ìn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Nèi d©y dÉn cña bé ®Ìn huúnh quang theo s¬ ®å l¾p ®Æt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- §i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d©y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tõ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b¶ng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iÖn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ra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Ìn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K×m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Tua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vÝt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Nèi d©y ®óng s¬ ®å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L¾p c¸c phÇn tö bé ®Ìn ®óng vÞ trÝ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C¸c phÇn tö bé ®Ìn ®­îc l¾p ch¾c, ®Ñp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5.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KiÓm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tra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Kiểm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tra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sản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phẩm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Bót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thö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®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iÖn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điện,chắc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,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lí,đẹp,thuận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6.Vận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Nối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nguồn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điện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Vận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hành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thử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Bót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thö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iÖn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-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M¹ch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iÖn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lµm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viÖc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tèt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, ®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óng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yªu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cÇu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kü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.VnTime" pitchFamily="34" charset="0"/>
                          <a:ea typeface="+mn-ea"/>
                          <a:cs typeface="+mn-cs"/>
                        </a:rPr>
                        <a:t>thuËt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7F7513-33BA-4AD7-8F17-42388D6FD40B}" type="slidenum">
              <a:rPr lang="en-US" altLang="en-US"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1896" name="Rectangle 152"/>
          <p:cNvSpPr>
            <a:spLocks noChangeArrowheads="1"/>
          </p:cNvSpPr>
          <p:nvPr/>
        </p:nvSpPr>
        <p:spPr bwMode="auto">
          <a:xfrm>
            <a:off x="533400" y="4977783"/>
            <a:ext cx="7924800" cy="1447800"/>
          </a:xfrm>
          <a:prstGeom prst="rect">
            <a:avLst/>
          </a:prstGeom>
          <a:solidFill>
            <a:srgbClr val="E8F0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Chấn</a:t>
            </a:r>
            <a:r>
              <a:rPr lang="en-US" altLang="en-US" sz="2800" b="1" dirty="0">
                <a:latin typeface="Times New Roman" panose="02020603050405020304" pitchFamily="18" charset="0"/>
              </a:rPr>
              <a:t> l</a:t>
            </a:r>
            <a:r>
              <a:rPr lang="vi-VN" altLang="en-US" sz="2800" b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</a:rPr>
              <a:t>u,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tắc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mắc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trí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iện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ộng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đư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ợc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2532" name="Text Box 46"/>
          <p:cNvSpPr txBox="1">
            <a:spLocks noChangeArrowheads="1"/>
          </p:cNvSpPr>
          <p:nvPr/>
        </p:nvSpPr>
        <p:spPr bwMode="auto">
          <a:xfrm>
            <a:off x="708660" y="784206"/>
            <a:ext cx="78066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ồ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ặt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huỳnh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533400" y="1752600"/>
            <a:ext cx="7924800" cy="4114800"/>
            <a:chOff x="336" y="1248"/>
            <a:chExt cx="4992" cy="2592"/>
          </a:xfrm>
        </p:grpSpPr>
        <p:sp>
          <p:nvSpPr>
            <p:cNvPr id="22534" name="Rectangle 149"/>
            <p:cNvSpPr>
              <a:spLocks noChangeArrowheads="1"/>
            </p:cNvSpPr>
            <p:nvPr/>
          </p:nvSpPr>
          <p:spPr bwMode="auto">
            <a:xfrm>
              <a:off x="336" y="1296"/>
              <a:ext cx="4992" cy="2544"/>
            </a:xfrm>
            <a:prstGeom prst="rect">
              <a:avLst/>
            </a:prstGeom>
            <a:solidFill>
              <a:srgbClr val="D3EB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35" name="Rectangle 52"/>
            <p:cNvSpPr>
              <a:spLocks noChangeArrowheads="1"/>
            </p:cNvSpPr>
            <p:nvPr/>
          </p:nvSpPr>
          <p:spPr bwMode="auto">
            <a:xfrm>
              <a:off x="3360" y="2247"/>
              <a:ext cx="1440" cy="14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36" name="Line 53"/>
            <p:cNvSpPr>
              <a:spLocks noChangeShapeType="1"/>
            </p:cNvSpPr>
            <p:nvPr/>
          </p:nvSpPr>
          <p:spPr bwMode="auto">
            <a:xfrm>
              <a:off x="3984" y="2247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54"/>
            <p:cNvSpPr>
              <a:spLocks noChangeShapeType="1"/>
            </p:cNvSpPr>
            <p:nvPr/>
          </p:nvSpPr>
          <p:spPr bwMode="auto">
            <a:xfrm flipV="1">
              <a:off x="3984" y="2247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55"/>
            <p:cNvSpPr>
              <a:spLocks noChangeShapeType="1"/>
            </p:cNvSpPr>
            <p:nvPr/>
          </p:nvSpPr>
          <p:spPr bwMode="auto">
            <a:xfrm>
              <a:off x="960" y="1623"/>
              <a:ext cx="42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56"/>
            <p:cNvSpPr>
              <a:spLocks noChangeShapeType="1"/>
            </p:cNvSpPr>
            <p:nvPr/>
          </p:nvSpPr>
          <p:spPr bwMode="auto">
            <a:xfrm>
              <a:off x="960" y="1431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57"/>
            <p:cNvSpPr>
              <a:spLocks noChangeShapeType="1"/>
            </p:cNvSpPr>
            <p:nvPr/>
          </p:nvSpPr>
          <p:spPr bwMode="auto">
            <a:xfrm>
              <a:off x="1200" y="1623"/>
              <a:ext cx="0" cy="13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58"/>
            <p:cNvSpPr>
              <a:spLocks noChangeShapeType="1"/>
            </p:cNvSpPr>
            <p:nvPr/>
          </p:nvSpPr>
          <p:spPr bwMode="auto">
            <a:xfrm>
              <a:off x="1392" y="1431"/>
              <a:ext cx="0" cy="6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59"/>
            <p:cNvSpPr>
              <a:spLocks noChangeArrowheads="1"/>
            </p:cNvSpPr>
            <p:nvPr/>
          </p:nvSpPr>
          <p:spPr bwMode="auto">
            <a:xfrm>
              <a:off x="1152" y="2631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3" name="Line 60"/>
            <p:cNvSpPr>
              <a:spLocks noChangeShapeType="1"/>
            </p:cNvSpPr>
            <p:nvPr/>
          </p:nvSpPr>
          <p:spPr bwMode="auto">
            <a:xfrm>
              <a:off x="1200" y="3063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AutoShape 61"/>
            <p:cNvSpPr>
              <a:spLocks noChangeArrowheads="1"/>
            </p:cNvSpPr>
            <p:nvPr/>
          </p:nvSpPr>
          <p:spPr bwMode="auto">
            <a:xfrm>
              <a:off x="3168" y="2295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5" name="AutoShape 63"/>
            <p:cNvSpPr>
              <a:spLocks noChangeArrowheads="1"/>
            </p:cNvSpPr>
            <p:nvPr/>
          </p:nvSpPr>
          <p:spPr bwMode="auto">
            <a:xfrm flipH="1">
              <a:off x="4752" y="2295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6" name="Rectangle 64"/>
            <p:cNvSpPr>
              <a:spLocks noChangeArrowheads="1"/>
            </p:cNvSpPr>
            <p:nvPr/>
          </p:nvSpPr>
          <p:spPr bwMode="auto">
            <a:xfrm flipH="1">
              <a:off x="4896" y="2199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47" name="Line 65"/>
            <p:cNvSpPr>
              <a:spLocks noChangeShapeType="1"/>
            </p:cNvSpPr>
            <p:nvPr/>
          </p:nvSpPr>
          <p:spPr bwMode="auto">
            <a:xfrm flipV="1">
              <a:off x="4890" y="2343"/>
              <a:ext cx="0" cy="1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66"/>
            <p:cNvSpPr>
              <a:spLocks noChangeShapeType="1"/>
            </p:cNvSpPr>
            <p:nvPr/>
          </p:nvSpPr>
          <p:spPr bwMode="auto">
            <a:xfrm>
              <a:off x="2688" y="2487"/>
              <a:ext cx="220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67"/>
            <p:cNvSpPr>
              <a:spLocks noChangeShapeType="1"/>
            </p:cNvSpPr>
            <p:nvPr/>
          </p:nvSpPr>
          <p:spPr bwMode="auto">
            <a:xfrm>
              <a:off x="1392" y="2448"/>
              <a:ext cx="0" cy="80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68"/>
            <p:cNvSpPr>
              <a:spLocks noChangeShapeType="1"/>
            </p:cNvSpPr>
            <p:nvPr/>
          </p:nvSpPr>
          <p:spPr bwMode="auto">
            <a:xfrm>
              <a:off x="1392" y="2103"/>
              <a:ext cx="18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69"/>
            <p:cNvSpPr>
              <a:spLocks noChangeShapeType="1"/>
            </p:cNvSpPr>
            <p:nvPr/>
          </p:nvSpPr>
          <p:spPr bwMode="auto">
            <a:xfrm>
              <a:off x="2448" y="2583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74"/>
            <p:cNvSpPr>
              <a:spLocks noChangeShapeType="1"/>
            </p:cNvSpPr>
            <p:nvPr/>
          </p:nvSpPr>
          <p:spPr bwMode="auto">
            <a:xfrm>
              <a:off x="1392" y="2448"/>
              <a:ext cx="96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75"/>
            <p:cNvSpPr>
              <a:spLocks noChangeArrowheads="1"/>
            </p:cNvSpPr>
            <p:nvPr/>
          </p:nvSpPr>
          <p:spPr bwMode="auto">
            <a:xfrm>
              <a:off x="1008" y="2583"/>
              <a:ext cx="576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54" name="Rectangle 76"/>
            <p:cNvSpPr>
              <a:spLocks noChangeArrowheads="1"/>
            </p:cNvSpPr>
            <p:nvPr/>
          </p:nvSpPr>
          <p:spPr bwMode="auto">
            <a:xfrm>
              <a:off x="2064" y="2007"/>
              <a:ext cx="3072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2555" name="Line 77"/>
            <p:cNvSpPr>
              <a:spLocks noChangeShapeType="1"/>
            </p:cNvSpPr>
            <p:nvPr/>
          </p:nvSpPr>
          <p:spPr bwMode="auto">
            <a:xfrm>
              <a:off x="1200" y="3255"/>
              <a:ext cx="19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79"/>
            <p:cNvSpPr>
              <a:spLocks noChangeShapeType="1"/>
            </p:cNvSpPr>
            <p:nvPr/>
          </p:nvSpPr>
          <p:spPr bwMode="auto">
            <a:xfrm>
              <a:off x="4986" y="2295"/>
              <a:ext cx="0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80"/>
            <p:cNvSpPr>
              <a:spLocks noChangeShapeType="1"/>
            </p:cNvSpPr>
            <p:nvPr/>
          </p:nvSpPr>
          <p:spPr bwMode="auto">
            <a:xfrm>
              <a:off x="4896" y="2295"/>
              <a:ext cx="96" cy="0"/>
            </a:xfrm>
            <a:prstGeom prst="line">
              <a:avLst/>
            </a:prstGeom>
            <a:noFill/>
            <a:ln w="190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81"/>
            <p:cNvSpPr>
              <a:spLocks noChangeShapeType="1"/>
            </p:cNvSpPr>
            <p:nvPr/>
          </p:nvSpPr>
          <p:spPr bwMode="auto">
            <a:xfrm>
              <a:off x="2456" y="2295"/>
              <a:ext cx="0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62"/>
            <p:cNvSpPr>
              <a:spLocks noChangeArrowheads="1"/>
            </p:cNvSpPr>
            <p:nvPr/>
          </p:nvSpPr>
          <p:spPr bwMode="auto">
            <a:xfrm>
              <a:off x="3120" y="2199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2560" name="Group 85"/>
            <p:cNvGrpSpPr>
              <a:grpSpLocks/>
            </p:cNvGrpSpPr>
            <p:nvPr/>
          </p:nvGrpSpPr>
          <p:grpSpPr bwMode="auto">
            <a:xfrm>
              <a:off x="1074" y="2919"/>
              <a:ext cx="240" cy="240"/>
              <a:chOff x="1268" y="1920"/>
              <a:chExt cx="240" cy="240"/>
            </a:xfrm>
          </p:grpSpPr>
          <p:sp>
            <p:nvSpPr>
              <p:cNvPr id="22576" name="Oval 86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7" name="Line 87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78" name="Group 88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22579" name="Oval 89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2580" name="Oval 9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2561" name="Line 91"/>
            <p:cNvSpPr>
              <a:spLocks noChangeShapeType="1"/>
            </p:cNvSpPr>
            <p:nvPr/>
          </p:nvSpPr>
          <p:spPr bwMode="auto">
            <a:xfrm>
              <a:off x="2640" y="2295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Text Box 92"/>
            <p:cNvSpPr txBox="1">
              <a:spLocks noChangeArrowheads="1"/>
            </p:cNvSpPr>
            <p:nvPr/>
          </p:nvSpPr>
          <p:spPr bwMode="auto">
            <a:xfrm>
              <a:off x="768" y="153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563" name="Text Box 93"/>
            <p:cNvSpPr txBox="1">
              <a:spLocks noChangeArrowheads="1"/>
            </p:cNvSpPr>
            <p:nvPr/>
          </p:nvSpPr>
          <p:spPr bwMode="auto">
            <a:xfrm>
              <a:off x="768" y="12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22564" name="Group 95"/>
            <p:cNvGrpSpPr>
              <a:grpSpLocks/>
            </p:cNvGrpSpPr>
            <p:nvPr/>
          </p:nvGrpSpPr>
          <p:grpSpPr bwMode="auto">
            <a:xfrm>
              <a:off x="2208" y="2160"/>
              <a:ext cx="480" cy="288"/>
              <a:chOff x="2784" y="2199"/>
              <a:chExt cx="480" cy="288"/>
            </a:xfrm>
          </p:grpSpPr>
          <p:sp>
            <p:nvSpPr>
              <p:cNvPr id="22570" name="Rectangle 96"/>
              <p:cNvSpPr>
                <a:spLocks noChangeArrowheads="1"/>
              </p:cNvSpPr>
              <p:nvPr/>
            </p:nvSpPr>
            <p:spPr bwMode="auto">
              <a:xfrm>
                <a:off x="3120" y="2199"/>
                <a:ext cx="144" cy="240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1" name="AutoShape 97"/>
              <p:cNvSpPr>
                <a:spLocks noChangeArrowheads="1"/>
              </p:cNvSpPr>
              <p:nvPr/>
            </p:nvSpPr>
            <p:spPr bwMode="auto">
              <a:xfrm flipH="1">
                <a:off x="2832" y="2303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2" name="Rectangle 98"/>
              <p:cNvSpPr>
                <a:spLocks noChangeArrowheads="1"/>
              </p:cNvSpPr>
              <p:nvPr/>
            </p:nvSpPr>
            <p:spPr bwMode="auto">
              <a:xfrm flipH="1">
                <a:off x="2784" y="2247"/>
                <a:ext cx="144" cy="144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3" name="Line 99"/>
              <p:cNvSpPr>
                <a:spLocks noChangeShapeType="1"/>
              </p:cNvSpPr>
              <p:nvPr/>
            </p:nvSpPr>
            <p:spPr bwMode="auto">
              <a:xfrm>
                <a:off x="3032" y="2303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Oval 100"/>
              <p:cNvSpPr>
                <a:spLocks noChangeArrowheads="1"/>
              </p:cNvSpPr>
              <p:nvPr/>
            </p:nvSpPr>
            <p:spPr bwMode="auto">
              <a:xfrm>
                <a:off x="2880" y="2199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575" name="Line 101"/>
              <p:cNvSpPr>
                <a:spLocks noChangeShapeType="1"/>
              </p:cNvSpPr>
              <p:nvPr/>
            </p:nvSpPr>
            <p:spPr bwMode="auto">
              <a:xfrm flipV="1">
                <a:off x="2928" y="2343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5" name="Rectangle 83"/>
            <p:cNvSpPr>
              <a:spLocks noChangeArrowheads="1"/>
            </p:cNvSpPr>
            <p:nvPr/>
          </p:nvSpPr>
          <p:spPr bwMode="auto">
            <a:xfrm>
              <a:off x="2784" y="2208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2566" name="Line 102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103"/>
            <p:cNvSpPr>
              <a:spLocks noChangeShapeType="1"/>
            </p:cNvSpPr>
            <p:nvPr/>
          </p:nvSpPr>
          <p:spPr bwMode="auto">
            <a:xfrm>
              <a:off x="2688" y="2352"/>
              <a:ext cx="96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104"/>
            <p:cNvSpPr>
              <a:spLocks noChangeShapeType="1"/>
            </p:cNvSpPr>
            <p:nvPr/>
          </p:nvSpPr>
          <p:spPr bwMode="auto">
            <a:xfrm>
              <a:off x="3224" y="2344"/>
              <a:ext cx="96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82"/>
            <p:cNvSpPr>
              <a:spLocks noChangeShapeType="1"/>
            </p:cNvSpPr>
            <p:nvPr/>
          </p:nvSpPr>
          <p:spPr bwMode="auto">
            <a:xfrm>
              <a:off x="3264" y="2103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EABA9E-5A9B-4358-A029-F8A46354EF0C}" type="slidenum">
              <a:rPr lang="en-US" altLang="en-US"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5" name="Text Box 48"/>
          <p:cNvSpPr txBox="1">
            <a:spLocks noChangeArrowheads="1"/>
          </p:cNvSpPr>
          <p:nvPr/>
        </p:nvSpPr>
        <p:spPr bwMode="auto">
          <a:xfrm>
            <a:off x="914400" y="792163"/>
            <a:ext cx="75438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Vì sao ng</a:t>
            </a:r>
            <a:r>
              <a:rPr lang="vi-VN" altLang="en-US" sz="3200" b="1">
                <a:latin typeface="Times New Roman" panose="02020603050405020304" pitchFamily="18" charset="0"/>
              </a:rPr>
              <a:t>ư</a:t>
            </a:r>
            <a:r>
              <a:rPr lang="en-US" altLang="en-US" sz="3200" b="1">
                <a:latin typeface="Times New Roman" panose="02020603050405020304" pitchFamily="18" charset="0"/>
              </a:rPr>
              <a:t>ời ta th</a:t>
            </a:r>
            <a:r>
              <a:rPr lang="vi-VN" altLang="en-US" sz="3200" b="1">
                <a:latin typeface="Times New Roman" panose="02020603050405020304" pitchFamily="18" charset="0"/>
              </a:rPr>
              <a:t>ư</a:t>
            </a:r>
            <a:r>
              <a:rPr lang="en-US" altLang="en-US" sz="3200" b="1">
                <a:latin typeface="Times New Roman" panose="02020603050405020304" pitchFamily="18" charset="0"/>
              </a:rPr>
              <a:t>ờng dùng </a:t>
            </a:r>
            <a:r>
              <a:rPr lang="vi-VN" altLang="en-US" sz="3200" b="1">
                <a:latin typeface="Times New Roman" panose="02020603050405020304" pitchFamily="18" charset="0"/>
              </a:rPr>
              <a:t>đ</a:t>
            </a:r>
            <a:r>
              <a:rPr lang="en-US" altLang="en-US" sz="3200" b="1">
                <a:latin typeface="Times New Roman" panose="02020603050405020304" pitchFamily="18" charset="0"/>
              </a:rPr>
              <a:t>èn huỳnh quang </a:t>
            </a:r>
            <a:r>
              <a:rPr lang="vi-VN" altLang="en-US" sz="3200" b="1">
                <a:latin typeface="Times New Roman" panose="02020603050405020304" pitchFamily="18" charset="0"/>
              </a:rPr>
              <a:t>đ</a:t>
            </a:r>
            <a:r>
              <a:rPr lang="en-US" altLang="en-US" sz="3200" b="1">
                <a:latin typeface="Times New Roman" panose="02020603050405020304" pitchFamily="18" charset="0"/>
              </a:rPr>
              <a:t>ể chiếu sáng nhà ở, lớp học, công sở, nhà máy ...?</a:t>
            </a: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533400" y="2632075"/>
            <a:ext cx="838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èn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ốt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èn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huỳnh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kiệm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iện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ờng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6528"/>
            <a:ext cx="1484710" cy="13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001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8042" y="4606529"/>
            <a:ext cx="1500188" cy="13739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1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4" y="949791"/>
            <a:ext cx="1371600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65" y="2371397"/>
            <a:ext cx="2689622" cy="29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97599"/>
            <a:ext cx="9144000" cy="139184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uk-UA" sz="1350" u="none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437280" y="2039173"/>
            <a:ext cx="65151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837330" y="3511421"/>
            <a:ext cx="5715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kern="1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0" b="1" kern="1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kern="1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b="1" kern="1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700" b="1" kern="1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b="1" kern="1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700" b="1" kern="1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0" name="Picture 10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2380" y="780097"/>
            <a:ext cx="10858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59536" y="527890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1E0674-9278-43CC-A4CF-FBA17BA01003}" type="slidenum">
              <a:rPr lang="en-US" altLang="en-US"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2057400" y="1295400"/>
            <a:ext cx="440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1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395288" y="739775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Sắp xếp các bước sau để quy trình lắp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ặt bảng điện gồm 2 cầu chì, 1ổ cắm và 1 công tắc điều khiển 1 bóng đèn?</a:t>
            </a:r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2320925" y="3081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3962400" y="3081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5818188" y="30321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7224713" y="3081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44550" y="2319338"/>
            <a:ext cx="1447800" cy="1920875"/>
            <a:chOff x="845125" y="2438400"/>
            <a:chExt cx="1447800" cy="1920798"/>
          </a:xfrm>
        </p:grpSpPr>
        <p:sp>
          <p:nvSpPr>
            <p:cNvPr id="4119" name="Rectangle 30"/>
            <p:cNvSpPr>
              <a:spLocks noChangeArrowheads="1"/>
            </p:cNvSpPr>
            <p:nvPr/>
          </p:nvSpPr>
          <p:spPr bwMode="auto">
            <a:xfrm>
              <a:off x="845125" y="2438400"/>
              <a:ext cx="14478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Khoan lỗ </a:t>
              </a:r>
            </a:p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TBĐ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0" y="3959088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</a:t>
              </a:r>
              <a:r>
                <a:rPr lang="en-US" sz="200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673350" y="2319338"/>
            <a:ext cx="1219200" cy="1924050"/>
            <a:chOff x="2673935" y="2438400"/>
            <a:chExt cx="1219200" cy="1924110"/>
          </a:xfrm>
        </p:grpSpPr>
        <p:sp>
          <p:nvSpPr>
            <p:cNvPr id="4117" name="Rectangle 32"/>
            <p:cNvSpPr>
              <a:spLocks noChangeArrowheads="1"/>
            </p:cNvSpPr>
            <p:nvPr/>
          </p:nvSpPr>
          <p:spPr bwMode="auto">
            <a:xfrm>
              <a:off x="2673935" y="2438400"/>
              <a:ext cx="12192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Nối dây TBĐ của BĐ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000" y="3962400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</a:t>
              </a:r>
              <a:r>
                <a:rPr lang="en-US" sz="200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322763" y="2319338"/>
            <a:ext cx="1447800" cy="1930400"/>
            <a:chOff x="4322615" y="2438400"/>
            <a:chExt cx="1447800" cy="1931035"/>
          </a:xfrm>
        </p:grpSpPr>
        <p:sp>
          <p:nvSpPr>
            <p:cNvPr id="4115" name="Rectangle 31"/>
            <p:cNvSpPr>
              <a:spLocks noChangeArrowheads="1"/>
            </p:cNvSpPr>
            <p:nvPr/>
          </p:nvSpPr>
          <p:spPr bwMode="auto">
            <a:xfrm>
              <a:off x="4322615" y="2438400"/>
              <a:ext cx="14478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Lắp thiết bị </a:t>
              </a:r>
              <a:r>
                <a:rPr lang="vi-VN" altLang="en-US" sz="2400" b="1">
                  <a:latin typeface="Times New Roman" panose="02020603050405020304" pitchFamily="18" charset="0"/>
                </a:rPr>
                <a:t>đ</a:t>
              </a:r>
              <a:r>
                <a:rPr lang="en-US" altLang="en-US" sz="2400" b="1">
                  <a:latin typeface="Times New Roman" panose="02020603050405020304" pitchFamily="18" charset="0"/>
                </a:rPr>
                <a:t>iện vào bảng </a:t>
              </a:r>
              <a:r>
                <a:rPr lang="vi-VN" altLang="en-US" sz="2400" b="1">
                  <a:latin typeface="Times New Roman" panose="02020603050405020304" pitchFamily="18" charset="0"/>
                </a:rPr>
                <a:t>đ</a:t>
              </a:r>
              <a:r>
                <a:rPr lang="en-US" altLang="en-US" sz="2400" b="1">
                  <a:latin typeface="Times New Roman" panose="02020603050405020304" pitchFamily="18" charset="0"/>
                </a:rPr>
                <a:t>iện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38255" y="3969325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</a:t>
              </a:r>
              <a:r>
                <a:rPr lang="en-US" sz="2000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151563" y="2319338"/>
            <a:ext cx="990600" cy="1930400"/>
            <a:chOff x="6151425" y="2438400"/>
            <a:chExt cx="990600" cy="1931035"/>
          </a:xfrm>
        </p:grpSpPr>
        <p:sp>
          <p:nvSpPr>
            <p:cNvPr id="4113" name="Rectangle 33"/>
            <p:cNvSpPr>
              <a:spLocks noChangeArrowheads="1"/>
            </p:cNvSpPr>
            <p:nvPr/>
          </p:nvSpPr>
          <p:spPr bwMode="auto">
            <a:xfrm>
              <a:off x="6151425" y="2438400"/>
              <a:ext cx="9906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Kiểm tra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86945" y="3969325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 4</a:t>
              </a:r>
              <a:endParaRPr lang="en-US" sz="20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564438" y="2319338"/>
            <a:ext cx="1143000" cy="1924050"/>
            <a:chOff x="7564585" y="2438400"/>
            <a:chExt cx="1143000" cy="1924110"/>
          </a:xfrm>
        </p:grpSpPr>
        <p:sp>
          <p:nvSpPr>
            <p:cNvPr id="4111" name="Rectangle 29"/>
            <p:cNvSpPr>
              <a:spLocks noChangeArrowheads="1"/>
            </p:cNvSpPr>
            <p:nvPr/>
          </p:nvSpPr>
          <p:spPr bwMode="auto">
            <a:xfrm>
              <a:off x="7564585" y="2438400"/>
              <a:ext cx="11430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Vạch dấu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48600" y="3962400"/>
              <a:ext cx="609600" cy="40011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</a:t>
              </a:r>
              <a:r>
                <a:rPr lang="en-US" dirty="0">
                  <a:ln>
                    <a:solidFill>
                      <a:srgbClr val="FF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 5</a:t>
              </a:r>
              <a:endParaRPr lang="en-US" sz="20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47800" y="2667000"/>
            <a:ext cx="6934200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Vậy quy trình đúng là 5 =&gt; 1=&gt; 2=&gt;3 =&gt;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778E-7 L -0.73976 0.31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-0.02267 L 0.19653 0.3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6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185 L 0.19097 0.314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691E-6 L 0.17309 0.30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05666 L 0.16476 0.30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025E-6 L -0.01667 0.266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32562E-8 L 0.01667 0.272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29047E-7 L -0.01962 0.279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3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3506E-6 L 0.01823 0.272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3D835A-C194-47B8-8A3A-17FBE614FF2A}" type="slidenum">
              <a:rPr lang="en-US" altLang="en-US"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08549" name="Picture 5" descr="6cb403e0ccb56c79349e32b4d90960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freshhome-nha-dep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188"/>
            <a:ext cx="88392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 descr="d010e9f066041f268ed9a72dbbe88df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"/>
            <a:ext cx="88392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F9D408-D5E3-43B4-A357-859B9514B2D6}" type="slidenum">
              <a:rPr lang="en-US" altLang="en-US"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6147" name="Picture 2" descr="DEN H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341438"/>
            <a:ext cx="749776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3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64960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solidFill>
                  <a:srgbClr val="33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THỰC HÀNH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F4744F-E59D-4DC1-9D8C-22A450EF229B}" type="slidenum">
              <a:rPr lang="en-US" altLang="en-US"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143000" y="76200"/>
            <a:ext cx="71628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426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THỰC HÀNH 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086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 MẠCH ĐIỆN ĐÈN ỐNG HUỲNH QUANG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73914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MỤC TIÊU BÀI THỰC HÀNH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90600" y="2141538"/>
            <a:ext cx="746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1/ Giải thích được  nguyên lý làm việc của mạch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14400" y="33528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2/ Vẽ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ợc s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ồ nguyên lí, lắp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ặt mạch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44196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3/ Lắp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ặt mạch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èn ống huỳnh quang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úng quy trình và yêu cầu kỹ thuật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90600" y="5486400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4/ Đảm bảo an toàn </a:t>
            </a: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6" grpId="0"/>
      <p:bldP spid="2057" grpId="0"/>
      <p:bldP spid="20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5FDDD5-A4E0-497D-852F-8872CE5D6251}" type="slidenum">
              <a:rPr lang="en-US" altLang="en-US"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9057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25%</a:t>
            </a:r>
          </a:p>
          <a:p>
            <a:pPr marL="342900" indent="-342900">
              <a:buFontTx/>
              <a:buChar char="-"/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8000h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FA05D9-FC88-4C6E-919E-C1F94AB3C4BB}" type="slidenum">
              <a:rPr lang="en-US" altLang="en-US"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19" name="Rectangle 43"/>
          <p:cNvSpPr>
            <a:spLocks noChangeArrowheads="1"/>
          </p:cNvSpPr>
          <p:nvPr/>
        </p:nvSpPr>
        <p:spPr bwMode="auto">
          <a:xfrm>
            <a:off x="533400" y="4191000"/>
            <a:ext cx="79248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827088" y="4267200"/>
            <a:ext cx="7264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Tắc te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ợc mắc song song với bóng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827088" y="4816475"/>
            <a:ext cx="6383337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- Cầu chì, công tắc, chấn l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u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ợc mắc ở dây pha và mắc nối tiếp với bóng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900113" y="5715000"/>
            <a:ext cx="68246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- Hai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ầu dây của bộ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 nối với nguồn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457200" y="422275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Tìm hiểu s</a:t>
            </a:r>
            <a:r>
              <a:rPr lang="vi-VN" altLang="en-US" sz="2800">
                <a:latin typeface="Times New Roman" panose="02020603050405020304" pitchFamily="18" charset="0"/>
              </a:rPr>
              <a:t>ơ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vi-VN" altLang="en-US" sz="2800">
                <a:latin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</a:rPr>
              <a:t>ồ nguyên lý mạch </a:t>
            </a:r>
            <a:r>
              <a:rPr lang="vi-VN" altLang="en-US" sz="2800">
                <a:latin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</a:rPr>
              <a:t>iện </a:t>
            </a:r>
            <a:r>
              <a:rPr lang="vi-VN" altLang="en-US" sz="2800">
                <a:latin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</a:rPr>
              <a:t>èn ống huỳnh quang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33400" y="2590800"/>
            <a:ext cx="7924800" cy="3886200"/>
            <a:chOff x="336" y="1584"/>
            <a:chExt cx="4992" cy="2448"/>
          </a:xfrm>
        </p:grpSpPr>
        <p:sp>
          <p:nvSpPr>
            <p:cNvPr id="9226" name="Rectangle 50"/>
            <p:cNvSpPr>
              <a:spLocks noChangeArrowheads="1"/>
            </p:cNvSpPr>
            <p:nvPr/>
          </p:nvSpPr>
          <p:spPr bwMode="auto">
            <a:xfrm>
              <a:off x="336" y="1584"/>
              <a:ext cx="4992" cy="2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27" name="Text Box 52"/>
            <p:cNvSpPr txBox="1">
              <a:spLocks noChangeArrowheads="1"/>
            </p:cNvSpPr>
            <p:nvPr/>
          </p:nvSpPr>
          <p:spPr bwMode="auto">
            <a:xfrm>
              <a:off x="576" y="3072"/>
              <a:ext cx="4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>
                <a:latin typeface=".VnBahamasB" panose="020BE200000000000000" pitchFamily="34" charset="0"/>
              </a:endParaRPr>
            </a:p>
          </p:txBody>
        </p:sp>
        <p:sp>
          <p:nvSpPr>
            <p:cNvPr id="9228" name="Line 53"/>
            <p:cNvSpPr>
              <a:spLocks noChangeShapeType="1"/>
            </p:cNvSpPr>
            <p:nvPr/>
          </p:nvSpPr>
          <p:spPr bwMode="auto">
            <a:xfrm>
              <a:off x="960" y="2064"/>
              <a:ext cx="34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54"/>
            <p:cNvSpPr>
              <a:spLocks noChangeShapeType="1"/>
            </p:cNvSpPr>
            <p:nvPr/>
          </p:nvSpPr>
          <p:spPr bwMode="auto">
            <a:xfrm>
              <a:off x="960" y="1824"/>
              <a:ext cx="35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55"/>
            <p:cNvSpPr>
              <a:spLocks noChangeShapeType="1"/>
            </p:cNvSpPr>
            <p:nvPr/>
          </p:nvSpPr>
          <p:spPr bwMode="auto">
            <a:xfrm>
              <a:off x="1392" y="2064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56"/>
            <p:cNvSpPr>
              <a:spLocks noChangeShapeType="1"/>
            </p:cNvSpPr>
            <p:nvPr/>
          </p:nvSpPr>
          <p:spPr bwMode="auto">
            <a:xfrm>
              <a:off x="1584" y="182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Rectangle 57"/>
            <p:cNvSpPr>
              <a:spLocks noChangeArrowheads="1"/>
            </p:cNvSpPr>
            <p:nvPr/>
          </p:nvSpPr>
          <p:spPr bwMode="auto">
            <a:xfrm>
              <a:off x="1344" y="2160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9233" name="Group 58"/>
            <p:cNvGrpSpPr>
              <a:grpSpLocks/>
            </p:cNvGrpSpPr>
            <p:nvPr/>
          </p:nvGrpSpPr>
          <p:grpSpPr bwMode="auto">
            <a:xfrm>
              <a:off x="1268" y="2640"/>
              <a:ext cx="240" cy="240"/>
              <a:chOff x="1268" y="1920"/>
              <a:chExt cx="240" cy="240"/>
            </a:xfrm>
          </p:grpSpPr>
          <p:sp>
            <p:nvSpPr>
              <p:cNvPr id="9257" name="Oval 59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58" name="Line 60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59" name="Group 61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9260" name="Oval 62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9261" name="Oval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9234" name="Line 64"/>
            <p:cNvSpPr>
              <a:spLocks noChangeShapeType="1"/>
            </p:cNvSpPr>
            <p:nvPr/>
          </p:nvSpPr>
          <p:spPr bwMode="auto">
            <a:xfrm>
              <a:off x="1392" y="28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Rectangle 65"/>
            <p:cNvSpPr>
              <a:spLocks noChangeArrowheads="1"/>
            </p:cNvSpPr>
            <p:nvPr/>
          </p:nvSpPr>
          <p:spPr bwMode="auto">
            <a:xfrm>
              <a:off x="2064" y="2544"/>
              <a:ext cx="1440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6" name="AutoShape 66"/>
            <p:cNvSpPr>
              <a:spLocks noChangeArrowheads="1"/>
            </p:cNvSpPr>
            <p:nvPr/>
          </p:nvSpPr>
          <p:spPr bwMode="auto">
            <a:xfrm>
              <a:off x="1872" y="2592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7" name="Rectangle 67"/>
            <p:cNvSpPr>
              <a:spLocks noChangeArrowheads="1"/>
            </p:cNvSpPr>
            <p:nvPr/>
          </p:nvSpPr>
          <p:spPr bwMode="auto">
            <a:xfrm>
              <a:off x="1824" y="249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8" name="AutoShape 68"/>
            <p:cNvSpPr>
              <a:spLocks noChangeArrowheads="1"/>
            </p:cNvSpPr>
            <p:nvPr/>
          </p:nvSpPr>
          <p:spPr bwMode="auto">
            <a:xfrm flipH="1">
              <a:off x="3456" y="2592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9" name="Rectangle 69"/>
            <p:cNvSpPr>
              <a:spLocks noChangeArrowheads="1"/>
            </p:cNvSpPr>
            <p:nvPr/>
          </p:nvSpPr>
          <p:spPr bwMode="auto">
            <a:xfrm flipH="1">
              <a:off x="3600" y="249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40" name="Line 70"/>
            <p:cNvSpPr>
              <a:spLocks noChangeShapeType="1"/>
            </p:cNvSpPr>
            <p:nvPr/>
          </p:nvSpPr>
          <p:spPr bwMode="auto">
            <a:xfrm flipV="1">
              <a:off x="1968" y="24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71"/>
            <p:cNvSpPr>
              <a:spLocks noChangeShapeType="1"/>
            </p:cNvSpPr>
            <p:nvPr/>
          </p:nvSpPr>
          <p:spPr bwMode="auto">
            <a:xfrm flipV="1">
              <a:off x="3600" y="24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72"/>
            <p:cNvSpPr>
              <a:spLocks noChangeShapeType="1"/>
            </p:cNvSpPr>
            <p:nvPr/>
          </p:nvSpPr>
          <p:spPr bwMode="auto">
            <a:xfrm>
              <a:off x="1392" y="3024"/>
              <a:ext cx="2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Rectangle 73"/>
            <p:cNvSpPr>
              <a:spLocks noChangeArrowheads="1"/>
            </p:cNvSpPr>
            <p:nvPr/>
          </p:nvSpPr>
          <p:spPr bwMode="auto">
            <a:xfrm>
              <a:off x="2208" y="2928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9244" name="Line 74"/>
            <p:cNvSpPr>
              <a:spLocks noChangeShapeType="1"/>
            </p:cNvSpPr>
            <p:nvPr/>
          </p:nvSpPr>
          <p:spPr bwMode="auto">
            <a:xfrm>
              <a:off x="3600" y="264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75"/>
            <p:cNvSpPr>
              <a:spLocks noChangeShapeType="1"/>
            </p:cNvSpPr>
            <p:nvPr/>
          </p:nvSpPr>
          <p:spPr bwMode="auto">
            <a:xfrm>
              <a:off x="1584" y="264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76"/>
            <p:cNvSpPr>
              <a:spLocks noChangeShapeType="1"/>
            </p:cNvSpPr>
            <p:nvPr/>
          </p:nvSpPr>
          <p:spPr bwMode="auto">
            <a:xfrm>
              <a:off x="1968" y="240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7" name="Group 77"/>
            <p:cNvGrpSpPr>
              <a:grpSpLocks/>
            </p:cNvGrpSpPr>
            <p:nvPr/>
          </p:nvGrpSpPr>
          <p:grpSpPr bwMode="auto">
            <a:xfrm>
              <a:off x="2632" y="2248"/>
              <a:ext cx="344" cy="240"/>
              <a:chOff x="2584" y="1528"/>
              <a:chExt cx="344" cy="240"/>
            </a:xfrm>
          </p:grpSpPr>
          <p:sp>
            <p:nvSpPr>
              <p:cNvPr id="9253" name="AutoShape 78"/>
              <p:cNvSpPr>
                <a:spLocks noChangeArrowheads="1"/>
              </p:cNvSpPr>
              <p:nvPr/>
            </p:nvSpPr>
            <p:spPr bwMode="auto">
              <a:xfrm flipH="1">
                <a:off x="2736" y="163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54" name="Rectangle 79"/>
              <p:cNvSpPr>
                <a:spLocks noChangeArrowheads="1"/>
              </p:cNvSpPr>
              <p:nvPr/>
            </p:nvSpPr>
            <p:spPr bwMode="auto">
              <a:xfrm flipH="1">
                <a:off x="2784" y="15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9255" name="Line 80"/>
              <p:cNvSpPr>
                <a:spLocks noChangeShapeType="1"/>
              </p:cNvSpPr>
              <p:nvPr/>
            </p:nvSpPr>
            <p:spPr bwMode="auto">
              <a:xfrm>
                <a:off x="2640" y="16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Oval 81"/>
              <p:cNvSpPr>
                <a:spLocks noChangeArrowheads="1"/>
              </p:cNvSpPr>
              <p:nvPr/>
            </p:nvSpPr>
            <p:spPr bwMode="auto">
              <a:xfrm>
                <a:off x="2584" y="1528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9248" name="Line 82"/>
            <p:cNvSpPr>
              <a:spLocks noChangeShapeType="1"/>
            </p:cNvSpPr>
            <p:nvPr/>
          </p:nvSpPr>
          <p:spPr bwMode="auto">
            <a:xfrm>
              <a:off x="2688" y="25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83"/>
            <p:cNvSpPr>
              <a:spLocks noChangeShapeType="1"/>
            </p:cNvSpPr>
            <p:nvPr/>
          </p:nvSpPr>
          <p:spPr bwMode="auto">
            <a:xfrm flipV="1">
              <a:off x="2688" y="25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84"/>
            <p:cNvSpPr>
              <a:spLocks noChangeShapeType="1"/>
            </p:cNvSpPr>
            <p:nvPr/>
          </p:nvSpPr>
          <p:spPr bwMode="auto">
            <a:xfrm>
              <a:off x="2832" y="2400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Text Box 85"/>
            <p:cNvSpPr txBox="1">
              <a:spLocks noChangeArrowheads="1"/>
            </p:cNvSpPr>
            <p:nvPr/>
          </p:nvSpPr>
          <p:spPr bwMode="auto">
            <a:xfrm>
              <a:off x="768" y="196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2" name="Text Box 86"/>
            <p:cNvSpPr txBox="1">
              <a:spLocks noChangeArrowheads="1"/>
            </p:cNvSpPr>
            <p:nvPr/>
          </p:nvSpPr>
          <p:spPr bwMode="auto">
            <a:xfrm>
              <a:off x="768" y="168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9600" y="5588000"/>
            <a:ext cx="7772400" cy="584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đư</a:t>
            </a:r>
            <a:r>
              <a:rPr lang="en-US" altLang="en-US" sz="3200" dirty="0" err="1">
                <a:latin typeface="Times New Roman" panose="02020603050405020304" pitchFamily="18" charset="0"/>
              </a:rPr>
              <a:t>ợc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</a:t>
            </a:r>
            <a:r>
              <a:rPr lang="vi-VN" altLang="en-US" sz="3200" dirty="0">
                <a:latin typeface="Times New Roman" panose="02020603050405020304" pitchFamily="18" charset="0"/>
              </a:rPr>
              <a:t>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/>
      <p:bldP spid="36909" grpId="0"/>
      <p:bldP spid="36910" grpId="0"/>
      <p:bldP spid="36870" grpId="0" animBg="1"/>
      <p:bldP spid="3687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C6BCAF-BAB0-44E9-8F6E-6B879BEDFEDE}" type="slidenum">
              <a:rPr lang="en-US" altLang="en-US"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grpSp>
        <p:nvGrpSpPr>
          <p:cNvPr id="10243" name="Group 42"/>
          <p:cNvGrpSpPr>
            <a:grpSpLocks/>
          </p:cNvGrpSpPr>
          <p:nvPr/>
        </p:nvGrpSpPr>
        <p:grpSpPr bwMode="auto">
          <a:xfrm>
            <a:off x="242888" y="1447800"/>
            <a:ext cx="8763000" cy="5286375"/>
            <a:chOff x="243114" y="1447800"/>
            <a:chExt cx="8763001" cy="5286829"/>
          </a:xfrm>
        </p:grpSpPr>
        <p:sp>
          <p:nvSpPr>
            <p:cNvPr id="10245" name="Rectangle 50"/>
            <p:cNvSpPr>
              <a:spLocks noChangeArrowheads="1"/>
            </p:cNvSpPr>
            <p:nvPr/>
          </p:nvSpPr>
          <p:spPr bwMode="auto">
            <a:xfrm>
              <a:off x="243114" y="1447800"/>
              <a:ext cx="8763001" cy="52868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46" name="Text Box 52"/>
            <p:cNvSpPr txBox="1">
              <a:spLocks noChangeArrowheads="1"/>
            </p:cNvSpPr>
            <p:nvPr/>
          </p:nvSpPr>
          <p:spPr bwMode="auto">
            <a:xfrm>
              <a:off x="664412" y="4948020"/>
              <a:ext cx="7583366" cy="4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>
                <a:latin typeface=".VnBahamasB" panose="020BE200000000000000" pitchFamily="34" charset="0"/>
              </a:endParaRPr>
            </a:p>
          </p:txBody>
        </p:sp>
        <p:sp>
          <p:nvSpPr>
            <p:cNvPr id="10247" name="Line 53"/>
            <p:cNvSpPr>
              <a:spLocks noChangeShapeType="1"/>
            </p:cNvSpPr>
            <p:nvPr/>
          </p:nvSpPr>
          <p:spPr bwMode="auto">
            <a:xfrm>
              <a:off x="1323974" y="2379204"/>
              <a:ext cx="59824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54"/>
            <p:cNvSpPr>
              <a:spLocks noChangeShapeType="1"/>
            </p:cNvSpPr>
            <p:nvPr/>
          </p:nvSpPr>
          <p:spPr bwMode="auto">
            <a:xfrm>
              <a:off x="1323974" y="1860888"/>
              <a:ext cx="61509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55"/>
            <p:cNvSpPr>
              <a:spLocks noChangeShapeType="1"/>
            </p:cNvSpPr>
            <p:nvPr/>
          </p:nvSpPr>
          <p:spPr bwMode="auto">
            <a:xfrm>
              <a:off x="2082311" y="2379204"/>
              <a:ext cx="0" cy="14512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56"/>
            <p:cNvSpPr>
              <a:spLocks noChangeShapeType="1"/>
            </p:cNvSpPr>
            <p:nvPr/>
          </p:nvSpPr>
          <p:spPr bwMode="auto">
            <a:xfrm>
              <a:off x="2419349" y="1860888"/>
              <a:ext cx="0" cy="1762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57"/>
            <p:cNvSpPr>
              <a:spLocks noChangeArrowheads="1"/>
            </p:cNvSpPr>
            <p:nvPr/>
          </p:nvSpPr>
          <p:spPr bwMode="auto">
            <a:xfrm>
              <a:off x="1998051" y="2586531"/>
              <a:ext cx="168519" cy="51831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10252" name="Group 58"/>
            <p:cNvGrpSpPr>
              <a:grpSpLocks/>
            </p:cNvGrpSpPr>
            <p:nvPr/>
          </p:nvGrpSpPr>
          <p:grpSpPr bwMode="auto">
            <a:xfrm>
              <a:off x="1864640" y="3623164"/>
              <a:ext cx="421298" cy="518317"/>
              <a:chOff x="1268" y="1920"/>
              <a:chExt cx="240" cy="240"/>
            </a:xfrm>
          </p:grpSpPr>
          <p:sp>
            <p:nvSpPr>
              <p:cNvPr id="10276" name="Oval 59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277" name="Line 60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78" name="Group 61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10279" name="Oval 62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0280" name="Oval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10253" name="Line 64"/>
            <p:cNvSpPr>
              <a:spLocks noChangeShapeType="1"/>
            </p:cNvSpPr>
            <p:nvPr/>
          </p:nvSpPr>
          <p:spPr bwMode="auto">
            <a:xfrm>
              <a:off x="2082311" y="4037817"/>
              <a:ext cx="0" cy="4146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Rectangle 65"/>
            <p:cNvSpPr>
              <a:spLocks noChangeArrowheads="1"/>
            </p:cNvSpPr>
            <p:nvPr/>
          </p:nvSpPr>
          <p:spPr bwMode="auto">
            <a:xfrm>
              <a:off x="3261946" y="3415837"/>
              <a:ext cx="2527789" cy="31099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5" name="AutoShape 66"/>
            <p:cNvSpPr>
              <a:spLocks noChangeArrowheads="1"/>
            </p:cNvSpPr>
            <p:nvPr/>
          </p:nvSpPr>
          <p:spPr bwMode="auto">
            <a:xfrm>
              <a:off x="2924907" y="3519501"/>
              <a:ext cx="421298" cy="10366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6" name="Rectangle 67"/>
            <p:cNvSpPr>
              <a:spLocks noChangeArrowheads="1"/>
            </p:cNvSpPr>
            <p:nvPr/>
          </p:nvSpPr>
          <p:spPr bwMode="auto">
            <a:xfrm>
              <a:off x="2840647" y="3312174"/>
              <a:ext cx="252779" cy="518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7" name="AutoShape 68"/>
            <p:cNvSpPr>
              <a:spLocks noChangeArrowheads="1"/>
            </p:cNvSpPr>
            <p:nvPr/>
          </p:nvSpPr>
          <p:spPr bwMode="auto">
            <a:xfrm flipH="1">
              <a:off x="5705475" y="3519501"/>
              <a:ext cx="421298" cy="10366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8" name="Rectangle 69"/>
            <p:cNvSpPr>
              <a:spLocks noChangeArrowheads="1"/>
            </p:cNvSpPr>
            <p:nvPr/>
          </p:nvSpPr>
          <p:spPr bwMode="auto">
            <a:xfrm flipH="1">
              <a:off x="5958254" y="3312174"/>
              <a:ext cx="252779" cy="518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9" name="Line 70"/>
            <p:cNvSpPr>
              <a:spLocks noChangeShapeType="1"/>
            </p:cNvSpPr>
            <p:nvPr/>
          </p:nvSpPr>
          <p:spPr bwMode="auto">
            <a:xfrm flipV="1">
              <a:off x="3093426" y="3104847"/>
              <a:ext cx="0" cy="4146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71"/>
            <p:cNvSpPr>
              <a:spLocks noChangeShapeType="1"/>
            </p:cNvSpPr>
            <p:nvPr/>
          </p:nvSpPr>
          <p:spPr bwMode="auto">
            <a:xfrm flipV="1">
              <a:off x="5958254" y="3104847"/>
              <a:ext cx="0" cy="4146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72"/>
            <p:cNvSpPr>
              <a:spLocks noChangeShapeType="1"/>
            </p:cNvSpPr>
            <p:nvPr/>
          </p:nvSpPr>
          <p:spPr bwMode="auto">
            <a:xfrm>
              <a:off x="2082311" y="4452470"/>
              <a:ext cx="38759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Rectangle 73"/>
            <p:cNvSpPr>
              <a:spLocks noChangeArrowheads="1"/>
            </p:cNvSpPr>
            <p:nvPr/>
          </p:nvSpPr>
          <p:spPr bwMode="auto">
            <a:xfrm>
              <a:off x="3514724" y="4245144"/>
              <a:ext cx="758337" cy="4146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10263" name="Line 74"/>
            <p:cNvSpPr>
              <a:spLocks noChangeShapeType="1"/>
            </p:cNvSpPr>
            <p:nvPr/>
          </p:nvSpPr>
          <p:spPr bwMode="auto">
            <a:xfrm>
              <a:off x="5958254" y="3623164"/>
              <a:ext cx="0" cy="829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75"/>
            <p:cNvSpPr>
              <a:spLocks noChangeShapeType="1"/>
            </p:cNvSpPr>
            <p:nvPr/>
          </p:nvSpPr>
          <p:spPr bwMode="auto">
            <a:xfrm>
              <a:off x="2419349" y="3623164"/>
              <a:ext cx="6740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76"/>
            <p:cNvSpPr>
              <a:spLocks noChangeShapeType="1"/>
            </p:cNvSpPr>
            <p:nvPr/>
          </p:nvSpPr>
          <p:spPr bwMode="auto">
            <a:xfrm>
              <a:off x="3093426" y="3104847"/>
              <a:ext cx="12638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6" name="Group 77"/>
            <p:cNvGrpSpPr>
              <a:grpSpLocks/>
            </p:cNvGrpSpPr>
            <p:nvPr/>
          </p:nvGrpSpPr>
          <p:grpSpPr bwMode="auto">
            <a:xfrm>
              <a:off x="4259018" y="2776580"/>
              <a:ext cx="603861" cy="518317"/>
              <a:chOff x="2584" y="1528"/>
              <a:chExt cx="344" cy="240"/>
            </a:xfrm>
          </p:grpSpPr>
          <p:sp>
            <p:nvSpPr>
              <p:cNvPr id="10272" name="AutoShape 78"/>
              <p:cNvSpPr>
                <a:spLocks noChangeArrowheads="1"/>
              </p:cNvSpPr>
              <p:nvPr/>
            </p:nvSpPr>
            <p:spPr bwMode="auto">
              <a:xfrm flipH="1">
                <a:off x="2736" y="163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273" name="Rectangle 79"/>
              <p:cNvSpPr>
                <a:spLocks noChangeArrowheads="1"/>
              </p:cNvSpPr>
              <p:nvPr/>
            </p:nvSpPr>
            <p:spPr bwMode="auto">
              <a:xfrm flipH="1">
                <a:off x="2784" y="15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0274" name="Line 80"/>
              <p:cNvSpPr>
                <a:spLocks noChangeShapeType="1"/>
              </p:cNvSpPr>
              <p:nvPr/>
            </p:nvSpPr>
            <p:spPr bwMode="auto">
              <a:xfrm>
                <a:off x="2640" y="16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Oval 81"/>
              <p:cNvSpPr>
                <a:spLocks noChangeArrowheads="1"/>
              </p:cNvSpPr>
              <p:nvPr/>
            </p:nvSpPr>
            <p:spPr bwMode="auto">
              <a:xfrm>
                <a:off x="2584" y="1528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10267" name="Line 82"/>
            <p:cNvSpPr>
              <a:spLocks noChangeShapeType="1"/>
            </p:cNvSpPr>
            <p:nvPr/>
          </p:nvSpPr>
          <p:spPr bwMode="auto">
            <a:xfrm>
              <a:off x="4357321" y="3415837"/>
              <a:ext cx="337039" cy="310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83"/>
            <p:cNvSpPr>
              <a:spLocks noChangeShapeType="1"/>
            </p:cNvSpPr>
            <p:nvPr/>
          </p:nvSpPr>
          <p:spPr bwMode="auto">
            <a:xfrm flipV="1">
              <a:off x="4357321" y="3415837"/>
              <a:ext cx="337039" cy="310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84"/>
            <p:cNvSpPr>
              <a:spLocks noChangeShapeType="1"/>
            </p:cNvSpPr>
            <p:nvPr/>
          </p:nvSpPr>
          <p:spPr bwMode="auto">
            <a:xfrm>
              <a:off x="4610100" y="3104847"/>
              <a:ext cx="13481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Text Box 85"/>
            <p:cNvSpPr txBox="1">
              <a:spLocks noChangeArrowheads="1"/>
            </p:cNvSpPr>
            <p:nvPr/>
          </p:nvSpPr>
          <p:spPr bwMode="auto">
            <a:xfrm>
              <a:off x="986936" y="2171878"/>
              <a:ext cx="337039" cy="4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271" name="Text Box 86"/>
            <p:cNvSpPr txBox="1">
              <a:spLocks noChangeArrowheads="1"/>
            </p:cNvSpPr>
            <p:nvPr/>
          </p:nvSpPr>
          <p:spPr bwMode="auto">
            <a:xfrm>
              <a:off x="986936" y="1549898"/>
              <a:ext cx="505558" cy="4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02285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  Quan sát sơ đồ nguyên lí hãy vẽ sơ đồ lắp đặt mạch điện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71&quot;&gt;&lt;object type=&quot;3&quot; unique_id=&quot;10072&quot;&gt;&lt;property id=&quot;20148&quot; value=&quot;5&quot;/&gt;&lt;property id=&quot;20300&quot; value=&quot;Slide 1&quot;/&gt;&lt;property id=&quot;20307&quot; value=&quot;301&quot;/&gt;&lt;/object&gt;&lt;object type=&quot;3&quot; unique_id=&quot;10073&quot;&gt;&lt;property id=&quot;20148&quot; value=&quot;5&quot;/&gt;&lt;property id=&quot;20300&quot; value=&quot;Slide 2&quot;/&gt;&lt;property id=&quot;20307&quot; value=&quot;295&quot;/&gt;&lt;/object&gt;&lt;object type=&quot;3&quot; unique_id=&quot;10074&quot;&gt;&lt;property id=&quot;20148&quot; value=&quot;5&quot;/&gt;&lt;property id=&quot;20300&quot; value=&quot;Slide 3&quot;/&gt;&lt;property id=&quot;20307&quot; value=&quot;306&quot;/&gt;&lt;/object&gt;&lt;object type=&quot;3&quot; unique_id=&quot;10075&quot;&gt;&lt;property id=&quot;20148&quot; value=&quot;5&quot;/&gt;&lt;property id=&quot;20300&quot; value=&quot;Slide 4&quot;/&gt;&lt;property id=&quot;20307&quot; value=&quot;311&quot;/&gt;&lt;/object&gt;&lt;object type=&quot;3&quot; unique_id=&quot;10076&quot;&gt;&lt;property id=&quot;20148&quot; value=&quot;5&quot;/&gt;&lt;property id=&quot;20300&quot; value=&quot;Slide 5&quot;/&gt;&lt;property id=&quot;20307&quot; value=&quot;256&quot;/&gt;&lt;/object&gt;&lt;object type=&quot;3&quot; unique_id=&quot;10081&quot;&gt;&lt;property id=&quot;20148&quot; value=&quot;5&quot;/&gt;&lt;property id=&quot;20300&quot; value=&quot;Slide 7&quot;/&gt;&lt;property id=&quot;20307&quot; value=&quot;281&quot;/&gt;&lt;/object&gt;&lt;object type=&quot;3&quot; unique_id=&quot;10082&quot;&gt;&lt;property id=&quot;20148&quot; value=&quot;5&quot;/&gt;&lt;property id=&quot;20300&quot; value=&quot;Slide 8&quot;/&gt;&lt;property id=&quot;20307&quot; value=&quot;332&quot;/&gt;&lt;/object&gt;&lt;object type=&quot;3&quot; unique_id=&quot;10085&quot;&gt;&lt;property id=&quot;20148&quot; value=&quot;5&quot;/&gt;&lt;property id=&quot;20300&quot; value=&quot;Slide 9&quot;/&gt;&lt;property id=&quot;20307&quot; value=&quot;275&quot;/&gt;&lt;/object&gt;&lt;object type=&quot;3&quot; unique_id=&quot;10086&quot;&gt;&lt;property id=&quot;20148&quot; value=&quot;5&quot;/&gt;&lt;property id=&quot;20300&quot; value=&quot;Slide 10&quot;/&gt;&lt;property id=&quot;20307&quot; value=&quot;270&quot;/&gt;&lt;/object&gt;&lt;object type=&quot;3&quot; unique_id=&quot;10087&quot;&gt;&lt;property id=&quot;20148&quot; value=&quot;5&quot;/&gt;&lt;property id=&quot;20300&quot; value=&quot;Slide 11&quot;/&gt;&lt;property id=&quot;20307&quot; value=&quot;272&quot;/&gt;&lt;/object&gt;&lt;object type=&quot;3&quot; unique_id=&quot;10088&quot;&gt;&lt;property id=&quot;20148&quot; value=&quot;5&quot;/&gt;&lt;property id=&quot;20300&quot; value=&quot;Slide 12&quot;/&gt;&lt;property id=&quot;20307&quot; value=&quot;273&quot;/&gt;&lt;/object&gt;&lt;object type=&quot;3&quot; unique_id=&quot;10089&quot;&gt;&lt;property id=&quot;20148&quot; value=&quot;5&quot;/&gt;&lt;property id=&quot;20300&quot; value=&quot;Slide 13&quot;/&gt;&lt;property id=&quot;20307&quot; value=&quot;291&quot;/&gt;&lt;/object&gt;&lt;object type=&quot;3&quot; unique_id=&quot;10090&quot;&gt;&lt;property id=&quot;20148&quot; value=&quot;5&quot;/&gt;&lt;property id=&quot;20300&quot; value=&quot;Slide 14&quot;/&gt;&lt;property id=&quot;20307&quot; value=&quot;280&quot;/&gt;&lt;/object&gt;&lt;object type=&quot;3&quot; unique_id=&quot;10091&quot;&gt;&lt;property id=&quot;20148&quot; value=&quot;5&quot;/&gt;&lt;property id=&quot;20300&quot; value=&quot;Slide 15&quot;/&gt;&lt;property id=&quot;20307&quot; value=&quot;292&quot;/&gt;&lt;/object&gt;&lt;object type=&quot;3&quot; unique_id=&quot;10092&quot;&gt;&lt;property id=&quot;20148&quot; value=&quot;5&quot;/&gt;&lt;property id=&quot;20300&quot; value=&quot;Slide 16&quot;/&gt;&lt;property id=&quot;20307&quot; value=&quot;309&quot;/&gt;&lt;/object&gt;&lt;object type=&quot;3&quot; unique_id=&quot;10093&quot;&gt;&lt;property id=&quot;20148&quot; value=&quot;5&quot;/&gt;&lt;property id=&quot;20300&quot; value=&quot;Slide 17&quot;/&gt;&lt;property id=&quot;20307&quot; value=&quot;261&quot;/&gt;&lt;/object&gt;&lt;object type=&quot;3&quot; unique_id=&quot;10094&quot;&gt;&lt;property id=&quot;20148&quot; value=&quot;5&quot;/&gt;&lt;property id=&quot;20300&quot; value=&quot;Slide 18&quot;/&gt;&lt;property id=&quot;20307&quot; value=&quot;267&quot;/&gt;&lt;/object&gt;&lt;object type=&quot;3&quot; unique_id=&quot;10096&quot;&gt;&lt;property id=&quot;20148&quot; value=&quot;5&quot;/&gt;&lt;property id=&quot;20300&quot; value=&quot;Slide 19&quot;/&gt;&lt;property id=&quot;20307&quot; value=&quot;294&quot;/&gt;&lt;/object&gt;&lt;object type=&quot;3&quot; unique_id=&quot;10099&quot;&gt;&lt;property id=&quot;20148&quot; value=&quot;5&quot;/&gt;&lt;property id=&quot;20300&quot; value=&quot;Slide 20&quot;/&gt;&lt;property id=&quot;20307&quot; value=&quot;278&quot;/&gt;&lt;/object&gt;&lt;object type=&quot;3&quot; unique_id=&quot;10100&quot;&gt;&lt;property id=&quot;20148&quot; value=&quot;5&quot;/&gt;&lt;property id=&quot;20300&quot; value=&quot;Slide 21&quot;/&gt;&lt;property id=&quot;20307&quot; value=&quot;277&quot;/&gt;&lt;/object&gt;&lt;object type=&quot;3&quot; unique_id=&quot;10486&quot;&gt;&lt;property id=&quot;20148&quot; value=&quot;5&quot;/&gt;&lt;property id=&quot;20300&quot; value=&quot;Slide 6&quot;/&gt;&lt;property id=&quot;20307&quot; value=&quot;338&quot;/&gt;&lt;/object&gt;&lt;/object&gt;&lt;object type=&quot;8&quot; unique_id=&quot;1013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1590</Words>
  <Application>Microsoft Office PowerPoint</Application>
  <PresentationFormat>On-screen Show (4:3)</PresentationFormat>
  <Paragraphs>255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.VnArial Narrow</vt:lpstr>
      <vt:lpstr>.VnAristote</vt:lpstr>
      <vt:lpstr>.VnBahamasB</vt:lpstr>
      <vt:lpstr>.VnTime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 Phu Dong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Manh Dat</dc:creator>
  <cp:lastModifiedBy>Admin</cp:lastModifiedBy>
  <cp:revision>306</cp:revision>
  <dcterms:created xsi:type="dcterms:W3CDTF">2005-10-22T21:07:35Z</dcterms:created>
  <dcterms:modified xsi:type="dcterms:W3CDTF">2021-07-19T22:17:33Z</dcterms:modified>
</cp:coreProperties>
</file>