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8"/>
  </p:notesMasterIdLst>
  <p:sldIdLst>
    <p:sldId id="506" r:id="rId2"/>
    <p:sldId id="531" r:id="rId3"/>
    <p:sldId id="498" r:id="rId4"/>
    <p:sldId id="496" r:id="rId5"/>
    <p:sldId id="509" r:id="rId6"/>
    <p:sldId id="510" r:id="rId7"/>
    <p:sldId id="528" r:id="rId8"/>
    <p:sldId id="517" r:id="rId9"/>
    <p:sldId id="530" r:id="rId10"/>
    <p:sldId id="532" r:id="rId11"/>
    <p:sldId id="521" r:id="rId12"/>
    <p:sldId id="522" r:id="rId13"/>
    <p:sldId id="524" r:id="rId14"/>
    <p:sldId id="535" r:id="rId15"/>
    <p:sldId id="533" r:id="rId16"/>
    <p:sldId id="537" r:id="rId17"/>
  </p:sldIdLst>
  <p:sldSz cx="12188825" cy="6858000"/>
  <p:notesSz cx="6858000" cy="9144000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3333CC"/>
    <a:srgbClr val="660066"/>
    <a:srgbClr val="3333FF"/>
    <a:srgbClr val="0000CC"/>
    <a:srgbClr val="FF3300"/>
    <a:srgbClr val="FFFFFF"/>
    <a:srgbClr val="CC99FF"/>
    <a:srgbClr val="CCECFF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76" autoAdjust="0"/>
    <p:restoredTop sz="97692" autoAdjust="0"/>
  </p:normalViewPr>
  <p:slideViewPr>
    <p:cSldViewPr>
      <p:cViewPr varScale="1">
        <p:scale>
          <a:sx n="73" d="100"/>
          <a:sy n="73" d="100"/>
        </p:scale>
        <p:origin x="82" y="298"/>
      </p:cViewPr>
      <p:guideLst>
        <p:guide orient="horz" pos="2160"/>
        <p:guide pos="383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56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Relationship Id="rId9" Type="http://schemas.openxmlformats.org/officeDocument/2006/relationships/image" Target="../media/image24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91.wmf"/><Relationship Id="rId3" Type="http://schemas.openxmlformats.org/officeDocument/2006/relationships/image" Target="../media/image98.wmf"/><Relationship Id="rId7" Type="http://schemas.openxmlformats.org/officeDocument/2006/relationships/image" Target="../media/image102.wmf"/><Relationship Id="rId2" Type="http://schemas.openxmlformats.org/officeDocument/2006/relationships/image" Target="../media/image97.wmf"/><Relationship Id="rId1" Type="http://schemas.openxmlformats.org/officeDocument/2006/relationships/image" Target="../media/image96.wmf"/><Relationship Id="rId6" Type="http://schemas.openxmlformats.org/officeDocument/2006/relationships/image" Target="../media/image101.wmf"/><Relationship Id="rId5" Type="http://schemas.openxmlformats.org/officeDocument/2006/relationships/image" Target="../media/image100.wmf"/><Relationship Id="rId4" Type="http://schemas.openxmlformats.org/officeDocument/2006/relationships/image" Target="../media/image99.wmf"/><Relationship Id="rId9" Type="http://schemas.openxmlformats.org/officeDocument/2006/relationships/image" Target="../media/image92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1.wmf"/><Relationship Id="rId3" Type="http://schemas.openxmlformats.org/officeDocument/2006/relationships/image" Target="../media/image104.wmf"/><Relationship Id="rId7" Type="http://schemas.openxmlformats.org/officeDocument/2006/relationships/image" Target="../media/image108.wmf"/><Relationship Id="rId2" Type="http://schemas.openxmlformats.org/officeDocument/2006/relationships/image" Target="../media/image103.wmf"/><Relationship Id="rId1" Type="http://schemas.openxmlformats.org/officeDocument/2006/relationships/image" Target="../media/image97.wmf"/><Relationship Id="rId6" Type="http://schemas.openxmlformats.org/officeDocument/2006/relationships/image" Target="../media/image107.wmf"/><Relationship Id="rId5" Type="http://schemas.openxmlformats.org/officeDocument/2006/relationships/image" Target="../media/image106.wmf"/><Relationship Id="rId4" Type="http://schemas.openxmlformats.org/officeDocument/2006/relationships/image" Target="../media/image105.wmf"/><Relationship Id="rId9" Type="http://schemas.openxmlformats.org/officeDocument/2006/relationships/image" Target="../media/image92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91.wmf"/><Relationship Id="rId13" Type="http://schemas.openxmlformats.org/officeDocument/2006/relationships/image" Target="../media/image118.wmf"/><Relationship Id="rId3" Type="http://schemas.openxmlformats.org/officeDocument/2006/relationships/image" Target="../media/image110.wmf"/><Relationship Id="rId7" Type="http://schemas.openxmlformats.org/officeDocument/2006/relationships/image" Target="../media/image114.wmf"/><Relationship Id="rId12" Type="http://schemas.openxmlformats.org/officeDocument/2006/relationships/image" Target="../media/image117.wmf"/><Relationship Id="rId2" Type="http://schemas.openxmlformats.org/officeDocument/2006/relationships/image" Target="../media/image109.wmf"/><Relationship Id="rId1" Type="http://schemas.openxmlformats.org/officeDocument/2006/relationships/image" Target="../media/image97.wmf"/><Relationship Id="rId6" Type="http://schemas.openxmlformats.org/officeDocument/2006/relationships/image" Target="../media/image113.wmf"/><Relationship Id="rId11" Type="http://schemas.openxmlformats.org/officeDocument/2006/relationships/image" Target="../media/image116.wmf"/><Relationship Id="rId5" Type="http://schemas.openxmlformats.org/officeDocument/2006/relationships/image" Target="../media/image112.wmf"/><Relationship Id="rId10" Type="http://schemas.openxmlformats.org/officeDocument/2006/relationships/image" Target="../media/image115.wmf"/><Relationship Id="rId4" Type="http://schemas.openxmlformats.org/officeDocument/2006/relationships/image" Target="../media/image111.wmf"/><Relationship Id="rId9" Type="http://schemas.openxmlformats.org/officeDocument/2006/relationships/image" Target="../media/image92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5.wmf"/><Relationship Id="rId13" Type="http://schemas.openxmlformats.org/officeDocument/2006/relationships/image" Target="../media/image130.wmf"/><Relationship Id="rId3" Type="http://schemas.openxmlformats.org/officeDocument/2006/relationships/image" Target="../media/image122.wmf"/><Relationship Id="rId7" Type="http://schemas.openxmlformats.org/officeDocument/2006/relationships/image" Target="../media/image124.wmf"/><Relationship Id="rId12" Type="http://schemas.openxmlformats.org/officeDocument/2006/relationships/image" Target="../media/image129.wmf"/><Relationship Id="rId2" Type="http://schemas.openxmlformats.org/officeDocument/2006/relationships/image" Target="../media/image121.wmf"/><Relationship Id="rId16" Type="http://schemas.openxmlformats.org/officeDocument/2006/relationships/image" Target="../media/image133.wmf"/><Relationship Id="rId1" Type="http://schemas.openxmlformats.org/officeDocument/2006/relationships/image" Target="../media/image120.wmf"/><Relationship Id="rId6" Type="http://schemas.openxmlformats.org/officeDocument/2006/relationships/image" Target="../media/image92.wmf"/><Relationship Id="rId11" Type="http://schemas.openxmlformats.org/officeDocument/2006/relationships/image" Target="../media/image128.wmf"/><Relationship Id="rId5" Type="http://schemas.openxmlformats.org/officeDocument/2006/relationships/image" Target="../media/image91.wmf"/><Relationship Id="rId15" Type="http://schemas.openxmlformats.org/officeDocument/2006/relationships/image" Target="../media/image132.wmf"/><Relationship Id="rId10" Type="http://schemas.openxmlformats.org/officeDocument/2006/relationships/image" Target="../media/image127.wmf"/><Relationship Id="rId4" Type="http://schemas.openxmlformats.org/officeDocument/2006/relationships/image" Target="../media/image123.wmf"/><Relationship Id="rId9" Type="http://schemas.openxmlformats.org/officeDocument/2006/relationships/image" Target="../media/image126.wmf"/><Relationship Id="rId14" Type="http://schemas.openxmlformats.org/officeDocument/2006/relationships/image" Target="../media/image13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7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image" Target="../media/image50.wmf"/><Relationship Id="rId7" Type="http://schemas.openxmlformats.org/officeDocument/2006/relationships/image" Target="../media/image54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6" Type="http://schemas.openxmlformats.org/officeDocument/2006/relationships/image" Target="../media/image53.wmf"/><Relationship Id="rId5" Type="http://schemas.openxmlformats.org/officeDocument/2006/relationships/image" Target="../media/image52.wmf"/><Relationship Id="rId4" Type="http://schemas.openxmlformats.org/officeDocument/2006/relationships/image" Target="../media/image51.wmf"/><Relationship Id="rId9" Type="http://schemas.openxmlformats.org/officeDocument/2006/relationships/image" Target="../media/image5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3" Type="http://schemas.openxmlformats.org/officeDocument/2006/relationships/image" Target="../media/image69.wmf"/><Relationship Id="rId7" Type="http://schemas.openxmlformats.org/officeDocument/2006/relationships/image" Target="../media/image62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Relationship Id="rId6" Type="http://schemas.openxmlformats.org/officeDocument/2006/relationships/image" Target="../media/image72.wmf"/><Relationship Id="rId11" Type="http://schemas.openxmlformats.org/officeDocument/2006/relationships/image" Target="../media/image74.wmf"/><Relationship Id="rId5" Type="http://schemas.openxmlformats.org/officeDocument/2006/relationships/image" Target="../media/image71.wmf"/><Relationship Id="rId10" Type="http://schemas.openxmlformats.org/officeDocument/2006/relationships/image" Target="../media/image73.wmf"/><Relationship Id="rId4" Type="http://schemas.openxmlformats.org/officeDocument/2006/relationships/image" Target="../media/image70.wmf"/><Relationship Id="rId9" Type="http://schemas.openxmlformats.org/officeDocument/2006/relationships/image" Target="../media/image64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3" Type="http://schemas.openxmlformats.org/officeDocument/2006/relationships/image" Target="../media/image71.wmf"/><Relationship Id="rId7" Type="http://schemas.openxmlformats.org/officeDocument/2006/relationships/image" Target="../media/image79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Relationship Id="rId6" Type="http://schemas.openxmlformats.org/officeDocument/2006/relationships/image" Target="../media/image78.wmf"/><Relationship Id="rId5" Type="http://schemas.openxmlformats.org/officeDocument/2006/relationships/image" Target="../media/image77.wmf"/><Relationship Id="rId4" Type="http://schemas.openxmlformats.org/officeDocument/2006/relationships/image" Target="../media/image72.wmf"/><Relationship Id="rId9" Type="http://schemas.openxmlformats.org/officeDocument/2006/relationships/image" Target="../media/image81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88.wmf"/><Relationship Id="rId3" Type="http://schemas.openxmlformats.org/officeDocument/2006/relationships/image" Target="../media/image71.wmf"/><Relationship Id="rId7" Type="http://schemas.openxmlformats.org/officeDocument/2006/relationships/image" Target="../media/image87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Relationship Id="rId6" Type="http://schemas.openxmlformats.org/officeDocument/2006/relationships/image" Target="../media/image86.wmf"/><Relationship Id="rId5" Type="http://schemas.openxmlformats.org/officeDocument/2006/relationships/image" Target="../media/image85.wmf"/><Relationship Id="rId10" Type="http://schemas.openxmlformats.org/officeDocument/2006/relationships/image" Target="../media/image90.wmf"/><Relationship Id="rId4" Type="http://schemas.openxmlformats.org/officeDocument/2006/relationships/image" Target="../media/image72.wmf"/><Relationship Id="rId9" Type="http://schemas.openxmlformats.org/officeDocument/2006/relationships/image" Target="../media/image8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91.wmf"/><Relationship Id="rId5" Type="http://schemas.openxmlformats.org/officeDocument/2006/relationships/image" Target="../media/image92.wmf"/><Relationship Id="rId4" Type="http://schemas.openxmlformats.org/officeDocument/2006/relationships/image" Target="../media/image6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3950EC-FED3-455C-9A81-023DF8037D92}" type="datetimeFigureOut">
              <a:rPr lang="en-US" smtClean="0"/>
              <a:pPr/>
              <a:t>5/13/2022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9FAE36-A1C9-4A5A-B42C-90FFEA8965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625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FAE36-A1C9-4A5A-B42C-90FFEA89659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6451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FAE36-A1C9-4A5A-B42C-90FFEA89659F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5522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FAE36-A1C9-4A5A-B42C-90FFEA89659F}" type="slidenum">
              <a:rPr lang="en-US" smtClean="0">
                <a:solidFill>
                  <a:prstClr val="black"/>
                </a:solidFill>
              </a:rPr>
              <a:pPr/>
              <a:t>15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8552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FAE36-A1C9-4A5A-B42C-90FFEA89659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5522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FAE36-A1C9-4A5A-B42C-90FFEA89659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5522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FAE36-A1C9-4A5A-B42C-90FFEA89659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5522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FAE36-A1C9-4A5A-B42C-90FFEA89659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5522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FAE36-A1C9-4A5A-B42C-90FFEA89659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5522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FAE36-A1C9-4A5A-B42C-90FFEA89659F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5522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FAE36-A1C9-4A5A-B42C-90FFEA89659F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5522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FAE36-A1C9-4A5A-B42C-90FFEA89659F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552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C58E2-12B0-4EA3-B4ED-9734251682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606" y="1122363"/>
            <a:ext cx="9141619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3D19A8-450C-440B-B0A9-791AC84888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606" y="3602038"/>
            <a:ext cx="9141619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95B97A-7B99-4A5C-BAA3-18A0506CC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41DB8-E429-4A3F-B93A-9E2DB0CFC33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F3EBAB-801D-4BF9-B418-283CFD5C6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8A0E7E-EB01-4A78-A44B-0FA0ED2DE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DF51-1898-40BA-9565-38531603C03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5067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AD966-6446-463E-93F2-A5496743C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FB944D-8767-4DA3-A9BD-D952D4DD3D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16FC3D-3AEC-4DC1-9ABA-4F08DCA26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41DB8-E429-4A3F-B93A-9E2DB0CFC33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523D32-D09F-47F0-823B-EA35E2221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5E5CA4-DA60-4D72-B360-2D7D209E0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DF51-1898-40BA-9565-38531603C03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8914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FB7127A-0F6A-4835-9655-44E37FE6AB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2628" y="365125"/>
            <a:ext cx="262821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865E48-A8B0-4C61-95DE-B0492E0154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7982" y="365125"/>
            <a:ext cx="7732286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B99D39-60DD-4E4D-8CF8-328C4FEAA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41DB8-E429-4A3F-B93A-9E2DB0CFC33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DE92C7-AA13-44C9-B81E-953BA8B86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62F1AD-B92D-4625-8B1A-4F2C3A0AA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DF51-1898-40BA-9565-38531603C03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124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55D9D-EFC2-4106-B30C-812CB3D1E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1B8A7C-09B7-4663-8A86-87AF280679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211704-2AAC-43BE-8B5E-517899FDA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41DB8-E429-4A3F-B93A-9E2DB0CFC33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EDAB9-15F8-48BB-AA7F-6EC849C68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4BEEBE-3AF3-4A32-B67A-A8220BA28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DF51-1898-40BA-9565-38531603C03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6216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A4104-A056-4287-ABA6-376E41958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633" y="1709745"/>
            <a:ext cx="10512862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2458AE-B271-4A63-B085-56AAEC98BF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633" y="4589470"/>
            <a:ext cx="10512862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E75046-104D-4A27-86BB-FA0A58F79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41DB8-E429-4A3F-B93A-9E2DB0CFC33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85CBE2-145A-4AC6-939E-A3E100EC7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3B755-B907-4064-B916-7F76A3F09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DF51-1898-40BA-9565-38531603C03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6402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BD3FE-1DFC-4E77-929C-15E175AEF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AB672E-B253-4004-B105-9347DE6557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7985" y="1825625"/>
            <a:ext cx="518025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B0266E-894A-419C-A787-ED09115F33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0592" y="1825625"/>
            <a:ext cx="518025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95C017-1942-44B3-ADE1-F136B513F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41DB8-E429-4A3F-B93A-9E2DB0CFC33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D46DA1-BB25-4B96-BC06-AA02758FD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86A75E-4CD9-46B0-88CE-BC7A8E7A4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DF51-1898-40BA-9565-38531603C03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5912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295A7C-B901-4A3E-BEAC-E241B1761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69" y="365129"/>
            <a:ext cx="10512862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6962D5-8AC2-458B-BB86-E7383B038F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573" y="1681163"/>
            <a:ext cx="5156444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7A7ACA-EDBB-45B7-8762-31B6208981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573" y="2505075"/>
            <a:ext cx="5156444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4D7F9F-CFA3-4A93-8ECA-0CFB349A06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0593" y="1681163"/>
            <a:ext cx="518183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F4C168B-43BF-4DA6-9DB9-47447C70A9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0593" y="2505075"/>
            <a:ext cx="518183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C80BF3-254A-4B39-89CA-88B348B0C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41DB8-E429-4A3F-B93A-9E2DB0CFC33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5872114-CD13-485F-AC20-14FC60A58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500882D-7486-456E-A978-E75D4B33F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DF51-1898-40BA-9565-38531603C03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8526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84310-8550-472B-BF2F-39D0F16DC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24F3978-E7D7-4424-BDA7-72A317C28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41DB8-E429-4A3F-B93A-9E2DB0CFC33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6710A4-AF7F-4D23-AFF9-B94FFAA1D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700D31-E202-44C2-AE81-7B31AD726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DF51-1898-40BA-9565-38531603C03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2151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8AB1FB7-907B-4A43-AE8C-4FA2B5B3B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41DB8-E429-4A3F-B93A-9E2DB0CFC33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5BDFDA-D5B0-4397-B74D-FD42D6735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647385-D0BC-468C-B327-FEDE145D8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DF51-1898-40BA-9565-38531603C03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891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234FE-9F56-4376-9396-ABFD9923A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73" y="457200"/>
            <a:ext cx="393121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15535F-1E04-4090-96AD-65F947A62A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838" y="987432"/>
            <a:ext cx="617059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5BAB1E-03F8-4CE8-8CF4-63D12638D7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573" y="2057400"/>
            <a:ext cx="393121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93D7CC-4D3C-441E-905D-70D05F60F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41DB8-E429-4A3F-B93A-9E2DB0CFC33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FAA4CA-882F-4881-90B3-BD40CEA7C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DCF527-014F-47CD-9F36-1EB19BC32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DF51-1898-40BA-9565-38531603C03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0686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E6A85-1F9E-4D7B-8278-00C80B8C1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73" y="457200"/>
            <a:ext cx="393121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D30E4D-E06E-4A18-8AFA-5FBA6686C1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1838" y="987432"/>
            <a:ext cx="617059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67FC84-C468-4639-B6DD-CCB2144C37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573" y="2057400"/>
            <a:ext cx="393121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56350E-0155-47E8-99E0-C0021787B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41DB8-E429-4A3F-B93A-9E2DB0CFC33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BE1A08-1022-48D1-AD0D-B7077A540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166C97-8991-45F1-B80B-5C17310CC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DF51-1898-40BA-9565-38531603C03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3468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7E3302-C30B-470D-A29E-FFC6151083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982" y="365129"/>
            <a:ext cx="1051286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02BEBC-D880-4109-A4F8-45D2F4BE7E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7982" y="1825625"/>
            <a:ext cx="1051286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93804D-3847-4826-8866-D97F65DBB3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7982" y="6356357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F41DB8-E429-4A3F-B93A-9E2DB0CFC33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6F12EF-3DBA-4B46-81EE-9F1A904BFD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7549" y="6356357"/>
            <a:ext cx="41137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5B20F6-C2AF-43E6-8B7E-E25CE0094E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08357" y="6356357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8DF51-1898-40BA-9565-38531603C03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523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13" Type="http://schemas.openxmlformats.org/officeDocument/2006/relationships/oleObject" Target="../embeddings/oleObject51.bin"/><Relationship Id="rId18" Type="http://schemas.openxmlformats.org/officeDocument/2006/relationships/image" Target="../media/image85.wmf"/><Relationship Id="rId26" Type="http://schemas.openxmlformats.org/officeDocument/2006/relationships/oleObject" Target="../embeddings/oleObject55.bin"/><Relationship Id="rId3" Type="http://schemas.openxmlformats.org/officeDocument/2006/relationships/notesSlide" Target="../notesSlides/notesSlide6.xml"/><Relationship Id="rId21" Type="http://schemas.openxmlformats.org/officeDocument/2006/relationships/oleObject" Target="../embeddings/oleObject54.bin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71.wmf"/><Relationship Id="rId17" Type="http://schemas.openxmlformats.org/officeDocument/2006/relationships/oleObject" Target="../embeddings/oleObject52.bin"/><Relationship Id="rId25" Type="http://schemas.openxmlformats.org/officeDocument/2006/relationships/image" Target="../media/image84.emf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76.emf"/><Relationship Id="rId20" Type="http://schemas.openxmlformats.org/officeDocument/2006/relationships/image" Target="../media/image86.wmf"/><Relationship Id="rId29" Type="http://schemas.openxmlformats.org/officeDocument/2006/relationships/image" Target="../media/image89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75.emf"/><Relationship Id="rId11" Type="http://schemas.openxmlformats.org/officeDocument/2006/relationships/oleObject" Target="../embeddings/oleObject50.bin"/><Relationship Id="rId24" Type="http://schemas.openxmlformats.org/officeDocument/2006/relationships/image" Target="../media/image83.emf"/><Relationship Id="rId5" Type="http://schemas.openxmlformats.org/officeDocument/2006/relationships/image" Target="../media/image65.emf"/><Relationship Id="rId15" Type="http://schemas.openxmlformats.org/officeDocument/2006/relationships/image" Target="../media/image61.emf"/><Relationship Id="rId23" Type="http://schemas.openxmlformats.org/officeDocument/2006/relationships/image" Target="../media/image82.emf"/><Relationship Id="rId28" Type="http://schemas.openxmlformats.org/officeDocument/2006/relationships/oleObject" Target="../embeddings/oleObject56.bin"/><Relationship Id="rId10" Type="http://schemas.openxmlformats.org/officeDocument/2006/relationships/image" Target="../media/image70.wmf"/><Relationship Id="rId19" Type="http://schemas.openxmlformats.org/officeDocument/2006/relationships/oleObject" Target="../embeddings/oleObject53.bin"/><Relationship Id="rId31" Type="http://schemas.openxmlformats.org/officeDocument/2006/relationships/image" Target="../media/image90.wmf"/><Relationship Id="rId4" Type="http://schemas.openxmlformats.org/officeDocument/2006/relationships/image" Target="../media/image57.emf"/><Relationship Id="rId9" Type="http://schemas.openxmlformats.org/officeDocument/2006/relationships/oleObject" Target="../embeddings/oleObject49.bin"/><Relationship Id="rId14" Type="http://schemas.openxmlformats.org/officeDocument/2006/relationships/image" Target="../media/image72.wmf"/><Relationship Id="rId22" Type="http://schemas.openxmlformats.org/officeDocument/2006/relationships/image" Target="../media/image87.wmf"/><Relationship Id="rId27" Type="http://schemas.openxmlformats.org/officeDocument/2006/relationships/image" Target="../media/image88.wmf"/><Relationship Id="rId30" Type="http://schemas.openxmlformats.org/officeDocument/2006/relationships/oleObject" Target="../embeddings/oleObject5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3.emf"/><Relationship Id="rId13" Type="http://schemas.openxmlformats.org/officeDocument/2006/relationships/image" Target="../media/image62.wmf"/><Relationship Id="rId18" Type="http://schemas.openxmlformats.org/officeDocument/2006/relationships/image" Target="../media/image95.png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84.emf"/><Relationship Id="rId12" Type="http://schemas.openxmlformats.org/officeDocument/2006/relationships/oleObject" Target="../embeddings/oleObject59.bin"/><Relationship Id="rId17" Type="http://schemas.openxmlformats.org/officeDocument/2006/relationships/image" Target="../media/image64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61.bin"/><Relationship Id="rId20" Type="http://schemas.openxmlformats.org/officeDocument/2006/relationships/image" Target="../media/image92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82.emf"/><Relationship Id="rId11" Type="http://schemas.openxmlformats.org/officeDocument/2006/relationships/image" Target="../media/image91.wmf"/><Relationship Id="rId5" Type="http://schemas.openxmlformats.org/officeDocument/2006/relationships/image" Target="../media/image65.emf"/><Relationship Id="rId15" Type="http://schemas.openxmlformats.org/officeDocument/2006/relationships/image" Target="../media/image63.wmf"/><Relationship Id="rId10" Type="http://schemas.openxmlformats.org/officeDocument/2006/relationships/oleObject" Target="../embeddings/oleObject58.bin"/><Relationship Id="rId19" Type="http://schemas.openxmlformats.org/officeDocument/2006/relationships/oleObject" Target="../embeddings/oleObject62.bin"/><Relationship Id="rId4" Type="http://schemas.openxmlformats.org/officeDocument/2006/relationships/image" Target="../media/image57.emf"/><Relationship Id="rId9" Type="http://schemas.openxmlformats.org/officeDocument/2006/relationships/image" Target="../media/image94.emf"/><Relationship Id="rId14" Type="http://schemas.openxmlformats.org/officeDocument/2006/relationships/oleObject" Target="../embeddings/oleObject60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3.emf"/><Relationship Id="rId13" Type="http://schemas.openxmlformats.org/officeDocument/2006/relationships/image" Target="../media/image97.wmf"/><Relationship Id="rId18" Type="http://schemas.openxmlformats.org/officeDocument/2006/relationships/oleObject" Target="../embeddings/oleObject67.bin"/><Relationship Id="rId26" Type="http://schemas.openxmlformats.org/officeDocument/2006/relationships/oleObject" Target="../embeddings/oleObject71.bin"/><Relationship Id="rId3" Type="http://schemas.openxmlformats.org/officeDocument/2006/relationships/notesSlide" Target="../notesSlides/notesSlide8.xml"/><Relationship Id="rId21" Type="http://schemas.openxmlformats.org/officeDocument/2006/relationships/image" Target="../media/image101.wmf"/><Relationship Id="rId7" Type="http://schemas.openxmlformats.org/officeDocument/2006/relationships/image" Target="../media/image84.emf"/><Relationship Id="rId12" Type="http://schemas.openxmlformats.org/officeDocument/2006/relationships/oleObject" Target="../embeddings/oleObject64.bin"/><Relationship Id="rId17" Type="http://schemas.openxmlformats.org/officeDocument/2006/relationships/image" Target="../media/image99.wmf"/><Relationship Id="rId25" Type="http://schemas.openxmlformats.org/officeDocument/2006/relationships/image" Target="../media/image91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66.bin"/><Relationship Id="rId20" Type="http://schemas.openxmlformats.org/officeDocument/2006/relationships/oleObject" Target="../embeddings/oleObject68.bin"/><Relationship Id="rId1" Type="http://schemas.openxmlformats.org/officeDocument/2006/relationships/vmlDrawing" Target="../drawings/vmlDrawing10.vml"/><Relationship Id="rId6" Type="http://schemas.openxmlformats.org/officeDocument/2006/relationships/image" Target="../media/image82.emf"/><Relationship Id="rId11" Type="http://schemas.openxmlformats.org/officeDocument/2006/relationships/image" Target="../media/image96.wmf"/><Relationship Id="rId24" Type="http://schemas.openxmlformats.org/officeDocument/2006/relationships/oleObject" Target="../embeddings/oleObject70.bin"/><Relationship Id="rId5" Type="http://schemas.openxmlformats.org/officeDocument/2006/relationships/image" Target="../media/image65.emf"/><Relationship Id="rId15" Type="http://schemas.openxmlformats.org/officeDocument/2006/relationships/image" Target="../media/image98.wmf"/><Relationship Id="rId23" Type="http://schemas.openxmlformats.org/officeDocument/2006/relationships/image" Target="../media/image102.wmf"/><Relationship Id="rId10" Type="http://schemas.openxmlformats.org/officeDocument/2006/relationships/oleObject" Target="../embeddings/oleObject63.bin"/><Relationship Id="rId19" Type="http://schemas.openxmlformats.org/officeDocument/2006/relationships/image" Target="../media/image100.wmf"/><Relationship Id="rId4" Type="http://schemas.openxmlformats.org/officeDocument/2006/relationships/image" Target="../media/image57.emf"/><Relationship Id="rId9" Type="http://schemas.openxmlformats.org/officeDocument/2006/relationships/image" Target="../media/image94.emf"/><Relationship Id="rId14" Type="http://schemas.openxmlformats.org/officeDocument/2006/relationships/oleObject" Target="../embeddings/oleObject65.bin"/><Relationship Id="rId22" Type="http://schemas.openxmlformats.org/officeDocument/2006/relationships/oleObject" Target="../embeddings/oleObject69.bin"/><Relationship Id="rId27" Type="http://schemas.openxmlformats.org/officeDocument/2006/relationships/image" Target="../media/image92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3.emf"/><Relationship Id="rId13" Type="http://schemas.openxmlformats.org/officeDocument/2006/relationships/image" Target="../media/image103.wmf"/><Relationship Id="rId18" Type="http://schemas.openxmlformats.org/officeDocument/2006/relationships/oleObject" Target="../embeddings/oleObject76.bin"/><Relationship Id="rId26" Type="http://schemas.openxmlformats.org/officeDocument/2006/relationships/oleObject" Target="../embeddings/oleObject80.bin"/><Relationship Id="rId3" Type="http://schemas.openxmlformats.org/officeDocument/2006/relationships/notesSlide" Target="../notesSlides/notesSlide9.xml"/><Relationship Id="rId21" Type="http://schemas.openxmlformats.org/officeDocument/2006/relationships/image" Target="../media/image107.wmf"/><Relationship Id="rId7" Type="http://schemas.openxmlformats.org/officeDocument/2006/relationships/image" Target="../media/image84.emf"/><Relationship Id="rId12" Type="http://schemas.openxmlformats.org/officeDocument/2006/relationships/oleObject" Target="../embeddings/oleObject73.bin"/><Relationship Id="rId17" Type="http://schemas.openxmlformats.org/officeDocument/2006/relationships/image" Target="../media/image105.wmf"/><Relationship Id="rId25" Type="http://schemas.openxmlformats.org/officeDocument/2006/relationships/image" Target="../media/image91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75.bin"/><Relationship Id="rId20" Type="http://schemas.openxmlformats.org/officeDocument/2006/relationships/oleObject" Target="../embeddings/oleObject77.bin"/><Relationship Id="rId1" Type="http://schemas.openxmlformats.org/officeDocument/2006/relationships/vmlDrawing" Target="../drawings/vmlDrawing11.vml"/><Relationship Id="rId6" Type="http://schemas.openxmlformats.org/officeDocument/2006/relationships/image" Target="../media/image82.emf"/><Relationship Id="rId11" Type="http://schemas.openxmlformats.org/officeDocument/2006/relationships/image" Target="../media/image97.wmf"/><Relationship Id="rId24" Type="http://schemas.openxmlformats.org/officeDocument/2006/relationships/oleObject" Target="../embeddings/oleObject79.bin"/><Relationship Id="rId5" Type="http://schemas.openxmlformats.org/officeDocument/2006/relationships/image" Target="../media/image65.emf"/><Relationship Id="rId15" Type="http://schemas.openxmlformats.org/officeDocument/2006/relationships/image" Target="../media/image104.wmf"/><Relationship Id="rId23" Type="http://schemas.openxmlformats.org/officeDocument/2006/relationships/image" Target="../media/image108.wmf"/><Relationship Id="rId10" Type="http://schemas.openxmlformats.org/officeDocument/2006/relationships/oleObject" Target="../embeddings/oleObject72.bin"/><Relationship Id="rId19" Type="http://schemas.openxmlformats.org/officeDocument/2006/relationships/image" Target="../media/image106.wmf"/><Relationship Id="rId4" Type="http://schemas.openxmlformats.org/officeDocument/2006/relationships/image" Target="../media/image57.emf"/><Relationship Id="rId9" Type="http://schemas.openxmlformats.org/officeDocument/2006/relationships/image" Target="../media/image94.emf"/><Relationship Id="rId14" Type="http://schemas.openxmlformats.org/officeDocument/2006/relationships/oleObject" Target="../embeddings/oleObject74.bin"/><Relationship Id="rId22" Type="http://schemas.openxmlformats.org/officeDocument/2006/relationships/oleObject" Target="../embeddings/oleObject78.bin"/><Relationship Id="rId27" Type="http://schemas.openxmlformats.org/officeDocument/2006/relationships/image" Target="../media/image92.wmf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09.wmf"/><Relationship Id="rId18" Type="http://schemas.openxmlformats.org/officeDocument/2006/relationships/oleObject" Target="../embeddings/oleObject85.bin"/><Relationship Id="rId26" Type="http://schemas.openxmlformats.org/officeDocument/2006/relationships/image" Target="../media/image91.wmf"/><Relationship Id="rId3" Type="http://schemas.openxmlformats.org/officeDocument/2006/relationships/notesSlide" Target="../notesSlides/notesSlide10.xml"/><Relationship Id="rId21" Type="http://schemas.openxmlformats.org/officeDocument/2006/relationships/image" Target="../media/image113.wmf"/><Relationship Id="rId34" Type="http://schemas.openxmlformats.org/officeDocument/2006/relationships/image" Target="../media/image117.wmf"/><Relationship Id="rId7" Type="http://schemas.openxmlformats.org/officeDocument/2006/relationships/image" Target="../media/image84.emf"/><Relationship Id="rId12" Type="http://schemas.openxmlformats.org/officeDocument/2006/relationships/oleObject" Target="../embeddings/oleObject82.bin"/><Relationship Id="rId17" Type="http://schemas.openxmlformats.org/officeDocument/2006/relationships/image" Target="../media/image111.wmf"/><Relationship Id="rId25" Type="http://schemas.openxmlformats.org/officeDocument/2006/relationships/oleObject" Target="../embeddings/oleObject88.bin"/><Relationship Id="rId33" Type="http://schemas.openxmlformats.org/officeDocument/2006/relationships/oleObject" Target="../embeddings/oleObject92.bin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84.bin"/><Relationship Id="rId20" Type="http://schemas.openxmlformats.org/officeDocument/2006/relationships/oleObject" Target="../embeddings/oleObject86.bin"/><Relationship Id="rId29" Type="http://schemas.openxmlformats.org/officeDocument/2006/relationships/oleObject" Target="../embeddings/oleObject90.bin"/><Relationship Id="rId1" Type="http://schemas.openxmlformats.org/officeDocument/2006/relationships/vmlDrawing" Target="../drawings/vmlDrawing12.vml"/><Relationship Id="rId6" Type="http://schemas.openxmlformats.org/officeDocument/2006/relationships/image" Target="../media/image82.emf"/><Relationship Id="rId11" Type="http://schemas.openxmlformats.org/officeDocument/2006/relationships/image" Target="../media/image97.wmf"/><Relationship Id="rId24" Type="http://schemas.openxmlformats.org/officeDocument/2006/relationships/image" Target="../media/image114.wmf"/><Relationship Id="rId32" Type="http://schemas.openxmlformats.org/officeDocument/2006/relationships/image" Target="../media/image116.wmf"/><Relationship Id="rId5" Type="http://schemas.openxmlformats.org/officeDocument/2006/relationships/image" Target="../media/image65.emf"/><Relationship Id="rId15" Type="http://schemas.openxmlformats.org/officeDocument/2006/relationships/image" Target="../media/image110.wmf"/><Relationship Id="rId23" Type="http://schemas.openxmlformats.org/officeDocument/2006/relationships/oleObject" Target="../embeddings/oleObject87.bin"/><Relationship Id="rId28" Type="http://schemas.openxmlformats.org/officeDocument/2006/relationships/image" Target="../media/image92.wmf"/><Relationship Id="rId36" Type="http://schemas.openxmlformats.org/officeDocument/2006/relationships/image" Target="../media/image118.wmf"/><Relationship Id="rId10" Type="http://schemas.openxmlformats.org/officeDocument/2006/relationships/oleObject" Target="../embeddings/oleObject81.bin"/><Relationship Id="rId19" Type="http://schemas.openxmlformats.org/officeDocument/2006/relationships/image" Target="../media/image112.wmf"/><Relationship Id="rId31" Type="http://schemas.openxmlformats.org/officeDocument/2006/relationships/oleObject" Target="../embeddings/oleObject91.bin"/><Relationship Id="rId4" Type="http://schemas.openxmlformats.org/officeDocument/2006/relationships/image" Target="../media/image57.emf"/><Relationship Id="rId9" Type="http://schemas.openxmlformats.org/officeDocument/2006/relationships/image" Target="../media/image94.emf"/><Relationship Id="rId14" Type="http://schemas.openxmlformats.org/officeDocument/2006/relationships/oleObject" Target="../embeddings/oleObject83.bin"/><Relationship Id="rId22" Type="http://schemas.openxmlformats.org/officeDocument/2006/relationships/image" Target="../media/image119.emf"/><Relationship Id="rId27" Type="http://schemas.openxmlformats.org/officeDocument/2006/relationships/oleObject" Target="../embeddings/oleObject89.bin"/><Relationship Id="rId30" Type="http://schemas.openxmlformats.org/officeDocument/2006/relationships/image" Target="../media/image115.wmf"/><Relationship Id="rId35" Type="http://schemas.openxmlformats.org/officeDocument/2006/relationships/oleObject" Target="../embeddings/oleObject93.bin"/><Relationship Id="rId8" Type="http://schemas.openxmlformats.org/officeDocument/2006/relationships/image" Target="../media/image93.emf"/></Relationships>
</file>

<file path=ppt/slides/_rels/slide1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95.bin"/><Relationship Id="rId18" Type="http://schemas.openxmlformats.org/officeDocument/2006/relationships/image" Target="../media/image123.wmf"/><Relationship Id="rId26" Type="http://schemas.openxmlformats.org/officeDocument/2006/relationships/oleObject" Target="../embeddings/oleObject101.bin"/><Relationship Id="rId39" Type="http://schemas.openxmlformats.org/officeDocument/2006/relationships/image" Target="../media/image131.wmf"/><Relationship Id="rId21" Type="http://schemas.openxmlformats.org/officeDocument/2006/relationships/image" Target="../media/image91.wmf"/><Relationship Id="rId34" Type="http://schemas.openxmlformats.org/officeDocument/2006/relationships/oleObject" Target="../embeddings/oleObject105.bin"/><Relationship Id="rId42" Type="http://schemas.openxmlformats.org/officeDocument/2006/relationships/oleObject" Target="../embeddings/oleObject109.bin"/><Relationship Id="rId7" Type="http://schemas.openxmlformats.org/officeDocument/2006/relationships/image" Target="../media/image84.emf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22.wmf"/><Relationship Id="rId20" Type="http://schemas.openxmlformats.org/officeDocument/2006/relationships/oleObject" Target="../embeddings/oleObject98.bin"/><Relationship Id="rId29" Type="http://schemas.openxmlformats.org/officeDocument/2006/relationships/image" Target="../media/image126.wmf"/><Relationship Id="rId41" Type="http://schemas.openxmlformats.org/officeDocument/2006/relationships/image" Target="../media/image132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82.emf"/><Relationship Id="rId11" Type="http://schemas.openxmlformats.org/officeDocument/2006/relationships/oleObject" Target="../embeddings/oleObject94.bin"/><Relationship Id="rId24" Type="http://schemas.openxmlformats.org/officeDocument/2006/relationships/oleObject" Target="../embeddings/oleObject100.bin"/><Relationship Id="rId32" Type="http://schemas.openxmlformats.org/officeDocument/2006/relationships/oleObject" Target="../embeddings/oleObject104.bin"/><Relationship Id="rId37" Type="http://schemas.openxmlformats.org/officeDocument/2006/relationships/image" Target="../media/image130.wmf"/><Relationship Id="rId40" Type="http://schemas.openxmlformats.org/officeDocument/2006/relationships/oleObject" Target="../embeddings/oleObject108.bin"/><Relationship Id="rId5" Type="http://schemas.openxmlformats.org/officeDocument/2006/relationships/image" Target="../media/image65.emf"/><Relationship Id="rId15" Type="http://schemas.openxmlformats.org/officeDocument/2006/relationships/oleObject" Target="../embeddings/oleObject96.bin"/><Relationship Id="rId23" Type="http://schemas.openxmlformats.org/officeDocument/2006/relationships/image" Target="../media/image92.wmf"/><Relationship Id="rId28" Type="http://schemas.openxmlformats.org/officeDocument/2006/relationships/oleObject" Target="../embeddings/oleObject102.bin"/><Relationship Id="rId36" Type="http://schemas.openxmlformats.org/officeDocument/2006/relationships/oleObject" Target="../embeddings/oleObject106.bin"/><Relationship Id="rId10" Type="http://schemas.openxmlformats.org/officeDocument/2006/relationships/image" Target="../media/image135.emf"/><Relationship Id="rId19" Type="http://schemas.openxmlformats.org/officeDocument/2006/relationships/image" Target="../media/image136.emf"/><Relationship Id="rId31" Type="http://schemas.openxmlformats.org/officeDocument/2006/relationships/image" Target="../media/image127.wmf"/><Relationship Id="rId4" Type="http://schemas.openxmlformats.org/officeDocument/2006/relationships/image" Target="../media/image57.emf"/><Relationship Id="rId9" Type="http://schemas.openxmlformats.org/officeDocument/2006/relationships/image" Target="../media/image134.emf"/><Relationship Id="rId14" Type="http://schemas.openxmlformats.org/officeDocument/2006/relationships/image" Target="../media/image121.wmf"/><Relationship Id="rId22" Type="http://schemas.openxmlformats.org/officeDocument/2006/relationships/oleObject" Target="../embeddings/oleObject99.bin"/><Relationship Id="rId27" Type="http://schemas.openxmlformats.org/officeDocument/2006/relationships/image" Target="../media/image125.wmf"/><Relationship Id="rId30" Type="http://schemas.openxmlformats.org/officeDocument/2006/relationships/oleObject" Target="../embeddings/oleObject103.bin"/><Relationship Id="rId35" Type="http://schemas.openxmlformats.org/officeDocument/2006/relationships/image" Target="../media/image129.wmf"/><Relationship Id="rId43" Type="http://schemas.openxmlformats.org/officeDocument/2006/relationships/image" Target="../media/image133.wmf"/><Relationship Id="rId8" Type="http://schemas.openxmlformats.org/officeDocument/2006/relationships/image" Target="../media/image93.emf"/><Relationship Id="rId3" Type="http://schemas.openxmlformats.org/officeDocument/2006/relationships/notesSlide" Target="../notesSlides/notesSlide11.xml"/><Relationship Id="rId12" Type="http://schemas.openxmlformats.org/officeDocument/2006/relationships/image" Target="../media/image120.wmf"/><Relationship Id="rId17" Type="http://schemas.openxmlformats.org/officeDocument/2006/relationships/oleObject" Target="../embeddings/oleObject97.bin"/><Relationship Id="rId25" Type="http://schemas.openxmlformats.org/officeDocument/2006/relationships/image" Target="../media/image124.wmf"/><Relationship Id="rId33" Type="http://schemas.openxmlformats.org/officeDocument/2006/relationships/image" Target="../media/image128.wmf"/><Relationship Id="rId38" Type="http://schemas.openxmlformats.org/officeDocument/2006/relationships/oleObject" Target="../embeddings/oleObject107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5.bin"/><Relationship Id="rId18" Type="http://schemas.openxmlformats.org/officeDocument/2006/relationships/image" Target="../media/image22.wmf"/><Relationship Id="rId3" Type="http://schemas.openxmlformats.org/officeDocument/2006/relationships/notesSlide" Target="../notesSlides/notesSlide1.xml"/><Relationship Id="rId21" Type="http://schemas.openxmlformats.org/officeDocument/2006/relationships/oleObject" Target="../embeddings/oleObject9.bin"/><Relationship Id="rId7" Type="http://schemas.openxmlformats.org/officeDocument/2006/relationships/oleObject" Target="../embeddings/oleObject2.bin"/><Relationship Id="rId12" Type="http://schemas.openxmlformats.org/officeDocument/2006/relationships/image" Target="../media/image19.wmf"/><Relationship Id="rId17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21.wmf"/><Relationship Id="rId20" Type="http://schemas.openxmlformats.org/officeDocument/2006/relationships/image" Target="../media/image23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5" Type="http://schemas.openxmlformats.org/officeDocument/2006/relationships/oleObject" Target="../embeddings/oleObject6.bin"/><Relationship Id="rId23" Type="http://schemas.openxmlformats.org/officeDocument/2006/relationships/image" Target="../media/image26.png"/><Relationship Id="rId10" Type="http://schemas.openxmlformats.org/officeDocument/2006/relationships/image" Target="../media/image18.wmf"/><Relationship Id="rId19" Type="http://schemas.openxmlformats.org/officeDocument/2006/relationships/oleObject" Target="../embeddings/oleObject8.bin"/><Relationship Id="rId4" Type="http://schemas.openxmlformats.org/officeDocument/2006/relationships/image" Target="../media/image25.png"/><Relationship Id="rId9" Type="http://schemas.openxmlformats.org/officeDocument/2006/relationships/oleObject" Target="../embeddings/oleObject3.bin"/><Relationship Id="rId14" Type="http://schemas.openxmlformats.org/officeDocument/2006/relationships/image" Target="../media/image20.wmf"/><Relationship Id="rId22" Type="http://schemas.openxmlformats.org/officeDocument/2006/relationships/image" Target="../media/image24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12.bin"/><Relationship Id="rId18" Type="http://schemas.openxmlformats.org/officeDocument/2006/relationships/image" Target="../media/image31.wmf"/><Relationship Id="rId26" Type="http://schemas.openxmlformats.org/officeDocument/2006/relationships/image" Target="../media/image45.emf"/><Relationship Id="rId3" Type="http://schemas.openxmlformats.org/officeDocument/2006/relationships/image" Target="../media/image32.emf"/><Relationship Id="rId21" Type="http://schemas.openxmlformats.org/officeDocument/2006/relationships/image" Target="../media/image40.emf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37.emf"/><Relationship Id="rId17" Type="http://schemas.openxmlformats.org/officeDocument/2006/relationships/oleObject" Target="../embeddings/oleObject14.bin"/><Relationship Id="rId25" Type="http://schemas.openxmlformats.org/officeDocument/2006/relationships/image" Target="../media/image44.emf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30.wmf"/><Relationship Id="rId20" Type="http://schemas.openxmlformats.org/officeDocument/2006/relationships/image" Target="../media/image39.e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35.emf"/><Relationship Id="rId11" Type="http://schemas.openxmlformats.org/officeDocument/2006/relationships/image" Target="../media/image28.wmf"/><Relationship Id="rId24" Type="http://schemas.openxmlformats.org/officeDocument/2006/relationships/image" Target="../media/image43.emf"/><Relationship Id="rId5" Type="http://schemas.openxmlformats.org/officeDocument/2006/relationships/image" Target="../media/image34.emf"/><Relationship Id="rId15" Type="http://schemas.openxmlformats.org/officeDocument/2006/relationships/oleObject" Target="../embeddings/oleObject13.bin"/><Relationship Id="rId23" Type="http://schemas.openxmlformats.org/officeDocument/2006/relationships/image" Target="../media/image42.emf"/><Relationship Id="rId10" Type="http://schemas.openxmlformats.org/officeDocument/2006/relationships/oleObject" Target="../embeddings/oleObject11.bin"/><Relationship Id="rId19" Type="http://schemas.openxmlformats.org/officeDocument/2006/relationships/image" Target="../media/image38.emf"/><Relationship Id="rId4" Type="http://schemas.openxmlformats.org/officeDocument/2006/relationships/image" Target="../media/image33.emf"/><Relationship Id="rId9" Type="http://schemas.openxmlformats.org/officeDocument/2006/relationships/image" Target="../media/image36.emf"/><Relationship Id="rId14" Type="http://schemas.openxmlformats.org/officeDocument/2006/relationships/image" Target="../media/image29.wmf"/><Relationship Id="rId22" Type="http://schemas.openxmlformats.org/officeDocument/2006/relationships/image" Target="../media/image41.emf"/><Relationship Id="rId27" Type="http://schemas.openxmlformats.org/officeDocument/2006/relationships/image" Target="../media/image46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7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13" Type="http://schemas.openxmlformats.org/officeDocument/2006/relationships/oleObject" Target="../embeddings/oleObject19.bin"/><Relationship Id="rId18" Type="http://schemas.openxmlformats.org/officeDocument/2006/relationships/image" Target="../media/image53.wmf"/><Relationship Id="rId26" Type="http://schemas.openxmlformats.org/officeDocument/2006/relationships/image" Target="../media/image61.emf"/><Relationship Id="rId3" Type="http://schemas.openxmlformats.org/officeDocument/2006/relationships/notesSlide" Target="../notesSlides/notesSlide2.xml"/><Relationship Id="rId21" Type="http://schemas.openxmlformats.org/officeDocument/2006/relationships/oleObject" Target="../embeddings/oleObject23.bin"/><Relationship Id="rId7" Type="http://schemas.openxmlformats.org/officeDocument/2006/relationships/image" Target="../media/image48.wmf"/><Relationship Id="rId12" Type="http://schemas.openxmlformats.org/officeDocument/2006/relationships/image" Target="../media/image59.png"/><Relationship Id="rId17" Type="http://schemas.openxmlformats.org/officeDocument/2006/relationships/oleObject" Target="../embeddings/oleObject21.bin"/><Relationship Id="rId25" Type="http://schemas.openxmlformats.org/officeDocument/2006/relationships/image" Target="../media/image60.emf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52.wmf"/><Relationship Id="rId20" Type="http://schemas.openxmlformats.org/officeDocument/2006/relationships/image" Target="../media/image54.wmf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50.wmf"/><Relationship Id="rId24" Type="http://schemas.openxmlformats.org/officeDocument/2006/relationships/image" Target="../media/image56.wmf"/><Relationship Id="rId5" Type="http://schemas.openxmlformats.org/officeDocument/2006/relationships/image" Target="../media/image58.emf"/><Relationship Id="rId15" Type="http://schemas.openxmlformats.org/officeDocument/2006/relationships/oleObject" Target="../embeddings/oleObject20.bin"/><Relationship Id="rId23" Type="http://schemas.openxmlformats.org/officeDocument/2006/relationships/oleObject" Target="../embeddings/oleObject24.bin"/><Relationship Id="rId10" Type="http://schemas.openxmlformats.org/officeDocument/2006/relationships/oleObject" Target="../embeddings/oleObject18.bin"/><Relationship Id="rId19" Type="http://schemas.openxmlformats.org/officeDocument/2006/relationships/oleObject" Target="../embeddings/oleObject22.bin"/><Relationship Id="rId4" Type="http://schemas.openxmlformats.org/officeDocument/2006/relationships/image" Target="../media/image57.emf"/><Relationship Id="rId9" Type="http://schemas.openxmlformats.org/officeDocument/2006/relationships/image" Target="../media/image49.wmf"/><Relationship Id="rId14" Type="http://schemas.openxmlformats.org/officeDocument/2006/relationships/image" Target="../media/image51.wmf"/><Relationship Id="rId22" Type="http://schemas.openxmlformats.org/officeDocument/2006/relationships/image" Target="../media/image55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6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64.wmf"/><Relationship Id="rId5" Type="http://schemas.openxmlformats.org/officeDocument/2006/relationships/image" Target="../media/image66.emf"/><Relationship Id="rId10" Type="http://schemas.openxmlformats.org/officeDocument/2006/relationships/oleObject" Target="../embeddings/oleObject27.bin"/><Relationship Id="rId4" Type="http://schemas.openxmlformats.org/officeDocument/2006/relationships/image" Target="../media/image65.emf"/><Relationship Id="rId9" Type="http://schemas.openxmlformats.org/officeDocument/2006/relationships/image" Target="../media/image6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13" Type="http://schemas.openxmlformats.org/officeDocument/2006/relationships/image" Target="../media/image70.wmf"/><Relationship Id="rId18" Type="http://schemas.openxmlformats.org/officeDocument/2006/relationships/image" Target="../media/image61.emf"/><Relationship Id="rId26" Type="http://schemas.openxmlformats.org/officeDocument/2006/relationships/image" Target="../media/image64.wmf"/><Relationship Id="rId3" Type="http://schemas.openxmlformats.org/officeDocument/2006/relationships/notesSlide" Target="../notesSlides/notesSlide4.xml"/><Relationship Id="rId21" Type="http://schemas.openxmlformats.org/officeDocument/2006/relationships/oleObject" Target="../embeddings/oleObject34.bin"/><Relationship Id="rId7" Type="http://schemas.openxmlformats.org/officeDocument/2006/relationships/oleObject" Target="../embeddings/oleObject29.bin"/><Relationship Id="rId12" Type="http://schemas.openxmlformats.org/officeDocument/2006/relationships/oleObject" Target="../embeddings/oleObject31.bin"/><Relationship Id="rId17" Type="http://schemas.openxmlformats.org/officeDocument/2006/relationships/image" Target="../media/image72.wmf"/><Relationship Id="rId25" Type="http://schemas.openxmlformats.org/officeDocument/2006/relationships/oleObject" Target="../embeddings/oleObject36.bin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33.bin"/><Relationship Id="rId20" Type="http://schemas.openxmlformats.org/officeDocument/2006/relationships/image" Target="../media/image66.emf"/><Relationship Id="rId29" Type="http://schemas.openxmlformats.org/officeDocument/2006/relationships/oleObject" Target="../embeddings/oleObject38.bin"/><Relationship Id="rId1" Type="http://schemas.openxmlformats.org/officeDocument/2006/relationships/vmlDrawing" Target="../drawings/vmlDrawing6.vml"/><Relationship Id="rId6" Type="http://schemas.openxmlformats.org/officeDocument/2006/relationships/image" Target="../media/image67.wmf"/><Relationship Id="rId11" Type="http://schemas.openxmlformats.org/officeDocument/2006/relationships/image" Target="../media/image69.wmf"/><Relationship Id="rId24" Type="http://schemas.openxmlformats.org/officeDocument/2006/relationships/image" Target="../media/image63.wmf"/><Relationship Id="rId5" Type="http://schemas.openxmlformats.org/officeDocument/2006/relationships/oleObject" Target="../embeddings/oleObject28.bin"/><Relationship Id="rId15" Type="http://schemas.openxmlformats.org/officeDocument/2006/relationships/image" Target="../media/image71.wmf"/><Relationship Id="rId23" Type="http://schemas.openxmlformats.org/officeDocument/2006/relationships/oleObject" Target="../embeddings/oleObject35.bin"/><Relationship Id="rId28" Type="http://schemas.openxmlformats.org/officeDocument/2006/relationships/image" Target="../media/image73.wmf"/><Relationship Id="rId10" Type="http://schemas.openxmlformats.org/officeDocument/2006/relationships/oleObject" Target="../embeddings/oleObject30.bin"/><Relationship Id="rId19" Type="http://schemas.openxmlformats.org/officeDocument/2006/relationships/image" Target="../media/image76.emf"/><Relationship Id="rId4" Type="http://schemas.openxmlformats.org/officeDocument/2006/relationships/image" Target="../media/image65.emf"/><Relationship Id="rId9" Type="http://schemas.openxmlformats.org/officeDocument/2006/relationships/image" Target="../media/image75.emf"/><Relationship Id="rId14" Type="http://schemas.openxmlformats.org/officeDocument/2006/relationships/oleObject" Target="../embeddings/oleObject32.bin"/><Relationship Id="rId22" Type="http://schemas.openxmlformats.org/officeDocument/2006/relationships/image" Target="../media/image62.wmf"/><Relationship Id="rId27" Type="http://schemas.openxmlformats.org/officeDocument/2006/relationships/oleObject" Target="../embeddings/oleObject37.bin"/><Relationship Id="rId30" Type="http://schemas.openxmlformats.org/officeDocument/2006/relationships/image" Target="../media/image74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13" Type="http://schemas.openxmlformats.org/officeDocument/2006/relationships/oleObject" Target="../embeddings/oleObject42.bin"/><Relationship Id="rId18" Type="http://schemas.openxmlformats.org/officeDocument/2006/relationships/image" Target="../media/image77.wmf"/><Relationship Id="rId26" Type="http://schemas.openxmlformats.org/officeDocument/2006/relationships/image" Target="../media/image81.wmf"/><Relationship Id="rId3" Type="http://schemas.openxmlformats.org/officeDocument/2006/relationships/notesSlide" Target="../notesSlides/notesSlide5.xml"/><Relationship Id="rId21" Type="http://schemas.openxmlformats.org/officeDocument/2006/relationships/oleObject" Target="../embeddings/oleObject45.bin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71.wmf"/><Relationship Id="rId17" Type="http://schemas.openxmlformats.org/officeDocument/2006/relationships/oleObject" Target="../embeddings/oleObject43.bin"/><Relationship Id="rId25" Type="http://schemas.openxmlformats.org/officeDocument/2006/relationships/oleObject" Target="../embeddings/oleObject47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76.emf"/><Relationship Id="rId20" Type="http://schemas.openxmlformats.org/officeDocument/2006/relationships/image" Target="../media/image78.wmf"/><Relationship Id="rId29" Type="http://schemas.openxmlformats.org/officeDocument/2006/relationships/image" Target="../media/image84.e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75.emf"/><Relationship Id="rId11" Type="http://schemas.openxmlformats.org/officeDocument/2006/relationships/oleObject" Target="../embeddings/oleObject41.bin"/><Relationship Id="rId24" Type="http://schemas.openxmlformats.org/officeDocument/2006/relationships/image" Target="../media/image80.wmf"/><Relationship Id="rId5" Type="http://schemas.openxmlformats.org/officeDocument/2006/relationships/image" Target="../media/image65.emf"/><Relationship Id="rId15" Type="http://schemas.openxmlformats.org/officeDocument/2006/relationships/image" Target="../media/image61.emf"/><Relationship Id="rId23" Type="http://schemas.openxmlformats.org/officeDocument/2006/relationships/oleObject" Target="../embeddings/oleObject46.bin"/><Relationship Id="rId28" Type="http://schemas.openxmlformats.org/officeDocument/2006/relationships/image" Target="../media/image83.emf"/><Relationship Id="rId10" Type="http://schemas.openxmlformats.org/officeDocument/2006/relationships/image" Target="../media/image70.wmf"/><Relationship Id="rId19" Type="http://schemas.openxmlformats.org/officeDocument/2006/relationships/oleObject" Target="../embeddings/oleObject44.bin"/><Relationship Id="rId4" Type="http://schemas.openxmlformats.org/officeDocument/2006/relationships/image" Target="../media/image57.emf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72.wmf"/><Relationship Id="rId22" Type="http://schemas.openxmlformats.org/officeDocument/2006/relationships/image" Target="../media/image79.wmf"/><Relationship Id="rId27" Type="http://schemas.openxmlformats.org/officeDocument/2006/relationships/image" Target="../media/image8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388630" y="529168"/>
            <a:ext cx="28520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 HỌC 8</a:t>
            </a:r>
            <a:endParaRPr lang="en-US" sz="36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63158" y="3048000"/>
            <a:ext cx="43826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ÔN TẬP CUỐI NĂM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6528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Picture 3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708" y="4017005"/>
            <a:ext cx="685800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5" name="Picture 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556" y="3877614"/>
            <a:ext cx="3248025" cy="256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Rectangle 16"/>
          <p:cNvSpPr/>
          <p:nvPr/>
        </p:nvSpPr>
        <p:spPr>
          <a:xfrm>
            <a:off x="3652497" y="2874037"/>
            <a:ext cx="366281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c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) HS </a:t>
            </a:r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tự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c/m: 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AH</a:t>
            </a:r>
            <a:r>
              <a:rPr lang="en-US" sz="22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AN.AC</a:t>
            </a:r>
            <a:endParaRPr lang="en-US" sz="2200" dirty="0" smtClea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295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0771" y="4586514"/>
            <a:ext cx="1019175" cy="141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9" name="Rectangle 13"/>
          <p:cNvSpPr>
            <a:spLocks noChangeArrowheads="1"/>
          </p:cNvSpPr>
          <p:nvPr/>
        </p:nvSpPr>
        <p:spPr bwMode="auto">
          <a:xfrm>
            <a:off x="3649689" y="386697"/>
            <a:ext cx="3353803" cy="1523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b) </a:t>
            </a:r>
            <a:r>
              <a:rPr lang="en-US" sz="2200" dirty="0" err="1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Xét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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AHB </a:t>
            </a:r>
            <a:r>
              <a:rPr lang="en-US" sz="2200" dirty="0" err="1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vuông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200" dirty="0" err="1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tại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H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200" b="1" dirty="0" err="1" smtClean="0">
                <a:solidFill>
                  <a:srgbClr val="FFFFFF"/>
                </a:solidFill>
                <a:latin typeface="Arial" pitchFamily="34" charset="0"/>
                <a:ea typeface="MS Song"/>
                <a:cs typeface="Arial" pitchFamily="34" charset="0"/>
                <a:sym typeface="Symbol" pitchFamily="18" charset="2"/>
              </a:rPr>
              <a:t>và</a:t>
            </a:r>
            <a:r>
              <a:rPr lang="vi-VN" sz="2200" dirty="0" smtClean="0">
                <a:solidFill>
                  <a:srgbClr val="FFFFFF"/>
                </a:solidFill>
                <a:ea typeface="Times New Roman" pitchFamily="18" charset="0"/>
                <a:cs typeface="Arial" pitchFamily="34" charset="0"/>
              </a:rPr>
              <a:t> </a:t>
            </a:r>
            <a:r>
              <a:rPr lang="vi-VN" sz="2200" dirty="0" smtClean="0">
                <a:solidFill>
                  <a:srgbClr val="FFFFFF"/>
                </a:solidFill>
                <a:ea typeface="Times New Roman" pitchFamily="18" charset="0"/>
                <a:cs typeface="Arial" pitchFamily="34" charset="0"/>
                <a:sym typeface="Symbol" pitchFamily="18" charset="2"/>
              </a:rPr>
              <a:t>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AMH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200" dirty="0" err="1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vuông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200" dirty="0" err="1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tại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M </a:t>
            </a:r>
            <a:r>
              <a:rPr lang="en-US" sz="2200" dirty="0" err="1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có</a:t>
            </a:r>
            <a:endParaRPr lang="en-US" sz="2200" dirty="0" smtClean="0">
              <a:solidFill>
                <a:srgbClr val="FFFFFF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Â</a:t>
            </a:r>
            <a:r>
              <a:rPr lang="en-US" sz="2200" baseline="-250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1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200" dirty="0" err="1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chung</a:t>
            </a:r>
            <a:endParaRPr lang="en-US" sz="2200" dirty="0" smtClean="0">
              <a:solidFill>
                <a:srgbClr val="FFFFFF"/>
              </a:solidFill>
              <a:latin typeface="Arial" pitchFamily="34" charset="0"/>
              <a:ea typeface="Times New Roman" pitchFamily="18" charset="0"/>
              <a:cs typeface="Arial" pitchFamily="34" charset="0"/>
              <a:sym typeface="Symbol" pitchFamily="18" charset="2"/>
            </a:endParaRPr>
          </a:p>
          <a:p>
            <a:pPr fontAlgn="base">
              <a:spcBef>
                <a:spcPts val="600"/>
              </a:spcBef>
              <a:spcAft>
                <a:spcPct val="0"/>
              </a:spcAft>
            </a:pP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 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AHB</a:t>
            </a:r>
            <a:r>
              <a:rPr lang="en-US" sz="2200" b="1" dirty="0" smtClean="0">
                <a:solidFill>
                  <a:prstClr val="white"/>
                </a:solidFill>
                <a:latin typeface="MS Song"/>
                <a:ea typeface="MS Song"/>
                <a:cs typeface="Arial" pitchFamily="34" charset="0"/>
                <a:sym typeface="Symbol" pitchFamily="18" charset="2"/>
              </a:rPr>
              <a:t>     </a:t>
            </a:r>
            <a:r>
              <a:rPr lang="vi-VN" sz="2200" dirty="0" smtClean="0">
                <a:solidFill>
                  <a:srgbClr val="FFFFFF"/>
                </a:solidFill>
                <a:ea typeface="Times New Roman" pitchFamily="18" charset="0"/>
                <a:cs typeface="Arial" pitchFamily="34" charset="0"/>
                <a:sym typeface="Symbol" pitchFamily="18" charset="2"/>
              </a:rPr>
              <a:t>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AMH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(</a:t>
            </a:r>
            <a:r>
              <a:rPr lang="en-US" sz="2200" dirty="0" err="1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g,g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endParaRPr lang="en-US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0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3944510"/>
              </p:ext>
            </p:extLst>
          </p:nvPr>
        </p:nvGraphicFramePr>
        <p:xfrm>
          <a:off x="3732212" y="1863468"/>
          <a:ext cx="1430337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37" name="Equation" r:id="rId7" imgW="1180800" imgH="558720" progId="Equation.DSMT4">
                  <p:embed/>
                </p:oleObj>
              </mc:Choice>
              <mc:Fallback>
                <p:oleObj name="Equation" r:id="rId7" imgW="1180800" imgH="558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2212" y="1863468"/>
                        <a:ext cx="1430337" cy="676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Rectangle 24"/>
          <p:cNvSpPr>
            <a:spLocks noChangeArrowheads="1"/>
          </p:cNvSpPr>
          <p:nvPr/>
        </p:nvSpPr>
        <p:spPr bwMode="auto">
          <a:xfrm>
            <a:off x="5128710" y="1974331"/>
            <a:ext cx="1944687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200" dirty="0" err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cặp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cạnh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t/ư)</a:t>
            </a:r>
            <a:endParaRPr lang="en-US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Rectangle 16"/>
          <p:cNvSpPr>
            <a:spLocks noChangeArrowheads="1"/>
          </p:cNvSpPr>
          <p:nvPr/>
        </p:nvSpPr>
        <p:spPr bwMode="auto">
          <a:xfrm>
            <a:off x="3656012" y="2519707"/>
            <a:ext cx="220534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vi-VN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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AH</a:t>
            </a:r>
            <a:r>
              <a:rPr lang="vi-VN" sz="2200" baseline="300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vi-VN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= 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AM.AB</a:t>
            </a:r>
            <a:endParaRPr lang="en-US" dirty="0" smtClean="0">
              <a:solidFill>
                <a:prstClr val="black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43" name="Rectangle 16"/>
          <p:cNvSpPr>
            <a:spLocks noChangeArrowheads="1"/>
          </p:cNvSpPr>
          <p:nvPr/>
        </p:nvSpPr>
        <p:spPr bwMode="auto">
          <a:xfrm>
            <a:off x="3717752" y="3261686"/>
            <a:ext cx="304211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 err="1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Mà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AH</a:t>
            </a:r>
            <a:r>
              <a:rPr lang="vi-VN" sz="2200" baseline="30000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vi-VN" sz="2200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= 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AM.AB (</a:t>
            </a:r>
            <a:r>
              <a:rPr lang="en-US" sz="2200" dirty="0" err="1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cmt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/>
              </a:rPr>
              <a:t> AM. AB = AN. AC</a:t>
            </a:r>
            <a:endParaRPr lang="en-US" sz="2200" dirty="0" smtClean="0">
              <a:solidFill>
                <a:schemeClr val="bg1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2712834"/>
              </p:ext>
            </p:extLst>
          </p:nvPr>
        </p:nvGraphicFramePr>
        <p:xfrm>
          <a:off x="3732212" y="3988818"/>
          <a:ext cx="1429131" cy="6761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38" name="Equation" r:id="rId9" imgW="1180800" imgH="558720" progId="Equation.DSMT4">
                  <p:embed/>
                </p:oleObj>
              </mc:Choice>
              <mc:Fallback>
                <p:oleObj name="Equation" r:id="rId9" imgW="1180800" imgH="55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732212" y="3988818"/>
                        <a:ext cx="1429131" cy="6761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Rectangle 13"/>
          <p:cNvSpPr>
            <a:spLocks noChangeArrowheads="1"/>
          </p:cNvSpPr>
          <p:nvPr/>
        </p:nvSpPr>
        <p:spPr bwMode="auto">
          <a:xfrm>
            <a:off x="3797002" y="4634132"/>
            <a:ext cx="316077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 err="1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Xét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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AMN</a:t>
            </a:r>
            <a:r>
              <a:rPr lang="en-US" sz="2200" dirty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và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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ACB </a:t>
            </a:r>
            <a:r>
              <a:rPr lang="en-US" sz="2200" dirty="0" err="1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c</a:t>
            </a:r>
            <a:r>
              <a:rPr lang="en-US" sz="2200" dirty="0" err="1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ó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lang="en-US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8" name="Straight Connector 47"/>
          <p:cNvCxnSpPr/>
          <p:nvPr/>
        </p:nvCxnSpPr>
        <p:spPr>
          <a:xfrm>
            <a:off x="7161212" y="457200"/>
            <a:ext cx="0" cy="6148278"/>
          </a:xfrm>
          <a:prstGeom prst="line">
            <a:avLst/>
          </a:prstGeom>
          <a:ln w="28575">
            <a:solidFill>
              <a:srgbClr val="66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9362969"/>
              </p:ext>
            </p:extLst>
          </p:nvPr>
        </p:nvGraphicFramePr>
        <p:xfrm>
          <a:off x="4004256" y="5465977"/>
          <a:ext cx="1844675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39" name="Equation" r:id="rId11" imgW="1523880" imgH="558720" progId="Equation.DSMT4">
                  <p:embed/>
                </p:oleObj>
              </mc:Choice>
              <mc:Fallback>
                <p:oleObj name="Equation" r:id="rId11" imgW="1523880" imgH="55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004256" y="5465977"/>
                        <a:ext cx="1844675" cy="676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Freeform 61"/>
          <p:cNvSpPr>
            <a:spLocks noChangeAspect="1"/>
          </p:cNvSpPr>
          <p:nvPr/>
        </p:nvSpPr>
        <p:spPr bwMode="auto">
          <a:xfrm>
            <a:off x="4935575" y="1630742"/>
            <a:ext cx="216409" cy="95659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7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5601618"/>
              </p:ext>
            </p:extLst>
          </p:nvPr>
        </p:nvGraphicFramePr>
        <p:xfrm>
          <a:off x="4037012" y="5042115"/>
          <a:ext cx="146367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40" name="Equation" r:id="rId13" imgW="825480" imgH="253800" progId="Equation.DSMT4">
                  <p:embed/>
                </p:oleObj>
              </mc:Choice>
              <mc:Fallback>
                <p:oleObj name="Equation" r:id="rId13" imgW="8254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7012" y="5042115"/>
                        <a:ext cx="1463675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346" name="Picture 58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144" y="5552636"/>
            <a:ext cx="428625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47" name="Picture 59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643" y="5328798"/>
            <a:ext cx="381000" cy="44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49" name="Group 48"/>
          <p:cNvGrpSpPr/>
          <p:nvPr/>
        </p:nvGrpSpPr>
        <p:grpSpPr>
          <a:xfrm>
            <a:off x="3858679" y="6133603"/>
            <a:ext cx="3350597" cy="430887"/>
            <a:chOff x="7462014" y="5072499"/>
            <a:chExt cx="3350597" cy="430887"/>
          </a:xfrm>
        </p:grpSpPr>
        <p:sp>
          <p:nvSpPr>
            <p:cNvPr id="50" name="Rectangle 49"/>
            <p:cNvSpPr/>
            <p:nvPr/>
          </p:nvSpPr>
          <p:spPr>
            <a:xfrm>
              <a:off x="7462014" y="5072499"/>
              <a:ext cx="3350597" cy="43088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200" dirty="0">
                  <a:solidFill>
                    <a:srgbClr val="FFFFFF"/>
                  </a:solidFill>
                  <a:latin typeface="Arial" pitchFamily="34" charset="0"/>
                  <a:ea typeface="Times New Roman" pitchFamily="18" charset="0"/>
                  <a:cs typeface="Arial" pitchFamily="34" charset="0"/>
                  <a:sym typeface="Symbol" pitchFamily="18" charset="2"/>
                </a:rPr>
                <a:t> </a:t>
              </a:r>
              <a:r>
                <a:rPr lang="en-US" sz="2200" dirty="0" smtClean="0">
                  <a:solidFill>
                    <a:srgbClr val="FFFFFF"/>
                  </a:solidFill>
                  <a:latin typeface="Arial" pitchFamily="34" charset="0"/>
                  <a:ea typeface="Times New Roman" pitchFamily="18" charset="0"/>
                  <a:cs typeface="Arial" pitchFamily="34" charset="0"/>
                </a:rPr>
                <a:t>AMN</a:t>
              </a:r>
              <a:r>
                <a:rPr lang="en-US" sz="2200" b="1" dirty="0" smtClean="0">
                  <a:solidFill>
                    <a:prstClr val="white"/>
                  </a:solidFill>
                  <a:latin typeface="MS Song"/>
                  <a:ea typeface="MS Song"/>
                  <a:cs typeface="Arial" pitchFamily="34" charset="0"/>
                  <a:sym typeface="Symbol" pitchFamily="18" charset="2"/>
                </a:rPr>
                <a:t>     </a:t>
              </a:r>
              <a:r>
                <a:rPr lang="vi-VN" sz="2200" dirty="0">
                  <a:solidFill>
                    <a:srgbClr val="FFFFFF"/>
                  </a:solidFill>
                  <a:ea typeface="Times New Roman" pitchFamily="18" charset="0"/>
                  <a:cs typeface="Arial" pitchFamily="34" charset="0"/>
                  <a:sym typeface="Symbol" pitchFamily="18" charset="2"/>
                </a:rPr>
                <a:t></a:t>
              </a:r>
              <a:r>
                <a:rPr lang="en-US" sz="2200" dirty="0" smtClean="0">
                  <a:solidFill>
                    <a:srgbClr val="FFFFFF"/>
                  </a:solidFill>
                  <a:latin typeface="Arial" pitchFamily="34" charset="0"/>
                  <a:ea typeface="Times New Roman" pitchFamily="18" charset="0"/>
                  <a:cs typeface="Arial" pitchFamily="34" charset="0"/>
                  <a:sym typeface="Symbol" pitchFamily="18" charset="2"/>
                </a:rPr>
                <a:t>ACB (</a:t>
              </a:r>
              <a:r>
                <a:rPr lang="en-US" sz="2200" dirty="0" err="1" smtClean="0">
                  <a:solidFill>
                    <a:srgbClr val="FFFFFF"/>
                  </a:solidFill>
                  <a:latin typeface="Arial" pitchFamily="34" charset="0"/>
                  <a:ea typeface="Times New Roman" pitchFamily="18" charset="0"/>
                  <a:cs typeface="Arial" pitchFamily="34" charset="0"/>
                  <a:sym typeface="Symbol" pitchFamily="18" charset="2"/>
                </a:rPr>
                <a:t>c,g,c</a:t>
              </a:r>
              <a:r>
                <a:rPr lang="en-US" sz="2200" dirty="0" smtClean="0">
                  <a:solidFill>
                    <a:srgbClr val="FFFFFF"/>
                  </a:solidFill>
                  <a:latin typeface="Arial" pitchFamily="34" charset="0"/>
                  <a:ea typeface="Times New Roman" pitchFamily="18" charset="0"/>
                  <a:cs typeface="Arial" pitchFamily="34" charset="0"/>
                  <a:sym typeface="Symbol" pitchFamily="18" charset="2"/>
                </a:rPr>
                <a:t>)</a:t>
              </a:r>
              <a:endParaRPr lang="en-US" dirty="0"/>
            </a:p>
          </p:txBody>
        </p:sp>
        <p:sp>
          <p:nvSpPr>
            <p:cNvPr id="51" name="Freeform 61"/>
            <p:cNvSpPr>
              <a:spLocks noChangeAspect="1"/>
            </p:cNvSpPr>
            <p:nvPr/>
          </p:nvSpPr>
          <p:spPr bwMode="auto">
            <a:xfrm>
              <a:off x="8775753" y="5239656"/>
              <a:ext cx="216409" cy="95659"/>
            </a:xfrm>
            <a:custGeom>
              <a:avLst/>
              <a:gdLst>
                <a:gd name="T0" fmla="*/ 40716 w 2997"/>
                <a:gd name="T1" fmla="*/ 0 h 1298"/>
                <a:gd name="T2" fmla="*/ 18786 w 2997"/>
                <a:gd name="T3" fmla="*/ 9549 h 1298"/>
                <a:gd name="T4" fmla="*/ 5044 w 2997"/>
                <a:gd name="T5" fmla="*/ 26858 h 1298"/>
                <a:gd name="T6" fmla="*/ 658 w 2997"/>
                <a:gd name="T7" fmla="*/ 51477 h 1298"/>
                <a:gd name="T8" fmla="*/ 8918 w 2997"/>
                <a:gd name="T9" fmla="*/ 74978 h 1298"/>
                <a:gd name="T10" fmla="*/ 33552 w 2997"/>
                <a:gd name="T11" fmla="*/ 87288 h 1298"/>
                <a:gd name="T12" fmla="*/ 69443 w 2997"/>
                <a:gd name="T13" fmla="*/ 79156 h 1298"/>
                <a:gd name="T14" fmla="*/ 99340 w 2997"/>
                <a:gd name="T15" fmla="*/ 53193 h 1298"/>
                <a:gd name="T16" fmla="*/ 127849 w 2997"/>
                <a:gd name="T17" fmla="*/ 29693 h 1298"/>
                <a:gd name="T18" fmla="*/ 151459 w 2997"/>
                <a:gd name="T19" fmla="*/ 17905 h 1298"/>
                <a:gd name="T20" fmla="*/ 177190 w 2997"/>
                <a:gd name="T21" fmla="*/ 12907 h 1298"/>
                <a:gd name="T22" fmla="*/ 197511 w 2997"/>
                <a:gd name="T23" fmla="*/ 19621 h 1298"/>
                <a:gd name="T24" fmla="*/ 211765 w 2997"/>
                <a:gd name="T25" fmla="*/ 35810 h 1298"/>
                <a:gd name="T26" fmla="*/ 217248 w 2997"/>
                <a:gd name="T27" fmla="*/ 52074 h 1298"/>
                <a:gd name="T28" fmla="*/ 217759 w 2997"/>
                <a:gd name="T29" fmla="*/ 66622 h 1298"/>
                <a:gd name="T30" fmla="*/ 209572 w 2997"/>
                <a:gd name="T31" fmla="*/ 85049 h 1298"/>
                <a:gd name="T32" fmla="*/ 194733 w 2997"/>
                <a:gd name="T33" fmla="*/ 96837 h 129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997"/>
                <a:gd name="T52" fmla="*/ 0 h 1298"/>
                <a:gd name="T53" fmla="*/ 2997 w 2997"/>
                <a:gd name="T54" fmla="*/ 1298 h 129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997" h="1298">
                  <a:moveTo>
                    <a:pt x="557" y="0"/>
                  </a:moveTo>
                  <a:cubicBezTo>
                    <a:pt x="507" y="21"/>
                    <a:pt x="338" y="68"/>
                    <a:pt x="257" y="128"/>
                  </a:cubicBezTo>
                  <a:cubicBezTo>
                    <a:pt x="176" y="188"/>
                    <a:pt x="110" y="266"/>
                    <a:pt x="69" y="360"/>
                  </a:cubicBezTo>
                  <a:cubicBezTo>
                    <a:pt x="28" y="454"/>
                    <a:pt x="0" y="583"/>
                    <a:pt x="9" y="690"/>
                  </a:cubicBezTo>
                  <a:cubicBezTo>
                    <a:pt x="18" y="797"/>
                    <a:pt x="47" y="925"/>
                    <a:pt x="122" y="1005"/>
                  </a:cubicBezTo>
                  <a:cubicBezTo>
                    <a:pt x="197" y="1085"/>
                    <a:pt x="321" y="1161"/>
                    <a:pt x="459" y="1170"/>
                  </a:cubicBezTo>
                  <a:cubicBezTo>
                    <a:pt x="597" y="1179"/>
                    <a:pt x="800" y="1137"/>
                    <a:pt x="950" y="1061"/>
                  </a:cubicBezTo>
                  <a:cubicBezTo>
                    <a:pt x="1100" y="985"/>
                    <a:pt x="1226" y="823"/>
                    <a:pt x="1359" y="713"/>
                  </a:cubicBezTo>
                  <a:cubicBezTo>
                    <a:pt x="1492" y="603"/>
                    <a:pt x="1630" y="477"/>
                    <a:pt x="1749" y="398"/>
                  </a:cubicBezTo>
                  <a:cubicBezTo>
                    <a:pt x="1868" y="319"/>
                    <a:pt x="1960" y="277"/>
                    <a:pt x="2072" y="240"/>
                  </a:cubicBezTo>
                  <a:cubicBezTo>
                    <a:pt x="2184" y="203"/>
                    <a:pt x="2319" y="169"/>
                    <a:pt x="2424" y="173"/>
                  </a:cubicBezTo>
                  <a:cubicBezTo>
                    <a:pt x="2529" y="177"/>
                    <a:pt x="2623" y="212"/>
                    <a:pt x="2702" y="263"/>
                  </a:cubicBezTo>
                  <a:cubicBezTo>
                    <a:pt x="2781" y="314"/>
                    <a:pt x="2852" y="408"/>
                    <a:pt x="2897" y="480"/>
                  </a:cubicBezTo>
                  <a:cubicBezTo>
                    <a:pt x="2942" y="552"/>
                    <a:pt x="2958" y="629"/>
                    <a:pt x="2972" y="698"/>
                  </a:cubicBezTo>
                  <a:cubicBezTo>
                    <a:pt x="2986" y="767"/>
                    <a:pt x="2997" y="819"/>
                    <a:pt x="2979" y="893"/>
                  </a:cubicBezTo>
                  <a:cubicBezTo>
                    <a:pt x="2961" y="967"/>
                    <a:pt x="2919" y="1072"/>
                    <a:pt x="2867" y="1140"/>
                  </a:cubicBezTo>
                  <a:cubicBezTo>
                    <a:pt x="2815" y="1208"/>
                    <a:pt x="2706" y="1265"/>
                    <a:pt x="2664" y="1298"/>
                  </a:cubicBezTo>
                </a:path>
              </a:pathLst>
            </a:custGeom>
            <a:noFill/>
            <a:ln w="285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2" name="Right Brace 51"/>
          <p:cNvSpPr/>
          <p:nvPr/>
        </p:nvSpPr>
        <p:spPr>
          <a:xfrm>
            <a:off x="5843420" y="5164451"/>
            <a:ext cx="175706" cy="900351"/>
          </a:xfrm>
          <a:prstGeom prst="rightBrace">
            <a:avLst>
              <a:gd name="adj1" fmla="val 34108"/>
              <a:gd name="adj2" fmla="val 50000"/>
            </a:avLst>
          </a:prstGeom>
          <a:noFill/>
          <a:ln w="28575" cap="flat" cmpd="sng" algn="ctr">
            <a:solidFill>
              <a:srgbClr val="FFFFFF"/>
            </a:solidFill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60" name="Object 5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936567"/>
              </p:ext>
            </p:extLst>
          </p:nvPr>
        </p:nvGraphicFramePr>
        <p:xfrm>
          <a:off x="7237412" y="4470992"/>
          <a:ext cx="1036638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41" name="Equation" r:id="rId17" imgW="825480" imgH="355320" progId="Equation.DSMT4">
                  <p:embed/>
                </p:oleObj>
              </mc:Choice>
              <mc:Fallback>
                <p:oleObj name="Equation" r:id="rId17" imgW="825480" imgH="355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7237412" y="4470992"/>
                        <a:ext cx="1036638" cy="442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6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2848242"/>
              </p:ext>
            </p:extLst>
          </p:nvPr>
        </p:nvGraphicFramePr>
        <p:xfrm>
          <a:off x="7303867" y="3546628"/>
          <a:ext cx="1166813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42" name="Equation" r:id="rId19" imgW="965160" imgH="355320" progId="Equation.DSMT4">
                  <p:embed/>
                </p:oleObj>
              </mc:Choice>
              <mc:Fallback>
                <p:oleObj name="Equation" r:id="rId19" imgW="965160" imgH="355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7303867" y="3546628"/>
                        <a:ext cx="1166813" cy="430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" name="Object 6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4447263"/>
              </p:ext>
            </p:extLst>
          </p:nvPr>
        </p:nvGraphicFramePr>
        <p:xfrm>
          <a:off x="7581900" y="4041489"/>
          <a:ext cx="1995488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43" name="Equation" r:id="rId21" imgW="1650960" imgH="355320" progId="Equation.DSMT4">
                  <p:embed/>
                </p:oleObj>
              </mc:Choice>
              <mc:Fallback>
                <p:oleObj name="Equation" r:id="rId21" imgW="1650960" imgH="355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7581900" y="4041489"/>
                        <a:ext cx="1995488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" name="Rectangle 69"/>
          <p:cNvSpPr/>
          <p:nvPr/>
        </p:nvSpPr>
        <p:spPr>
          <a:xfrm>
            <a:off x="8239192" y="3554849"/>
            <a:ext cx="101225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(t/c)</a:t>
            </a:r>
            <a:endParaRPr lang="en-US" sz="2200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6523476" y="561536"/>
            <a:ext cx="426723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Cách</a:t>
            </a:r>
            <a:r>
              <a:rPr lang="en-US" sz="2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khác</a:t>
            </a:r>
            <a:endParaRPr lang="en-US" sz="22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5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0771" y="4586514"/>
            <a:ext cx="1019175" cy="141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6" name="Picture 23"/>
          <p:cNvPicPr>
            <a:picLocks noChangeAspect="1" noChangeArrowheads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2096" y="5505450"/>
            <a:ext cx="55245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7" name="Picture 58"/>
          <p:cNvPicPr>
            <a:picLocks noChangeAspect="1" noChangeArrowheads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140" y="5529482"/>
            <a:ext cx="60960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8" name="Picture 77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144" y="5552636"/>
            <a:ext cx="428625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9" name="Picture 78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643" y="5328798"/>
            <a:ext cx="381000" cy="44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0" name="Picture 71"/>
          <p:cNvPicPr>
            <a:picLocks noChangeAspect="1" noChangeArrowheads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6974" y="4753414"/>
            <a:ext cx="504825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0607999"/>
              </p:ext>
            </p:extLst>
          </p:nvPr>
        </p:nvGraphicFramePr>
        <p:xfrm>
          <a:off x="7237412" y="1346807"/>
          <a:ext cx="299085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44" name="Equation" r:id="rId26" imgW="1688760" imgH="228600" progId="Equation.DSMT4">
                  <p:embed/>
                </p:oleObj>
              </mc:Choice>
              <mc:Fallback>
                <p:oleObj name="Equation" r:id="rId26" imgW="16887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7412" y="1346807"/>
                        <a:ext cx="299085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Rectangle 56"/>
          <p:cNvSpPr/>
          <p:nvPr/>
        </p:nvSpPr>
        <p:spPr>
          <a:xfrm>
            <a:off x="7133076" y="971381"/>
            <a:ext cx="3335098" cy="158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Xét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tứ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giác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AMHN </a:t>
            </a:r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có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: </a:t>
            </a:r>
          </a:p>
          <a:p>
            <a:pPr>
              <a:lnSpc>
                <a:spcPct val="110000"/>
              </a:lnSpc>
            </a:pP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342900" indent="-342900">
              <a:lnSpc>
                <a:spcPct val="110000"/>
              </a:lnSpc>
              <a:buFont typeface="Symbol"/>
              <a:buChar char="Þ"/>
            </a:pP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AMHN </a:t>
            </a:r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là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hcn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(</a:t>
            </a:r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dhnb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)</a:t>
            </a:r>
          </a:p>
          <a:p>
            <a:pPr marL="342900" indent="-342900">
              <a:lnSpc>
                <a:spcPct val="110000"/>
              </a:lnSpc>
              <a:buFont typeface="Symbol"/>
              <a:buChar char="Þ"/>
            </a:pP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MN = AH (t/c)</a:t>
            </a:r>
            <a:endParaRPr lang="en-US" sz="2200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7209276" y="2432245"/>
            <a:ext cx="4523449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Gọi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{O} = MN  AH</a:t>
            </a:r>
          </a:p>
          <a:p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 ON = OA (t/c </a:t>
            </a:r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đường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chéo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hcn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)</a:t>
            </a:r>
          </a:p>
          <a:p>
            <a:r>
              <a:rPr lang="en-US" sz="2200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 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OAN </a:t>
            </a:r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cân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tại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O (đ/n)</a:t>
            </a:r>
            <a:endParaRPr lang="en-US" sz="2200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6881926" y="4036777"/>
            <a:ext cx="101225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Mà</a:t>
            </a:r>
            <a:endParaRPr lang="en-US" sz="2200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3" name="Group 82"/>
          <p:cNvGrpSpPr/>
          <p:nvPr/>
        </p:nvGrpSpPr>
        <p:grpSpPr>
          <a:xfrm>
            <a:off x="7270750" y="6134692"/>
            <a:ext cx="2709862" cy="304800"/>
            <a:chOff x="785784" y="2303109"/>
            <a:chExt cx="2916975" cy="304801"/>
          </a:xfrm>
        </p:grpSpPr>
        <p:graphicFrame>
          <p:nvGraphicFramePr>
            <p:cNvPr id="84" name="Object 8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81119952"/>
                </p:ext>
              </p:extLst>
            </p:nvPr>
          </p:nvGraphicFramePr>
          <p:xfrm>
            <a:off x="785784" y="2303109"/>
            <a:ext cx="2916975" cy="3048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845" name="Equation" r:id="rId28" imgW="3517560" imgH="368280" progId="Equation.DSMT4">
                    <p:embed/>
                  </p:oleObj>
                </mc:Choice>
                <mc:Fallback>
                  <p:oleObj name="Equation" r:id="rId28" imgW="3517560" imgH="3682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29"/>
                        <a:stretch>
                          <a:fillRect/>
                        </a:stretch>
                      </p:blipFill>
                      <p:spPr>
                        <a:xfrm>
                          <a:off x="785784" y="2303109"/>
                          <a:ext cx="2916975" cy="30480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5" name="Freeform 61"/>
            <p:cNvSpPr>
              <a:spLocks noChangeAspect="1"/>
            </p:cNvSpPr>
            <p:nvPr/>
          </p:nvSpPr>
          <p:spPr bwMode="auto">
            <a:xfrm>
              <a:off x="2038690" y="2375466"/>
              <a:ext cx="261854" cy="115748"/>
            </a:xfrm>
            <a:custGeom>
              <a:avLst/>
              <a:gdLst>
                <a:gd name="T0" fmla="*/ 40716 w 2997"/>
                <a:gd name="T1" fmla="*/ 0 h 1298"/>
                <a:gd name="T2" fmla="*/ 18786 w 2997"/>
                <a:gd name="T3" fmla="*/ 9549 h 1298"/>
                <a:gd name="T4" fmla="*/ 5044 w 2997"/>
                <a:gd name="T5" fmla="*/ 26858 h 1298"/>
                <a:gd name="T6" fmla="*/ 658 w 2997"/>
                <a:gd name="T7" fmla="*/ 51477 h 1298"/>
                <a:gd name="T8" fmla="*/ 8918 w 2997"/>
                <a:gd name="T9" fmla="*/ 74978 h 1298"/>
                <a:gd name="T10" fmla="*/ 33552 w 2997"/>
                <a:gd name="T11" fmla="*/ 87288 h 1298"/>
                <a:gd name="T12" fmla="*/ 69443 w 2997"/>
                <a:gd name="T13" fmla="*/ 79156 h 1298"/>
                <a:gd name="T14" fmla="*/ 99340 w 2997"/>
                <a:gd name="T15" fmla="*/ 53193 h 1298"/>
                <a:gd name="T16" fmla="*/ 127849 w 2997"/>
                <a:gd name="T17" fmla="*/ 29693 h 1298"/>
                <a:gd name="T18" fmla="*/ 151459 w 2997"/>
                <a:gd name="T19" fmla="*/ 17905 h 1298"/>
                <a:gd name="T20" fmla="*/ 177190 w 2997"/>
                <a:gd name="T21" fmla="*/ 12907 h 1298"/>
                <a:gd name="T22" fmla="*/ 197511 w 2997"/>
                <a:gd name="T23" fmla="*/ 19621 h 1298"/>
                <a:gd name="T24" fmla="*/ 211765 w 2997"/>
                <a:gd name="T25" fmla="*/ 35810 h 1298"/>
                <a:gd name="T26" fmla="*/ 217248 w 2997"/>
                <a:gd name="T27" fmla="*/ 52074 h 1298"/>
                <a:gd name="T28" fmla="*/ 217759 w 2997"/>
                <a:gd name="T29" fmla="*/ 66622 h 1298"/>
                <a:gd name="T30" fmla="*/ 209572 w 2997"/>
                <a:gd name="T31" fmla="*/ 85049 h 1298"/>
                <a:gd name="T32" fmla="*/ 194733 w 2997"/>
                <a:gd name="T33" fmla="*/ 96837 h 129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997"/>
                <a:gd name="T52" fmla="*/ 0 h 1298"/>
                <a:gd name="T53" fmla="*/ 2997 w 2997"/>
                <a:gd name="T54" fmla="*/ 1298 h 129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997" h="1298">
                  <a:moveTo>
                    <a:pt x="557" y="0"/>
                  </a:moveTo>
                  <a:cubicBezTo>
                    <a:pt x="507" y="21"/>
                    <a:pt x="338" y="68"/>
                    <a:pt x="257" y="128"/>
                  </a:cubicBezTo>
                  <a:cubicBezTo>
                    <a:pt x="176" y="188"/>
                    <a:pt x="110" y="266"/>
                    <a:pt x="69" y="360"/>
                  </a:cubicBezTo>
                  <a:cubicBezTo>
                    <a:pt x="28" y="454"/>
                    <a:pt x="0" y="583"/>
                    <a:pt x="9" y="690"/>
                  </a:cubicBezTo>
                  <a:cubicBezTo>
                    <a:pt x="18" y="797"/>
                    <a:pt x="47" y="925"/>
                    <a:pt x="122" y="1005"/>
                  </a:cubicBezTo>
                  <a:cubicBezTo>
                    <a:pt x="197" y="1085"/>
                    <a:pt x="321" y="1161"/>
                    <a:pt x="459" y="1170"/>
                  </a:cubicBezTo>
                  <a:cubicBezTo>
                    <a:pt x="597" y="1179"/>
                    <a:pt x="800" y="1137"/>
                    <a:pt x="950" y="1061"/>
                  </a:cubicBezTo>
                  <a:cubicBezTo>
                    <a:pt x="1100" y="985"/>
                    <a:pt x="1226" y="823"/>
                    <a:pt x="1359" y="713"/>
                  </a:cubicBezTo>
                  <a:cubicBezTo>
                    <a:pt x="1492" y="603"/>
                    <a:pt x="1630" y="477"/>
                    <a:pt x="1749" y="398"/>
                  </a:cubicBezTo>
                  <a:cubicBezTo>
                    <a:pt x="1868" y="319"/>
                    <a:pt x="1960" y="277"/>
                    <a:pt x="2072" y="240"/>
                  </a:cubicBezTo>
                  <a:cubicBezTo>
                    <a:pt x="2184" y="203"/>
                    <a:pt x="2319" y="169"/>
                    <a:pt x="2424" y="173"/>
                  </a:cubicBezTo>
                  <a:cubicBezTo>
                    <a:pt x="2529" y="177"/>
                    <a:pt x="2623" y="212"/>
                    <a:pt x="2702" y="263"/>
                  </a:cubicBezTo>
                  <a:cubicBezTo>
                    <a:pt x="2781" y="314"/>
                    <a:pt x="2852" y="408"/>
                    <a:pt x="2897" y="480"/>
                  </a:cubicBezTo>
                  <a:cubicBezTo>
                    <a:pt x="2942" y="552"/>
                    <a:pt x="2958" y="629"/>
                    <a:pt x="2972" y="698"/>
                  </a:cubicBezTo>
                  <a:cubicBezTo>
                    <a:pt x="2986" y="767"/>
                    <a:pt x="2997" y="819"/>
                    <a:pt x="2979" y="893"/>
                  </a:cubicBezTo>
                  <a:cubicBezTo>
                    <a:pt x="2961" y="967"/>
                    <a:pt x="2919" y="1072"/>
                    <a:pt x="2867" y="1140"/>
                  </a:cubicBezTo>
                  <a:cubicBezTo>
                    <a:pt x="2815" y="1208"/>
                    <a:pt x="2706" y="1265"/>
                    <a:pt x="2664" y="1298"/>
                  </a:cubicBezTo>
                </a:path>
              </a:pathLst>
            </a:custGeom>
            <a:noFill/>
            <a:ln w="285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120000"/>
                </a:lnSpc>
              </a:pPr>
              <a:endParaRPr lang="en-US" sz="28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86" name="Rectangle 13"/>
          <p:cNvSpPr>
            <a:spLocks noChangeArrowheads="1"/>
          </p:cNvSpPr>
          <p:nvPr/>
        </p:nvSpPr>
        <p:spPr bwMode="auto">
          <a:xfrm>
            <a:off x="7161212" y="4843033"/>
            <a:ext cx="330696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 err="1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Xét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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AMN </a:t>
            </a:r>
            <a:r>
              <a:rPr lang="en-US" sz="2200" dirty="0" err="1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vuông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200" dirty="0" err="1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tại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A  </a:t>
            </a:r>
            <a:r>
              <a:rPr lang="en-US" sz="2200" b="1" dirty="0" err="1" smtClean="0">
                <a:solidFill>
                  <a:srgbClr val="FFFFFF"/>
                </a:solidFill>
                <a:latin typeface="Arial" pitchFamily="34" charset="0"/>
                <a:ea typeface="MS Song"/>
                <a:cs typeface="Arial" pitchFamily="34" charset="0"/>
                <a:sym typeface="Symbol" pitchFamily="18" charset="2"/>
              </a:rPr>
              <a:t>và</a:t>
            </a:r>
            <a:r>
              <a:rPr lang="vi-VN" sz="2200" dirty="0" smtClean="0">
                <a:solidFill>
                  <a:srgbClr val="FFFFFF"/>
                </a:solidFill>
                <a:ea typeface="Times New Roman" pitchFamily="18" charset="0"/>
                <a:cs typeface="Arial" pitchFamily="34" charset="0"/>
              </a:rPr>
              <a:t> </a:t>
            </a:r>
            <a:r>
              <a:rPr lang="vi-VN" sz="2200" dirty="0" smtClean="0">
                <a:solidFill>
                  <a:srgbClr val="FFFFFF"/>
                </a:solidFill>
                <a:ea typeface="Times New Roman" pitchFamily="18" charset="0"/>
                <a:cs typeface="Arial" pitchFamily="34" charset="0"/>
                <a:sym typeface="Symbol" pitchFamily="18" charset="2"/>
              </a:rPr>
              <a:t>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ACB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200" dirty="0" err="1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vuông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200" dirty="0" err="1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tại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A </a:t>
            </a:r>
            <a:r>
              <a:rPr lang="en-US" sz="2200" dirty="0" err="1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có</a:t>
            </a:r>
            <a:endParaRPr lang="en-US" sz="2200" dirty="0" smtClean="0">
              <a:solidFill>
                <a:srgbClr val="FFFFFF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1561072"/>
              </p:ext>
            </p:extLst>
          </p:nvPr>
        </p:nvGraphicFramePr>
        <p:xfrm>
          <a:off x="7287450" y="5629721"/>
          <a:ext cx="1321562" cy="4302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46" name="Equation" r:id="rId30" imgW="1091880" imgH="355320" progId="Equation.DSMT4">
                  <p:embed/>
                </p:oleObj>
              </mc:Choice>
              <mc:Fallback>
                <p:oleObj name="Equation" r:id="rId30" imgW="1091880" imgH="355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7287450" y="5629721"/>
                        <a:ext cx="1321562" cy="4302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" name="Rectangle 86"/>
          <p:cNvSpPr/>
          <p:nvPr/>
        </p:nvSpPr>
        <p:spPr>
          <a:xfrm>
            <a:off x="576307" y="559713"/>
            <a:ext cx="56137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GT</a:t>
            </a:r>
          </a:p>
        </p:txBody>
      </p:sp>
      <p:sp>
        <p:nvSpPr>
          <p:cNvPr id="88" name="Rectangle 87"/>
          <p:cNvSpPr/>
          <p:nvPr/>
        </p:nvSpPr>
        <p:spPr>
          <a:xfrm>
            <a:off x="590375" y="2025657"/>
            <a:ext cx="98901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KL</a:t>
            </a:r>
            <a:endParaRPr lang="en-US" sz="2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1082914" y="304800"/>
            <a:ext cx="333509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ABC(Â = 90</a:t>
            </a:r>
            <a:r>
              <a:rPr lang="en-US" sz="2200" baseline="30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),  </a:t>
            </a:r>
          </a:p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HM 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 AB={M}</a:t>
            </a:r>
          </a:p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HN 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 AC={N}</a:t>
            </a:r>
            <a:endParaRPr lang="en-US" sz="2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1049643" y="1371600"/>
            <a:ext cx="289993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spc="-6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200" spc="-6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200" spc="-6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spc="-6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200" spc="-6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spc="-6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200" spc="-6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200" spc="-6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200" spc="-6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endParaRPr lang="en-US" sz="2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b) AH</a:t>
            </a:r>
            <a:r>
              <a:rPr lang="en-US" sz="2200" baseline="30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= AM.AB</a:t>
            </a:r>
          </a:p>
          <a:p>
            <a:r>
              <a:rPr lang="en-US" sz="2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AMN     ACB</a:t>
            </a:r>
          </a:p>
        </p:txBody>
      </p:sp>
      <p:cxnSp>
        <p:nvCxnSpPr>
          <p:cNvPr id="91" name="Straight Connector 90"/>
          <p:cNvCxnSpPr/>
          <p:nvPr/>
        </p:nvCxnSpPr>
        <p:spPr>
          <a:xfrm flipH="1">
            <a:off x="1049643" y="362856"/>
            <a:ext cx="18930" cy="2793848"/>
          </a:xfrm>
          <a:prstGeom prst="line">
            <a:avLst/>
          </a:prstGeom>
          <a:noFill/>
          <a:ln w="28575" cap="flat" cmpd="sng" algn="ctr">
            <a:solidFill>
              <a:schemeClr val="bg1"/>
            </a:solidFill>
            <a:prstDash val="solid"/>
          </a:ln>
          <a:effectLst/>
        </p:spPr>
      </p:cxnSp>
      <p:cxnSp>
        <p:nvCxnSpPr>
          <p:cNvPr id="92" name="Straight Connector 91"/>
          <p:cNvCxnSpPr/>
          <p:nvPr/>
        </p:nvCxnSpPr>
        <p:spPr>
          <a:xfrm flipV="1">
            <a:off x="608012" y="1371600"/>
            <a:ext cx="2949942" cy="1"/>
          </a:xfrm>
          <a:prstGeom prst="line">
            <a:avLst/>
          </a:prstGeom>
          <a:noFill/>
          <a:ln w="28575" cap="flat" cmpd="sng" algn="ctr">
            <a:solidFill>
              <a:schemeClr val="bg1"/>
            </a:solidFill>
            <a:prstDash val="solid"/>
          </a:ln>
          <a:effectLst/>
        </p:spPr>
      </p:cxnSp>
      <p:sp>
        <p:nvSpPr>
          <p:cNvPr id="93" name="Freeform 61"/>
          <p:cNvSpPr>
            <a:spLocks noChangeAspect="1"/>
          </p:cNvSpPr>
          <p:nvPr/>
        </p:nvSpPr>
        <p:spPr bwMode="auto">
          <a:xfrm>
            <a:off x="2298480" y="2895600"/>
            <a:ext cx="216409" cy="95659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2857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1752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  <p:bldP spid="57" grpId="0"/>
      <p:bldP spid="58" grpId="0"/>
      <p:bldP spid="82" grpId="0"/>
      <p:bldP spid="8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69" name="Picture 3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708" y="4017005"/>
            <a:ext cx="685800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576307" y="559713"/>
            <a:ext cx="56137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GT</a:t>
            </a:r>
          </a:p>
        </p:txBody>
      </p:sp>
      <p:sp>
        <p:nvSpPr>
          <p:cNvPr id="7" name="Rectangle 6"/>
          <p:cNvSpPr/>
          <p:nvPr/>
        </p:nvSpPr>
        <p:spPr>
          <a:xfrm>
            <a:off x="590375" y="2323528"/>
            <a:ext cx="98901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KL</a:t>
            </a:r>
            <a:endParaRPr lang="en-US" sz="2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82914" y="361072"/>
            <a:ext cx="333509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AB = 3cm</a:t>
            </a:r>
          </a:p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AC = 4cm</a:t>
            </a:r>
            <a:endParaRPr lang="en-US" sz="2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068573" y="526589"/>
            <a:ext cx="16308" cy="3331475"/>
          </a:xfrm>
          <a:prstGeom prst="line">
            <a:avLst/>
          </a:prstGeom>
          <a:noFill/>
          <a:ln w="28575" cap="flat" cmpd="sng" algn="ctr">
            <a:solidFill>
              <a:schemeClr val="bg1"/>
            </a:solidFill>
            <a:prstDash val="solid"/>
          </a:ln>
          <a:effectLst/>
        </p:spPr>
      </p:cxnSp>
      <p:cxnSp>
        <p:nvCxnSpPr>
          <p:cNvPr id="11" name="Straight Connector 10"/>
          <p:cNvCxnSpPr/>
          <p:nvPr/>
        </p:nvCxnSpPr>
        <p:spPr>
          <a:xfrm flipV="1">
            <a:off x="720556" y="1766666"/>
            <a:ext cx="1981200" cy="2"/>
          </a:xfrm>
          <a:prstGeom prst="line">
            <a:avLst/>
          </a:prstGeom>
          <a:noFill/>
          <a:ln w="28575" cap="flat" cmpd="sng" algn="ctr">
            <a:solidFill>
              <a:schemeClr val="bg1"/>
            </a:solidFill>
            <a:prstDash val="solid"/>
          </a:ln>
          <a:effectLst/>
        </p:spPr>
      </p:cxnSp>
      <p:pic>
        <p:nvPicPr>
          <p:cNvPr id="9225" name="Picture 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556" y="3877614"/>
            <a:ext cx="3248025" cy="256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59" name="Picture 2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2096" y="5505450"/>
            <a:ext cx="55245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407" name="Picture 7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6974" y="4753414"/>
            <a:ext cx="504825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69" name="Picture 9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643" y="4595373"/>
            <a:ext cx="1019175" cy="141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410" name="Picture 50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9428" y="5572125"/>
            <a:ext cx="419100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4820259"/>
              </p:ext>
            </p:extLst>
          </p:nvPr>
        </p:nvGraphicFramePr>
        <p:xfrm>
          <a:off x="1491540" y="2950708"/>
          <a:ext cx="1041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97" name="Equation" r:id="rId10" imgW="1041120" imgH="622080" progId="Equation.DSMT4">
                  <p:embed/>
                </p:oleObj>
              </mc:Choice>
              <mc:Fallback>
                <p:oleObj name="Equation" r:id="rId10" imgW="1041120" imgH="622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491540" y="2950708"/>
                        <a:ext cx="1041400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" name="Rectangle 66"/>
          <p:cNvSpPr/>
          <p:nvPr/>
        </p:nvSpPr>
        <p:spPr>
          <a:xfrm>
            <a:off x="1049643" y="1752600"/>
            <a:ext cx="2715227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sz="2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Tính</a:t>
            </a:r>
            <a:endParaRPr lang="en-US" sz="2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i)  AH</a:t>
            </a:r>
          </a:p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ii) S</a:t>
            </a:r>
            <a:r>
              <a:rPr lang="en-US" sz="2200" baseline="-25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BMNC</a:t>
            </a:r>
          </a:p>
          <a:p>
            <a:pPr>
              <a:spcBef>
                <a:spcPts val="1200"/>
              </a:spcBef>
            </a:pP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iii)</a:t>
            </a:r>
          </a:p>
          <a:p>
            <a:pPr>
              <a:spcBef>
                <a:spcPts val="2400"/>
              </a:spcBef>
            </a:pP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iv) 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494212" y="421081"/>
            <a:ext cx="5715000" cy="259675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0162182"/>
              </p:ext>
            </p:extLst>
          </p:nvPr>
        </p:nvGraphicFramePr>
        <p:xfrm>
          <a:off x="8270874" y="484188"/>
          <a:ext cx="1557338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98" name="Equation" r:id="rId12" imgW="1320480" imgH="253800" progId="Equation.DSMT4">
                  <p:embed/>
                </p:oleObj>
              </mc:Choice>
              <mc:Fallback>
                <p:oleObj name="Equation" r:id="rId12" imgW="132048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270874" y="484188"/>
                        <a:ext cx="1557338" cy="300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5432485"/>
              </p:ext>
            </p:extLst>
          </p:nvPr>
        </p:nvGraphicFramePr>
        <p:xfrm>
          <a:off x="8274050" y="1287463"/>
          <a:ext cx="1630362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99" name="Equation" r:id="rId14" imgW="1346040" imgH="253800" progId="Equation.DSMT4">
                  <p:embed/>
                </p:oleObj>
              </mc:Choice>
              <mc:Fallback>
                <p:oleObj name="Equation" r:id="rId14" imgW="134604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8274050" y="1287463"/>
                        <a:ext cx="1630362" cy="307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0782800"/>
              </p:ext>
            </p:extLst>
          </p:nvPr>
        </p:nvGraphicFramePr>
        <p:xfrm>
          <a:off x="8305800" y="2046288"/>
          <a:ext cx="1598612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00" name="Equation" r:id="rId16" imgW="1320480" imgH="253800" progId="Equation.DSMT4">
                  <p:embed/>
                </p:oleObj>
              </mc:Choice>
              <mc:Fallback>
                <p:oleObj name="Equation" r:id="rId16" imgW="132048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8305800" y="2046288"/>
                        <a:ext cx="1598612" cy="307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8" name="Picture 11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1412" y="457200"/>
            <a:ext cx="3213100" cy="2560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8458726"/>
              </p:ext>
            </p:extLst>
          </p:nvPr>
        </p:nvGraphicFramePr>
        <p:xfrm>
          <a:off x="1506588" y="3587076"/>
          <a:ext cx="381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01" name="Equation" r:id="rId19" imgW="380880" imgH="558720" progId="Equation.DSMT4">
                  <p:embed/>
                </p:oleObj>
              </mc:Choice>
              <mc:Fallback>
                <p:oleObj name="Equation" r:id="rId19" imgW="380880" imgH="55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506588" y="3587076"/>
                        <a:ext cx="381000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/>
        </p:nvSpPr>
        <p:spPr>
          <a:xfrm>
            <a:off x="1048179" y="1036263"/>
            <a:ext cx="129394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n-US" sz="2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 BC;  </a:t>
            </a:r>
            <a:endParaRPr lang="en-US" sz="2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EB </a:t>
            </a:r>
            <a:r>
              <a:rPr lang="en-US" sz="2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= EC</a:t>
            </a:r>
            <a:endParaRPr lang="en-US" sz="2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8177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69" name="Picture 3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708" y="4017005"/>
            <a:ext cx="685800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5" name="Picture 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556" y="3877614"/>
            <a:ext cx="3248025" cy="256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59" name="Picture 2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2096" y="5505450"/>
            <a:ext cx="55245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407" name="Picture 7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6974" y="4753414"/>
            <a:ext cx="504825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69" name="Picture 9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643" y="4595373"/>
            <a:ext cx="1019175" cy="141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410" name="Picture 50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9428" y="5572125"/>
            <a:ext cx="419100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6394805"/>
              </p:ext>
            </p:extLst>
          </p:nvPr>
        </p:nvGraphicFramePr>
        <p:xfrm>
          <a:off x="3399428" y="4060146"/>
          <a:ext cx="3287898" cy="7900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48" name="Equation" r:id="rId10" imgW="1625400" imgH="393480" progId="Equation.DSMT4">
                  <p:embed/>
                </p:oleObj>
              </mc:Choice>
              <mc:Fallback>
                <p:oleObj name="Equation" r:id="rId10" imgW="1625400" imgH="39348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9428" y="4060146"/>
                        <a:ext cx="3287898" cy="79001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20"/>
          <p:cNvSpPr/>
          <p:nvPr/>
        </p:nvSpPr>
        <p:spPr>
          <a:xfrm>
            <a:off x="2665412" y="421234"/>
            <a:ext cx="366281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e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) HS </a:t>
            </a:r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tự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tính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: BC = 5cm</a:t>
            </a:r>
            <a:endParaRPr lang="en-US" sz="2200" dirty="0" smtClea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9889281"/>
              </p:ext>
            </p:extLst>
          </p:nvPr>
        </p:nvGraphicFramePr>
        <p:xfrm>
          <a:off x="2820716" y="862000"/>
          <a:ext cx="3146179" cy="696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49" name="Equation" r:id="rId12" imgW="1777680" imgH="393480" progId="Equation.DSMT4">
                  <p:embed/>
                </p:oleObj>
              </mc:Choice>
              <mc:Fallback>
                <p:oleObj name="Equation" r:id="rId12" imgW="17776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820716" y="862000"/>
                        <a:ext cx="3146179" cy="6960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2095482"/>
              </p:ext>
            </p:extLst>
          </p:nvPr>
        </p:nvGraphicFramePr>
        <p:xfrm>
          <a:off x="2844800" y="1600200"/>
          <a:ext cx="3597275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50" name="Equation" r:id="rId14" imgW="2031840" imgH="609480" progId="Equation.DSMT4">
                  <p:embed/>
                </p:oleObj>
              </mc:Choice>
              <mc:Fallback>
                <p:oleObj name="Equation" r:id="rId14" imgW="2031840" imgH="609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844800" y="1600200"/>
                        <a:ext cx="3597275" cy="1079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7999412" y="574616"/>
            <a:ext cx="2209800" cy="259675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4586092"/>
              </p:ext>
            </p:extLst>
          </p:nvPr>
        </p:nvGraphicFramePr>
        <p:xfrm>
          <a:off x="8270875" y="600300"/>
          <a:ext cx="1557338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51" name="Equation" r:id="rId16" imgW="1320480" imgH="253800" progId="Equation.DSMT4">
                  <p:embed/>
                </p:oleObj>
              </mc:Choice>
              <mc:Fallback>
                <p:oleObj name="Equation" r:id="rId16" imgW="1320480" imgH="2538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75" y="600300"/>
                        <a:ext cx="1557338" cy="300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1643784"/>
              </p:ext>
            </p:extLst>
          </p:nvPr>
        </p:nvGraphicFramePr>
        <p:xfrm>
          <a:off x="8274050" y="1246597"/>
          <a:ext cx="1630363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52" name="Equation" r:id="rId18" imgW="1346040" imgH="253800" progId="Equation.DSMT4">
                  <p:embed/>
                </p:oleObj>
              </mc:Choice>
              <mc:Fallback>
                <p:oleObj name="Equation" r:id="rId18" imgW="1346040" imgH="2538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4050" y="1246597"/>
                        <a:ext cx="1630363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8006255"/>
              </p:ext>
            </p:extLst>
          </p:nvPr>
        </p:nvGraphicFramePr>
        <p:xfrm>
          <a:off x="8305800" y="1977286"/>
          <a:ext cx="1598613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53" name="Equation" r:id="rId20" imgW="1320480" imgH="253800" progId="Equation.DSMT4">
                  <p:embed/>
                </p:oleObj>
              </mc:Choice>
              <mc:Fallback>
                <p:oleObj name="Equation" r:id="rId20" imgW="1320480" imgH="2538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800" y="1977286"/>
                        <a:ext cx="1598613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0267673"/>
              </p:ext>
            </p:extLst>
          </p:nvPr>
        </p:nvGraphicFramePr>
        <p:xfrm>
          <a:off x="3169784" y="1598537"/>
          <a:ext cx="2002395" cy="3149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54" name="Equation" r:id="rId22" imgW="1130040" imgH="177480" progId="Equation.DSMT4">
                  <p:embed/>
                </p:oleObj>
              </mc:Choice>
              <mc:Fallback>
                <p:oleObj name="Equation" r:id="rId22" imgW="113004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3169784" y="1598537"/>
                        <a:ext cx="2002395" cy="3149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Rectangle 28"/>
          <p:cNvSpPr/>
          <p:nvPr/>
        </p:nvSpPr>
        <p:spPr>
          <a:xfrm>
            <a:off x="576307" y="559713"/>
            <a:ext cx="56137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GT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90375" y="2323528"/>
            <a:ext cx="98901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KL</a:t>
            </a:r>
            <a:endParaRPr lang="en-US" sz="2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082914" y="361072"/>
            <a:ext cx="333509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AB = 3cm</a:t>
            </a:r>
          </a:p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AC = 4cm</a:t>
            </a:r>
            <a:endParaRPr lang="en-US" sz="2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 flipV="1">
            <a:off x="720556" y="1766666"/>
            <a:ext cx="1981200" cy="2"/>
          </a:xfrm>
          <a:prstGeom prst="line">
            <a:avLst/>
          </a:prstGeom>
          <a:noFill/>
          <a:ln w="28575" cap="flat" cmpd="sng" algn="ctr">
            <a:solidFill>
              <a:schemeClr val="bg1"/>
            </a:solidFill>
            <a:prstDash val="solid"/>
          </a:ln>
          <a:effectLst/>
        </p:spPr>
      </p:cxnSp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7428074"/>
              </p:ext>
            </p:extLst>
          </p:nvPr>
        </p:nvGraphicFramePr>
        <p:xfrm>
          <a:off x="1491540" y="2950708"/>
          <a:ext cx="1041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55" name="Equation" r:id="rId24" imgW="1041120" imgH="622080" progId="Equation.DSMT4">
                  <p:embed/>
                </p:oleObj>
              </mc:Choice>
              <mc:Fallback>
                <p:oleObj name="Equation" r:id="rId24" imgW="1041120" imgH="622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1491540" y="2950708"/>
                        <a:ext cx="1041400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Rectangle 34"/>
          <p:cNvSpPr/>
          <p:nvPr/>
        </p:nvSpPr>
        <p:spPr>
          <a:xfrm>
            <a:off x="1049643" y="1752600"/>
            <a:ext cx="2715227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sz="2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Tính</a:t>
            </a:r>
            <a:endParaRPr lang="en-US" sz="2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i)  AH</a:t>
            </a:r>
          </a:p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ii) S</a:t>
            </a:r>
            <a:r>
              <a:rPr lang="en-US" sz="2200" baseline="-25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BMNC</a:t>
            </a:r>
          </a:p>
          <a:p>
            <a:pPr>
              <a:spcBef>
                <a:spcPts val="1200"/>
              </a:spcBef>
            </a:pP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iii)</a:t>
            </a:r>
          </a:p>
          <a:p>
            <a:pPr>
              <a:spcBef>
                <a:spcPts val="2400"/>
              </a:spcBef>
            </a:pP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iv) 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6715365"/>
              </p:ext>
            </p:extLst>
          </p:nvPr>
        </p:nvGraphicFramePr>
        <p:xfrm>
          <a:off x="1506588" y="3587076"/>
          <a:ext cx="381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56" name="Equation" r:id="rId26" imgW="380880" imgH="558720" progId="Equation.DSMT4">
                  <p:embed/>
                </p:oleObj>
              </mc:Choice>
              <mc:Fallback>
                <p:oleObj name="Equation" r:id="rId26" imgW="380880" imgH="55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1506588" y="3587076"/>
                        <a:ext cx="381000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Rectangle 36"/>
          <p:cNvSpPr/>
          <p:nvPr/>
        </p:nvSpPr>
        <p:spPr>
          <a:xfrm>
            <a:off x="1048179" y="1036263"/>
            <a:ext cx="129394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n-US" sz="2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 BC;  </a:t>
            </a:r>
            <a:endParaRPr lang="en-US" sz="2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EB </a:t>
            </a:r>
            <a:r>
              <a:rPr lang="en-US" sz="2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= EC</a:t>
            </a:r>
            <a:endParaRPr lang="en-US" sz="2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>
            <a:off x="1068573" y="526589"/>
            <a:ext cx="16308" cy="3331475"/>
          </a:xfrm>
          <a:prstGeom prst="line">
            <a:avLst/>
          </a:prstGeom>
          <a:noFill/>
          <a:ln w="28575" cap="flat" cmpd="sng" algn="ctr">
            <a:solidFill>
              <a:schemeClr val="bg1"/>
            </a:solidFill>
            <a:prstDash val="solid"/>
          </a:ln>
          <a:effectLst/>
        </p:spPr>
      </p:cxnSp>
    </p:spTree>
    <p:extLst>
      <p:ext uri="{BB962C8B-B14F-4D97-AF65-F5344CB8AC3E}">
        <p14:creationId xmlns:p14="http://schemas.microsoft.com/office/powerpoint/2010/main" val="2768775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3286E-6 -1.68363E-6 L 0.40814 0.16605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407" y="83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69" name="Picture 3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708" y="4017005"/>
            <a:ext cx="685800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5" name="Picture 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556" y="3877614"/>
            <a:ext cx="3248025" cy="256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59" name="Picture 2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2096" y="5505450"/>
            <a:ext cx="55245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407" name="Picture 7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6974" y="4753414"/>
            <a:ext cx="504825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69" name="Picture 9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643" y="4595373"/>
            <a:ext cx="1019175" cy="141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410" name="Picture 50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9428" y="5572125"/>
            <a:ext cx="419100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2665412" y="421234"/>
            <a:ext cx="366281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e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) HS </a:t>
            </a:r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tự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tính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: BC = 5cm</a:t>
            </a:r>
            <a:endParaRPr lang="en-US" sz="2200" dirty="0" smtClea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651186"/>
              </p:ext>
            </p:extLst>
          </p:nvPr>
        </p:nvGraphicFramePr>
        <p:xfrm>
          <a:off x="2820716" y="862000"/>
          <a:ext cx="3146179" cy="696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63" name="Equation" r:id="rId10" imgW="1777680" imgH="393480" progId="Equation.DSMT4">
                  <p:embed/>
                </p:oleObj>
              </mc:Choice>
              <mc:Fallback>
                <p:oleObj name="Equation" r:id="rId10" imgW="17776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820716" y="862000"/>
                        <a:ext cx="3146179" cy="6960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2322579"/>
              </p:ext>
            </p:extLst>
          </p:nvPr>
        </p:nvGraphicFramePr>
        <p:xfrm>
          <a:off x="2843213" y="1600200"/>
          <a:ext cx="3598862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64" name="Equation" r:id="rId12" imgW="2031840" imgH="609480" progId="Equation.DSMT4">
                  <p:embed/>
                </p:oleObj>
              </mc:Choice>
              <mc:Fallback>
                <p:oleObj name="Equation" r:id="rId12" imgW="2031840" imgH="609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843213" y="1600200"/>
                        <a:ext cx="3598862" cy="1079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2836994"/>
              </p:ext>
            </p:extLst>
          </p:nvPr>
        </p:nvGraphicFramePr>
        <p:xfrm>
          <a:off x="8837612" y="1690477"/>
          <a:ext cx="2451100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65" name="Equation" r:id="rId14" imgW="1257120" imgH="228600" progId="Equation.DSMT4">
                  <p:embed/>
                </p:oleObj>
              </mc:Choice>
              <mc:Fallback>
                <p:oleObj name="Equation" r:id="rId14" imgW="125712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8837612" y="1690477"/>
                        <a:ext cx="2451100" cy="446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2038976"/>
              </p:ext>
            </p:extLst>
          </p:nvPr>
        </p:nvGraphicFramePr>
        <p:xfrm>
          <a:off x="9864278" y="3244882"/>
          <a:ext cx="1799907" cy="6974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66" name="Equation" r:id="rId16" imgW="1015920" imgH="393480" progId="Equation.DSMT4">
                  <p:embed/>
                </p:oleObj>
              </mc:Choice>
              <mc:Fallback>
                <p:oleObj name="Equation" r:id="rId16" imgW="10159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9864278" y="3244882"/>
                        <a:ext cx="1799907" cy="6974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9325982"/>
              </p:ext>
            </p:extLst>
          </p:nvPr>
        </p:nvGraphicFramePr>
        <p:xfrm>
          <a:off x="7848260" y="3082419"/>
          <a:ext cx="1574800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67" name="Equation" r:id="rId18" imgW="977760" imgH="482400" progId="Equation.DSMT4">
                  <p:embed/>
                </p:oleObj>
              </mc:Choice>
              <mc:Fallback>
                <p:oleObj name="Equation" r:id="rId18" imgW="97776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7848260" y="3082419"/>
                        <a:ext cx="1574800" cy="777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Arrow Connector 14"/>
          <p:cNvCxnSpPr/>
          <p:nvPr/>
        </p:nvCxnSpPr>
        <p:spPr>
          <a:xfrm flipV="1">
            <a:off x="8837612" y="2217003"/>
            <a:ext cx="1496798" cy="839123"/>
          </a:xfrm>
          <a:prstGeom prst="straightConnector1">
            <a:avLst/>
          </a:prstGeom>
          <a:ln w="28575">
            <a:solidFill>
              <a:srgbClr val="66FF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 flipV="1">
            <a:off x="10590212" y="2229903"/>
            <a:ext cx="141718" cy="949560"/>
          </a:xfrm>
          <a:prstGeom prst="straightConnector1">
            <a:avLst/>
          </a:prstGeom>
          <a:ln w="28575">
            <a:solidFill>
              <a:srgbClr val="66FF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 rot="19817721">
            <a:off x="8667319" y="2330673"/>
            <a:ext cx="11430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Cách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1</a:t>
            </a:r>
            <a:endParaRPr lang="en-US" sz="2200" dirty="0" smtClea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Rectangle 35"/>
          <p:cNvSpPr/>
          <p:nvPr/>
        </p:nvSpPr>
        <p:spPr>
          <a:xfrm rot="5036630">
            <a:off x="10293249" y="2438398"/>
            <a:ext cx="11430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Cách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2</a:t>
            </a:r>
            <a:endParaRPr lang="en-US" sz="2200" dirty="0" smtClea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857538"/>
              </p:ext>
            </p:extLst>
          </p:nvPr>
        </p:nvGraphicFramePr>
        <p:xfrm>
          <a:off x="9841978" y="4236080"/>
          <a:ext cx="1822405" cy="8999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68" name="Equation" r:id="rId20" imgW="1028520" imgH="507960" progId="Equation.DSMT4">
                  <p:embed/>
                </p:oleObj>
              </mc:Choice>
              <mc:Fallback>
                <p:oleObj name="Equation" r:id="rId20" imgW="1028520" imgH="507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9841978" y="4236080"/>
                        <a:ext cx="1822405" cy="89995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Up Arrow 41"/>
          <p:cNvSpPr/>
          <p:nvPr/>
        </p:nvSpPr>
        <p:spPr>
          <a:xfrm>
            <a:off x="10590212" y="3817646"/>
            <a:ext cx="193675" cy="284162"/>
          </a:xfrm>
          <a:prstGeom prst="upArrow">
            <a:avLst/>
          </a:prstGeom>
          <a:solidFill>
            <a:srgbClr val="5B9BD5">
              <a:lumMod val="60000"/>
              <a:lumOff val="40000"/>
            </a:srgbClr>
          </a:solidFill>
          <a:ln w="25400" cap="flat" cmpd="sng" algn="ctr">
            <a:solidFill>
              <a:srgbClr val="00B0F0"/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200" kern="0">
              <a:solidFill>
                <a:sysClr val="window" lastClr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Up Arrow 42"/>
          <p:cNvSpPr/>
          <p:nvPr/>
        </p:nvSpPr>
        <p:spPr>
          <a:xfrm>
            <a:off x="8546659" y="3817646"/>
            <a:ext cx="193675" cy="284162"/>
          </a:xfrm>
          <a:prstGeom prst="upArrow">
            <a:avLst/>
          </a:prstGeom>
          <a:solidFill>
            <a:srgbClr val="5B9BD5">
              <a:lumMod val="60000"/>
              <a:lumOff val="40000"/>
            </a:srgbClr>
          </a:solidFill>
          <a:ln w="25400" cap="flat" cmpd="sng" algn="ctr">
            <a:solidFill>
              <a:srgbClr val="00B0F0"/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200" kern="0">
              <a:solidFill>
                <a:sysClr val="window" lastClr="FFFFFF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0037623"/>
              </p:ext>
            </p:extLst>
          </p:nvPr>
        </p:nvGraphicFramePr>
        <p:xfrm>
          <a:off x="7545859" y="4192596"/>
          <a:ext cx="1889901" cy="11249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69" name="Equation" r:id="rId22" imgW="1066680" imgH="634680" progId="Equation.DSMT4">
                  <p:embed/>
                </p:oleObj>
              </mc:Choice>
              <mc:Fallback>
                <p:oleObj name="Equation" r:id="rId22" imgW="1066680" imgH="634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7545859" y="4192596"/>
                        <a:ext cx="1889901" cy="11249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Rectangle 40"/>
          <p:cNvSpPr/>
          <p:nvPr/>
        </p:nvSpPr>
        <p:spPr>
          <a:xfrm>
            <a:off x="576307" y="559713"/>
            <a:ext cx="56137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GT</a:t>
            </a:r>
          </a:p>
        </p:txBody>
      </p:sp>
      <p:sp>
        <p:nvSpPr>
          <p:cNvPr id="44" name="Rectangle 43"/>
          <p:cNvSpPr/>
          <p:nvPr/>
        </p:nvSpPr>
        <p:spPr>
          <a:xfrm>
            <a:off x="590375" y="2323528"/>
            <a:ext cx="98901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KL</a:t>
            </a:r>
            <a:endParaRPr lang="en-US" sz="2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1082914" y="361072"/>
            <a:ext cx="333509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AB = 3cm</a:t>
            </a:r>
          </a:p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AC = 4cm</a:t>
            </a:r>
            <a:endParaRPr lang="en-US" sz="2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 flipV="1">
            <a:off x="720556" y="1766666"/>
            <a:ext cx="1981200" cy="2"/>
          </a:xfrm>
          <a:prstGeom prst="line">
            <a:avLst/>
          </a:prstGeom>
          <a:noFill/>
          <a:ln w="28575" cap="flat" cmpd="sng" algn="ctr">
            <a:solidFill>
              <a:schemeClr val="bg1"/>
            </a:solidFill>
            <a:prstDash val="solid"/>
          </a:ln>
          <a:effectLst/>
        </p:spPr>
      </p:cxnSp>
      <p:graphicFrame>
        <p:nvGraphicFramePr>
          <p:cNvPr id="48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2189612"/>
              </p:ext>
            </p:extLst>
          </p:nvPr>
        </p:nvGraphicFramePr>
        <p:xfrm>
          <a:off x="1491540" y="2950708"/>
          <a:ext cx="1041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70" name="Equation" r:id="rId24" imgW="1041120" imgH="622080" progId="Equation.DSMT4">
                  <p:embed/>
                </p:oleObj>
              </mc:Choice>
              <mc:Fallback>
                <p:oleObj name="Equation" r:id="rId24" imgW="1041120" imgH="622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1491540" y="2950708"/>
                        <a:ext cx="1041400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Rectangle 48"/>
          <p:cNvSpPr/>
          <p:nvPr/>
        </p:nvSpPr>
        <p:spPr>
          <a:xfrm>
            <a:off x="1049643" y="1752600"/>
            <a:ext cx="2715227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sz="2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Tính</a:t>
            </a:r>
            <a:endParaRPr lang="en-US" sz="2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i)  AH</a:t>
            </a:r>
          </a:p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ii) S</a:t>
            </a:r>
            <a:r>
              <a:rPr lang="en-US" sz="2200" baseline="-25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BMNC</a:t>
            </a:r>
          </a:p>
          <a:p>
            <a:pPr>
              <a:spcBef>
                <a:spcPts val="1200"/>
              </a:spcBef>
            </a:pP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iii)</a:t>
            </a:r>
          </a:p>
          <a:p>
            <a:pPr>
              <a:spcBef>
                <a:spcPts val="2400"/>
              </a:spcBef>
            </a:pP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iv) 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0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3205120"/>
              </p:ext>
            </p:extLst>
          </p:nvPr>
        </p:nvGraphicFramePr>
        <p:xfrm>
          <a:off x="1506588" y="3587076"/>
          <a:ext cx="381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71" name="Equation" r:id="rId26" imgW="380880" imgH="558720" progId="Equation.DSMT4">
                  <p:embed/>
                </p:oleObj>
              </mc:Choice>
              <mc:Fallback>
                <p:oleObj name="Equation" r:id="rId26" imgW="380880" imgH="55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1506588" y="3587076"/>
                        <a:ext cx="381000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Rectangle 50"/>
          <p:cNvSpPr/>
          <p:nvPr/>
        </p:nvSpPr>
        <p:spPr>
          <a:xfrm>
            <a:off x="1048179" y="1036263"/>
            <a:ext cx="129394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n-US" sz="2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 BC;  </a:t>
            </a:r>
            <a:endParaRPr lang="en-US" sz="2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EB </a:t>
            </a:r>
            <a:r>
              <a:rPr lang="en-US" sz="2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= EC</a:t>
            </a:r>
            <a:endParaRPr lang="en-US" sz="2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2" name="Straight Connector 51"/>
          <p:cNvCxnSpPr/>
          <p:nvPr/>
        </p:nvCxnSpPr>
        <p:spPr>
          <a:xfrm>
            <a:off x="1068573" y="526589"/>
            <a:ext cx="16308" cy="3331475"/>
          </a:xfrm>
          <a:prstGeom prst="line">
            <a:avLst/>
          </a:prstGeom>
          <a:noFill/>
          <a:ln w="28575" cap="flat" cmpd="sng" algn="ctr">
            <a:solidFill>
              <a:schemeClr val="bg1"/>
            </a:solidFill>
            <a:prstDash val="solid"/>
          </a:ln>
          <a:effectLst/>
        </p:spPr>
      </p:cxnSp>
    </p:spTree>
    <p:extLst>
      <p:ext uri="{BB962C8B-B14F-4D97-AF65-F5344CB8AC3E}">
        <p14:creationId xmlns:p14="http://schemas.microsoft.com/office/powerpoint/2010/main" val="2716244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6" grpId="0"/>
      <p:bldP spid="42" grpId="0" animBg="1"/>
      <p:bldP spid="4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69" name="Picture 3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708" y="4017005"/>
            <a:ext cx="685800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5" name="Picture 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556" y="3877614"/>
            <a:ext cx="3248025" cy="256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59" name="Picture 2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2096" y="5505450"/>
            <a:ext cx="55245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407" name="Picture 7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6974" y="4753414"/>
            <a:ext cx="504825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69" name="Picture 9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643" y="4595373"/>
            <a:ext cx="1019175" cy="141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410" name="Picture 50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9428" y="5572125"/>
            <a:ext cx="419100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2665412" y="421234"/>
            <a:ext cx="366281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e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) HS </a:t>
            </a:r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tự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tính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: BC = 5cm</a:t>
            </a:r>
            <a:endParaRPr lang="en-US" sz="2200" dirty="0" smtClea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1771720"/>
              </p:ext>
            </p:extLst>
          </p:nvPr>
        </p:nvGraphicFramePr>
        <p:xfrm>
          <a:off x="2820716" y="862000"/>
          <a:ext cx="3146179" cy="696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0" name="Equation" r:id="rId10" imgW="1777680" imgH="393480" progId="Equation.DSMT4">
                  <p:embed/>
                </p:oleObj>
              </mc:Choice>
              <mc:Fallback>
                <p:oleObj name="Equation" r:id="rId10" imgW="17776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820716" y="862000"/>
                        <a:ext cx="3146179" cy="6960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5713193"/>
              </p:ext>
            </p:extLst>
          </p:nvPr>
        </p:nvGraphicFramePr>
        <p:xfrm>
          <a:off x="2843213" y="1586132"/>
          <a:ext cx="3598862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1" name="Equation" r:id="rId12" imgW="2031840" imgH="609480" progId="Equation.DSMT4">
                  <p:embed/>
                </p:oleObj>
              </mc:Choice>
              <mc:Fallback>
                <p:oleObj name="Equation" r:id="rId12" imgW="2031840" imgH="609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843213" y="1586132"/>
                        <a:ext cx="3598862" cy="1079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4447683"/>
              </p:ext>
            </p:extLst>
          </p:nvPr>
        </p:nvGraphicFramePr>
        <p:xfrm>
          <a:off x="6780213" y="2685830"/>
          <a:ext cx="3667125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2" name="Equation" r:id="rId14" imgW="2070000" imgH="393480" progId="Equation.DSMT4">
                  <p:embed/>
                </p:oleObj>
              </mc:Choice>
              <mc:Fallback>
                <p:oleObj name="Equation" r:id="rId14" imgW="20700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780213" y="2685830"/>
                        <a:ext cx="3667125" cy="698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4145418"/>
              </p:ext>
            </p:extLst>
          </p:nvPr>
        </p:nvGraphicFramePr>
        <p:xfrm>
          <a:off x="6811305" y="3348308"/>
          <a:ext cx="4430712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3" name="Equation" r:id="rId16" imgW="2273040" imgH="241200" progId="Equation.DSMT4">
                  <p:embed/>
                </p:oleObj>
              </mc:Choice>
              <mc:Fallback>
                <p:oleObj name="Equation" r:id="rId16" imgW="227304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6811305" y="3348308"/>
                        <a:ext cx="4430712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2629326"/>
              </p:ext>
            </p:extLst>
          </p:nvPr>
        </p:nvGraphicFramePr>
        <p:xfrm>
          <a:off x="7702549" y="396875"/>
          <a:ext cx="2430463" cy="89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4" name="Equation" r:id="rId18" imgW="1371600" imgH="507960" progId="Equation.DSMT4">
                  <p:embed/>
                </p:oleObj>
              </mc:Choice>
              <mc:Fallback>
                <p:oleObj name="Equation" r:id="rId18" imgW="1371600" imgH="507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7702549" y="396875"/>
                        <a:ext cx="2430463" cy="898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2145968"/>
              </p:ext>
            </p:extLst>
          </p:nvPr>
        </p:nvGraphicFramePr>
        <p:xfrm>
          <a:off x="6778487" y="1192668"/>
          <a:ext cx="2905125" cy="1528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5" name="Equation" r:id="rId20" imgW="1638000" imgH="863280" progId="Equation.DSMT4">
                  <p:embed/>
                </p:oleObj>
              </mc:Choice>
              <mc:Fallback>
                <p:oleObj name="Equation" r:id="rId20" imgW="1638000" imgH="863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6778487" y="1192668"/>
                        <a:ext cx="2905125" cy="1528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7" name="Picture 50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7562" y="4361424"/>
            <a:ext cx="419100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9" name="Rectangle 38"/>
          <p:cNvSpPr/>
          <p:nvPr/>
        </p:nvSpPr>
        <p:spPr>
          <a:xfrm>
            <a:off x="6579749" y="3985955"/>
            <a:ext cx="366281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iii) HS </a:t>
            </a:r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tự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c/m:</a:t>
            </a:r>
            <a:endParaRPr lang="en-US" sz="2200" dirty="0" smtClea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8405522" y="3984676"/>
            <a:ext cx="2900153" cy="430887"/>
            <a:chOff x="7462014" y="5072499"/>
            <a:chExt cx="2900153" cy="430887"/>
          </a:xfrm>
        </p:grpSpPr>
        <p:sp>
          <p:nvSpPr>
            <p:cNvPr id="41" name="Rectangle 40"/>
            <p:cNvSpPr/>
            <p:nvPr/>
          </p:nvSpPr>
          <p:spPr>
            <a:xfrm>
              <a:off x="7462014" y="5072499"/>
              <a:ext cx="2900153" cy="43088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200" dirty="0" smtClean="0">
                  <a:solidFill>
                    <a:srgbClr val="FFFFFF"/>
                  </a:solidFill>
                  <a:latin typeface="Arial" pitchFamily="34" charset="0"/>
                  <a:ea typeface="Times New Roman" pitchFamily="18" charset="0"/>
                  <a:cs typeface="Arial" pitchFamily="34" charset="0"/>
                  <a:sym typeface="Symbol" pitchFamily="18" charset="2"/>
                </a:rPr>
                <a:t> B</a:t>
              </a:r>
              <a:r>
                <a:rPr lang="en-US" sz="2200" dirty="0" smtClean="0">
                  <a:solidFill>
                    <a:srgbClr val="FFFFFF"/>
                  </a:solidFill>
                  <a:latin typeface="Arial" pitchFamily="34" charset="0"/>
                  <a:ea typeface="Times New Roman" pitchFamily="18" charset="0"/>
                  <a:cs typeface="Arial" pitchFamily="34" charset="0"/>
                </a:rPr>
                <a:t>HM</a:t>
              </a:r>
              <a:r>
                <a:rPr lang="en-US" sz="2200" b="1" dirty="0" smtClean="0">
                  <a:solidFill>
                    <a:prstClr val="white"/>
                  </a:solidFill>
                  <a:latin typeface="MS Song"/>
                  <a:ea typeface="MS Song"/>
                  <a:cs typeface="Arial" pitchFamily="34" charset="0"/>
                  <a:sym typeface="Symbol" pitchFamily="18" charset="2"/>
                </a:rPr>
                <a:t>     </a:t>
              </a:r>
              <a:r>
                <a:rPr lang="vi-VN" sz="2200" dirty="0" smtClean="0">
                  <a:solidFill>
                    <a:srgbClr val="FFFFFF"/>
                  </a:solidFill>
                  <a:ea typeface="Times New Roman" pitchFamily="18" charset="0"/>
                  <a:cs typeface="Arial" pitchFamily="34" charset="0"/>
                  <a:sym typeface="Symbol" pitchFamily="18" charset="2"/>
                </a:rPr>
                <a:t></a:t>
              </a:r>
              <a:r>
                <a:rPr lang="en-US" sz="2200" dirty="0" smtClean="0">
                  <a:solidFill>
                    <a:srgbClr val="FFFFFF"/>
                  </a:solidFill>
                  <a:latin typeface="Arial" pitchFamily="34" charset="0"/>
                  <a:ea typeface="Times New Roman" pitchFamily="18" charset="0"/>
                  <a:cs typeface="Arial" pitchFamily="34" charset="0"/>
                  <a:sym typeface="Symbol" pitchFamily="18" charset="2"/>
                </a:rPr>
                <a:t>HCN (</a:t>
              </a:r>
              <a:r>
                <a:rPr lang="en-US" sz="2200" dirty="0" err="1" smtClean="0">
                  <a:solidFill>
                    <a:srgbClr val="FFFFFF"/>
                  </a:solidFill>
                  <a:latin typeface="Arial" pitchFamily="34" charset="0"/>
                  <a:ea typeface="Times New Roman" pitchFamily="18" charset="0"/>
                  <a:cs typeface="Arial" pitchFamily="34" charset="0"/>
                  <a:sym typeface="Symbol" pitchFamily="18" charset="2"/>
                </a:rPr>
                <a:t>g,g</a:t>
              </a:r>
              <a:r>
                <a:rPr lang="en-US" sz="2200" dirty="0" smtClean="0">
                  <a:solidFill>
                    <a:srgbClr val="FFFFFF"/>
                  </a:solidFill>
                  <a:latin typeface="Arial" pitchFamily="34" charset="0"/>
                  <a:ea typeface="Times New Roman" pitchFamily="18" charset="0"/>
                  <a:cs typeface="Arial" pitchFamily="34" charset="0"/>
                  <a:sym typeface="Symbol" pitchFamily="18" charset="2"/>
                </a:rPr>
                <a:t>)</a:t>
              </a:r>
              <a:endParaRPr lang="en-US" dirty="0"/>
            </a:p>
          </p:txBody>
        </p:sp>
        <p:sp>
          <p:nvSpPr>
            <p:cNvPr id="44" name="Freeform 61"/>
            <p:cNvSpPr>
              <a:spLocks noChangeAspect="1"/>
            </p:cNvSpPr>
            <p:nvPr/>
          </p:nvSpPr>
          <p:spPr bwMode="auto">
            <a:xfrm>
              <a:off x="8523510" y="5239656"/>
              <a:ext cx="216409" cy="95659"/>
            </a:xfrm>
            <a:custGeom>
              <a:avLst/>
              <a:gdLst>
                <a:gd name="T0" fmla="*/ 40716 w 2997"/>
                <a:gd name="T1" fmla="*/ 0 h 1298"/>
                <a:gd name="T2" fmla="*/ 18786 w 2997"/>
                <a:gd name="T3" fmla="*/ 9549 h 1298"/>
                <a:gd name="T4" fmla="*/ 5044 w 2997"/>
                <a:gd name="T5" fmla="*/ 26858 h 1298"/>
                <a:gd name="T6" fmla="*/ 658 w 2997"/>
                <a:gd name="T7" fmla="*/ 51477 h 1298"/>
                <a:gd name="T8" fmla="*/ 8918 w 2997"/>
                <a:gd name="T9" fmla="*/ 74978 h 1298"/>
                <a:gd name="T10" fmla="*/ 33552 w 2997"/>
                <a:gd name="T11" fmla="*/ 87288 h 1298"/>
                <a:gd name="T12" fmla="*/ 69443 w 2997"/>
                <a:gd name="T13" fmla="*/ 79156 h 1298"/>
                <a:gd name="T14" fmla="*/ 99340 w 2997"/>
                <a:gd name="T15" fmla="*/ 53193 h 1298"/>
                <a:gd name="T16" fmla="*/ 127849 w 2997"/>
                <a:gd name="T17" fmla="*/ 29693 h 1298"/>
                <a:gd name="T18" fmla="*/ 151459 w 2997"/>
                <a:gd name="T19" fmla="*/ 17905 h 1298"/>
                <a:gd name="T20" fmla="*/ 177190 w 2997"/>
                <a:gd name="T21" fmla="*/ 12907 h 1298"/>
                <a:gd name="T22" fmla="*/ 197511 w 2997"/>
                <a:gd name="T23" fmla="*/ 19621 h 1298"/>
                <a:gd name="T24" fmla="*/ 211765 w 2997"/>
                <a:gd name="T25" fmla="*/ 35810 h 1298"/>
                <a:gd name="T26" fmla="*/ 217248 w 2997"/>
                <a:gd name="T27" fmla="*/ 52074 h 1298"/>
                <a:gd name="T28" fmla="*/ 217759 w 2997"/>
                <a:gd name="T29" fmla="*/ 66622 h 1298"/>
                <a:gd name="T30" fmla="*/ 209572 w 2997"/>
                <a:gd name="T31" fmla="*/ 85049 h 1298"/>
                <a:gd name="T32" fmla="*/ 194733 w 2997"/>
                <a:gd name="T33" fmla="*/ 96837 h 129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997"/>
                <a:gd name="T52" fmla="*/ 0 h 1298"/>
                <a:gd name="T53" fmla="*/ 2997 w 2997"/>
                <a:gd name="T54" fmla="*/ 1298 h 129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997" h="1298">
                  <a:moveTo>
                    <a:pt x="557" y="0"/>
                  </a:moveTo>
                  <a:cubicBezTo>
                    <a:pt x="507" y="21"/>
                    <a:pt x="338" y="68"/>
                    <a:pt x="257" y="128"/>
                  </a:cubicBezTo>
                  <a:cubicBezTo>
                    <a:pt x="176" y="188"/>
                    <a:pt x="110" y="266"/>
                    <a:pt x="69" y="360"/>
                  </a:cubicBezTo>
                  <a:cubicBezTo>
                    <a:pt x="28" y="454"/>
                    <a:pt x="0" y="583"/>
                    <a:pt x="9" y="690"/>
                  </a:cubicBezTo>
                  <a:cubicBezTo>
                    <a:pt x="18" y="797"/>
                    <a:pt x="47" y="925"/>
                    <a:pt x="122" y="1005"/>
                  </a:cubicBezTo>
                  <a:cubicBezTo>
                    <a:pt x="197" y="1085"/>
                    <a:pt x="321" y="1161"/>
                    <a:pt x="459" y="1170"/>
                  </a:cubicBezTo>
                  <a:cubicBezTo>
                    <a:pt x="597" y="1179"/>
                    <a:pt x="800" y="1137"/>
                    <a:pt x="950" y="1061"/>
                  </a:cubicBezTo>
                  <a:cubicBezTo>
                    <a:pt x="1100" y="985"/>
                    <a:pt x="1226" y="823"/>
                    <a:pt x="1359" y="713"/>
                  </a:cubicBezTo>
                  <a:cubicBezTo>
                    <a:pt x="1492" y="603"/>
                    <a:pt x="1630" y="477"/>
                    <a:pt x="1749" y="398"/>
                  </a:cubicBezTo>
                  <a:cubicBezTo>
                    <a:pt x="1868" y="319"/>
                    <a:pt x="1960" y="277"/>
                    <a:pt x="2072" y="240"/>
                  </a:cubicBezTo>
                  <a:cubicBezTo>
                    <a:pt x="2184" y="203"/>
                    <a:pt x="2319" y="169"/>
                    <a:pt x="2424" y="173"/>
                  </a:cubicBezTo>
                  <a:cubicBezTo>
                    <a:pt x="2529" y="177"/>
                    <a:pt x="2623" y="212"/>
                    <a:pt x="2702" y="263"/>
                  </a:cubicBezTo>
                  <a:cubicBezTo>
                    <a:pt x="2781" y="314"/>
                    <a:pt x="2852" y="408"/>
                    <a:pt x="2897" y="480"/>
                  </a:cubicBezTo>
                  <a:cubicBezTo>
                    <a:pt x="2942" y="552"/>
                    <a:pt x="2958" y="629"/>
                    <a:pt x="2972" y="698"/>
                  </a:cubicBezTo>
                  <a:cubicBezTo>
                    <a:pt x="2986" y="767"/>
                    <a:pt x="2997" y="819"/>
                    <a:pt x="2979" y="893"/>
                  </a:cubicBezTo>
                  <a:cubicBezTo>
                    <a:pt x="2961" y="967"/>
                    <a:pt x="2919" y="1072"/>
                    <a:pt x="2867" y="1140"/>
                  </a:cubicBezTo>
                  <a:cubicBezTo>
                    <a:pt x="2815" y="1208"/>
                    <a:pt x="2706" y="1265"/>
                    <a:pt x="2664" y="1298"/>
                  </a:cubicBezTo>
                </a:path>
              </a:pathLst>
            </a:custGeom>
            <a:noFill/>
            <a:ln w="285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21513" name="Picture 9"/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419" y="4033398"/>
            <a:ext cx="2838450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Rectangle 44"/>
          <p:cNvSpPr/>
          <p:nvPr/>
        </p:nvSpPr>
        <p:spPr>
          <a:xfrm>
            <a:off x="6579748" y="4422417"/>
            <a:ext cx="518160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Vì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AMHN </a:t>
            </a:r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là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hcn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 MH = AN = 1,44 cm</a:t>
            </a:r>
            <a:endParaRPr lang="en-US" sz="2200" dirty="0" smtClea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607241" y="4847872"/>
            <a:ext cx="493742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NC = AC – AN = 4 – 1,44 = 2,56 (cm)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0757841"/>
              </p:ext>
            </p:extLst>
          </p:nvPr>
        </p:nvGraphicFramePr>
        <p:xfrm>
          <a:off x="7570348" y="5397882"/>
          <a:ext cx="3227070" cy="7529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6" name="Equation" r:id="rId23" imgW="2666880" imgH="622080" progId="Equation.DSMT4">
                  <p:embed/>
                </p:oleObj>
              </mc:Choice>
              <mc:Fallback>
                <p:oleObj name="Equation" r:id="rId23" imgW="2666880" imgH="622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7570348" y="5397882"/>
                        <a:ext cx="3227070" cy="7529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Rectangle 34"/>
          <p:cNvSpPr/>
          <p:nvPr/>
        </p:nvSpPr>
        <p:spPr>
          <a:xfrm>
            <a:off x="576307" y="559713"/>
            <a:ext cx="56137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GT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90375" y="2323528"/>
            <a:ext cx="98901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KL</a:t>
            </a:r>
            <a:endParaRPr lang="en-US" sz="2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082914" y="361072"/>
            <a:ext cx="333509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AB = 3cm</a:t>
            </a:r>
          </a:p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AC = 4cm</a:t>
            </a:r>
            <a:endParaRPr lang="en-US" sz="2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720556" y="1766666"/>
            <a:ext cx="1981200" cy="2"/>
          </a:xfrm>
          <a:prstGeom prst="line">
            <a:avLst/>
          </a:prstGeom>
          <a:noFill/>
          <a:ln w="28575" cap="flat" cmpd="sng" algn="ctr">
            <a:solidFill>
              <a:schemeClr val="bg1"/>
            </a:solidFill>
            <a:prstDash val="solid"/>
          </a:ln>
          <a:effectLst/>
        </p:spPr>
      </p:cxnSp>
      <p:graphicFrame>
        <p:nvGraphicFramePr>
          <p:cNvPr id="46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7279867"/>
              </p:ext>
            </p:extLst>
          </p:nvPr>
        </p:nvGraphicFramePr>
        <p:xfrm>
          <a:off x="1491540" y="2950708"/>
          <a:ext cx="1041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7" name="Equation" r:id="rId25" imgW="1041120" imgH="622080" progId="Equation.DSMT4">
                  <p:embed/>
                </p:oleObj>
              </mc:Choice>
              <mc:Fallback>
                <p:oleObj name="Equation" r:id="rId25" imgW="1041120" imgH="622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1491540" y="2950708"/>
                        <a:ext cx="1041400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Rectangle 47"/>
          <p:cNvSpPr/>
          <p:nvPr/>
        </p:nvSpPr>
        <p:spPr>
          <a:xfrm>
            <a:off x="1049643" y="1752600"/>
            <a:ext cx="2715227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sz="2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Tính</a:t>
            </a:r>
            <a:endParaRPr lang="en-US" sz="2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i)  AH</a:t>
            </a:r>
          </a:p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ii) S</a:t>
            </a:r>
            <a:r>
              <a:rPr lang="en-US" sz="2200" baseline="-25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BMNC</a:t>
            </a:r>
          </a:p>
          <a:p>
            <a:pPr>
              <a:spcBef>
                <a:spcPts val="1200"/>
              </a:spcBef>
            </a:pP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iii)</a:t>
            </a:r>
          </a:p>
          <a:p>
            <a:pPr>
              <a:spcBef>
                <a:spcPts val="2400"/>
              </a:spcBef>
            </a:pP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iv) 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9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3871360"/>
              </p:ext>
            </p:extLst>
          </p:nvPr>
        </p:nvGraphicFramePr>
        <p:xfrm>
          <a:off x="1506588" y="3587076"/>
          <a:ext cx="381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8" name="Equation" r:id="rId27" imgW="380880" imgH="558720" progId="Equation.DSMT4">
                  <p:embed/>
                </p:oleObj>
              </mc:Choice>
              <mc:Fallback>
                <p:oleObj name="Equation" r:id="rId27" imgW="380880" imgH="55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1506588" y="3587076"/>
                        <a:ext cx="381000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Rectangle 49"/>
          <p:cNvSpPr/>
          <p:nvPr/>
        </p:nvSpPr>
        <p:spPr>
          <a:xfrm>
            <a:off x="1048179" y="1036263"/>
            <a:ext cx="129394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n-US" sz="2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 BC;  </a:t>
            </a:r>
            <a:endParaRPr lang="en-US" sz="2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EB </a:t>
            </a:r>
            <a:r>
              <a:rPr lang="en-US" sz="2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= EC</a:t>
            </a:r>
            <a:endParaRPr lang="en-US" sz="2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1068573" y="526589"/>
            <a:ext cx="16308" cy="3331475"/>
          </a:xfrm>
          <a:prstGeom prst="line">
            <a:avLst/>
          </a:prstGeom>
          <a:noFill/>
          <a:ln w="28575" cap="flat" cmpd="sng" algn="ctr">
            <a:solidFill>
              <a:schemeClr val="bg1"/>
            </a:solidFill>
            <a:prstDash val="solid"/>
          </a:ln>
          <a:effectLst/>
        </p:spPr>
      </p:cxnSp>
      <p:sp>
        <p:nvSpPr>
          <p:cNvPr id="52" name="Rectangle 51"/>
          <p:cNvSpPr/>
          <p:nvPr/>
        </p:nvSpPr>
        <p:spPr>
          <a:xfrm>
            <a:off x="2634407" y="2686928"/>
            <a:ext cx="41148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ii)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Vì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AMHN </a:t>
            </a:r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là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hcn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(</a:t>
            </a:r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cmt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)</a:t>
            </a:r>
          </a:p>
          <a:p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 MN = AH = 2,4 cm</a:t>
            </a:r>
            <a:endParaRPr lang="en-US" sz="2200" dirty="0" smtClea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3" name="Group 52"/>
          <p:cNvGrpSpPr/>
          <p:nvPr/>
        </p:nvGrpSpPr>
        <p:grpSpPr>
          <a:xfrm>
            <a:off x="2627520" y="3428309"/>
            <a:ext cx="3196709" cy="430887"/>
            <a:chOff x="7462014" y="5072499"/>
            <a:chExt cx="3196709" cy="430887"/>
          </a:xfrm>
        </p:grpSpPr>
        <p:sp>
          <p:nvSpPr>
            <p:cNvPr id="54" name="Rectangle 53"/>
            <p:cNvSpPr/>
            <p:nvPr/>
          </p:nvSpPr>
          <p:spPr>
            <a:xfrm>
              <a:off x="7462014" y="5072499"/>
              <a:ext cx="3196709" cy="43088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200" dirty="0" err="1" smtClean="0">
                  <a:solidFill>
                    <a:srgbClr val="FFFFFF"/>
                  </a:solidFill>
                  <a:latin typeface="Arial" pitchFamily="34" charset="0"/>
                  <a:ea typeface="Times New Roman" pitchFamily="18" charset="0"/>
                  <a:cs typeface="Arial" pitchFamily="34" charset="0"/>
                  <a:sym typeface="Symbol" pitchFamily="18" charset="2"/>
                </a:rPr>
                <a:t>Vì</a:t>
              </a:r>
              <a:r>
                <a:rPr lang="en-US" sz="2200" dirty="0" smtClean="0">
                  <a:solidFill>
                    <a:srgbClr val="FFFFFF"/>
                  </a:solidFill>
                  <a:latin typeface="Arial" pitchFamily="34" charset="0"/>
                  <a:ea typeface="Times New Roman" pitchFamily="18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200" dirty="0">
                  <a:solidFill>
                    <a:srgbClr val="FFFFFF"/>
                  </a:solidFill>
                  <a:latin typeface="Arial" pitchFamily="34" charset="0"/>
                  <a:ea typeface="Times New Roman" pitchFamily="18" charset="0"/>
                  <a:cs typeface="Arial" pitchFamily="34" charset="0"/>
                  <a:sym typeface="Symbol" pitchFamily="18" charset="2"/>
                </a:rPr>
                <a:t></a:t>
              </a:r>
              <a:r>
                <a:rPr lang="en-US" sz="2200" dirty="0" smtClean="0">
                  <a:solidFill>
                    <a:srgbClr val="FFFFFF"/>
                  </a:solidFill>
                  <a:latin typeface="Arial" pitchFamily="34" charset="0"/>
                  <a:ea typeface="Times New Roman" pitchFamily="18" charset="0"/>
                  <a:cs typeface="Arial" pitchFamily="34" charset="0"/>
                </a:rPr>
                <a:t>AMN</a:t>
              </a:r>
              <a:r>
                <a:rPr lang="en-US" sz="2200" b="1" dirty="0" smtClean="0">
                  <a:solidFill>
                    <a:prstClr val="white"/>
                  </a:solidFill>
                  <a:latin typeface="MS Song"/>
                  <a:ea typeface="MS Song"/>
                  <a:cs typeface="Arial" pitchFamily="34" charset="0"/>
                  <a:sym typeface="Symbol" pitchFamily="18" charset="2"/>
                </a:rPr>
                <a:t>     </a:t>
              </a:r>
              <a:r>
                <a:rPr lang="vi-VN" sz="2200" dirty="0">
                  <a:solidFill>
                    <a:srgbClr val="FFFFFF"/>
                  </a:solidFill>
                  <a:ea typeface="Times New Roman" pitchFamily="18" charset="0"/>
                  <a:cs typeface="Arial" pitchFamily="34" charset="0"/>
                  <a:sym typeface="Symbol" pitchFamily="18" charset="2"/>
                </a:rPr>
                <a:t></a:t>
              </a:r>
              <a:r>
                <a:rPr lang="en-US" sz="2200" dirty="0" smtClean="0">
                  <a:solidFill>
                    <a:srgbClr val="FFFFFF"/>
                  </a:solidFill>
                  <a:latin typeface="Arial" pitchFamily="34" charset="0"/>
                  <a:ea typeface="Times New Roman" pitchFamily="18" charset="0"/>
                  <a:cs typeface="Arial" pitchFamily="34" charset="0"/>
                  <a:sym typeface="Symbol" pitchFamily="18" charset="2"/>
                </a:rPr>
                <a:t>ACB (</a:t>
              </a:r>
              <a:r>
                <a:rPr lang="en-US" sz="2200" dirty="0" err="1" smtClean="0">
                  <a:solidFill>
                    <a:srgbClr val="FFFFFF"/>
                  </a:solidFill>
                  <a:latin typeface="Arial" pitchFamily="34" charset="0"/>
                  <a:ea typeface="Times New Roman" pitchFamily="18" charset="0"/>
                  <a:cs typeface="Arial" pitchFamily="34" charset="0"/>
                  <a:sym typeface="Symbol" pitchFamily="18" charset="2"/>
                </a:rPr>
                <a:t>cmt</a:t>
              </a:r>
              <a:r>
                <a:rPr lang="en-US" sz="2200" dirty="0" smtClean="0">
                  <a:solidFill>
                    <a:srgbClr val="FFFFFF"/>
                  </a:solidFill>
                  <a:latin typeface="Arial" pitchFamily="34" charset="0"/>
                  <a:ea typeface="Times New Roman" pitchFamily="18" charset="0"/>
                  <a:cs typeface="Arial" pitchFamily="34" charset="0"/>
                  <a:sym typeface="Symbol" pitchFamily="18" charset="2"/>
                </a:rPr>
                <a:t>)</a:t>
              </a:r>
              <a:endParaRPr lang="en-US" sz="2200" dirty="0"/>
            </a:p>
          </p:txBody>
        </p:sp>
        <p:sp>
          <p:nvSpPr>
            <p:cNvPr id="55" name="Freeform 61"/>
            <p:cNvSpPr>
              <a:spLocks noChangeAspect="1"/>
            </p:cNvSpPr>
            <p:nvPr/>
          </p:nvSpPr>
          <p:spPr bwMode="auto">
            <a:xfrm>
              <a:off x="8775753" y="5239656"/>
              <a:ext cx="216409" cy="95659"/>
            </a:xfrm>
            <a:custGeom>
              <a:avLst/>
              <a:gdLst>
                <a:gd name="T0" fmla="*/ 40716 w 2997"/>
                <a:gd name="T1" fmla="*/ 0 h 1298"/>
                <a:gd name="T2" fmla="*/ 18786 w 2997"/>
                <a:gd name="T3" fmla="*/ 9549 h 1298"/>
                <a:gd name="T4" fmla="*/ 5044 w 2997"/>
                <a:gd name="T5" fmla="*/ 26858 h 1298"/>
                <a:gd name="T6" fmla="*/ 658 w 2997"/>
                <a:gd name="T7" fmla="*/ 51477 h 1298"/>
                <a:gd name="T8" fmla="*/ 8918 w 2997"/>
                <a:gd name="T9" fmla="*/ 74978 h 1298"/>
                <a:gd name="T10" fmla="*/ 33552 w 2997"/>
                <a:gd name="T11" fmla="*/ 87288 h 1298"/>
                <a:gd name="T12" fmla="*/ 69443 w 2997"/>
                <a:gd name="T13" fmla="*/ 79156 h 1298"/>
                <a:gd name="T14" fmla="*/ 99340 w 2997"/>
                <a:gd name="T15" fmla="*/ 53193 h 1298"/>
                <a:gd name="T16" fmla="*/ 127849 w 2997"/>
                <a:gd name="T17" fmla="*/ 29693 h 1298"/>
                <a:gd name="T18" fmla="*/ 151459 w 2997"/>
                <a:gd name="T19" fmla="*/ 17905 h 1298"/>
                <a:gd name="T20" fmla="*/ 177190 w 2997"/>
                <a:gd name="T21" fmla="*/ 12907 h 1298"/>
                <a:gd name="T22" fmla="*/ 197511 w 2997"/>
                <a:gd name="T23" fmla="*/ 19621 h 1298"/>
                <a:gd name="T24" fmla="*/ 211765 w 2997"/>
                <a:gd name="T25" fmla="*/ 35810 h 1298"/>
                <a:gd name="T26" fmla="*/ 217248 w 2997"/>
                <a:gd name="T27" fmla="*/ 52074 h 1298"/>
                <a:gd name="T28" fmla="*/ 217759 w 2997"/>
                <a:gd name="T29" fmla="*/ 66622 h 1298"/>
                <a:gd name="T30" fmla="*/ 209572 w 2997"/>
                <a:gd name="T31" fmla="*/ 85049 h 1298"/>
                <a:gd name="T32" fmla="*/ 194733 w 2997"/>
                <a:gd name="T33" fmla="*/ 96837 h 129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997"/>
                <a:gd name="T52" fmla="*/ 0 h 1298"/>
                <a:gd name="T53" fmla="*/ 2997 w 2997"/>
                <a:gd name="T54" fmla="*/ 1298 h 129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997" h="1298">
                  <a:moveTo>
                    <a:pt x="557" y="0"/>
                  </a:moveTo>
                  <a:cubicBezTo>
                    <a:pt x="507" y="21"/>
                    <a:pt x="338" y="68"/>
                    <a:pt x="257" y="128"/>
                  </a:cubicBezTo>
                  <a:cubicBezTo>
                    <a:pt x="176" y="188"/>
                    <a:pt x="110" y="266"/>
                    <a:pt x="69" y="360"/>
                  </a:cubicBezTo>
                  <a:cubicBezTo>
                    <a:pt x="28" y="454"/>
                    <a:pt x="0" y="583"/>
                    <a:pt x="9" y="690"/>
                  </a:cubicBezTo>
                  <a:cubicBezTo>
                    <a:pt x="18" y="797"/>
                    <a:pt x="47" y="925"/>
                    <a:pt x="122" y="1005"/>
                  </a:cubicBezTo>
                  <a:cubicBezTo>
                    <a:pt x="197" y="1085"/>
                    <a:pt x="321" y="1161"/>
                    <a:pt x="459" y="1170"/>
                  </a:cubicBezTo>
                  <a:cubicBezTo>
                    <a:pt x="597" y="1179"/>
                    <a:pt x="800" y="1137"/>
                    <a:pt x="950" y="1061"/>
                  </a:cubicBezTo>
                  <a:cubicBezTo>
                    <a:pt x="1100" y="985"/>
                    <a:pt x="1226" y="823"/>
                    <a:pt x="1359" y="713"/>
                  </a:cubicBezTo>
                  <a:cubicBezTo>
                    <a:pt x="1492" y="603"/>
                    <a:pt x="1630" y="477"/>
                    <a:pt x="1749" y="398"/>
                  </a:cubicBezTo>
                  <a:cubicBezTo>
                    <a:pt x="1868" y="319"/>
                    <a:pt x="1960" y="277"/>
                    <a:pt x="2072" y="240"/>
                  </a:cubicBezTo>
                  <a:cubicBezTo>
                    <a:pt x="2184" y="203"/>
                    <a:pt x="2319" y="169"/>
                    <a:pt x="2424" y="173"/>
                  </a:cubicBezTo>
                  <a:cubicBezTo>
                    <a:pt x="2529" y="177"/>
                    <a:pt x="2623" y="212"/>
                    <a:pt x="2702" y="263"/>
                  </a:cubicBezTo>
                  <a:cubicBezTo>
                    <a:pt x="2781" y="314"/>
                    <a:pt x="2852" y="408"/>
                    <a:pt x="2897" y="480"/>
                  </a:cubicBezTo>
                  <a:cubicBezTo>
                    <a:pt x="2942" y="552"/>
                    <a:pt x="2958" y="629"/>
                    <a:pt x="2972" y="698"/>
                  </a:cubicBezTo>
                  <a:cubicBezTo>
                    <a:pt x="2986" y="767"/>
                    <a:pt x="2997" y="819"/>
                    <a:pt x="2979" y="893"/>
                  </a:cubicBezTo>
                  <a:cubicBezTo>
                    <a:pt x="2961" y="967"/>
                    <a:pt x="2919" y="1072"/>
                    <a:pt x="2867" y="1140"/>
                  </a:cubicBezTo>
                  <a:cubicBezTo>
                    <a:pt x="2815" y="1208"/>
                    <a:pt x="2706" y="1265"/>
                    <a:pt x="2664" y="1298"/>
                  </a:cubicBezTo>
                </a:path>
              </a:pathLst>
            </a:custGeom>
            <a:noFill/>
            <a:ln w="285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</p:grpSp>
      <p:graphicFrame>
        <p:nvGraphicFramePr>
          <p:cNvPr id="56" name="Object 5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345908"/>
              </p:ext>
            </p:extLst>
          </p:nvPr>
        </p:nvGraphicFramePr>
        <p:xfrm>
          <a:off x="2665413" y="3802063"/>
          <a:ext cx="3911600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9" name="Equation" r:id="rId29" imgW="2209680" imgH="482400" progId="Equation.DSMT4">
                  <p:embed/>
                </p:oleObj>
              </mc:Choice>
              <mc:Fallback>
                <p:oleObj name="Equation" r:id="rId29" imgW="220968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2665413" y="3802063"/>
                        <a:ext cx="3911600" cy="854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5339299"/>
              </p:ext>
            </p:extLst>
          </p:nvPr>
        </p:nvGraphicFramePr>
        <p:xfrm>
          <a:off x="3233738" y="4635500"/>
          <a:ext cx="2611437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0" name="Equation" r:id="rId31" imgW="1473120" imgH="393480" progId="Equation.DSMT4">
                  <p:embed/>
                </p:oleObj>
              </mc:Choice>
              <mc:Fallback>
                <p:oleObj name="Equation" r:id="rId31" imgW="14731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3233738" y="4635500"/>
                        <a:ext cx="2611437" cy="698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3314819"/>
              </p:ext>
            </p:extLst>
          </p:nvPr>
        </p:nvGraphicFramePr>
        <p:xfrm>
          <a:off x="3333668" y="5275752"/>
          <a:ext cx="2498148" cy="4271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1" name="Equation" r:id="rId33" imgW="1409400" imgH="241200" progId="Equation.DSMT4">
                  <p:embed/>
                </p:oleObj>
              </mc:Choice>
              <mc:Fallback>
                <p:oleObj name="Equation" r:id="rId33" imgW="140940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3333668" y="5275752"/>
                        <a:ext cx="2498148" cy="4271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5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6014767"/>
              </p:ext>
            </p:extLst>
          </p:nvPr>
        </p:nvGraphicFramePr>
        <p:xfrm>
          <a:off x="3897313" y="5695072"/>
          <a:ext cx="2870200" cy="890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2" name="Equation" r:id="rId35" imgW="1473120" imgH="457200" progId="Equation.DSMT4">
                  <p:embed/>
                </p:oleObj>
              </mc:Choice>
              <mc:Fallback>
                <p:oleObj name="Equation" r:id="rId35" imgW="147312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3897313" y="5695072"/>
                        <a:ext cx="2870200" cy="890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>
            <a:off x="6627813" y="347663"/>
            <a:ext cx="0" cy="522446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 60"/>
          <p:cNvSpPr/>
          <p:nvPr/>
        </p:nvSpPr>
        <p:spPr>
          <a:xfrm>
            <a:off x="6627812" y="613637"/>
            <a:ext cx="271622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Cách</a:t>
            </a:r>
            <a:r>
              <a:rPr lang="en-US" sz="2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 2:</a:t>
            </a:r>
            <a:endParaRPr lang="en-US" sz="22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9442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5" grpId="0"/>
      <p:bldP spid="47" grpId="0"/>
      <p:bldP spid="52" grpId="0"/>
      <p:bldP spid="6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69" name="Picture 3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708" y="4017005"/>
            <a:ext cx="685800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5" name="Picture 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556" y="3877614"/>
            <a:ext cx="3248025" cy="256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59" name="Picture 2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2096" y="5505450"/>
            <a:ext cx="55245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407" name="Picture 7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6974" y="4753414"/>
            <a:ext cx="504825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69" name="Picture 9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643" y="4595373"/>
            <a:ext cx="1019175" cy="141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71" name="Picture 11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108" y="4642998"/>
            <a:ext cx="18669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73" name="Picture 13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291" y="5095532"/>
            <a:ext cx="39052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7" name="Up Arrow 66"/>
          <p:cNvSpPr/>
          <p:nvPr/>
        </p:nvSpPr>
        <p:spPr>
          <a:xfrm>
            <a:off x="8805272" y="4150951"/>
            <a:ext cx="255588" cy="304800"/>
          </a:xfrm>
          <a:prstGeom prst="upArrow">
            <a:avLst/>
          </a:prstGeom>
          <a:solidFill>
            <a:srgbClr val="3399FF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en-US" kern="0" dirty="0">
              <a:solidFill>
                <a:sysClr val="window" lastClr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Up Arrow 67"/>
          <p:cNvSpPr/>
          <p:nvPr/>
        </p:nvSpPr>
        <p:spPr>
          <a:xfrm>
            <a:off x="8821723" y="2944440"/>
            <a:ext cx="255587" cy="304800"/>
          </a:xfrm>
          <a:prstGeom prst="upArrow">
            <a:avLst/>
          </a:prstGeom>
          <a:solidFill>
            <a:srgbClr val="3399FF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en-US" kern="0">
              <a:solidFill>
                <a:sysClr val="window" lastClr="FFFFFF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9" name="Object 6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8427442"/>
              </p:ext>
            </p:extLst>
          </p:nvPr>
        </p:nvGraphicFramePr>
        <p:xfrm>
          <a:off x="8435889" y="3226548"/>
          <a:ext cx="1258888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025" name="Equation" r:id="rId11" imgW="1002960" imgH="304560" progId="Equation.DSMT4">
                  <p:embed/>
                </p:oleObj>
              </mc:Choice>
              <mc:Fallback>
                <p:oleObj name="Equation" r:id="rId11" imgW="100296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8435889" y="3226548"/>
                        <a:ext cx="1258888" cy="3794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" name="Up Arrow 74"/>
          <p:cNvSpPr/>
          <p:nvPr/>
        </p:nvSpPr>
        <p:spPr>
          <a:xfrm>
            <a:off x="8805272" y="4743758"/>
            <a:ext cx="255587" cy="304800"/>
          </a:xfrm>
          <a:prstGeom prst="upArrow">
            <a:avLst/>
          </a:prstGeom>
          <a:solidFill>
            <a:srgbClr val="3399FF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en-US" kern="0">
              <a:solidFill>
                <a:sysClr val="window" lastClr="FFFFFF"/>
              </a:solidFill>
            </a:endParaRPr>
          </a:p>
        </p:txBody>
      </p:sp>
      <p:graphicFrame>
        <p:nvGraphicFramePr>
          <p:cNvPr id="77" name="Object 7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530805"/>
              </p:ext>
            </p:extLst>
          </p:nvPr>
        </p:nvGraphicFramePr>
        <p:xfrm>
          <a:off x="8383121" y="4992452"/>
          <a:ext cx="1016000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026" name="Equation" r:id="rId13" imgW="838080" imgH="304560" progId="Equation.DSMT4">
                  <p:embed/>
                </p:oleObj>
              </mc:Choice>
              <mc:Fallback>
                <p:oleObj name="Equation" r:id="rId13" imgW="83808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8383121" y="4992452"/>
                        <a:ext cx="1016000" cy="369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" name="Up Arrow 79"/>
          <p:cNvSpPr/>
          <p:nvPr/>
        </p:nvSpPr>
        <p:spPr>
          <a:xfrm>
            <a:off x="8833654" y="5348692"/>
            <a:ext cx="257175" cy="304800"/>
          </a:xfrm>
          <a:prstGeom prst="upArrow">
            <a:avLst/>
          </a:prstGeom>
          <a:solidFill>
            <a:srgbClr val="3399FF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en-US" kern="0">
              <a:solidFill>
                <a:sysClr val="window" lastClr="FFFFFF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7911633" y="2588977"/>
            <a:ext cx="313577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AE  MN = {F}</a:t>
            </a:r>
            <a:endParaRPr lang="en-US" sz="2200" dirty="0" smtClea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Up Arrow 83"/>
          <p:cNvSpPr/>
          <p:nvPr/>
        </p:nvSpPr>
        <p:spPr>
          <a:xfrm>
            <a:off x="8817638" y="3549542"/>
            <a:ext cx="255587" cy="304800"/>
          </a:xfrm>
          <a:prstGeom prst="upArrow">
            <a:avLst/>
          </a:prstGeom>
          <a:solidFill>
            <a:srgbClr val="3399FF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en-US" kern="0">
              <a:solidFill>
                <a:sysClr val="window" lastClr="FFFFFF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8649740"/>
              </p:ext>
            </p:extLst>
          </p:nvPr>
        </p:nvGraphicFramePr>
        <p:xfrm>
          <a:off x="8292633" y="3812940"/>
          <a:ext cx="1644650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027" name="Equation" r:id="rId15" imgW="1358640" imgH="355320" progId="Equation.DSMT4">
                  <p:embed/>
                </p:oleObj>
              </mc:Choice>
              <mc:Fallback>
                <p:oleObj name="Equation" r:id="rId15" imgW="1358640" imgH="355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8292633" y="3812940"/>
                        <a:ext cx="1644650" cy="430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0012684"/>
              </p:ext>
            </p:extLst>
          </p:nvPr>
        </p:nvGraphicFramePr>
        <p:xfrm>
          <a:off x="8370421" y="4400315"/>
          <a:ext cx="1582738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028" name="Equation" r:id="rId17" imgW="1307880" imgH="304560" progId="Equation.DSMT4">
                  <p:embed/>
                </p:oleObj>
              </mc:Choice>
              <mc:Fallback>
                <p:oleObj name="Equation" r:id="rId17" imgW="130788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8370421" y="4400315"/>
                        <a:ext cx="1582738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5" name="Rectangle 84"/>
          <p:cNvSpPr/>
          <p:nvPr/>
        </p:nvSpPr>
        <p:spPr>
          <a:xfrm>
            <a:off x="8252629" y="5587090"/>
            <a:ext cx="153503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 AEC </a:t>
            </a:r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cân</a:t>
            </a:r>
            <a:endParaRPr lang="en-US" sz="2200" dirty="0" smtClea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Up Arrow 85"/>
          <p:cNvSpPr/>
          <p:nvPr/>
        </p:nvSpPr>
        <p:spPr>
          <a:xfrm>
            <a:off x="8833654" y="5958292"/>
            <a:ext cx="257175" cy="304800"/>
          </a:xfrm>
          <a:prstGeom prst="upArrow">
            <a:avLst/>
          </a:prstGeom>
          <a:solidFill>
            <a:srgbClr val="3399FF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en-US" kern="0">
              <a:solidFill>
                <a:sysClr val="window" lastClr="FFFFFF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7085012" y="6170377"/>
            <a:ext cx="47244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AE </a:t>
            </a:r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là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trung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tuyến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của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ABC </a:t>
            </a:r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vuông</a:t>
            </a:r>
            <a:endParaRPr lang="en-US" sz="2200" dirty="0" smtClea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5412" name="Picture 52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425" y="5576680"/>
            <a:ext cx="428625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2" name="Rectangle 51"/>
          <p:cNvSpPr/>
          <p:nvPr/>
        </p:nvSpPr>
        <p:spPr>
          <a:xfrm>
            <a:off x="576307" y="559713"/>
            <a:ext cx="56137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GT</a:t>
            </a:r>
          </a:p>
        </p:txBody>
      </p:sp>
      <p:sp>
        <p:nvSpPr>
          <p:cNvPr id="53" name="Rectangle 52"/>
          <p:cNvSpPr/>
          <p:nvPr/>
        </p:nvSpPr>
        <p:spPr>
          <a:xfrm>
            <a:off x="590375" y="2323528"/>
            <a:ext cx="98901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KL</a:t>
            </a:r>
            <a:endParaRPr lang="en-US" sz="2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1082914" y="361072"/>
            <a:ext cx="333509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AB = 3cm</a:t>
            </a:r>
          </a:p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AC = 4cm</a:t>
            </a:r>
            <a:endParaRPr lang="en-US" sz="2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1" name="Straight Connector 60"/>
          <p:cNvCxnSpPr/>
          <p:nvPr/>
        </p:nvCxnSpPr>
        <p:spPr>
          <a:xfrm flipV="1">
            <a:off x="720556" y="1766666"/>
            <a:ext cx="1981200" cy="2"/>
          </a:xfrm>
          <a:prstGeom prst="line">
            <a:avLst/>
          </a:prstGeom>
          <a:noFill/>
          <a:ln w="28575" cap="flat" cmpd="sng" algn="ctr">
            <a:solidFill>
              <a:schemeClr val="bg1"/>
            </a:solidFill>
            <a:prstDash val="solid"/>
          </a:ln>
          <a:effectLst/>
        </p:spPr>
      </p:cxnSp>
      <p:graphicFrame>
        <p:nvGraphicFramePr>
          <p:cNvPr id="62" name="Object 6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2189612"/>
              </p:ext>
            </p:extLst>
          </p:nvPr>
        </p:nvGraphicFramePr>
        <p:xfrm>
          <a:off x="1491540" y="2950708"/>
          <a:ext cx="1041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029" name="Equation" r:id="rId20" imgW="1041120" imgH="622080" progId="Equation.DSMT4">
                  <p:embed/>
                </p:oleObj>
              </mc:Choice>
              <mc:Fallback>
                <p:oleObj name="Equation" r:id="rId20" imgW="1041120" imgH="622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491540" y="2950708"/>
                        <a:ext cx="1041400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" name="Rectangle 62"/>
          <p:cNvSpPr/>
          <p:nvPr/>
        </p:nvSpPr>
        <p:spPr>
          <a:xfrm>
            <a:off x="1049643" y="1752600"/>
            <a:ext cx="2715227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sz="2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Tính</a:t>
            </a:r>
            <a:endParaRPr lang="en-US" sz="2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i)  AH</a:t>
            </a:r>
          </a:p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ii) S</a:t>
            </a:r>
            <a:r>
              <a:rPr lang="en-US" sz="2200" baseline="-25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BMNC</a:t>
            </a:r>
          </a:p>
          <a:p>
            <a:pPr>
              <a:spcBef>
                <a:spcPts val="1200"/>
              </a:spcBef>
            </a:pP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iii)</a:t>
            </a:r>
          </a:p>
          <a:p>
            <a:pPr>
              <a:spcBef>
                <a:spcPts val="2400"/>
              </a:spcBef>
            </a:pP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iv) 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4" name="Object 6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3205120"/>
              </p:ext>
            </p:extLst>
          </p:nvPr>
        </p:nvGraphicFramePr>
        <p:xfrm>
          <a:off x="1506588" y="3587076"/>
          <a:ext cx="381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030" name="Equation" r:id="rId22" imgW="380880" imgH="558720" progId="Equation.DSMT4">
                  <p:embed/>
                </p:oleObj>
              </mc:Choice>
              <mc:Fallback>
                <p:oleObj name="Equation" r:id="rId22" imgW="380880" imgH="55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1506588" y="3587076"/>
                        <a:ext cx="381000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" name="Rectangle 64"/>
          <p:cNvSpPr/>
          <p:nvPr/>
        </p:nvSpPr>
        <p:spPr>
          <a:xfrm>
            <a:off x="1048179" y="1036263"/>
            <a:ext cx="129394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n-US" sz="2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 BC;  </a:t>
            </a:r>
            <a:endParaRPr lang="en-US" sz="2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EB </a:t>
            </a:r>
            <a:r>
              <a:rPr lang="en-US" sz="2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= EC</a:t>
            </a:r>
            <a:endParaRPr lang="en-US" sz="2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6" name="Straight Connector 65"/>
          <p:cNvCxnSpPr/>
          <p:nvPr/>
        </p:nvCxnSpPr>
        <p:spPr>
          <a:xfrm>
            <a:off x="1068573" y="526589"/>
            <a:ext cx="16308" cy="3331475"/>
          </a:xfrm>
          <a:prstGeom prst="line">
            <a:avLst/>
          </a:prstGeom>
          <a:noFill/>
          <a:ln w="28575" cap="flat" cmpd="sng" algn="ctr">
            <a:solidFill>
              <a:schemeClr val="bg1"/>
            </a:solidFill>
            <a:prstDash val="solid"/>
          </a:ln>
          <a:effectLst/>
        </p:spPr>
      </p:cxnSp>
      <p:sp>
        <p:nvSpPr>
          <p:cNvPr id="109" name="Rectangle 108"/>
          <p:cNvSpPr/>
          <p:nvPr/>
        </p:nvSpPr>
        <p:spPr>
          <a:xfrm>
            <a:off x="2665412" y="421234"/>
            <a:ext cx="366281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e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) </a:t>
            </a:r>
            <a:endParaRPr lang="en-US" sz="2200" dirty="0" smtClea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1" name="Object 1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6742263"/>
              </p:ext>
            </p:extLst>
          </p:nvPr>
        </p:nvGraphicFramePr>
        <p:xfrm>
          <a:off x="3004208" y="507561"/>
          <a:ext cx="1663700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031" name="Equation" r:id="rId24" imgW="939600" imgH="203040" progId="Equation.DSMT4">
                  <p:embed/>
                </p:oleObj>
              </mc:Choice>
              <mc:Fallback>
                <p:oleObj name="Equation" r:id="rId24" imgW="93960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3004208" y="507561"/>
                        <a:ext cx="1663700" cy="358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" name="Object 1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9623731"/>
              </p:ext>
            </p:extLst>
          </p:nvPr>
        </p:nvGraphicFramePr>
        <p:xfrm>
          <a:off x="2957293" y="824132"/>
          <a:ext cx="2846387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032" name="Equation" r:id="rId26" imgW="1460160" imgH="241200" progId="Equation.DSMT4">
                  <p:embed/>
                </p:oleObj>
              </mc:Choice>
              <mc:Fallback>
                <p:oleObj name="Equation" r:id="rId26" imgW="146016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2957293" y="824132"/>
                        <a:ext cx="2846387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9663835"/>
              </p:ext>
            </p:extLst>
          </p:nvPr>
        </p:nvGraphicFramePr>
        <p:xfrm>
          <a:off x="2902220" y="1306242"/>
          <a:ext cx="2811462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033" name="Equation" r:id="rId28" imgW="2323800" imgH="622080" progId="Equation.DSMT4">
                  <p:embed/>
                </p:oleObj>
              </mc:Choice>
              <mc:Fallback>
                <p:oleObj name="Equation" r:id="rId28" imgW="2323800" imgH="6220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2220" y="1306242"/>
                        <a:ext cx="2811462" cy="752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" name="Object 1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6452963"/>
              </p:ext>
            </p:extLst>
          </p:nvPr>
        </p:nvGraphicFramePr>
        <p:xfrm>
          <a:off x="6425000" y="350894"/>
          <a:ext cx="1577975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034" name="Equation" r:id="rId30" imgW="1257120" imgH="304560" progId="Equation.DSMT4">
                  <p:embed/>
                </p:oleObj>
              </mc:Choice>
              <mc:Fallback>
                <p:oleObj name="Equation" r:id="rId30" imgW="125712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6425000" y="350894"/>
                        <a:ext cx="1577975" cy="379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5" name="Rectangle 124"/>
          <p:cNvSpPr/>
          <p:nvPr/>
        </p:nvSpPr>
        <p:spPr>
          <a:xfrm>
            <a:off x="7977575" y="343318"/>
            <a:ext cx="250009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 AE  MN = {F}</a:t>
            </a:r>
            <a:endParaRPr lang="en-US" sz="2200" dirty="0" smtClea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7" name="Object 1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1332174"/>
              </p:ext>
            </p:extLst>
          </p:nvPr>
        </p:nvGraphicFramePr>
        <p:xfrm>
          <a:off x="3532187" y="5346700"/>
          <a:ext cx="1952625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035" name="Equation" r:id="rId32" imgW="1612800" imgH="355320" progId="Equation.DSMT4">
                  <p:embed/>
                </p:oleObj>
              </mc:Choice>
              <mc:Fallback>
                <p:oleObj name="Equation" r:id="rId32" imgW="1612800" imgH="355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3532187" y="5346700"/>
                        <a:ext cx="1952625" cy="430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" name="Object 1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6140117"/>
              </p:ext>
            </p:extLst>
          </p:nvPr>
        </p:nvGraphicFramePr>
        <p:xfrm>
          <a:off x="2984500" y="4540250"/>
          <a:ext cx="1890712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036" name="Equation" r:id="rId34" imgW="1562040" imgH="304560" progId="Equation.DSMT4">
                  <p:embed/>
                </p:oleObj>
              </mc:Choice>
              <mc:Fallback>
                <p:oleObj name="Equation" r:id="rId34" imgW="156204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2984500" y="4540250"/>
                        <a:ext cx="1890712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9" name="Rectangle 128"/>
          <p:cNvSpPr/>
          <p:nvPr/>
        </p:nvSpPr>
        <p:spPr>
          <a:xfrm>
            <a:off x="2741612" y="4065220"/>
            <a:ext cx="401046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à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                (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ABC </a:t>
            </a:r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vuông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)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                 </a:t>
            </a:r>
          </a:p>
        </p:txBody>
      </p:sp>
      <p:sp>
        <p:nvSpPr>
          <p:cNvPr id="130" name="Rectangle 129"/>
          <p:cNvSpPr/>
          <p:nvPr/>
        </p:nvSpPr>
        <p:spPr>
          <a:xfrm>
            <a:off x="2860045" y="2011366"/>
            <a:ext cx="5215567" cy="1717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iv) </a:t>
            </a:r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Xét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ABC </a:t>
            </a:r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vuông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tại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A </a:t>
            </a:r>
          </a:p>
          <a:p>
            <a:pPr>
              <a:lnSpc>
                <a:spcPct val="120000"/>
              </a:lnSpc>
            </a:pPr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có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AE </a:t>
            </a:r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là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trung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tuyến</a:t>
            </a:r>
            <a:endParaRPr lang="en-US" sz="2200" dirty="0" smtClean="0">
              <a:solidFill>
                <a:prstClr val="white"/>
              </a:solidFill>
              <a:latin typeface="Arial" pitchFamily="34" charset="0"/>
              <a:cs typeface="Arial" pitchFamily="34" charset="0"/>
              <a:sym typeface="Symbol"/>
            </a:endParaRPr>
          </a:p>
          <a:p>
            <a:pPr marL="342900" indent="-342900">
              <a:lnSpc>
                <a:spcPct val="120000"/>
              </a:lnSpc>
              <a:buFont typeface="Symbol"/>
              <a:buChar char="Þ"/>
            </a:pP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AE = EC (t/c</a:t>
            </a:r>
            <a:r>
              <a:rPr lang="en-US" sz="2200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) </a:t>
            </a:r>
            <a:endParaRPr lang="en-US" sz="2200" dirty="0" smtClean="0">
              <a:solidFill>
                <a:prstClr val="white"/>
              </a:solidFill>
              <a:latin typeface="Arial" pitchFamily="34" charset="0"/>
              <a:cs typeface="Arial" pitchFamily="34" charset="0"/>
              <a:sym typeface="Symbol"/>
            </a:endParaRPr>
          </a:p>
          <a:p>
            <a:pPr marL="342900" indent="-342900">
              <a:lnSpc>
                <a:spcPct val="120000"/>
              </a:lnSpc>
              <a:buFont typeface="Symbol"/>
              <a:buChar char="Þ"/>
            </a:pP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AEC </a:t>
            </a:r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cân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z="220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tại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E </a:t>
            </a:r>
            <a:endParaRPr lang="en-US" sz="2200" dirty="0" smtClea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1" name="Object 1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8862125"/>
              </p:ext>
            </p:extLst>
          </p:nvPr>
        </p:nvGraphicFramePr>
        <p:xfrm>
          <a:off x="3280219" y="4062524"/>
          <a:ext cx="1213993" cy="3688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037" name="Equation" r:id="rId36" imgW="1002960" imgH="304560" progId="Equation.DSMT4">
                  <p:embed/>
                </p:oleObj>
              </mc:Choice>
              <mc:Fallback>
                <p:oleObj name="Equation" r:id="rId36" imgW="100296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3280219" y="4062524"/>
                        <a:ext cx="1213993" cy="3688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2" name="Object 1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681214"/>
              </p:ext>
            </p:extLst>
          </p:nvPr>
        </p:nvGraphicFramePr>
        <p:xfrm>
          <a:off x="3322041" y="4979924"/>
          <a:ext cx="706882" cy="4302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038" name="Equation" r:id="rId38" imgW="583920" imgH="355320" progId="Equation.DSMT4">
                  <p:embed/>
                </p:oleObj>
              </mc:Choice>
              <mc:Fallback>
                <p:oleObj name="Equation" r:id="rId38" imgW="583920" imgH="355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3322041" y="4979924"/>
                        <a:ext cx="706882" cy="4302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3" name="Group 132"/>
          <p:cNvGrpSpPr/>
          <p:nvPr/>
        </p:nvGrpSpPr>
        <p:grpSpPr>
          <a:xfrm>
            <a:off x="2777708" y="4979313"/>
            <a:ext cx="3621504" cy="430887"/>
            <a:chOff x="7462014" y="5022612"/>
            <a:chExt cx="3621504" cy="430887"/>
          </a:xfrm>
        </p:grpSpPr>
        <p:sp>
          <p:nvSpPr>
            <p:cNvPr id="134" name="Rectangle 133"/>
            <p:cNvSpPr/>
            <p:nvPr/>
          </p:nvSpPr>
          <p:spPr>
            <a:xfrm>
              <a:off x="7462014" y="5022612"/>
              <a:ext cx="3621504" cy="43088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200" dirty="0" err="1" smtClean="0">
                  <a:solidFill>
                    <a:srgbClr val="FFFFFF"/>
                  </a:solidFill>
                  <a:latin typeface="Arial" pitchFamily="34" charset="0"/>
                  <a:ea typeface="Times New Roman" pitchFamily="18" charset="0"/>
                  <a:cs typeface="Arial" pitchFamily="34" charset="0"/>
                  <a:sym typeface="Symbol" pitchFamily="18" charset="2"/>
                </a:rPr>
                <a:t>Có</a:t>
              </a:r>
              <a:r>
                <a:rPr lang="en-US" sz="2200" dirty="0" smtClean="0">
                  <a:solidFill>
                    <a:srgbClr val="FFFFFF"/>
                  </a:solidFill>
                  <a:latin typeface="Arial" pitchFamily="34" charset="0"/>
                  <a:ea typeface="Times New Roman" pitchFamily="18" charset="0"/>
                  <a:cs typeface="Arial" pitchFamily="34" charset="0"/>
                  <a:sym typeface="Symbol" pitchFamily="18" charset="2"/>
                </a:rPr>
                <a:t>           (</a:t>
              </a:r>
              <a:r>
                <a:rPr lang="en-US" sz="2200" dirty="0" smtClean="0">
                  <a:solidFill>
                    <a:srgbClr val="FFFFFF"/>
                  </a:solidFill>
                  <a:latin typeface="Arial" pitchFamily="34" charset="0"/>
                  <a:ea typeface="Times New Roman" pitchFamily="18" charset="0"/>
                  <a:cs typeface="Arial" pitchFamily="34" charset="0"/>
                </a:rPr>
                <a:t>AMN</a:t>
              </a:r>
              <a:r>
                <a:rPr lang="en-US" sz="2200" b="1" dirty="0" smtClean="0">
                  <a:solidFill>
                    <a:prstClr val="white"/>
                  </a:solidFill>
                  <a:latin typeface="MS Song"/>
                  <a:ea typeface="MS Song"/>
                  <a:cs typeface="Arial" pitchFamily="34" charset="0"/>
                  <a:sym typeface="Symbol" pitchFamily="18" charset="2"/>
                </a:rPr>
                <a:t>     </a:t>
              </a:r>
              <a:r>
                <a:rPr lang="vi-VN" sz="2200" dirty="0">
                  <a:solidFill>
                    <a:srgbClr val="FFFFFF"/>
                  </a:solidFill>
                  <a:ea typeface="Times New Roman" pitchFamily="18" charset="0"/>
                  <a:cs typeface="Arial" pitchFamily="34" charset="0"/>
                  <a:sym typeface="Symbol" pitchFamily="18" charset="2"/>
                </a:rPr>
                <a:t></a:t>
              </a:r>
              <a:r>
                <a:rPr lang="en-US" sz="2200" dirty="0" smtClean="0">
                  <a:solidFill>
                    <a:srgbClr val="FFFFFF"/>
                  </a:solidFill>
                  <a:latin typeface="Arial" pitchFamily="34" charset="0"/>
                  <a:ea typeface="Times New Roman" pitchFamily="18" charset="0"/>
                  <a:cs typeface="Arial" pitchFamily="34" charset="0"/>
                  <a:sym typeface="Symbol" pitchFamily="18" charset="2"/>
                </a:rPr>
                <a:t>ACB)</a:t>
              </a:r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35" name="Freeform 61"/>
            <p:cNvSpPr>
              <a:spLocks noChangeAspect="1"/>
            </p:cNvSpPr>
            <p:nvPr/>
          </p:nvSpPr>
          <p:spPr bwMode="auto">
            <a:xfrm>
              <a:off x="9729226" y="5201589"/>
              <a:ext cx="216409" cy="95659"/>
            </a:xfrm>
            <a:custGeom>
              <a:avLst/>
              <a:gdLst>
                <a:gd name="T0" fmla="*/ 40716 w 2997"/>
                <a:gd name="T1" fmla="*/ 0 h 1298"/>
                <a:gd name="T2" fmla="*/ 18786 w 2997"/>
                <a:gd name="T3" fmla="*/ 9549 h 1298"/>
                <a:gd name="T4" fmla="*/ 5044 w 2997"/>
                <a:gd name="T5" fmla="*/ 26858 h 1298"/>
                <a:gd name="T6" fmla="*/ 658 w 2997"/>
                <a:gd name="T7" fmla="*/ 51477 h 1298"/>
                <a:gd name="T8" fmla="*/ 8918 w 2997"/>
                <a:gd name="T9" fmla="*/ 74978 h 1298"/>
                <a:gd name="T10" fmla="*/ 33552 w 2997"/>
                <a:gd name="T11" fmla="*/ 87288 h 1298"/>
                <a:gd name="T12" fmla="*/ 69443 w 2997"/>
                <a:gd name="T13" fmla="*/ 79156 h 1298"/>
                <a:gd name="T14" fmla="*/ 99340 w 2997"/>
                <a:gd name="T15" fmla="*/ 53193 h 1298"/>
                <a:gd name="T16" fmla="*/ 127849 w 2997"/>
                <a:gd name="T17" fmla="*/ 29693 h 1298"/>
                <a:gd name="T18" fmla="*/ 151459 w 2997"/>
                <a:gd name="T19" fmla="*/ 17905 h 1298"/>
                <a:gd name="T20" fmla="*/ 177190 w 2997"/>
                <a:gd name="T21" fmla="*/ 12907 h 1298"/>
                <a:gd name="T22" fmla="*/ 197511 w 2997"/>
                <a:gd name="T23" fmla="*/ 19621 h 1298"/>
                <a:gd name="T24" fmla="*/ 211765 w 2997"/>
                <a:gd name="T25" fmla="*/ 35810 h 1298"/>
                <a:gd name="T26" fmla="*/ 217248 w 2997"/>
                <a:gd name="T27" fmla="*/ 52074 h 1298"/>
                <a:gd name="T28" fmla="*/ 217759 w 2997"/>
                <a:gd name="T29" fmla="*/ 66622 h 1298"/>
                <a:gd name="T30" fmla="*/ 209572 w 2997"/>
                <a:gd name="T31" fmla="*/ 85049 h 1298"/>
                <a:gd name="T32" fmla="*/ 194733 w 2997"/>
                <a:gd name="T33" fmla="*/ 96837 h 129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997"/>
                <a:gd name="T52" fmla="*/ 0 h 1298"/>
                <a:gd name="T53" fmla="*/ 2997 w 2997"/>
                <a:gd name="T54" fmla="*/ 1298 h 129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997" h="1298">
                  <a:moveTo>
                    <a:pt x="557" y="0"/>
                  </a:moveTo>
                  <a:cubicBezTo>
                    <a:pt x="507" y="21"/>
                    <a:pt x="338" y="68"/>
                    <a:pt x="257" y="128"/>
                  </a:cubicBezTo>
                  <a:cubicBezTo>
                    <a:pt x="176" y="188"/>
                    <a:pt x="110" y="266"/>
                    <a:pt x="69" y="360"/>
                  </a:cubicBezTo>
                  <a:cubicBezTo>
                    <a:pt x="28" y="454"/>
                    <a:pt x="0" y="583"/>
                    <a:pt x="9" y="690"/>
                  </a:cubicBezTo>
                  <a:cubicBezTo>
                    <a:pt x="18" y="797"/>
                    <a:pt x="47" y="925"/>
                    <a:pt x="122" y="1005"/>
                  </a:cubicBezTo>
                  <a:cubicBezTo>
                    <a:pt x="197" y="1085"/>
                    <a:pt x="321" y="1161"/>
                    <a:pt x="459" y="1170"/>
                  </a:cubicBezTo>
                  <a:cubicBezTo>
                    <a:pt x="597" y="1179"/>
                    <a:pt x="800" y="1137"/>
                    <a:pt x="950" y="1061"/>
                  </a:cubicBezTo>
                  <a:cubicBezTo>
                    <a:pt x="1100" y="985"/>
                    <a:pt x="1226" y="823"/>
                    <a:pt x="1359" y="713"/>
                  </a:cubicBezTo>
                  <a:cubicBezTo>
                    <a:pt x="1492" y="603"/>
                    <a:pt x="1630" y="477"/>
                    <a:pt x="1749" y="398"/>
                  </a:cubicBezTo>
                  <a:cubicBezTo>
                    <a:pt x="1868" y="319"/>
                    <a:pt x="1960" y="277"/>
                    <a:pt x="2072" y="240"/>
                  </a:cubicBezTo>
                  <a:cubicBezTo>
                    <a:pt x="2184" y="203"/>
                    <a:pt x="2319" y="169"/>
                    <a:pt x="2424" y="173"/>
                  </a:cubicBezTo>
                  <a:cubicBezTo>
                    <a:pt x="2529" y="177"/>
                    <a:pt x="2623" y="212"/>
                    <a:pt x="2702" y="263"/>
                  </a:cubicBezTo>
                  <a:cubicBezTo>
                    <a:pt x="2781" y="314"/>
                    <a:pt x="2852" y="408"/>
                    <a:pt x="2897" y="480"/>
                  </a:cubicBezTo>
                  <a:cubicBezTo>
                    <a:pt x="2942" y="552"/>
                    <a:pt x="2958" y="629"/>
                    <a:pt x="2972" y="698"/>
                  </a:cubicBezTo>
                  <a:cubicBezTo>
                    <a:pt x="2986" y="767"/>
                    <a:pt x="2997" y="819"/>
                    <a:pt x="2979" y="893"/>
                  </a:cubicBezTo>
                  <a:cubicBezTo>
                    <a:pt x="2961" y="967"/>
                    <a:pt x="2919" y="1072"/>
                    <a:pt x="2867" y="1140"/>
                  </a:cubicBezTo>
                  <a:cubicBezTo>
                    <a:pt x="2815" y="1208"/>
                    <a:pt x="2706" y="1265"/>
                    <a:pt x="2664" y="1298"/>
                  </a:cubicBezTo>
                </a:path>
              </a:pathLst>
            </a:custGeom>
            <a:noFill/>
            <a:ln w="285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120000"/>
                </a:lnSpc>
                <a:defRPr/>
              </a:pPr>
              <a:endParaRPr lang="en-US" sz="2800" kern="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36" name="Right Brace 135"/>
          <p:cNvSpPr/>
          <p:nvPr/>
        </p:nvSpPr>
        <p:spPr>
          <a:xfrm>
            <a:off x="6199063" y="4525740"/>
            <a:ext cx="175706" cy="900351"/>
          </a:xfrm>
          <a:prstGeom prst="rightBrace">
            <a:avLst>
              <a:gd name="adj1" fmla="val 34108"/>
              <a:gd name="adj2" fmla="val 50000"/>
            </a:avLst>
          </a:prstGeom>
          <a:noFill/>
          <a:ln w="28575" cap="flat" cmpd="sng" algn="ctr">
            <a:solidFill>
              <a:srgbClr val="FFFFFF"/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>
              <a:defRPr/>
            </a:pPr>
            <a:endParaRPr lang="en-US" kern="0">
              <a:solidFill>
                <a:sysClr val="windowText" lastClr="000000"/>
              </a:solidFill>
            </a:endParaRPr>
          </a:p>
        </p:txBody>
      </p:sp>
      <p:sp>
        <p:nvSpPr>
          <p:cNvPr id="137" name="Rectangle 136"/>
          <p:cNvSpPr/>
          <p:nvPr/>
        </p:nvSpPr>
        <p:spPr>
          <a:xfrm>
            <a:off x="3884612" y="5715000"/>
            <a:ext cx="242198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Symbol"/>
              <a:buChar char="Þ"/>
            </a:pP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AFN </a:t>
            </a:r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vuông</a:t>
            </a:r>
            <a:r>
              <a:rPr lang="en-US" sz="2200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endParaRPr lang="en-US" sz="2200" dirty="0" smtClean="0">
              <a:solidFill>
                <a:prstClr val="white"/>
              </a:solidFill>
              <a:latin typeface="Arial" pitchFamily="34" charset="0"/>
              <a:cs typeface="Arial" pitchFamily="34" charset="0"/>
              <a:sym typeface="Symbol"/>
            </a:endParaRPr>
          </a:p>
          <a:p>
            <a:r>
              <a:rPr lang="en-US" sz="2200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   </a:t>
            </a:r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tại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F (đ/l)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                 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3952420"/>
              </p:ext>
            </p:extLst>
          </p:nvPr>
        </p:nvGraphicFramePr>
        <p:xfrm>
          <a:off x="2959417" y="3648729"/>
          <a:ext cx="1306195" cy="3688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039" name="Equation" r:id="rId40" imgW="1079280" imgH="304560" progId="Equation.DSMT4">
                  <p:embed/>
                </p:oleObj>
              </mc:Choice>
              <mc:Fallback>
                <p:oleObj name="Equation" r:id="rId40" imgW="107928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1"/>
                      <a:stretch>
                        <a:fillRect/>
                      </a:stretch>
                    </p:blipFill>
                    <p:spPr>
                      <a:xfrm>
                        <a:off x="2959417" y="3648729"/>
                        <a:ext cx="1306195" cy="3688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8" name="Group 137"/>
          <p:cNvGrpSpPr/>
          <p:nvPr/>
        </p:nvGrpSpPr>
        <p:grpSpPr>
          <a:xfrm>
            <a:off x="6306596" y="733864"/>
            <a:ext cx="3791872" cy="769441"/>
            <a:chOff x="7462014" y="5072499"/>
            <a:chExt cx="3791872" cy="769441"/>
          </a:xfrm>
        </p:grpSpPr>
        <p:sp>
          <p:nvSpPr>
            <p:cNvPr id="139" name="Rectangle 138"/>
            <p:cNvSpPr/>
            <p:nvPr/>
          </p:nvSpPr>
          <p:spPr>
            <a:xfrm>
              <a:off x="7462014" y="5072499"/>
              <a:ext cx="3791872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200" dirty="0" smtClean="0">
                  <a:solidFill>
                    <a:srgbClr val="FFFFFF"/>
                  </a:solidFill>
                  <a:latin typeface="Arial" pitchFamily="34" charset="0"/>
                  <a:ea typeface="Times New Roman" pitchFamily="18" charset="0"/>
                  <a:cs typeface="Arial" pitchFamily="34" charset="0"/>
                  <a:sym typeface="Symbol" pitchFamily="18" charset="2"/>
                </a:rPr>
                <a:t></a:t>
              </a:r>
              <a:r>
                <a:rPr lang="en-US" sz="2200" dirty="0" smtClean="0">
                  <a:solidFill>
                    <a:srgbClr val="FFFFFF"/>
                  </a:solidFill>
                  <a:latin typeface="Arial" pitchFamily="34" charset="0"/>
                  <a:ea typeface="Times New Roman" pitchFamily="18" charset="0"/>
                  <a:cs typeface="Arial" pitchFamily="34" charset="0"/>
                </a:rPr>
                <a:t>AMN</a:t>
              </a:r>
              <a:r>
                <a:rPr lang="en-US" sz="2200" b="1" dirty="0" smtClean="0">
                  <a:solidFill>
                    <a:prstClr val="white"/>
                  </a:solidFill>
                  <a:latin typeface="MS Song"/>
                  <a:ea typeface="MS Song"/>
                  <a:cs typeface="Arial" pitchFamily="34" charset="0"/>
                  <a:sym typeface="Symbol" pitchFamily="18" charset="2"/>
                </a:rPr>
                <a:t>     </a:t>
              </a:r>
              <a:r>
                <a:rPr lang="vi-VN" sz="2200" dirty="0">
                  <a:solidFill>
                    <a:srgbClr val="FFFFFF"/>
                  </a:solidFill>
                  <a:ea typeface="Times New Roman" pitchFamily="18" charset="0"/>
                  <a:cs typeface="Arial" pitchFamily="34" charset="0"/>
                  <a:sym typeface="Symbol" pitchFamily="18" charset="2"/>
                </a:rPr>
                <a:t></a:t>
              </a:r>
              <a:r>
                <a:rPr lang="en-US" sz="2200" dirty="0" smtClean="0">
                  <a:solidFill>
                    <a:srgbClr val="FFFFFF"/>
                  </a:solidFill>
                  <a:latin typeface="Arial" pitchFamily="34" charset="0"/>
                  <a:ea typeface="Times New Roman" pitchFamily="18" charset="0"/>
                  <a:cs typeface="Arial" pitchFamily="34" charset="0"/>
                  <a:sym typeface="Symbol" pitchFamily="18" charset="2"/>
                </a:rPr>
                <a:t>ACB (</a:t>
              </a:r>
              <a:r>
                <a:rPr lang="en-US" sz="2200" dirty="0" err="1" smtClean="0">
                  <a:solidFill>
                    <a:srgbClr val="FFFFFF"/>
                  </a:solidFill>
                  <a:latin typeface="Arial" pitchFamily="34" charset="0"/>
                  <a:ea typeface="Times New Roman" pitchFamily="18" charset="0"/>
                  <a:cs typeface="Arial" pitchFamily="34" charset="0"/>
                  <a:sym typeface="Symbol" pitchFamily="18" charset="2"/>
                </a:rPr>
                <a:t>cmt</a:t>
              </a:r>
              <a:r>
                <a:rPr lang="en-US" sz="2200" dirty="0" smtClean="0">
                  <a:solidFill>
                    <a:srgbClr val="FFFFFF"/>
                  </a:solidFill>
                  <a:latin typeface="Arial" pitchFamily="34" charset="0"/>
                  <a:ea typeface="Times New Roman" pitchFamily="18" charset="0"/>
                  <a:cs typeface="Arial" pitchFamily="34" charset="0"/>
                  <a:sym typeface="Symbol" pitchFamily="18" charset="2"/>
                </a:rPr>
                <a:t>)</a:t>
              </a:r>
            </a:p>
            <a:p>
              <a:r>
                <a:rPr lang="en-US" sz="2200" dirty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AF </a:t>
              </a:r>
              <a:r>
                <a:rPr lang="en-US" sz="2200" dirty="0" err="1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và</a:t>
              </a:r>
              <a:r>
                <a:rPr lang="en-US" sz="2200" dirty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 AH </a:t>
              </a:r>
              <a:r>
                <a:rPr lang="en-US" sz="2200" dirty="0" err="1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là</a:t>
              </a:r>
              <a:r>
                <a:rPr lang="en-US" sz="2200" dirty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 2 </a:t>
              </a:r>
              <a:r>
                <a:rPr lang="en-US" sz="2200" dirty="0" err="1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đường</a:t>
              </a:r>
              <a:r>
                <a:rPr lang="en-US" sz="2200" dirty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200" dirty="0" err="1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cao</a:t>
              </a:r>
              <a:r>
                <a:rPr lang="en-US" sz="2200" dirty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 t/ư</a:t>
              </a:r>
              <a:endParaRPr lang="en-US" dirty="0"/>
            </a:p>
          </p:txBody>
        </p:sp>
        <p:sp>
          <p:nvSpPr>
            <p:cNvPr id="140" name="Freeform 61"/>
            <p:cNvSpPr>
              <a:spLocks noChangeAspect="1"/>
            </p:cNvSpPr>
            <p:nvPr/>
          </p:nvSpPr>
          <p:spPr bwMode="auto">
            <a:xfrm>
              <a:off x="8410410" y="5239656"/>
              <a:ext cx="216409" cy="95659"/>
            </a:xfrm>
            <a:custGeom>
              <a:avLst/>
              <a:gdLst>
                <a:gd name="T0" fmla="*/ 40716 w 2997"/>
                <a:gd name="T1" fmla="*/ 0 h 1298"/>
                <a:gd name="T2" fmla="*/ 18786 w 2997"/>
                <a:gd name="T3" fmla="*/ 9549 h 1298"/>
                <a:gd name="T4" fmla="*/ 5044 w 2997"/>
                <a:gd name="T5" fmla="*/ 26858 h 1298"/>
                <a:gd name="T6" fmla="*/ 658 w 2997"/>
                <a:gd name="T7" fmla="*/ 51477 h 1298"/>
                <a:gd name="T8" fmla="*/ 8918 w 2997"/>
                <a:gd name="T9" fmla="*/ 74978 h 1298"/>
                <a:gd name="T10" fmla="*/ 33552 w 2997"/>
                <a:gd name="T11" fmla="*/ 87288 h 1298"/>
                <a:gd name="T12" fmla="*/ 69443 w 2997"/>
                <a:gd name="T13" fmla="*/ 79156 h 1298"/>
                <a:gd name="T14" fmla="*/ 99340 w 2997"/>
                <a:gd name="T15" fmla="*/ 53193 h 1298"/>
                <a:gd name="T16" fmla="*/ 127849 w 2997"/>
                <a:gd name="T17" fmla="*/ 29693 h 1298"/>
                <a:gd name="T18" fmla="*/ 151459 w 2997"/>
                <a:gd name="T19" fmla="*/ 17905 h 1298"/>
                <a:gd name="T20" fmla="*/ 177190 w 2997"/>
                <a:gd name="T21" fmla="*/ 12907 h 1298"/>
                <a:gd name="T22" fmla="*/ 197511 w 2997"/>
                <a:gd name="T23" fmla="*/ 19621 h 1298"/>
                <a:gd name="T24" fmla="*/ 211765 w 2997"/>
                <a:gd name="T25" fmla="*/ 35810 h 1298"/>
                <a:gd name="T26" fmla="*/ 217248 w 2997"/>
                <a:gd name="T27" fmla="*/ 52074 h 1298"/>
                <a:gd name="T28" fmla="*/ 217759 w 2997"/>
                <a:gd name="T29" fmla="*/ 66622 h 1298"/>
                <a:gd name="T30" fmla="*/ 209572 w 2997"/>
                <a:gd name="T31" fmla="*/ 85049 h 1298"/>
                <a:gd name="T32" fmla="*/ 194733 w 2997"/>
                <a:gd name="T33" fmla="*/ 96837 h 129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997"/>
                <a:gd name="T52" fmla="*/ 0 h 1298"/>
                <a:gd name="T53" fmla="*/ 2997 w 2997"/>
                <a:gd name="T54" fmla="*/ 1298 h 129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997" h="1298">
                  <a:moveTo>
                    <a:pt x="557" y="0"/>
                  </a:moveTo>
                  <a:cubicBezTo>
                    <a:pt x="507" y="21"/>
                    <a:pt x="338" y="68"/>
                    <a:pt x="257" y="128"/>
                  </a:cubicBezTo>
                  <a:cubicBezTo>
                    <a:pt x="176" y="188"/>
                    <a:pt x="110" y="266"/>
                    <a:pt x="69" y="360"/>
                  </a:cubicBezTo>
                  <a:cubicBezTo>
                    <a:pt x="28" y="454"/>
                    <a:pt x="0" y="583"/>
                    <a:pt x="9" y="690"/>
                  </a:cubicBezTo>
                  <a:cubicBezTo>
                    <a:pt x="18" y="797"/>
                    <a:pt x="47" y="925"/>
                    <a:pt x="122" y="1005"/>
                  </a:cubicBezTo>
                  <a:cubicBezTo>
                    <a:pt x="197" y="1085"/>
                    <a:pt x="321" y="1161"/>
                    <a:pt x="459" y="1170"/>
                  </a:cubicBezTo>
                  <a:cubicBezTo>
                    <a:pt x="597" y="1179"/>
                    <a:pt x="800" y="1137"/>
                    <a:pt x="950" y="1061"/>
                  </a:cubicBezTo>
                  <a:cubicBezTo>
                    <a:pt x="1100" y="985"/>
                    <a:pt x="1226" y="823"/>
                    <a:pt x="1359" y="713"/>
                  </a:cubicBezTo>
                  <a:cubicBezTo>
                    <a:pt x="1492" y="603"/>
                    <a:pt x="1630" y="477"/>
                    <a:pt x="1749" y="398"/>
                  </a:cubicBezTo>
                  <a:cubicBezTo>
                    <a:pt x="1868" y="319"/>
                    <a:pt x="1960" y="277"/>
                    <a:pt x="2072" y="240"/>
                  </a:cubicBezTo>
                  <a:cubicBezTo>
                    <a:pt x="2184" y="203"/>
                    <a:pt x="2319" y="169"/>
                    <a:pt x="2424" y="173"/>
                  </a:cubicBezTo>
                  <a:cubicBezTo>
                    <a:pt x="2529" y="177"/>
                    <a:pt x="2623" y="212"/>
                    <a:pt x="2702" y="263"/>
                  </a:cubicBezTo>
                  <a:cubicBezTo>
                    <a:pt x="2781" y="314"/>
                    <a:pt x="2852" y="408"/>
                    <a:pt x="2897" y="480"/>
                  </a:cubicBezTo>
                  <a:cubicBezTo>
                    <a:pt x="2942" y="552"/>
                    <a:pt x="2958" y="629"/>
                    <a:pt x="2972" y="698"/>
                  </a:cubicBezTo>
                  <a:cubicBezTo>
                    <a:pt x="2986" y="767"/>
                    <a:pt x="2997" y="819"/>
                    <a:pt x="2979" y="893"/>
                  </a:cubicBezTo>
                  <a:cubicBezTo>
                    <a:pt x="2961" y="967"/>
                    <a:pt x="2919" y="1072"/>
                    <a:pt x="2867" y="1140"/>
                  </a:cubicBezTo>
                  <a:cubicBezTo>
                    <a:pt x="2815" y="1208"/>
                    <a:pt x="2706" y="1265"/>
                    <a:pt x="2664" y="1298"/>
                  </a:cubicBezTo>
                </a:path>
              </a:pathLst>
            </a:custGeom>
            <a:noFill/>
            <a:ln w="285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</p:grpSp>
      <p:graphicFrame>
        <p:nvGraphicFramePr>
          <p:cNvPr id="141" name="Object 1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46541"/>
              </p:ext>
            </p:extLst>
          </p:nvPr>
        </p:nvGraphicFramePr>
        <p:xfrm>
          <a:off x="6379087" y="1535713"/>
          <a:ext cx="2643187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040" name="Equation" r:id="rId42" imgW="2184120" imgH="558720" progId="Equation.DSMT4">
                  <p:embed/>
                </p:oleObj>
              </mc:Choice>
              <mc:Fallback>
                <p:oleObj name="Equation" r:id="rId42" imgW="2184120" imgH="55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3"/>
                      <a:stretch>
                        <a:fillRect/>
                      </a:stretch>
                    </p:blipFill>
                    <p:spPr>
                      <a:xfrm>
                        <a:off x="6379087" y="1535713"/>
                        <a:ext cx="2643187" cy="674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/>
        </p:nvSpPr>
        <p:spPr>
          <a:xfrm>
            <a:off x="6752076" y="2510835"/>
            <a:ext cx="4800601" cy="4062293"/>
          </a:xfrm>
          <a:prstGeom prst="rect">
            <a:avLst/>
          </a:prstGeom>
          <a:noFill/>
          <a:ln>
            <a:solidFill>
              <a:srgbClr val="66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308462" y="3620265"/>
            <a:ext cx="75052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(t/c)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8451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animBg="1"/>
      <p:bldP spid="67" grpId="1" animBg="1"/>
      <p:bldP spid="68" grpId="0" animBg="1"/>
      <p:bldP spid="68" grpId="1" animBg="1"/>
      <p:bldP spid="75" grpId="0" animBg="1"/>
      <p:bldP spid="75" grpId="1" animBg="1"/>
      <p:bldP spid="80" grpId="0" animBg="1"/>
      <p:bldP spid="80" grpId="1" animBg="1"/>
      <p:bldP spid="82" grpId="0"/>
      <p:bldP spid="82" grpId="1"/>
      <p:bldP spid="84" grpId="0" animBg="1"/>
      <p:bldP spid="84" grpId="1" animBg="1"/>
      <p:bldP spid="85" grpId="0"/>
      <p:bldP spid="85" grpId="1"/>
      <p:bldP spid="86" grpId="0" animBg="1"/>
      <p:bldP spid="86" grpId="1" animBg="1"/>
      <p:bldP spid="87" grpId="0"/>
      <p:bldP spid="87" grpId="1"/>
      <p:bldP spid="125" grpId="0"/>
      <p:bldP spid="129" grpId="0"/>
      <p:bldP spid="130" grpId="0"/>
      <p:bldP spid="136" grpId="0" animBg="1"/>
      <p:bldP spid="137" grpId="0"/>
      <p:bldP spid="4" grpId="0" animBg="1"/>
      <p:bldP spid="4" grpId="1" animBg="1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18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3600" y="4738688"/>
            <a:ext cx="2662237" cy="1182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17" descr="Cov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3600" y="4452938"/>
            <a:ext cx="2998787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16" descr="Cov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0825" y="3275013"/>
            <a:ext cx="2054225" cy="1644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15" descr="Cov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9912" y="4859338"/>
            <a:ext cx="2727325" cy="1462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14" descr="Cove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0" y="4068763"/>
            <a:ext cx="2722562" cy="94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13" descr="Cove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1025" y="3297238"/>
            <a:ext cx="1177925" cy="1782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12" descr="Cover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0625" y="3098800"/>
            <a:ext cx="232092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11" descr="Cover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9637" y="1747838"/>
            <a:ext cx="3021013" cy="1462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0" name="Picture 10" descr="Cover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1387" y="788988"/>
            <a:ext cx="2290763" cy="2420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" name="Picture 9" descr="Cover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0825" y="2908300"/>
            <a:ext cx="2386012" cy="630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" name="Picture 8" descr="Cover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412" y="2709863"/>
            <a:ext cx="2955925" cy="1195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3" name="Picture 7" descr="Cover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412" y="1916113"/>
            <a:ext cx="2986088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4" name="Picture 6" descr="Cover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412" y="522288"/>
            <a:ext cx="2990850" cy="2300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5" name="Picture 5" descr="Cover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1125" y="2549525"/>
            <a:ext cx="1652587" cy="98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6" name="Picture 4" descr="Cover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3887" y="3021013"/>
            <a:ext cx="2028825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0" name="TextBox 59"/>
          <p:cNvSpPr txBox="1"/>
          <p:nvPr/>
        </p:nvSpPr>
        <p:spPr>
          <a:xfrm>
            <a:off x="1352435" y="3030338"/>
            <a:ext cx="2120901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50" dirty="0" err="1" smtClean="0">
                <a:latin typeface="Arial" pitchFamily="34" charset="0"/>
                <a:cs typeface="Arial" pitchFamily="34" charset="0"/>
              </a:rPr>
              <a:t>Đối</a:t>
            </a:r>
            <a:r>
              <a:rPr lang="en-US" sz="23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50" dirty="0" err="1" smtClean="0">
                <a:latin typeface="Arial" pitchFamily="34" charset="0"/>
                <a:cs typeface="Arial" pitchFamily="34" charset="0"/>
              </a:rPr>
              <a:t>xứng</a:t>
            </a:r>
            <a:r>
              <a:rPr lang="en-US" sz="23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50" dirty="0" err="1" smtClean="0">
                <a:latin typeface="Arial" pitchFamily="34" charset="0"/>
                <a:cs typeface="Arial" pitchFamily="34" charset="0"/>
              </a:rPr>
              <a:t>trục</a:t>
            </a:r>
            <a:endParaRPr lang="en-US" sz="235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350" dirty="0" err="1" smtClean="0">
                <a:latin typeface="Arial" pitchFamily="34" charset="0"/>
                <a:cs typeface="Arial" pitchFamily="34" charset="0"/>
              </a:rPr>
              <a:t>Đối</a:t>
            </a:r>
            <a:r>
              <a:rPr lang="en-US" sz="23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50" dirty="0" err="1" smtClean="0">
                <a:latin typeface="Arial" pitchFamily="34" charset="0"/>
                <a:cs typeface="Arial" pitchFamily="34" charset="0"/>
              </a:rPr>
              <a:t>xứng</a:t>
            </a:r>
            <a:r>
              <a:rPr lang="en-US" sz="23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50" dirty="0" err="1" smtClean="0">
                <a:latin typeface="Arial" pitchFamily="34" charset="0"/>
                <a:cs typeface="Arial" pitchFamily="34" charset="0"/>
              </a:rPr>
              <a:t>tâm</a:t>
            </a:r>
            <a:endParaRPr lang="en-US" sz="235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186202" y="637041"/>
            <a:ext cx="2469810" cy="1177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50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sz="23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50" dirty="0" err="1" smtClean="0">
                <a:latin typeface="Arial" pitchFamily="34" charset="0"/>
                <a:cs typeface="Arial" pitchFamily="34" charset="0"/>
              </a:rPr>
              <a:t>nghĩa</a:t>
            </a:r>
            <a:r>
              <a:rPr lang="en-US" sz="2350" dirty="0" smtClean="0">
                <a:latin typeface="Arial" pitchFamily="34" charset="0"/>
                <a:cs typeface="Arial" pitchFamily="34" charset="0"/>
              </a:rPr>
              <a:t>, T/C DHNB </a:t>
            </a:r>
            <a:r>
              <a:rPr lang="en-US" sz="235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3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50" dirty="0" err="1" smtClean="0">
                <a:latin typeface="Arial" pitchFamily="34" charset="0"/>
                <a:cs typeface="Arial" pitchFamily="34" charset="0"/>
              </a:rPr>
              <a:t>loại</a:t>
            </a:r>
            <a:r>
              <a:rPr lang="en-US" sz="23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50" dirty="0" err="1" smtClean="0">
                <a:latin typeface="Arial" pitchFamily="34" charset="0"/>
                <a:cs typeface="Arial" pitchFamily="34" charset="0"/>
              </a:rPr>
              <a:t>tứ</a:t>
            </a:r>
            <a:r>
              <a:rPr lang="en-US" sz="23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50" dirty="0" err="1" smtClean="0">
                <a:latin typeface="Arial" pitchFamily="34" charset="0"/>
                <a:cs typeface="Arial" pitchFamily="34" charset="0"/>
              </a:rPr>
              <a:t>giác</a:t>
            </a:r>
            <a:r>
              <a:rPr lang="en-US" sz="23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50" dirty="0" err="1" smtClean="0">
                <a:latin typeface="Arial" pitchFamily="34" charset="0"/>
                <a:cs typeface="Arial" pitchFamily="34" charset="0"/>
              </a:rPr>
              <a:t>đặc</a:t>
            </a:r>
            <a:r>
              <a:rPr lang="en-US" sz="23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50" dirty="0" err="1" smtClean="0">
                <a:latin typeface="Arial" pitchFamily="34" charset="0"/>
                <a:cs typeface="Arial" pitchFamily="34" charset="0"/>
              </a:rPr>
              <a:t>biệt</a:t>
            </a:r>
            <a:endParaRPr lang="en-US" sz="23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1113632" y="1912372"/>
            <a:ext cx="2701925" cy="1177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50" dirty="0" err="1" smtClean="0">
                <a:latin typeface="Arial" pitchFamily="34" charset="0"/>
                <a:cs typeface="Arial" pitchFamily="34" charset="0"/>
              </a:rPr>
              <a:t>Đường</a:t>
            </a:r>
            <a:r>
              <a:rPr lang="en-US" sz="23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50" dirty="0" err="1" smtClean="0">
                <a:latin typeface="Arial" pitchFamily="34" charset="0"/>
                <a:cs typeface="Arial" pitchFamily="34" charset="0"/>
              </a:rPr>
              <a:t>trung</a:t>
            </a:r>
            <a:r>
              <a:rPr lang="en-US" sz="23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50" dirty="0" err="1" smtClean="0">
                <a:latin typeface="Arial" pitchFamily="34" charset="0"/>
                <a:cs typeface="Arial" pitchFamily="34" charset="0"/>
              </a:rPr>
              <a:t>bình</a:t>
            </a:r>
            <a:r>
              <a:rPr lang="en-US" sz="23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50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2350" dirty="0" smtClean="0">
                <a:latin typeface="Arial" pitchFamily="34" charset="0"/>
                <a:cs typeface="Arial" pitchFamily="34" charset="0"/>
              </a:rPr>
              <a:t> tam </a:t>
            </a:r>
            <a:r>
              <a:rPr lang="en-US" sz="2350" dirty="0" err="1" smtClean="0">
                <a:latin typeface="Arial" pitchFamily="34" charset="0"/>
                <a:cs typeface="Arial" pitchFamily="34" charset="0"/>
              </a:rPr>
              <a:t>giác</a:t>
            </a:r>
            <a:r>
              <a:rPr lang="en-US" sz="2350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 algn="ctr"/>
            <a:r>
              <a:rPr lang="en-US" sz="2350" dirty="0" err="1" smtClean="0">
                <a:latin typeface="Arial" pitchFamily="34" charset="0"/>
                <a:cs typeface="Arial" pitchFamily="34" charset="0"/>
              </a:rPr>
              <a:t>hình</a:t>
            </a:r>
            <a:r>
              <a:rPr lang="en-US" sz="23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50" dirty="0" err="1" smtClean="0">
                <a:latin typeface="Arial" pitchFamily="34" charset="0"/>
                <a:cs typeface="Arial" pitchFamily="34" charset="0"/>
              </a:rPr>
              <a:t>thang</a:t>
            </a:r>
            <a:endParaRPr lang="en-US" sz="23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 rot="1309450">
            <a:off x="4737242" y="2898365"/>
            <a:ext cx="5426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</a:t>
            </a:r>
            <a:endParaRPr lang="en-US" sz="12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445609" y="774309"/>
            <a:ext cx="2657475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BTVN: </a:t>
            </a:r>
            <a:r>
              <a:rPr lang="en-US" sz="2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2, 3, 4, 5, 6, 7, 9, 10 </a:t>
            </a:r>
          </a:p>
          <a:p>
            <a:pPr algn="ctr"/>
            <a:r>
              <a:rPr lang="en-US" sz="2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trang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131,132 </a:t>
            </a:r>
            <a:r>
              <a:rPr lang="en-US" sz="2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sgk</a:t>
            </a:r>
            <a:endParaRPr lang="en-US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615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18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3600" y="4738688"/>
            <a:ext cx="2662237" cy="1182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17" descr="Cov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3600" y="4452938"/>
            <a:ext cx="2998787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16" descr="Cov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0825" y="3275013"/>
            <a:ext cx="2054225" cy="1644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15" descr="Cov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9912" y="4859338"/>
            <a:ext cx="2727325" cy="1462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14" descr="Cove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0" y="4068763"/>
            <a:ext cx="2722562" cy="94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13" descr="Cove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1025" y="3297238"/>
            <a:ext cx="1177925" cy="1782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12" descr="Cover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0625" y="3098800"/>
            <a:ext cx="232092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11" descr="Cover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9637" y="1747838"/>
            <a:ext cx="3021013" cy="1462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0" name="Picture 10" descr="Cover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1387" y="788988"/>
            <a:ext cx="2290763" cy="2420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" name="Picture 9" descr="Cover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0825" y="2908300"/>
            <a:ext cx="2386012" cy="630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" name="Picture 8" descr="Cover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412" y="2709863"/>
            <a:ext cx="2955925" cy="1195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3" name="Picture 7" descr="Cover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412" y="1916113"/>
            <a:ext cx="2986088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4" name="Picture 6" descr="Cover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412" y="522288"/>
            <a:ext cx="2990850" cy="2300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5" name="Picture 5" descr="Cover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1125" y="2549525"/>
            <a:ext cx="1652587" cy="98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6" name="Picture 4" descr="Cover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3887" y="3021013"/>
            <a:ext cx="2028825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0" name="TextBox 59"/>
          <p:cNvSpPr txBox="1"/>
          <p:nvPr/>
        </p:nvSpPr>
        <p:spPr>
          <a:xfrm>
            <a:off x="1352435" y="3030338"/>
            <a:ext cx="2120901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50" dirty="0" err="1" smtClean="0">
                <a:latin typeface="Arial" pitchFamily="34" charset="0"/>
                <a:cs typeface="Arial" pitchFamily="34" charset="0"/>
              </a:rPr>
              <a:t>Đối</a:t>
            </a:r>
            <a:r>
              <a:rPr lang="en-US" sz="23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50" dirty="0" err="1" smtClean="0">
                <a:latin typeface="Arial" pitchFamily="34" charset="0"/>
                <a:cs typeface="Arial" pitchFamily="34" charset="0"/>
              </a:rPr>
              <a:t>xứng</a:t>
            </a:r>
            <a:r>
              <a:rPr lang="en-US" sz="23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50" dirty="0" err="1" smtClean="0">
                <a:latin typeface="Arial" pitchFamily="34" charset="0"/>
                <a:cs typeface="Arial" pitchFamily="34" charset="0"/>
              </a:rPr>
              <a:t>trục</a:t>
            </a:r>
            <a:endParaRPr lang="en-US" sz="235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350" dirty="0" err="1" smtClean="0">
                <a:latin typeface="Arial" pitchFamily="34" charset="0"/>
                <a:cs typeface="Arial" pitchFamily="34" charset="0"/>
              </a:rPr>
              <a:t>Đối</a:t>
            </a:r>
            <a:r>
              <a:rPr lang="en-US" sz="23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50" dirty="0" err="1" smtClean="0">
                <a:latin typeface="Arial" pitchFamily="34" charset="0"/>
                <a:cs typeface="Arial" pitchFamily="34" charset="0"/>
              </a:rPr>
              <a:t>xứng</a:t>
            </a:r>
            <a:r>
              <a:rPr lang="en-US" sz="23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50" dirty="0" err="1" smtClean="0">
                <a:latin typeface="Arial" pitchFamily="34" charset="0"/>
                <a:cs typeface="Arial" pitchFamily="34" charset="0"/>
              </a:rPr>
              <a:t>tâm</a:t>
            </a:r>
            <a:endParaRPr lang="en-US" sz="235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186202" y="637041"/>
            <a:ext cx="2469810" cy="1177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50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sz="23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50" dirty="0" err="1" smtClean="0">
                <a:latin typeface="Arial" pitchFamily="34" charset="0"/>
                <a:cs typeface="Arial" pitchFamily="34" charset="0"/>
              </a:rPr>
              <a:t>nghĩa</a:t>
            </a:r>
            <a:r>
              <a:rPr lang="en-US" sz="2350" dirty="0" smtClean="0">
                <a:latin typeface="Arial" pitchFamily="34" charset="0"/>
                <a:cs typeface="Arial" pitchFamily="34" charset="0"/>
              </a:rPr>
              <a:t>, T/C DHNB </a:t>
            </a:r>
            <a:r>
              <a:rPr lang="en-US" sz="235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3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50" dirty="0" err="1" smtClean="0">
                <a:latin typeface="Arial" pitchFamily="34" charset="0"/>
                <a:cs typeface="Arial" pitchFamily="34" charset="0"/>
              </a:rPr>
              <a:t>loại</a:t>
            </a:r>
            <a:r>
              <a:rPr lang="en-US" sz="23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50" dirty="0" err="1" smtClean="0">
                <a:latin typeface="Arial" pitchFamily="34" charset="0"/>
                <a:cs typeface="Arial" pitchFamily="34" charset="0"/>
              </a:rPr>
              <a:t>tứ</a:t>
            </a:r>
            <a:r>
              <a:rPr lang="en-US" sz="23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50" dirty="0" err="1" smtClean="0">
                <a:latin typeface="Arial" pitchFamily="34" charset="0"/>
                <a:cs typeface="Arial" pitchFamily="34" charset="0"/>
              </a:rPr>
              <a:t>giác</a:t>
            </a:r>
            <a:r>
              <a:rPr lang="en-US" sz="23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50" dirty="0" err="1" smtClean="0">
                <a:latin typeface="Arial" pitchFamily="34" charset="0"/>
                <a:cs typeface="Arial" pitchFamily="34" charset="0"/>
              </a:rPr>
              <a:t>đặc</a:t>
            </a:r>
            <a:r>
              <a:rPr lang="en-US" sz="23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50" dirty="0" err="1" smtClean="0">
                <a:latin typeface="Arial" pitchFamily="34" charset="0"/>
                <a:cs typeface="Arial" pitchFamily="34" charset="0"/>
              </a:rPr>
              <a:t>biệt</a:t>
            </a:r>
            <a:endParaRPr lang="en-US" sz="23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1113632" y="1912372"/>
            <a:ext cx="2701925" cy="1177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50" dirty="0" err="1" smtClean="0">
                <a:latin typeface="Arial" pitchFamily="34" charset="0"/>
                <a:cs typeface="Arial" pitchFamily="34" charset="0"/>
              </a:rPr>
              <a:t>Đường</a:t>
            </a:r>
            <a:r>
              <a:rPr lang="en-US" sz="23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50" dirty="0" err="1" smtClean="0">
                <a:latin typeface="Arial" pitchFamily="34" charset="0"/>
                <a:cs typeface="Arial" pitchFamily="34" charset="0"/>
              </a:rPr>
              <a:t>trung</a:t>
            </a:r>
            <a:r>
              <a:rPr lang="en-US" sz="23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50" dirty="0" err="1" smtClean="0">
                <a:latin typeface="Arial" pitchFamily="34" charset="0"/>
                <a:cs typeface="Arial" pitchFamily="34" charset="0"/>
              </a:rPr>
              <a:t>bình</a:t>
            </a:r>
            <a:r>
              <a:rPr lang="en-US" sz="23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50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2350" dirty="0" smtClean="0">
                <a:latin typeface="Arial" pitchFamily="34" charset="0"/>
                <a:cs typeface="Arial" pitchFamily="34" charset="0"/>
              </a:rPr>
              <a:t> tam </a:t>
            </a:r>
            <a:r>
              <a:rPr lang="en-US" sz="2350" dirty="0" err="1" smtClean="0">
                <a:latin typeface="Arial" pitchFamily="34" charset="0"/>
                <a:cs typeface="Arial" pitchFamily="34" charset="0"/>
              </a:rPr>
              <a:t>giác</a:t>
            </a:r>
            <a:r>
              <a:rPr lang="en-US" sz="2350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 algn="ctr"/>
            <a:r>
              <a:rPr lang="en-US" sz="2350" dirty="0" err="1" smtClean="0">
                <a:latin typeface="Arial" pitchFamily="34" charset="0"/>
                <a:cs typeface="Arial" pitchFamily="34" charset="0"/>
              </a:rPr>
              <a:t>hình</a:t>
            </a:r>
            <a:r>
              <a:rPr lang="en-US" sz="23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50" dirty="0" err="1" smtClean="0">
                <a:latin typeface="Arial" pitchFamily="34" charset="0"/>
                <a:cs typeface="Arial" pitchFamily="34" charset="0"/>
              </a:rPr>
              <a:t>thang</a:t>
            </a:r>
            <a:endParaRPr lang="en-US" sz="23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 rot="1309450">
            <a:off x="4737242" y="2898365"/>
            <a:ext cx="5426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</a:t>
            </a:r>
            <a:endParaRPr lang="en-US" sz="12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2518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1" grpId="0"/>
      <p:bldP spid="59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1" name="Picture 43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144" y="956475"/>
            <a:ext cx="2212975" cy="969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Box 47"/>
          <p:cNvSpPr txBox="1">
            <a:spLocks noChangeArrowheads="1"/>
          </p:cNvSpPr>
          <p:nvPr/>
        </p:nvSpPr>
        <p:spPr bwMode="auto">
          <a:xfrm>
            <a:off x="540020" y="201648"/>
            <a:ext cx="5880807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 dirty="0" err="1" smtClean="0">
                <a:solidFill>
                  <a:srgbClr val="FFFF00"/>
                </a:solidFill>
                <a:latin typeface="Times New Roman" pitchFamily="18" charset="0"/>
              </a:rPr>
              <a:t>Bài</a:t>
            </a:r>
            <a:r>
              <a:rPr lang="en-US" sz="2800" b="1" u="sng" dirty="0" smtClean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FF00"/>
                </a:solidFill>
                <a:latin typeface="Times New Roman" pitchFamily="18" charset="0"/>
              </a:rPr>
              <a:t>tập</a:t>
            </a:r>
            <a:r>
              <a:rPr lang="en-US" sz="2800" b="1" u="sng" dirty="0" smtClean="0">
                <a:solidFill>
                  <a:srgbClr val="FFFF00"/>
                </a:solidFill>
                <a:latin typeface="Times New Roman" pitchFamily="18" charset="0"/>
              </a:rPr>
              <a:t> 1</a:t>
            </a:r>
            <a:endParaRPr lang="en-US" sz="2800" b="1" u="sng" dirty="0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4" name="Text Box 47"/>
          <p:cNvSpPr txBox="1">
            <a:spLocks noChangeArrowheads="1"/>
          </p:cNvSpPr>
          <p:nvPr/>
        </p:nvSpPr>
        <p:spPr bwMode="auto">
          <a:xfrm>
            <a:off x="2040676" y="223160"/>
            <a:ext cx="7185395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imes New Roman" pitchFamily="18" charset="0"/>
              </a:rPr>
              <a:t>Khoanh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imes New Roman" pitchFamily="18" charset="0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imes New Roman" pitchFamily="18" charset="0"/>
              </a:rPr>
              <a:t>vào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imes New Roman" pitchFamily="18" charset="0"/>
              </a:rPr>
              <a:t> </a:t>
            </a:r>
            <a:r>
              <a:rPr kumimoji="0" lang="en-US" sz="2800" b="0" i="0" u="none" strike="noStrike" kern="0" cap="none" spc="0" normalizeH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imes New Roman" pitchFamily="18" charset="0"/>
              </a:rPr>
              <a:t>chữ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imes New Roman" pitchFamily="18" charset="0"/>
              </a:rPr>
              <a:t> </a:t>
            </a:r>
            <a:r>
              <a:rPr kumimoji="0" lang="en-US" sz="2800" b="0" i="0" u="none" strike="noStrike" kern="0" cap="none" spc="0" normalizeH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imes New Roman" pitchFamily="18" charset="0"/>
              </a:rPr>
              <a:t>cái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imes New Roman" pitchFamily="18" charset="0"/>
              </a:rPr>
              <a:t> </a:t>
            </a:r>
            <a:r>
              <a:rPr kumimoji="0" lang="en-US" sz="2800" b="0" i="0" u="none" strike="noStrike" kern="0" cap="none" spc="0" normalizeH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imes New Roman" pitchFamily="18" charset="0"/>
              </a:rPr>
              <a:t>đứng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imes New Roman" pitchFamily="18" charset="0"/>
              </a:rPr>
              <a:t> </a:t>
            </a:r>
            <a:r>
              <a:rPr kumimoji="0" lang="en-US" sz="2800" b="0" i="0" u="none" strike="noStrike" kern="0" cap="none" spc="0" normalizeH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imes New Roman" pitchFamily="18" charset="0"/>
              </a:rPr>
              <a:t>trước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imes New Roman" pitchFamily="18" charset="0"/>
              </a:rPr>
              <a:t> </a:t>
            </a:r>
            <a:r>
              <a:rPr kumimoji="0" lang="en-US" sz="2800" b="0" i="0" u="none" strike="noStrike" kern="0" cap="none" spc="0" normalizeH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imes New Roman" pitchFamily="18" charset="0"/>
              </a:rPr>
              <a:t>câu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imes New Roman" pitchFamily="18" charset="0"/>
              </a:rPr>
              <a:t> </a:t>
            </a:r>
            <a:r>
              <a:rPr kumimoji="0" lang="en-US" sz="2800" b="0" i="0" u="none" strike="noStrike" kern="0" cap="none" spc="0" normalizeH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imes New Roman" pitchFamily="18" charset="0"/>
              </a:rPr>
              <a:t>trả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imes New Roman" pitchFamily="18" charset="0"/>
              </a:rPr>
              <a:t> </a:t>
            </a:r>
            <a:r>
              <a:rPr kumimoji="0" lang="en-US" sz="2800" b="0" i="0" u="none" strike="noStrike" kern="0" cap="none" spc="0" normalizeH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imes New Roman" pitchFamily="18" charset="0"/>
              </a:rPr>
              <a:t>lời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imes New Roman" pitchFamily="18" charset="0"/>
              </a:rPr>
              <a:t> </a:t>
            </a:r>
            <a:r>
              <a:rPr kumimoji="0" lang="en-US" sz="2800" b="0" i="0" u="none" strike="noStrike" kern="0" cap="none" spc="0" normalizeH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imes New Roman" pitchFamily="18" charset="0"/>
              </a:rPr>
              <a:t>đúng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grpSp>
        <p:nvGrpSpPr>
          <p:cNvPr id="46" name="Group 45"/>
          <p:cNvGrpSpPr/>
          <p:nvPr/>
        </p:nvGrpSpPr>
        <p:grpSpPr>
          <a:xfrm>
            <a:off x="1098777" y="2065608"/>
            <a:ext cx="1648695" cy="2062074"/>
            <a:chOff x="7261986" y="1012399"/>
            <a:chExt cx="2010266" cy="2556488"/>
          </a:xfrm>
        </p:grpSpPr>
        <p:sp>
          <p:nvSpPr>
            <p:cNvPr id="38" name="Rectangle 31"/>
            <p:cNvSpPr>
              <a:spLocks noChangeArrowheads="1"/>
            </p:cNvSpPr>
            <p:nvPr/>
          </p:nvSpPr>
          <p:spPr bwMode="auto">
            <a:xfrm>
              <a:off x="7603898" y="1299030"/>
              <a:ext cx="14266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5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35" name="Group 34"/>
            <p:cNvGrpSpPr/>
            <p:nvPr/>
          </p:nvGrpSpPr>
          <p:grpSpPr>
            <a:xfrm>
              <a:off x="7261986" y="1012399"/>
              <a:ext cx="2010266" cy="2556488"/>
              <a:chOff x="5598792" y="2001412"/>
              <a:chExt cx="2010266" cy="2556488"/>
            </a:xfrm>
          </p:grpSpPr>
          <p:grpSp>
            <p:nvGrpSpPr>
              <p:cNvPr id="2" name="Group 4"/>
              <p:cNvGrpSpPr>
                <a:grpSpLocks noChangeAspect="1"/>
              </p:cNvGrpSpPr>
              <p:nvPr/>
            </p:nvGrpSpPr>
            <p:grpSpPr bwMode="auto">
              <a:xfrm>
                <a:off x="5853909" y="2052639"/>
                <a:ext cx="1520825" cy="2328864"/>
                <a:chOff x="5081" y="1293"/>
                <a:chExt cx="958" cy="1467"/>
              </a:xfrm>
            </p:grpSpPr>
            <p:sp>
              <p:nvSpPr>
                <p:cNvPr id="8" name="Freeform 6"/>
                <p:cNvSpPr>
                  <a:spLocks noEditPoints="1"/>
                </p:cNvSpPr>
                <p:nvPr/>
              </p:nvSpPr>
              <p:spPr bwMode="auto">
                <a:xfrm>
                  <a:off x="5081" y="2434"/>
                  <a:ext cx="958" cy="12"/>
                </a:xfrm>
                <a:custGeom>
                  <a:avLst/>
                  <a:gdLst>
                    <a:gd name="T0" fmla="*/ 0 w 958"/>
                    <a:gd name="T1" fmla="*/ 0 h 12"/>
                    <a:gd name="T2" fmla="*/ 76 w 958"/>
                    <a:gd name="T3" fmla="*/ 0 h 12"/>
                    <a:gd name="T4" fmla="*/ 76 w 958"/>
                    <a:gd name="T5" fmla="*/ 12 h 12"/>
                    <a:gd name="T6" fmla="*/ 0 w 958"/>
                    <a:gd name="T7" fmla="*/ 12 h 12"/>
                    <a:gd name="T8" fmla="*/ 0 w 958"/>
                    <a:gd name="T9" fmla="*/ 0 h 12"/>
                    <a:gd name="T10" fmla="*/ 126 w 958"/>
                    <a:gd name="T11" fmla="*/ 0 h 12"/>
                    <a:gd name="T12" fmla="*/ 202 w 958"/>
                    <a:gd name="T13" fmla="*/ 0 h 12"/>
                    <a:gd name="T14" fmla="*/ 202 w 958"/>
                    <a:gd name="T15" fmla="*/ 12 h 12"/>
                    <a:gd name="T16" fmla="*/ 126 w 958"/>
                    <a:gd name="T17" fmla="*/ 12 h 12"/>
                    <a:gd name="T18" fmla="*/ 126 w 958"/>
                    <a:gd name="T19" fmla="*/ 0 h 12"/>
                    <a:gd name="T20" fmla="*/ 252 w 958"/>
                    <a:gd name="T21" fmla="*/ 0 h 12"/>
                    <a:gd name="T22" fmla="*/ 328 w 958"/>
                    <a:gd name="T23" fmla="*/ 0 h 12"/>
                    <a:gd name="T24" fmla="*/ 328 w 958"/>
                    <a:gd name="T25" fmla="*/ 12 h 12"/>
                    <a:gd name="T26" fmla="*/ 252 w 958"/>
                    <a:gd name="T27" fmla="*/ 12 h 12"/>
                    <a:gd name="T28" fmla="*/ 252 w 958"/>
                    <a:gd name="T29" fmla="*/ 0 h 12"/>
                    <a:gd name="T30" fmla="*/ 378 w 958"/>
                    <a:gd name="T31" fmla="*/ 0 h 12"/>
                    <a:gd name="T32" fmla="*/ 454 w 958"/>
                    <a:gd name="T33" fmla="*/ 0 h 12"/>
                    <a:gd name="T34" fmla="*/ 454 w 958"/>
                    <a:gd name="T35" fmla="*/ 12 h 12"/>
                    <a:gd name="T36" fmla="*/ 378 w 958"/>
                    <a:gd name="T37" fmla="*/ 12 h 12"/>
                    <a:gd name="T38" fmla="*/ 378 w 958"/>
                    <a:gd name="T39" fmla="*/ 0 h 12"/>
                    <a:gd name="T40" fmla="*/ 504 w 958"/>
                    <a:gd name="T41" fmla="*/ 0 h 12"/>
                    <a:gd name="T42" fmla="*/ 580 w 958"/>
                    <a:gd name="T43" fmla="*/ 0 h 12"/>
                    <a:gd name="T44" fmla="*/ 580 w 958"/>
                    <a:gd name="T45" fmla="*/ 12 h 12"/>
                    <a:gd name="T46" fmla="*/ 504 w 958"/>
                    <a:gd name="T47" fmla="*/ 12 h 12"/>
                    <a:gd name="T48" fmla="*/ 504 w 958"/>
                    <a:gd name="T49" fmla="*/ 0 h 12"/>
                    <a:gd name="T50" fmla="*/ 630 w 958"/>
                    <a:gd name="T51" fmla="*/ 0 h 12"/>
                    <a:gd name="T52" fmla="*/ 706 w 958"/>
                    <a:gd name="T53" fmla="*/ 0 h 12"/>
                    <a:gd name="T54" fmla="*/ 706 w 958"/>
                    <a:gd name="T55" fmla="*/ 12 h 12"/>
                    <a:gd name="T56" fmla="*/ 630 w 958"/>
                    <a:gd name="T57" fmla="*/ 12 h 12"/>
                    <a:gd name="T58" fmla="*/ 630 w 958"/>
                    <a:gd name="T59" fmla="*/ 0 h 12"/>
                    <a:gd name="T60" fmla="*/ 756 w 958"/>
                    <a:gd name="T61" fmla="*/ 0 h 12"/>
                    <a:gd name="T62" fmla="*/ 832 w 958"/>
                    <a:gd name="T63" fmla="*/ 0 h 12"/>
                    <a:gd name="T64" fmla="*/ 832 w 958"/>
                    <a:gd name="T65" fmla="*/ 12 h 12"/>
                    <a:gd name="T66" fmla="*/ 756 w 958"/>
                    <a:gd name="T67" fmla="*/ 12 h 12"/>
                    <a:gd name="T68" fmla="*/ 756 w 958"/>
                    <a:gd name="T69" fmla="*/ 0 h 12"/>
                    <a:gd name="T70" fmla="*/ 882 w 958"/>
                    <a:gd name="T71" fmla="*/ 0 h 12"/>
                    <a:gd name="T72" fmla="*/ 958 w 958"/>
                    <a:gd name="T73" fmla="*/ 0 h 12"/>
                    <a:gd name="T74" fmla="*/ 958 w 958"/>
                    <a:gd name="T75" fmla="*/ 12 h 12"/>
                    <a:gd name="T76" fmla="*/ 882 w 958"/>
                    <a:gd name="T77" fmla="*/ 12 h 12"/>
                    <a:gd name="T78" fmla="*/ 882 w 958"/>
                    <a:gd name="T79" fmla="*/ 0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</a:cxnLst>
                  <a:rect l="0" t="0" r="r" b="b"/>
                  <a:pathLst>
                    <a:path w="958" h="12">
                      <a:moveTo>
                        <a:pt x="0" y="0"/>
                      </a:moveTo>
                      <a:lnTo>
                        <a:pt x="76" y="0"/>
                      </a:lnTo>
                      <a:lnTo>
                        <a:pt x="76" y="12"/>
                      </a:lnTo>
                      <a:lnTo>
                        <a:pt x="0" y="12"/>
                      </a:lnTo>
                      <a:lnTo>
                        <a:pt x="0" y="0"/>
                      </a:lnTo>
                      <a:close/>
                      <a:moveTo>
                        <a:pt x="126" y="0"/>
                      </a:moveTo>
                      <a:lnTo>
                        <a:pt x="202" y="0"/>
                      </a:lnTo>
                      <a:lnTo>
                        <a:pt x="202" y="12"/>
                      </a:lnTo>
                      <a:lnTo>
                        <a:pt x="126" y="12"/>
                      </a:lnTo>
                      <a:lnTo>
                        <a:pt x="126" y="0"/>
                      </a:lnTo>
                      <a:close/>
                      <a:moveTo>
                        <a:pt x="252" y="0"/>
                      </a:moveTo>
                      <a:lnTo>
                        <a:pt x="328" y="0"/>
                      </a:lnTo>
                      <a:lnTo>
                        <a:pt x="328" y="12"/>
                      </a:lnTo>
                      <a:lnTo>
                        <a:pt x="252" y="12"/>
                      </a:lnTo>
                      <a:lnTo>
                        <a:pt x="252" y="0"/>
                      </a:lnTo>
                      <a:close/>
                      <a:moveTo>
                        <a:pt x="378" y="0"/>
                      </a:moveTo>
                      <a:lnTo>
                        <a:pt x="454" y="0"/>
                      </a:lnTo>
                      <a:lnTo>
                        <a:pt x="454" y="12"/>
                      </a:lnTo>
                      <a:lnTo>
                        <a:pt x="378" y="12"/>
                      </a:lnTo>
                      <a:lnTo>
                        <a:pt x="378" y="0"/>
                      </a:lnTo>
                      <a:close/>
                      <a:moveTo>
                        <a:pt x="504" y="0"/>
                      </a:moveTo>
                      <a:lnTo>
                        <a:pt x="580" y="0"/>
                      </a:lnTo>
                      <a:lnTo>
                        <a:pt x="580" y="12"/>
                      </a:lnTo>
                      <a:lnTo>
                        <a:pt x="504" y="12"/>
                      </a:lnTo>
                      <a:lnTo>
                        <a:pt x="504" y="0"/>
                      </a:lnTo>
                      <a:close/>
                      <a:moveTo>
                        <a:pt x="630" y="0"/>
                      </a:moveTo>
                      <a:lnTo>
                        <a:pt x="706" y="0"/>
                      </a:lnTo>
                      <a:lnTo>
                        <a:pt x="706" y="12"/>
                      </a:lnTo>
                      <a:lnTo>
                        <a:pt x="630" y="12"/>
                      </a:lnTo>
                      <a:lnTo>
                        <a:pt x="630" y="0"/>
                      </a:lnTo>
                      <a:close/>
                      <a:moveTo>
                        <a:pt x="756" y="0"/>
                      </a:moveTo>
                      <a:lnTo>
                        <a:pt x="832" y="0"/>
                      </a:lnTo>
                      <a:lnTo>
                        <a:pt x="832" y="12"/>
                      </a:lnTo>
                      <a:lnTo>
                        <a:pt x="756" y="12"/>
                      </a:lnTo>
                      <a:lnTo>
                        <a:pt x="756" y="0"/>
                      </a:lnTo>
                      <a:close/>
                      <a:moveTo>
                        <a:pt x="882" y="0"/>
                      </a:moveTo>
                      <a:lnTo>
                        <a:pt x="958" y="0"/>
                      </a:lnTo>
                      <a:lnTo>
                        <a:pt x="958" y="12"/>
                      </a:lnTo>
                      <a:lnTo>
                        <a:pt x="882" y="12"/>
                      </a:lnTo>
                      <a:lnTo>
                        <a:pt x="882" y="0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19050" cap="flat">
                  <a:solidFill>
                    <a:srgbClr val="FFFF00"/>
                  </a:solidFill>
                  <a:prstDash val="dash"/>
                  <a:bevel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1" name="Line 9"/>
                <p:cNvSpPr>
                  <a:spLocks noChangeShapeType="1"/>
                </p:cNvSpPr>
                <p:nvPr/>
              </p:nvSpPr>
              <p:spPr bwMode="auto">
                <a:xfrm>
                  <a:off x="5081" y="2440"/>
                  <a:ext cx="319" cy="320"/>
                </a:xfrm>
                <a:prstGeom prst="line">
                  <a:avLst/>
                </a:prstGeom>
                <a:noFill/>
                <a:ln w="28575" cap="flat">
                  <a:solidFill>
                    <a:srgbClr val="FFFF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2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5400" y="2440"/>
                  <a:ext cx="639" cy="320"/>
                </a:xfrm>
                <a:prstGeom prst="line">
                  <a:avLst/>
                </a:prstGeom>
                <a:noFill/>
                <a:ln w="28575" cap="flat">
                  <a:solidFill>
                    <a:srgbClr val="FFFF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3" name="Line 11"/>
                <p:cNvSpPr>
                  <a:spLocks noChangeShapeType="1"/>
                </p:cNvSpPr>
                <p:nvPr/>
              </p:nvSpPr>
              <p:spPr bwMode="auto">
                <a:xfrm flipV="1">
                  <a:off x="5081" y="1325"/>
                  <a:ext cx="0" cy="1115"/>
                </a:xfrm>
                <a:prstGeom prst="line">
                  <a:avLst/>
                </a:prstGeom>
                <a:noFill/>
                <a:ln w="28575" cap="flat">
                  <a:solidFill>
                    <a:srgbClr val="FFFF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5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6039" y="1325"/>
                  <a:ext cx="0" cy="1115"/>
                </a:xfrm>
                <a:prstGeom prst="line">
                  <a:avLst/>
                </a:prstGeom>
                <a:noFill/>
                <a:ln w="28575" cap="flat">
                  <a:solidFill>
                    <a:srgbClr val="FFFF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7" name="Line 15"/>
                <p:cNvSpPr>
                  <a:spLocks noChangeShapeType="1"/>
                </p:cNvSpPr>
                <p:nvPr/>
              </p:nvSpPr>
              <p:spPr bwMode="auto">
                <a:xfrm flipV="1">
                  <a:off x="5400" y="1645"/>
                  <a:ext cx="0" cy="1115"/>
                </a:xfrm>
                <a:prstGeom prst="line">
                  <a:avLst/>
                </a:prstGeom>
                <a:noFill/>
                <a:ln w="28575" cap="flat">
                  <a:solidFill>
                    <a:srgbClr val="FFFF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1" name="Line 19"/>
                <p:cNvSpPr>
                  <a:spLocks noChangeShapeType="1"/>
                </p:cNvSpPr>
                <p:nvPr/>
              </p:nvSpPr>
              <p:spPr bwMode="auto">
                <a:xfrm flipH="1">
                  <a:off x="5400" y="1325"/>
                  <a:ext cx="639" cy="320"/>
                </a:xfrm>
                <a:prstGeom prst="line">
                  <a:avLst/>
                </a:prstGeom>
                <a:noFill/>
                <a:ln w="28575" cap="flat">
                  <a:solidFill>
                    <a:srgbClr val="FFFF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2" name="Line 20"/>
                <p:cNvSpPr>
                  <a:spLocks noChangeShapeType="1"/>
                </p:cNvSpPr>
                <p:nvPr/>
              </p:nvSpPr>
              <p:spPr bwMode="auto">
                <a:xfrm flipH="1" flipV="1">
                  <a:off x="5081" y="1325"/>
                  <a:ext cx="319" cy="320"/>
                </a:xfrm>
                <a:prstGeom prst="line">
                  <a:avLst/>
                </a:prstGeom>
                <a:noFill/>
                <a:ln w="28575" cap="flat">
                  <a:solidFill>
                    <a:srgbClr val="FFFF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3" name="Line 21"/>
                <p:cNvSpPr>
                  <a:spLocks noChangeShapeType="1"/>
                </p:cNvSpPr>
                <p:nvPr/>
              </p:nvSpPr>
              <p:spPr bwMode="auto">
                <a:xfrm>
                  <a:off x="5081" y="1325"/>
                  <a:ext cx="958" cy="0"/>
                </a:xfrm>
                <a:prstGeom prst="line">
                  <a:avLst/>
                </a:prstGeom>
                <a:noFill/>
                <a:ln w="28575" cap="flat">
                  <a:solidFill>
                    <a:srgbClr val="FFFF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1" name="Rectangle 29"/>
                <p:cNvSpPr>
                  <a:spLocks noChangeArrowheads="1"/>
                </p:cNvSpPr>
                <p:nvPr/>
              </p:nvSpPr>
              <p:spPr bwMode="auto">
                <a:xfrm>
                  <a:off x="5424" y="1947"/>
                  <a:ext cx="180" cy="1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en-US" sz="2000" b="1" dirty="0" smtClean="0">
                      <a:solidFill>
                        <a:srgbClr val="FFFF00"/>
                      </a:solidFill>
                      <a:latin typeface="Arial" pitchFamily="34" charset="0"/>
                      <a:cs typeface="Arial" pitchFamily="34" charset="0"/>
                    </a:rPr>
                    <a:t>16</a:t>
                  </a:r>
                  <a:endParaRPr kumimoji="0" lang="en-US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2" name="Rectangle 30"/>
                <p:cNvSpPr>
                  <a:spLocks noChangeArrowheads="1"/>
                </p:cNvSpPr>
                <p:nvPr/>
              </p:nvSpPr>
              <p:spPr bwMode="auto">
                <a:xfrm>
                  <a:off x="5672" y="1513"/>
                  <a:ext cx="180" cy="1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000" b="1" i="0" u="none" strike="noStrike" cap="none" normalizeH="0" baseline="0" dirty="0" smtClean="0">
                      <a:ln>
                        <a:noFill/>
                      </a:ln>
                      <a:solidFill>
                        <a:srgbClr val="FFFF00"/>
                      </a:solidFill>
                      <a:effectLst/>
                      <a:latin typeface="Arial" pitchFamily="34" charset="0"/>
                      <a:cs typeface="Arial" pitchFamily="34" charset="0"/>
                    </a:rPr>
                    <a:t>12</a:t>
                  </a:r>
                  <a:endParaRPr kumimoji="0" lang="en-US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3" name="Rectangle 31"/>
                <p:cNvSpPr>
                  <a:spLocks noChangeArrowheads="1"/>
                </p:cNvSpPr>
                <p:nvPr/>
              </p:nvSpPr>
              <p:spPr bwMode="auto">
                <a:xfrm>
                  <a:off x="5384" y="1293"/>
                  <a:ext cx="180" cy="1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000" b="1" i="0" u="none" strike="noStrike" cap="none" normalizeH="0" baseline="0" dirty="0" smtClean="0">
                      <a:ln>
                        <a:noFill/>
                      </a:ln>
                      <a:solidFill>
                        <a:srgbClr val="FFFF00"/>
                      </a:solidFill>
                      <a:effectLst/>
                      <a:latin typeface="Arial" pitchFamily="34" charset="0"/>
                      <a:cs typeface="Arial" pitchFamily="34" charset="0"/>
                    </a:rPr>
                    <a:t>13</a:t>
                  </a:r>
                  <a:endParaRPr kumimoji="0" lang="en-US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39" name="Rectangle 29"/>
              <p:cNvSpPr>
                <a:spLocks noChangeArrowheads="1"/>
              </p:cNvSpPr>
              <p:nvPr/>
            </p:nvSpPr>
            <p:spPr bwMode="auto">
              <a:xfrm>
                <a:off x="6103692" y="2574354"/>
                <a:ext cx="185948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2000" b="1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A</a:t>
                </a:r>
                <a:endPara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0" name="Rectangle 29"/>
              <p:cNvSpPr>
                <a:spLocks noChangeArrowheads="1"/>
              </p:cNvSpPr>
              <p:nvPr/>
            </p:nvSpPr>
            <p:spPr bwMode="auto">
              <a:xfrm>
                <a:off x="7423110" y="2017187"/>
                <a:ext cx="185948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2000" b="1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B</a:t>
                </a:r>
                <a:endPara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1" name="Rectangle 29"/>
              <p:cNvSpPr>
                <a:spLocks noChangeArrowheads="1"/>
              </p:cNvSpPr>
              <p:nvPr/>
            </p:nvSpPr>
            <p:spPr bwMode="auto">
              <a:xfrm>
                <a:off x="5598792" y="2001412"/>
                <a:ext cx="185948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2000" b="1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C</a:t>
                </a:r>
                <a:endPara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" name="Rectangle 29"/>
              <p:cNvSpPr>
                <a:spLocks noChangeArrowheads="1"/>
              </p:cNvSpPr>
              <p:nvPr/>
            </p:nvSpPr>
            <p:spPr bwMode="auto">
              <a:xfrm>
                <a:off x="6451767" y="4250123"/>
                <a:ext cx="185948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2000" b="1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D</a:t>
                </a:r>
                <a:endPara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3" name="Rectangle 29"/>
              <p:cNvSpPr>
                <a:spLocks noChangeArrowheads="1"/>
              </p:cNvSpPr>
              <p:nvPr/>
            </p:nvSpPr>
            <p:spPr bwMode="auto">
              <a:xfrm>
                <a:off x="7392311" y="3695667"/>
                <a:ext cx="171522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2000" b="1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E</a:t>
                </a:r>
                <a:endPara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4" name="Rectangle 29"/>
              <p:cNvSpPr>
                <a:spLocks noChangeArrowheads="1"/>
              </p:cNvSpPr>
              <p:nvPr/>
            </p:nvSpPr>
            <p:spPr bwMode="auto">
              <a:xfrm>
                <a:off x="5635416" y="3689576"/>
                <a:ext cx="157094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2000" b="1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F</a:t>
                </a:r>
                <a:endPara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48" name="Text Box 47"/>
          <p:cNvSpPr txBox="1">
            <a:spLocks noChangeArrowheads="1"/>
          </p:cNvSpPr>
          <p:nvPr/>
        </p:nvSpPr>
        <p:spPr bwMode="auto">
          <a:xfrm>
            <a:off x="3198812" y="2716248"/>
            <a:ext cx="8286845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Câu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2: Cho </a:t>
            </a:r>
            <a:r>
              <a:rPr kumimoji="0" lang="en-US" sz="2400" b="0" i="0" u="none" strike="noStrike" kern="0" cap="none" spc="0" normalizeH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hình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lăng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trụ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đứng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ABC.DEF </a:t>
            </a:r>
            <a:r>
              <a:rPr kumimoji="0" lang="en-US" sz="2400" b="0" i="0" u="none" strike="noStrike" kern="0" cap="none" spc="0" normalizeH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có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các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kích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thước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như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hình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vẽ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.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toàn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phần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lăng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trụ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: 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3354563" y="3520442"/>
            <a:ext cx="16834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A.  </a:t>
            </a:r>
            <a:r>
              <a:rPr lang="en-US" sz="24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480cm</a:t>
            </a:r>
            <a:r>
              <a:rPr lang="en-US" sz="2400" baseline="300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2400" baseline="30000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5408612" y="3520442"/>
            <a:ext cx="151195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en-US" sz="24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.  60cm</a:t>
            </a:r>
            <a:r>
              <a:rPr lang="en-US" sz="2400" baseline="300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2400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7531721" y="3520442"/>
            <a:ext cx="17011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n-US" sz="24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.  540cm</a:t>
            </a:r>
            <a:r>
              <a:rPr lang="en-US" sz="2400" baseline="300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2400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9564414" y="3492608"/>
            <a:ext cx="17011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D.  960cm</a:t>
            </a:r>
            <a:r>
              <a:rPr lang="en-US" sz="2400" baseline="300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2400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Text Box 85"/>
          <p:cNvSpPr txBox="1">
            <a:spLocks noChangeArrowheads="1"/>
          </p:cNvSpPr>
          <p:nvPr/>
        </p:nvSpPr>
        <p:spPr bwMode="auto">
          <a:xfrm>
            <a:off x="707629" y="1796492"/>
            <a:ext cx="40588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smtClean="0">
                <a:solidFill>
                  <a:srgbClr val="FFFF00"/>
                </a:solidFill>
              </a:rPr>
              <a:t>A’</a:t>
            </a:r>
            <a:endParaRPr lang="vi-VN" altLang="en-US" sz="2000" dirty="0">
              <a:solidFill>
                <a:srgbClr val="FFFF00"/>
              </a:solidFill>
            </a:endParaRPr>
          </a:p>
        </p:txBody>
      </p:sp>
      <p:sp>
        <p:nvSpPr>
          <p:cNvPr id="59" name="Text Box 87"/>
          <p:cNvSpPr txBox="1">
            <a:spLocks noChangeArrowheads="1"/>
          </p:cNvSpPr>
          <p:nvPr/>
        </p:nvSpPr>
        <p:spPr bwMode="auto">
          <a:xfrm>
            <a:off x="2598562" y="1746593"/>
            <a:ext cx="4138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smtClean="0">
                <a:solidFill>
                  <a:srgbClr val="FFFF00"/>
                </a:solidFill>
              </a:rPr>
              <a:t>B’</a:t>
            </a:r>
            <a:endParaRPr lang="vi-VN" altLang="en-US" sz="2000" dirty="0">
              <a:solidFill>
                <a:srgbClr val="FFFF00"/>
              </a:solidFill>
            </a:endParaRPr>
          </a:p>
        </p:txBody>
      </p:sp>
      <p:sp>
        <p:nvSpPr>
          <p:cNvPr id="60" name="Text Box 88"/>
          <p:cNvSpPr txBox="1">
            <a:spLocks noChangeArrowheads="1"/>
          </p:cNvSpPr>
          <p:nvPr/>
        </p:nvSpPr>
        <p:spPr bwMode="auto">
          <a:xfrm>
            <a:off x="2932529" y="1434422"/>
            <a:ext cx="42832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smtClean="0">
                <a:solidFill>
                  <a:srgbClr val="FFFF00"/>
                </a:solidFill>
              </a:rPr>
              <a:t>C’</a:t>
            </a:r>
            <a:endParaRPr lang="vi-VN" altLang="en-US" sz="2000" dirty="0">
              <a:solidFill>
                <a:srgbClr val="FFFF00"/>
              </a:solidFill>
            </a:endParaRPr>
          </a:p>
        </p:txBody>
      </p:sp>
      <p:sp>
        <p:nvSpPr>
          <p:cNvPr id="63" name="Text Box 47"/>
          <p:cNvSpPr txBox="1">
            <a:spLocks noChangeArrowheads="1"/>
          </p:cNvSpPr>
          <p:nvPr/>
        </p:nvSpPr>
        <p:spPr bwMode="auto">
          <a:xfrm>
            <a:off x="3331171" y="703578"/>
            <a:ext cx="7712225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Câu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1: Cho </a:t>
            </a:r>
            <a:r>
              <a:rPr kumimoji="0" lang="en-US" sz="2400" b="0" i="0" u="none" strike="noStrike" kern="0" cap="none" spc="0" normalizeH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hình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hộp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chữ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nhật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ABCD.A’B’C’D’. </a:t>
            </a:r>
            <a:endParaRPr lang="en-US" sz="2400" kern="0" dirty="0">
              <a:solidFill>
                <a:sysClr val="window" lastClr="FFFFFF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Quan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hệ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giữa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đường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thẳng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AD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mp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(BCC’B’)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: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3437744" y="1605144"/>
            <a:ext cx="30226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A.  </a:t>
            </a:r>
            <a:r>
              <a:rPr lang="en-US" sz="24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AD// </a:t>
            </a:r>
            <a:r>
              <a:rPr lang="en-US" sz="24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mp</a:t>
            </a:r>
            <a:r>
              <a:rPr lang="en-US" sz="24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(BCC’B’)</a:t>
            </a:r>
            <a:endParaRPr lang="en-US" sz="2400" baseline="30000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7237412" y="1577777"/>
            <a:ext cx="31396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en-US" sz="24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.  AD </a:t>
            </a:r>
            <a:r>
              <a:rPr lang="en-US" sz="24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 </a:t>
            </a:r>
            <a:r>
              <a:rPr lang="en-US" sz="24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mp</a:t>
            </a:r>
            <a:r>
              <a:rPr lang="en-US" sz="24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(BCC’B’)</a:t>
            </a:r>
            <a:endParaRPr lang="en-US" sz="2400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Text Box 47"/>
          <p:cNvSpPr txBox="1">
            <a:spLocks noChangeArrowheads="1"/>
          </p:cNvSpPr>
          <p:nvPr/>
        </p:nvSpPr>
        <p:spPr bwMode="auto">
          <a:xfrm>
            <a:off x="3351212" y="4469113"/>
            <a:ext cx="8262156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Câu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3: Cho </a:t>
            </a:r>
            <a:r>
              <a:rPr kumimoji="0" lang="en-US" sz="2400" b="0" i="0" u="none" strike="noStrike" kern="0" cap="none" spc="0" normalizeH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hình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chóp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tứ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giác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đều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S.ABCD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BC = 2a,           SC =        . </a:t>
            </a:r>
            <a:r>
              <a:rPr kumimoji="0" lang="en-US" sz="2400" b="0" i="0" u="none" strike="noStrike" kern="0" cap="none" spc="0" normalizeH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Thể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tích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của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hình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chóp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: 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499148" y="5308443"/>
            <a:ext cx="6447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A.  </a:t>
            </a:r>
            <a:endParaRPr lang="en-US" sz="2400" baseline="30000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421490" y="5308443"/>
            <a:ext cx="6447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en-US" sz="24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.  </a:t>
            </a:r>
            <a:endParaRPr lang="en-US" sz="2400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7596660" y="5308443"/>
            <a:ext cx="11192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n-US" sz="24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.  8a</a:t>
            </a:r>
            <a:r>
              <a:rPr lang="en-US" sz="2400" baseline="300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2400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9654059" y="5280609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D.</a:t>
            </a:r>
            <a:endParaRPr lang="en-US" sz="2400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9" name="Object 6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8997105"/>
              </p:ext>
            </p:extLst>
          </p:nvPr>
        </p:nvGraphicFramePr>
        <p:xfrm>
          <a:off x="4167188" y="4787328"/>
          <a:ext cx="619125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0" name="Equation" r:id="rId5" imgW="317160" imgH="228600" progId="Equation.DSMT4">
                  <p:embed/>
                </p:oleObj>
              </mc:Choice>
              <mc:Fallback>
                <p:oleObj name="Equation" r:id="rId5" imgW="3171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167188" y="4787328"/>
                        <a:ext cx="619125" cy="446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" name="Object 7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6065563"/>
              </p:ext>
            </p:extLst>
          </p:nvPr>
        </p:nvGraphicFramePr>
        <p:xfrm>
          <a:off x="3933824" y="5277184"/>
          <a:ext cx="941388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1" name="Equation" r:id="rId7" imgW="482400" imgH="228600" progId="Equation.DSMT4">
                  <p:embed/>
                </p:oleObj>
              </mc:Choice>
              <mc:Fallback>
                <p:oleObj name="Equation" r:id="rId7" imgW="4824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933824" y="5277184"/>
                        <a:ext cx="941388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" name="Object 7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7130337"/>
              </p:ext>
            </p:extLst>
          </p:nvPr>
        </p:nvGraphicFramePr>
        <p:xfrm>
          <a:off x="5868988" y="5271516"/>
          <a:ext cx="941387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2" name="Equation" r:id="rId9" imgW="482400" imgH="228600" progId="Equation.DSMT4">
                  <p:embed/>
                </p:oleObj>
              </mc:Choice>
              <mc:Fallback>
                <p:oleObj name="Equation" r:id="rId9" imgW="4824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868988" y="5271516"/>
                        <a:ext cx="941387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" name="Group 13"/>
          <p:cNvGrpSpPr/>
          <p:nvPr/>
        </p:nvGrpSpPr>
        <p:grpSpPr>
          <a:xfrm>
            <a:off x="568328" y="3999928"/>
            <a:ext cx="1868484" cy="2220336"/>
            <a:chOff x="1652692" y="3703735"/>
            <a:chExt cx="1868484" cy="2220336"/>
          </a:xfrm>
        </p:grpSpPr>
        <p:grpSp>
          <p:nvGrpSpPr>
            <p:cNvPr id="5" name="Group 4"/>
            <p:cNvGrpSpPr/>
            <p:nvPr/>
          </p:nvGrpSpPr>
          <p:grpSpPr>
            <a:xfrm>
              <a:off x="1824870" y="3923415"/>
              <a:ext cx="1526342" cy="1769926"/>
              <a:chOff x="1762131" y="4555387"/>
              <a:chExt cx="1526342" cy="1769926"/>
            </a:xfrm>
          </p:grpSpPr>
          <p:grpSp>
            <p:nvGrpSpPr>
              <p:cNvPr id="79" name="Group 2"/>
              <p:cNvGrpSpPr>
                <a:grpSpLocks/>
              </p:cNvGrpSpPr>
              <p:nvPr/>
            </p:nvGrpSpPr>
            <p:grpSpPr bwMode="auto">
              <a:xfrm>
                <a:off x="1823105" y="5766181"/>
                <a:ext cx="1402405" cy="483210"/>
                <a:chOff x="1382" y="2438"/>
                <a:chExt cx="2116" cy="611"/>
              </a:xfrm>
            </p:grpSpPr>
            <p:sp>
              <p:nvSpPr>
                <p:cNvPr id="93" name="Line 3"/>
                <p:cNvSpPr>
                  <a:spLocks noChangeShapeType="1"/>
                </p:cNvSpPr>
                <p:nvPr/>
              </p:nvSpPr>
              <p:spPr bwMode="auto">
                <a:xfrm>
                  <a:off x="2872" y="2438"/>
                  <a:ext cx="626" cy="561"/>
                </a:xfrm>
                <a:prstGeom prst="line">
                  <a:avLst/>
                </a:prstGeom>
                <a:noFill/>
                <a:ln w="28575">
                  <a:solidFill>
                    <a:srgbClr val="FFFF0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94" name="Line 4"/>
                <p:cNvSpPr>
                  <a:spLocks noChangeShapeType="1"/>
                </p:cNvSpPr>
                <p:nvPr/>
              </p:nvSpPr>
              <p:spPr bwMode="auto">
                <a:xfrm flipH="1">
                  <a:off x="2008" y="2999"/>
                  <a:ext cx="1490" cy="50"/>
                </a:xfrm>
                <a:prstGeom prst="line">
                  <a:avLst/>
                </a:prstGeom>
                <a:noFill/>
                <a:ln w="28575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95" name="Line 5"/>
                <p:cNvSpPr>
                  <a:spLocks noChangeShapeType="1"/>
                </p:cNvSpPr>
                <p:nvPr/>
              </p:nvSpPr>
              <p:spPr bwMode="auto">
                <a:xfrm>
                  <a:off x="1382" y="2488"/>
                  <a:ext cx="626" cy="561"/>
                </a:xfrm>
                <a:prstGeom prst="line">
                  <a:avLst/>
                </a:prstGeom>
                <a:noFill/>
                <a:ln w="28575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96" name="Line 6"/>
                <p:cNvSpPr>
                  <a:spLocks noChangeShapeType="1"/>
                </p:cNvSpPr>
                <p:nvPr/>
              </p:nvSpPr>
              <p:spPr bwMode="auto">
                <a:xfrm flipH="1">
                  <a:off x="1382" y="2438"/>
                  <a:ext cx="1490" cy="50"/>
                </a:xfrm>
                <a:prstGeom prst="line">
                  <a:avLst/>
                </a:prstGeom>
                <a:noFill/>
                <a:ln w="28575">
                  <a:solidFill>
                    <a:srgbClr val="FFFF0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80" name="Group 7"/>
              <p:cNvGrpSpPr>
                <a:grpSpLocks/>
              </p:cNvGrpSpPr>
              <p:nvPr/>
            </p:nvGrpSpPr>
            <p:grpSpPr bwMode="auto">
              <a:xfrm>
                <a:off x="1819129" y="5766181"/>
                <a:ext cx="1402405" cy="483210"/>
                <a:chOff x="1382" y="2438"/>
                <a:chExt cx="2116" cy="611"/>
              </a:xfrm>
            </p:grpSpPr>
            <p:sp>
              <p:nvSpPr>
                <p:cNvPr id="91" name="Line 8"/>
                <p:cNvSpPr>
                  <a:spLocks noChangeShapeType="1"/>
                </p:cNvSpPr>
                <p:nvPr/>
              </p:nvSpPr>
              <p:spPr bwMode="auto">
                <a:xfrm flipH="1">
                  <a:off x="2008" y="2438"/>
                  <a:ext cx="864" cy="611"/>
                </a:xfrm>
                <a:prstGeom prst="line">
                  <a:avLst/>
                </a:prstGeom>
                <a:noFill/>
                <a:ln w="28575">
                  <a:solidFill>
                    <a:srgbClr val="FFFF0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92" name="Line 9"/>
                <p:cNvSpPr>
                  <a:spLocks noChangeShapeType="1"/>
                </p:cNvSpPr>
                <p:nvPr/>
              </p:nvSpPr>
              <p:spPr bwMode="auto">
                <a:xfrm>
                  <a:off x="1382" y="2488"/>
                  <a:ext cx="2116" cy="511"/>
                </a:xfrm>
                <a:prstGeom prst="line">
                  <a:avLst/>
                </a:prstGeom>
                <a:noFill/>
                <a:ln w="28575">
                  <a:solidFill>
                    <a:srgbClr val="FFFF0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sp>
            <p:nvSpPr>
              <p:cNvPr id="87" name="Line 11"/>
              <p:cNvSpPr>
                <a:spLocks noChangeShapeType="1"/>
              </p:cNvSpPr>
              <p:nvPr/>
            </p:nvSpPr>
            <p:spPr bwMode="auto">
              <a:xfrm>
                <a:off x="2548830" y="4633682"/>
                <a:ext cx="257815" cy="1132500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8" name="Line 12"/>
              <p:cNvSpPr>
                <a:spLocks noChangeShapeType="1"/>
              </p:cNvSpPr>
              <p:nvPr/>
            </p:nvSpPr>
            <p:spPr bwMode="auto">
              <a:xfrm>
                <a:off x="2557446" y="4635264"/>
                <a:ext cx="672704" cy="1576167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9" name="Line 13"/>
              <p:cNvSpPr>
                <a:spLocks noChangeShapeType="1"/>
              </p:cNvSpPr>
              <p:nvPr/>
            </p:nvSpPr>
            <p:spPr bwMode="auto">
              <a:xfrm flipH="1">
                <a:off x="2234018" y="4633682"/>
                <a:ext cx="314812" cy="1615710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90" name="Line 14"/>
              <p:cNvSpPr>
                <a:spLocks noChangeShapeType="1"/>
              </p:cNvSpPr>
              <p:nvPr/>
            </p:nvSpPr>
            <p:spPr bwMode="auto">
              <a:xfrm flipH="1">
                <a:off x="1819129" y="4633682"/>
                <a:ext cx="729701" cy="1172042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grpSp>
            <p:nvGrpSpPr>
              <p:cNvPr id="82" name="Group 15"/>
              <p:cNvGrpSpPr>
                <a:grpSpLocks/>
              </p:cNvGrpSpPr>
              <p:nvPr/>
            </p:nvGrpSpPr>
            <p:grpSpPr bwMode="auto">
              <a:xfrm>
                <a:off x="1762131" y="4555387"/>
                <a:ext cx="1526342" cy="1769926"/>
                <a:chOff x="480" y="912"/>
                <a:chExt cx="2303" cy="2238"/>
              </a:xfrm>
            </p:grpSpPr>
            <p:sp>
              <p:nvSpPr>
                <p:cNvPr id="83" name="AutoShape 16"/>
                <p:cNvSpPr>
                  <a:spLocks noChangeAspect="1" noChangeArrowheads="1" noTextEdit="1"/>
                </p:cNvSpPr>
                <p:nvPr/>
              </p:nvSpPr>
              <p:spPr bwMode="auto">
                <a:xfrm>
                  <a:off x="480" y="912"/>
                  <a:ext cx="2303" cy="223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84" name="Line 17"/>
                <p:cNvSpPr>
                  <a:spLocks noChangeShapeType="1"/>
                </p:cNvSpPr>
                <p:nvPr/>
              </p:nvSpPr>
              <p:spPr bwMode="auto">
                <a:xfrm flipH="1">
                  <a:off x="1624" y="1006"/>
                  <a:ext cx="43" cy="1741"/>
                </a:xfrm>
                <a:prstGeom prst="line">
                  <a:avLst/>
                </a:prstGeom>
                <a:noFill/>
                <a:ln w="19050">
                  <a:noFill/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85" name="Oval 18"/>
                <p:cNvSpPr>
                  <a:spLocks noChangeArrowheads="1"/>
                </p:cNvSpPr>
                <p:nvPr/>
              </p:nvSpPr>
              <p:spPr bwMode="auto">
                <a:xfrm>
                  <a:off x="1610" y="2733"/>
                  <a:ext cx="36" cy="36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86" name="Oval 19"/>
                <p:cNvSpPr>
                  <a:spLocks noChangeArrowheads="1"/>
                </p:cNvSpPr>
                <p:nvPr/>
              </p:nvSpPr>
              <p:spPr bwMode="auto">
                <a:xfrm>
                  <a:off x="1653" y="991"/>
                  <a:ext cx="36" cy="36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</p:grpSp>
        <p:sp>
          <p:nvSpPr>
            <p:cNvPr id="6" name="TextBox 5"/>
            <p:cNvSpPr txBox="1"/>
            <p:nvPr/>
          </p:nvSpPr>
          <p:spPr>
            <a:xfrm>
              <a:off x="2437748" y="3703735"/>
              <a:ext cx="3223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S</a:t>
              </a:r>
              <a:endPara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1652692" y="5031068"/>
              <a:ext cx="3223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A</a:t>
              </a:r>
              <a:endPara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2071681" y="5523961"/>
              <a:ext cx="3223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B</a:t>
              </a: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3198812" y="5514110"/>
              <a:ext cx="3223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C</a:t>
              </a:r>
              <a:endPara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2786393" y="4890655"/>
              <a:ext cx="3223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D</a:t>
              </a:r>
              <a:endParaRPr lang="en-US" dirty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354818" y="4331995"/>
            <a:ext cx="322364" cy="1645795"/>
            <a:chOff x="2429882" y="4076135"/>
            <a:chExt cx="322364" cy="1645795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2585075" y="4076135"/>
              <a:ext cx="3360" cy="1288182"/>
            </a:xfrm>
            <a:prstGeom prst="line">
              <a:avLst/>
            </a:prstGeom>
            <a:ln w="19050">
              <a:solidFill>
                <a:schemeClr val="bg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TextBox 100"/>
            <p:cNvSpPr txBox="1"/>
            <p:nvPr/>
          </p:nvSpPr>
          <p:spPr>
            <a:xfrm>
              <a:off x="2429882" y="5321820"/>
              <a:ext cx="3223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O</a:t>
              </a:r>
            </a:p>
          </p:txBody>
        </p:sp>
      </p:grpSp>
      <p:sp>
        <p:nvSpPr>
          <p:cNvPr id="102" name="Text Box 88"/>
          <p:cNvSpPr txBox="1">
            <a:spLocks noChangeArrowheads="1"/>
          </p:cNvSpPr>
          <p:nvPr/>
        </p:nvSpPr>
        <p:spPr bwMode="auto">
          <a:xfrm>
            <a:off x="1220224" y="1365593"/>
            <a:ext cx="42832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smtClean="0">
                <a:solidFill>
                  <a:srgbClr val="FFFF00"/>
                </a:solidFill>
              </a:rPr>
              <a:t>D’</a:t>
            </a:r>
            <a:endParaRPr lang="vi-VN" altLang="en-US" sz="2000" dirty="0">
              <a:solidFill>
                <a:srgbClr val="FFFF00"/>
              </a:solidFill>
            </a:endParaRPr>
          </a:p>
        </p:txBody>
      </p:sp>
      <p:sp>
        <p:nvSpPr>
          <p:cNvPr id="103" name="Text Box 85"/>
          <p:cNvSpPr txBox="1">
            <a:spLocks noChangeArrowheads="1"/>
          </p:cNvSpPr>
          <p:nvPr/>
        </p:nvSpPr>
        <p:spPr bwMode="auto">
          <a:xfrm>
            <a:off x="642961" y="867007"/>
            <a:ext cx="3561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smtClean="0">
                <a:solidFill>
                  <a:srgbClr val="FFFF00"/>
                </a:solidFill>
              </a:rPr>
              <a:t>A</a:t>
            </a:r>
            <a:endParaRPr lang="vi-VN" altLang="en-US" sz="2000" dirty="0">
              <a:solidFill>
                <a:srgbClr val="FFFF00"/>
              </a:solidFill>
            </a:endParaRPr>
          </a:p>
        </p:txBody>
      </p:sp>
      <p:sp>
        <p:nvSpPr>
          <p:cNvPr id="104" name="Text Box 87"/>
          <p:cNvSpPr txBox="1">
            <a:spLocks noChangeArrowheads="1"/>
          </p:cNvSpPr>
          <p:nvPr/>
        </p:nvSpPr>
        <p:spPr bwMode="auto">
          <a:xfrm>
            <a:off x="2577492" y="1096938"/>
            <a:ext cx="3561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smtClean="0">
                <a:solidFill>
                  <a:srgbClr val="FFFF00"/>
                </a:solidFill>
              </a:rPr>
              <a:t>B</a:t>
            </a:r>
            <a:endParaRPr lang="vi-VN" altLang="en-US" sz="2000" dirty="0">
              <a:solidFill>
                <a:srgbClr val="FFFF00"/>
              </a:solidFill>
            </a:endParaRPr>
          </a:p>
        </p:txBody>
      </p:sp>
      <p:sp>
        <p:nvSpPr>
          <p:cNvPr id="105" name="Text Box 88"/>
          <p:cNvSpPr txBox="1">
            <a:spLocks noChangeArrowheads="1"/>
          </p:cNvSpPr>
          <p:nvPr/>
        </p:nvSpPr>
        <p:spPr bwMode="auto">
          <a:xfrm>
            <a:off x="2937818" y="798762"/>
            <a:ext cx="37061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FFFF00"/>
                </a:solidFill>
              </a:rPr>
              <a:t>C</a:t>
            </a:r>
            <a:endParaRPr lang="vi-VN" altLang="en-US" sz="2000" dirty="0">
              <a:solidFill>
                <a:srgbClr val="FFFF00"/>
              </a:solidFill>
            </a:endParaRPr>
          </a:p>
        </p:txBody>
      </p:sp>
      <p:sp>
        <p:nvSpPr>
          <p:cNvPr id="106" name="Text Box 88"/>
          <p:cNvSpPr txBox="1">
            <a:spLocks noChangeArrowheads="1"/>
          </p:cNvSpPr>
          <p:nvPr/>
        </p:nvSpPr>
        <p:spPr bwMode="auto">
          <a:xfrm>
            <a:off x="1213930" y="682760"/>
            <a:ext cx="37061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FFFF00"/>
                </a:solidFill>
              </a:rPr>
              <a:t>D</a:t>
            </a:r>
            <a:endParaRPr lang="vi-VN" altLang="en-US" sz="2000" dirty="0">
              <a:solidFill>
                <a:srgbClr val="FFFF00"/>
              </a:solidFill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3427412" y="2041399"/>
            <a:ext cx="33656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n-US" sz="24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.  AD </a:t>
            </a:r>
            <a:r>
              <a:rPr lang="en-US" sz="24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cắt</a:t>
            </a:r>
            <a:r>
              <a:rPr lang="en-US" sz="24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mp</a:t>
            </a:r>
            <a:r>
              <a:rPr lang="en-US" sz="24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(BCC’B’)</a:t>
            </a:r>
            <a:endParaRPr lang="en-US" sz="2400" baseline="30000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7237412" y="2014032"/>
            <a:ext cx="43418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en-US" sz="24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.  AD </a:t>
            </a:r>
            <a:r>
              <a:rPr lang="en-US" sz="24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nằm</a:t>
            </a:r>
            <a:r>
              <a:rPr lang="en-US" sz="24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z="24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trong</a:t>
            </a:r>
            <a:r>
              <a:rPr lang="en-US" sz="24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z="24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mp</a:t>
            </a:r>
            <a:r>
              <a:rPr lang="en-US" sz="24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(BCC’B’)</a:t>
            </a:r>
            <a:endParaRPr lang="en-US" sz="2400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3351211" y="3965932"/>
            <a:ext cx="22118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2400" baseline="-25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xq</a:t>
            </a:r>
            <a:r>
              <a:rPr lang="en-US" sz="2400" baseline="-25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= 480cm</a:t>
            </a:r>
            <a:r>
              <a:rPr lang="en-US" sz="2400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en-US" sz="2400" baseline="30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5484811" y="3951864"/>
            <a:ext cx="33528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2400" baseline="-25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2đáy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= 5.12 = 60cm</a:t>
            </a:r>
            <a:r>
              <a:rPr lang="en-US" sz="2400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2400" baseline="30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8518322" y="3937328"/>
            <a:ext cx="33528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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2400" baseline="-25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tp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= 540cm</a:t>
            </a:r>
            <a:r>
              <a:rPr lang="en-US" sz="2400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2400" baseline="30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9049034"/>
              </p:ext>
            </p:extLst>
          </p:nvPr>
        </p:nvGraphicFramePr>
        <p:xfrm>
          <a:off x="3530600" y="5715000"/>
          <a:ext cx="2524125" cy="766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3" name="Equation" r:id="rId11" imgW="1295280" imgH="393480" progId="Equation.DSMT4">
                  <p:embed/>
                </p:oleObj>
              </mc:Choice>
              <mc:Fallback>
                <p:oleObj name="Equation" r:id="rId11" imgW="1295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530600" y="5715000"/>
                        <a:ext cx="2524125" cy="766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603884"/>
              </p:ext>
            </p:extLst>
          </p:nvPr>
        </p:nvGraphicFramePr>
        <p:xfrm>
          <a:off x="6047278" y="5880100"/>
          <a:ext cx="2586037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4" name="Equation" r:id="rId13" imgW="1460160" imgH="203040" progId="Equation.DSMT4">
                  <p:embed/>
                </p:oleObj>
              </mc:Choice>
              <mc:Fallback>
                <p:oleObj name="Equation" r:id="rId13" imgW="146016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047278" y="5880100"/>
                        <a:ext cx="2586037" cy="361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3819530"/>
              </p:ext>
            </p:extLst>
          </p:nvPr>
        </p:nvGraphicFramePr>
        <p:xfrm>
          <a:off x="8667311" y="5719763"/>
          <a:ext cx="2871788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5" name="Equation" r:id="rId15" imgW="1473120" imgH="393480" progId="Equation.DSMT4">
                  <p:embed/>
                </p:oleObj>
              </mc:Choice>
              <mc:Fallback>
                <p:oleObj name="Equation" r:id="rId15" imgW="14731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8667311" y="5719763"/>
                        <a:ext cx="2871788" cy="768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Oval 18"/>
          <p:cNvSpPr/>
          <p:nvPr/>
        </p:nvSpPr>
        <p:spPr>
          <a:xfrm>
            <a:off x="3378195" y="1601384"/>
            <a:ext cx="506417" cy="506417"/>
          </a:xfrm>
          <a:prstGeom prst="ellipse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/>
          <p:nvPr/>
        </p:nvSpPr>
        <p:spPr>
          <a:xfrm>
            <a:off x="7510010" y="3487183"/>
            <a:ext cx="506417" cy="506417"/>
          </a:xfrm>
          <a:prstGeom prst="ellipse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/>
          <p:nvPr/>
        </p:nvSpPr>
        <p:spPr>
          <a:xfrm>
            <a:off x="9621421" y="5271054"/>
            <a:ext cx="506417" cy="506417"/>
          </a:xfrm>
          <a:prstGeom prst="ellipse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2" name="Group 61"/>
          <p:cNvGrpSpPr/>
          <p:nvPr/>
        </p:nvGrpSpPr>
        <p:grpSpPr>
          <a:xfrm>
            <a:off x="1657417" y="2426682"/>
            <a:ext cx="152826" cy="83718"/>
            <a:chOff x="1228784" y="2961268"/>
            <a:chExt cx="152826" cy="83718"/>
          </a:xfrm>
        </p:grpSpPr>
        <p:cxnSp>
          <p:nvCxnSpPr>
            <p:cNvPr id="25" name="Straight Connector 24"/>
            <p:cNvCxnSpPr/>
            <p:nvPr/>
          </p:nvCxnSpPr>
          <p:spPr>
            <a:xfrm flipV="1">
              <a:off x="1228784" y="2964723"/>
              <a:ext cx="72844" cy="32796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1298426" y="2961268"/>
              <a:ext cx="83184" cy="8371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4" name="Group 113"/>
          <p:cNvGrpSpPr/>
          <p:nvPr/>
        </p:nvGrpSpPr>
        <p:grpSpPr>
          <a:xfrm rot="2317810">
            <a:off x="1473747" y="5505490"/>
            <a:ext cx="294508" cy="156931"/>
            <a:chOff x="1228784" y="2961268"/>
            <a:chExt cx="152826" cy="83718"/>
          </a:xfrm>
        </p:grpSpPr>
        <p:cxnSp>
          <p:nvCxnSpPr>
            <p:cNvPr id="115" name="Straight Connector 114"/>
            <p:cNvCxnSpPr/>
            <p:nvPr/>
          </p:nvCxnSpPr>
          <p:spPr>
            <a:xfrm flipV="1">
              <a:off x="1228784" y="2964723"/>
              <a:ext cx="72844" cy="32796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>
              <a:off x="1298426" y="2961268"/>
              <a:ext cx="83184" cy="8371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2892460"/>
              </p:ext>
            </p:extLst>
          </p:nvPr>
        </p:nvGraphicFramePr>
        <p:xfrm>
          <a:off x="10336213" y="5054906"/>
          <a:ext cx="595312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6" name="Equation" r:id="rId17" imgW="304560" imgH="393480" progId="Equation.DSMT4">
                  <p:embed/>
                </p:oleObj>
              </mc:Choice>
              <mc:Fallback>
                <p:oleObj name="Equation" r:id="rId17" imgW="304560" imgH="393480" progId="Equation.DSMT4">
                  <p:embed/>
                  <p:pic>
                    <p:nvPicPr>
                      <p:cNvPr id="0" name="Object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36213" y="5054906"/>
                        <a:ext cx="595312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4992550"/>
              </p:ext>
            </p:extLst>
          </p:nvPr>
        </p:nvGraphicFramePr>
        <p:xfrm>
          <a:off x="2060795" y="4239554"/>
          <a:ext cx="1214437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7" name="Equation" r:id="rId19" imgW="685800" imgH="393480" progId="Equation.DSMT4">
                  <p:embed/>
                </p:oleObj>
              </mc:Choice>
              <mc:Fallback>
                <p:oleObj name="Equation" r:id="rId19" imgW="6858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2060795" y="4239554"/>
                        <a:ext cx="1214437" cy="696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6843503"/>
              </p:ext>
            </p:extLst>
          </p:nvPr>
        </p:nvGraphicFramePr>
        <p:xfrm>
          <a:off x="2317041" y="4957324"/>
          <a:ext cx="1123950" cy="1309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8" name="Equation" r:id="rId21" imgW="634680" imgH="736560" progId="Equation.DSMT4">
                  <p:embed/>
                </p:oleObj>
              </mc:Choice>
              <mc:Fallback>
                <p:oleObj name="Equation" r:id="rId21" imgW="634680" imgH="736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2317041" y="4957324"/>
                        <a:ext cx="1123950" cy="13096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62" name="Picture 438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624" y="949440"/>
            <a:ext cx="2206625" cy="969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0441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/>
      <p:bldP spid="110" grpId="0"/>
      <p:bldP spid="111" grpId="0"/>
      <p:bldP spid="19" grpId="0" animBg="1"/>
      <p:bldP spid="112" grpId="0" animBg="1"/>
      <p:bldP spid="1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39" name="Picture 27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103" y="785253"/>
            <a:ext cx="2819400" cy="245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1952" y="1713139"/>
            <a:ext cx="704850" cy="75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0741" y="1227363"/>
            <a:ext cx="7715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Box 47"/>
          <p:cNvSpPr txBox="1">
            <a:spLocks noChangeArrowheads="1"/>
          </p:cNvSpPr>
          <p:nvPr/>
        </p:nvSpPr>
        <p:spPr bwMode="auto">
          <a:xfrm>
            <a:off x="608015" y="304800"/>
            <a:ext cx="5880807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 dirty="0" err="1" smtClean="0">
                <a:solidFill>
                  <a:srgbClr val="FFFF00"/>
                </a:solidFill>
                <a:latin typeface="Times New Roman" pitchFamily="18" charset="0"/>
              </a:rPr>
              <a:t>Bài</a:t>
            </a:r>
            <a:r>
              <a:rPr lang="en-US" sz="2800" b="1" u="sng" dirty="0" smtClean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FF00"/>
                </a:solidFill>
                <a:latin typeface="Times New Roman" pitchFamily="18" charset="0"/>
              </a:rPr>
              <a:t>tập</a:t>
            </a:r>
            <a:r>
              <a:rPr lang="en-US" sz="2800" b="1" u="sng" dirty="0" smtClean="0">
                <a:solidFill>
                  <a:srgbClr val="FFFF00"/>
                </a:solidFill>
                <a:latin typeface="Times New Roman" pitchFamily="18" charset="0"/>
              </a:rPr>
              <a:t> 2</a:t>
            </a:r>
            <a:endParaRPr lang="en-US" sz="2800" b="1" u="sng" dirty="0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4" name="Text Box 47"/>
          <p:cNvSpPr txBox="1">
            <a:spLocks noChangeArrowheads="1"/>
          </p:cNvSpPr>
          <p:nvPr/>
        </p:nvSpPr>
        <p:spPr bwMode="auto">
          <a:xfrm>
            <a:off x="6445174" y="5471083"/>
            <a:ext cx="1001898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Hoặc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47"/>
          <p:cNvSpPr txBox="1">
            <a:spLocks noChangeArrowheads="1"/>
          </p:cNvSpPr>
          <p:nvPr/>
        </p:nvSpPr>
        <p:spPr bwMode="auto">
          <a:xfrm>
            <a:off x="3483571" y="1001334"/>
            <a:ext cx="8325841" cy="408111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2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Cho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Symbol"/>
              </a:rPr>
              <a:t>ABC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Symbol"/>
              </a:rPr>
              <a:t>cân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kumimoji="0" lang="en-US" sz="2400" b="0" i="0" u="none" strike="noStrike" kern="0" cap="none" spc="0" normalizeH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Symbol"/>
              </a:rPr>
              <a:t>tại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Symbol"/>
              </a:rPr>
              <a:t> A. </a:t>
            </a:r>
            <a:r>
              <a:rPr kumimoji="0" lang="en-US" sz="2400" b="0" i="0" u="none" strike="noStrike" kern="0" cap="none" spc="0" normalizeH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Symbol"/>
              </a:rPr>
              <a:t>Gọi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Symbol"/>
              </a:rPr>
              <a:t> I, K, J </a:t>
            </a:r>
            <a:r>
              <a:rPr kumimoji="0" lang="en-US" sz="2400" b="0" i="0" u="none" strike="noStrike" kern="0" cap="none" spc="0" normalizeH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Symbol"/>
              </a:rPr>
              <a:t>lần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kumimoji="0" lang="en-US" sz="2400" b="0" i="0" u="none" strike="noStrike" kern="0" cap="none" spc="0" normalizeH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Symbol"/>
              </a:rPr>
              <a:t>lượt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kumimoji="0" lang="en-US" sz="2400" b="0" i="0" u="none" strike="noStrike" kern="0" cap="none" spc="0" normalizeH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Symbol"/>
              </a:rPr>
              <a:t>là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Symbol"/>
              </a:rPr>
              <a:t> </a:t>
            </a:r>
          </a:p>
          <a:p>
            <a:pPr marL="0" marR="0" lvl="0" indent="0" defTabSz="914400" eaLnBrk="1" fontAlgn="auto" latinLnBrk="0" hangingPunct="1">
              <a:lnSpc>
                <a:spcPct val="12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Symbol"/>
              </a:rPr>
              <a:t>trung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kumimoji="0" lang="en-US" sz="2400" b="0" i="0" u="none" strike="noStrike" kern="0" cap="none" spc="0" normalizeH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Symbol"/>
              </a:rPr>
              <a:t>điểm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c</a:t>
            </a:r>
            <a:r>
              <a:rPr lang="en-US" sz="2400" kern="0" baseline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ủa</a:t>
            </a:r>
            <a:r>
              <a:rPr lang="en-US" sz="2400" kern="0" baseline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 AB, AC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và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 BC. H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đối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xứng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với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 J qua K. </a:t>
            </a:r>
          </a:p>
          <a:p>
            <a:pPr marL="0" marR="0" lvl="0" indent="0" defTabSz="914400" eaLnBrk="1" fontAlgn="auto" latinLnBrk="0" hangingPunct="1">
              <a:lnSpc>
                <a:spcPct val="12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1)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Khi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đó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:</a:t>
            </a:r>
          </a:p>
          <a:p>
            <a:pPr lvl="0">
              <a:lnSpc>
                <a:spcPct val="120000"/>
              </a:lnSpc>
              <a:defRPr/>
            </a:pPr>
            <a:r>
              <a:rPr lang="en-US" sz="2400" kern="0" noProof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a) BIKC </a:t>
            </a:r>
            <a:r>
              <a:rPr lang="en-US" sz="2400" kern="0" noProof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là</a:t>
            </a:r>
            <a:r>
              <a:rPr lang="en-US" sz="2400" kern="0" noProof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 …………………    b) AIJK </a:t>
            </a:r>
            <a:r>
              <a:rPr lang="en-US" sz="2400" kern="0" noProof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là</a:t>
            </a:r>
            <a:r>
              <a:rPr lang="en-US" sz="2400" kern="0" noProof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 …………    </a:t>
            </a:r>
          </a:p>
          <a:p>
            <a:pPr lvl="0">
              <a:lnSpc>
                <a:spcPct val="120000"/>
              </a:lnSpc>
              <a:defRPr/>
            </a:pPr>
            <a:r>
              <a:rPr lang="en-US" sz="2400" kern="0" dirty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c) AHCJ </a:t>
            </a:r>
            <a:r>
              <a:rPr lang="en-US" sz="2400" kern="0" dirty="0" err="1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là</a:t>
            </a:r>
            <a:r>
              <a:rPr lang="en-US" sz="2400" kern="0" dirty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…………………   d) AHCB </a:t>
            </a:r>
            <a:r>
              <a:rPr lang="en-US" sz="2400" kern="0" dirty="0" err="1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là</a:t>
            </a:r>
            <a:r>
              <a:rPr lang="en-US" sz="2400" kern="0" dirty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…………… </a:t>
            </a:r>
            <a:endParaRPr lang="en-US" sz="2400" kern="0" noProof="0" dirty="0" smtClean="0">
              <a:solidFill>
                <a:sysClr val="window" lastClr="FFFFFF"/>
              </a:solidFill>
              <a:latin typeface="Arial" pitchFamily="34" charset="0"/>
              <a:cs typeface="Arial" pitchFamily="34" charset="0"/>
              <a:sym typeface="Symbol"/>
            </a:endParaRPr>
          </a:p>
          <a:p>
            <a:pPr lvl="0">
              <a:lnSpc>
                <a:spcPct val="120000"/>
              </a:lnSpc>
              <a:defRPr/>
            </a:pPr>
            <a:r>
              <a:rPr lang="en-US" sz="2400" kern="0" noProof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2) </a:t>
            </a:r>
            <a:r>
              <a:rPr lang="en-US" sz="2400" kern="0" noProof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Khi</a:t>
            </a:r>
            <a:r>
              <a:rPr lang="en-US" sz="2400" kern="0" noProof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z="2400" kern="0" dirty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ABC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vuông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cân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z="2400" kern="0" dirty="0" err="1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tại</a:t>
            </a:r>
            <a:r>
              <a:rPr lang="en-US" sz="2400" kern="0" dirty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A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thì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:</a:t>
            </a:r>
          </a:p>
          <a:p>
            <a:pPr lvl="0">
              <a:lnSpc>
                <a:spcPct val="120000"/>
              </a:lnSpc>
              <a:defRPr/>
            </a:pPr>
            <a:r>
              <a:rPr lang="en-US" sz="2400" kern="0" noProof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a</a:t>
            </a:r>
            <a:r>
              <a:rPr lang="en-US" sz="2400" kern="0" dirty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) AIJK </a:t>
            </a:r>
            <a:r>
              <a:rPr lang="en-US" sz="2400" kern="0" dirty="0" err="1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là</a:t>
            </a:r>
            <a:r>
              <a:rPr lang="en-US" sz="2400" kern="0" dirty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……………             b) </a:t>
            </a:r>
            <a:r>
              <a:rPr lang="en-US" sz="2400" kern="0" dirty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AHCJ </a:t>
            </a:r>
            <a:r>
              <a:rPr lang="en-US" sz="2400" kern="0" dirty="0" err="1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là</a:t>
            </a:r>
            <a:r>
              <a:rPr lang="en-US" sz="2400" kern="0" dirty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…………… </a:t>
            </a:r>
            <a:endParaRPr lang="en-US" sz="2400" kern="0" noProof="0" dirty="0" smtClean="0">
              <a:solidFill>
                <a:sysClr val="window" lastClr="FFFFFF"/>
              </a:solidFill>
              <a:latin typeface="Arial" pitchFamily="34" charset="0"/>
              <a:cs typeface="Arial" pitchFamily="34" charset="0"/>
              <a:sym typeface="Symbol"/>
            </a:endParaRPr>
          </a:p>
          <a:p>
            <a:pPr lvl="0">
              <a:lnSpc>
                <a:spcPct val="120000"/>
              </a:lnSpc>
              <a:defRPr/>
            </a:pPr>
            <a:r>
              <a:rPr lang="en-US" sz="2400" kern="0" noProof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3) S</a:t>
            </a:r>
            <a:r>
              <a:rPr lang="en-US" sz="2400" kern="0" baseline="-25000" noProof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AIJK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z="2400" kern="0" noProof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=….cm</a:t>
            </a:r>
            <a:r>
              <a:rPr lang="en-US" sz="2400" kern="0" baseline="30000" noProof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khi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 IK=3cm</a:t>
            </a:r>
            <a:r>
              <a:rPr lang="en-US" sz="2400" kern="0" dirty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, 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AJ=4cm</a:t>
            </a:r>
            <a:endParaRPr lang="en-US" sz="2400" kern="0" baseline="30000" noProof="0" dirty="0" smtClean="0">
              <a:solidFill>
                <a:sysClr val="window" lastClr="FFFFFF"/>
              </a:solidFill>
              <a:latin typeface="Arial" pitchFamily="34" charset="0"/>
              <a:cs typeface="Arial" pitchFamily="34" charset="0"/>
              <a:sym typeface="Symbol"/>
            </a:endParaRPr>
          </a:p>
          <a:p>
            <a:pPr lvl="0">
              <a:lnSpc>
                <a:spcPct val="120000"/>
              </a:lnSpc>
              <a:defRPr/>
            </a:pPr>
            <a:r>
              <a:rPr lang="en-US" sz="2400" kern="0" dirty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4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) S</a:t>
            </a:r>
            <a:r>
              <a:rPr lang="en-US" sz="2400" kern="0" baseline="-2500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AIJK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 ... S</a:t>
            </a:r>
            <a:r>
              <a:rPr lang="en-US" sz="2400" kern="0" baseline="-2500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IKJB.                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005" y="1201568"/>
            <a:ext cx="1266825" cy="162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4985854" y="2314383"/>
            <a:ext cx="2618879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ình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thang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cân</a:t>
            </a:r>
            <a:endParaRPr lang="en-US" sz="2400" baseline="30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9491536"/>
              </p:ext>
            </p:extLst>
          </p:nvPr>
        </p:nvGraphicFramePr>
        <p:xfrm>
          <a:off x="3532585" y="5067973"/>
          <a:ext cx="1754909" cy="6970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28" name="Equation" r:id="rId7" imgW="990360" imgH="393480" progId="Equation.DSMT4">
                  <p:embed/>
                </p:oleObj>
              </mc:Choice>
              <mc:Fallback>
                <p:oleObj name="Equation" r:id="rId7" imgW="9903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532585" y="5067973"/>
                        <a:ext cx="1754909" cy="6970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4918754" y="4056093"/>
            <a:ext cx="533400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en-US" sz="2400" baseline="30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177" name="Picture 9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567" y="1914412"/>
            <a:ext cx="18097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4951160"/>
              </p:ext>
            </p:extLst>
          </p:nvPr>
        </p:nvGraphicFramePr>
        <p:xfrm>
          <a:off x="3275012" y="5779535"/>
          <a:ext cx="2677359" cy="6974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29" name="Equation" r:id="rId10" imgW="1511280" imgH="393480" progId="Equation.DSMT4">
                  <p:embed/>
                </p:oleObj>
              </mc:Choice>
              <mc:Fallback>
                <p:oleObj name="Equation" r:id="rId10" imgW="1511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275012" y="5779535"/>
                        <a:ext cx="2677359" cy="6974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4567010" y="4530014"/>
            <a:ext cx="533400" cy="609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US" sz="2800" baseline="30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188" name="Picture 20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3052" y="1643217"/>
            <a:ext cx="314325" cy="98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5058682" y="2728954"/>
            <a:ext cx="2254930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ình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chữ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nhật</a:t>
            </a:r>
            <a:endParaRPr lang="en-US" sz="2400" baseline="30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8857540" y="2321643"/>
            <a:ext cx="1524001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ình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thoi</a:t>
            </a:r>
            <a:endParaRPr lang="en-US" sz="2400" baseline="30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9038076" y="2744831"/>
            <a:ext cx="2583540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ình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thang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vuông</a:t>
            </a:r>
            <a:endParaRPr lang="en-US" sz="2400" baseline="30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889724" y="3602523"/>
            <a:ext cx="1890488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ình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vuông</a:t>
            </a:r>
            <a:endParaRPr lang="en-US" sz="2400" baseline="30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9109754" y="3591639"/>
            <a:ext cx="1890488" cy="494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vuông</a:t>
            </a:r>
            <a:endParaRPr lang="en-US" sz="2400" baseline="30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 Box 47"/>
          <p:cNvSpPr txBox="1">
            <a:spLocks noChangeArrowheads="1"/>
          </p:cNvSpPr>
          <p:nvPr/>
        </p:nvSpPr>
        <p:spPr bwMode="auto">
          <a:xfrm>
            <a:off x="2132012" y="322944"/>
            <a:ext cx="7185395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kern="0" dirty="0" err="1" smtClean="0">
                <a:solidFill>
                  <a:sysClr val="window" lastClr="FFFFFF"/>
                </a:solidFill>
                <a:latin typeface="Times New Roman" pitchFamily="18" charset="0"/>
              </a:rPr>
              <a:t>Điền</a:t>
            </a:r>
            <a:r>
              <a:rPr lang="en-US" sz="2800" kern="0" dirty="0" smtClean="0">
                <a:solidFill>
                  <a:sysClr val="window" lastClr="FFFFFF"/>
                </a:solidFill>
                <a:latin typeface="Times New Roman" pitchFamily="18" charset="0"/>
              </a:rPr>
              <a:t> </a:t>
            </a:r>
            <a:r>
              <a:rPr lang="en-US" sz="2800" kern="0" dirty="0" err="1" smtClean="0">
                <a:solidFill>
                  <a:sysClr val="window" lastClr="FFFFFF"/>
                </a:solidFill>
                <a:latin typeface="Times New Roman" pitchFamily="18" charset="0"/>
              </a:rPr>
              <a:t>vào</a:t>
            </a:r>
            <a:r>
              <a:rPr lang="en-US" sz="2800" kern="0" dirty="0" smtClean="0">
                <a:solidFill>
                  <a:sysClr val="window" lastClr="FFFFFF"/>
                </a:solidFill>
                <a:latin typeface="Times New Roman" pitchFamily="18" charset="0"/>
              </a:rPr>
              <a:t> </a:t>
            </a:r>
            <a:r>
              <a:rPr lang="en-US" sz="2800" kern="0" dirty="0" err="1" smtClean="0">
                <a:solidFill>
                  <a:sysClr val="window" lastClr="FFFFFF"/>
                </a:solidFill>
                <a:latin typeface="Times New Roman" pitchFamily="18" charset="0"/>
              </a:rPr>
              <a:t>chỗ</a:t>
            </a:r>
            <a:r>
              <a:rPr lang="en-US" sz="2800" kern="0" dirty="0" smtClean="0">
                <a:solidFill>
                  <a:sysClr val="window" lastClr="FFFFFF"/>
                </a:solidFill>
                <a:latin typeface="Times New Roman" pitchFamily="18" charset="0"/>
              </a:rPr>
              <a:t> </a:t>
            </a:r>
            <a:r>
              <a:rPr lang="en-US" sz="2800" kern="0" dirty="0" err="1" smtClean="0">
                <a:solidFill>
                  <a:sysClr val="window" lastClr="FFFFFF"/>
                </a:solidFill>
                <a:latin typeface="Times New Roman" pitchFamily="18" charset="0"/>
              </a:rPr>
              <a:t>chấm</a:t>
            </a:r>
            <a:r>
              <a:rPr lang="en-US" sz="2800" kern="0" dirty="0" smtClean="0">
                <a:solidFill>
                  <a:sysClr val="window" lastClr="FFFFFF"/>
                </a:solidFill>
                <a:latin typeface="Times New Roman" pitchFamily="18" charset="0"/>
              </a:rPr>
              <a:t> </a:t>
            </a:r>
            <a:r>
              <a:rPr lang="en-US" sz="2800" kern="0" dirty="0" err="1" smtClean="0">
                <a:solidFill>
                  <a:sysClr val="window" lastClr="FFFFFF"/>
                </a:solidFill>
                <a:latin typeface="Times New Roman" pitchFamily="18" charset="0"/>
              </a:rPr>
              <a:t>để</a:t>
            </a:r>
            <a:r>
              <a:rPr lang="en-US" sz="2800" kern="0" dirty="0" smtClean="0">
                <a:solidFill>
                  <a:sysClr val="window" lastClr="FFFFFF"/>
                </a:solidFill>
                <a:latin typeface="Times New Roman" pitchFamily="18" charset="0"/>
              </a:rPr>
              <a:t> </a:t>
            </a:r>
            <a:r>
              <a:rPr lang="en-US" sz="2800" kern="0" dirty="0" err="1" smtClean="0">
                <a:solidFill>
                  <a:sysClr val="window" lastClr="FFFFFF"/>
                </a:solidFill>
                <a:latin typeface="Times New Roman" pitchFamily="18" charset="0"/>
              </a:rPr>
              <a:t>được</a:t>
            </a:r>
            <a:r>
              <a:rPr lang="en-US" sz="2800" kern="0" dirty="0" smtClean="0">
                <a:solidFill>
                  <a:sysClr val="window" lastClr="FFFFFF"/>
                </a:solidFill>
                <a:latin typeface="Times New Roman" pitchFamily="18" charset="0"/>
              </a:rPr>
              <a:t> </a:t>
            </a:r>
            <a:r>
              <a:rPr lang="en-US" sz="2800" kern="0" dirty="0" err="1" smtClean="0">
                <a:solidFill>
                  <a:sysClr val="window" lastClr="FFFFFF"/>
                </a:solidFill>
                <a:latin typeface="Times New Roman" pitchFamily="18" charset="0"/>
              </a:rPr>
              <a:t>câu</a:t>
            </a:r>
            <a:r>
              <a:rPr lang="en-US" sz="2800" kern="0" dirty="0" smtClean="0">
                <a:solidFill>
                  <a:sysClr val="window" lastClr="FFFFFF"/>
                </a:solidFill>
                <a:latin typeface="Times New Roman" pitchFamily="18" charset="0"/>
              </a:rPr>
              <a:t> </a:t>
            </a:r>
            <a:r>
              <a:rPr lang="en-US" sz="2800" kern="0" dirty="0" err="1" smtClean="0">
                <a:solidFill>
                  <a:sysClr val="window" lastClr="FFFFFF"/>
                </a:solidFill>
                <a:latin typeface="Times New Roman" pitchFamily="18" charset="0"/>
              </a:rPr>
              <a:t>trả</a:t>
            </a:r>
            <a:r>
              <a:rPr lang="en-US" sz="2800" kern="0" dirty="0" smtClean="0">
                <a:solidFill>
                  <a:sysClr val="window" lastClr="FFFFFF"/>
                </a:solidFill>
                <a:latin typeface="Times New Roman" pitchFamily="18" charset="0"/>
              </a:rPr>
              <a:t> </a:t>
            </a:r>
            <a:r>
              <a:rPr lang="en-US" sz="2800" kern="0" dirty="0" err="1" smtClean="0">
                <a:solidFill>
                  <a:sysClr val="window" lastClr="FFFFFF"/>
                </a:solidFill>
                <a:latin typeface="Times New Roman" pitchFamily="18" charset="0"/>
              </a:rPr>
              <a:t>lời</a:t>
            </a:r>
            <a:r>
              <a:rPr lang="en-US" sz="2800" kern="0" dirty="0" smtClean="0">
                <a:solidFill>
                  <a:sysClr val="window" lastClr="FFFFFF"/>
                </a:solidFill>
                <a:latin typeface="Times New Roman" pitchFamily="18" charset="0"/>
              </a:rPr>
              <a:t> </a:t>
            </a:r>
            <a:r>
              <a:rPr lang="en-US" sz="2800" kern="0" dirty="0" err="1" smtClean="0">
                <a:solidFill>
                  <a:sysClr val="window" lastClr="FFFFFF"/>
                </a:solidFill>
                <a:latin typeface="Times New Roman" pitchFamily="18" charset="0"/>
              </a:rPr>
              <a:t>đúng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1767351"/>
              </p:ext>
            </p:extLst>
          </p:nvPr>
        </p:nvGraphicFramePr>
        <p:xfrm>
          <a:off x="7815187" y="4800600"/>
          <a:ext cx="2179638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30" name="Equation" r:id="rId13" imgW="1117440" imgH="228600" progId="Equation.DSMT4">
                  <p:embed/>
                </p:oleObj>
              </mc:Choice>
              <mc:Fallback>
                <p:oleObj name="Equation" r:id="rId13" imgW="111744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7815187" y="4800600"/>
                        <a:ext cx="2179638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9215201"/>
              </p:ext>
            </p:extLst>
          </p:nvPr>
        </p:nvGraphicFramePr>
        <p:xfrm>
          <a:off x="7885558" y="5347713"/>
          <a:ext cx="2128389" cy="4454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31" name="Equation" r:id="rId15" imgW="1091880" imgH="228600" progId="Equation.DSMT4">
                  <p:embed/>
                </p:oleObj>
              </mc:Choice>
              <mc:Fallback>
                <p:oleObj name="Equation" r:id="rId15" imgW="10918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7885558" y="5347713"/>
                        <a:ext cx="2128389" cy="4454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5757335"/>
              </p:ext>
            </p:extLst>
          </p:nvPr>
        </p:nvGraphicFramePr>
        <p:xfrm>
          <a:off x="7942187" y="5924550"/>
          <a:ext cx="303688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32" name="Equation" r:id="rId17" imgW="1714320" imgH="228600" progId="Equation.DSMT4">
                  <p:embed/>
                </p:oleObj>
              </mc:Choice>
              <mc:Fallback>
                <p:oleObj name="Equation" r:id="rId17" imgW="171432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7942187" y="5924550"/>
                        <a:ext cx="3036888" cy="404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306" name="Picture 138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595" y="2390775"/>
            <a:ext cx="2352675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308" name="Picture 140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33" y="1899898"/>
            <a:ext cx="235267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310" name="Picture 142"/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3090" y="1185523"/>
            <a:ext cx="1266825" cy="162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318" name="Picture 150"/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924" y="1365591"/>
            <a:ext cx="1438275" cy="169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319" name="Picture 151"/>
          <p:cNvPicPr>
            <a:picLocks noChangeAspect="1" noChangeArrowheads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595" y="943803"/>
            <a:ext cx="2581275" cy="186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446" name="Picture 278"/>
          <p:cNvPicPr>
            <a:picLocks noChangeAspect="1" noChangeArrowheads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695" y="3159969"/>
            <a:ext cx="2924175" cy="209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447" name="Picture 279"/>
          <p:cNvPicPr>
            <a:picLocks noChangeAspect="1" noChangeArrowheads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0233" y="3567888"/>
            <a:ext cx="1266825" cy="1266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278"/>
          <p:cNvPicPr>
            <a:picLocks noChangeAspect="1" noChangeArrowheads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844" y="1139405"/>
            <a:ext cx="2924175" cy="209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448" name="Picture 280"/>
          <p:cNvPicPr>
            <a:picLocks noChangeAspect="1" noChangeArrowheads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3128" y="3567888"/>
            <a:ext cx="143827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462" name="Picture 294"/>
          <p:cNvPicPr>
            <a:picLocks noChangeAspect="1" noChangeArrowheads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662" y="943803"/>
            <a:ext cx="2581275" cy="210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08647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25775E-6 3.59852E-6 L -0.00626 0.29186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3" y="145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14" grpId="0"/>
      <p:bldP spid="19" grpId="0"/>
      <p:bldP spid="22" grpId="0"/>
      <p:bldP spid="23" grpId="0"/>
      <p:bldP spid="24" grpId="0"/>
      <p:bldP spid="25" grpId="0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ext Box 47"/>
          <p:cNvSpPr txBox="1">
            <a:spLocks noChangeArrowheads="1"/>
          </p:cNvSpPr>
          <p:nvPr/>
        </p:nvSpPr>
        <p:spPr bwMode="auto">
          <a:xfrm>
            <a:off x="608015" y="304800"/>
            <a:ext cx="5880807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 dirty="0" err="1" smtClean="0">
                <a:solidFill>
                  <a:srgbClr val="FFFF00"/>
                </a:solidFill>
                <a:latin typeface="Times New Roman" pitchFamily="18" charset="0"/>
              </a:rPr>
              <a:t>Bài</a:t>
            </a:r>
            <a:r>
              <a:rPr lang="en-US" sz="2800" b="1" u="sng" dirty="0" smtClean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FF00"/>
                </a:solidFill>
                <a:latin typeface="Times New Roman" pitchFamily="18" charset="0"/>
              </a:rPr>
              <a:t>tập</a:t>
            </a:r>
            <a:r>
              <a:rPr lang="en-US" sz="2800" b="1" u="sng" dirty="0" smtClean="0">
                <a:solidFill>
                  <a:srgbClr val="FFFF00"/>
                </a:solidFill>
                <a:latin typeface="Times New Roman" pitchFamily="18" charset="0"/>
              </a:rPr>
              <a:t> 3</a:t>
            </a:r>
            <a:endParaRPr lang="en-US" sz="2800" b="1" u="sng" dirty="0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113" name="Text Box 47"/>
          <p:cNvSpPr txBox="1">
            <a:spLocks noChangeArrowheads="1"/>
          </p:cNvSpPr>
          <p:nvPr/>
        </p:nvSpPr>
        <p:spPr bwMode="auto">
          <a:xfrm>
            <a:off x="624012" y="800120"/>
            <a:ext cx="10956800" cy="378565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Cho tam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giác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ABC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vuông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tại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A,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đường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cao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AH</a:t>
            </a:r>
            <a:r>
              <a:rPr lang="en-US" sz="2400" kern="0" dirty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en-US" sz="2400" kern="0" dirty="0" smtClean="0">
              <a:solidFill>
                <a:sysClr val="window" lastClr="FFFFFF"/>
              </a:solidFill>
              <a:latin typeface="Arial" pitchFamily="34" charset="0"/>
              <a:cs typeface="Arial" pitchFamily="34" charset="0"/>
            </a:endParaRPr>
          </a:p>
          <a:p>
            <a:pPr lvl="0">
              <a:defRPr/>
            </a:pP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a)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Tìm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cặp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tam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giác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đồng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dạng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viết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tỉ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đồng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dạng</a:t>
            </a:r>
            <a:endParaRPr lang="en-US" sz="2400" kern="0" dirty="0">
              <a:solidFill>
                <a:sysClr val="window" lastClr="FFFFFF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b)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Kẻ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0" dirty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HM </a:t>
            </a:r>
            <a:r>
              <a:rPr lang="en-US" sz="2400" kern="0" dirty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</a:t>
            </a:r>
            <a:r>
              <a:rPr lang="en-US" sz="2400" kern="0" dirty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AB </a:t>
            </a:r>
            <a:r>
              <a:rPr lang="en-US" sz="2400" kern="0" dirty="0" err="1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tại</a:t>
            </a:r>
            <a:r>
              <a:rPr lang="en-US" sz="2400" kern="0" dirty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M,  </a:t>
            </a:r>
            <a:r>
              <a:rPr lang="en-US" sz="2400" kern="0" dirty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HN </a:t>
            </a:r>
            <a:r>
              <a:rPr lang="en-US" sz="2400" kern="0" dirty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 AC </a:t>
            </a:r>
            <a:r>
              <a:rPr lang="en-US" sz="2400" kern="0" dirty="0" err="1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tại</a:t>
            </a:r>
            <a:r>
              <a:rPr lang="en-US" sz="2400" kern="0" dirty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 N. </a:t>
            </a:r>
            <a:r>
              <a:rPr lang="en-US" sz="2400" kern="0" dirty="0" err="1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Chứng</a:t>
            </a:r>
            <a:r>
              <a:rPr lang="en-US" sz="2400" kern="0" dirty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minh AH</a:t>
            </a:r>
            <a:r>
              <a:rPr lang="en-US" sz="2400" kern="0" baseline="30000" dirty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kern="0" dirty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= 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AM.AB </a:t>
            </a:r>
            <a:endParaRPr lang="en-US" sz="2400" kern="0" dirty="0">
              <a:solidFill>
                <a:sysClr val="window" lastClr="FFFFFF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c)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Chứng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z="2400" kern="0" dirty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minh AMN      ACB</a:t>
            </a:r>
            <a:r>
              <a:rPr lang="en-US" sz="2400" kern="0" dirty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lvl="0">
              <a:defRPr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d) </a:t>
            </a:r>
            <a:r>
              <a:rPr lang="vi-VN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Cho </a:t>
            </a:r>
            <a:r>
              <a:rPr lang="vi-VN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AB=3cm, AC=4cm, hãy tính</a:t>
            </a:r>
            <a:r>
              <a:rPr lang="en-US" sz="2400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</a:p>
          <a:p>
            <a:pPr marL="798513" lvl="0" indent="-450850">
              <a:buAutoNum type="romanLcParenR"/>
              <a:defRPr/>
            </a:pP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AH</a:t>
            </a:r>
            <a:endParaRPr lang="en-US" sz="2400" kern="0" dirty="0">
              <a:solidFill>
                <a:sysClr val="window" lastClr="FFFFFF"/>
              </a:solidFill>
              <a:latin typeface="Arial" pitchFamily="34" charset="0"/>
              <a:cs typeface="Arial" pitchFamily="34" charset="0"/>
            </a:endParaRPr>
          </a:p>
          <a:p>
            <a:pPr marL="798513" lvl="0" indent="-450850">
              <a:buAutoNum type="romanLcParenR"/>
              <a:defRPr/>
            </a:pPr>
            <a:r>
              <a:rPr lang="en-US" sz="2400" kern="0" baseline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tứ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giác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BMNC</a:t>
            </a:r>
          </a:p>
          <a:p>
            <a:pPr marL="798513" lvl="0" indent="-450850">
              <a:buAutoNum type="romanLcParenR"/>
              <a:defRPr/>
            </a:pPr>
            <a:r>
              <a:rPr lang="en-US" sz="2400" kern="0" baseline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Tỉ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chu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vi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BMH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và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  <a:sym typeface="Symbol"/>
              </a:rPr>
              <a:t> NCH</a:t>
            </a:r>
          </a:p>
          <a:p>
            <a:pPr marL="798513" lvl="0" indent="-450850">
              <a:buAutoNum type="romanLcParenR"/>
              <a:defRPr/>
            </a:pPr>
            <a:r>
              <a:rPr lang="en-US" sz="2400" kern="0" dirty="0" err="1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Gọi</a:t>
            </a:r>
            <a:r>
              <a:rPr lang="en-US" sz="2400" kern="0" dirty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E </a:t>
            </a:r>
            <a:r>
              <a:rPr lang="en-US" sz="2400" kern="0" dirty="0" err="1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400" kern="0" dirty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0" dirty="0" err="1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trung</a:t>
            </a:r>
            <a:r>
              <a:rPr lang="en-US" sz="2400" kern="0" dirty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0" dirty="0" err="1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điểm</a:t>
            </a:r>
            <a:r>
              <a:rPr lang="en-US" sz="2400" kern="0" dirty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0" dirty="0" err="1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400" kern="0" dirty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AB. AE </a:t>
            </a:r>
            <a:r>
              <a:rPr lang="en-US" sz="2400" kern="0" dirty="0" err="1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cắt</a:t>
            </a:r>
            <a:r>
              <a:rPr lang="en-US" sz="2400" kern="0" dirty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MN </a:t>
            </a:r>
            <a:r>
              <a:rPr lang="en-US" sz="2400" kern="0" dirty="0" err="1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tại</a:t>
            </a:r>
            <a:r>
              <a:rPr lang="en-US" sz="2400" kern="0" dirty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F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tỉ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0" dirty="0" err="1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400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400" kern="0" dirty="0" smtClean="0">
              <a:solidFill>
                <a:sysClr val="window" lastClr="FFFFFF"/>
              </a:solidFill>
              <a:latin typeface="Arial" pitchFamily="34" charset="0"/>
              <a:cs typeface="Arial" pitchFamily="34" charset="0"/>
              <a:sym typeface="Symbol"/>
            </a:endParaRPr>
          </a:p>
          <a:p>
            <a:pPr marL="46355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14" name="Freeform 61"/>
          <p:cNvSpPr>
            <a:spLocks noChangeAspect="1"/>
          </p:cNvSpPr>
          <p:nvPr/>
        </p:nvSpPr>
        <p:spPr bwMode="auto">
          <a:xfrm>
            <a:off x="3775754" y="2057400"/>
            <a:ext cx="294347" cy="140055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>
              <a:lnSpc>
                <a:spcPct val="120000"/>
              </a:lnSpc>
            </a:pPr>
            <a:endParaRPr lang="en-US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6147238"/>
              </p:ext>
            </p:extLst>
          </p:nvPr>
        </p:nvGraphicFramePr>
        <p:xfrm>
          <a:off x="9038076" y="3685736"/>
          <a:ext cx="381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2" name="Equation" r:id="rId3" imgW="380880" imgH="558720" progId="Equation.DSMT4">
                  <p:embed/>
                </p:oleObj>
              </mc:Choice>
              <mc:Fallback>
                <p:oleObj name="Equation" r:id="rId3" imgW="380880" imgH="55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038076" y="3685736"/>
                        <a:ext cx="381000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21479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8276076" y="421081"/>
            <a:ext cx="1628336" cy="213674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3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708" y="4017005"/>
            <a:ext cx="685800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78" name="Picture 6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656" y="3863204"/>
            <a:ext cx="3209925" cy="256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576307" y="559713"/>
            <a:ext cx="56137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GT</a:t>
            </a:r>
          </a:p>
        </p:txBody>
      </p:sp>
      <p:sp>
        <p:nvSpPr>
          <p:cNvPr id="7" name="Rectangle 6"/>
          <p:cNvSpPr/>
          <p:nvPr/>
        </p:nvSpPr>
        <p:spPr>
          <a:xfrm>
            <a:off x="590375" y="2025657"/>
            <a:ext cx="98901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KL</a:t>
            </a:r>
            <a:endParaRPr lang="en-US" sz="2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82914" y="304800"/>
            <a:ext cx="333509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ABC(Â = 90</a:t>
            </a:r>
            <a:r>
              <a:rPr lang="en-US" sz="2200" baseline="30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),  </a:t>
            </a:r>
          </a:p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HM 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 AB={M}</a:t>
            </a:r>
          </a:p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HN 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 AC={N}</a:t>
            </a:r>
            <a:endParaRPr lang="en-US" sz="2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49643" y="1371600"/>
            <a:ext cx="289993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spc="-6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200" spc="-6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200" spc="-6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spc="-6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200" spc="-6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spc="-6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200" spc="-6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200" spc="-6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200" spc="-6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endParaRPr lang="en-US" sz="2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b) AH</a:t>
            </a:r>
            <a:r>
              <a:rPr lang="en-US" sz="2200" baseline="30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= AM.AB</a:t>
            </a:r>
          </a:p>
          <a:p>
            <a:r>
              <a:rPr lang="en-US" sz="2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AMN     ACB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1049643" y="362856"/>
            <a:ext cx="18930" cy="2793848"/>
          </a:xfrm>
          <a:prstGeom prst="line">
            <a:avLst/>
          </a:prstGeom>
          <a:noFill/>
          <a:ln w="28575" cap="flat" cmpd="sng" algn="ctr">
            <a:solidFill>
              <a:schemeClr val="bg1"/>
            </a:solidFill>
            <a:prstDash val="solid"/>
          </a:ln>
          <a:effectLst/>
        </p:spPr>
      </p:cxnSp>
      <p:cxnSp>
        <p:nvCxnSpPr>
          <p:cNvPr id="11" name="Straight Connector 10"/>
          <p:cNvCxnSpPr/>
          <p:nvPr/>
        </p:nvCxnSpPr>
        <p:spPr>
          <a:xfrm flipV="1">
            <a:off x="608012" y="1371600"/>
            <a:ext cx="2949942" cy="1"/>
          </a:xfrm>
          <a:prstGeom prst="line">
            <a:avLst/>
          </a:prstGeom>
          <a:noFill/>
          <a:ln w="28575" cap="flat" cmpd="sng" algn="ctr">
            <a:solidFill>
              <a:schemeClr val="bg1"/>
            </a:solidFill>
            <a:prstDash val="solid"/>
          </a:ln>
          <a:effectLst/>
        </p:spPr>
      </p:cxnSp>
      <p:sp>
        <p:nvSpPr>
          <p:cNvPr id="13" name="Freeform 61"/>
          <p:cNvSpPr>
            <a:spLocks noChangeAspect="1"/>
          </p:cNvSpPr>
          <p:nvPr/>
        </p:nvSpPr>
        <p:spPr bwMode="auto">
          <a:xfrm>
            <a:off x="2298480" y="2895600"/>
            <a:ext cx="216409" cy="95659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2857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3896164" y="442913"/>
            <a:ext cx="2125663" cy="314325"/>
            <a:chOff x="663736" y="2298822"/>
            <a:chExt cx="2125663" cy="314325"/>
          </a:xfrm>
        </p:grpSpPr>
        <p:graphicFrame>
          <p:nvGraphicFramePr>
            <p:cNvPr id="23" name="Object 2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69588391"/>
                </p:ext>
              </p:extLst>
            </p:nvPr>
          </p:nvGraphicFramePr>
          <p:xfrm>
            <a:off x="663736" y="2298822"/>
            <a:ext cx="2125663" cy="3143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640" name="Equation" r:id="rId6" imgW="2565360" imgH="380880" progId="Equation.DSMT4">
                    <p:embed/>
                  </p:oleObj>
                </mc:Choice>
                <mc:Fallback>
                  <p:oleObj name="Equation" r:id="rId6" imgW="2565360" imgH="3808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663736" y="2298822"/>
                          <a:ext cx="2125663" cy="31432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5" name="Freeform 61"/>
            <p:cNvSpPr>
              <a:spLocks noChangeAspect="1"/>
            </p:cNvSpPr>
            <p:nvPr/>
          </p:nvSpPr>
          <p:spPr bwMode="auto">
            <a:xfrm>
              <a:off x="1559878" y="2375466"/>
              <a:ext cx="261855" cy="115748"/>
            </a:xfrm>
            <a:custGeom>
              <a:avLst/>
              <a:gdLst>
                <a:gd name="T0" fmla="*/ 40716 w 2997"/>
                <a:gd name="T1" fmla="*/ 0 h 1298"/>
                <a:gd name="T2" fmla="*/ 18786 w 2997"/>
                <a:gd name="T3" fmla="*/ 9549 h 1298"/>
                <a:gd name="T4" fmla="*/ 5044 w 2997"/>
                <a:gd name="T5" fmla="*/ 26858 h 1298"/>
                <a:gd name="T6" fmla="*/ 658 w 2997"/>
                <a:gd name="T7" fmla="*/ 51477 h 1298"/>
                <a:gd name="T8" fmla="*/ 8918 w 2997"/>
                <a:gd name="T9" fmla="*/ 74978 h 1298"/>
                <a:gd name="T10" fmla="*/ 33552 w 2997"/>
                <a:gd name="T11" fmla="*/ 87288 h 1298"/>
                <a:gd name="T12" fmla="*/ 69443 w 2997"/>
                <a:gd name="T13" fmla="*/ 79156 h 1298"/>
                <a:gd name="T14" fmla="*/ 99340 w 2997"/>
                <a:gd name="T15" fmla="*/ 53193 h 1298"/>
                <a:gd name="T16" fmla="*/ 127849 w 2997"/>
                <a:gd name="T17" fmla="*/ 29693 h 1298"/>
                <a:gd name="T18" fmla="*/ 151459 w 2997"/>
                <a:gd name="T19" fmla="*/ 17905 h 1298"/>
                <a:gd name="T20" fmla="*/ 177190 w 2997"/>
                <a:gd name="T21" fmla="*/ 12907 h 1298"/>
                <a:gd name="T22" fmla="*/ 197511 w 2997"/>
                <a:gd name="T23" fmla="*/ 19621 h 1298"/>
                <a:gd name="T24" fmla="*/ 211765 w 2997"/>
                <a:gd name="T25" fmla="*/ 35810 h 1298"/>
                <a:gd name="T26" fmla="*/ 217248 w 2997"/>
                <a:gd name="T27" fmla="*/ 52074 h 1298"/>
                <a:gd name="T28" fmla="*/ 217759 w 2997"/>
                <a:gd name="T29" fmla="*/ 66622 h 1298"/>
                <a:gd name="T30" fmla="*/ 209572 w 2997"/>
                <a:gd name="T31" fmla="*/ 85049 h 1298"/>
                <a:gd name="T32" fmla="*/ 194733 w 2997"/>
                <a:gd name="T33" fmla="*/ 96837 h 129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997"/>
                <a:gd name="T52" fmla="*/ 0 h 1298"/>
                <a:gd name="T53" fmla="*/ 2997 w 2997"/>
                <a:gd name="T54" fmla="*/ 1298 h 129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997" h="1298">
                  <a:moveTo>
                    <a:pt x="557" y="0"/>
                  </a:moveTo>
                  <a:cubicBezTo>
                    <a:pt x="507" y="21"/>
                    <a:pt x="338" y="68"/>
                    <a:pt x="257" y="128"/>
                  </a:cubicBezTo>
                  <a:cubicBezTo>
                    <a:pt x="176" y="188"/>
                    <a:pt x="110" y="266"/>
                    <a:pt x="69" y="360"/>
                  </a:cubicBezTo>
                  <a:cubicBezTo>
                    <a:pt x="28" y="454"/>
                    <a:pt x="0" y="583"/>
                    <a:pt x="9" y="690"/>
                  </a:cubicBezTo>
                  <a:cubicBezTo>
                    <a:pt x="18" y="797"/>
                    <a:pt x="47" y="925"/>
                    <a:pt x="122" y="1005"/>
                  </a:cubicBezTo>
                  <a:cubicBezTo>
                    <a:pt x="197" y="1085"/>
                    <a:pt x="321" y="1161"/>
                    <a:pt x="459" y="1170"/>
                  </a:cubicBezTo>
                  <a:cubicBezTo>
                    <a:pt x="597" y="1179"/>
                    <a:pt x="800" y="1137"/>
                    <a:pt x="950" y="1061"/>
                  </a:cubicBezTo>
                  <a:cubicBezTo>
                    <a:pt x="1100" y="985"/>
                    <a:pt x="1226" y="823"/>
                    <a:pt x="1359" y="713"/>
                  </a:cubicBezTo>
                  <a:cubicBezTo>
                    <a:pt x="1492" y="603"/>
                    <a:pt x="1630" y="477"/>
                    <a:pt x="1749" y="398"/>
                  </a:cubicBezTo>
                  <a:cubicBezTo>
                    <a:pt x="1868" y="319"/>
                    <a:pt x="1960" y="277"/>
                    <a:pt x="2072" y="240"/>
                  </a:cubicBezTo>
                  <a:cubicBezTo>
                    <a:pt x="2184" y="203"/>
                    <a:pt x="2319" y="169"/>
                    <a:pt x="2424" y="173"/>
                  </a:cubicBezTo>
                  <a:cubicBezTo>
                    <a:pt x="2529" y="177"/>
                    <a:pt x="2623" y="212"/>
                    <a:pt x="2702" y="263"/>
                  </a:cubicBezTo>
                  <a:cubicBezTo>
                    <a:pt x="2781" y="314"/>
                    <a:pt x="2852" y="408"/>
                    <a:pt x="2897" y="480"/>
                  </a:cubicBezTo>
                  <a:cubicBezTo>
                    <a:pt x="2942" y="552"/>
                    <a:pt x="2958" y="629"/>
                    <a:pt x="2972" y="698"/>
                  </a:cubicBezTo>
                  <a:cubicBezTo>
                    <a:pt x="2986" y="767"/>
                    <a:pt x="2997" y="819"/>
                    <a:pt x="2979" y="893"/>
                  </a:cubicBezTo>
                  <a:cubicBezTo>
                    <a:pt x="2961" y="967"/>
                    <a:pt x="2919" y="1072"/>
                    <a:pt x="2867" y="1140"/>
                  </a:cubicBezTo>
                  <a:cubicBezTo>
                    <a:pt x="2815" y="1208"/>
                    <a:pt x="2706" y="1265"/>
                    <a:pt x="2664" y="1298"/>
                  </a:cubicBezTo>
                </a:path>
              </a:pathLst>
            </a:custGeom>
            <a:noFill/>
            <a:ln w="285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120000"/>
                </a:lnSpc>
              </a:pPr>
              <a:endParaRPr lang="en-US" sz="28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3296631"/>
              </p:ext>
            </p:extLst>
          </p:nvPr>
        </p:nvGraphicFramePr>
        <p:xfrm>
          <a:off x="6005073" y="331787"/>
          <a:ext cx="1946275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41" name="Equation" r:id="rId8" imgW="1650960" imgH="558720" progId="Equation.DSMT4">
                  <p:embed/>
                </p:oleObj>
              </mc:Choice>
              <mc:Fallback>
                <p:oleObj name="Equation" r:id="rId8" imgW="1650960" imgH="55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005073" y="331787"/>
                        <a:ext cx="1946275" cy="658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7629221"/>
              </p:ext>
            </p:extLst>
          </p:nvPr>
        </p:nvGraphicFramePr>
        <p:xfrm>
          <a:off x="7986712" y="484188"/>
          <a:ext cx="1841500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42" name="Equation" r:id="rId10" imgW="1562040" imgH="253800" progId="Equation.DSMT4">
                  <p:embed/>
                </p:oleObj>
              </mc:Choice>
              <mc:Fallback>
                <p:oleObj name="Equation" r:id="rId10" imgW="156204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986712" y="484188"/>
                        <a:ext cx="1841500" cy="300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Rectangle 37"/>
          <p:cNvSpPr/>
          <p:nvPr/>
        </p:nvSpPr>
        <p:spPr>
          <a:xfrm>
            <a:off x="6271592" y="328246"/>
            <a:ext cx="1042019" cy="658977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6294876" y="1105103"/>
            <a:ext cx="1042019" cy="675339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6271593" y="1980962"/>
            <a:ext cx="1042019" cy="675339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281" name="Picture 65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4074" y="5556909"/>
            <a:ext cx="414338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41" name="Group 40"/>
          <p:cNvGrpSpPr/>
          <p:nvPr/>
        </p:nvGrpSpPr>
        <p:grpSpPr>
          <a:xfrm>
            <a:off x="3968749" y="1285875"/>
            <a:ext cx="2125663" cy="314325"/>
            <a:chOff x="663736" y="2298822"/>
            <a:chExt cx="2125663" cy="314325"/>
          </a:xfrm>
        </p:grpSpPr>
        <p:graphicFrame>
          <p:nvGraphicFramePr>
            <p:cNvPr id="42" name="Object 4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89652269"/>
                </p:ext>
              </p:extLst>
            </p:nvPr>
          </p:nvGraphicFramePr>
          <p:xfrm>
            <a:off x="663736" y="2298822"/>
            <a:ext cx="2125663" cy="3143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643" name="Equation" r:id="rId13" imgW="2565360" imgH="380880" progId="Equation.DSMT4">
                    <p:embed/>
                  </p:oleObj>
                </mc:Choice>
                <mc:Fallback>
                  <p:oleObj name="Equation" r:id="rId13" imgW="2565360" imgH="3808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663736" y="2298822"/>
                          <a:ext cx="2125663" cy="31432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3" name="Freeform 61"/>
            <p:cNvSpPr>
              <a:spLocks noChangeAspect="1"/>
            </p:cNvSpPr>
            <p:nvPr/>
          </p:nvSpPr>
          <p:spPr bwMode="auto">
            <a:xfrm>
              <a:off x="1559878" y="2375466"/>
              <a:ext cx="261855" cy="115748"/>
            </a:xfrm>
            <a:custGeom>
              <a:avLst/>
              <a:gdLst>
                <a:gd name="T0" fmla="*/ 40716 w 2997"/>
                <a:gd name="T1" fmla="*/ 0 h 1298"/>
                <a:gd name="T2" fmla="*/ 18786 w 2997"/>
                <a:gd name="T3" fmla="*/ 9549 h 1298"/>
                <a:gd name="T4" fmla="*/ 5044 w 2997"/>
                <a:gd name="T5" fmla="*/ 26858 h 1298"/>
                <a:gd name="T6" fmla="*/ 658 w 2997"/>
                <a:gd name="T7" fmla="*/ 51477 h 1298"/>
                <a:gd name="T8" fmla="*/ 8918 w 2997"/>
                <a:gd name="T9" fmla="*/ 74978 h 1298"/>
                <a:gd name="T10" fmla="*/ 33552 w 2997"/>
                <a:gd name="T11" fmla="*/ 87288 h 1298"/>
                <a:gd name="T12" fmla="*/ 69443 w 2997"/>
                <a:gd name="T13" fmla="*/ 79156 h 1298"/>
                <a:gd name="T14" fmla="*/ 99340 w 2997"/>
                <a:gd name="T15" fmla="*/ 53193 h 1298"/>
                <a:gd name="T16" fmla="*/ 127849 w 2997"/>
                <a:gd name="T17" fmla="*/ 29693 h 1298"/>
                <a:gd name="T18" fmla="*/ 151459 w 2997"/>
                <a:gd name="T19" fmla="*/ 17905 h 1298"/>
                <a:gd name="T20" fmla="*/ 177190 w 2997"/>
                <a:gd name="T21" fmla="*/ 12907 h 1298"/>
                <a:gd name="T22" fmla="*/ 197511 w 2997"/>
                <a:gd name="T23" fmla="*/ 19621 h 1298"/>
                <a:gd name="T24" fmla="*/ 211765 w 2997"/>
                <a:gd name="T25" fmla="*/ 35810 h 1298"/>
                <a:gd name="T26" fmla="*/ 217248 w 2997"/>
                <a:gd name="T27" fmla="*/ 52074 h 1298"/>
                <a:gd name="T28" fmla="*/ 217759 w 2997"/>
                <a:gd name="T29" fmla="*/ 66622 h 1298"/>
                <a:gd name="T30" fmla="*/ 209572 w 2997"/>
                <a:gd name="T31" fmla="*/ 85049 h 1298"/>
                <a:gd name="T32" fmla="*/ 194733 w 2997"/>
                <a:gd name="T33" fmla="*/ 96837 h 129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997"/>
                <a:gd name="T52" fmla="*/ 0 h 1298"/>
                <a:gd name="T53" fmla="*/ 2997 w 2997"/>
                <a:gd name="T54" fmla="*/ 1298 h 129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997" h="1298">
                  <a:moveTo>
                    <a:pt x="557" y="0"/>
                  </a:moveTo>
                  <a:cubicBezTo>
                    <a:pt x="507" y="21"/>
                    <a:pt x="338" y="68"/>
                    <a:pt x="257" y="128"/>
                  </a:cubicBezTo>
                  <a:cubicBezTo>
                    <a:pt x="176" y="188"/>
                    <a:pt x="110" y="266"/>
                    <a:pt x="69" y="360"/>
                  </a:cubicBezTo>
                  <a:cubicBezTo>
                    <a:pt x="28" y="454"/>
                    <a:pt x="0" y="583"/>
                    <a:pt x="9" y="690"/>
                  </a:cubicBezTo>
                  <a:cubicBezTo>
                    <a:pt x="18" y="797"/>
                    <a:pt x="47" y="925"/>
                    <a:pt x="122" y="1005"/>
                  </a:cubicBezTo>
                  <a:cubicBezTo>
                    <a:pt x="197" y="1085"/>
                    <a:pt x="321" y="1161"/>
                    <a:pt x="459" y="1170"/>
                  </a:cubicBezTo>
                  <a:cubicBezTo>
                    <a:pt x="597" y="1179"/>
                    <a:pt x="800" y="1137"/>
                    <a:pt x="950" y="1061"/>
                  </a:cubicBezTo>
                  <a:cubicBezTo>
                    <a:pt x="1100" y="985"/>
                    <a:pt x="1226" y="823"/>
                    <a:pt x="1359" y="713"/>
                  </a:cubicBezTo>
                  <a:cubicBezTo>
                    <a:pt x="1492" y="603"/>
                    <a:pt x="1630" y="477"/>
                    <a:pt x="1749" y="398"/>
                  </a:cubicBezTo>
                  <a:cubicBezTo>
                    <a:pt x="1868" y="319"/>
                    <a:pt x="1960" y="277"/>
                    <a:pt x="2072" y="240"/>
                  </a:cubicBezTo>
                  <a:cubicBezTo>
                    <a:pt x="2184" y="203"/>
                    <a:pt x="2319" y="169"/>
                    <a:pt x="2424" y="173"/>
                  </a:cubicBezTo>
                  <a:cubicBezTo>
                    <a:pt x="2529" y="177"/>
                    <a:pt x="2623" y="212"/>
                    <a:pt x="2702" y="263"/>
                  </a:cubicBezTo>
                  <a:cubicBezTo>
                    <a:pt x="2781" y="314"/>
                    <a:pt x="2852" y="408"/>
                    <a:pt x="2897" y="480"/>
                  </a:cubicBezTo>
                  <a:cubicBezTo>
                    <a:pt x="2942" y="552"/>
                    <a:pt x="2958" y="629"/>
                    <a:pt x="2972" y="698"/>
                  </a:cubicBezTo>
                  <a:cubicBezTo>
                    <a:pt x="2986" y="767"/>
                    <a:pt x="2997" y="819"/>
                    <a:pt x="2979" y="893"/>
                  </a:cubicBezTo>
                  <a:cubicBezTo>
                    <a:pt x="2961" y="967"/>
                    <a:pt x="2919" y="1072"/>
                    <a:pt x="2867" y="1140"/>
                  </a:cubicBezTo>
                  <a:cubicBezTo>
                    <a:pt x="2815" y="1208"/>
                    <a:pt x="2706" y="1265"/>
                    <a:pt x="2664" y="1298"/>
                  </a:cubicBezTo>
                </a:path>
              </a:pathLst>
            </a:custGeom>
            <a:noFill/>
            <a:ln w="285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120000"/>
                </a:lnSpc>
              </a:pPr>
              <a:endParaRPr lang="en-US" sz="28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3098017"/>
              </p:ext>
            </p:extLst>
          </p:nvPr>
        </p:nvGraphicFramePr>
        <p:xfrm>
          <a:off x="6035503" y="1140460"/>
          <a:ext cx="1844040" cy="6146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44" name="Equation" r:id="rId15" imgW="1676160" imgH="558720" progId="Equation.DSMT4">
                  <p:embed/>
                </p:oleObj>
              </mc:Choice>
              <mc:Fallback>
                <p:oleObj name="Equation" r:id="rId15" imgW="1676160" imgH="55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035503" y="1140460"/>
                        <a:ext cx="1844040" cy="6146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0533088"/>
              </p:ext>
            </p:extLst>
          </p:nvPr>
        </p:nvGraphicFramePr>
        <p:xfrm>
          <a:off x="7999412" y="1287780"/>
          <a:ext cx="1936242" cy="3073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45" name="Equation" r:id="rId17" imgW="1600200" imgH="253800" progId="Equation.DSMT4">
                  <p:embed/>
                </p:oleObj>
              </mc:Choice>
              <mc:Fallback>
                <p:oleObj name="Equation" r:id="rId17" imgW="160020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7999412" y="1287780"/>
                        <a:ext cx="1936242" cy="3073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5" name="Group 44"/>
          <p:cNvGrpSpPr/>
          <p:nvPr/>
        </p:nvGrpSpPr>
        <p:grpSpPr>
          <a:xfrm>
            <a:off x="3937709" y="2124075"/>
            <a:ext cx="2136775" cy="314325"/>
            <a:chOff x="658974" y="2299060"/>
            <a:chExt cx="2136775" cy="314325"/>
          </a:xfrm>
        </p:grpSpPr>
        <p:graphicFrame>
          <p:nvGraphicFramePr>
            <p:cNvPr id="46" name="Object 4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71544322"/>
                </p:ext>
              </p:extLst>
            </p:nvPr>
          </p:nvGraphicFramePr>
          <p:xfrm>
            <a:off x="658974" y="2299060"/>
            <a:ext cx="2136775" cy="3143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646" name="Equation" r:id="rId19" imgW="2577960" imgH="380880" progId="Equation.DSMT4">
                    <p:embed/>
                  </p:oleObj>
                </mc:Choice>
                <mc:Fallback>
                  <p:oleObj name="Equation" r:id="rId19" imgW="2577960" imgH="3808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658974" y="2299060"/>
                          <a:ext cx="2136775" cy="31432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7" name="Freeform 61"/>
            <p:cNvSpPr>
              <a:spLocks noChangeAspect="1"/>
            </p:cNvSpPr>
            <p:nvPr/>
          </p:nvSpPr>
          <p:spPr bwMode="auto">
            <a:xfrm>
              <a:off x="1559878" y="2375466"/>
              <a:ext cx="261855" cy="115748"/>
            </a:xfrm>
            <a:custGeom>
              <a:avLst/>
              <a:gdLst>
                <a:gd name="T0" fmla="*/ 40716 w 2997"/>
                <a:gd name="T1" fmla="*/ 0 h 1298"/>
                <a:gd name="T2" fmla="*/ 18786 w 2997"/>
                <a:gd name="T3" fmla="*/ 9549 h 1298"/>
                <a:gd name="T4" fmla="*/ 5044 w 2997"/>
                <a:gd name="T5" fmla="*/ 26858 h 1298"/>
                <a:gd name="T6" fmla="*/ 658 w 2997"/>
                <a:gd name="T7" fmla="*/ 51477 h 1298"/>
                <a:gd name="T8" fmla="*/ 8918 w 2997"/>
                <a:gd name="T9" fmla="*/ 74978 h 1298"/>
                <a:gd name="T10" fmla="*/ 33552 w 2997"/>
                <a:gd name="T11" fmla="*/ 87288 h 1298"/>
                <a:gd name="T12" fmla="*/ 69443 w 2997"/>
                <a:gd name="T13" fmla="*/ 79156 h 1298"/>
                <a:gd name="T14" fmla="*/ 99340 w 2997"/>
                <a:gd name="T15" fmla="*/ 53193 h 1298"/>
                <a:gd name="T16" fmla="*/ 127849 w 2997"/>
                <a:gd name="T17" fmla="*/ 29693 h 1298"/>
                <a:gd name="T18" fmla="*/ 151459 w 2997"/>
                <a:gd name="T19" fmla="*/ 17905 h 1298"/>
                <a:gd name="T20" fmla="*/ 177190 w 2997"/>
                <a:gd name="T21" fmla="*/ 12907 h 1298"/>
                <a:gd name="T22" fmla="*/ 197511 w 2997"/>
                <a:gd name="T23" fmla="*/ 19621 h 1298"/>
                <a:gd name="T24" fmla="*/ 211765 w 2997"/>
                <a:gd name="T25" fmla="*/ 35810 h 1298"/>
                <a:gd name="T26" fmla="*/ 217248 w 2997"/>
                <a:gd name="T27" fmla="*/ 52074 h 1298"/>
                <a:gd name="T28" fmla="*/ 217759 w 2997"/>
                <a:gd name="T29" fmla="*/ 66622 h 1298"/>
                <a:gd name="T30" fmla="*/ 209572 w 2997"/>
                <a:gd name="T31" fmla="*/ 85049 h 1298"/>
                <a:gd name="T32" fmla="*/ 194733 w 2997"/>
                <a:gd name="T33" fmla="*/ 96837 h 129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997"/>
                <a:gd name="T52" fmla="*/ 0 h 1298"/>
                <a:gd name="T53" fmla="*/ 2997 w 2997"/>
                <a:gd name="T54" fmla="*/ 1298 h 129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997" h="1298">
                  <a:moveTo>
                    <a:pt x="557" y="0"/>
                  </a:moveTo>
                  <a:cubicBezTo>
                    <a:pt x="507" y="21"/>
                    <a:pt x="338" y="68"/>
                    <a:pt x="257" y="128"/>
                  </a:cubicBezTo>
                  <a:cubicBezTo>
                    <a:pt x="176" y="188"/>
                    <a:pt x="110" y="266"/>
                    <a:pt x="69" y="360"/>
                  </a:cubicBezTo>
                  <a:cubicBezTo>
                    <a:pt x="28" y="454"/>
                    <a:pt x="0" y="583"/>
                    <a:pt x="9" y="690"/>
                  </a:cubicBezTo>
                  <a:cubicBezTo>
                    <a:pt x="18" y="797"/>
                    <a:pt x="47" y="925"/>
                    <a:pt x="122" y="1005"/>
                  </a:cubicBezTo>
                  <a:cubicBezTo>
                    <a:pt x="197" y="1085"/>
                    <a:pt x="321" y="1161"/>
                    <a:pt x="459" y="1170"/>
                  </a:cubicBezTo>
                  <a:cubicBezTo>
                    <a:pt x="597" y="1179"/>
                    <a:pt x="800" y="1137"/>
                    <a:pt x="950" y="1061"/>
                  </a:cubicBezTo>
                  <a:cubicBezTo>
                    <a:pt x="1100" y="985"/>
                    <a:pt x="1226" y="823"/>
                    <a:pt x="1359" y="713"/>
                  </a:cubicBezTo>
                  <a:cubicBezTo>
                    <a:pt x="1492" y="603"/>
                    <a:pt x="1630" y="477"/>
                    <a:pt x="1749" y="398"/>
                  </a:cubicBezTo>
                  <a:cubicBezTo>
                    <a:pt x="1868" y="319"/>
                    <a:pt x="1960" y="277"/>
                    <a:pt x="2072" y="240"/>
                  </a:cubicBezTo>
                  <a:cubicBezTo>
                    <a:pt x="2184" y="203"/>
                    <a:pt x="2319" y="169"/>
                    <a:pt x="2424" y="173"/>
                  </a:cubicBezTo>
                  <a:cubicBezTo>
                    <a:pt x="2529" y="177"/>
                    <a:pt x="2623" y="212"/>
                    <a:pt x="2702" y="263"/>
                  </a:cubicBezTo>
                  <a:cubicBezTo>
                    <a:pt x="2781" y="314"/>
                    <a:pt x="2852" y="408"/>
                    <a:pt x="2897" y="480"/>
                  </a:cubicBezTo>
                  <a:cubicBezTo>
                    <a:pt x="2942" y="552"/>
                    <a:pt x="2958" y="629"/>
                    <a:pt x="2972" y="698"/>
                  </a:cubicBezTo>
                  <a:cubicBezTo>
                    <a:pt x="2986" y="767"/>
                    <a:pt x="2997" y="819"/>
                    <a:pt x="2979" y="893"/>
                  </a:cubicBezTo>
                  <a:cubicBezTo>
                    <a:pt x="2961" y="967"/>
                    <a:pt x="2919" y="1072"/>
                    <a:pt x="2867" y="1140"/>
                  </a:cubicBezTo>
                  <a:cubicBezTo>
                    <a:pt x="2815" y="1208"/>
                    <a:pt x="2706" y="1265"/>
                    <a:pt x="2664" y="1298"/>
                  </a:cubicBezTo>
                </a:path>
              </a:pathLst>
            </a:custGeom>
            <a:noFill/>
            <a:ln w="285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120000"/>
                </a:lnSpc>
              </a:pPr>
              <a:endParaRPr lang="en-US" sz="28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8221966"/>
              </p:ext>
            </p:extLst>
          </p:nvPr>
        </p:nvGraphicFramePr>
        <p:xfrm>
          <a:off x="6046666" y="1981835"/>
          <a:ext cx="1844040" cy="6146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47" name="Equation" r:id="rId21" imgW="1676160" imgH="558720" progId="Equation.DSMT4">
                  <p:embed/>
                </p:oleObj>
              </mc:Choice>
              <mc:Fallback>
                <p:oleObj name="Equation" r:id="rId21" imgW="1676160" imgH="55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6046666" y="1981835"/>
                        <a:ext cx="1844040" cy="6146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3975093"/>
              </p:ext>
            </p:extLst>
          </p:nvPr>
        </p:nvGraphicFramePr>
        <p:xfrm>
          <a:off x="7999412" y="2046605"/>
          <a:ext cx="1905508" cy="3073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48" name="Equation" r:id="rId23" imgW="1574640" imgH="253800" progId="Equation.DSMT4">
                  <p:embed/>
                </p:oleObj>
              </mc:Choice>
              <mc:Fallback>
                <p:oleObj name="Equation" r:id="rId23" imgW="157464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7999412" y="2046605"/>
                        <a:ext cx="1905508" cy="3073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448" name="Picture 232"/>
          <p:cNvPicPr>
            <a:picLocks noChangeAspect="1" noChangeArrowheads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212" y="5604804"/>
            <a:ext cx="39052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450" name="Picture 234"/>
          <p:cNvPicPr>
            <a:picLocks noChangeAspect="1" noChangeArrowheads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212" y="5524500"/>
            <a:ext cx="428625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0054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38" grpId="0" animBg="1"/>
      <p:bldP spid="39" grpId="0" animBg="1"/>
      <p:bldP spid="4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5" name="Picture 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556" y="3877614"/>
            <a:ext cx="3248025" cy="256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36" name="Picture 20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0798" y="4023086"/>
            <a:ext cx="1019175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Rectangle 24"/>
          <p:cNvSpPr/>
          <p:nvPr/>
        </p:nvSpPr>
        <p:spPr>
          <a:xfrm>
            <a:off x="8276076" y="421081"/>
            <a:ext cx="1628336" cy="213674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5946752"/>
              </p:ext>
            </p:extLst>
          </p:nvPr>
        </p:nvGraphicFramePr>
        <p:xfrm>
          <a:off x="8270874" y="484188"/>
          <a:ext cx="1557338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66" name="Equation" r:id="rId6" imgW="1320480" imgH="253800" progId="Equation.DSMT4">
                  <p:embed/>
                </p:oleObj>
              </mc:Choice>
              <mc:Fallback>
                <p:oleObj name="Equation" r:id="rId6" imgW="132048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270874" y="484188"/>
                        <a:ext cx="1557338" cy="300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8758236"/>
              </p:ext>
            </p:extLst>
          </p:nvPr>
        </p:nvGraphicFramePr>
        <p:xfrm>
          <a:off x="8274050" y="1287463"/>
          <a:ext cx="1630362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67" name="Equation" r:id="rId8" imgW="1346040" imgH="253800" progId="Equation.DSMT4">
                  <p:embed/>
                </p:oleObj>
              </mc:Choice>
              <mc:Fallback>
                <p:oleObj name="Equation" r:id="rId8" imgW="134604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274050" y="1287463"/>
                        <a:ext cx="1630362" cy="307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8831639"/>
              </p:ext>
            </p:extLst>
          </p:nvPr>
        </p:nvGraphicFramePr>
        <p:xfrm>
          <a:off x="8305800" y="2046288"/>
          <a:ext cx="1598612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68" name="Equation" r:id="rId10" imgW="1320480" imgH="253800" progId="Equation.DSMT4">
                  <p:embed/>
                </p:oleObj>
              </mc:Choice>
              <mc:Fallback>
                <p:oleObj name="Equation" r:id="rId10" imgW="132048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8305800" y="2046288"/>
                        <a:ext cx="1598612" cy="307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576307" y="559713"/>
            <a:ext cx="56137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GT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90375" y="2025657"/>
            <a:ext cx="98901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KL</a:t>
            </a:r>
            <a:endParaRPr lang="en-US" sz="2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082914" y="304800"/>
            <a:ext cx="333509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ABC(Â = 90</a:t>
            </a:r>
            <a:r>
              <a:rPr lang="en-US" sz="2200" baseline="30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),  </a:t>
            </a:r>
          </a:p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HM 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 AB={M}</a:t>
            </a:r>
          </a:p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HN 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 AC={N}</a:t>
            </a:r>
            <a:endParaRPr lang="en-US" sz="2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049643" y="1371600"/>
            <a:ext cx="289993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spc="-6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200" spc="-6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200" spc="-6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spc="-6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200" spc="-6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spc="-6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200" spc="-6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200" spc="-6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200" spc="-6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endParaRPr lang="en-US" sz="2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b) AH</a:t>
            </a:r>
            <a:r>
              <a:rPr lang="en-US" sz="2200" baseline="30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= AM.AB</a:t>
            </a:r>
          </a:p>
          <a:p>
            <a:r>
              <a:rPr lang="en-US" sz="2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AMN     ACB</a:t>
            </a:r>
          </a:p>
        </p:txBody>
      </p:sp>
      <p:cxnSp>
        <p:nvCxnSpPr>
          <p:cNvPr id="23" name="Straight Connector 22"/>
          <p:cNvCxnSpPr/>
          <p:nvPr/>
        </p:nvCxnSpPr>
        <p:spPr>
          <a:xfrm flipH="1">
            <a:off x="1049643" y="362856"/>
            <a:ext cx="18930" cy="2793848"/>
          </a:xfrm>
          <a:prstGeom prst="line">
            <a:avLst/>
          </a:prstGeom>
          <a:noFill/>
          <a:ln w="28575" cap="flat" cmpd="sng" algn="ctr">
            <a:solidFill>
              <a:schemeClr val="bg1"/>
            </a:solidFill>
            <a:prstDash val="solid"/>
          </a:ln>
          <a:effectLst/>
        </p:spPr>
      </p:cxnSp>
      <p:cxnSp>
        <p:nvCxnSpPr>
          <p:cNvPr id="24" name="Straight Connector 23"/>
          <p:cNvCxnSpPr/>
          <p:nvPr/>
        </p:nvCxnSpPr>
        <p:spPr>
          <a:xfrm flipV="1">
            <a:off x="608012" y="1371600"/>
            <a:ext cx="2949942" cy="1"/>
          </a:xfrm>
          <a:prstGeom prst="line">
            <a:avLst/>
          </a:prstGeom>
          <a:noFill/>
          <a:ln w="28575" cap="flat" cmpd="sng" algn="ctr">
            <a:solidFill>
              <a:schemeClr val="bg1"/>
            </a:solidFill>
            <a:prstDash val="solid"/>
          </a:ln>
          <a:effectLst/>
        </p:spPr>
      </p:cxnSp>
      <p:sp>
        <p:nvSpPr>
          <p:cNvPr id="30" name="Freeform 61"/>
          <p:cNvSpPr>
            <a:spLocks noChangeAspect="1"/>
          </p:cNvSpPr>
          <p:nvPr/>
        </p:nvSpPr>
        <p:spPr bwMode="auto">
          <a:xfrm>
            <a:off x="2298480" y="2895600"/>
            <a:ext cx="216409" cy="95659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2857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49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5" name="Picture 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556" y="3877614"/>
            <a:ext cx="3248025" cy="256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Rectangle 16"/>
          <p:cNvSpPr/>
          <p:nvPr/>
        </p:nvSpPr>
        <p:spPr>
          <a:xfrm>
            <a:off x="3652497" y="2874037"/>
            <a:ext cx="366281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c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) HS </a:t>
            </a:r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tự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c/m: 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AH</a:t>
            </a:r>
            <a:r>
              <a:rPr lang="en-US" sz="22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AN.AC</a:t>
            </a:r>
            <a:endParaRPr lang="en-US" sz="2200" dirty="0" smtClea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885781" y="4314798"/>
            <a:ext cx="235487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 panose="05050102010706020507" pitchFamily="18" charset="2"/>
              </a:rPr>
              <a:t>AM. AB = AN. AC</a:t>
            </a:r>
            <a:endParaRPr lang="en-US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Up Arrow 20"/>
          <p:cNvSpPr/>
          <p:nvPr/>
        </p:nvSpPr>
        <p:spPr>
          <a:xfrm>
            <a:off x="8897807" y="5297085"/>
            <a:ext cx="255588" cy="304800"/>
          </a:xfrm>
          <a:prstGeom prst="upArrow">
            <a:avLst/>
          </a:prstGeom>
          <a:solidFill>
            <a:srgbClr val="3399FF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 dirty="0">
              <a:solidFill>
                <a:sysClr val="window" lastClr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Up Arrow 25"/>
          <p:cNvSpPr/>
          <p:nvPr/>
        </p:nvSpPr>
        <p:spPr>
          <a:xfrm>
            <a:off x="8897808" y="4649557"/>
            <a:ext cx="255587" cy="304800"/>
          </a:xfrm>
          <a:prstGeom prst="upArrow">
            <a:avLst/>
          </a:prstGeom>
          <a:solidFill>
            <a:srgbClr val="3399FF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olidFill>
                <a:sysClr val="window" lastClr="FFFFFF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097164"/>
              </p:ext>
            </p:extLst>
          </p:nvPr>
        </p:nvGraphicFramePr>
        <p:xfrm>
          <a:off x="8276076" y="5000690"/>
          <a:ext cx="1669415" cy="316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49" name="Equation" r:id="rId5" imgW="1333440" imgH="253800" progId="Equation.DSMT4">
                  <p:embed/>
                </p:oleObj>
              </mc:Choice>
              <mc:Fallback>
                <p:oleObj name="Equation" r:id="rId5" imgW="133344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276076" y="5000690"/>
                        <a:ext cx="1669415" cy="3160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1" name="Group 30"/>
          <p:cNvGrpSpPr/>
          <p:nvPr/>
        </p:nvGrpSpPr>
        <p:grpSpPr>
          <a:xfrm>
            <a:off x="7983538" y="2730500"/>
            <a:ext cx="2149475" cy="314325"/>
            <a:chOff x="672830" y="2297870"/>
            <a:chExt cx="2313758" cy="314326"/>
          </a:xfrm>
        </p:grpSpPr>
        <p:graphicFrame>
          <p:nvGraphicFramePr>
            <p:cNvPr id="32" name="Object 3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24203254"/>
                </p:ext>
              </p:extLst>
            </p:nvPr>
          </p:nvGraphicFramePr>
          <p:xfrm>
            <a:off x="672830" y="2297870"/>
            <a:ext cx="2313758" cy="31432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850" name="Equation" r:id="rId7" imgW="2793960" imgH="380880" progId="Equation.DSMT4">
                    <p:embed/>
                  </p:oleObj>
                </mc:Choice>
                <mc:Fallback>
                  <p:oleObj name="Equation" r:id="rId7" imgW="2793960" imgH="3808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672830" y="2297870"/>
                          <a:ext cx="2313758" cy="31432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3" name="Freeform 61"/>
            <p:cNvSpPr>
              <a:spLocks noChangeAspect="1"/>
            </p:cNvSpPr>
            <p:nvPr/>
          </p:nvSpPr>
          <p:spPr bwMode="auto">
            <a:xfrm>
              <a:off x="1704103" y="2375466"/>
              <a:ext cx="261854" cy="115748"/>
            </a:xfrm>
            <a:custGeom>
              <a:avLst/>
              <a:gdLst>
                <a:gd name="T0" fmla="*/ 40716 w 2997"/>
                <a:gd name="T1" fmla="*/ 0 h 1298"/>
                <a:gd name="T2" fmla="*/ 18786 w 2997"/>
                <a:gd name="T3" fmla="*/ 9549 h 1298"/>
                <a:gd name="T4" fmla="*/ 5044 w 2997"/>
                <a:gd name="T5" fmla="*/ 26858 h 1298"/>
                <a:gd name="T6" fmla="*/ 658 w 2997"/>
                <a:gd name="T7" fmla="*/ 51477 h 1298"/>
                <a:gd name="T8" fmla="*/ 8918 w 2997"/>
                <a:gd name="T9" fmla="*/ 74978 h 1298"/>
                <a:gd name="T10" fmla="*/ 33552 w 2997"/>
                <a:gd name="T11" fmla="*/ 87288 h 1298"/>
                <a:gd name="T12" fmla="*/ 69443 w 2997"/>
                <a:gd name="T13" fmla="*/ 79156 h 1298"/>
                <a:gd name="T14" fmla="*/ 99340 w 2997"/>
                <a:gd name="T15" fmla="*/ 53193 h 1298"/>
                <a:gd name="T16" fmla="*/ 127849 w 2997"/>
                <a:gd name="T17" fmla="*/ 29693 h 1298"/>
                <a:gd name="T18" fmla="*/ 151459 w 2997"/>
                <a:gd name="T19" fmla="*/ 17905 h 1298"/>
                <a:gd name="T20" fmla="*/ 177190 w 2997"/>
                <a:gd name="T21" fmla="*/ 12907 h 1298"/>
                <a:gd name="T22" fmla="*/ 197511 w 2997"/>
                <a:gd name="T23" fmla="*/ 19621 h 1298"/>
                <a:gd name="T24" fmla="*/ 211765 w 2997"/>
                <a:gd name="T25" fmla="*/ 35810 h 1298"/>
                <a:gd name="T26" fmla="*/ 217248 w 2997"/>
                <a:gd name="T27" fmla="*/ 52074 h 1298"/>
                <a:gd name="T28" fmla="*/ 217759 w 2997"/>
                <a:gd name="T29" fmla="*/ 66622 h 1298"/>
                <a:gd name="T30" fmla="*/ 209572 w 2997"/>
                <a:gd name="T31" fmla="*/ 85049 h 1298"/>
                <a:gd name="T32" fmla="*/ 194733 w 2997"/>
                <a:gd name="T33" fmla="*/ 96837 h 129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997"/>
                <a:gd name="T52" fmla="*/ 0 h 1298"/>
                <a:gd name="T53" fmla="*/ 2997 w 2997"/>
                <a:gd name="T54" fmla="*/ 1298 h 129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997" h="1298">
                  <a:moveTo>
                    <a:pt x="557" y="0"/>
                  </a:moveTo>
                  <a:cubicBezTo>
                    <a:pt x="507" y="21"/>
                    <a:pt x="338" y="68"/>
                    <a:pt x="257" y="128"/>
                  </a:cubicBezTo>
                  <a:cubicBezTo>
                    <a:pt x="176" y="188"/>
                    <a:pt x="110" y="266"/>
                    <a:pt x="69" y="360"/>
                  </a:cubicBezTo>
                  <a:cubicBezTo>
                    <a:pt x="28" y="454"/>
                    <a:pt x="0" y="583"/>
                    <a:pt x="9" y="690"/>
                  </a:cubicBezTo>
                  <a:cubicBezTo>
                    <a:pt x="18" y="797"/>
                    <a:pt x="47" y="925"/>
                    <a:pt x="122" y="1005"/>
                  </a:cubicBezTo>
                  <a:cubicBezTo>
                    <a:pt x="197" y="1085"/>
                    <a:pt x="321" y="1161"/>
                    <a:pt x="459" y="1170"/>
                  </a:cubicBezTo>
                  <a:cubicBezTo>
                    <a:pt x="597" y="1179"/>
                    <a:pt x="800" y="1137"/>
                    <a:pt x="950" y="1061"/>
                  </a:cubicBezTo>
                  <a:cubicBezTo>
                    <a:pt x="1100" y="985"/>
                    <a:pt x="1226" y="823"/>
                    <a:pt x="1359" y="713"/>
                  </a:cubicBezTo>
                  <a:cubicBezTo>
                    <a:pt x="1492" y="603"/>
                    <a:pt x="1630" y="477"/>
                    <a:pt x="1749" y="398"/>
                  </a:cubicBezTo>
                  <a:cubicBezTo>
                    <a:pt x="1868" y="319"/>
                    <a:pt x="1960" y="277"/>
                    <a:pt x="2072" y="240"/>
                  </a:cubicBezTo>
                  <a:cubicBezTo>
                    <a:pt x="2184" y="203"/>
                    <a:pt x="2319" y="169"/>
                    <a:pt x="2424" y="173"/>
                  </a:cubicBezTo>
                  <a:cubicBezTo>
                    <a:pt x="2529" y="177"/>
                    <a:pt x="2623" y="212"/>
                    <a:pt x="2702" y="263"/>
                  </a:cubicBezTo>
                  <a:cubicBezTo>
                    <a:pt x="2781" y="314"/>
                    <a:pt x="2852" y="408"/>
                    <a:pt x="2897" y="480"/>
                  </a:cubicBezTo>
                  <a:cubicBezTo>
                    <a:pt x="2942" y="552"/>
                    <a:pt x="2958" y="629"/>
                    <a:pt x="2972" y="698"/>
                  </a:cubicBezTo>
                  <a:cubicBezTo>
                    <a:pt x="2986" y="767"/>
                    <a:pt x="2997" y="819"/>
                    <a:pt x="2979" y="893"/>
                  </a:cubicBezTo>
                  <a:cubicBezTo>
                    <a:pt x="2961" y="967"/>
                    <a:pt x="2919" y="1072"/>
                    <a:pt x="2867" y="1140"/>
                  </a:cubicBezTo>
                  <a:cubicBezTo>
                    <a:pt x="2815" y="1208"/>
                    <a:pt x="2706" y="1265"/>
                    <a:pt x="2664" y="1298"/>
                  </a:cubicBezTo>
                </a:path>
              </a:pathLst>
            </a:custGeom>
            <a:noFill/>
            <a:ln w="285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120000"/>
                </a:lnSpc>
              </a:pPr>
              <a:endParaRPr lang="en-US" sz="28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12295" name="Picture 7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0771" y="4586514"/>
            <a:ext cx="1019175" cy="141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9" name="Rectangle 13"/>
          <p:cNvSpPr>
            <a:spLocks noChangeArrowheads="1"/>
          </p:cNvSpPr>
          <p:nvPr/>
        </p:nvSpPr>
        <p:spPr bwMode="auto">
          <a:xfrm>
            <a:off x="3649689" y="386697"/>
            <a:ext cx="3353803" cy="1523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b) </a:t>
            </a:r>
            <a:r>
              <a:rPr lang="en-US" sz="2200" dirty="0" err="1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Xét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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AHB </a:t>
            </a:r>
            <a:r>
              <a:rPr lang="en-US" sz="2200" dirty="0" err="1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vuông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200" dirty="0" err="1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tại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H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200" b="1" dirty="0" err="1" smtClean="0">
                <a:solidFill>
                  <a:srgbClr val="FFFFFF"/>
                </a:solidFill>
                <a:latin typeface="Arial" pitchFamily="34" charset="0"/>
                <a:ea typeface="MS Song"/>
                <a:cs typeface="Arial" pitchFamily="34" charset="0"/>
                <a:sym typeface="Symbol" pitchFamily="18" charset="2"/>
              </a:rPr>
              <a:t>và</a:t>
            </a:r>
            <a:r>
              <a:rPr lang="vi-VN" sz="2200" dirty="0" smtClean="0">
                <a:solidFill>
                  <a:srgbClr val="FFFFFF"/>
                </a:solidFill>
                <a:ea typeface="Times New Roman" pitchFamily="18" charset="0"/>
                <a:cs typeface="Arial" pitchFamily="34" charset="0"/>
              </a:rPr>
              <a:t> </a:t>
            </a:r>
            <a:r>
              <a:rPr lang="vi-VN" sz="2200" dirty="0" smtClean="0">
                <a:solidFill>
                  <a:srgbClr val="FFFFFF"/>
                </a:solidFill>
                <a:ea typeface="Times New Roman" pitchFamily="18" charset="0"/>
                <a:cs typeface="Arial" pitchFamily="34" charset="0"/>
                <a:sym typeface="Symbol" pitchFamily="18" charset="2"/>
              </a:rPr>
              <a:t>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AMH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200" dirty="0" err="1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vuông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200" dirty="0" err="1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tại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M </a:t>
            </a:r>
            <a:r>
              <a:rPr lang="en-US" sz="2200" dirty="0" err="1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có</a:t>
            </a:r>
            <a:endParaRPr lang="en-US" sz="2200" dirty="0" smtClean="0">
              <a:solidFill>
                <a:srgbClr val="FFFFFF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Â</a:t>
            </a:r>
            <a:r>
              <a:rPr lang="en-US" sz="2200" baseline="-250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1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200" dirty="0" err="1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chung</a:t>
            </a:r>
            <a:endParaRPr lang="en-US" sz="2200" dirty="0" smtClean="0">
              <a:solidFill>
                <a:srgbClr val="FFFFFF"/>
              </a:solidFill>
              <a:latin typeface="Arial" pitchFamily="34" charset="0"/>
              <a:ea typeface="Times New Roman" pitchFamily="18" charset="0"/>
              <a:cs typeface="Arial" pitchFamily="34" charset="0"/>
              <a:sym typeface="Symbol" pitchFamily="18" charset="2"/>
            </a:endParaRPr>
          </a:p>
          <a:p>
            <a:pPr fontAlgn="base">
              <a:spcBef>
                <a:spcPts val="600"/>
              </a:spcBef>
              <a:spcAft>
                <a:spcPct val="0"/>
              </a:spcAft>
            </a:pP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 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AHB</a:t>
            </a:r>
            <a:r>
              <a:rPr lang="en-US" sz="2200" b="1" dirty="0" smtClean="0">
                <a:solidFill>
                  <a:prstClr val="white"/>
                </a:solidFill>
                <a:latin typeface="MS Song"/>
                <a:ea typeface="MS Song"/>
                <a:cs typeface="Arial" pitchFamily="34" charset="0"/>
                <a:sym typeface="Symbol" pitchFamily="18" charset="2"/>
              </a:rPr>
              <a:t>     </a:t>
            </a:r>
            <a:r>
              <a:rPr lang="vi-VN" sz="2200" dirty="0" smtClean="0">
                <a:solidFill>
                  <a:srgbClr val="FFFFFF"/>
                </a:solidFill>
                <a:ea typeface="Times New Roman" pitchFamily="18" charset="0"/>
                <a:cs typeface="Arial" pitchFamily="34" charset="0"/>
                <a:sym typeface="Symbol" pitchFamily="18" charset="2"/>
              </a:rPr>
              <a:t>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AMH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(</a:t>
            </a:r>
            <a:r>
              <a:rPr lang="en-US" sz="2200" dirty="0" err="1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g,g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endParaRPr lang="en-US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0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6029507"/>
              </p:ext>
            </p:extLst>
          </p:nvPr>
        </p:nvGraphicFramePr>
        <p:xfrm>
          <a:off x="3732212" y="1863468"/>
          <a:ext cx="1430337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51" name="Equation" r:id="rId10" imgW="1180800" imgH="558720" progId="Equation.DSMT4">
                  <p:embed/>
                </p:oleObj>
              </mc:Choice>
              <mc:Fallback>
                <p:oleObj name="Equation" r:id="rId10" imgW="1180800" imgH="558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2212" y="1863468"/>
                        <a:ext cx="1430337" cy="676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Rectangle 24"/>
          <p:cNvSpPr>
            <a:spLocks noChangeArrowheads="1"/>
          </p:cNvSpPr>
          <p:nvPr/>
        </p:nvSpPr>
        <p:spPr bwMode="auto">
          <a:xfrm>
            <a:off x="5128710" y="1974331"/>
            <a:ext cx="1944687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200" dirty="0" err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cặp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cạnh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t/ư)</a:t>
            </a:r>
            <a:endParaRPr lang="en-US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Rectangle 16"/>
          <p:cNvSpPr>
            <a:spLocks noChangeArrowheads="1"/>
          </p:cNvSpPr>
          <p:nvPr/>
        </p:nvSpPr>
        <p:spPr bwMode="auto">
          <a:xfrm>
            <a:off x="3656012" y="2519707"/>
            <a:ext cx="220534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vi-VN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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AH</a:t>
            </a:r>
            <a:r>
              <a:rPr lang="vi-VN" sz="2200" baseline="300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vi-VN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= 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AM.AB</a:t>
            </a:r>
            <a:endParaRPr lang="en-US" dirty="0" smtClean="0">
              <a:solidFill>
                <a:prstClr val="black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43" name="Rectangle 16"/>
          <p:cNvSpPr>
            <a:spLocks noChangeArrowheads="1"/>
          </p:cNvSpPr>
          <p:nvPr/>
        </p:nvSpPr>
        <p:spPr bwMode="auto">
          <a:xfrm>
            <a:off x="3717752" y="3261686"/>
            <a:ext cx="304211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 err="1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Mà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AH</a:t>
            </a:r>
            <a:r>
              <a:rPr lang="vi-VN" sz="2200" baseline="30000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vi-VN" sz="2200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= 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AM.AB (</a:t>
            </a:r>
            <a:r>
              <a:rPr lang="en-US" sz="2200" dirty="0" err="1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cmt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/>
              </a:rPr>
              <a:t> AM. AB = AN. AC</a:t>
            </a:r>
            <a:endParaRPr lang="en-US" sz="2200" dirty="0" smtClean="0">
              <a:solidFill>
                <a:schemeClr val="bg1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2778004"/>
              </p:ext>
            </p:extLst>
          </p:nvPr>
        </p:nvGraphicFramePr>
        <p:xfrm>
          <a:off x="3732212" y="3988818"/>
          <a:ext cx="1429131" cy="6761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52" name="Equation" r:id="rId12" imgW="1180800" imgH="558720" progId="Equation.DSMT4">
                  <p:embed/>
                </p:oleObj>
              </mc:Choice>
              <mc:Fallback>
                <p:oleObj name="Equation" r:id="rId12" imgW="1180800" imgH="55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732212" y="3988818"/>
                        <a:ext cx="1429131" cy="6761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Rectangle 13"/>
          <p:cNvSpPr>
            <a:spLocks noChangeArrowheads="1"/>
          </p:cNvSpPr>
          <p:nvPr/>
        </p:nvSpPr>
        <p:spPr bwMode="auto">
          <a:xfrm>
            <a:off x="3797002" y="4634132"/>
            <a:ext cx="316077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 err="1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Xét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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AMN</a:t>
            </a:r>
            <a:r>
              <a:rPr lang="en-US" sz="2200" dirty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và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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ACB </a:t>
            </a:r>
            <a:r>
              <a:rPr lang="en-US" sz="2200" dirty="0" err="1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c</a:t>
            </a:r>
            <a:r>
              <a:rPr lang="en-US" sz="2200" dirty="0" err="1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ó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lang="en-US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8" name="Straight Connector 47"/>
          <p:cNvCxnSpPr/>
          <p:nvPr/>
        </p:nvCxnSpPr>
        <p:spPr>
          <a:xfrm>
            <a:off x="7161212" y="457200"/>
            <a:ext cx="0" cy="6148278"/>
          </a:xfrm>
          <a:prstGeom prst="line">
            <a:avLst/>
          </a:prstGeom>
          <a:ln w="28575">
            <a:solidFill>
              <a:srgbClr val="66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2153981"/>
              </p:ext>
            </p:extLst>
          </p:nvPr>
        </p:nvGraphicFramePr>
        <p:xfrm>
          <a:off x="4004256" y="5465977"/>
          <a:ext cx="1844675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53" name="Equation" r:id="rId14" imgW="1523880" imgH="558720" progId="Equation.DSMT4">
                  <p:embed/>
                </p:oleObj>
              </mc:Choice>
              <mc:Fallback>
                <p:oleObj name="Equation" r:id="rId14" imgW="1523880" imgH="55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004256" y="5465977"/>
                        <a:ext cx="1844675" cy="676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Freeform 61"/>
          <p:cNvSpPr>
            <a:spLocks noChangeAspect="1"/>
          </p:cNvSpPr>
          <p:nvPr/>
        </p:nvSpPr>
        <p:spPr bwMode="auto">
          <a:xfrm>
            <a:off x="4935575" y="1630742"/>
            <a:ext cx="216409" cy="95659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7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4252489"/>
              </p:ext>
            </p:extLst>
          </p:nvPr>
        </p:nvGraphicFramePr>
        <p:xfrm>
          <a:off x="4037012" y="5042115"/>
          <a:ext cx="146367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54" name="Equation" r:id="rId16" imgW="825480" imgH="253800" progId="Equation.DSMT4">
                  <p:embed/>
                </p:oleObj>
              </mc:Choice>
              <mc:Fallback>
                <p:oleObj name="Equation" r:id="rId16" imgW="825480" imgH="2538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7012" y="5042115"/>
                        <a:ext cx="1463675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346" name="Picture 58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144" y="5552636"/>
            <a:ext cx="428625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47" name="Picture 59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643" y="5328798"/>
            <a:ext cx="381000" cy="44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6" name="Picture 20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0798" y="4023086"/>
            <a:ext cx="1019175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49" name="Group 48"/>
          <p:cNvGrpSpPr/>
          <p:nvPr/>
        </p:nvGrpSpPr>
        <p:grpSpPr>
          <a:xfrm>
            <a:off x="3858679" y="6133603"/>
            <a:ext cx="3350597" cy="430887"/>
            <a:chOff x="7462014" y="5072499"/>
            <a:chExt cx="3350597" cy="430887"/>
          </a:xfrm>
        </p:grpSpPr>
        <p:sp>
          <p:nvSpPr>
            <p:cNvPr id="50" name="Rectangle 49"/>
            <p:cNvSpPr/>
            <p:nvPr/>
          </p:nvSpPr>
          <p:spPr>
            <a:xfrm>
              <a:off x="7462014" y="5072499"/>
              <a:ext cx="3350597" cy="43088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200" dirty="0">
                  <a:solidFill>
                    <a:srgbClr val="FFFFFF"/>
                  </a:solidFill>
                  <a:latin typeface="Arial" pitchFamily="34" charset="0"/>
                  <a:ea typeface="Times New Roman" pitchFamily="18" charset="0"/>
                  <a:cs typeface="Arial" pitchFamily="34" charset="0"/>
                  <a:sym typeface="Symbol" pitchFamily="18" charset="2"/>
                </a:rPr>
                <a:t> </a:t>
              </a:r>
              <a:r>
                <a:rPr lang="en-US" sz="2200" dirty="0" smtClean="0">
                  <a:solidFill>
                    <a:srgbClr val="FFFFFF"/>
                  </a:solidFill>
                  <a:latin typeface="Arial" pitchFamily="34" charset="0"/>
                  <a:ea typeface="Times New Roman" pitchFamily="18" charset="0"/>
                  <a:cs typeface="Arial" pitchFamily="34" charset="0"/>
                </a:rPr>
                <a:t>AMN</a:t>
              </a:r>
              <a:r>
                <a:rPr lang="en-US" sz="2200" b="1" dirty="0" smtClean="0">
                  <a:solidFill>
                    <a:prstClr val="white"/>
                  </a:solidFill>
                  <a:latin typeface="MS Song"/>
                  <a:ea typeface="MS Song"/>
                  <a:cs typeface="Arial" pitchFamily="34" charset="0"/>
                  <a:sym typeface="Symbol" pitchFamily="18" charset="2"/>
                </a:rPr>
                <a:t>     </a:t>
              </a:r>
              <a:r>
                <a:rPr lang="vi-VN" sz="2200" dirty="0">
                  <a:solidFill>
                    <a:srgbClr val="FFFFFF"/>
                  </a:solidFill>
                  <a:ea typeface="Times New Roman" pitchFamily="18" charset="0"/>
                  <a:cs typeface="Arial" pitchFamily="34" charset="0"/>
                  <a:sym typeface="Symbol" pitchFamily="18" charset="2"/>
                </a:rPr>
                <a:t></a:t>
              </a:r>
              <a:r>
                <a:rPr lang="en-US" sz="2200" dirty="0" smtClean="0">
                  <a:solidFill>
                    <a:srgbClr val="FFFFFF"/>
                  </a:solidFill>
                  <a:latin typeface="Arial" pitchFamily="34" charset="0"/>
                  <a:ea typeface="Times New Roman" pitchFamily="18" charset="0"/>
                  <a:cs typeface="Arial" pitchFamily="34" charset="0"/>
                  <a:sym typeface="Symbol" pitchFamily="18" charset="2"/>
                </a:rPr>
                <a:t>ACB (</a:t>
              </a:r>
              <a:r>
                <a:rPr lang="en-US" sz="2200" dirty="0" err="1" smtClean="0">
                  <a:solidFill>
                    <a:srgbClr val="FFFFFF"/>
                  </a:solidFill>
                  <a:latin typeface="Arial" pitchFamily="34" charset="0"/>
                  <a:ea typeface="Times New Roman" pitchFamily="18" charset="0"/>
                  <a:cs typeface="Arial" pitchFamily="34" charset="0"/>
                  <a:sym typeface="Symbol" pitchFamily="18" charset="2"/>
                </a:rPr>
                <a:t>c,g,c</a:t>
              </a:r>
              <a:r>
                <a:rPr lang="en-US" sz="2200" dirty="0" smtClean="0">
                  <a:solidFill>
                    <a:srgbClr val="FFFFFF"/>
                  </a:solidFill>
                  <a:latin typeface="Arial" pitchFamily="34" charset="0"/>
                  <a:ea typeface="Times New Roman" pitchFamily="18" charset="0"/>
                  <a:cs typeface="Arial" pitchFamily="34" charset="0"/>
                  <a:sym typeface="Symbol" pitchFamily="18" charset="2"/>
                </a:rPr>
                <a:t>)</a:t>
              </a:r>
              <a:endParaRPr lang="en-US" dirty="0"/>
            </a:p>
          </p:txBody>
        </p:sp>
        <p:sp>
          <p:nvSpPr>
            <p:cNvPr id="51" name="Freeform 61"/>
            <p:cNvSpPr>
              <a:spLocks noChangeAspect="1"/>
            </p:cNvSpPr>
            <p:nvPr/>
          </p:nvSpPr>
          <p:spPr bwMode="auto">
            <a:xfrm>
              <a:off x="8775753" y="5239656"/>
              <a:ext cx="216409" cy="95659"/>
            </a:xfrm>
            <a:custGeom>
              <a:avLst/>
              <a:gdLst>
                <a:gd name="T0" fmla="*/ 40716 w 2997"/>
                <a:gd name="T1" fmla="*/ 0 h 1298"/>
                <a:gd name="T2" fmla="*/ 18786 w 2997"/>
                <a:gd name="T3" fmla="*/ 9549 h 1298"/>
                <a:gd name="T4" fmla="*/ 5044 w 2997"/>
                <a:gd name="T5" fmla="*/ 26858 h 1298"/>
                <a:gd name="T6" fmla="*/ 658 w 2997"/>
                <a:gd name="T7" fmla="*/ 51477 h 1298"/>
                <a:gd name="T8" fmla="*/ 8918 w 2997"/>
                <a:gd name="T9" fmla="*/ 74978 h 1298"/>
                <a:gd name="T10" fmla="*/ 33552 w 2997"/>
                <a:gd name="T11" fmla="*/ 87288 h 1298"/>
                <a:gd name="T12" fmla="*/ 69443 w 2997"/>
                <a:gd name="T13" fmla="*/ 79156 h 1298"/>
                <a:gd name="T14" fmla="*/ 99340 w 2997"/>
                <a:gd name="T15" fmla="*/ 53193 h 1298"/>
                <a:gd name="T16" fmla="*/ 127849 w 2997"/>
                <a:gd name="T17" fmla="*/ 29693 h 1298"/>
                <a:gd name="T18" fmla="*/ 151459 w 2997"/>
                <a:gd name="T19" fmla="*/ 17905 h 1298"/>
                <a:gd name="T20" fmla="*/ 177190 w 2997"/>
                <a:gd name="T21" fmla="*/ 12907 h 1298"/>
                <a:gd name="T22" fmla="*/ 197511 w 2997"/>
                <a:gd name="T23" fmla="*/ 19621 h 1298"/>
                <a:gd name="T24" fmla="*/ 211765 w 2997"/>
                <a:gd name="T25" fmla="*/ 35810 h 1298"/>
                <a:gd name="T26" fmla="*/ 217248 w 2997"/>
                <a:gd name="T27" fmla="*/ 52074 h 1298"/>
                <a:gd name="T28" fmla="*/ 217759 w 2997"/>
                <a:gd name="T29" fmla="*/ 66622 h 1298"/>
                <a:gd name="T30" fmla="*/ 209572 w 2997"/>
                <a:gd name="T31" fmla="*/ 85049 h 1298"/>
                <a:gd name="T32" fmla="*/ 194733 w 2997"/>
                <a:gd name="T33" fmla="*/ 96837 h 129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997"/>
                <a:gd name="T52" fmla="*/ 0 h 1298"/>
                <a:gd name="T53" fmla="*/ 2997 w 2997"/>
                <a:gd name="T54" fmla="*/ 1298 h 129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997" h="1298">
                  <a:moveTo>
                    <a:pt x="557" y="0"/>
                  </a:moveTo>
                  <a:cubicBezTo>
                    <a:pt x="507" y="21"/>
                    <a:pt x="338" y="68"/>
                    <a:pt x="257" y="128"/>
                  </a:cubicBezTo>
                  <a:cubicBezTo>
                    <a:pt x="176" y="188"/>
                    <a:pt x="110" y="266"/>
                    <a:pt x="69" y="360"/>
                  </a:cubicBezTo>
                  <a:cubicBezTo>
                    <a:pt x="28" y="454"/>
                    <a:pt x="0" y="583"/>
                    <a:pt x="9" y="690"/>
                  </a:cubicBezTo>
                  <a:cubicBezTo>
                    <a:pt x="18" y="797"/>
                    <a:pt x="47" y="925"/>
                    <a:pt x="122" y="1005"/>
                  </a:cubicBezTo>
                  <a:cubicBezTo>
                    <a:pt x="197" y="1085"/>
                    <a:pt x="321" y="1161"/>
                    <a:pt x="459" y="1170"/>
                  </a:cubicBezTo>
                  <a:cubicBezTo>
                    <a:pt x="597" y="1179"/>
                    <a:pt x="800" y="1137"/>
                    <a:pt x="950" y="1061"/>
                  </a:cubicBezTo>
                  <a:cubicBezTo>
                    <a:pt x="1100" y="985"/>
                    <a:pt x="1226" y="823"/>
                    <a:pt x="1359" y="713"/>
                  </a:cubicBezTo>
                  <a:cubicBezTo>
                    <a:pt x="1492" y="603"/>
                    <a:pt x="1630" y="477"/>
                    <a:pt x="1749" y="398"/>
                  </a:cubicBezTo>
                  <a:cubicBezTo>
                    <a:pt x="1868" y="319"/>
                    <a:pt x="1960" y="277"/>
                    <a:pt x="2072" y="240"/>
                  </a:cubicBezTo>
                  <a:cubicBezTo>
                    <a:pt x="2184" y="203"/>
                    <a:pt x="2319" y="169"/>
                    <a:pt x="2424" y="173"/>
                  </a:cubicBezTo>
                  <a:cubicBezTo>
                    <a:pt x="2529" y="177"/>
                    <a:pt x="2623" y="212"/>
                    <a:pt x="2702" y="263"/>
                  </a:cubicBezTo>
                  <a:cubicBezTo>
                    <a:pt x="2781" y="314"/>
                    <a:pt x="2852" y="408"/>
                    <a:pt x="2897" y="480"/>
                  </a:cubicBezTo>
                  <a:cubicBezTo>
                    <a:pt x="2942" y="552"/>
                    <a:pt x="2958" y="629"/>
                    <a:pt x="2972" y="698"/>
                  </a:cubicBezTo>
                  <a:cubicBezTo>
                    <a:pt x="2986" y="767"/>
                    <a:pt x="2997" y="819"/>
                    <a:pt x="2979" y="893"/>
                  </a:cubicBezTo>
                  <a:cubicBezTo>
                    <a:pt x="2961" y="967"/>
                    <a:pt x="2919" y="1072"/>
                    <a:pt x="2867" y="1140"/>
                  </a:cubicBezTo>
                  <a:cubicBezTo>
                    <a:pt x="2815" y="1208"/>
                    <a:pt x="2706" y="1265"/>
                    <a:pt x="2664" y="1298"/>
                  </a:cubicBezTo>
                </a:path>
              </a:pathLst>
            </a:custGeom>
            <a:noFill/>
            <a:ln w="285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2" name="Right Brace 51"/>
          <p:cNvSpPr/>
          <p:nvPr/>
        </p:nvSpPr>
        <p:spPr>
          <a:xfrm>
            <a:off x="5843420" y="5164451"/>
            <a:ext cx="175706" cy="900351"/>
          </a:xfrm>
          <a:prstGeom prst="rightBrace">
            <a:avLst>
              <a:gd name="adj1" fmla="val 34108"/>
              <a:gd name="adj2" fmla="val 50000"/>
            </a:avLst>
          </a:prstGeom>
          <a:noFill/>
          <a:ln w="28575" cap="flat" cmpd="sng" algn="ctr">
            <a:solidFill>
              <a:srgbClr val="FFFFFF"/>
            </a:solidFill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8276076" y="421081"/>
            <a:ext cx="1628336" cy="213674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6" name="Object 5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6060460"/>
              </p:ext>
            </p:extLst>
          </p:nvPr>
        </p:nvGraphicFramePr>
        <p:xfrm>
          <a:off x="8270874" y="484188"/>
          <a:ext cx="1557338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55" name="Equation" r:id="rId21" imgW="1320480" imgH="253800" progId="Equation.DSMT4">
                  <p:embed/>
                </p:oleObj>
              </mc:Choice>
              <mc:Fallback>
                <p:oleObj name="Equation" r:id="rId21" imgW="132048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8270874" y="484188"/>
                        <a:ext cx="1557338" cy="300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5655997"/>
              </p:ext>
            </p:extLst>
          </p:nvPr>
        </p:nvGraphicFramePr>
        <p:xfrm>
          <a:off x="8274050" y="1287463"/>
          <a:ext cx="1630362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56" name="Equation" r:id="rId23" imgW="1346040" imgH="253800" progId="Equation.DSMT4">
                  <p:embed/>
                </p:oleObj>
              </mc:Choice>
              <mc:Fallback>
                <p:oleObj name="Equation" r:id="rId23" imgW="134604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8274050" y="1287463"/>
                        <a:ext cx="1630362" cy="307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7714527"/>
              </p:ext>
            </p:extLst>
          </p:nvPr>
        </p:nvGraphicFramePr>
        <p:xfrm>
          <a:off x="8305800" y="2046288"/>
          <a:ext cx="1598612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57" name="Equation" r:id="rId25" imgW="1320480" imgH="253800" progId="Equation.DSMT4">
                  <p:embed/>
                </p:oleObj>
              </mc:Choice>
              <mc:Fallback>
                <p:oleObj name="Equation" r:id="rId25" imgW="132048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8305800" y="2046288"/>
                        <a:ext cx="1598612" cy="307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" name="Rectangle 59"/>
          <p:cNvSpPr/>
          <p:nvPr/>
        </p:nvSpPr>
        <p:spPr>
          <a:xfrm>
            <a:off x="576307" y="559713"/>
            <a:ext cx="56137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GT</a:t>
            </a:r>
          </a:p>
        </p:txBody>
      </p:sp>
      <p:sp>
        <p:nvSpPr>
          <p:cNvPr id="61" name="Rectangle 60"/>
          <p:cNvSpPr/>
          <p:nvPr/>
        </p:nvSpPr>
        <p:spPr>
          <a:xfrm>
            <a:off x="590375" y="2025657"/>
            <a:ext cx="98901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KL</a:t>
            </a:r>
            <a:endParaRPr lang="en-US" sz="2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1082914" y="304800"/>
            <a:ext cx="333509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ABC(Â = 90</a:t>
            </a:r>
            <a:r>
              <a:rPr lang="en-US" sz="2200" baseline="30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),  </a:t>
            </a:r>
          </a:p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HM 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 AB={M}</a:t>
            </a:r>
          </a:p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HN 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 AC={N}</a:t>
            </a:r>
            <a:endParaRPr lang="en-US" sz="2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1049643" y="1371600"/>
            <a:ext cx="289993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spc="-6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200" spc="-6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200" spc="-6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spc="-6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200" spc="-6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spc="-6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200" spc="-6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200" spc="-6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200" spc="-6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endParaRPr lang="en-US" sz="2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b) AH</a:t>
            </a:r>
            <a:r>
              <a:rPr lang="en-US" sz="2200" baseline="30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= AM.AB</a:t>
            </a:r>
          </a:p>
          <a:p>
            <a:r>
              <a:rPr lang="en-US" sz="2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AMN     ACB</a:t>
            </a:r>
          </a:p>
        </p:txBody>
      </p:sp>
      <p:cxnSp>
        <p:nvCxnSpPr>
          <p:cNvPr id="64" name="Straight Connector 63"/>
          <p:cNvCxnSpPr/>
          <p:nvPr/>
        </p:nvCxnSpPr>
        <p:spPr>
          <a:xfrm flipH="1">
            <a:off x="1049643" y="362856"/>
            <a:ext cx="18930" cy="2793848"/>
          </a:xfrm>
          <a:prstGeom prst="line">
            <a:avLst/>
          </a:prstGeom>
          <a:noFill/>
          <a:ln w="28575" cap="flat" cmpd="sng" algn="ctr">
            <a:solidFill>
              <a:schemeClr val="bg1"/>
            </a:solidFill>
            <a:prstDash val="solid"/>
          </a:ln>
          <a:effectLst/>
        </p:spPr>
      </p:cxnSp>
      <p:cxnSp>
        <p:nvCxnSpPr>
          <p:cNvPr id="65" name="Straight Connector 64"/>
          <p:cNvCxnSpPr/>
          <p:nvPr/>
        </p:nvCxnSpPr>
        <p:spPr>
          <a:xfrm flipV="1">
            <a:off x="608012" y="1371600"/>
            <a:ext cx="2949942" cy="1"/>
          </a:xfrm>
          <a:prstGeom prst="line">
            <a:avLst/>
          </a:prstGeom>
          <a:noFill/>
          <a:ln w="28575" cap="flat" cmpd="sng" algn="ctr">
            <a:solidFill>
              <a:schemeClr val="bg1"/>
            </a:solidFill>
            <a:prstDash val="solid"/>
          </a:ln>
          <a:effectLst/>
        </p:spPr>
      </p:cxnSp>
      <p:sp>
        <p:nvSpPr>
          <p:cNvPr id="66" name="Freeform 61"/>
          <p:cNvSpPr>
            <a:spLocks noChangeAspect="1"/>
          </p:cNvSpPr>
          <p:nvPr/>
        </p:nvSpPr>
        <p:spPr bwMode="auto">
          <a:xfrm>
            <a:off x="2298480" y="2895600"/>
            <a:ext cx="216409" cy="95659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2857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4" name="Group 43"/>
          <p:cNvGrpSpPr/>
          <p:nvPr/>
        </p:nvGrpSpPr>
        <p:grpSpPr>
          <a:xfrm>
            <a:off x="8148638" y="5657850"/>
            <a:ext cx="2130425" cy="314325"/>
            <a:chOff x="683150" y="2298914"/>
            <a:chExt cx="2293252" cy="314326"/>
          </a:xfrm>
        </p:grpSpPr>
        <p:graphicFrame>
          <p:nvGraphicFramePr>
            <p:cNvPr id="54" name="Object 5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67980261"/>
                </p:ext>
              </p:extLst>
            </p:nvPr>
          </p:nvGraphicFramePr>
          <p:xfrm>
            <a:off x="683150" y="2298914"/>
            <a:ext cx="2293252" cy="31432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858" name="Equation" r:id="rId27" imgW="2768400" imgH="380880" progId="Equation.DSMT4">
                    <p:embed/>
                  </p:oleObj>
                </mc:Choice>
                <mc:Fallback>
                  <p:oleObj name="Equation" r:id="rId27" imgW="2768400" imgH="3808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28"/>
                        <a:stretch>
                          <a:fillRect/>
                        </a:stretch>
                      </p:blipFill>
                      <p:spPr>
                        <a:xfrm>
                          <a:off x="683150" y="2298914"/>
                          <a:ext cx="2293252" cy="31432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9" name="Freeform 61"/>
            <p:cNvSpPr>
              <a:spLocks noChangeAspect="1"/>
            </p:cNvSpPr>
            <p:nvPr/>
          </p:nvSpPr>
          <p:spPr bwMode="auto">
            <a:xfrm>
              <a:off x="1704103" y="2375466"/>
              <a:ext cx="261854" cy="115748"/>
            </a:xfrm>
            <a:custGeom>
              <a:avLst/>
              <a:gdLst>
                <a:gd name="T0" fmla="*/ 40716 w 2997"/>
                <a:gd name="T1" fmla="*/ 0 h 1298"/>
                <a:gd name="T2" fmla="*/ 18786 w 2997"/>
                <a:gd name="T3" fmla="*/ 9549 h 1298"/>
                <a:gd name="T4" fmla="*/ 5044 w 2997"/>
                <a:gd name="T5" fmla="*/ 26858 h 1298"/>
                <a:gd name="T6" fmla="*/ 658 w 2997"/>
                <a:gd name="T7" fmla="*/ 51477 h 1298"/>
                <a:gd name="T8" fmla="*/ 8918 w 2997"/>
                <a:gd name="T9" fmla="*/ 74978 h 1298"/>
                <a:gd name="T10" fmla="*/ 33552 w 2997"/>
                <a:gd name="T11" fmla="*/ 87288 h 1298"/>
                <a:gd name="T12" fmla="*/ 69443 w 2997"/>
                <a:gd name="T13" fmla="*/ 79156 h 1298"/>
                <a:gd name="T14" fmla="*/ 99340 w 2997"/>
                <a:gd name="T15" fmla="*/ 53193 h 1298"/>
                <a:gd name="T16" fmla="*/ 127849 w 2997"/>
                <a:gd name="T17" fmla="*/ 29693 h 1298"/>
                <a:gd name="T18" fmla="*/ 151459 w 2997"/>
                <a:gd name="T19" fmla="*/ 17905 h 1298"/>
                <a:gd name="T20" fmla="*/ 177190 w 2997"/>
                <a:gd name="T21" fmla="*/ 12907 h 1298"/>
                <a:gd name="T22" fmla="*/ 197511 w 2997"/>
                <a:gd name="T23" fmla="*/ 19621 h 1298"/>
                <a:gd name="T24" fmla="*/ 211765 w 2997"/>
                <a:gd name="T25" fmla="*/ 35810 h 1298"/>
                <a:gd name="T26" fmla="*/ 217248 w 2997"/>
                <a:gd name="T27" fmla="*/ 52074 h 1298"/>
                <a:gd name="T28" fmla="*/ 217759 w 2997"/>
                <a:gd name="T29" fmla="*/ 66622 h 1298"/>
                <a:gd name="T30" fmla="*/ 209572 w 2997"/>
                <a:gd name="T31" fmla="*/ 85049 h 1298"/>
                <a:gd name="T32" fmla="*/ 194733 w 2997"/>
                <a:gd name="T33" fmla="*/ 96837 h 129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997"/>
                <a:gd name="T52" fmla="*/ 0 h 1298"/>
                <a:gd name="T53" fmla="*/ 2997 w 2997"/>
                <a:gd name="T54" fmla="*/ 1298 h 129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997" h="1298">
                  <a:moveTo>
                    <a:pt x="557" y="0"/>
                  </a:moveTo>
                  <a:cubicBezTo>
                    <a:pt x="507" y="21"/>
                    <a:pt x="338" y="68"/>
                    <a:pt x="257" y="128"/>
                  </a:cubicBezTo>
                  <a:cubicBezTo>
                    <a:pt x="176" y="188"/>
                    <a:pt x="110" y="266"/>
                    <a:pt x="69" y="360"/>
                  </a:cubicBezTo>
                  <a:cubicBezTo>
                    <a:pt x="28" y="454"/>
                    <a:pt x="0" y="583"/>
                    <a:pt x="9" y="690"/>
                  </a:cubicBezTo>
                  <a:cubicBezTo>
                    <a:pt x="18" y="797"/>
                    <a:pt x="47" y="925"/>
                    <a:pt x="122" y="1005"/>
                  </a:cubicBezTo>
                  <a:cubicBezTo>
                    <a:pt x="197" y="1085"/>
                    <a:pt x="321" y="1161"/>
                    <a:pt x="459" y="1170"/>
                  </a:cubicBezTo>
                  <a:cubicBezTo>
                    <a:pt x="597" y="1179"/>
                    <a:pt x="800" y="1137"/>
                    <a:pt x="950" y="1061"/>
                  </a:cubicBezTo>
                  <a:cubicBezTo>
                    <a:pt x="1100" y="985"/>
                    <a:pt x="1226" y="823"/>
                    <a:pt x="1359" y="713"/>
                  </a:cubicBezTo>
                  <a:cubicBezTo>
                    <a:pt x="1492" y="603"/>
                    <a:pt x="1630" y="477"/>
                    <a:pt x="1749" y="398"/>
                  </a:cubicBezTo>
                  <a:cubicBezTo>
                    <a:pt x="1868" y="319"/>
                    <a:pt x="1960" y="277"/>
                    <a:pt x="2072" y="240"/>
                  </a:cubicBezTo>
                  <a:cubicBezTo>
                    <a:pt x="2184" y="203"/>
                    <a:pt x="2319" y="169"/>
                    <a:pt x="2424" y="173"/>
                  </a:cubicBezTo>
                  <a:cubicBezTo>
                    <a:pt x="2529" y="177"/>
                    <a:pt x="2623" y="212"/>
                    <a:pt x="2702" y="263"/>
                  </a:cubicBezTo>
                  <a:cubicBezTo>
                    <a:pt x="2781" y="314"/>
                    <a:pt x="2852" y="408"/>
                    <a:pt x="2897" y="480"/>
                  </a:cubicBezTo>
                  <a:cubicBezTo>
                    <a:pt x="2942" y="552"/>
                    <a:pt x="2958" y="629"/>
                    <a:pt x="2972" y="698"/>
                  </a:cubicBezTo>
                  <a:cubicBezTo>
                    <a:pt x="2986" y="767"/>
                    <a:pt x="2997" y="819"/>
                    <a:pt x="2979" y="893"/>
                  </a:cubicBezTo>
                  <a:cubicBezTo>
                    <a:pt x="2961" y="967"/>
                    <a:pt x="2919" y="1072"/>
                    <a:pt x="2867" y="1140"/>
                  </a:cubicBezTo>
                  <a:cubicBezTo>
                    <a:pt x="2815" y="1208"/>
                    <a:pt x="2706" y="1265"/>
                    <a:pt x="2664" y="1298"/>
                  </a:cubicBezTo>
                </a:path>
              </a:pathLst>
            </a:custGeom>
            <a:noFill/>
            <a:ln w="285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120000"/>
                </a:lnSpc>
              </a:pPr>
              <a:endParaRPr lang="en-US" sz="28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0222033"/>
              </p:ext>
            </p:extLst>
          </p:nvPr>
        </p:nvGraphicFramePr>
        <p:xfrm>
          <a:off x="8475564" y="3392740"/>
          <a:ext cx="1229360" cy="6761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59" name="Equation" r:id="rId29" imgW="1015920" imgH="558720" progId="Equation.DSMT4">
                  <p:embed/>
                </p:oleObj>
              </mc:Choice>
              <mc:Fallback>
                <p:oleObj name="Equation" r:id="rId29" imgW="1015920" imgH="55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8475564" y="3392740"/>
                        <a:ext cx="1229360" cy="6761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" name="Up Arrow 66"/>
          <p:cNvSpPr/>
          <p:nvPr/>
        </p:nvSpPr>
        <p:spPr>
          <a:xfrm>
            <a:off x="8981356" y="2985910"/>
            <a:ext cx="255588" cy="304800"/>
          </a:xfrm>
          <a:prstGeom prst="upArrow">
            <a:avLst/>
          </a:prstGeom>
          <a:solidFill>
            <a:srgbClr val="3399FF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 dirty="0">
              <a:solidFill>
                <a:sysClr val="window" lastClr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Up Arrow 67"/>
          <p:cNvSpPr/>
          <p:nvPr/>
        </p:nvSpPr>
        <p:spPr>
          <a:xfrm>
            <a:off x="8897808" y="4031127"/>
            <a:ext cx="255588" cy="304800"/>
          </a:xfrm>
          <a:prstGeom prst="upArrow">
            <a:avLst/>
          </a:prstGeom>
          <a:solidFill>
            <a:srgbClr val="3399FF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 dirty="0">
              <a:solidFill>
                <a:sysClr val="window" lastClr="FFFFFF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3933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21" grpId="0" animBg="1"/>
      <p:bldP spid="26" grpId="0" animBg="1"/>
      <p:bldP spid="39" grpId="0"/>
      <p:bldP spid="41" grpId="0"/>
      <p:bldP spid="42" grpId="0"/>
      <p:bldP spid="43" grpId="0"/>
      <p:bldP spid="45" grpId="0"/>
      <p:bldP spid="53" grpId="0" animBg="1"/>
      <p:bldP spid="52" grpId="0" animBg="1"/>
      <p:bldP spid="67" grpId="0" animBg="1"/>
      <p:bldP spid="6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Picture 3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708" y="4017005"/>
            <a:ext cx="685800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5" name="Picture 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556" y="3877614"/>
            <a:ext cx="3248025" cy="256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Rectangle 16"/>
          <p:cNvSpPr/>
          <p:nvPr/>
        </p:nvSpPr>
        <p:spPr>
          <a:xfrm>
            <a:off x="3652497" y="2874037"/>
            <a:ext cx="366281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c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) HS </a:t>
            </a:r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tự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c/m: 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AH</a:t>
            </a:r>
            <a:r>
              <a:rPr lang="en-US" sz="22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AN.AC</a:t>
            </a:r>
            <a:endParaRPr lang="en-US" sz="2200" dirty="0" smtClea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295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0771" y="4586514"/>
            <a:ext cx="1019175" cy="141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9" name="Rectangle 13"/>
          <p:cNvSpPr>
            <a:spLocks noChangeArrowheads="1"/>
          </p:cNvSpPr>
          <p:nvPr/>
        </p:nvSpPr>
        <p:spPr bwMode="auto">
          <a:xfrm>
            <a:off x="3649689" y="386697"/>
            <a:ext cx="3353803" cy="1523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b) </a:t>
            </a:r>
            <a:r>
              <a:rPr lang="en-US" sz="2200" dirty="0" err="1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Xét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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AHB </a:t>
            </a:r>
            <a:r>
              <a:rPr lang="en-US" sz="2200" dirty="0" err="1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vuông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200" dirty="0" err="1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tại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H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200" b="1" dirty="0" err="1" smtClean="0">
                <a:solidFill>
                  <a:srgbClr val="FFFFFF"/>
                </a:solidFill>
                <a:latin typeface="Arial" pitchFamily="34" charset="0"/>
                <a:ea typeface="MS Song"/>
                <a:cs typeface="Arial" pitchFamily="34" charset="0"/>
                <a:sym typeface="Symbol" pitchFamily="18" charset="2"/>
              </a:rPr>
              <a:t>và</a:t>
            </a:r>
            <a:r>
              <a:rPr lang="vi-VN" sz="2200" dirty="0" smtClean="0">
                <a:solidFill>
                  <a:srgbClr val="FFFFFF"/>
                </a:solidFill>
                <a:ea typeface="Times New Roman" pitchFamily="18" charset="0"/>
                <a:cs typeface="Arial" pitchFamily="34" charset="0"/>
              </a:rPr>
              <a:t> </a:t>
            </a:r>
            <a:r>
              <a:rPr lang="vi-VN" sz="2200" dirty="0" smtClean="0">
                <a:solidFill>
                  <a:srgbClr val="FFFFFF"/>
                </a:solidFill>
                <a:ea typeface="Times New Roman" pitchFamily="18" charset="0"/>
                <a:cs typeface="Arial" pitchFamily="34" charset="0"/>
                <a:sym typeface="Symbol" pitchFamily="18" charset="2"/>
              </a:rPr>
              <a:t>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AMH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200" dirty="0" err="1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vuông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200" dirty="0" err="1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tại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M </a:t>
            </a:r>
            <a:r>
              <a:rPr lang="en-US" sz="2200" dirty="0" err="1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có</a:t>
            </a:r>
            <a:endParaRPr lang="en-US" sz="2200" dirty="0" smtClean="0">
              <a:solidFill>
                <a:srgbClr val="FFFFFF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Â</a:t>
            </a:r>
            <a:r>
              <a:rPr lang="en-US" sz="2200" baseline="-250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1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200" dirty="0" err="1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chung</a:t>
            </a:r>
            <a:endParaRPr lang="en-US" sz="2200" dirty="0" smtClean="0">
              <a:solidFill>
                <a:srgbClr val="FFFFFF"/>
              </a:solidFill>
              <a:latin typeface="Arial" pitchFamily="34" charset="0"/>
              <a:ea typeface="Times New Roman" pitchFamily="18" charset="0"/>
              <a:cs typeface="Arial" pitchFamily="34" charset="0"/>
              <a:sym typeface="Symbol" pitchFamily="18" charset="2"/>
            </a:endParaRPr>
          </a:p>
          <a:p>
            <a:pPr fontAlgn="base">
              <a:spcBef>
                <a:spcPts val="600"/>
              </a:spcBef>
              <a:spcAft>
                <a:spcPct val="0"/>
              </a:spcAft>
            </a:pP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 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AHB</a:t>
            </a:r>
            <a:r>
              <a:rPr lang="en-US" sz="2200" b="1" dirty="0" smtClean="0">
                <a:solidFill>
                  <a:prstClr val="white"/>
                </a:solidFill>
                <a:latin typeface="MS Song"/>
                <a:ea typeface="MS Song"/>
                <a:cs typeface="Arial" pitchFamily="34" charset="0"/>
                <a:sym typeface="Symbol" pitchFamily="18" charset="2"/>
              </a:rPr>
              <a:t>     </a:t>
            </a:r>
            <a:r>
              <a:rPr lang="vi-VN" sz="2200" dirty="0" smtClean="0">
                <a:solidFill>
                  <a:srgbClr val="FFFFFF"/>
                </a:solidFill>
                <a:ea typeface="Times New Roman" pitchFamily="18" charset="0"/>
                <a:cs typeface="Arial" pitchFamily="34" charset="0"/>
                <a:sym typeface="Symbol" pitchFamily="18" charset="2"/>
              </a:rPr>
              <a:t>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AMH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(</a:t>
            </a:r>
            <a:r>
              <a:rPr lang="en-US" sz="2200" dirty="0" err="1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g,g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endParaRPr lang="en-US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0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3682086"/>
              </p:ext>
            </p:extLst>
          </p:nvPr>
        </p:nvGraphicFramePr>
        <p:xfrm>
          <a:off x="3732212" y="1863468"/>
          <a:ext cx="1430337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71" name="Equation" r:id="rId7" imgW="1180800" imgH="558720" progId="Equation.DSMT4">
                  <p:embed/>
                </p:oleObj>
              </mc:Choice>
              <mc:Fallback>
                <p:oleObj name="Equation" r:id="rId7" imgW="1180800" imgH="558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2212" y="1863468"/>
                        <a:ext cx="1430337" cy="676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Rectangle 24"/>
          <p:cNvSpPr>
            <a:spLocks noChangeArrowheads="1"/>
          </p:cNvSpPr>
          <p:nvPr/>
        </p:nvSpPr>
        <p:spPr bwMode="auto">
          <a:xfrm>
            <a:off x="5128710" y="1974331"/>
            <a:ext cx="1944687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200" dirty="0" err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cặp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cạnh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t/ư)</a:t>
            </a:r>
            <a:endParaRPr lang="en-US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Rectangle 16"/>
          <p:cNvSpPr>
            <a:spLocks noChangeArrowheads="1"/>
          </p:cNvSpPr>
          <p:nvPr/>
        </p:nvSpPr>
        <p:spPr bwMode="auto">
          <a:xfrm>
            <a:off x="3656012" y="2519707"/>
            <a:ext cx="220534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vi-VN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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AH</a:t>
            </a:r>
            <a:r>
              <a:rPr lang="vi-VN" sz="2200" baseline="300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vi-VN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= 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AM.AB</a:t>
            </a:r>
            <a:endParaRPr lang="en-US" dirty="0" smtClean="0">
              <a:solidFill>
                <a:prstClr val="black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43" name="Rectangle 16"/>
          <p:cNvSpPr>
            <a:spLocks noChangeArrowheads="1"/>
          </p:cNvSpPr>
          <p:nvPr/>
        </p:nvSpPr>
        <p:spPr bwMode="auto">
          <a:xfrm>
            <a:off x="3717752" y="3261686"/>
            <a:ext cx="304211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 err="1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Mà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AH</a:t>
            </a:r>
            <a:r>
              <a:rPr lang="vi-VN" sz="2200" baseline="30000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vi-VN" sz="2200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= 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AM.AB (</a:t>
            </a:r>
            <a:r>
              <a:rPr lang="en-US" sz="2200" dirty="0" err="1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cmt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/>
              </a:rPr>
              <a:t> AM. AB = AN. AC</a:t>
            </a:r>
            <a:endParaRPr lang="en-US" sz="2200" dirty="0" smtClean="0">
              <a:solidFill>
                <a:schemeClr val="bg1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5982410"/>
              </p:ext>
            </p:extLst>
          </p:nvPr>
        </p:nvGraphicFramePr>
        <p:xfrm>
          <a:off x="3732212" y="3988818"/>
          <a:ext cx="1429131" cy="6761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72" name="Equation" r:id="rId9" imgW="1180800" imgH="558720" progId="Equation.DSMT4">
                  <p:embed/>
                </p:oleObj>
              </mc:Choice>
              <mc:Fallback>
                <p:oleObj name="Equation" r:id="rId9" imgW="1180800" imgH="55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732212" y="3988818"/>
                        <a:ext cx="1429131" cy="6761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Rectangle 13"/>
          <p:cNvSpPr>
            <a:spLocks noChangeArrowheads="1"/>
          </p:cNvSpPr>
          <p:nvPr/>
        </p:nvSpPr>
        <p:spPr bwMode="auto">
          <a:xfrm>
            <a:off x="3797002" y="4634132"/>
            <a:ext cx="316077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 err="1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Xét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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AMN</a:t>
            </a:r>
            <a:r>
              <a:rPr lang="en-US" sz="2200" dirty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và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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ACB </a:t>
            </a:r>
            <a:r>
              <a:rPr lang="en-US" sz="2200" dirty="0" err="1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c</a:t>
            </a:r>
            <a:r>
              <a:rPr lang="en-US" sz="2200" dirty="0" err="1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ó</a:t>
            </a:r>
            <a:r>
              <a:rPr lang="en-US" sz="22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lang="en-US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8" name="Straight Connector 47"/>
          <p:cNvCxnSpPr/>
          <p:nvPr/>
        </p:nvCxnSpPr>
        <p:spPr>
          <a:xfrm>
            <a:off x="7161212" y="457200"/>
            <a:ext cx="0" cy="6148278"/>
          </a:xfrm>
          <a:prstGeom prst="line">
            <a:avLst/>
          </a:prstGeom>
          <a:ln w="28575">
            <a:solidFill>
              <a:srgbClr val="66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0536429"/>
              </p:ext>
            </p:extLst>
          </p:nvPr>
        </p:nvGraphicFramePr>
        <p:xfrm>
          <a:off x="4004256" y="5465977"/>
          <a:ext cx="1844675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73" name="Equation" r:id="rId11" imgW="1523880" imgH="558720" progId="Equation.DSMT4">
                  <p:embed/>
                </p:oleObj>
              </mc:Choice>
              <mc:Fallback>
                <p:oleObj name="Equation" r:id="rId11" imgW="1523880" imgH="55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004256" y="5465977"/>
                        <a:ext cx="1844675" cy="676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Freeform 61"/>
          <p:cNvSpPr>
            <a:spLocks noChangeAspect="1"/>
          </p:cNvSpPr>
          <p:nvPr/>
        </p:nvSpPr>
        <p:spPr bwMode="auto">
          <a:xfrm>
            <a:off x="4935575" y="1630742"/>
            <a:ext cx="216409" cy="95659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7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7543567"/>
              </p:ext>
            </p:extLst>
          </p:nvPr>
        </p:nvGraphicFramePr>
        <p:xfrm>
          <a:off x="4037012" y="5042115"/>
          <a:ext cx="146367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74" name="Equation" r:id="rId13" imgW="825480" imgH="253800" progId="Equation.DSMT4">
                  <p:embed/>
                </p:oleObj>
              </mc:Choice>
              <mc:Fallback>
                <p:oleObj name="Equation" r:id="rId13" imgW="8254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7012" y="5042115"/>
                        <a:ext cx="1463675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346" name="Picture 58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144" y="5552636"/>
            <a:ext cx="428625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47" name="Picture 59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643" y="5328798"/>
            <a:ext cx="381000" cy="44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49" name="Group 48"/>
          <p:cNvGrpSpPr/>
          <p:nvPr/>
        </p:nvGrpSpPr>
        <p:grpSpPr>
          <a:xfrm>
            <a:off x="3858679" y="6133603"/>
            <a:ext cx="3350597" cy="430887"/>
            <a:chOff x="7462014" y="5072499"/>
            <a:chExt cx="3350597" cy="430887"/>
          </a:xfrm>
        </p:grpSpPr>
        <p:sp>
          <p:nvSpPr>
            <p:cNvPr id="50" name="Rectangle 49"/>
            <p:cNvSpPr/>
            <p:nvPr/>
          </p:nvSpPr>
          <p:spPr>
            <a:xfrm>
              <a:off x="7462014" y="5072499"/>
              <a:ext cx="3350597" cy="43088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200" dirty="0">
                  <a:solidFill>
                    <a:srgbClr val="FFFFFF"/>
                  </a:solidFill>
                  <a:latin typeface="Arial" pitchFamily="34" charset="0"/>
                  <a:ea typeface="Times New Roman" pitchFamily="18" charset="0"/>
                  <a:cs typeface="Arial" pitchFamily="34" charset="0"/>
                  <a:sym typeface="Symbol" pitchFamily="18" charset="2"/>
                </a:rPr>
                <a:t> </a:t>
              </a:r>
              <a:r>
                <a:rPr lang="en-US" sz="2200" dirty="0" smtClean="0">
                  <a:solidFill>
                    <a:srgbClr val="FFFFFF"/>
                  </a:solidFill>
                  <a:latin typeface="Arial" pitchFamily="34" charset="0"/>
                  <a:ea typeface="Times New Roman" pitchFamily="18" charset="0"/>
                  <a:cs typeface="Arial" pitchFamily="34" charset="0"/>
                </a:rPr>
                <a:t>AMN</a:t>
              </a:r>
              <a:r>
                <a:rPr lang="en-US" sz="2200" b="1" dirty="0" smtClean="0">
                  <a:solidFill>
                    <a:prstClr val="white"/>
                  </a:solidFill>
                  <a:latin typeface="MS Song"/>
                  <a:ea typeface="MS Song"/>
                  <a:cs typeface="Arial" pitchFamily="34" charset="0"/>
                  <a:sym typeface="Symbol" pitchFamily="18" charset="2"/>
                </a:rPr>
                <a:t>     </a:t>
              </a:r>
              <a:r>
                <a:rPr lang="vi-VN" sz="2200" dirty="0">
                  <a:solidFill>
                    <a:srgbClr val="FFFFFF"/>
                  </a:solidFill>
                  <a:ea typeface="Times New Roman" pitchFamily="18" charset="0"/>
                  <a:cs typeface="Arial" pitchFamily="34" charset="0"/>
                  <a:sym typeface="Symbol" pitchFamily="18" charset="2"/>
                </a:rPr>
                <a:t></a:t>
              </a:r>
              <a:r>
                <a:rPr lang="en-US" sz="2200" dirty="0" smtClean="0">
                  <a:solidFill>
                    <a:srgbClr val="FFFFFF"/>
                  </a:solidFill>
                  <a:latin typeface="Arial" pitchFamily="34" charset="0"/>
                  <a:ea typeface="Times New Roman" pitchFamily="18" charset="0"/>
                  <a:cs typeface="Arial" pitchFamily="34" charset="0"/>
                  <a:sym typeface="Symbol" pitchFamily="18" charset="2"/>
                </a:rPr>
                <a:t>ACB (</a:t>
              </a:r>
              <a:r>
                <a:rPr lang="en-US" sz="2200" dirty="0" err="1" smtClean="0">
                  <a:solidFill>
                    <a:srgbClr val="FFFFFF"/>
                  </a:solidFill>
                  <a:latin typeface="Arial" pitchFamily="34" charset="0"/>
                  <a:ea typeface="Times New Roman" pitchFamily="18" charset="0"/>
                  <a:cs typeface="Arial" pitchFamily="34" charset="0"/>
                  <a:sym typeface="Symbol" pitchFamily="18" charset="2"/>
                </a:rPr>
                <a:t>c,g,c</a:t>
              </a:r>
              <a:r>
                <a:rPr lang="en-US" sz="2200" dirty="0" smtClean="0">
                  <a:solidFill>
                    <a:srgbClr val="FFFFFF"/>
                  </a:solidFill>
                  <a:latin typeface="Arial" pitchFamily="34" charset="0"/>
                  <a:ea typeface="Times New Roman" pitchFamily="18" charset="0"/>
                  <a:cs typeface="Arial" pitchFamily="34" charset="0"/>
                  <a:sym typeface="Symbol" pitchFamily="18" charset="2"/>
                </a:rPr>
                <a:t>)</a:t>
              </a:r>
              <a:endParaRPr lang="en-US" dirty="0"/>
            </a:p>
          </p:txBody>
        </p:sp>
        <p:sp>
          <p:nvSpPr>
            <p:cNvPr id="51" name="Freeform 61"/>
            <p:cNvSpPr>
              <a:spLocks noChangeAspect="1"/>
            </p:cNvSpPr>
            <p:nvPr/>
          </p:nvSpPr>
          <p:spPr bwMode="auto">
            <a:xfrm>
              <a:off x="8775753" y="5239656"/>
              <a:ext cx="216409" cy="95659"/>
            </a:xfrm>
            <a:custGeom>
              <a:avLst/>
              <a:gdLst>
                <a:gd name="T0" fmla="*/ 40716 w 2997"/>
                <a:gd name="T1" fmla="*/ 0 h 1298"/>
                <a:gd name="T2" fmla="*/ 18786 w 2997"/>
                <a:gd name="T3" fmla="*/ 9549 h 1298"/>
                <a:gd name="T4" fmla="*/ 5044 w 2997"/>
                <a:gd name="T5" fmla="*/ 26858 h 1298"/>
                <a:gd name="T6" fmla="*/ 658 w 2997"/>
                <a:gd name="T7" fmla="*/ 51477 h 1298"/>
                <a:gd name="T8" fmla="*/ 8918 w 2997"/>
                <a:gd name="T9" fmla="*/ 74978 h 1298"/>
                <a:gd name="T10" fmla="*/ 33552 w 2997"/>
                <a:gd name="T11" fmla="*/ 87288 h 1298"/>
                <a:gd name="T12" fmla="*/ 69443 w 2997"/>
                <a:gd name="T13" fmla="*/ 79156 h 1298"/>
                <a:gd name="T14" fmla="*/ 99340 w 2997"/>
                <a:gd name="T15" fmla="*/ 53193 h 1298"/>
                <a:gd name="T16" fmla="*/ 127849 w 2997"/>
                <a:gd name="T17" fmla="*/ 29693 h 1298"/>
                <a:gd name="T18" fmla="*/ 151459 w 2997"/>
                <a:gd name="T19" fmla="*/ 17905 h 1298"/>
                <a:gd name="T20" fmla="*/ 177190 w 2997"/>
                <a:gd name="T21" fmla="*/ 12907 h 1298"/>
                <a:gd name="T22" fmla="*/ 197511 w 2997"/>
                <a:gd name="T23" fmla="*/ 19621 h 1298"/>
                <a:gd name="T24" fmla="*/ 211765 w 2997"/>
                <a:gd name="T25" fmla="*/ 35810 h 1298"/>
                <a:gd name="T26" fmla="*/ 217248 w 2997"/>
                <a:gd name="T27" fmla="*/ 52074 h 1298"/>
                <a:gd name="T28" fmla="*/ 217759 w 2997"/>
                <a:gd name="T29" fmla="*/ 66622 h 1298"/>
                <a:gd name="T30" fmla="*/ 209572 w 2997"/>
                <a:gd name="T31" fmla="*/ 85049 h 1298"/>
                <a:gd name="T32" fmla="*/ 194733 w 2997"/>
                <a:gd name="T33" fmla="*/ 96837 h 129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997"/>
                <a:gd name="T52" fmla="*/ 0 h 1298"/>
                <a:gd name="T53" fmla="*/ 2997 w 2997"/>
                <a:gd name="T54" fmla="*/ 1298 h 129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997" h="1298">
                  <a:moveTo>
                    <a:pt x="557" y="0"/>
                  </a:moveTo>
                  <a:cubicBezTo>
                    <a:pt x="507" y="21"/>
                    <a:pt x="338" y="68"/>
                    <a:pt x="257" y="128"/>
                  </a:cubicBezTo>
                  <a:cubicBezTo>
                    <a:pt x="176" y="188"/>
                    <a:pt x="110" y="266"/>
                    <a:pt x="69" y="360"/>
                  </a:cubicBezTo>
                  <a:cubicBezTo>
                    <a:pt x="28" y="454"/>
                    <a:pt x="0" y="583"/>
                    <a:pt x="9" y="690"/>
                  </a:cubicBezTo>
                  <a:cubicBezTo>
                    <a:pt x="18" y="797"/>
                    <a:pt x="47" y="925"/>
                    <a:pt x="122" y="1005"/>
                  </a:cubicBezTo>
                  <a:cubicBezTo>
                    <a:pt x="197" y="1085"/>
                    <a:pt x="321" y="1161"/>
                    <a:pt x="459" y="1170"/>
                  </a:cubicBezTo>
                  <a:cubicBezTo>
                    <a:pt x="597" y="1179"/>
                    <a:pt x="800" y="1137"/>
                    <a:pt x="950" y="1061"/>
                  </a:cubicBezTo>
                  <a:cubicBezTo>
                    <a:pt x="1100" y="985"/>
                    <a:pt x="1226" y="823"/>
                    <a:pt x="1359" y="713"/>
                  </a:cubicBezTo>
                  <a:cubicBezTo>
                    <a:pt x="1492" y="603"/>
                    <a:pt x="1630" y="477"/>
                    <a:pt x="1749" y="398"/>
                  </a:cubicBezTo>
                  <a:cubicBezTo>
                    <a:pt x="1868" y="319"/>
                    <a:pt x="1960" y="277"/>
                    <a:pt x="2072" y="240"/>
                  </a:cubicBezTo>
                  <a:cubicBezTo>
                    <a:pt x="2184" y="203"/>
                    <a:pt x="2319" y="169"/>
                    <a:pt x="2424" y="173"/>
                  </a:cubicBezTo>
                  <a:cubicBezTo>
                    <a:pt x="2529" y="177"/>
                    <a:pt x="2623" y="212"/>
                    <a:pt x="2702" y="263"/>
                  </a:cubicBezTo>
                  <a:cubicBezTo>
                    <a:pt x="2781" y="314"/>
                    <a:pt x="2852" y="408"/>
                    <a:pt x="2897" y="480"/>
                  </a:cubicBezTo>
                  <a:cubicBezTo>
                    <a:pt x="2942" y="552"/>
                    <a:pt x="2958" y="629"/>
                    <a:pt x="2972" y="698"/>
                  </a:cubicBezTo>
                  <a:cubicBezTo>
                    <a:pt x="2986" y="767"/>
                    <a:pt x="2997" y="819"/>
                    <a:pt x="2979" y="893"/>
                  </a:cubicBezTo>
                  <a:cubicBezTo>
                    <a:pt x="2961" y="967"/>
                    <a:pt x="2919" y="1072"/>
                    <a:pt x="2867" y="1140"/>
                  </a:cubicBezTo>
                  <a:cubicBezTo>
                    <a:pt x="2815" y="1208"/>
                    <a:pt x="2706" y="1265"/>
                    <a:pt x="2664" y="1298"/>
                  </a:cubicBezTo>
                </a:path>
              </a:pathLst>
            </a:custGeom>
            <a:noFill/>
            <a:ln w="285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2" name="Right Brace 51"/>
          <p:cNvSpPr/>
          <p:nvPr/>
        </p:nvSpPr>
        <p:spPr>
          <a:xfrm>
            <a:off x="5843420" y="5164451"/>
            <a:ext cx="175706" cy="900351"/>
          </a:xfrm>
          <a:prstGeom prst="rightBrace">
            <a:avLst>
              <a:gd name="adj1" fmla="val 34108"/>
              <a:gd name="adj2" fmla="val 50000"/>
            </a:avLst>
          </a:prstGeom>
          <a:noFill/>
          <a:ln w="28575" cap="flat" cmpd="sng" algn="ctr">
            <a:solidFill>
              <a:srgbClr val="FFFFFF"/>
            </a:solidFill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4" name="Up Arrow 53"/>
          <p:cNvSpPr/>
          <p:nvPr/>
        </p:nvSpPr>
        <p:spPr>
          <a:xfrm>
            <a:off x="8800411" y="1993299"/>
            <a:ext cx="255588" cy="304800"/>
          </a:xfrm>
          <a:prstGeom prst="upArrow">
            <a:avLst/>
          </a:prstGeom>
          <a:solidFill>
            <a:srgbClr val="3399FF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 dirty="0">
              <a:solidFill>
                <a:sysClr val="window" lastClr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Up Arrow 58"/>
          <p:cNvSpPr/>
          <p:nvPr/>
        </p:nvSpPr>
        <p:spPr>
          <a:xfrm>
            <a:off x="8789959" y="1319680"/>
            <a:ext cx="255587" cy="304800"/>
          </a:xfrm>
          <a:prstGeom prst="upArrow">
            <a:avLst/>
          </a:prstGeom>
          <a:solidFill>
            <a:srgbClr val="3399FF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olidFill>
                <a:sysClr val="window" lastClr="FFFFFF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0" name="Object 5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4160349"/>
              </p:ext>
            </p:extLst>
          </p:nvPr>
        </p:nvGraphicFramePr>
        <p:xfrm>
          <a:off x="8576754" y="1614180"/>
          <a:ext cx="733425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75" name="Equation" r:id="rId17" imgW="583920" imgH="355320" progId="Equation.DSMT4">
                  <p:embed/>
                </p:oleObj>
              </mc:Choice>
              <mc:Fallback>
                <p:oleObj name="Equation" r:id="rId17" imgW="583920" imgH="355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8576754" y="1614180"/>
                        <a:ext cx="733425" cy="442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1" name="Group 60"/>
          <p:cNvGrpSpPr/>
          <p:nvPr/>
        </p:nvGrpSpPr>
        <p:grpSpPr>
          <a:xfrm>
            <a:off x="7890954" y="1090305"/>
            <a:ext cx="2044700" cy="304800"/>
            <a:chOff x="727755" y="2302607"/>
            <a:chExt cx="2200975" cy="304801"/>
          </a:xfrm>
        </p:grpSpPr>
        <p:graphicFrame>
          <p:nvGraphicFramePr>
            <p:cNvPr id="62" name="Object 6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00267856"/>
                </p:ext>
              </p:extLst>
            </p:nvPr>
          </p:nvGraphicFramePr>
          <p:xfrm>
            <a:off x="727755" y="2302607"/>
            <a:ext cx="2200975" cy="3048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976" name="Equation" r:id="rId19" imgW="2654280" imgH="368280" progId="Equation.DSMT4">
                    <p:embed/>
                  </p:oleObj>
                </mc:Choice>
                <mc:Fallback>
                  <p:oleObj name="Equation" r:id="rId19" imgW="2654280" imgH="3682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727755" y="2302607"/>
                          <a:ext cx="2200975" cy="30480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3" name="Freeform 61"/>
            <p:cNvSpPr>
              <a:spLocks noChangeAspect="1"/>
            </p:cNvSpPr>
            <p:nvPr/>
          </p:nvSpPr>
          <p:spPr bwMode="auto">
            <a:xfrm>
              <a:off x="1713355" y="2375466"/>
              <a:ext cx="261854" cy="115748"/>
            </a:xfrm>
            <a:custGeom>
              <a:avLst/>
              <a:gdLst>
                <a:gd name="T0" fmla="*/ 40716 w 2997"/>
                <a:gd name="T1" fmla="*/ 0 h 1298"/>
                <a:gd name="T2" fmla="*/ 18786 w 2997"/>
                <a:gd name="T3" fmla="*/ 9549 h 1298"/>
                <a:gd name="T4" fmla="*/ 5044 w 2997"/>
                <a:gd name="T5" fmla="*/ 26858 h 1298"/>
                <a:gd name="T6" fmla="*/ 658 w 2997"/>
                <a:gd name="T7" fmla="*/ 51477 h 1298"/>
                <a:gd name="T8" fmla="*/ 8918 w 2997"/>
                <a:gd name="T9" fmla="*/ 74978 h 1298"/>
                <a:gd name="T10" fmla="*/ 33552 w 2997"/>
                <a:gd name="T11" fmla="*/ 87288 h 1298"/>
                <a:gd name="T12" fmla="*/ 69443 w 2997"/>
                <a:gd name="T13" fmla="*/ 79156 h 1298"/>
                <a:gd name="T14" fmla="*/ 99340 w 2997"/>
                <a:gd name="T15" fmla="*/ 53193 h 1298"/>
                <a:gd name="T16" fmla="*/ 127849 w 2997"/>
                <a:gd name="T17" fmla="*/ 29693 h 1298"/>
                <a:gd name="T18" fmla="*/ 151459 w 2997"/>
                <a:gd name="T19" fmla="*/ 17905 h 1298"/>
                <a:gd name="T20" fmla="*/ 177190 w 2997"/>
                <a:gd name="T21" fmla="*/ 12907 h 1298"/>
                <a:gd name="T22" fmla="*/ 197511 w 2997"/>
                <a:gd name="T23" fmla="*/ 19621 h 1298"/>
                <a:gd name="T24" fmla="*/ 211765 w 2997"/>
                <a:gd name="T25" fmla="*/ 35810 h 1298"/>
                <a:gd name="T26" fmla="*/ 217248 w 2997"/>
                <a:gd name="T27" fmla="*/ 52074 h 1298"/>
                <a:gd name="T28" fmla="*/ 217759 w 2997"/>
                <a:gd name="T29" fmla="*/ 66622 h 1298"/>
                <a:gd name="T30" fmla="*/ 209572 w 2997"/>
                <a:gd name="T31" fmla="*/ 85049 h 1298"/>
                <a:gd name="T32" fmla="*/ 194733 w 2997"/>
                <a:gd name="T33" fmla="*/ 96837 h 129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997"/>
                <a:gd name="T52" fmla="*/ 0 h 1298"/>
                <a:gd name="T53" fmla="*/ 2997 w 2997"/>
                <a:gd name="T54" fmla="*/ 1298 h 129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997" h="1298">
                  <a:moveTo>
                    <a:pt x="557" y="0"/>
                  </a:moveTo>
                  <a:cubicBezTo>
                    <a:pt x="507" y="21"/>
                    <a:pt x="338" y="68"/>
                    <a:pt x="257" y="128"/>
                  </a:cubicBezTo>
                  <a:cubicBezTo>
                    <a:pt x="176" y="188"/>
                    <a:pt x="110" y="266"/>
                    <a:pt x="69" y="360"/>
                  </a:cubicBezTo>
                  <a:cubicBezTo>
                    <a:pt x="28" y="454"/>
                    <a:pt x="0" y="583"/>
                    <a:pt x="9" y="690"/>
                  </a:cubicBezTo>
                  <a:cubicBezTo>
                    <a:pt x="18" y="797"/>
                    <a:pt x="47" y="925"/>
                    <a:pt x="122" y="1005"/>
                  </a:cubicBezTo>
                  <a:cubicBezTo>
                    <a:pt x="197" y="1085"/>
                    <a:pt x="321" y="1161"/>
                    <a:pt x="459" y="1170"/>
                  </a:cubicBezTo>
                  <a:cubicBezTo>
                    <a:pt x="597" y="1179"/>
                    <a:pt x="800" y="1137"/>
                    <a:pt x="950" y="1061"/>
                  </a:cubicBezTo>
                  <a:cubicBezTo>
                    <a:pt x="1100" y="985"/>
                    <a:pt x="1226" y="823"/>
                    <a:pt x="1359" y="713"/>
                  </a:cubicBezTo>
                  <a:cubicBezTo>
                    <a:pt x="1492" y="603"/>
                    <a:pt x="1630" y="477"/>
                    <a:pt x="1749" y="398"/>
                  </a:cubicBezTo>
                  <a:cubicBezTo>
                    <a:pt x="1868" y="319"/>
                    <a:pt x="1960" y="277"/>
                    <a:pt x="2072" y="240"/>
                  </a:cubicBezTo>
                  <a:cubicBezTo>
                    <a:pt x="2184" y="203"/>
                    <a:pt x="2319" y="169"/>
                    <a:pt x="2424" y="173"/>
                  </a:cubicBezTo>
                  <a:cubicBezTo>
                    <a:pt x="2529" y="177"/>
                    <a:pt x="2623" y="212"/>
                    <a:pt x="2702" y="263"/>
                  </a:cubicBezTo>
                  <a:cubicBezTo>
                    <a:pt x="2781" y="314"/>
                    <a:pt x="2852" y="408"/>
                    <a:pt x="2897" y="480"/>
                  </a:cubicBezTo>
                  <a:cubicBezTo>
                    <a:pt x="2942" y="552"/>
                    <a:pt x="2958" y="629"/>
                    <a:pt x="2972" y="698"/>
                  </a:cubicBezTo>
                  <a:cubicBezTo>
                    <a:pt x="2986" y="767"/>
                    <a:pt x="2997" y="819"/>
                    <a:pt x="2979" y="893"/>
                  </a:cubicBezTo>
                  <a:cubicBezTo>
                    <a:pt x="2961" y="967"/>
                    <a:pt x="2919" y="1072"/>
                    <a:pt x="2867" y="1140"/>
                  </a:cubicBezTo>
                  <a:cubicBezTo>
                    <a:pt x="2815" y="1208"/>
                    <a:pt x="2706" y="1265"/>
                    <a:pt x="2664" y="1298"/>
                  </a:cubicBezTo>
                </a:path>
              </a:pathLst>
            </a:custGeom>
            <a:noFill/>
            <a:ln w="285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120000"/>
                </a:lnSpc>
              </a:pPr>
              <a:endParaRPr lang="en-US" sz="28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4" name="Up Arrow 63"/>
          <p:cNvSpPr/>
          <p:nvPr/>
        </p:nvSpPr>
        <p:spPr>
          <a:xfrm>
            <a:off x="9772141" y="2313846"/>
            <a:ext cx="257175" cy="304800"/>
          </a:xfrm>
          <a:prstGeom prst="upArrow">
            <a:avLst/>
          </a:prstGeom>
          <a:solidFill>
            <a:srgbClr val="3399FF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olidFill>
                <a:sysClr val="window" lastClr="FFFFFF"/>
              </a:solidFill>
              <a:latin typeface="Calibri"/>
            </a:endParaRPr>
          </a:p>
        </p:txBody>
      </p:sp>
      <p:cxnSp>
        <p:nvCxnSpPr>
          <p:cNvPr id="65" name="Straight Connector 33"/>
          <p:cNvCxnSpPr>
            <a:cxnSpLocks noChangeShapeType="1"/>
          </p:cNvCxnSpPr>
          <p:nvPr/>
        </p:nvCxnSpPr>
        <p:spPr bwMode="auto">
          <a:xfrm>
            <a:off x="7875078" y="2313846"/>
            <a:ext cx="2039938" cy="0"/>
          </a:xfrm>
          <a:prstGeom prst="line">
            <a:avLst/>
          </a:prstGeom>
          <a:noFill/>
          <a:ln w="38100" algn="ctr">
            <a:solidFill>
              <a:srgbClr val="3399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6" name="Up Arrow 65"/>
          <p:cNvSpPr/>
          <p:nvPr/>
        </p:nvSpPr>
        <p:spPr>
          <a:xfrm>
            <a:off x="7742828" y="2296188"/>
            <a:ext cx="255587" cy="304800"/>
          </a:xfrm>
          <a:prstGeom prst="upArrow">
            <a:avLst/>
          </a:prstGeom>
          <a:solidFill>
            <a:srgbClr val="3399FF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olidFill>
                <a:sysClr val="window" lastClr="FFFFFF"/>
              </a:solidFill>
              <a:latin typeface="Calibri"/>
            </a:endParaRPr>
          </a:p>
        </p:txBody>
      </p:sp>
      <p:graphicFrame>
        <p:nvGraphicFramePr>
          <p:cNvPr id="67" name="Object 6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2860474"/>
              </p:ext>
            </p:extLst>
          </p:nvPr>
        </p:nvGraphicFramePr>
        <p:xfrm>
          <a:off x="9501188" y="2597668"/>
          <a:ext cx="860425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77" name="Equation" r:id="rId21" imgW="711000" imgH="355320" progId="Equation.DSMT4">
                  <p:embed/>
                </p:oleObj>
              </mc:Choice>
              <mc:Fallback>
                <p:oleObj name="Equation" r:id="rId21" imgW="711000" imgH="355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9501188" y="2597668"/>
                        <a:ext cx="860425" cy="430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" name="Object 6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9922633"/>
              </p:ext>
            </p:extLst>
          </p:nvPr>
        </p:nvGraphicFramePr>
        <p:xfrm>
          <a:off x="7535863" y="2559568"/>
          <a:ext cx="7683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78" name="Equation" r:id="rId23" imgW="634680" imgH="355320" progId="Equation.DSMT4">
                  <p:embed/>
                </p:oleObj>
              </mc:Choice>
              <mc:Fallback>
                <p:oleObj name="Equation" r:id="rId23" imgW="634680" imgH="355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7535863" y="2559568"/>
                        <a:ext cx="76835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" name="Up Arrow 68"/>
          <p:cNvSpPr/>
          <p:nvPr/>
        </p:nvSpPr>
        <p:spPr>
          <a:xfrm>
            <a:off x="9752573" y="2973466"/>
            <a:ext cx="255587" cy="304800"/>
          </a:xfrm>
          <a:prstGeom prst="upArrow">
            <a:avLst/>
          </a:prstGeom>
          <a:solidFill>
            <a:srgbClr val="3399FF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8556176" y="3276600"/>
            <a:ext cx="247536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Tính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chất</a:t>
            </a:r>
            <a:endParaRPr lang="en-US" sz="2200" dirty="0" smtClean="0">
              <a:solidFill>
                <a:prstClr val="white"/>
              </a:solidFill>
              <a:latin typeface="Arial" pitchFamily="34" charset="0"/>
              <a:cs typeface="Arial" pitchFamily="34" charset="0"/>
              <a:sym typeface="Symbol"/>
            </a:endParaRPr>
          </a:p>
          <a:p>
            <a:pPr algn="ctr"/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đường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chéo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hình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chữ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z="2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nhật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AMHN </a:t>
            </a:r>
          </a:p>
          <a:p>
            <a:pPr algn="ctr"/>
            <a:endParaRPr lang="en-US" sz="2200" dirty="0" smtClea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Up Arrow 70"/>
          <p:cNvSpPr/>
          <p:nvPr/>
        </p:nvSpPr>
        <p:spPr>
          <a:xfrm>
            <a:off x="7754937" y="2949608"/>
            <a:ext cx="257175" cy="304800"/>
          </a:xfrm>
          <a:prstGeom prst="upArrow">
            <a:avLst/>
          </a:prstGeom>
          <a:solidFill>
            <a:srgbClr val="3399FF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olidFill>
                <a:sysClr val="window" lastClr="FFFFFF"/>
              </a:solidFill>
              <a:latin typeface="Calibri"/>
            </a:endParaRPr>
          </a:p>
        </p:txBody>
      </p:sp>
      <p:graphicFrame>
        <p:nvGraphicFramePr>
          <p:cNvPr id="72" name="Object 7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9162316"/>
              </p:ext>
            </p:extLst>
          </p:nvPr>
        </p:nvGraphicFramePr>
        <p:xfrm>
          <a:off x="7353300" y="3278706"/>
          <a:ext cx="110807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79" name="Equation" r:id="rId25" imgW="914400" imgH="355320" progId="Equation.DSMT4">
                  <p:embed/>
                </p:oleObj>
              </mc:Choice>
              <mc:Fallback>
                <p:oleObj name="Equation" r:id="rId25" imgW="914400" imgH="355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7353300" y="3278706"/>
                        <a:ext cx="1108075" cy="428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" name="Rectangle 72"/>
          <p:cNvSpPr/>
          <p:nvPr/>
        </p:nvSpPr>
        <p:spPr>
          <a:xfrm>
            <a:off x="6551612" y="533400"/>
            <a:ext cx="426723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Cách</a:t>
            </a:r>
            <a:r>
              <a:rPr lang="en-US" sz="2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/>
              </a:rPr>
              <a:t>khác</a:t>
            </a:r>
            <a:endParaRPr lang="en-US" sz="22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5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0771" y="4586514"/>
            <a:ext cx="1019175" cy="141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6" name="Picture 23"/>
          <p:cNvPicPr>
            <a:picLocks noChangeAspect="1" noChangeArrowheads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2096" y="5505450"/>
            <a:ext cx="55245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7" name="Picture 58"/>
          <p:cNvPicPr>
            <a:picLocks noChangeAspect="1" noChangeArrowheads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140" y="5529482"/>
            <a:ext cx="60960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8" name="Picture 77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144" y="5552636"/>
            <a:ext cx="428625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9" name="Picture 78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643" y="5328798"/>
            <a:ext cx="381000" cy="44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0" name="Picture 71"/>
          <p:cNvPicPr>
            <a:picLocks noChangeAspect="1" noChangeArrowheads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6974" y="4753414"/>
            <a:ext cx="504825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7" name="Rectangle 56"/>
          <p:cNvSpPr/>
          <p:nvPr/>
        </p:nvSpPr>
        <p:spPr>
          <a:xfrm>
            <a:off x="576307" y="559713"/>
            <a:ext cx="56137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GT</a:t>
            </a:r>
          </a:p>
        </p:txBody>
      </p:sp>
      <p:sp>
        <p:nvSpPr>
          <p:cNvPr id="58" name="Rectangle 57"/>
          <p:cNvSpPr/>
          <p:nvPr/>
        </p:nvSpPr>
        <p:spPr>
          <a:xfrm>
            <a:off x="590375" y="2025657"/>
            <a:ext cx="98901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KL</a:t>
            </a:r>
            <a:endParaRPr lang="en-US" sz="2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1082914" y="304800"/>
            <a:ext cx="333509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ABC(Â = 90</a:t>
            </a:r>
            <a:r>
              <a:rPr lang="en-US" sz="2200" baseline="30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),  </a:t>
            </a:r>
          </a:p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HM 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 AB={M}</a:t>
            </a:r>
          </a:p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HN 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 AC={N}</a:t>
            </a:r>
            <a:endParaRPr lang="en-US" sz="2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1049643" y="1371600"/>
            <a:ext cx="289993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spc="-6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200" spc="-6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200" spc="-6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spc="-6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200" spc="-6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spc="-6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200" spc="-6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200" spc="-6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200" spc="-6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endParaRPr lang="en-US" sz="2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b) AH</a:t>
            </a:r>
            <a:r>
              <a:rPr lang="en-US" sz="2200" baseline="30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= AM.AB</a:t>
            </a:r>
          </a:p>
          <a:p>
            <a:r>
              <a:rPr lang="en-US" sz="2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AMN     ACB</a:t>
            </a:r>
          </a:p>
        </p:txBody>
      </p:sp>
      <p:cxnSp>
        <p:nvCxnSpPr>
          <p:cNvPr id="84" name="Straight Connector 83"/>
          <p:cNvCxnSpPr/>
          <p:nvPr/>
        </p:nvCxnSpPr>
        <p:spPr>
          <a:xfrm flipH="1">
            <a:off x="1049643" y="362856"/>
            <a:ext cx="18930" cy="2793848"/>
          </a:xfrm>
          <a:prstGeom prst="line">
            <a:avLst/>
          </a:prstGeom>
          <a:noFill/>
          <a:ln w="28575" cap="flat" cmpd="sng" algn="ctr">
            <a:solidFill>
              <a:schemeClr val="bg1"/>
            </a:solidFill>
            <a:prstDash val="solid"/>
          </a:ln>
          <a:effectLst/>
        </p:spPr>
      </p:cxnSp>
      <p:cxnSp>
        <p:nvCxnSpPr>
          <p:cNvPr id="85" name="Straight Connector 84"/>
          <p:cNvCxnSpPr/>
          <p:nvPr/>
        </p:nvCxnSpPr>
        <p:spPr>
          <a:xfrm flipV="1">
            <a:off x="608012" y="1371600"/>
            <a:ext cx="2949942" cy="1"/>
          </a:xfrm>
          <a:prstGeom prst="line">
            <a:avLst/>
          </a:prstGeom>
          <a:noFill/>
          <a:ln w="28575" cap="flat" cmpd="sng" algn="ctr">
            <a:solidFill>
              <a:schemeClr val="bg1"/>
            </a:solidFill>
            <a:prstDash val="solid"/>
          </a:ln>
          <a:effectLst/>
        </p:spPr>
      </p:cxnSp>
      <p:sp>
        <p:nvSpPr>
          <p:cNvPr id="86" name="Freeform 61"/>
          <p:cNvSpPr>
            <a:spLocks noChangeAspect="1"/>
          </p:cNvSpPr>
          <p:nvPr/>
        </p:nvSpPr>
        <p:spPr bwMode="auto">
          <a:xfrm>
            <a:off x="2298480" y="2895600"/>
            <a:ext cx="216409" cy="95659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2857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5982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9" grpId="0" animBg="1"/>
      <p:bldP spid="64" grpId="0" animBg="1"/>
      <p:bldP spid="66" grpId="0" animBg="1"/>
      <p:bldP spid="69" grpId="0" animBg="1"/>
      <p:bldP spid="70" grpId="0"/>
      <p:bldP spid="71" grpId="0" animBg="1"/>
      <p:bldP spid="7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53&quot;&gt;&lt;property id=&quot;20148&quot; value=&quot;5&quot;/&gt;&lt;property id=&quot;20300&quot; value=&quot;Slide 4&quot;/&gt;&lt;property id=&quot;20307&quot; value=&quot;264&quot;/&gt;&lt;/object&gt;&lt;object type=&quot;3&quot; unique_id=&quot;11123&quot;&gt;&lt;property id=&quot;20148&quot; value=&quot;5&quot;/&gt;&lt;property id=&quot;20300&quot; value=&quot;Slide 1&quot;/&gt;&lt;property id=&quot;20307&quot; value=&quot;303&quot;/&gt;&lt;/object&gt;&lt;object type=&quot;3&quot; unique_id=&quot;12472&quot;&gt;&lt;property id=&quot;20148&quot; value=&quot;5&quot;/&gt;&lt;property id=&quot;20300&quot; value=&quot;Slide 2&quot;/&gt;&lt;property id=&quot;20307&quot; value=&quot;334&quot;/&gt;&lt;/object&gt;&lt;object type=&quot;3&quot; unique_id=&quot;13213&quot;&gt;&lt;property id=&quot;20148&quot; value=&quot;5&quot;/&gt;&lt;property id=&quot;20300&quot; value=&quot;Slide 18&quot;/&gt;&lt;property id=&quot;20307&quot; value=&quot;351&quot;/&gt;&lt;/object&gt;&lt;object type=&quot;3&quot; unique_id=&quot;13315&quot;&gt;&lt;property id=&quot;20148&quot; value=&quot;5&quot;/&gt;&lt;property id=&quot;20300&quot; value=&quot;Slide 7&quot;/&gt;&lt;property id=&quot;20307&quot; value=&quot;355&quot;/&gt;&lt;/object&gt;&lt;object type=&quot;3&quot; unique_id=&quot;13316&quot;&gt;&lt;property id=&quot;20148&quot; value=&quot;5&quot;/&gt;&lt;property id=&quot;20300&quot; value=&quot;Slide 13&quot;/&gt;&lt;property id=&quot;20307&quot; value=&quot;356&quot;/&gt;&lt;/object&gt;&lt;object type=&quot;3&quot; unique_id=&quot;13317&quot;&gt;&lt;property id=&quot;20148&quot; value=&quot;5&quot;/&gt;&lt;property id=&quot;20300&quot; value=&quot;Slide 20&quot;/&gt;&lt;property id=&quot;20307&quot; value=&quot;357&quot;/&gt;&lt;/object&gt;&lt;object type=&quot;3&quot; unique_id=&quot;14034&quot;&gt;&lt;property id=&quot;20148&quot; value=&quot;5&quot;/&gt;&lt;property id=&quot;20300&quot; value=&quot;Slide 8&quot;/&gt;&lt;property id=&quot;20307&quot; value=&quot;367&quot;/&gt;&lt;/object&gt;&lt;object type=&quot;3&quot; unique_id=&quot;14035&quot;&gt;&lt;property id=&quot;20148&quot; value=&quot;5&quot;/&gt;&lt;property id=&quot;20300&quot; value=&quot;Slide 9&quot;/&gt;&lt;property id=&quot;20307&quot; value=&quot;368&quot;/&gt;&lt;/object&gt;&lt;object type=&quot;3&quot; unique_id=&quot;14036&quot;&gt;&lt;property id=&quot;20148&quot; value=&quot;5&quot;/&gt;&lt;property id=&quot;20300&quot; value=&quot;Slide 10&quot;/&gt;&lt;property id=&quot;20307&quot; value=&quot;369&quot;/&gt;&lt;/object&gt;&lt;object type=&quot;3&quot; unique_id=&quot;14037&quot;&gt;&lt;property id=&quot;20148&quot; value=&quot;5&quot;/&gt;&lt;property id=&quot;20300&quot; value=&quot;Slide 11&quot;/&gt;&lt;property id=&quot;20307&quot; value=&quot;370&quot;/&gt;&lt;/object&gt;&lt;object type=&quot;3&quot; unique_id=&quot;14495&quot;&gt;&lt;property id=&quot;20148&quot; value=&quot;5&quot;/&gt;&lt;property id=&quot;20300&quot; value=&quot;Slide 12&quot;/&gt;&lt;property id=&quot;20307&quot; value=&quot;382&quot;/&gt;&lt;/object&gt;&lt;object type=&quot;3&quot; unique_id=&quot;14726&quot;&gt;&lt;property id=&quot;20148&quot; value=&quot;5&quot;/&gt;&lt;property id=&quot;20300&quot; value=&quot;Slide 19&quot;/&gt;&lt;property id=&quot;20307&quot; value=&quot;387&quot;/&gt;&lt;/object&gt;&lt;object type=&quot;3&quot; unique_id=&quot;14859&quot;&gt;&lt;property id=&quot;20148&quot; value=&quot;5&quot;/&gt;&lt;property id=&quot;20300&quot; value=&quot;Slide 14&quot;/&gt;&lt;property id=&quot;20307&quot; value=&quot;393&quot;/&gt;&lt;/object&gt;&lt;object type=&quot;3&quot; unique_id=&quot;14861&quot;&gt;&lt;property id=&quot;20148&quot; value=&quot;5&quot;/&gt;&lt;property id=&quot;20300&quot; value=&quot;Slide 16&quot;/&gt;&lt;property id=&quot;20307&quot; value=&quot;390&quot;/&gt;&lt;/object&gt;&lt;object type=&quot;3&quot; unique_id=&quot;14905&quot;&gt;&lt;property id=&quot;20148&quot; value=&quot;5&quot;/&gt;&lt;property id=&quot;20300&quot; value=&quot;Slide 21&quot;/&gt;&lt;property id=&quot;20307&quot; value=&quot;394&quot;/&gt;&lt;/object&gt;&lt;object type=&quot;3&quot; unique_id=&quot;14906&quot;&gt;&lt;property id=&quot;20148&quot; value=&quot;5&quot;/&gt;&lt;property id=&quot;20300&quot; value=&quot;Slide 22&quot;/&gt;&lt;property id=&quot;20307&quot; value=&quot;395&quot;/&gt;&lt;/object&gt;&lt;object type=&quot;3&quot; unique_id=&quot;14907&quot;&gt;&lt;property id=&quot;20148&quot; value=&quot;5&quot;/&gt;&lt;property id=&quot;20300&quot; value=&quot;Slide 15&quot;/&gt;&lt;property id=&quot;20307&quot; value=&quot;396&quot;/&gt;&lt;/object&gt;&lt;object type=&quot;3&quot; unique_id=&quot;14908&quot;&gt;&lt;property id=&quot;20148&quot; value=&quot;5&quot;/&gt;&lt;property id=&quot;20300&quot; value=&quot;Slide 17&quot;/&gt;&lt;property id=&quot;20307&quot; value=&quot;397&quot;/&gt;&lt;/object&gt;&lt;object type=&quot;3&quot; unique_id=&quot;14972&quot;&gt;&lt;property id=&quot;20148&quot; value=&quot;5&quot;/&gt;&lt;property id=&quot;20300&quot; value=&quot;Slide 3&quot;/&gt;&lt;property id=&quot;20307&quot; value=&quot;398&quot;/&gt;&lt;/object&gt;&lt;object type=&quot;3&quot; unique_id=&quot;14973&quot;&gt;&lt;property id=&quot;20148&quot; value=&quot;5&quot;/&gt;&lt;property id=&quot;20300&quot; value=&quot;Slide 5&quot;/&gt;&lt;property id=&quot;20307&quot; value=&quot;399&quot;/&gt;&lt;/object&gt;&lt;object type=&quot;3&quot; unique_id=&quot;14974&quot;&gt;&lt;property id=&quot;20148&quot; value=&quot;5&quot;/&gt;&lt;property id=&quot;20300&quot; value=&quot;Slide 6&quot;/&gt;&lt;property id=&quot;20307&quot; value=&quot;40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13050</TotalTime>
  <Words>1373</Words>
  <Application>Microsoft Office PowerPoint</Application>
  <PresentationFormat>Custom</PresentationFormat>
  <Paragraphs>274</Paragraphs>
  <Slides>16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Calibri Light</vt:lpstr>
      <vt:lpstr>MS Song</vt:lpstr>
      <vt:lpstr>Symbol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DELL-PC</dc:creator>
  <cp:lastModifiedBy>DELL</cp:lastModifiedBy>
  <cp:revision>538</cp:revision>
  <dcterms:created xsi:type="dcterms:W3CDTF">2016-12-09T08:21:06Z</dcterms:created>
  <dcterms:modified xsi:type="dcterms:W3CDTF">2022-05-13T03:11:06Z</dcterms:modified>
</cp:coreProperties>
</file>