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23" r:id="rId2"/>
    <p:sldId id="337" r:id="rId3"/>
    <p:sldId id="307" r:id="rId4"/>
    <p:sldId id="328" r:id="rId5"/>
    <p:sldId id="329" r:id="rId6"/>
    <p:sldId id="330" r:id="rId7"/>
    <p:sldId id="331" r:id="rId8"/>
    <p:sldId id="332" r:id="rId9"/>
    <p:sldId id="334" r:id="rId10"/>
    <p:sldId id="333" r:id="rId11"/>
    <p:sldId id="336" r:id="rId12"/>
    <p:sldId id="33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73" autoAdjust="0"/>
    <p:restoredTop sz="94200" autoAdjust="0"/>
  </p:normalViewPr>
  <p:slideViewPr>
    <p:cSldViewPr snapToGrid="0">
      <p:cViewPr>
        <p:scale>
          <a:sx n="60" d="100"/>
          <a:sy n="60" d="100"/>
        </p:scale>
        <p:origin x="-1392" y="-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180A91-2D5B-4A6D-86A1-29FB3DB985E2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0C2AD0-2E08-4A6E-B754-E8F3157F5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0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512E917-DC81-43B5-9EA5-A75B6487C641}" type="slidenum">
              <a:rPr lang="en-US" smtClean="0"/>
              <a:pPr eaLnBrk="1" hangingPunct="1"/>
              <a:t>3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512E917-DC81-43B5-9EA5-A75B6487C641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512E917-DC81-43B5-9EA5-A75B6487C641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512E917-DC81-43B5-9EA5-A75B6487C641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512E917-DC81-43B5-9EA5-A75B6487C641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512E917-DC81-43B5-9EA5-A75B6487C641}" type="slidenum">
              <a:rPr lang="en-US" smtClean="0"/>
              <a:pPr eaLnBrk="1" hangingPunct="1"/>
              <a:t>9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512E917-DC81-43B5-9EA5-A75B6487C641}" type="slidenum">
              <a:rPr lang="en-US" smtClean="0"/>
              <a:pPr eaLnBrk="1" hangingPunct="1"/>
              <a:t>10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0771E0E-A732-4F36-A13C-E39E6BE585C5}" type="slidenum">
              <a:rPr lang="en-US" sz="1200">
                <a:latin typeface="Arial" charset="0"/>
              </a:rPr>
              <a:pPr eaLnBrk="1" hangingPunct="1"/>
              <a:t>12</a:t>
            </a:fld>
            <a:endParaRPr lang="en-US" sz="1200">
              <a:latin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Dặn dò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61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19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1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211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4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7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89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73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090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5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4C6C7-3234-4A7A-A579-DCC501AEB785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1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540314" y="3392615"/>
            <a:ext cx="6395319" cy="1277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F sang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  <a:p>
            <a:pPr eaLnBrk="1" hangingPunct="1">
              <a:spcBef>
                <a:spcPts val="600"/>
              </a:spcBef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,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/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517228" y="714972"/>
            <a:ext cx="9097827" cy="276998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1200"/>
              </a:spcBef>
              <a:spcAft>
                <a:spcPts val="600"/>
              </a:spcAft>
            </a:pPr>
            <a:r>
              <a:rPr lang="en-US" sz="2400" b="1" i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="1" i="1" u="sng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ài</a:t>
            </a:r>
            <a:r>
              <a:rPr lang="en-US" sz="2400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i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heo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AccuWeather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Chicago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16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2020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múi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517227" y="4372638"/>
            <a:ext cx="599440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buClr>
                <a:srgbClr val="FFFF00"/>
              </a:buClr>
              <a:buAutoNum type="alphaLcParenR"/>
            </a:pP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múi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F sang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C.</a:t>
            </a:r>
            <a:endParaRPr lang="en-US" sz="2400" baseline="30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SzPct val="100000"/>
            </a:pP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băng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F?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xmlns="" id="{7C854D26-999F-483A-A985-8ADA0180D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077" y="136910"/>
            <a:ext cx="311457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vi-VN" altLang="en-US" sz="2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926972" y="3717393"/>
            <a:ext cx="2065783" cy="788987"/>
            <a:chOff x="5609636" y="2060288"/>
            <a:chExt cx="2065783" cy="788987"/>
          </a:xfrm>
        </p:grpSpPr>
        <p:grpSp>
          <p:nvGrpSpPr>
            <p:cNvPr id="13" name="Group 20"/>
            <p:cNvGrpSpPr>
              <a:grpSpLocks/>
            </p:cNvGrpSpPr>
            <p:nvPr/>
          </p:nvGrpSpPr>
          <p:grpSpPr bwMode="auto">
            <a:xfrm>
              <a:off x="5609636" y="2060288"/>
              <a:ext cx="1333500" cy="788987"/>
              <a:chOff x="4860" y="2731"/>
              <a:chExt cx="840" cy="497"/>
            </a:xfrm>
          </p:grpSpPr>
          <p:sp>
            <p:nvSpPr>
              <p:cNvPr id="14" name="Text Box 21"/>
              <p:cNvSpPr txBox="1">
                <a:spLocks noChangeArrowheads="1"/>
              </p:cNvSpPr>
              <p:nvPr/>
            </p:nvSpPr>
            <p:spPr bwMode="auto">
              <a:xfrm>
                <a:off x="4860" y="2815"/>
                <a:ext cx="66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 dirty="0" smtClean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rPr>
                  <a:t>C =</a:t>
                </a:r>
                <a:endParaRPr lang="en-US" sz="24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5" name="Group 22"/>
              <p:cNvGrpSpPr>
                <a:grpSpLocks/>
              </p:cNvGrpSpPr>
              <p:nvPr/>
            </p:nvGrpSpPr>
            <p:grpSpPr bwMode="auto">
              <a:xfrm>
                <a:off x="5141" y="2731"/>
                <a:ext cx="559" cy="497"/>
                <a:chOff x="3674" y="2299"/>
                <a:chExt cx="559" cy="497"/>
              </a:xfrm>
            </p:grpSpPr>
            <p:sp>
              <p:nvSpPr>
                <p:cNvPr id="17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3674" y="2299"/>
                  <a:ext cx="559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400" dirty="0">
                      <a:solidFill>
                        <a:srgbClr val="FFFF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400" dirty="0" smtClean="0">
                      <a:solidFill>
                        <a:srgbClr val="FFFF00"/>
                      </a:solidFill>
                      <a:latin typeface="Times New Roman" pitchFamily="18" charset="0"/>
                      <a:cs typeface="Times New Roman" pitchFamily="18" charset="0"/>
                    </a:rPr>
                    <a:t> 5</a:t>
                  </a:r>
                  <a:endParaRPr lang="en-US" sz="2400" dirty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8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3725" y="2505"/>
                  <a:ext cx="384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400" dirty="0" smtClean="0">
                      <a:solidFill>
                        <a:srgbClr val="FFFF00"/>
                      </a:solidFill>
                      <a:latin typeface="Times New Roman" pitchFamily="18" charset="0"/>
                      <a:cs typeface="Times New Roman" pitchFamily="18" charset="0"/>
                    </a:rPr>
                    <a:t> 9</a:t>
                  </a:r>
                  <a:endParaRPr lang="en-US" sz="2400" dirty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9" name="Line 25"/>
                <p:cNvSpPr>
                  <a:spLocks noChangeShapeType="1"/>
                </p:cNvSpPr>
                <p:nvPr/>
              </p:nvSpPr>
              <p:spPr bwMode="auto">
                <a:xfrm>
                  <a:off x="3788" y="2547"/>
                  <a:ext cx="165" cy="0"/>
                </a:xfrm>
                <a:prstGeom prst="line">
                  <a:avLst/>
                </a:prstGeom>
                <a:noFill/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40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20" name="Text Box 21"/>
            <p:cNvSpPr txBox="1">
              <a:spLocks noChangeArrowheads="1"/>
            </p:cNvSpPr>
            <p:nvPr/>
          </p:nvSpPr>
          <p:spPr bwMode="auto">
            <a:xfrm>
              <a:off x="6457833" y="2150268"/>
              <a:ext cx="121758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(F – 32)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319415"/>
              </p:ext>
            </p:extLst>
          </p:nvPr>
        </p:nvGraphicFramePr>
        <p:xfrm>
          <a:off x="934851" y="2120721"/>
          <a:ext cx="5218551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4297"/>
                <a:gridCol w="1052945"/>
                <a:gridCol w="1122218"/>
                <a:gridCol w="1039091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n-US" sz="2400" b="1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u="sng" baseline="0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endParaRPr lang="en-US" sz="2400" b="1" u="sng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(</a:t>
                      </a:r>
                      <a:r>
                        <a:rPr lang="en-US" sz="2400" b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r>
                        <a:rPr lang="en-US" sz="2400" b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400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(</a:t>
                      </a:r>
                      <a:r>
                        <a:rPr lang="en-US" sz="2400" b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r>
                        <a:rPr lang="en-US" sz="2400" b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400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(</a:t>
                      </a:r>
                      <a:r>
                        <a:rPr lang="en-US" sz="2400" b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r>
                        <a:rPr lang="en-US" sz="2400" b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400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Nhiệt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400" b="1" baseline="300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F)</a:t>
                      </a:r>
                      <a:endParaRPr lang="en-US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33,8</a:t>
                      </a:r>
                      <a:endParaRPr lang="en-US" sz="2400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en-US" sz="2400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28,4</a:t>
                      </a:r>
                      <a:endParaRPr lang="en-US" sz="2400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9" name="Picture 12" descr="Kết quả hình ảnh cho mọt số hình ảnh về nước đóng bă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635" y="1648691"/>
            <a:ext cx="5430979" cy="43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9355052"/>
      </p:ext>
    </p:extLst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 14"/>
          <p:cNvSpPr txBox="1">
            <a:spLocks noChangeArrowheads="1"/>
          </p:cNvSpPr>
          <p:nvPr/>
        </p:nvSpPr>
        <p:spPr bwMode="auto">
          <a:xfrm>
            <a:off x="10822654" y="5292078"/>
            <a:ext cx="617921" cy="95410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endParaRPr lang="en-US" sz="2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"/>
          <p:cNvSpPr txBox="1">
            <a:spLocks noChangeArrowheads="1"/>
          </p:cNvSpPr>
          <p:nvPr/>
        </p:nvSpPr>
        <p:spPr bwMode="auto">
          <a:xfrm>
            <a:off x="211934" y="543490"/>
            <a:ext cx="11076175" cy="149083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2400" b="1" kern="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</a:rPr>
              <a:t>56 – SGK (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</a:rPr>
              <a:t>trang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</a:rPr>
              <a:t> 48):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</a:rPr>
              <a:t>Bạn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Hïng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</a:rPr>
              <a:t>nói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</a:rPr>
              <a:t>: “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Ta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chØ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cã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thÓ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viÕt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®­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400" dirty="0" err="1" smtClean="0">
                <a:solidFill>
                  <a:schemeClr val="bg1"/>
                </a:solidFill>
                <a:latin typeface=".VnTime" pitchFamily="34" charset="0"/>
              </a:rPr>
              <a:t>îc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mét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®a </a:t>
            </a:r>
            <a:r>
              <a:rPr lang="en-US" sz="2400" dirty="0" err="1" smtClean="0">
                <a:solidFill>
                  <a:schemeClr val="bg1"/>
                </a:solidFill>
                <a:latin typeface=".VnTime" pitchFamily="34" charset="0"/>
              </a:rPr>
              <a:t>thøc</a:t>
            </a:r>
            <a:endParaRPr lang="en-US" sz="2400" dirty="0" smtClean="0">
              <a:solidFill>
                <a:schemeClr val="bg1"/>
              </a:solidFill>
              <a:latin typeface=".VnTime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     </a:t>
            </a:r>
            <a:r>
              <a:rPr lang="en-US" sz="2400" dirty="0" err="1" smtClean="0">
                <a:solidFill>
                  <a:schemeClr val="bg1"/>
                </a:solidFill>
                <a:latin typeface=".VnTime" pitchFamily="34" charset="0"/>
              </a:rPr>
              <a:t>mét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biÕn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cã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.VnTime" pitchFamily="34" charset="0"/>
              </a:rPr>
              <a:t>mét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.VnTime" pitchFamily="34" charset="0"/>
              </a:rPr>
              <a:t>nghiÖm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b»ng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1”.</a:t>
            </a:r>
          </a:p>
          <a:p>
            <a:pPr>
              <a:defRPr/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</a:rPr>
              <a:t> 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</a:rPr>
              <a:t>    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</a:rPr>
              <a:t>Bạn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</a:rPr>
              <a:t>S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¬n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</a:rPr>
              <a:t>nói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</a:rPr>
              <a:t> : “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Cã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thÓ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viÕt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®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400" dirty="0" err="1" smtClean="0">
                <a:solidFill>
                  <a:schemeClr val="bg1"/>
                </a:solidFill>
                <a:latin typeface=".VnTime" pitchFamily="34" charset="0"/>
              </a:rPr>
              <a:t>­îc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nhiÒu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®a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thøc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mét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biÕn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cã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.VnTime" pitchFamily="34" charset="0"/>
              </a:rPr>
              <a:t>mét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.VnTime" pitchFamily="34" charset="0"/>
              </a:rPr>
              <a:t>nghiÖm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b»ng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1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”.</a:t>
            </a:r>
          </a:p>
          <a:p>
            <a:pPr>
              <a:defRPr/>
            </a:pP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</a:rPr>
              <a:t>       Ý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</a:rPr>
              <a:t>kiến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</a:rPr>
              <a:t>bạn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</a:rPr>
              <a:t>nào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</a:rPr>
              <a:t>đúng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</a:rPr>
              <a:t>?</a:t>
            </a:r>
            <a:endParaRPr lang="en-US" sz="2400" dirty="0">
              <a:solidFill>
                <a:srgbClr val="FFFF00"/>
              </a:solidFill>
              <a:latin typeface=".VnTime" pitchFamily="34" charset="0"/>
            </a:endParaRPr>
          </a:p>
          <a:p>
            <a:pPr>
              <a:buClr>
                <a:srgbClr val="FFFF00"/>
              </a:buClr>
              <a:buSzPct val="100000"/>
              <a:defRPr/>
            </a:pPr>
            <a:endParaRPr lang="en-US" sz="2400" b="1" kern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  <a:buSzPct val="100000"/>
              <a:defRPr/>
            </a:pPr>
            <a:r>
              <a:rPr lang="en-US" sz="2400" b="1" kern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2400" dirty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buClr>
                <a:srgbClr val="FFFF00"/>
              </a:buClr>
              <a:buSzPct val="100000"/>
              <a:defRPr/>
            </a:pPr>
            <a:endParaRPr lang="en-US" sz="2400" kern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1">
            <a:extLst>
              <a:ext uri="{FF2B5EF4-FFF2-40B4-BE49-F238E27FC236}">
                <a16:creationId xmlns:a16="http://schemas.microsoft.com/office/drawing/2014/main" xmlns="" id="{7C854D26-999F-483A-A985-8ADA0180D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3146" y="136798"/>
            <a:ext cx="2338383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  <a:endParaRPr lang="vi-VN" alt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3824426" y="5328848"/>
            <a:ext cx="953916" cy="830997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200000"/>
              </a:lnSpc>
              <a:buClr>
                <a:srgbClr val="FFFF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 = 1 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5412312" y="1797835"/>
            <a:ext cx="1808199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400" b="1" u="sng" kern="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u="sng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kern="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kern="0" dirty="0">
              <a:solidFill>
                <a:srgbClr val="FFFF00"/>
              </a:solidFill>
              <a:latin typeface=".VnTime" pitchFamily="34" charset="0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3591877" y="4535764"/>
            <a:ext cx="1426882" cy="4616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 – 1 = 0 </a:t>
            </a:r>
            <a:endPara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3393348" y="3434744"/>
            <a:ext cx="1884082" cy="4616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A(x)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x – 1 </a:t>
            </a:r>
            <a:endPara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894906" y="3450510"/>
            <a:ext cx="1988560" cy="4616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2. (x – 1) = 0 </a:t>
            </a:r>
            <a:endPara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21694" y="2504661"/>
            <a:ext cx="2311321" cy="4616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B(x)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2. (x – 1) </a:t>
            </a:r>
            <a:endPara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5792793" y="3458892"/>
            <a:ext cx="1988560" cy="4616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3. (x – 1) = 0 </a:t>
            </a:r>
            <a:endPara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651192" y="2515167"/>
            <a:ext cx="2311321" cy="4616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C(x)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3. (x – 1) </a:t>
            </a:r>
            <a:endPara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Up Arrow 1"/>
          <p:cNvSpPr/>
          <p:nvPr/>
        </p:nvSpPr>
        <p:spPr>
          <a:xfrm>
            <a:off x="4225162" y="5005478"/>
            <a:ext cx="163598" cy="307604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8" name="Up Arrow 17"/>
          <p:cNvSpPr/>
          <p:nvPr/>
        </p:nvSpPr>
        <p:spPr>
          <a:xfrm>
            <a:off x="4221148" y="3873259"/>
            <a:ext cx="185950" cy="651545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9" name="Up Arrow 18"/>
          <p:cNvSpPr/>
          <p:nvPr/>
        </p:nvSpPr>
        <p:spPr>
          <a:xfrm>
            <a:off x="1801810" y="2998655"/>
            <a:ext cx="174752" cy="426015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22" name="Up Arrow 21"/>
          <p:cNvSpPr/>
          <p:nvPr/>
        </p:nvSpPr>
        <p:spPr>
          <a:xfrm>
            <a:off x="6668165" y="2998655"/>
            <a:ext cx="174752" cy="426015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60127" y="4235728"/>
            <a:ext cx="2455611" cy="4571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26" name="Up Arrow 25"/>
          <p:cNvSpPr/>
          <p:nvPr/>
        </p:nvSpPr>
        <p:spPr>
          <a:xfrm>
            <a:off x="6670717" y="3922681"/>
            <a:ext cx="100590" cy="322929"/>
          </a:xfrm>
          <a:prstGeom prst="up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28" name="Up Arrow 27"/>
          <p:cNvSpPr/>
          <p:nvPr/>
        </p:nvSpPr>
        <p:spPr>
          <a:xfrm>
            <a:off x="1828595" y="3914710"/>
            <a:ext cx="116357" cy="343877"/>
          </a:xfrm>
          <a:prstGeom prst="up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315739" y="4245610"/>
            <a:ext cx="2421040" cy="4571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30" name="Up Arrow 29"/>
          <p:cNvSpPr/>
          <p:nvPr/>
        </p:nvSpPr>
        <p:spPr>
          <a:xfrm>
            <a:off x="9703321" y="3920557"/>
            <a:ext cx="116357" cy="338030"/>
          </a:xfrm>
          <a:prstGeom prst="up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8798752" y="3437381"/>
            <a:ext cx="1988560" cy="4616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n. (x – 1) = 0 </a:t>
            </a:r>
            <a:endPara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7979205" y="2998655"/>
            <a:ext cx="617921" cy="95410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endParaRPr lang="en-US" sz="2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Up Arrow 32"/>
          <p:cNvSpPr/>
          <p:nvPr/>
        </p:nvSpPr>
        <p:spPr>
          <a:xfrm>
            <a:off x="9675253" y="2978399"/>
            <a:ext cx="174752" cy="426015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8589676" y="2492102"/>
            <a:ext cx="2311321" cy="4616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(x)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n. (x – 1) </a:t>
            </a:r>
            <a:endPara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813801" y="5418056"/>
            <a:ext cx="715496" cy="115417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 Box 14"/>
          <p:cNvSpPr txBox="1">
            <a:spLocks noChangeArrowheads="1"/>
          </p:cNvSpPr>
          <p:nvPr/>
        </p:nvSpPr>
        <p:spPr bwMode="auto">
          <a:xfrm>
            <a:off x="5574295" y="5255519"/>
            <a:ext cx="1554412" cy="4616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2400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1 = 0 </a:t>
            </a:r>
            <a:endPara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ight Arrow 36"/>
          <p:cNvSpPr/>
          <p:nvPr/>
        </p:nvSpPr>
        <p:spPr>
          <a:xfrm>
            <a:off x="7160239" y="5428642"/>
            <a:ext cx="715496" cy="115417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 Box 14"/>
          <p:cNvSpPr txBox="1">
            <a:spLocks noChangeArrowheads="1"/>
          </p:cNvSpPr>
          <p:nvPr/>
        </p:nvSpPr>
        <p:spPr bwMode="auto">
          <a:xfrm>
            <a:off x="7875735" y="5260697"/>
            <a:ext cx="1898878" cy="4616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P(x)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x</a:t>
            </a:r>
            <a:r>
              <a:rPr lang="en-US" sz="2400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1</a:t>
            </a:r>
            <a:endPara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14"/>
          <p:cNvSpPr txBox="1">
            <a:spLocks noChangeArrowheads="1"/>
          </p:cNvSpPr>
          <p:nvPr/>
        </p:nvSpPr>
        <p:spPr bwMode="auto">
          <a:xfrm>
            <a:off x="10827914" y="4698230"/>
            <a:ext cx="617921" cy="95410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endParaRPr lang="en-US" sz="2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ight Arrow 43"/>
          <p:cNvSpPr/>
          <p:nvPr/>
        </p:nvSpPr>
        <p:spPr>
          <a:xfrm>
            <a:off x="9830659" y="5454689"/>
            <a:ext cx="715496" cy="115417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Arrow 44"/>
          <p:cNvSpPr/>
          <p:nvPr/>
        </p:nvSpPr>
        <p:spPr>
          <a:xfrm>
            <a:off x="4808541" y="6011904"/>
            <a:ext cx="715496" cy="115417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5569035" y="5849367"/>
            <a:ext cx="1554412" cy="4616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2400" b="1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1 = 0 </a:t>
            </a:r>
            <a:endPara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ight Arrow 46"/>
          <p:cNvSpPr/>
          <p:nvPr/>
        </p:nvSpPr>
        <p:spPr>
          <a:xfrm>
            <a:off x="7154979" y="6022490"/>
            <a:ext cx="715496" cy="115417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 Box 14"/>
          <p:cNvSpPr txBox="1">
            <a:spLocks noChangeArrowheads="1"/>
          </p:cNvSpPr>
          <p:nvPr/>
        </p:nvSpPr>
        <p:spPr bwMode="auto">
          <a:xfrm>
            <a:off x="7870475" y="5854545"/>
            <a:ext cx="1898878" cy="4616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Q(x)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x</a:t>
            </a:r>
            <a:r>
              <a:rPr lang="en-US" sz="2400" b="1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1</a:t>
            </a:r>
            <a:endPara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ight Arrow 49"/>
          <p:cNvSpPr/>
          <p:nvPr/>
        </p:nvSpPr>
        <p:spPr>
          <a:xfrm>
            <a:off x="9825399" y="6048537"/>
            <a:ext cx="715496" cy="115417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6736778" y="4242252"/>
            <a:ext cx="3056253" cy="4907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118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00"/>
                            </p:stCondLst>
                            <p:childTnLst>
                              <p:par>
                                <p:cTn id="1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12" grpId="0" animBg="1"/>
      <p:bldP spid="13" grpId="0" animBg="1"/>
      <p:bldP spid="9" grpId="0" animBg="1"/>
      <p:bldP spid="10" grpId="0" animBg="1"/>
      <p:bldP spid="11" grpId="0" animBg="1"/>
      <p:bldP spid="15" grpId="0" animBg="1"/>
      <p:bldP spid="16" grpId="0" animBg="1"/>
      <p:bldP spid="17" grpId="0" animBg="1"/>
      <p:bldP spid="2" grpId="0" animBg="1"/>
      <p:bldP spid="18" grpId="0" animBg="1"/>
      <p:bldP spid="19" grpId="0" animBg="1"/>
      <p:bldP spid="22" grpId="0" animBg="1"/>
      <p:bldP spid="7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8" grpId="0" animBg="1"/>
      <p:bldP spid="36" grpId="0" animBg="1"/>
      <p:bldP spid="37" grpId="0" animBg="1"/>
      <p:bldP spid="40" grpId="0" animBg="1"/>
      <p:bldP spid="41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50" grpId="0" animBg="1"/>
      <p:bldP spid="5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2520951" y="228600"/>
            <a:ext cx="5727700" cy="52322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59204" y="838200"/>
            <a:ext cx="1117079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1" u="sng" dirty="0" err="1" smtClean="0">
                <a:solidFill>
                  <a:srgbClr val="FFFF00"/>
                </a:solidFill>
                <a:latin typeface=".VnTime" pitchFamily="34" charset="0"/>
              </a:rPr>
              <a:t>Bµi</a:t>
            </a:r>
            <a:r>
              <a:rPr lang="en-US" sz="2600" b="1" u="sng" dirty="0" smtClean="0">
                <a:solidFill>
                  <a:srgbClr val="FFFF00"/>
                </a:solidFill>
                <a:latin typeface=".VnTime" pitchFamily="34" charset="0"/>
              </a:rPr>
              <a:t> 4:</a:t>
            </a:r>
            <a:r>
              <a:rPr lang="en-US" sz="2600" b="1" dirty="0" smtClean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600" dirty="0">
                <a:solidFill>
                  <a:schemeClr val="bg1"/>
                </a:solidFill>
                <a:latin typeface=".VnTime" pitchFamily="34" charset="0"/>
              </a:rPr>
              <a:t>®a </a:t>
            </a:r>
            <a:r>
              <a:rPr lang="en-US" sz="2600" dirty="0" err="1">
                <a:solidFill>
                  <a:schemeClr val="bg1"/>
                </a:solidFill>
                <a:latin typeface=".VnTime" pitchFamily="34" charset="0"/>
              </a:rPr>
              <a:t>thøc</a:t>
            </a:r>
            <a:r>
              <a:rPr lang="en-US" sz="26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6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600" dirty="0">
                <a:solidFill>
                  <a:schemeClr val="bg1"/>
                </a:solidFill>
                <a:latin typeface=".VnTime" pitchFamily="34" charset="0"/>
              </a:rPr>
              <a:t>M</a:t>
            </a:r>
            <a:r>
              <a:rPr lang="en-US" sz="2600" dirty="0" smtClean="0">
                <a:solidFill>
                  <a:schemeClr val="bg1"/>
                </a:solidFill>
                <a:latin typeface=".VnTime" pitchFamily="34" charset="0"/>
              </a:rPr>
              <a:t>(x</a:t>
            </a:r>
            <a:r>
              <a:rPr lang="en-US" sz="2600" dirty="0">
                <a:solidFill>
                  <a:schemeClr val="bg1"/>
                </a:solidFill>
                <a:latin typeface=".VnTime" pitchFamily="34" charset="0"/>
              </a:rPr>
              <a:t>) = </a:t>
            </a:r>
            <a:r>
              <a:rPr lang="en-US" sz="2600" dirty="0" smtClean="0">
                <a:solidFill>
                  <a:schemeClr val="bg1"/>
                </a:solidFill>
                <a:latin typeface=".VnTime" pitchFamily="34" charset="0"/>
              </a:rPr>
              <a:t>3x</a:t>
            </a:r>
            <a:r>
              <a:rPr lang="en-US" sz="2600" baseline="30000" dirty="0" smtClean="0">
                <a:solidFill>
                  <a:schemeClr val="bg1"/>
                </a:solidFill>
                <a:latin typeface=".VnTime" pitchFamily="34" charset="0"/>
              </a:rPr>
              <a:t>2</a:t>
            </a:r>
            <a:r>
              <a:rPr lang="en-US" sz="26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600" dirty="0" smtClean="0">
                <a:solidFill>
                  <a:schemeClr val="bg1"/>
                </a:solidFill>
                <a:latin typeface=".VnTime" pitchFamily="34" charset="0"/>
              </a:rPr>
              <a:t>+ 2x – 5.</a:t>
            </a:r>
            <a:endParaRPr lang="en-US" sz="2600" dirty="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336800" y="1432021"/>
            <a:ext cx="406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M(x) = 0</a:t>
            </a:r>
            <a:endParaRPr lang="en-US" sz="2400" dirty="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336800" y="1873346"/>
            <a:ext cx="4470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solidFill>
                  <a:schemeClr val="bg1"/>
                </a:solidFill>
                <a:latin typeface="Cambria Math"/>
                <a:ea typeface="Cambria Math"/>
                <a:cs typeface="Times New Roman" pitchFamily="18" charset="0"/>
              </a:rPr>
              <a:t>⟹ 3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x</a:t>
            </a:r>
            <a:r>
              <a:rPr lang="en-US" sz="2400" baseline="30000" dirty="0" smtClean="0">
                <a:solidFill>
                  <a:schemeClr val="bg1"/>
                </a:solidFill>
                <a:latin typeface=".VnTime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+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 2x – 5  = 0  </a:t>
            </a:r>
            <a:endParaRPr lang="en-US" sz="2400" dirty="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2362199" y="2349596"/>
            <a:ext cx="47953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solidFill>
                  <a:schemeClr val="bg1"/>
                </a:solidFill>
                <a:latin typeface="Cambria Math"/>
                <a:ea typeface="Cambria Math"/>
                <a:cs typeface="Times New Roman" pitchFamily="18" charset="0"/>
              </a:rPr>
              <a:t>⟹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        3x</a:t>
            </a:r>
            <a:r>
              <a:rPr lang="en-US" sz="2400" baseline="30000" dirty="0" smtClean="0">
                <a:solidFill>
                  <a:schemeClr val="bg1"/>
                </a:solidFill>
                <a:latin typeface=".VnTime" pitchFamily="34" charset="0"/>
              </a:rPr>
              <a:t>2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+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2x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=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5 </a:t>
            </a:r>
            <a:endParaRPr lang="en-US" sz="2400" dirty="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1769223" y="5352255"/>
            <a:ext cx="71540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M(x)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x = 1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533831" y="1427685"/>
            <a:ext cx="1808199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400" b="1" u="sng" kern="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u="sng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kern="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kern="0" dirty="0">
              <a:solidFill>
                <a:srgbClr val="FFFF00"/>
              </a:solidFill>
              <a:latin typeface=".VnTime" pitchFamily="34" charset="0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2364829" y="2753982"/>
            <a:ext cx="47953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solidFill>
                  <a:schemeClr val="bg1"/>
                </a:solidFill>
                <a:latin typeface="Cambria Math"/>
                <a:ea typeface="Cambria Math"/>
                <a:cs typeface="Times New Roman" pitchFamily="18" charset="0"/>
              </a:rPr>
              <a:t>⟹       x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(3x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+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2) =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5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 </a:t>
            </a:r>
            <a:endParaRPr lang="en-US" sz="2400" dirty="0">
              <a:solidFill>
                <a:schemeClr val="bg1"/>
              </a:solidFill>
              <a:latin typeface=".VnTime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830610"/>
              </p:ext>
            </p:extLst>
          </p:nvPr>
        </p:nvGraphicFramePr>
        <p:xfrm>
          <a:off x="1437930" y="3779588"/>
          <a:ext cx="81280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/>
                <a:gridCol w="1625600"/>
                <a:gridCol w="1625600"/>
                <a:gridCol w="1625600"/>
                <a:gridCol w="1625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 5 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 1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3x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.VnTime" pitchFamily="34" charset="0"/>
                          <a:cs typeface="+mn-cs"/>
                        </a:rPr>
                        <a:t>+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 1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.VnTime" pitchFamily="34" charset="0"/>
                        </a:rPr>
                        <a:t>– 5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Kiểm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tra</a:t>
                      </a:r>
                      <a:endParaRPr lang="en-US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TM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TM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Thỏa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mãn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TM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1319011" y="3137214"/>
            <a:ext cx="90704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Vì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x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nên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x + 2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cũng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nguyên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. Do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đó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ta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bảng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sau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:</a:t>
            </a:r>
            <a:endParaRPr lang="en-US" sz="2400" dirty="0">
              <a:solidFill>
                <a:srgbClr val="FFFF00"/>
              </a:solidFill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166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391" grpId="0"/>
      <p:bldP spid="16392" grpId="0"/>
      <p:bldP spid="16394" grpId="0"/>
      <p:bldP spid="14" grpId="0" animBg="1"/>
      <p:bldP spid="15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95400"/>
            <a:ext cx="10871200" cy="479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016000" y="2606675"/>
            <a:ext cx="1005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3200" b="1">
              <a:latin typeface="Arial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662874" y="381000"/>
            <a:ext cx="78232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600" b="1" u="sng" dirty="0">
                <a:solidFill>
                  <a:srgbClr val="FFFF00"/>
                </a:solidFill>
                <a:cs typeface="Times New Roman" pitchFamily="18" charset="0"/>
              </a:rPr>
              <a:t>HƯỚNG DẪN VỀ NHÀ</a:t>
            </a:r>
          </a:p>
          <a:p>
            <a:pPr eaLnBrk="1" hangingPunct="1">
              <a:spcBef>
                <a:spcPct val="50000"/>
              </a:spcBef>
            </a:pPr>
            <a:endParaRPr lang="en-US" sz="3600" b="1" dirty="0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998475" y="1516111"/>
            <a:ext cx="4913593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indent="-457200" algn="just">
              <a:spcBef>
                <a:spcPct val="50000"/>
              </a:spcBef>
              <a:buFontTx/>
              <a:buChar char="-"/>
              <a:defRPr/>
            </a:pP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Nắm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vững</a:t>
            </a:r>
            <a:r>
              <a:rPr lang="en-US" sz="2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khái</a:t>
            </a:r>
            <a:r>
              <a:rPr lang="en-US" sz="2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niệm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về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nghiệm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của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đa</a:t>
            </a:r>
            <a:r>
              <a:rPr lang="en-US" sz="2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thức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,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và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một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số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lưu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ý. </a:t>
            </a:r>
          </a:p>
          <a:p>
            <a:pPr marL="457200" indent="-457200" algn="just">
              <a:spcBef>
                <a:spcPct val="50000"/>
              </a:spcBef>
              <a:buFontTx/>
              <a:buChar char="-"/>
              <a:defRPr/>
            </a:pP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Cách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kiểm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tra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một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số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có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phải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là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nghiệm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của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một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đa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thức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hay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không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?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Cách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tìm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nghiệm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của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một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đa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thức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.</a:t>
            </a:r>
          </a:p>
          <a:p>
            <a:pPr marL="457200" indent="-457200" algn="just">
              <a:spcBef>
                <a:spcPct val="50000"/>
              </a:spcBef>
              <a:buFontTx/>
              <a:buChar char="-"/>
              <a:defRPr/>
            </a:pP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Vẽ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sơ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đồ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tư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duy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hệ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thống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kiến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thức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bài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học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.</a:t>
            </a:r>
            <a:endParaRPr lang="en-US" sz="26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  <a:sym typeface="Wingdings 2" pitchFamily="18" charset="2"/>
            </a:endParaRP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6164310" y="1676400"/>
            <a:ext cx="4673600" cy="2600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Char char="-"/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tập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về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nhà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54 (SGK –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48)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và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43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 44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 45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49 (SBT - tr16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6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) </a:t>
            </a:r>
            <a:endParaRPr lang="en-US" sz="2400" dirty="0" smtClean="0">
              <a:solidFill>
                <a:schemeClr val="bg1"/>
              </a:solidFill>
              <a:latin typeface=".VnTime" pitchFamily="34" charset="0"/>
            </a:endParaRPr>
          </a:p>
          <a:p>
            <a:pPr marL="457200" indent="-457200" algn="just">
              <a:spcBef>
                <a:spcPct val="50000"/>
              </a:spcBef>
              <a:buFontTx/>
              <a:buChar char="-"/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Chuẩn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bị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trước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phần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Ôn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tập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chương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IV (SGK - </a:t>
            </a:r>
            <a:r>
              <a:rPr lang="en-US" sz="2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tr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2" pitchFamily="18" charset="2"/>
              </a:rPr>
              <a:t> 49)</a:t>
            </a:r>
            <a:endParaRPr lang="en-US" sz="26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  <a:sym typeface="Wingdings 2" pitchFamily="18" charset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5275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242281" y="1745678"/>
            <a:ext cx="5190669" cy="720437"/>
          </a:xfrm>
          <a:prstGeom prst="rect">
            <a:avLst/>
          </a:prstGeom>
          <a:solidFill>
            <a:schemeClr val="accent5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Rectangle 3"/>
          <p:cNvSpPr txBox="1">
            <a:spLocks noChangeArrowheads="1"/>
          </p:cNvSpPr>
          <p:nvPr/>
        </p:nvSpPr>
        <p:spPr bwMode="auto">
          <a:xfrm>
            <a:off x="211934" y="716916"/>
            <a:ext cx="8391739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 algn="just">
              <a:spcBef>
                <a:spcPct val="20000"/>
              </a:spcBef>
              <a:buClr>
                <a:srgbClr val="FFFF00"/>
              </a:buClr>
              <a:buSzPct val="100000"/>
              <a:buAutoNum type="arabicPeriod"/>
              <a:defRPr/>
            </a:pPr>
            <a:r>
              <a:rPr lang="en-US" sz="23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 CỦA ĐA THỨC MỘT BIẾN</a:t>
            </a:r>
            <a:endParaRPr lang="en-US" sz="2300" b="1" kern="0" dirty="0">
              <a:solidFill>
                <a:srgbClr val="FFFF00"/>
              </a:solidFill>
              <a:latin typeface=".VnTime" pitchFamily="34" charset="0"/>
            </a:endParaRP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xmlns="" id="{7C854D26-999F-483A-A985-8ADA0180D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8686" y="164620"/>
            <a:ext cx="20473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alt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699438"/>
              </p:ext>
            </p:extLst>
          </p:nvPr>
        </p:nvGraphicFramePr>
        <p:xfrm>
          <a:off x="1220632" y="1746657"/>
          <a:ext cx="5218551" cy="2013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4297"/>
                <a:gridCol w="1052945"/>
                <a:gridCol w="1122218"/>
                <a:gridCol w="1039091"/>
              </a:tblGrid>
              <a:tr h="73331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gian</a:t>
                      </a:r>
                      <a:endParaRPr lang="en-US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</a:t>
                      </a:r>
                      <a:r>
                        <a:rPr lang="en-US" sz="2400" b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400" b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r>
                        <a:rPr lang="en-US" sz="2400" b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400" b="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lang="en-US" sz="2400" b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400" b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r>
                        <a:rPr lang="en-US" sz="2400" b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400" b="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800"/>
                        </a:spcAft>
                      </a:pP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en-US" sz="2400" b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400" b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r>
                        <a:rPr lang="en-US" sz="2400" b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400" b="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6372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Nhiệt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400" b="1" baseline="300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F)</a:t>
                      </a:r>
                      <a:endParaRPr lang="en-US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33,8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28,4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Nhiệt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400" b="1" baseline="300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C)</a:t>
                      </a:r>
                      <a:endParaRPr lang="en-US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 2 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>
            <a:off x="4359585" y="3129164"/>
            <a:ext cx="960588" cy="46780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42" name="Rectangle 41"/>
          <p:cNvSpPr/>
          <p:nvPr/>
        </p:nvSpPr>
        <p:spPr>
          <a:xfrm>
            <a:off x="1231372" y="3194855"/>
            <a:ext cx="1885899" cy="46780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P(x)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231373" y="2565229"/>
            <a:ext cx="1885899" cy="46780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119245" y="2482093"/>
            <a:ext cx="1339262" cy="1268640"/>
            <a:chOff x="4119245" y="2315833"/>
            <a:chExt cx="1339262" cy="1268640"/>
          </a:xfrm>
        </p:grpSpPr>
        <p:sp>
          <p:nvSpPr>
            <p:cNvPr id="99" name="Rectangle 98"/>
            <p:cNvSpPr/>
            <p:nvPr/>
          </p:nvSpPr>
          <p:spPr>
            <a:xfrm>
              <a:off x="4256501" y="2315833"/>
              <a:ext cx="1146586" cy="1268640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1200"/>
                </a:spcAft>
              </a:pPr>
              <a:r>
                <a:rPr lang="en-US" sz="26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32</a:t>
              </a:r>
            </a:p>
            <a:p>
              <a:pPr algn="ctr">
                <a:spcBef>
                  <a:spcPts val="600"/>
                </a:spcBef>
              </a:pPr>
              <a:r>
                <a:rPr lang="en-US" sz="26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4119245" y="2950153"/>
              <a:ext cx="1339262" cy="0"/>
            </a:xfrm>
            <a:prstGeom prst="line">
              <a:avLst/>
            </a:prstGeom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Rectangle 113"/>
          <p:cNvSpPr/>
          <p:nvPr/>
        </p:nvSpPr>
        <p:spPr>
          <a:xfrm>
            <a:off x="530476" y="1200916"/>
            <a:ext cx="6922671" cy="467806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P(x)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1011385" y="1580405"/>
            <a:ext cx="5573965" cy="87185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094367" y="1606211"/>
            <a:ext cx="2669425" cy="803264"/>
            <a:chOff x="3094367" y="2025205"/>
            <a:chExt cx="2669425" cy="803264"/>
          </a:xfrm>
        </p:grpSpPr>
        <p:grpSp>
          <p:nvGrpSpPr>
            <p:cNvPr id="25" name="Group 24"/>
            <p:cNvGrpSpPr/>
            <p:nvPr/>
          </p:nvGrpSpPr>
          <p:grpSpPr>
            <a:xfrm>
              <a:off x="3094367" y="2025205"/>
              <a:ext cx="1997029" cy="788988"/>
              <a:chOff x="5609648" y="2046006"/>
              <a:chExt cx="1574782" cy="788988"/>
            </a:xfrm>
          </p:grpSpPr>
          <p:grpSp>
            <p:nvGrpSpPr>
              <p:cNvPr id="26" name="Group 20"/>
              <p:cNvGrpSpPr>
                <a:grpSpLocks/>
              </p:cNvGrpSpPr>
              <p:nvPr/>
            </p:nvGrpSpPr>
            <p:grpSpPr bwMode="auto">
              <a:xfrm>
                <a:off x="5609648" y="2046006"/>
                <a:ext cx="1362077" cy="788988"/>
                <a:chOff x="4860" y="2722"/>
                <a:chExt cx="858" cy="497"/>
              </a:xfrm>
            </p:grpSpPr>
            <p:sp>
              <p:nvSpPr>
                <p:cNvPr id="28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860" y="2815"/>
                  <a:ext cx="662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endParaRPr lang="en-US" sz="2400" b="1" dirty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30" name="Group 22"/>
                <p:cNvGrpSpPr>
                  <a:grpSpLocks/>
                </p:cNvGrpSpPr>
                <p:nvPr/>
              </p:nvGrpSpPr>
              <p:grpSpPr bwMode="auto">
                <a:xfrm>
                  <a:off x="5159" y="2722"/>
                  <a:ext cx="559" cy="497"/>
                  <a:chOff x="3692" y="2290"/>
                  <a:chExt cx="559" cy="497"/>
                </a:xfrm>
              </p:grpSpPr>
              <p:sp>
                <p:nvSpPr>
                  <p:cNvPr id="31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2" y="2290"/>
                    <a:ext cx="559" cy="29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en-US" sz="2400" b="1" dirty="0" smtClean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5</a:t>
                    </a:r>
                    <a:endParaRPr lang="en-US" sz="2400" b="1" dirty="0">
                      <a:solidFill>
                        <a:srgbClr val="FFFF00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2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25" y="2496"/>
                    <a:ext cx="384" cy="29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2400" b="1" dirty="0" smtClean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9</a:t>
                    </a:r>
                    <a:endParaRPr lang="en-US" sz="2400" b="1" dirty="0">
                      <a:solidFill>
                        <a:srgbClr val="FFFF00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3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793" y="2538"/>
                    <a:ext cx="118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2400" b="1">
                      <a:solidFill>
                        <a:srgbClr val="FFFF00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27" name="Text Box 21"/>
              <p:cNvSpPr txBox="1">
                <a:spLocks noChangeArrowheads="1"/>
              </p:cNvSpPr>
              <p:nvPr/>
            </p:nvSpPr>
            <p:spPr bwMode="auto">
              <a:xfrm>
                <a:off x="6406902" y="2150268"/>
                <a:ext cx="77752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rPr>
                  <a:t>x  – </a:t>
                </a:r>
                <a:endParaRPr lang="en-US" sz="24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02" name="Text Box 23"/>
            <p:cNvSpPr txBox="1">
              <a:spLocks noChangeArrowheads="1"/>
            </p:cNvSpPr>
            <p:nvPr/>
          </p:nvSpPr>
          <p:spPr bwMode="auto">
            <a:xfrm>
              <a:off x="4638436" y="2039482"/>
              <a:ext cx="1125356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160</a:t>
              </a:r>
              <a:endPara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" name="Text Box 24"/>
            <p:cNvSpPr txBox="1">
              <a:spLocks noChangeArrowheads="1"/>
            </p:cNvSpPr>
            <p:nvPr/>
          </p:nvSpPr>
          <p:spPr bwMode="auto">
            <a:xfrm>
              <a:off x="4704870" y="2366507"/>
              <a:ext cx="77305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  9</a:t>
              </a:r>
              <a:endPara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" name="Line 25"/>
            <p:cNvSpPr>
              <a:spLocks noChangeShapeType="1"/>
            </p:cNvSpPr>
            <p:nvPr/>
          </p:nvSpPr>
          <p:spPr bwMode="auto">
            <a:xfrm>
              <a:off x="4869475" y="2433181"/>
              <a:ext cx="478408" cy="2406"/>
            </a:xfrm>
            <a:prstGeom prst="line">
              <a:avLst/>
            </a:prstGeom>
            <a:noFill/>
            <a:ln w="127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8" name="Rectangle 97"/>
          <p:cNvSpPr/>
          <p:nvPr/>
        </p:nvSpPr>
        <p:spPr>
          <a:xfrm>
            <a:off x="2812473" y="1723114"/>
            <a:ext cx="1069748" cy="467806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P(x) =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4580011" y="179358"/>
            <a:ext cx="2613495" cy="467806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1" name="TextBox 1">
            <a:extLst>
              <a:ext uri="{FF2B5EF4-FFF2-40B4-BE49-F238E27FC236}">
                <a16:creationId xmlns:a16="http://schemas.microsoft.com/office/drawing/2014/main" xmlns="" id="{7C854D26-999F-483A-A985-8ADA0180D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6320" y="162993"/>
            <a:ext cx="7511826" cy="492443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9.  </a:t>
            </a:r>
            <a:r>
              <a:rPr lang="en-US" altLang="en-US" sz="2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 CỦA ĐA THỨC MỘT BIẾN</a:t>
            </a:r>
            <a:endParaRPr lang="vi-VN" altLang="en-US" sz="2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2510" y="2395199"/>
            <a:ext cx="6420996" cy="153041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>
          <a:xfrm>
            <a:off x="647264" y="2423782"/>
            <a:ext cx="10640845" cy="56646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P(32) = 0.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32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hay x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32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P(x).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5" name="Text Box 14"/>
          <p:cNvSpPr txBox="1">
            <a:spLocks noChangeArrowheads="1"/>
          </p:cNvSpPr>
          <p:nvPr/>
        </p:nvSpPr>
        <p:spPr bwMode="auto">
          <a:xfrm>
            <a:off x="304801" y="3009017"/>
            <a:ext cx="9130144" cy="7571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 = 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P(x)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 = 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9925869"/>
      </p:ext>
    </p:extLst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0" grpId="0" animBg="1"/>
      <p:bldP spid="1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 Box 20"/>
          <p:cNvSpPr txBox="1">
            <a:spLocks noChangeArrowheads="1"/>
          </p:cNvSpPr>
          <p:nvPr/>
        </p:nvSpPr>
        <p:spPr bwMode="auto">
          <a:xfrm>
            <a:off x="371994" y="5071912"/>
            <a:ext cx="11820005" cy="1569660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iểm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P(x):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P(a).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P(a)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+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(a) =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P(x).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+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(a) ≠ 0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P(x).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258367" y="1934717"/>
            <a:ext cx="1588536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 algn="just">
              <a:spcBef>
                <a:spcPct val="20000"/>
              </a:spcBef>
              <a:buClr>
                <a:srgbClr val="FFFF00"/>
              </a:buClr>
              <a:buSzPct val="100000"/>
              <a:buFont typeface="+mj-lt"/>
              <a:buAutoNum type="arabicPeriod" startAt="2"/>
              <a:defRPr/>
            </a:pPr>
            <a:r>
              <a:rPr lang="en-US" sz="24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VÍ DỤ</a:t>
            </a:r>
            <a:endParaRPr lang="en-US" sz="2400" b="1" kern="0" dirty="0">
              <a:solidFill>
                <a:srgbClr val="FFFF00"/>
              </a:solidFill>
              <a:latin typeface=".VnTime" pitchFamily="34" charset="0"/>
            </a:endParaRPr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7110864" y="1392209"/>
            <a:ext cx="8875" cy="3669509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651184" y="3401270"/>
            <a:ext cx="684762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 = – 1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 = 1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dirty="0" err="1" smtClean="0">
                <a:solidFill>
                  <a:schemeClr val="bg1"/>
                </a:solidFill>
                <a:latin typeface=".VnTime" pitchFamily="34" charset="0"/>
              </a:rPr>
              <a:t>a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thøc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Q(x) = x</a:t>
            </a:r>
            <a:r>
              <a:rPr lang="en-US" sz="2400" baseline="30000" dirty="0">
                <a:solidFill>
                  <a:schemeClr val="bg1"/>
                </a:solidFill>
                <a:latin typeface=".VnTime" pitchFamily="34" charset="0"/>
              </a:rPr>
              <a:t>2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–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1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?</a:t>
            </a:r>
            <a:endParaRPr lang="en-US" sz="2400" dirty="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689896" y="4223500"/>
            <a:ext cx="642096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Cho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dirty="0" err="1" smtClean="0">
                <a:solidFill>
                  <a:schemeClr val="bg1"/>
                </a:solidFill>
                <a:latin typeface=".VnTime" pitchFamily="34" charset="0"/>
              </a:rPr>
              <a:t>a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thøc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G(x) = x</a:t>
            </a:r>
            <a:r>
              <a:rPr lang="en-US" sz="2400" baseline="30000" dirty="0">
                <a:solidFill>
                  <a:schemeClr val="bg1"/>
                </a:solidFill>
                <a:latin typeface=".VnTime" pitchFamily="34" charset="0"/>
              </a:rPr>
              <a:t>2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+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1.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G(x)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.</a:t>
            </a:r>
            <a:endParaRPr lang="en-US" sz="2400" dirty="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7557671" y="3565363"/>
            <a:ext cx="4899891" cy="90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Q(1)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= 1</a:t>
            </a:r>
            <a:r>
              <a:rPr lang="en-US" sz="2400" baseline="30000" dirty="0" smtClean="0">
                <a:solidFill>
                  <a:schemeClr val="bg1"/>
                </a:solidFill>
                <a:latin typeface=".VnTime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–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1</a:t>
            </a:r>
          </a:p>
          <a:p>
            <a:pPr eaLnBrk="1" hangingPunct="1">
              <a:spcBef>
                <a:spcPts val="600"/>
              </a:spcBef>
            </a:pP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       = 0</a:t>
            </a:r>
            <a:endParaRPr lang="en-US" sz="2400" dirty="0">
              <a:solidFill>
                <a:schemeClr val="bg1"/>
              </a:solidFill>
              <a:latin typeface=".VnTime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04" name="Text Box 36"/>
              <p:cNvSpPr txBox="1">
                <a:spLocks noChangeArrowheads="1"/>
              </p:cNvSpPr>
              <p:nvPr/>
            </p:nvSpPr>
            <p:spPr bwMode="auto">
              <a:xfrm>
                <a:off x="7119740" y="1894949"/>
                <a:ext cx="4956645" cy="31393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ts val="600"/>
                  </a:spcBef>
                </a:pP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Thay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x = a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vào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G(x) ta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được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eaLnBrk="1" hangingPunct="1">
                  <a:spcBef>
                    <a:spcPts val="600"/>
                  </a:spcBef>
                </a:pP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G(a) = a</a:t>
                </a:r>
                <a:r>
                  <a:rPr lang="en-US" sz="2400" baseline="30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+ 1</a:t>
                </a:r>
              </a:p>
              <a:p>
                <a:pPr eaLnBrk="1" hangingPunct="1">
                  <a:spcBef>
                    <a:spcPts val="600"/>
                  </a:spcBef>
                </a:pP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Ta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a</a:t>
                </a:r>
                <a:r>
                  <a:rPr lang="en-US" sz="2400" baseline="30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≥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0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mọi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a</a:t>
                </a:r>
              </a:p>
              <a:p>
                <a:pPr eaLnBrk="1" hangingPunct="1">
                  <a:spcBef>
                    <a:spcPts val="600"/>
                  </a:spcBef>
                </a:pPr>
                <a:r>
                  <a:rPr lang="en-US" sz="2400" dirty="0" smtClean="0">
                    <a:solidFill>
                      <a:schemeClr val="bg1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/>
                        <a:cs typeface="Times New Roman" pitchFamily="18" charset="0"/>
                      </a:rPr>
                      <m:t>⟹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2400" baseline="30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+ 1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≥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1 &gt; 0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mọi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a</a:t>
                </a:r>
              </a:p>
              <a:p>
                <a:pPr eaLnBrk="1" hangingPunct="1">
                  <a:spcBef>
                    <a:spcPts val="600"/>
                  </a:spcBef>
                </a:pP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mọi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bất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kì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G(a) &gt; 0</a:t>
                </a:r>
              </a:p>
              <a:p>
                <a:pPr eaLnBrk="1" hangingPunct="1">
                  <a:spcBef>
                    <a:spcPts val="600"/>
                  </a:spcBef>
                </a:pP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=&gt;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Mọi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đều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không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phải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là</a:t>
                </a:r>
                <a:endPara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spcBef>
                    <a:spcPts val="600"/>
                  </a:spcBef>
                </a:pP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    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nghiệm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G(x).</a:t>
                </a:r>
                <a:endParaRPr lang="en-US" sz="2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204" name="Text 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19740" y="1894949"/>
                <a:ext cx="4956645" cy="3139321"/>
              </a:xfrm>
              <a:prstGeom prst="rect">
                <a:avLst/>
              </a:prstGeom>
              <a:blipFill rotWithShape="1">
                <a:blip r:embed="rId4"/>
                <a:stretch>
                  <a:fillRect l="-1968" t="-1553" b="-34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ctangle 3"/>
          <p:cNvSpPr txBox="1">
            <a:spLocks noChangeArrowheads="1"/>
          </p:cNvSpPr>
          <p:nvPr/>
        </p:nvSpPr>
        <p:spPr bwMode="auto">
          <a:xfrm>
            <a:off x="211935" y="716916"/>
            <a:ext cx="5985666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 algn="just">
              <a:spcBef>
                <a:spcPct val="20000"/>
              </a:spcBef>
              <a:buClr>
                <a:srgbClr val="FFFF00"/>
              </a:buClr>
              <a:buSzPct val="100000"/>
              <a:buAutoNum type="arabicPeriod"/>
              <a:defRPr/>
            </a:pPr>
            <a:r>
              <a:rPr lang="en-US" sz="24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 CỦA ĐA THỨC MỘT BIẾN</a:t>
            </a:r>
            <a:endParaRPr lang="en-US" sz="2400" b="1" kern="0" dirty="0">
              <a:solidFill>
                <a:srgbClr val="FFFF00"/>
              </a:solidFill>
              <a:latin typeface=".VnTime" pitchFamily="34" charset="0"/>
            </a:endParaRPr>
          </a:p>
        </p:txBody>
      </p:sp>
      <p:sp>
        <p:nvSpPr>
          <p:cNvPr id="39" name="TextBox 1">
            <a:extLst>
              <a:ext uri="{FF2B5EF4-FFF2-40B4-BE49-F238E27FC236}">
                <a16:creationId xmlns:a16="http://schemas.microsoft.com/office/drawing/2014/main" xmlns="" id="{7C854D26-999F-483A-A985-8ADA0180D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6320" y="162993"/>
            <a:ext cx="7511826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9.  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 CỦA ĐA THỨC MỘT BIẾN</a:t>
            </a:r>
            <a:endParaRPr lang="vi-VN" alt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14"/>
          <p:cNvSpPr txBox="1">
            <a:spLocks noChangeArrowheads="1"/>
          </p:cNvSpPr>
          <p:nvPr/>
        </p:nvSpPr>
        <p:spPr bwMode="auto">
          <a:xfrm>
            <a:off x="387928" y="1140738"/>
            <a:ext cx="6525490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spcBef>
                <a:spcPts val="12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 = 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P(x)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 = 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6" name="Picture 8" descr="Picture20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3703" y="4490603"/>
            <a:ext cx="503356" cy="48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Text Box 15"/>
          <p:cNvSpPr txBox="1">
            <a:spLocks noChangeArrowheads="1"/>
          </p:cNvSpPr>
          <p:nvPr/>
        </p:nvSpPr>
        <p:spPr bwMode="auto">
          <a:xfrm>
            <a:off x="7508274" y="2381987"/>
            <a:ext cx="4450837" cy="180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       ) = 2.(       )+ 1</a:t>
            </a:r>
          </a:p>
          <a:p>
            <a:pPr>
              <a:spcBef>
                <a:spcPts val="600"/>
              </a:spcBef>
              <a:defRPr/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= – 1 + 1 </a:t>
            </a:r>
          </a:p>
          <a:p>
            <a:pPr>
              <a:spcBef>
                <a:spcPts val="600"/>
              </a:spcBef>
              <a:defRPr/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= 0</a:t>
            </a:r>
          </a:p>
          <a:p>
            <a:pPr>
              <a:spcBef>
                <a:spcPts val="600"/>
              </a:spcBef>
              <a:defRPr/>
            </a:pP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91256" y="2248138"/>
            <a:ext cx="6179152" cy="754950"/>
            <a:chOff x="591256" y="3661348"/>
            <a:chExt cx="6179152" cy="754950"/>
          </a:xfrm>
        </p:grpSpPr>
        <p:sp>
          <p:nvSpPr>
            <p:cNvPr id="48" name="Text Box 15"/>
            <p:cNvSpPr txBox="1">
              <a:spLocks noChangeArrowheads="1"/>
            </p:cNvSpPr>
            <p:nvPr/>
          </p:nvSpPr>
          <p:spPr bwMode="auto">
            <a:xfrm>
              <a:off x="591256" y="3835569"/>
              <a:ext cx="617915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Cho </a:t>
              </a:r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đa</a:t>
              </a:r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P(x</a:t>
              </a:r>
              <a:r>
                <a:rPr lang="en-US" sz="2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 = 2x + </a:t>
              </a:r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P(       ).</a:t>
              </a:r>
              <a:endPara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5366575" y="3661348"/>
                  <a:ext cx="750014" cy="75495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3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 </m:t>
                        </m:r>
                        <m:f>
                          <m:fPr>
                            <m:ctrlPr>
                              <a:rPr lang="en-US" sz="23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3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3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sz="23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66575" y="3661348"/>
                  <a:ext cx="750014" cy="75495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9086735" y="2228858"/>
                <a:ext cx="750014" cy="7549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3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sz="23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3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3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3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6735" y="2228858"/>
                <a:ext cx="750014" cy="75495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7786255" y="2210118"/>
                <a:ext cx="750014" cy="7549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3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sz="23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3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3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3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6255" y="2210118"/>
                <a:ext cx="750014" cy="75495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Text Box 32"/>
          <p:cNvSpPr txBox="1">
            <a:spLocks noChangeArrowheads="1"/>
          </p:cNvSpPr>
          <p:nvPr/>
        </p:nvSpPr>
        <p:spPr bwMode="auto">
          <a:xfrm>
            <a:off x="418092" y="3399695"/>
            <a:ext cx="6781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2: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x = - 1 vµ x = 1 lµ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c¸c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nghiÖm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cña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®a </a:t>
            </a:r>
            <a:r>
              <a:rPr lang="en-US" sz="2400" dirty="0" err="1" smtClean="0">
                <a:solidFill>
                  <a:schemeClr val="bg1"/>
                </a:solidFill>
                <a:latin typeface=".VnTime" pitchFamily="34" charset="0"/>
              </a:rPr>
              <a:t>thøc</a:t>
            </a:r>
            <a:endParaRPr lang="en-US" sz="2400" dirty="0">
              <a:solidFill>
                <a:schemeClr val="bg1"/>
              </a:solidFill>
              <a:latin typeface=".VnTime" pitchFamily="34" charset="0"/>
            </a:endParaRPr>
          </a:p>
          <a:p>
            <a:pPr eaLnBrk="1" hangingPunct="1"/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           Q(x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) = x</a:t>
            </a:r>
            <a:r>
              <a:rPr lang="en-US" sz="2400" baseline="30000" dirty="0">
                <a:solidFill>
                  <a:schemeClr val="bg1"/>
                </a:solidFill>
                <a:latin typeface=".VnTime" pitchFamily="34" charset="0"/>
              </a:rPr>
              <a:t>2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–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1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, v× Q(-1) = 0 vµ Q(1) = 0.</a:t>
            </a:r>
          </a:p>
        </p:txBody>
      </p:sp>
      <p:sp>
        <p:nvSpPr>
          <p:cNvPr id="73" name="Text Box 35"/>
          <p:cNvSpPr txBox="1">
            <a:spLocks noChangeArrowheads="1"/>
          </p:cNvSpPr>
          <p:nvPr/>
        </p:nvSpPr>
        <p:spPr bwMode="auto">
          <a:xfrm>
            <a:off x="7549296" y="2370268"/>
            <a:ext cx="4230242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Q(– 1)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= (– 1) </a:t>
            </a:r>
            <a:r>
              <a:rPr lang="en-US" sz="2400" baseline="30000" dirty="0" smtClean="0">
                <a:solidFill>
                  <a:schemeClr val="bg1"/>
                </a:solidFill>
                <a:latin typeface=".VnTime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–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1</a:t>
            </a:r>
          </a:p>
          <a:p>
            <a:pPr eaLnBrk="1" hangingPunct="1">
              <a:spcBef>
                <a:spcPts val="600"/>
              </a:spcBef>
            </a:pP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          = 1 – 1 </a:t>
            </a:r>
          </a:p>
          <a:p>
            <a:pPr eaLnBrk="1" hangingPunct="1">
              <a:spcBef>
                <a:spcPts val="600"/>
              </a:spcBef>
            </a:pP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          = 0</a:t>
            </a:r>
            <a:endParaRPr lang="en-US" sz="2400" dirty="0">
              <a:solidFill>
                <a:schemeClr val="bg1"/>
              </a:solidFill>
              <a:latin typeface=".VnTime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18092" y="2182030"/>
            <a:ext cx="7167289" cy="1309145"/>
            <a:chOff x="452706" y="2179400"/>
            <a:chExt cx="7167289" cy="1309145"/>
          </a:xfrm>
        </p:grpSpPr>
        <p:grpSp>
          <p:nvGrpSpPr>
            <p:cNvPr id="7" name="Group 6"/>
            <p:cNvGrpSpPr/>
            <p:nvPr/>
          </p:nvGrpSpPr>
          <p:grpSpPr>
            <a:xfrm>
              <a:off x="452706" y="2179400"/>
              <a:ext cx="7167289" cy="1194899"/>
              <a:chOff x="591256" y="3370930"/>
              <a:chExt cx="7167289" cy="1194899"/>
            </a:xfrm>
          </p:grpSpPr>
          <p:sp>
            <p:nvSpPr>
              <p:cNvPr id="36" name="Text Box 15"/>
              <p:cNvSpPr txBox="1">
                <a:spLocks noChangeArrowheads="1"/>
              </p:cNvSpPr>
              <p:nvPr/>
            </p:nvSpPr>
            <p:spPr bwMode="auto">
              <a:xfrm>
                <a:off x="591256" y="3550166"/>
                <a:ext cx="7167289" cy="1015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b="1" dirty="0" err="1" smtClean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rPr>
                  <a:t>Ví</a:t>
                </a:r>
                <a:r>
                  <a:rPr lang="en-US" sz="2400" b="1" dirty="0" smtClean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rPr>
                  <a:t>dụ</a:t>
                </a:r>
                <a:r>
                  <a:rPr lang="en-US" sz="2400" b="1" dirty="0" smtClean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rPr>
                  <a:t> 1: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x =       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nghiệm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đa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P(x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) = 2x +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1. </a:t>
                </a:r>
              </a:p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             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P(       ) = 0.</a:t>
                </a:r>
                <a:endParaRPr lang="en-US" sz="2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2137024" y="3370930"/>
                    <a:ext cx="750014" cy="75495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3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 </m:t>
                          </m:r>
                          <m:f>
                            <m:fPr>
                              <m:ctrlPr>
                                <a:rPr lang="en-US" sz="23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3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3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en-US" sz="2300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37024" y="3370930"/>
                    <a:ext cx="750014" cy="754950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/>
                <p:cNvSpPr txBox="1"/>
                <p:nvPr/>
              </p:nvSpPr>
              <p:spPr>
                <a:xfrm>
                  <a:off x="2269356" y="2733595"/>
                  <a:ext cx="750014" cy="75495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3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 </m:t>
                        </m:r>
                        <m:f>
                          <m:fPr>
                            <m:ctrlPr>
                              <a:rPr lang="en-US" sz="23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3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3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sz="23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4" name="Text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9356" y="2733595"/>
                  <a:ext cx="750014" cy="75495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6" name="Text Box 33"/>
          <p:cNvSpPr txBox="1">
            <a:spLocks noChangeArrowheads="1"/>
          </p:cNvSpPr>
          <p:nvPr/>
        </p:nvSpPr>
        <p:spPr bwMode="auto">
          <a:xfrm>
            <a:off x="406975" y="4181606"/>
            <a:ext cx="668123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3:</a:t>
            </a:r>
            <a:r>
              <a:rPr lang="en-US" sz="2400" dirty="0" smtClean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§a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thøc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G(x) = x</a:t>
            </a:r>
            <a:r>
              <a:rPr lang="en-US" sz="2400" baseline="30000" dirty="0">
                <a:solidFill>
                  <a:schemeClr val="bg1"/>
                </a:solidFill>
                <a:latin typeface=".VnTime" pitchFamily="34" charset="0"/>
              </a:rPr>
              <a:t>2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+ 1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……….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x = 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ta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lu«n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cã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G(a)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= 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a</a:t>
            </a:r>
            <a:r>
              <a:rPr lang="en-US" sz="2400" baseline="30000" dirty="0" smtClean="0">
                <a:solidFill>
                  <a:schemeClr val="bg1"/>
                </a:solidFill>
                <a:latin typeface=".VnTime" pitchFamily="34" charset="0"/>
              </a:rPr>
              <a:t>2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+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1 &gt;  0</a:t>
            </a:r>
            <a:endParaRPr lang="en-US" sz="2400" dirty="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78" name="AutoShape 13"/>
          <p:cNvSpPr>
            <a:spLocks noChangeArrowheads="1"/>
          </p:cNvSpPr>
          <p:nvPr/>
        </p:nvSpPr>
        <p:spPr bwMode="auto">
          <a:xfrm>
            <a:off x="7167038" y="1256683"/>
            <a:ext cx="4956646" cy="2698795"/>
          </a:xfrm>
          <a:prstGeom prst="cloudCallout">
            <a:avLst>
              <a:gd name="adj1" fmla="val -35856"/>
              <a:gd name="adj2" fmla="val 67092"/>
            </a:avLst>
          </a:prstGeom>
          <a:solidFill>
            <a:srgbClr val="FFFF00"/>
          </a:solidFill>
          <a:ln w="1905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pPr algn="ctr">
              <a:spcBef>
                <a:spcPts val="600"/>
              </a:spcBef>
            </a:pPr>
            <a:r>
              <a:rPr lang="en-US" sz="2300" b="1" dirty="0" err="1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Muèn</a:t>
            </a:r>
            <a:r>
              <a:rPr lang="en-US" sz="2300" b="1" dirty="0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 </a:t>
            </a:r>
            <a:r>
              <a:rPr lang="en-US" sz="2300" b="1" dirty="0" err="1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kiÓm</a:t>
            </a:r>
            <a:r>
              <a:rPr lang="en-US" sz="2300" b="1" dirty="0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 </a:t>
            </a:r>
            <a:r>
              <a:rPr lang="en-US" sz="2300" b="1" dirty="0" err="1" smtClean="0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tra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 </a:t>
            </a:r>
            <a:r>
              <a:rPr lang="en-US" sz="2300" b="1" dirty="0" err="1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sè</a:t>
            </a:r>
            <a:r>
              <a:rPr lang="en-US" sz="2300" b="1" dirty="0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 </a:t>
            </a:r>
            <a:r>
              <a:rPr lang="en-US" sz="2300" b="1" dirty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a </a:t>
            </a:r>
            <a:r>
              <a:rPr lang="en-US" sz="2300" b="1" dirty="0" err="1" smtClean="0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cã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 </a:t>
            </a:r>
            <a:r>
              <a:rPr lang="en-US" sz="2300" b="1" dirty="0" err="1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ph¶i</a:t>
            </a:r>
            <a:r>
              <a:rPr lang="en-US" sz="2300" b="1" dirty="0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 lµ </a:t>
            </a:r>
            <a:r>
              <a:rPr lang="en-US" sz="2300" b="1" dirty="0" err="1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mét</a:t>
            </a:r>
            <a:r>
              <a:rPr lang="en-US" sz="2300" b="1" dirty="0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 </a:t>
            </a:r>
            <a:r>
              <a:rPr lang="en-US" sz="2300" b="1" dirty="0" err="1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nghiÖm</a:t>
            </a:r>
            <a:r>
              <a:rPr lang="en-US" sz="2300" b="1" dirty="0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 </a:t>
            </a:r>
            <a:r>
              <a:rPr lang="en-US" sz="2300" b="1" dirty="0" err="1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cña</a:t>
            </a:r>
            <a:endParaRPr lang="en-US" sz="2300" b="1" dirty="0">
              <a:solidFill>
                <a:srgbClr val="C00000"/>
              </a:solidFill>
              <a:latin typeface=".VnTime" pitchFamily="34" charset="0"/>
              <a:cs typeface="Arial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sz="2300" b="1" dirty="0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®</a:t>
            </a:r>
            <a:r>
              <a:rPr lang="en-US" sz="2300" b="1" dirty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a </a:t>
            </a:r>
            <a:r>
              <a:rPr lang="en-US" sz="2300" b="1" dirty="0" err="1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thøc</a:t>
            </a:r>
            <a:r>
              <a:rPr lang="en-US" sz="2300" b="1" dirty="0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 P(x</a:t>
            </a:r>
            <a:r>
              <a:rPr lang="en-US" sz="2300" b="1" dirty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) </a:t>
            </a:r>
            <a:r>
              <a:rPr lang="en-US" sz="2300" b="1" dirty="0" err="1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kh«ng</a:t>
            </a:r>
            <a:r>
              <a:rPr lang="en-US" sz="2300" b="1" dirty="0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 ta </a:t>
            </a:r>
            <a:r>
              <a:rPr lang="en-US" sz="2300" b="1" dirty="0" err="1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lµm</a:t>
            </a:r>
            <a:r>
              <a:rPr lang="en-US" sz="2300" b="1" dirty="0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 </a:t>
            </a:r>
            <a:r>
              <a:rPr lang="en-US" sz="2300" b="1" dirty="0" err="1" smtClean="0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nh</a:t>
            </a:r>
            <a:r>
              <a:rPr lang="en-US" sz="23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­ </a:t>
            </a:r>
            <a:r>
              <a:rPr lang="en-US" sz="2300" b="1" dirty="0" err="1" smtClean="0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thÕ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 </a:t>
            </a:r>
            <a:r>
              <a:rPr lang="en-US" sz="2300" b="1" dirty="0" err="1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nµo</a:t>
            </a:r>
            <a:r>
              <a:rPr lang="en-US" sz="2300" b="1" dirty="0">
                <a:solidFill>
                  <a:schemeClr val="accent6">
                    <a:lumMod val="50000"/>
                  </a:schemeClr>
                </a:solidFill>
                <a:latin typeface=".VnTime" pitchFamily="34" charset="0"/>
                <a:cs typeface="Arial" pitchFamily="34" charset="0"/>
              </a:rPr>
              <a:t>?</a:t>
            </a: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 bwMode="auto">
          <a:xfrm>
            <a:off x="387928" y="5103444"/>
            <a:ext cx="10269562" cy="102934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rgbClr val="C00000"/>
              </a:buClr>
              <a:buSzPct val="100000"/>
              <a:buFont typeface="Wingdings" pitchFamily="2" charset="2"/>
              <a:buChar char="Ø"/>
              <a:defRPr/>
            </a:pPr>
            <a:r>
              <a:rPr lang="en-US" sz="2400" b="1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0) 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… 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kern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i="1" kern="0" dirty="0">
              <a:solidFill>
                <a:srgbClr val="C00000"/>
              </a:solidFill>
              <a:latin typeface=".VnTime" pitchFamily="34" charset="0"/>
            </a:endParaRPr>
          </a:p>
        </p:txBody>
      </p:sp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213428" y="4267038"/>
            <a:ext cx="437756" cy="364638"/>
          </a:xfrm>
          <a:prstGeom prst="rect">
            <a:avLst/>
          </a:prstGeom>
          <a:solidFill>
            <a:srgbClr val="FFFF00"/>
          </a:solidFill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.VnTimeH" pitchFamily="34" charset="0"/>
              </a:rPr>
              <a:t>?3</a:t>
            </a:r>
            <a:endParaRPr lang="en-US" sz="2400" b="1" dirty="0">
              <a:ln w="11430"/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.VnTimeH" pitchFamily="34" charset="0"/>
            </a:endParaRPr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218348" y="3473806"/>
            <a:ext cx="432836" cy="381000"/>
          </a:xfrm>
          <a:prstGeom prst="rect">
            <a:avLst/>
          </a:prstGeom>
          <a:solidFill>
            <a:srgbClr val="FFFF00"/>
          </a:solidFill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.VnTimeH" pitchFamily="34" charset="0"/>
              </a:rPr>
              <a:t>?2</a:t>
            </a:r>
            <a:endParaRPr lang="en-US" sz="2400" b="1" dirty="0">
              <a:ln w="11430"/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.VnTimeH" pitchFamily="34" charset="0"/>
            </a:endParaRPr>
          </a:p>
        </p:txBody>
      </p:sp>
      <p:sp>
        <p:nvSpPr>
          <p:cNvPr id="34" name="Rectangle 8"/>
          <p:cNvSpPr>
            <a:spLocks noChangeArrowheads="1"/>
          </p:cNvSpPr>
          <p:nvPr/>
        </p:nvSpPr>
        <p:spPr bwMode="auto">
          <a:xfrm>
            <a:off x="218348" y="2462691"/>
            <a:ext cx="432836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.VnTimeH" pitchFamily="34" charset="0"/>
              </a:rPr>
              <a:t>?1</a:t>
            </a:r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 bwMode="auto">
          <a:xfrm>
            <a:off x="7168206" y="1224571"/>
            <a:ext cx="4933751" cy="3829926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 algn="just">
              <a:spcBef>
                <a:spcPct val="20000"/>
              </a:spcBef>
              <a:buClr>
                <a:srgbClr val="FFFF00"/>
              </a:buClr>
              <a:buSzPct val="100000"/>
              <a:buFont typeface="+mj-lt"/>
              <a:buAutoNum type="arabicPeriod" startAt="2"/>
              <a:defRPr/>
            </a:pPr>
            <a:endParaRPr lang="en-US" sz="2400" b="1" kern="0" dirty="0">
              <a:solidFill>
                <a:srgbClr val="FFFF00"/>
              </a:solidFill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183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repeatCount="300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3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7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0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7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2" presetID="10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7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7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72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500"/>
                            </p:stCondLst>
                            <p:childTnLst>
                              <p:par>
                                <p:cTn id="1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7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500"/>
                            </p:stCondLst>
                            <p:childTnLst>
                              <p:par>
                                <p:cTn id="159" presetID="16" presetClass="entr" presetSubtype="2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79" grpId="1" animBg="1"/>
      <p:bldP spid="41" grpId="0" animBg="1"/>
      <p:bldP spid="7200" grpId="0"/>
      <p:bldP spid="7200" grpId="1"/>
      <p:bldP spid="7201" grpId="0"/>
      <p:bldP spid="7201" grpId="1"/>
      <p:bldP spid="7203" grpId="0"/>
      <p:bldP spid="7203" grpId="1"/>
      <p:bldP spid="57" grpId="0"/>
      <p:bldP spid="57" grpId="1"/>
      <p:bldP spid="68" grpId="0"/>
      <p:bldP spid="68" grpId="1"/>
      <p:bldP spid="69" grpId="0"/>
      <p:bldP spid="69" grpId="1"/>
      <p:bldP spid="70" grpId="0"/>
      <p:bldP spid="73" grpId="0"/>
      <p:bldP spid="73" grpId="1"/>
      <p:bldP spid="76" grpId="0"/>
      <p:bldP spid="78" grpId="0" animBg="1"/>
      <p:bldP spid="78" grpId="1" animBg="1"/>
      <p:bldP spid="31" grpId="0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35461" y="5693946"/>
            <a:ext cx="867105" cy="6753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258367" y="1934717"/>
            <a:ext cx="1588536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 algn="just">
              <a:spcBef>
                <a:spcPct val="20000"/>
              </a:spcBef>
              <a:buClr>
                <a:srgbClr val="FFFF00"/>
              </a:buClr>
              <a:buSzPct val="100000"/>
              <a:buFont typeface="+mj-lt"/>
              <a:buAutoNum type="arabicPeriod" startAt="2"/>
              <a:defRPr/>
            </a:pPr>
            <a:r>
              <a:rPr lang="en-US" sz="24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VÍ DỤ</a:t>
            </a:r>
            <a:endParaRPr lang="en-US" sz="2400" b="1" kern="0" dirty="0">
              <a:solidFill>
                <a:srgbClr val="FFFF00"/>
              </a:solidFill>
              <a:latin typeface=".VnTime" pitchFamily="34" charset="0"/>
            </a:endParaRPr>
          </a:p>
        </p:txBody>
      </p:sp>
      <p:sp>
        <p:nvSpPr>
          <p:cNvPr id="38" name="Rectangle 3"/>
          <p:cNvSpPr txBox="1">
            <a:spLocks noChangeArrowheads="1"/>
          </p:cNvSpPr>
          <p:nvPr/>
        </p:nvSpPr>
        <p:spPr bwMode="auto">
          <a:xfrm>
            <a:off x="211935" y="716916"/>
            <a:ext cx="5985666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 algn="just">
              <a:spcBef>
                <a:spcPct val="20000"/>
              </a:spcBef>
              <a:buClr>
                <a:srgbClr val="FFFF00"/>
              </a:buClr>
              <a:buSzPct val="100000"/>
              <a:buAutoNum type="arabicPeriod"/>
              <a:defRPr/>
            </a:pPr>
            <a:r>
              <a:rPr lang="en-US" sz="24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 CỦA ĐA THỨC MỘT BIẾN</a:t>
            </a:r>
            <a:endParaRPr lang="en-US" sz="2400" b="1" kern="0" dirty="0">
              <a:solidFill>
                <a:srgbClr val="FFFF00"/>
              </a:solidFill>
              <a:latin typeface=".VnTime" pitchFamily="34" charset="0"/>
            </a:endParaRPr>
          </a:p>
        </p:txBody>
      </p:sp>
      <p:sp>
        <p:nvSpPr>
          <p:cNvPr id="39" name="TextBox 1">
            <a:extLst>
              <a:ext uri="{FF2B5EF4-FFF2-40B4-BE49-F238E27FC236}">
                <a16:creationId xmlns:a16="http://schemas.microsoft.com/office/drawing/2014/main" xmlns="" id="{7C854D26-999F-483A-A985-8ADA0180D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6320" y="162993"/>
            <a:ext cx="7511826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9.  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 CỦA ĐA THỨC MỘT BIẾN</a:t>
            </a:r>
            <a:endParaRPr lang="vi-VN" alt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14"/>
          <p:cNvSpPr txBox="1">
            <a:spLocks noChangeArrowheads="1"/>
          </p:cNvSpPr>
          <p:nvPr/>
        </p:nvSpPr>
        <p:spPr bwMode="auto">
          <a:xfrm>
            <a:off x="387928" y="1140738"/>
            <a:ext cx="6525490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spcBef>
                <a:spcPts val="12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 = 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P(x)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 = 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6" name="Picture 8" descr="Picture20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345" y="5751432"/>
            <a:ext cx="503356" cy="48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AutoShape 13"/>
          <p:cNvSpPr>
            <a:spLocks noChangeArrowheads="1"/>
          </p:cNvSpPr>
          <p:nvPr/>
        </p:nvSpPr>
        <p:spPr bwMode="auto">
          <a:xfrm>
            <a:off x="7835461" y="1556236"/>
            <a:ext cx="4341007" cy="3331074"/>
          </a:xfrm>
          <a:prstGeom prst="cloudCallout">
            <a:avLst>
              <a:gd name="adj1" fmla="val -35856"/>
              <a:gd name="adj2" fmla="val 67092"/>
            </a:avLst>
          </a:prstGeom>
          <a:solidFill>
            <a:srgbClr val="FFFF00"/>
          </a:solidFill>
          <a:ln w="1905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pPr algn="ctr">
              <a:spcBef>
                <a:spcPts val="600"/>
              </a:spcBef>
            </a:pPr>
            <a:r>
              <a:rPr lang="en-US" sz="23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300" b="1" dirty="0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 </a:t>
            </a:r>
            <a:r>
              <a:rPr lang="en-US" sz="2300" b="1" dirty="0" err="1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lµm</a:t>
            </a:r>
            <a:r>
              <a:rPr lang="en-US" sz="2300" b="1" dirty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 </a:t>
            </a:r>
            <a:r>
              <a:rPr lang="en-US" sz="2300" b="1" dirty="0" err="1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nh</a:t>
            </a:r>
            <a:r>
              <a:rPr lang="en-US" sz="23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300" b="1" dirty="0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­ </a:t>
            </a:r>
            <a:r>
              <a:rPr lang="en-US" sz="2300" b="1" dirty="0" err="1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thÕ</a:t>
            </a:r>
            <a:r>
              <a:rPr lang="en-US" sz="2300" b="1" dirty="0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 </a:t>
            </a:r>
            <a:r>
              <a:rPr lang="en-US" sz="2300" b="1" dirty="0" err="1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nµo</a:t>
            </a:r>
            <a:r>
              <a:rPr lang="en-US" sz="2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300" b="1" dirty="0" smtClean="0">
                <a:solidFill>
                  <a:srgbClr val="C00000"/>
                </a:solidFill>
                <a:latin typeface=".VnTime" pitchFamily="34" charset="0"/>
                <a:cs typeface="Arial" pitchFamily="34" charset="0"/>
              </a:rPr>
              <a:t>?</a:t>
            </a:r>
            <a:endParaRPr lang="en-US" sz="2300" b="1" dirty="0">
              <a:solidFill>
                <a:srgbClr val="C00000"/>
              </a:solidFill>
              <a:latin typeface=".VnTime" pitchFamily="34" charset="0"/>
              <a:cs typeface="Arial" pitchFamily="34" charset="0"/>
            </a:endParaRP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384495" y="2359390"/>
            <a:ext cx="7277546" cy="1938992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iểm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P(x): 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P(a).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P(a)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+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(a) =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P(x).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+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(a) ≠ 0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P(x).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auto">
          <a:xfrm>
            <a:off x="384495" y="4493617"/>
            <a:ext cx="7277546" cy="1200329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P(x): 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P(x) = 0. (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x).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 ở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3"/>
          <p:cNvSpPr txBox="1">
            <a:spLocks noChangeArrowheads="1"/>
          </p:cNvSpPr>
          <p:nvPr/>
        </p:nvSpPr>
        <p:spPr bwMode="auto">
          <a:xfrm>
            <a:off x="258367" y="4407735"/>
            <a:ext cx="7424694" cy="1365531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endParaRPr lang="en-US" sz="2400" b="1" kern="0" dirty="0">
              <a:solidFill>
                <a:srgbClr val="FFFF00"/>
              </a:solidFill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74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78" grpId="0" animBg="1"/>
      <p:bldP spid="78" grpId="1" animBg="1"/>
      <p:bldP spid="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871546" y="1867952"/>
            <a:ext cx="4189075" cy="267765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H(x) = 0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x</a:t>
            </a:r>
            <a:r>
              <a:rPr lang="en-US" sz="240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9 = 0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Cambria Math"/>
                <a:ea typeface="Cambria Math"/>
                <a:cs typeface="Times New Roman" pitchFamily="18" charset="0"/>
              </a:rPr>
              <a:t>⟹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x</a:t>
            </a:r>
            <a:r>
              <a:rPr lang="en-US" sz="240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= 9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TH1: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= 3</a:t>
            </a:r>
            <a:r>
              <a:rPr lang="en-US" sz="240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TH2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24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(– 3)</a:t>
            </a:r>
            <a:r>
              <a:rPr lang="en-US" sz="24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smtClean="0">
                <a:solidFill>
                  <a:schemeClr val="bg1"/>
                </a:solidFill>
                <a:latin typeface="Cambria Math"/>
                <a:ea typeface="Cambria Math"/>
                <a:cs typeface="Times New Roman" pitchFamily="18" charset="0"/>
              </a:rPr>
              <a:t>⟹   x = 3            ⟹  </a:t>
            </a:r>
            <a:r>
              <a:rPr lang="en-US" sz="2400" dirty="0">
                <a:solidFill>
                  <a:schemeClr val="bg1"/>
                </a:solidFill>
                <a:latin typeface="Cambria Math"/>
                <a:ea typeface="Cambria Math"/>
                <a:cs typeface="Times New Roman" pitchFamily="18" charset="0"/>
              </a:rPr>
              <a:t>x = – 3 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Vậy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đa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H(x)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x = 3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x = – 3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258367" y="1934717"/>
            <a:ext cx="1588536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 algn="just">
              <a:spcBef>
                <a:spcPct val="20000"/>
              </a:spcBef>
              <a:buClr>
                <a:srgbClr val="FFFF00"/>
              </a:buClr>
              <a:buSzPct val="100000"/>
              <a:buFont typeface="+mj-lt"/>
              <a:buAutoNum type="arabicPeriod" startAt="2"/>
              <a:defRPr/>
            </a:pPr>
            <a:r>
              <a:rPr lang="en-US" sz="24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VÍ DỤ</a:t>
            </a:r>
            <a:endParaRPr lang="en-US" sz="2400" b="1" kern="0" dirty="0">
              <a:solidFill>
                <a:srgbClr val="FFFF00"/>
              </a:solidFill>
              <a:latin typeface=".VnTime" pitchFamily="34" charset="0"/>
            </a:endParaRPr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7851843" y="1250316"/>
            <a:ext cx="8875" cy="5245684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384495" y="5775365"/>
            <a:ext cx="72775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dirty="0" err="1" smtClean="0">
                <a:solidFill>
                  <a:schemeClr val="bg1"/>
                </a:solidFill>
                <a:latin typeface=".VnTime" pitchFamily="34" charset="0"/>
              </a:rPr>
              <a:t>a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.VnTime" pitchFamily="34" charset="0"/>
              </a:rPr>
              <a:t>thøc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:  H(x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) = x</a:t>
            </a:r>
            <a:r>
              <a:rPr lang="en-US" sz="2400" baseline="30000" dirty="0">
                <a:solidFill>
                  <a:schemeClr val="bg1"/>
                </a:solidFill>
                <a:latin typeface=".VnTime" pitchFamily="34" charset="0"/>
              </a:rPr>
              <a:t>2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– 9</a:t>
            </a:r>
          </a:p>
        </p:txBody>
      </p:sp>
      <p:sp>
        <p:nvSpPr>
          <p:cNvPr id="38" name="Rectangle 3"/>
          <p:cNvSpPr txBox="1">
            <a:spLocks noChangeArrowheads="1"/>
          </p:cNvSpPr>
          <p:nvPr/>
        </p:nvSpPr>
        <p:spPr bwMode="auto">
          <a:xfrm>
            <a:off x="211935" y="716916"/>
            <a:ext cx="5985666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 algn="just">
              <a:spcBef>
                <a:spcPct val="20000"/>
              </a:spcBef>
              <a:buClr>
                <a:srgbClr val="FFFF00"/>
              </a:buClr>
              <a:buSzPct val="100000"/>
              <a:buAutoNum type="arabicPeriod"/>
              <a:defRPr/>
            </a:pPr>
            <a:r>
              <a:rPr lang="en-US" sz="24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 CỦA ĐA THỨC MỘT BIẾN</a:t>
            </a:r>
            <a:endParaRPr lang="en-US" sz="2400" b="1" kern="0" dirty="0">
              <a:solidFill>
                <a:srgbClr val="FFFF00"/>
              </a:solidFill>
              <a:latin typeface=".VnTime" pitchFamily="34" charset="0"/>
            </a:endParaRPr>
          </a:p>
        </p:txBody>
      </p:sp>
      <p:sp>
        <p:nvSpPr>
          <p:cNvPr id="39" name="TextBox 1">
            <a:extLst>
              <a:ext uri="{FF2B5EF4-FFF2-40B4-BE49-F238E27FC236}">
                <a16:creationId xmlns:a16="http://schemas.microsoft.com/office/drawing/2014/main" xmlns="" id="{7C854D26-999F-483A-A985-8ADA0180D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6320" y="162993"/>
            <a:ext cx="7511826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9.  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 CỦA ĐA THỨC MỘT BIẾN</a:t>
            </a:r>
            <a:endParaRPr lang="vi-VN" alt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14"/>
          <p:cNvSpPr txBox="1">
            <a:spLocks noChangeArrowheads="1"/>
          </p:cNvSpPr>
          <p:nvPr/>
        </p:nvSpPr>
        <p:spPr bwMode="auto">
          <a:xfrm>
            <a:off x="387928" y="1140738"/>
            <a:ext cx="6525490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spcBef>
                <a:spcPts val="12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 = 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P(x)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 = 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384495" y="5794098"/>
            <a:ext cx="432836" cy="381000"/>
          </a:xfrm>
          <a:prstGeom prst="rect">
            <a:avLst/>
          </a:prstGeom>
          <a:solidFill>
            <a:srgbClr val="FFFF00"/>
          </a:solidFill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.VnTimeH" pitchFamily="34" charset="0"/>
              </a:rPr>
              <a:t>?4</a:t>
            </a:r>
            <a:endParaRPr lang="en-US" sz="2400" b="1" dirty="0">
              <a:ln w="11430"/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.VnTimeH" pitchFamily="34" charset="0"/>
            </a:endParaRPr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auto">
          <a:xfrm>
            <a:off x="384495" y="4518938"/>
            <a:ext cx="7277546" cy="1200329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P(x): 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P(x) = 0. (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x).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 ở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384495" y="2359390"/>
            <a:ext cx="7277546" cy="1938992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iểm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P(x): 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P(a).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ết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+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(a) =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P(x).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+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(a) ≠ 0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P(x).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8518214" y="1340621"/>
            <a:ext cx="1808199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400" b="1" u="sng" kern="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u="sng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kern="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kern="0" dirty="0">
              <a:solidFill>
                <a:srgbClr val="FFFF00"/>
              </a:solidFill>
              <a:latin typeface=".VnTime" pitchFamily="34" charset="0"/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9801504" y="3076660"/>
            <a:ext cx="0" cy="628237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65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076" grpId="0" animBg="1"/>
      <p:bldP spid="7200" grpId="0"/>
      <p:bldP spid="33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1">
            <a:extLst>
              <a:ext uri="{FF2B5EF4-FFF2-40B4-BE49-F238E27FC236}">
                <a16:creationId xmlns:a16="http://schemas.microsoft.com/office/drawing/2014/main" xmlns="" id="{7C854D26-999F-483A-A985-8ADA0180D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6320" y="162993"/>
            <a:ext cx="7511826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9.  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 CỦA ĐA THỨC MỘT BIẾN</a:t>
            </a:r>
            <a:endParaRPr lang="vi-VN" alt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211069" y="578841"/>
            <a:ext cx="1588536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 algn="just">
              <a:spcBef>
                <a:spcPct val="20000"/>
              </a:spcBef>
              <a:buClr>
                <a:srgbClr val="FFFF00"/>
              </a:buClr>
              <a:buSzPct val="100000"/>
              <a:buFont typeface="+mj-lt"/>
              <a:buAutoNum type="arabicPeriod" startAt="2"/>
              <a:defRPr/>
            </a:pPr>
            <a:r>
              <a:rPr lang="en-US" sz="24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VÍ DỤ</a:t>
            </a:r>
            <a:endParaRPr lang="en-US" sz="2400" b="1" kern="0" dirty="0">
              <a:solidFill>
                <a:srgbClr val="FFFF00"/>
              </a:solidFill>
              <a:latin typeface=".VnTime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647444"/>
              </p:ext>
            </p:extLst>
          </p:nvPr>
        </p:nvGraphicFramePr>
        <p:xfrm>
          <a:off x="739227" y="1143774"/>
          <a:ext cx="9539891" cy="3854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1173"/>
                <a:gridCol w="2766290"/>
                <a:gridCol w="1702676"/>
                <a:gridCol w="2159875"/>
                <a:gridCol w="2159877"/>
              </a:tblGrid>
              <a:tr h="763854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TT</a:t>
                      </a:r>
                      <a:endParaRPr lang="en-US" sz="22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ĐA</a:t>
                      </a:r>
                      <a:r>
                        <a:rPr lang="en-US" sz="2200" b="1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THÚC</a:t>
                      </a:r>
                      <a:endParaRPr lang="en-US" sz="22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BẬC CỦA ĐA</a:t>
                      </a:r>
                      <a:r>
                        <a:rPr lang="en-US" sz="22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THỨC</a:t>
                      </a:r>
                      <a:r>
                        <a:rPr lang="en-US" sz="22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2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NGHIỆM CỦA</a:t>
                      </a:r>
                      <a:r>
                        <a:rPr lang="en-US" sz="22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ĐA THỨC</a:t>
                      </a:r>
                      <a:endParaRPr lang="en-US" sz="22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2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NGHIỆM CỦA ĐA THỨC</a:t>
                      </a:r>
                      <a:endParaRPr lang="en-US" sz="22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72521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64638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P(x) = 2x + 1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58332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Q(x)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 x</a:t>
                      </a:r>
                      <a:r>
                        <a:rPr lang="en-US" sz="2400" b="1" baseline="30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.VnTime" pitchFamily="34" charset="0"/>
                        </a:rPr>
                        <a:t>–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 </a:t>
                      </a:r>
                      <a:endParaRPr lang="en-US" sz="24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58332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.VnTime" pitchFamily="34" charset="0"/>
                        </a:rPr>
                        <a:t>  H(x) = x</a:t>
                      </a:r>
                      <a:r>
                        <a:rPr lang="en-US" sz="2400" b="1" baseline="30000" dirty="0" smtClean="0">
                          <a:solidFill>
                            <a:schemeClr val="bg1"/>
                          </a:solidFill>
                          <a:latin typeface=".VnTime" pitchFamily="34" charset="0"/>
                        </a:rPr>
                        <a:t>2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.VnTime" pitchFamily="34" charset="0"/>
                        </a:rPr>
                        <a:t> – 9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55229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G(x) =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x</a:t>
                      </a:r>
                      <a:r>
                        <a:rPr lang="en-US" sz="2400" b="1" baseline="30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+ 1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1535427" y="1860140"/>
            <a:ext cx="2932580" cy="803264"/>
            <a:chOff x="1819215" y="2033566"/>
            <a:chExt cx="2932580" cy="803264"/>
          </a:xfrm>
        </p:grpSpPr>
        <p:grpSp>
          <p:nvGrpSpPr>
            <p:cNvPr id="13" name="Group 12"/>
            <p:cNvGrpSpPr/>
            <p:nvPr/>
          </p:nvGrpSpPr>
          <p:grpSpPr>
            <a:xfrm>
              <a:off x="2082370" y="2033566"/>
              <a:ext cx="2669425" cy="803264"/>
              <a:chOff x="3094367" y="2025205"/>
              <a:chExt cx="2669425" cy="803264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3094367" y="2025205"/>
                <a:ext cx="1997029" cy="788988"/>
                <a:chOff x="5609648" y="2046006"/>
                <a:chExt cx="1574782" cy="788988"/>
              </a:xfrm>
            </p:grpSpPr>
            <p:grpSp>
              <p:nvGrpSpPr>
                <p:cNvPr id="18" name="Group 20"/>
                <p:cNvGrpSpPr>
                  <a:grpSpLocks/>
                </p:cNvGrpSpPr>
                <p:nvPr/>
              </p:nvGrpSpPr>
              <p:grpSpPr bwMode="auto">
                <a:xfrm>
                  <a:off x="5609648" y="2046006"/>
                  <a:ext cx="1362077" cy="788988"/>
                  <a:chOff x="4860" y="2722"/>
                  <a:chExt cx="858" cy="497"/>
                </a:xfrm>
              </p:grpSpPr>
              <p:sp>
                <p:nvSpPr>
                  <p:cNvPr id="20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60" y="2815"/>
                    <a:ext cx="662" cy="29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endParaRPr lang="en-US" sz="2400" b="1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21" name="Group 22"/>
                  <p:cNvGrpSpPr>
                    <a:grpSpLocks/>
                  </p:cNvGrpSpPr>
                  <p:nvPr/>
                </p:nvGrpSpPr>
                <p:grpSpPr bwMode="auto">
                  <a:xfrm>
                    <a:off x="5159" y="2722"/>
                    <a:ext cx="559" cy="497"/>
                    <a:chOff x="3692" y="2290"/>
                    <a:chExt cx="559" cy="497"/>
                  </a:xfrm>
                </p:grpSpPr>
                <p:sp>
                  <p:nvSpPr>
                    <p:cNvPr id="22" name="Text Box 2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92" y="2290"/>
                      <a:ext cx="559" cy="29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3" name="Text Box 2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25" y="2496"/>
                      <a:ext cx="384" cy="29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9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4" name="Line 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3" y="2538"/>
                      <a:ext cx="118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 sz="2400" b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</p:grpSp>
            <p:sp>
              <p:nvSpPr>
                <p:cNvPr id="19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6406902" y="2150268"/>
                  <a:ext cx="777528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400" b="1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x  </a:t>
                  </a:r>
                  <a:r>
                    <a:rPr lang="en-US" sz="2400" b="1" dirty="0">
                      <a:solidFill>
                        <a:schemeClr val="bg1"/>
                      </a:solidFill>
                      <a:latin typeface=".VnTime" pitchFamily="34" charset="0"/>
                    </a:rPr>
                    <a:t>–</a:t>
                  </a:r>
                  <a:r>
                    <a:rPr lang="en-US" sz="2400" b="1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endParaRPr lang="en-US" sz="24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5" name="Text Box 23"/>
              <p:cNvSpPr txBox="1">
                <a:spLocks noChangeArrowheads="1"/>
              </p:cNvSpPr>
              <p:nvPr/>
            </p:nvSpPr>
            <p:spPr bwMode="auto">
              <a:xfrm>
                <a:off x="4638436" y="2039482"/>
                <a:ext cx="1125356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160</a:t>
                </a:r>
                <a:endParaRPr lang="en-US" sz="24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Text Box 24"/>
              <p:cNvSpPr txBox="1">
                <a:spLocks noChangeArrowheads="1"/>
              </p:cNvSpPr>
              <p:nvPr/>
            </p:nvSpPr>
            <p:spPr bwMode="auto">
              <a:xfrm>
                <a:off x="4704870" y="2366507"/>
                <a:ext cx="773053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 9</a:t>
                </a:r>
                <a:endParaRPr lang="en-US" sz="24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Line 25"/>
              <p:cNvSpPr>
                <a:spLocks noChangeShapeType="1"/>
              </p:cNvSpPr>
              <p:nvPr/>
            </p:nvSpPr>
            <p:spPr bwMode="auto">
              <a:xfrm>
                <a:off x="4869475" y="2433181"/>
                <a:ext cx="478408" cy="2406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400" b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5" name="Rectangle 24"/>
            <p:cNvSpPr/>
            <p:nvPr/>
          </p:nvSpPr>
          <p:spPr>
            <a:xfrm>
              <a:off x="1819215" y="2183672"/>
              <a:ext cx="1069748" cy="46780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P(x) =</a:t>
              </a:r>
              <a:endPara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716001" y="1170772"/>
            <a:ext cx="9695792" cy="390572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14695" y="1905957"/>
            <a:ext cx="969579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19947" y="2647638"/>
            <a:ext cx="968528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30453" y="3300832"/>
            <a:ext cx="967478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09435" y="3846037"/>
            <a:ext cx="968004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04175" y="4450136"/>
            <a:ext cx="968530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503895" y="1175306"/>
            <a:ext cx="0" cy="3901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958915" y="1176121"/>
            <a:ext cx="0" cy="388460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4267332" y="1173000"/>
            <a:ext cx="0" cy="390349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8108519" y="1173000"/>
            <a:ext cx="0" cy="390349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3"/>
          <p:cNvSpPr txBox="1">
            <a:spLocks noChangeArrowheads="1"/>
          </p:cNvSpPr>
          <p:nvPr/>
        </p:nvSpPr>
        <p:spPr bwMode="auto">
          <a:xfrm>
            <a:off x="6557163" y="2064775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32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ectangle 3"/>
          <p:cNvSpPr txBox="1">
            <a:spLocks noChangeArrowheads="1"/>
          </p:cNvSpPr>
          <p:nvPr/>
        </p:nvSpPr>
        <p:spPr bwMode="auto">
          <a:xfrm>
            <a:off x="6541396" y="3348772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1; </a:t>
            </a:r>
            <a:r>
              <a:rPr lang="en-US" sz="2000" b="1" dirty="0">
                <a:solidFill>
                  <a:srgbClr val="FFFF00"/>
                </a:solidFill>
                <a:latin typeface=".VnTime" pitchFamily="34" charset="0"/>
              </a:rPr>
              <a:t>–</a:t>
            </a: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3"/>
          <p:cNvSpPr txBox="1">
            <a:spLocks noChangeArrowheads="1"/>
          </p:cNvSpPr>
          <p:nvPr/>
        </p:nvSpPr>
        <p:spPr bwMode="auto">
          <a:xfrm>
            <a:off x="6541396" y="3978658"/>
            <a:ext cx="1043124" cy="397279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3; </a:t>
            </a:r>
            <a:r>
              <a:rPr lang="en-US" sz="2400" b="1" dirty="0">
                <a:solidFill>
                  <a:srgbClr val="FFFF00"/>
                </a:solidFill>
                <a:latin typeface=".VnTime" pitchFamily="34" charset="0"/>
              </a:rPr>
              <a:t>–</a:t>
            </a: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6319375" y="4491452"/>
            <a:ext cx="1394994" cy="44314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kern="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6762439" y="2580116"/>
            <a:ext cx="1125356" cy="757912"/>
            <a:chOff x="6967397" y="2879670"/>
            <a:chExt cx="1125356" cy="757912"/>
          </a:xfrm>
        </p:grpSpPr>
        <p:sp>
          <p:nvSpPr>
            <p:cNvPr id="50" name="Text Box 23"/>
            <p:cNvSpPr txBox="1">
              <a:spLocks noChangeArrowheads="1"/>
            </p:cNvSpPr>
            <p:nvPr/>
          </p:nvSpPr>
          <p:spPr bwMode="auto">
            <a:xfrm>
              <a:off x="6967397" y="2879670"/>
              <a:ext cx="1125356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>
                  <a:solidFill>
                    <a:srgbClr val="FFFF00"/>
                  </a:solidFill>
                  <a:latin typeface=".VnTime" pitchFamily="34" charset="0"/>
                </a:rPr>
                <a:t>–</a:t>
              </a:r>
              <a:r>
                <a:rPr lang="en-US" sz="22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1</a:t>
              </a:r>
              <a:endParaRPr lang="en-US" sz="2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Text Box 24"/>
            <p:cNvSpPr txBox="1">
              <a:spLocks noChangeArrowheads="1"/>
            </p:cNvSpPr>
            <p:nvPr/>
          </p:nvSpPr>
          <p:spPr bwMode="auto">
            <a:xfrm>
              <a:off x="7033831" y="3206695"/>
              <a:ext cx="773053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  2</a:t>
              </a:r>
              <a:endParaRPr lang="en-US" sz="2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Line 25"/>
            <p:cNvSpPr>
              <a:spLocks noChangeShapeType="1"/>
            </p:cNvSpPr>
            <p:nvPr/>
          </p:nvSpPr>
          <p:spPr bwMode="auto">
            <a:xfrm>
              <a:off x="7154960" y="3241838"/>
              <a:ext cx="375115" cy="0"/>
            </a:xfrm>
            <a:prstGeom prst="line">
              <a:avLst/>
            </a:prstGeom>
            <a:noFill/>
            <a:ln w="127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3" name="Rectangle 3"/>
          <p:cNvSpPr txBox="1">
            <a:spLocks noChangeArrowheads="1"/>
          </p:cNvSpPr>
          <p:nvPr/>
        </p:nvSpPr>
        <p:spPr bwMode="auto">
          <a:xfrm>
            <a:off x="4596988" y="1979984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3"/>
          <p:cNvSpPr txBox="1">
            <a:spLocks noChangeArrowheads="1"/>
          </p:cNvSpPr>
          <p:nvPr/>
        </p:nvSpPr>
        <p:spPr bwMode="auto">
          <a:xfrm>
            <a:off x="4620609" y="2716749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55" name="Rectangle 3"/>
          <p:cNvSpPr txBox="1">
            <a:spLocks noChangeArrowheads="1"/>
          </p:cNvSpPr>
          <p:nvPr/>
        </p:nvSpPr>
        <p:spPr bwMode="auto">
          <a:xfrm>
            <a:off x="4612754" y="4481257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Rectangle 3"/>
          <p:cNvSpPr txBox="1">
            <a:spLocks noChangeArrowheads="1"/>
          </p:cNvSpPr>
          <p:nvPr/>
        </p:nvSpPr>
        <p:spPr bwMode="auto">
          <a:xfrm>
            <a:off x="4599569" y="3928437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Rectangle 3"/>
          <p:cNvSpPr txBox="1">
            <a:spLocks noChangeArrowheads="1"/>
          </p:cNvSpPr>
          <p:nvPr/>
        </p:nvSpPr>
        <p:spPr bwMode="auto">
          <a:xfrm>
            <a:off x="4590430" y="3347533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Rectangle 3"/>
          <p:cNvSpPr txBox="1">
            <a:spLocks noChangeArrowheads="1"/>
          </p:cNvSpPr>
          <p:nvPr/>
        </p:nvSpPr>
        <p:spPr bwMode="auto">
          <a:xfrm>
            <a:off x="8552789" y="4481258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60" name="Rectangle 3"/>
          <p:cNvSpPr txBox="1">
            <a:spLocks noChangeArrowheads="1"/>
          </p:cNvSpPr>
          <p:nvPr/>
        </p:nvSpPr>
        <p:spPr bwMode="auto">
          <a:xfrm>
            <a:off x="8530453" y="3921889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3"/>
          <p:cNvSpPr txBox="1">
            <a:spLocks noChangeArrowheads="1"/>
          </p:cNvSpPr>
          <p:nvPr/>
        </p:nvSpPr>
        <p:spPr bwMode="auto">
          <a:xfrm>
            <a:off x="8530186" y="3323194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Rectangle 3"/>
          <p:cNvSpPr txBox="1">
            <a:spLocks noChangeArrowheads="1"/>
          </p:cNvSpPr>
          <p:nvPr/>
        </p:nvSpPr>
        <p:spPr bwMode="auto">
          <a:xfrm>
            <a:off x="8530453" y="2694505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ectangle 3"/>
          <p:cNvSpPr txBox="1">
            <a:spLocks noChangeArrowheads="1"/>
          </p:cNvSpPr>
          <p:nvPr/>
        </p:nvSpPr>
        <p:spPr bwMode="auto">
          <a:xfrm>
            <a:off x="8530453" y="2042334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" name="Text Box 32"/>
          <p:cNvSpPr txBox="1">
            <a:spLocks noChangeArrowheads="1"/>
          </p:cNvSpPr>
          <p:nvPr/>
        </p:nvSpPr>
        <p:spPr bwMode="auto">
          <a:xfrm>
            <a:off x="479091" y="5365449"/>
            <a:ext cx="977562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buFont typeface="Wingdings" pitchFamily="2" charset="2"/>
              <a:buChar char="Ø"/>
            </a:pP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en-US" sz="2400" dirty="0">
              <a:solidFill>
                <a:srgbClr val="FFFF00"/>
              </a:solidFill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48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430148" y="5430234"/>
            <a:ext cx="7267904" cy="83099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rgbClr val="FFFF00"/>
              </a:buClr>
            </a:pPr>
            <a:r>
              <a:rPr lang="en-US" sz="23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P(x) = 0. (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x).</a:t>
            </a:r>
          </a:p>
          <a:p>
            <a:pPr>
              <a:buClr>
                <a:srgbClr val="FFFF00"/>
              </a:buClr>
            </a:pPr>
            <a:r>
              <a:rPr lang="en-US" sz="23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3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 ở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01A4C9B-7832-4656-991B-108074174D48}"/>
              </a:ext>
            </a:extLst>
          </p:cNvPr>
          <p:cNvSpPr txBox="1"/>
          <p:nvPr/>
        </p:nvSpPr>
        <p:spPr>
          <a:xfrm>
            <a:off x="331076" y="1912894"/>
            <a:ext cx="3398483" cy="830997"/>
          </a:xfrm>
          <a:prstGeom prst="rect">
            <a:avLst/>
          </a:prstGeom>
          <a:solidFill>
            <a:srgbClr val="FFFF00"/>
          </a:solidFill>
          <a:ln w="190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đa</a:t>
            </a:r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4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4F55622-BDC6-440D-9C25-BDCE4CDD3E72}"/>
              </a:ext>
            </a:extLst>
          </p:cNvPr>
          <p:cNvSpPr txBox="1"/>
          <p:nvPr/>
        </p:nvSpPr>
        <p:spPr>
          <a:xfrm>
            <a:off x="331076" y="3661065"/>
            <a:ext cx="3398483" cy="1200329"/>
          </a:xfrm>
          <a:prstGeom prst="rect">
            <a:avLst/>
          </a:prstGeom>
          <a:solidFill>
            <a:srgbClr val="FFFF00"/>
          </a:solidFill>
          <a:ln w="190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FFFF00"/>
              </a:buClr>
            </a:pP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Kiểm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tra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có</a:t>
            </a:r>
            <a:endParaRPr lang="en-US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FFFF00"/>
              </a:buClr>
            </a:pP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nghiệm</a:t>
            </a:r>
            <a:endParaRPr lang="en-US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FFFF00"/>
              </a:buClr>
            </a:pP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29559" y="172391"/>
            <a:ext cx="5099131" cy="55399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CÁC NỘI DUNG CẦN NHỚ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30149" y="3584403"/>
            <a:ext cx="7267903" cy="150810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rgbClr val="FFFF00"/>
              </a:buClr>
            </a:pPr>
            <a:r>
              <a:rPr lang="en-US" sz="23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3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P(a).</a:t>
            </a:r>
          </a:p>
          <a:p>
            <a:pPr>
              <a:buClr>
                <a:srgbClr val="FFFF00"/>
              </a:buClr>
            </a:pPr>
            <a:r>
              <a:rPr lang="en-US" sz="23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3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P(a)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Clr>
                <a:srgbClr val="FFFF00"/>
              </a:buClr>
            </a:pP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+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P(a) = 0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3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P(x).</a:t>
            </a:r>
          </a:p>
          <a:p>
            <a:pPr>
              <a:buClr>
                <a:srgbClr val="FFFF00"/>
              </a:buClr>
            </a:pP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P(a) ≠ 0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3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3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P(x).</a:t>
            </a:r>
            <a:endParaRPr lang="en-US" sz="23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4F55622-BDC6-440D-9C25-BDCE4CDD3E72}"/>
              </a:ext>
            </a:extLst>
          </p:cNvPr>
          <p:cNvSpPr txBox="1"/>
          <p:nvPr/>
        </p:nvSpPr>
        <p:spPr>
          <a:xfrm>
            <a:off x="331076" y="5414468"/>
            <a:ext cx="3398483" cy="830997"/>
          </a:xfrm>
          <a:prstGeom prst="rect">
            <a:avLst/>
          </a:prstGeom>
          <a:solidFill>
            <a:srgbClr val="FFFF00"/>
          </a:solidFill>
          <a:ln w="190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FFFF00"/>
              </a:buClr>
            </a:pP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ìm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nghiệm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của</a:t>
            </a:r>
            <a:endParaRPr lang="en-US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FFFF00"/>
              </a:buClr>
            </a:pP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3745325" y="2117023"/>
            <a:ext cx="700589" cy="3896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3745324" y="5635120"/>
            <a:ext cx="700589" cy="3896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3745326" y="4135101"/>
            <a:ext cx="700589" cy="3896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430149" y="1087858"/>
            <a:ext cx="7267903" cy="221599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 = a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P(x) </a:t>
            </a:r>
            <a:r>
              <a:rPr lang="en-US" sz="23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 = a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en-US" sz="2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89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9" grpId="0" animBg="1"/>
      <p:bldP spid="12" grpId="0" animBg="1"/>
      <p:bldP spid="15" grpId="0" animBg="1"/>
      <p:bldP spid="10" grpId="0" animBg="1"/>
      <p:bldP spid="2" grpId="0" animBg="1"/>
      <p:bldP spid="13" grpId="0" animBg="1"/>
      <p:bldP spid="14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1">
            <a:extLst>
              <a:ext uri="{FF2B5EF4-FFF2-40B4-BE49-F238E27FC236}">
                <a16:creationId xmlns:a16="http://schemas.microsoft.com/office/drawing/2014/main" xmlns="" id="{7C854D26-999F-483A-A985-8ADA0180D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1006" y="168331"/>
            <a:ext cx="1995818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CỦNG CỐ </a:t>
            </a:r>
            <a:endParaRPr lang="vi-VN" alt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274132" y="578841"/>
            <a:ext cx="10089785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400" b="1" u="sng" kern="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u="sng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64988"/>
              </p:ext>
            </p:extLst>
          </p:nvPr>
        </p:nvGraphicFramePr>
        <p:xfrm>
          <a:off x="739227" y="1143774"/>
          <a:ext cx="10454291" cy="5036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172"/>
                <a:gridCol w="2810128"/>
                <a:gridCol w="2731555"/>
                <a:gridCol w="1689458"/>
                <a:gridCol w="2399978"/>
              </a:tblGrid>
              <a:tr h="763854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TT</a:t>
                      </a:r>
                      <a:endParaRPr lang="en-US" sz="22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ĐA</a:t>
                      </a:r>
                      <a:r>
                        <a:rPr lang="en-US" sz="2200" b="1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THÚC</a:t>
                      </a:r>
                      <a:endParaRPr lang="en-US" sz="22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NGHIỆM CỦA</a:t>
                      </a:r>
                      <a:r>
                        <a:rPr lang="en-US" sz="2200" b="1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ĐA THỨC</a:t>
                      </a:r>
                      <a:endParaRPr lang="en-US" sz="2200" b="1" dirty="0" smtClean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BẬC</a:t>
                      </a:r>
                      <a:r>
                        <a:rPr lang="en-US" sz="22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CỦA ĐA THỨC</a:t>
                      </a:r>
                      <a:endParaRPr lang="en-US" sz="22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2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NGHIỆM CỦA ĐA THỨC</a:t>
                      </a:r>
                      <a:endParaRPr lang="en-US" sz="22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64638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A(x)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 2x 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.VnTime" pitchFamily="34" charset="0"/>
                        </a:rPr>
                        <a:t>–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6 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.VnTime" pitchFamily="34" charset="0"/>
                        </a:rPr>
                        <a:t>–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 ;   0 ;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3 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74097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B(x) = -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1/2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 +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400"/>
                        </a:spcBef>
                      </a:pPr>
                      <a:r>
                        <a:rPr lang="en-US" sz="36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   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36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  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       ; 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58332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M(x)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 x</a:t>
                      </a:r>
                      <a:r>
                        <a:rPr lang="en-US" sz="2400" b="1" baseline="30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.VnTime" pitchFamily="34" charset="0"/>
                        </a:rPr>
                        <a:t>–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3x + 2 </a:t>
                      </a:r>
                      <a:endParaRPr lang="en-US" sz="24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.VnTime" pitchFamily="34" charset="0"/>
                        </a:rPr>
                        <a:t>– 2 ;  – 1 ;   1 ;   2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583324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chemeClr val="bg1"/>
                        </a:solidFill>
                        <a:latin typeface=".VnTime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55229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Q(x) =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x</a:t>
                      </a:r>
                      <a:r>
                        <a:rPr lang="en-US" sz="2400" b="1" baseline="30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 x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.VnTime" pitchFamily="34" charset="0"/>
                        </a:rPr>
                        <a:t>– 1 ;   0 ;       ;   1 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61435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K(x) =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x</a:t>
                      </a:r>
                      <a:r>
                        <a:rPr lang="en-US" sz="2400" b="1" baseline="30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.VnTime" pitchFamily="34" charset="0"/>
                        </a:rPr>
                        <a:t>–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4x 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.VnTime" pitchFamily="34" charset="0"/>
                        </a:rPr>
                        <a:t>– 2 ;   0 ;   3 ;   2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552292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716001" y="1186593"/>
            <a:ext cx="10477516" cy="5103848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14695" y="1905957"/>
            <a:ext cx="1047882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19947" y="2568808"/>
            <a:ext cx="1047357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730453" y="3295090"/>
            <a:ext cx="10463064" cy="574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09435" y="3877569"/>
            <a:ext cx="1048408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04175" y="4450136"/>
            <a:ext cx="1048934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566959" y="1175306"/>
            <a:ext cx="0" cy="511513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093208" y="1196248"/>
            <a:ext cx="20967" cy="509419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4374759" y="1173000"/>
            <a:ext cx="0" cy="511744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8786444" y="1173000"/>
            <a:ext cx="0" cy="511744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714681" y="5012452"/>
            <a:ext cx="1047883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6426348" y="2552262"/>
            <a:ext cx="1125356" cy="788988"/>
            <a:chOff x="5034912" y="5670330"/>
            <a:chExt cx="1125356" cy="788988"/>
          </a:xfrm>
        </p:grpSpPr>
        <p:sp>
          <p:nvSpPr>
            <p:cNvPr id="66" name="Text Box 23"/>
            <p:cNvSpPr txBox="1">
              <a:spLocks noChangeArrowheads="1"/>
            </p:cNvSpPr>
            <p:nvPr/>
          </p:nvSpPr>
          <p:spPr bwMode="auto">
            <a:xfrm>
              <a:off x="5034912" y="5670330"/>
              <a:ext cx="1125356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1</a:t>
              </a:r>
              <a:endPara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7" name="Text Box 24"/>
            <p:cNvSpPr txBox="1">
              <a:spLocks noChangeArrowheads="1"/>
            </p:cNvSpPr>
            <p:nvPr/>
          </p:nvSpPr>
          <p:spPr bwMode="auto">
            <a:xfrm>
              <a:off x="5101346" y="5997355"/>
              <a:ext cx="77305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3</a:t>
              </a:r>
              <a:endPara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8" name="Line 25"/>
            <p:cNvSpPr>
              <a:spLocks noChangeShapeType="1"/>
            </p:cNvSpPr>
            <p:nvPr/>
          </p:nvSpPr>
          <p:spPr bwMode="auto">
            <a:xfrm>
              <a:off x="5238241" y="6064030"/>
              <a:ext cx="237553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9" name="Text Box 23"/>
          <p:cNvSpPr txBox="1">
            <a:spLocks noChangeArrowheads="1"/>
          </p:cNvSpPr>
          <p:nvPr/>
        </p:nvSpPr>
        <p:spPr bwMode="auto">
          <a:xfrm>
            <a:off x="3169323" y="2506102"/>
            <a:ext cx="1125356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 Box 24"/>
          <p:cNvSpPr txBox="1">
            <a:spLocks noChangeArrowheads="1"/>
          </p:cNvSpPr>
          <p:nvPr/>
        </p:nvSpPr>
        <p:spPr bwMode="auto">
          <a:xfrm>
            <a:off x="3235757" y="2833127"/>
            <a:ext cx="77305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Line 25"/>
          <p:cNvSpPr>
            <a:spLocks noChangeShapeType="1"/>
          </p:cNvSpPr>
          <p:nvPr/>
        </p:nvSpPr>
        <p:spPr bwMode="auto">
          <a:xfrm>
            <a:off x="3372652" y="2899802"/>
            <a:ext cx="237553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5832089" y="2559142"/>
            <a:ext cx="1125356" cy="788988"/>
            <a:chOff x="5034912" y="5670330"/>
            <a:chExt cx="1125356" cy="788988"/>
          </a:xfrm>
        </p:grpSpPr>
        <p:sp>
          <p:nvSpPr>
            <p:cNvPr id="74" name="Text Box 23"/>
            <p:cNvSpPr txBox="1">
              <a:spLocks noChangeArrowheads="1"/>
            </p:cNvSpPr>
            <p:nvPr/>
          </p:nvSpPr>
          <p:spPr bwMode="auto">
            <a:xfrm>
              <a:off x="5034912" y="5670330"/>
              <a:ext cx="1125356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1</a:t>
              </a:r>
              <a:endPara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" name="Text Box 24"/>
            <p:cNvSpPr txBox="1">
              <a:spLocks noChangeArrowheads="1"/>
            </p:cNvSpPr>
            <p:nvPr/>
          </p:nvSpPr>
          <p:spPr bwMode="auto">
            <a:xfrm>
              <a:off x="5101346" y="5997355"/>
              <a:ext cx="77305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6</a:t>
              </a:r>
              <a:endPara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6" name="Line 25"/>
            <p:cNvSpPr>
              <a:spLocks noChangeShapeType="1"/>
            </p:cNvSpPr>
            <p:nvPr/>
          </p:nvSpPr>
          <p:spPr bwMode="auto">
            <a:xfrm>
              <a:off x="5238241" y="6064030"/>
              <a:ext cx="237553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5242614" y="2553839"/>
            <a:ext cx="1076761" cy="788988"/>
            <a:chOff x="5034912" y="5670330"/>
            <a:chExt cx="1125356" cy="788988"/>
          </a:xfrm>
        </p:grpSpPr>
        <p:sp>
          <p:nvSpPr>
            <p:cNvPr id="78" name="Text Box 23"/>
            <p:cNvSpPr txBox="1">
              <a:spLocks noChangeArrowheads="1"/>
            </p:cNvSpPr>
            <p:nvPr/>
          </p:nvSpPr>
          <p:spPr bwMode="auto">
            <a:xfrm>
              <a:off x="5034912" y="5670330"/>
              <a:ext cx="1125356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1</a:t>
              </a:r>
              <a:endPara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9" name="Text Box 24"/>
            <p:cNvSpPr txBox="1">
              <a:spLocks noChangeArrowheads="1"/>
            </p:cNvSpPr>
            <p:nvPr/>
          </p:nvSpPr>
          <p:spPr bwMode="auto">
            <a:xfrm>
              <a:off x="5101346" y="5997355"/>
              <a:ext cx="77305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80" name="Line 25"/>
            <p:cNvSpPr>
              <a:spLocks noChangeShapeType="1"/>
            </p:cNvSpPr>
            <p:nvPr/>
          </p:nvSpPr>
          <p:spPr bwMode="auto">
            <a:xfrm>
              <a:off x="5238241" y="6064030"/>
              <a:ext cx="237553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4485121" y="2547857"/>
            <a:ext cx="1125356" cy="788988"/>
            <a:chOff x="5034912" y="5670330"/>
            <a:chExt cx="1125356" cy="788988"/>
          </a:xfrm>
        </p:grpSpPr>
        <p:sp>
          <p:nvSpPr>
            <p:cNvPr id="82" name="Text Box 23"/>
            <p:cNvSpPr txBox="1">
              <a:spLocks noChangeArrowheads="1"/>
            </p:cNvSpPr>
            <p:nvPr/>
          </p:nvSpPr>
          <p:spPr bwMode="auto">
            <a:xfrm>
              <a:off x="5034912" y="5670330"/>
              <a:ext cx="1125356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1</a:t>
              </a:r>
              <a:endPara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" name="Text Box 24"/>
            <p:cNvSpPr txBox="1">
              <a:spLocks noChangeArrowheads="1"/>
            </p:cNvSpPr>
            <p:nvPr/>
          </p:nvSpPr>
          <p:spPr bwMode="auto">
            <a:xfrm>
              <a:off x="5101346" y="5997355"/>
              <a:ext cx="77305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6</a:t>
              </a:r>
              <a:endPara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4" name="Line 25"/>
            <p:cNvSpPr>
              <a:spLocks noChangeShapeType="1"/>
            </p:cNvSpPr>
            <p:nvPr/>
          </p:nvSpPr>
          <p:spPr bwMode="auto">
            <a:xfrm>
              <a:off x="5238241" y="6064030"/>
              <a:ext cx="237553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3" name="Oval 92"/>
          <p:cNvSpPr/>
          <p:nvPr/>
        </p:nvSpPr>
        <p:spPr>
          <a:xfrm>
            <a:off x="6141380" y="1948580"/>
            <a:ext cx="515123" cy="447781"/>
          </a:xfrm>
          <a:prstGeom prst="ellipse">
            <a:avLst/>
          </a:prstGeom>
          <a:noFill/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 sz="24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94" name="Oval 93"/>
          <p:cNvSpPr/>
          <p:nvPr/>
        </p:nvSpPr>
        <p:spPr>
          <a:xfrm>
            <a:off x="4415122" y="2593470"/>
            <a:ext cx="616911" cy="685854"/>
          </a:xfrm>
          <a:prstGeom prst="ellipse">
            <a:avLst/>
          </a:prstGeom>
          <a:noFill/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 sz="24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95" name="Oval 94"/>
          <p:cNvSpPr/>
          <p:nvPr/>
        </p:nvSpPr>
        <p:spPr>
          <a:xfrm>
            <a:off x="6006995" y="3332364"/>
            <a:ext cx="345499" cy="447781"/>
          </a:xfrm>
          <a:prstGeom prst="ellipse">
            <a:avLst/>
          </a:prstGeom>
          <a:noFill/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 sz="24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00" name="Oval 99"/>
          <p:cNvSpPr/>
          <p:nvPr/>
        </p:nvSpPr>
        <p:spPr>
          <a:xfrm>
            <a:off x="6569311" y="3342870"/>
            <a:ext cx="345499" cy="447781"/>
          </a:xfrm>
          <a:prstGeom prst="ellipse">
            <a:avLst/>
          </a:prstGeom>
          <a:noFill/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 sz="24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5975449" y="3915692"/>
            <a:ext cx="345499" cy="447781"/>
          </a:xfrm>
          <a:prstGeom prst="ellipse">
            <a:avLst/>
          </a:prstGeom>
          <a:noFill/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 sz="24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01" name="Oval 100"/>
          <p:cNvSpPr/>
          <p:nvPr/>
        </p:nvSpPr>
        <p:spPr>
          <a:xfrm>
            <a:off x="4596270" y="3915692"/>
            <a:ext cx="514593" cy="447781"/>
          </a:xfrm>
          <a:prstGeom prst="ellipse">
            <a:avLst/>
          </a:prstGeom>
          <a:noFill/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 sz="24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03" name="Oval 102"/>
          <p:cNvSpPr/>
          <p:nvPr/>
        </p:nvSpPr>
        <p:spPr>
          <a:xfrm>
            <a:off x="5292556" y="4499034"/>
            <a:ext cx="345499" cy="447781"/>
          </a:xfrm>
          <a:prstGeom prst="ellipse">
            <a:avLst/>
          </a:prstGeom>
          <a:noFill/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 sz="24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04" name="Oval 103"/>
          <p:cNvSpPr/>
          <p:nvPr/>
        </p:nvSpPr>
        <p:spPr>
          <a:xfrm>
            <a:off x="4608362" y="4485685"/>
            <a:ext cx="486735" cy="447781"/>
          </a:xfrm>
          <a:prstGeom prst="ellipse">
            <a:avLst/>
          </a:prstGeom>
          <a:noFill/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 sz="24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05" name="Oval 104"/>
          <p:cNvSpPr/>
          <p:nvPr/>
        </p:nvSpPr>
        <p:spPr>
          <a:xfrm>
            <a:off x="4642782" y="5045186"/>
            <a:ext cx="494854" cy="447781"/>
          </a:xfrm>
          <a:prstGeom prst="ellipse">
            <a:avLst/>
          </a:prstGeom>
          <a:noFill/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 sz="24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06" name="Oval 105"/>
          <p:cNvSpPr/>
          <p:nvPr/>
        </p:nvSpPr>
        <p:spPr>
          <a:xfrm>
            <a:off x="5377813" y="5045186"/>
            <a:ext cx="345499" cy="447781"/>
          </a:xfrm>
          <a:prstGeom prst="ellipse">
            <a:avLst/>
          </a:prstGeom>
          <a:noFill/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 sz="24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07" name="Oval 106"/>
          <p:cNvSpPr/>
          <p:nvPr/>
        </p:nvSpPr>
        <p:spPr>
          <a:xfrm>
            <a:off x="6508548" y="5067683"/>
            <a:ext cx="345499" cy="447781"/>
          </a:xfrm>
          <a:prstGeom prst="ellipse">
            <a:avLst/>
          </a:prstGeom>
          <a:noFill/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 sz="24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13" name="Rectangle 3"/>
          <p:cNvSpPr txBox="1">
            <a:spLocks noChangeArrowheads="1"/>
          </p:cNvSpPr>
          <p:nvPr/>
        </p:nvSpPr>
        <p:spPr bwMode="auto">
          <a:xfrm>
            <a:off x="7537195" y="2042334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09" name="Rectangle 3"/>
          <p:cNvSpPr txBox="1">
            <a:spLocks noChangeArrowheads="1"/>
          </p:cNvSpPr>
          <p:nvPr/>
        </p:nvSpPr>
        <p:spPr bwMode="auto">
          <a:xfrm>
            <a:off x="7559531" y="4481258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10" name="Rectangle 3"/>
          <p:cNvSpPr txBox="1">
            <a:spLocks noChangeArrowheads="1"/>
          </p:cNvSpPr>
          <p:nvPr/>
        </p:nvSpPr>
        <p:spPr bwMode="auto">
          <a:xfrm>
            <a:off x="7537195" y="3921889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Rectangle 3"/>
          <p:cNvSpPr txBox="1">
            <a:spLocks noChangeArrowheads="1"/>
          </p:cNvSpPr>
          <p:nvPr/>
        </p:nvSpPr>
        <p:spPr bwMode="auto">
          <a:xfrm>
            <a:off x="7536928" y="3323194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Rectangle 3"/>
          <p:cNvSpPr txBox="1">
            <a:spLocks noChangeArrowheads="1"/>
          </p:cNvSpPr>
          <p:nvPr/>
        </p:nvSpPr>
        <p:spPr bwMode="auto">
          <a:xfrm>
            <a:off x="7537195" y="2694505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" name="Rectangle 3"/>
          <p:cNvSpPr txBox="1">
            <a:spLocks noChangeArrowheads="1"/>
          </p:cNvSpPr>
          <p:nvPr/>
        </p:nvSpPr>
        <p:spPr bwMode="auto">
          <a:xfrm>
            <a:off x="7570037" y="5075106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" name="Rectangle 3"/>
          <p:cNvSpPr txBox="1">
            <a:spLocks noChangeArrowheads="1"/>
          </p:cNvSpPr>
          <p:nvPr/>
        </p:nvSpPr>
        <p:spPr bwMode="auto">
          <a:xfrm>
            <a:off x="9383127" y="4475998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17" name="Rectangle 3"/>
          <p:cNvSpPr txBox="1">
            <a:spLocks noChangeArrowheads="1"/>
          </p:cNvSpPr>
          <p:nvPr/>
        </p:nvSpPr>
        <p:spPr bwMode="auto">
          <a:xfrm>
            <a:off x="9360791" y="3916629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3"/>
          <p:cNvSpPr txBox="1">
            <a:spLocks noChangeArrowheads="1"/>
          </p:cNvSpPr>
          <p:nvPr/>
        </p:nvSpPr>
        <p:spPr bwMode="auto">
          <a:xfrm>
            <a:off x="9360524" y="3317934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3"/>
          <p:cNvSpPr txBox="1">
            <a:spLocks noChangeArrowheads="1"/>
          </p:cNvSpPr>
          <p:nvPr/>
        </p:nvSpPr>
        <p:spPr bwMode="auto">
          <a:xfrm>
            <a:off x="9360791" y="2689245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Rectangle 3"/>
          <p:cNvSpPr txBox="1">
            <a:spLocks noChangeArrowheads="1"/>
          </p:cNvSpPr>
          <p:nvPr/>
        </p:nvSpPr>
        <p:spPr bwMode="auto">
          <a:xfrm>
            <a:off x="9360791" y="2037074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21" name="Rectangle 3"/>
          <p:cNvSpPr txBox="1">
            <a:spLocks noChangeArrowheads="1"/>
          </p:cNvSpPr>
          <p:nvPr/>
        </p:nvSpPr>
        <p:spPr bwMode="auto">
          <a:xfrm>
            <a:off x="9393633" y="5069846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200" b="1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706801" y="5665568"/>
            <a:ext cx="1047883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3"/>
          <p:cNvSpPr txBox="1">
            <a:spLocks noChangeArrowheads="1"/>
          </p:cNvSpPr>
          <p:nvPr/>
        </p:nvSpPr>
        <p:spPr bwMode="auto">
          <a:xfrm>
            <a:off x="7612075" y="5716252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89" name="Rectangle 3"/>
          <p:cNvSpPr txBox="1">
            <a:spLocks noChangeArrowheads="1"/>
          </p:cNvSpPr>
          <p:nvPr/>
        </p:nvSpPr>
        <p:spPr bwMode="auto">
          <a:xfrm>
            <a:off x="9435671" y="5726758"/>
            <a:ext cx="1043124" cy="4897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200" b="1" kern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2" name="Rectangle 1"/>
          <p:cNvSpPr/>
          <p:nvPr/>
        </p:nvSpPr>
        <p:spPr>
          <a:xfrm>
            <a:off x="7130225" y="1145021"/>
            <a:ext cx="1680021" cy="520973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8809531" y="1038855"/>
            <a:ext cx="2982644" cy="5753673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 Box 20"/>
          <p:cNvSpPr txBox="1">
            <a:spLocks noChangeArrowheads="1"/>
          </p:cNvSpPr>
          <p:nvPr/>
        </p:nvSpPr>
        <p:spPr bwMode="auto">
          <a:xfrm>
            <a:off x="7407293" y="1903664"/>
            <a:ext cx="4574500" cy="3046988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rgbClr val="FFFF00"/>
              </a:buClr>
            </a:pPr>
            <a:r>
              <a:rPr lang="en-US" sz="24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iểm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P(x): 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P(a).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P(a)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KL. 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(a) =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P(x).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(a) ≠ 0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rgbClr val="FFFF00"/>
              </a:buClr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P(x).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Text Box 20"/>
          <p:cNvSpPr txBox="1">
            <a:spLocks noChangeArrowheads="1"/>
          </p:cNvSpPr>
          <p:nvPr/>
        </p:nvSpPr>
        <p:spPr bwMode="auto">
          <a:xfrm>
            <a:off x="7407293" y="1905386"/>
            <a:ext cx="4574500" cy="1938992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P(x): 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P(x) = 0. (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x).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 ở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631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5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1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7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5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3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1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9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500"/>
                            </p:stCondLst>
                            <p:childTnLst>
                              <p:par>
                                <p:cTn id="1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0"/>
                            </p:stCondLst>
                            <p:childTnLst>
                              <p:par>
                                <p:cTn id="1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3000"/>
                            </p:stCondLst>
                            <p:childTnLst>
                              <p:par>
                                <p:cTn id="1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500"/>
                            </p:stCondLst>
                            <p:childTnLst>
                              <p:par>
                                <p:cTn id="17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2500"/>
                            </p:stCondLst>
                            <p:childTnLst>
                              <p:par>
                                <p:cTn id="18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3500"/>
                            </p:stCondLst>
                            <p:childTnLst>
                              <p:par>
                                <p:cTn id="18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  <p:bldP spid="109" grpId="0" animBg="1"/>
      <p:bldP spid="110" grpId="0" animBg="1"/>
      <p:bldP spid="111" grpId="0" animBg="1"/>
      <p:bldP spid="112" grpId="0" animBg="1"/>
      <p:bldP spid="114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71" grpId="0" animBg="1"/>
      <p:bldP spid="89" grpId="0" animBg="1"/>
      <p:bldP spid="2" grpId="0" animBg="1"/>
      <p:bldP spid="63" grpId="0" animBg="1"/>
      <p:bldP spid="90" grpId="0" animBg="1"/>
      <p:bldP spid="90" grpId="1" animBg="1"/>
      <p:bldP spid="91" grpId="0" animBg="1"/>
      <p:bldP spid="9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"/>
          <p:cNvSpPr txBox="1">
            <a:spLocks noChangeArrowheads="1"/>
          </p:cNvSpPr>
          <p:nvPr/>
        </p:nvSpPr>
        <p:spPr bwMode="auto">
          <a:xfrm>
            <a:off x="211935" y="716916"/>
            <a:ext cx="9546920" cy="150149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400" b="1" kern="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kern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55 </a:t>
            </a:r>
            <a:r>
              <a:rPr lang="en-US" sz="2400" kern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SGK (</a:t>
            </a:r>
            <a:r>
              <a:rPr lang="en-US" sz="2400" kern="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kern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48</a:t>
            </a:r>
            <a:r>
              <a:rPr lang="en-US" sz="2400" b="1" kern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): 	</a:t>
            </a:r>
            <a:endParaRPr lang="en-US" sz="2400" b="1" kern="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400" b="1" kern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P(y) = 3y + 6.</a:t>
            </a:r>
          </a:p>
          <a:p>
            <a:pPr algn="just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400" kern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Q(y) = y</a:t>
            </a:r>
            <a:r>
              <a:rPr lang="en-US" sz="2400" kern="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+ 2</a:t>
            </a:r>
            <a:endParaRPr lang="en-US" sz="2400" kern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1">
            <a:extLst>
              <a:ext uri="{FF2B5EF4-FFF2-40B4-BE49-F238E27FC236}">
                <a16:creationId xmlns:a16="http://schemas.microsoft.com/office/drawing/2014/main" xmlns="" id="{7C854D26-999F-483A-A985-8ADA0180D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3146" y="199862"/>
            <a:ext cx="2338383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  <a:endParaRPr lang="vi-VN" alt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1064071" y="2559600"/>
            <a:ext cx="6156440" cy="230832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P(y) = 0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3y + 6 = 0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Cambria Math"/>
                <a:ea typeface="Cambria Math"/>
                <a:cs typeface="Times New Roman" pitchFamily="18" charset="0"/>
              </a:rPr>
              <a:t>     ⟹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3y  = 0 – 6 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Cambria Math"/>
                <a:ea typeface="Cambria Math"/>
                <a:cs typeface="Times New Roman" pitchFamily="18" charset="0"/>
              </a:rPr>
              <a:t>     ⟹      y =  – 6 : 3      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  <a:latin typeface="Cambria Math"/>
                <a:ea typeface="Cambria Math"/>
                <a:cs typeface="Times New Roman" pitchFamily="18" charset="0"/>
              </a:rPr>
              <a:t>     ⟹      y = – 2 </a:t>
            </a:r>
          </a:p>
          <a:p>
            <a:pPr eaLnBrk="1" hangingPunct="1">
              <a:buClr>
                <a:srgbClr val="FFFF00"/>
              </a:buClr>
            </a:pP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     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Vậy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đa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P(y)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y</a:t>
            </a:r>
            <a:r>
              <a:rPr lang="en-US" sz="2400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itchFamily="18" charset="0"/>
              </a:rPr>
              <a:t> = – 2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5412312" y="2002793"/>
            <a:ext cx="1808199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>
              <a:spcBef>
                <a:spcPct val="20000"/>
              </a:spcBef>
              <a:buClr>
                <a:srgbClr val="FFFF00"/>
              </a:buClr>
              <a:buSzPct val="100000"/>
              <a:defRPr/>
            </a:pPr>
            <a:r>
              <a:rPr lang="en-US" sz="2400" b="1" u="sng" kern="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u="sng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kern="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kern="0" dirty="0">
              <a:solidFill>
                <a:srgbClr val="FFFF00"/>
              </a:solidFill>
              <a:latin typeface=".VnTime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36"/>
              <p:cNvSpPr txBox="1">
                <a:spLocks noChangeArrowheads="1"/>
              </p:cNvSpPr>
              <p:nvPr/>
            </p:nvSpPr>
            <p:spPr bwMode="auto">
              <a:xfrm>
                <a:off x="7119740" y="2542434"/>
                <a:ext cx="4956645" cy="17235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ts val="600"/>
                  </a:spcBef>
                </a:pPr>
                <a:r>
                  <a:rPr lang="en-US" sz="2400" dirty="0" smtClean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rPr>
                  <a:t>b)    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en-US" sz="2400" baseline="30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≥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0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mọi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y</a:t>
                </a:r>
              </a:p>
              <a:p>
                <a:pPr eaLnBrk="1" hangingPunct="1">
                  <a:spcBef>
                    <a:spcPts val="600"/>
                  </a:spcBef>
                </a:pPr>
                <a:r>
                  <a:rPr lang="en-US" sz="2400" dirty="0" smtClean="0">
                    <a:solidFill>
                      <a:schemeClr val="bg1"/>
                    </a:solidFill>
                    <a:cs typeface="Times New Roman" pitchFamily="18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/>
                        <a:cs typeface="Times New Roman" pitchFamily="18" charset="0"/>
                      </a:rPr>
                      <m:t>⟹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bg1"/>
                        </a:solidFill>
                        <a:latin typeface="Cambria Math"/>
                        <a:cs typeface="Times New Roman" pitchFamily="18" charset="0"/>
                      </a:rPr>
                      <m:t>y</m:t>
                    </m:r>
                  </m:oMath>
                </a14:m>
                <a:r>
                  <a:rPr lang="en-US" sz="2400" baseline="30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+ 2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≥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2 &gt; 0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mọi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y</a:t>
                </a:r>
              </a:p>
              <a:p>
                <a:pPr eaLnBrk="1" hangingPunct="1">
                  <a:spcBef>
                    <a:spcPts val="600"/>
                  </a:spcBef>
                </a:pP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Q(y) 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&gt;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mọi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y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Q(y)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không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nghiệm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2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 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19740" y="2542434"/>
                <a:ext cx="4956645" cy="1723549"/>
              </a:xfrm>
              <a:prstGeom prst="rect">
                <a:avLst/>
              </a:prstGeom>
              <a:blipFill rotWithShape="1">
                <a:blip r:embed="rId3"/>
                <a:stretch>
                  <a:fillRect l="-1968" t="-2827" r="-1353" b="-70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/>
          <p:nvPr/>
        </p:nvCxnSpPr>
        <p:spPr>
          <a:xfrm>
            <a:off x="6621517" y="2559600"/>
            <a:ext cx="31531" cy="267455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7458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1051656486,C:\Documents and Settings\Administrator\Desktop\thi gvg\Media.ppcx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9340</TotalTime>
  <Words>2226</Words>
  <Application>Microsoft Office PowerPoint</Application>
  <PresentationFormat>Custom</PresentationFormat>
  <Paragraphs>314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548</cp:revision>
  <dcterms:created xsi:type="dcterms:W3CDTF">2020-03-11T10:08:33Z</dcterms:created>
  <dcterms:modified xsi:type="dcterms:W3CDTF">2022-04-03T02:47:08Z</dcterms:modified>
</cp:coreProperties>
</file>