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0" r:id="rId4"/>
    <p:sldId id="275" r:id="rId5"/>
    <p:sldId id="261" r:id="rId6"/>
    <p:sldId id="263" r:id="rId7"/>
    <p:sldId id="276" r:id="rId8"/>
    <p:sldId id="265" r:id="rId9"/>
    <p:sldId id="272" r:id="rId10"/>
    <p:sldId id="274" r:id="rId11"/>
    <p:sldId id="273" r:id="rId12"/>
    <p:sldId id="266" r:id="rId13"/>
    <p:sldId id="264" r:id="rId14"/>
  </p:sldIdLst>
  <p:sldSz cx="18288000" cy="10287000"/>
  <p:notesSz cx="6858000" cy="9144000"/>
  <p:embeddedFontLst>
    <p:embeddedFont>
      <p:font typeface="Cambria Math" pitchFamily="18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-125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openxmlformats.org/officeDocument/2006/relationships/image" Target="../media/image8.sv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85377">
            <a:off x="5968704" y="271310"/>
            <a:ext cx="1981022" cy="19594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573000" y="2745181"/>
            <a:ext cx="6098981" cy="73723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5114" y="2732481"/>
            <a:ext cx="11381462" cy="355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solidFill>
                  <a:srgbClr val="C00000"/>
                </a:solidFill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660893">
            <a:off x="524866" y="7657210"/>
            <a:ext cx="1320819" cy="2615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221" y="7327066"/>
            <a:ext cx="1003786" cy="9855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43630">
            <a:off x="311097" y="6231157"/>
            <a:ext cx="577316" cy="995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">
            <a:extLst>
              <a:ext uri="{FF2B5EF4-FFF2-40B4-BE49-F238E27FC236}">
                <a16:creationId xmlns:a16="http://schemas.microsoft.com/office/drawing/2014/main" xmlns="" id="{BACB1C8F-2C64-4F8F-AF55-33FC27FFC3CB}"/>
              </a:ext>
            </a:extLst>
          </p:cNvPr>
          <p:cNvSpPr txBox="1"/>
          <p:nvPr/>
        </p:nvSpPr>
        <p:spPr>
          <a:xfrm>
            <a:off x="1346200" y="-106447"/>
            <a:ext cx="11988800" cy="994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GỢI Ý TỔ CHỨC HOẠT ĐỘNG HỌC TẬP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78A1CE1-9CFA-469E-A592-AA8FC373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051" y1="72222" x2="24051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750" y="1265251"/>
            <a:ext cx="1774150" cy="8084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6DD84EA-F96B-4ED6-9AAE-2156893F842C}"/>
              </a:ext>
            </a:extLst>
          </p:cNvPr>
          <p:cNvSpPr txBox="1"/>
          <p:nvPr/>
        </p:nvSpPr>
        <p:spPr>
          <a:xfrm>
            <a:off x="1545550" y="1365839"/>
            <a:ext cx="1674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D98F580-5FBD-48D8-8450-A76D61B7B4EE}"/>
              </a:ext>
            </a:extLst>
          </p:cNvPr>
          <p:cNvSpPr txBox="1"/>
          <p:nvPr/>
        </p:nvSpPr>
        <p:spPr>
          <a:xfrm>
            <a:off x="1516053" y="252559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BC99FA3-B452-475B-A4FE-BD6A463B5B98}"/>
              </a:ext>
            </a:extLst>
          </p:cNvPr>
          <p:cNvSpPr txBox="1"/>
          <p:nvPr/>
        </p:nvSpPr>
        <p:spPr>
          <a:xfrm>
            <a:off x="1676400" y="3382312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575472-32FC-45DA-8AA7-65E1C3016D56}"/>
              </a:ext>
            </a:extLst>
          </p:cNvPr>
          <p:cNvSpPr txBox="1"/>
          <p:nvPr/>
        </p:nvSpPr>
        <p:spPr>
          <a:xfrm>
            <a:off x="1575047" y="5478191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xmlns="" id="{FED094CA-BEE1-42AA-BBE1-0F32AAED8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45807"/>
              </p:ext>
            </p:extLst>
          </p:nvPr>
        </p:nvGraphicFramePr>
        <p:xfrm>
          <a:off x="707350" y="6582323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xmlns="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xmlns="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xmlns="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08234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660893">
            <a:off x="16547439" y="3390643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87523" y="3308494"/>
            <a:ext cx="1003786" cy="9855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92856">
            <a:off x="-104471" y="2801966"/>
            <a:ext cx="1274811" cy="1251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719259">
            <a:off x="17395678" y="1537718"/>
            <a:ext cx="577316" cy="9953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636201">
            <a:off x="452695" y="479569"/>
            <a:ext cx="577316" cy="995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366867-C96F-40B3-B0B9-17D5FB5CB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962" y="294690"/>
            <a:ext cx="2029665" cy="1000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B2FE8D-C5A7-4EFB-B1AA-5FE466C52E2B}"/>
              </a:ext>
            </a:extLst>
          </p:cNvPr>
          <p:cNvSpPr txBox="1"/>
          <p:nvPr/>
        </p:nvSpPr>
        <p:spPr>
          <a:xfrm>
            <a:off x="3283627" y="359344"/>
            <a:ext cx="1580075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D55326-BEFA-4422-BC55-84759A1DB19D}"/>
              </a:ext>
            </a:extLst>
          </p:cNvPr>
          <p:cNvSpPr txBox="1"/>
          <p:nvPr/>
        </p:nvSpPr>
        <p:spPr>
          <a:xfrm>
            <a:off x="1589424" y="120548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DFC1E4-6473-477F-90D0-A1FCE47F2AC1}"/>
              </a:ext>
            </a:extLst>
          </p:cNvPr>
          <p:cNvSpPr txBox="1"/>
          <p:nvPr/>
        </p:nvSpPr>
        <p:spPr>
          <a:xfrm>
            <a:off x="1611510" y="2240219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cha,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5C1B50-703F-45E4-9AC7-35BC5321DC4F}"/>
              </a:ext>
            </a:extLst>
          </p:cNvPr>
          <p:cNvSpPr txBox="1"/>
          <p:nvPr/>
        </p:nvSpPr>
        <p:spPr>
          <a:xfrm>
            <a:off x="1490794" y="4294029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33">
            <a:extLst>
              <a:ext uri="{FF2B5EF4-FFF2-40B4-BE49-F238E27FC236}">
                <a16:creationId xmlns:a16="http://schemas.microsoft.com/office/drawing/2014/main" xmlns="" id="{805751E4-D667-4390-A620-FABF6A2CE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27170"/>
              </p:ext>
            </p:extLst>
          </p:nvPr>
        </p:nvGraphicFramePr>
        <p:xfrm>
          <a:off x="914400" y="5156672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xmlns="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xmlns="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xmlns="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08234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3AF3C91-3095-4B6F-8288-B12D3DB76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8966" y1="56250" x2="68966" y2="56250"/>
                        <a14:foregroundMark x1="86207" y1="56250" x2="86207" y2="56250"/>
                        <a14:foregroundMark x1="20690" y1="68750" x2="20690" y2="68750"/>
                        <a14:foregroundMark x1="46552" y1="62500" x2="46552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43" y="8925327"/>
            <a:ext cx="1495425" cy="8250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D1ED07-B466-47E1-9665-7838BC91B32E}"/>
              </a:ext>
            </a:extLst>
          </p:cNvPr>
          <p:cNvSpPr txBox="1"/>
          <p:nvPr/>
        </p:nvSpPr>
        <p:spPr>
          <a:xfrm>
            <a:off x="1996671" y="9004980"/>
            <a:ext cx="15211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1445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97709">
            <a:off x="390755" y="5558355"/>
            <a:ext cx="3176657" cy="31420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55340" y="1612054"/>
            <a:ext cx="10703932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1D1D1B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21970">
            <a:off x="15906362" y="4219283"/>
            <a:ext cx="1695489" cy="1695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8258">
            <a:off x="16891204" y="3560243"/>
            <a:ext cx="577316" cy="9953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52947">
            <a:off x="1285511" y="3107410"/>
            <a:ext cx="1755396" cy="1974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18777">
            <a:off x="1432935" y="6131253"/>
            <a:ext cx="1697664" cy="2489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CAB5AF-6ED5-4DB1-9E0A-962CF26037DC}"/>
              </a:ext>
            </a:extLst>
          </p:cNvPr>
          <p:cNvSpPr txBox="1"/>
          <p:nvPr/>
        </p:nvSpPr>
        <p:spPr>
          <a:xfrm>
            <a:off x="3523666" y="3248432"/>
            <a:ext cx="1301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7EEF15-434D-45BA-8F17-17E693AA0764}"/>
              </a:ext>
            </a:extLst>
          </p:cNvPr>
          <p:cNvSpPr txBox="1"/>
          <p:nvPr/>
        </p:nvSpPr>
        <p:spPr>
          <a:xfrm>
            <a:off x="3523666" y="4863782"/>
            <a:ext cx="13015871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0020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6B605D-47A5-4F27-9963-C14B301A4789}"/>
              </a:ext>
            </a:extLst>
          </p:cNvPr>
          <p:cNvSpPr txBox="1"/>
          <p:nvPr/>
        </p:nvSpPr>
        <p:spPr>
          <a:xfrm>
            <a:off x="3733800" y="3009900"/>
            <a:ext cx="1134696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  <a:endParaRPr lang="vi-VN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266955D-C3B2-4313-ACA0-C62ED6F7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428" y="5450785"/>
            <a:ext cx="2638425" cy="3590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3821" y="4182026"/>
            <a:ext cx="3798745" cy="6199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02647">
            <a:off x="15769636" y="593134"/>
            <a:ext cx="1581368" cy="17786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47616">
            <a:off x="605544" y="5652362"/>
            <a:ext cx="354021" cy="6103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47616">
            <a:off x="17674307" y="384345"/>
            <a:ext cx="354021" cy="61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691220">
            <a:off x="423041" y="4304890"/>
            <a:ext cx="492924" cy="8498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91220">
            <a:off x="17480674" y="1548475"/>
            <a:ext cx="492924" cy="849869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F359DC30-93D7-4720-820F-6B68D76799C3}"/>
              </a:ext>
            </a:extLst>
          </p:cNvPr>
          <p:cNvSpPr txBox="1"/>
          <p:nvPr/>
        </p:nvSpPr>
        <p:spPr>
          <a:xfrm>
            <a:off x="3176096" y="4068920"/>
            <a:ext cx="12955263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7200" b="1" smtClean="0">
                <a:solidFill>
                  <a:srgbClr val="002060"/>
                </a:solidFill>
                <a:latin typeface="Arial" panose="020B0604020202020204" pitchFamily="34" charset="0"/>
              </a:rPr>
              <a:t>TIẾT 88,89</a:t>
            </a:r>
          </a:p>
          <a:p>
            <a:pPr algn="ctr">
              <a:lnSpc>
                <a:spcPts val="11519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CHỦ </a:t>
            </a: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</a:rPr>
              <a:t>ĐỀ 2.</a:t>
            </a:r>
          </a:p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</a:rPr>
              <a:t>CHỈ SỐ KHỐI CƠ THỂ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6D37B89-9ADB-4A74-BD6A-5A70319F0159}"/>
              </a:ext>
            </a:extLst>
          </p:cNvPr>
          <p:cNvSpPr/>
          <p:nvPr/>
        </p:nvSpPr>
        <p:spPr>
          <a:xfrm>
            <a:off x="3473120" y="1552465"/>
            <a:ext cx="12039600" cy="12850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03DBF7-3AB5-40DE-8204-E160280CC203}"/>
              </a:ext>
            </a:extLst>
          </p:cNvPr>
          <p:cNvSpPr txBox="1"/>
          <p:nvPr/>
        </p:nvSpPr>
        <p:spPr>
          <a:xfrm>
            <a:off x="3933872" y="1779485"/>
            <a:ext cx="1111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THỰC HÀNH VÀ TRẢI NGHIỆM</a:t>
            </a:r>
            <a:endParaRPr lang="vi-VN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0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02524" y="4882801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8F8C29-4D7E-4D77-89F5-37E39C1D93D0}"/>
              </a:ext>
            </a:extLst>
          </p:cNvPr>
          <p:cNvSpPr txBox="1"/>
          <p:nvPr/>
        </p:nvSpPr>
        <p:spPr>
          <a:xfrm>
            <a:off x="1219200" y="1485900"/>
            <a:ext cx="1264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A245D41D-65EE-4A30-8CD6-906972F19B77}"/>
              </a:ext>
            </a:extLst>
          </p:cNvPr>
          <p:cNvSpPr/>
          <p:nvPr/>
        </p:nvSpPr>
        <p:spPr>
          <a:xfrm>
            <a:off x="156290" y="2552700"/>
            <a:ext cx="10134600" cy="3733800"/>
          </a:xfrm>
          <a:prstGeom prst="cloudCallout">
            <a:avLst>
              <a:gd name="adj1" fmla="val 53603"/>
              <a:gd name="adj2" fmla="val 9515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âu nào dưới đây không có bộ phận trả lời cho câu hỏi Ở đâu ?">
            <a:extLst>
              <a:ext uri="{FF2B5EF4-FFF2-40B4-BE49-F238E27FC236}">
                <a16:creationId xmlns:a16="http://schemas.microsoft.com/office/drawing/2014/main" xmlns="" id="{FDDB1B3C-0DAE-4D5C-B300-0ED1C477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0" y="5375568"/>
            <a:ext cx="5076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200" y="-106447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74614" y="512957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8F8C29-4D7E-4D77-89F5-37E39C1D93D0}"/>
              </a:ext>
            </a:extLst>
          </p:cNvPr>
          <p:cNvSpPr txBox="1"/>
          <p:nvPr/>
        </p:nvSpPr>
        <p:spPr>
          <a:xfrm>
            <a:off x="1346200" y="1128797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7DC74F-0452-4F51-9A7C-74D897BB7C26}"/>
              </a:ext>
            </a:extLst>
          </p:cNvPr>
          <p:cNvSpPr txBox="1"/>
          <p:nvPr/>
        </p:nvSpPr>
        <p:spPr>
          <a:xfrm>
            <a:off x="1739900" y="210249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EE4FD6-B607-415A-87FF-57B30622719B}"/>
              </a:ext>
            </a:extLst>
          </p:cNvPr>
          <p:cNvSpPr txBox="1"/>
          <p:nvPr/>
        </p:nvSpPr>
        <p:spPr>
          <a:xfrm>
            <a:off x="6134100" y="207794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Body Mass Index (BMI)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23279F-BB84-4D95-889B-2A3413E01F6F}"/>
              </a:ext>
            </a:extLst>
          </p:cNvPr>
          <p:cNvSpPr txBox="1"/>
          <p:nvPr/>
        </p:nvSpPr>
        <p:spPr>
          <a:xfrm>
            <a:off x="1790700" y="3031097"/>
            <a:ext cx="163830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3698E-4379-45A2-8CA1-E3B352B0503A}"/>
              </a:ext>
            </a:extLst>
          </p:cNvPr>
          <p:cNvSpPr txBox="1"/>
          <p:nvPr/>
        </p:nvSpPr>
        <p:spPr>
          <a:xfrm>
            <a:off x="1739900" y="4738869"/>
            <a:ext cx="163830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1FD1E1F9-228F-41E2-8D73-45AB770A27D1}"/>
                  </a:ext>
                </a:extLst>
              </p:cNvPr>
              <p:cNvSpPr/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BMI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491A5E-09BE-4FBB-B4C7-474BD79FEC5A}"/>
              </a:ext>
            </a:extLst>
          </p:cNvPr>
          <p:cNvSpPr txBox="1"/>
          <p:nvPr/>
        </p:nvSpPr>
        <p:spPr>
          <a:xfrm>
            <a:off x="8216900" y="7874904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CD716D-2E3E-4BCE-91F2-A9C6DDB6FEEF}"/>
              </a:ext>
            </a:extLst>
          </p:cNvPr>
          <p:cNvSpPr txBox="1"/>
          <p:nvPr/>
        </p:nvSpPr>
        <p:spPr>
          <a:xfrm>
            <a:off x="8242300" y="8835037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12" grpId="0"/>
      <p:bldP spid="5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91220">
            <a:off x="17623585" y="267943"/>
            <a:ext cx="492924" cy="8498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94654">
            <a:off x="16753993" y="803826"/>
            <a:ext cx="492924" cy="849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797034-BBFB-4C92-BBFC-15272F8B88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8900" y="1314323"/>
            <a:ext cx="12725400" cy="8611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B4DA4B-988C-4ADA-B8CA-86A3E8EA3333}"/>
              </a:ext>
            </a:extLst>
          </p:cNvPr>
          <p:cNvSpPr txBox="1"/>
          <p:nvPr/>
        </p:nvSpPr>
        <p:spPr>
          <a:xfrm>
            <a:off x="2057400" y="373942"/>
            <a:ext cx="1386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BMI. 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5400" y="8014488"/>
            <a:ext cx="2159000" cy="22344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2D94692-3EFB-4883-9290-410B0985B1B2}"/>
              </a:ext>
            </a:extLst>
          </p:cNvPr>
          <p:cNvSpPr/>
          <p:nvPr/>
        </p:nvSpPr>
        <p:spPr>
          <a:xfrm>
            <a:off x="5105400" y="144204"/>
            <a:ext cx="7162800" cy="123103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600" y="2171700"/>
            <a:ext cx="10794641" cy="73048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14DEAA-065F-44D6-A793-A4EECC2D1D70}"/>
              </a:ext>
            </a:extLst>
          </p:cNvPr>
          <p:cNvSpPr txBox="1"/>
          <p:nvPr/>
        </p:nvSpPr>
        <p:spPr>
          <a:xfrm>
            <a:off x="381000" y="2171700"/>
            <a:ext cx="73494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chỉ số BMI là 17, vậy thể trạng bạn đó như thế nào?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9A7EA7-B1E9-49A6-A476-050E8444BDDD}"/>
              </a:ext>
            </a:extLst>
          </p:cNvPr>
          <p:cNvSpPr txBox="1"/>
          <p:nvPr/>
        </p:nvSpPr>
        <p:spPr>
          <a:xfrm>
            <a:off x="288200" y="3678333"/>
            <a:ext cx="73494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có chỉ số BMI là 22, bạn đó được đánh giá là có nguy cư béo phì, em hãy dự đoán tuổi của bạn?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C3F8BE-D5C2-4BF1-8041-4F8D5EC87FBC}"/>
              </a:ext>
            </a:extLst>
          </p:cNvPr>
          <p:cNvSpPr txBox="1"/>
          <p:nvPr/>
        </p:nvSpPr>
        <p:spPr>
          <a:xfrm>
            <a:off x="288200" y="5841743"/>
            <a:ext cx="77890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13 tuổi, có chỉ số BMI trong khoảng nào thì thiếu cân? Sức khỏe dinh dưỡng tốt? Nguy cơ béo phì? Béo phì?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12700"/>
            <a:ext cx="10218764" cy="6915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E6BE03-5590-480D-B770-2F8FE5E933B1}"/>
              </a:ext>
            </a:extLst>
          </p:cNvPr>
          <p:cNvSpPr txBox="1"/>
          <p:nvPr/>
        </p:nvSpPr>
        <p:spPr>
          <a:xfrm>
            <a:off x="533400" y="703528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A8850C-773D-4A08-BE86-944D62638D1D}"/>
              </a:ext>
            </a:extLst>
          </p:cNvPr>
          <p:cNvSpPr txBox="1"/>
          <p:nvPr/>
        </p:nvSpPr>
        <p:spPr>
          <a:xfrm>
            <a:off x="3352800" y="6938427"/>
            <a:ext cx="155448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HKII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473CA-9F4F-4806-90E1-CD9886686455}"/>
              </a:ext>
            </a:extLst>
          </p:cNvPr>
          <p:cNvSpPr txBox="1"/>
          <p:nvPr/>
        </p:nvSpPr>
        <p:spPr>
          <a:xfrm>
            <a:off x="25400" y="8571977"/>
            <a:ext cx="8000999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BMI &lt; 15: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);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9AB735D-2672-4007-8811-BA3131CEEF6A}"/>
                  </a:ext>
                </a:extLst>
              </p:cNvPr>
              <p:cNvSpPr txBox="1"/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22: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blipFill>
                <a:blip r:embed="rId8"/>
                <a:stretch>
                  <a:fillRect l="-2439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E1309A5-3FED-468C-802F-D13F388096FC}"/>
                  </a:ext>
                </a:extLst>
              </p:cNvPr>
              <p:cNvSpPr txBox="1"/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25: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blipFill>
                <a:blip r:embed="rId9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E947251-C816-4013-B1E3-4248E1CA6B0D}"/>
                  </a:ext>
                </a:extLst>
              </p:cNvPr>
              <p:cNvSpPr txBox="1"/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blipFill>
                <a:blip r:embed="rId10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5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88727" y="7538598"/>
            <a:ext cx="1601904" cy="2788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9273" y="8026520"/>
            <a:ext cx="1101181" cy="2081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68600" y="7710595"/>
            <a:ext cx="1545251" cy="2463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" y="7863640"/>
            <a:ext cx="1648235" cy="2138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AE0404-0670-4D49-AB71-DE96507C5826}"/>
              </a:ext>
            </a:extLst>
          </p:cNvPr>
          <p:cNvSpPr txBox="1"/>
          <p:nvPr/>
        </p:nvSpPr>
        <p:spPr>
          <a:xfrm>
            <a:off x="2209800" y="38100"/>
            <a:ext cx="12944564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–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xmlns="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4890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xmlns="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xmlns="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19022397"/>
                      </a:ext>
                    </a:extLst>
                  </a:tr>
                  <a:tr h="3313536"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4874025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4104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" t="-31454" r="-100138" b="-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69" t="-31454" r="-138" b="-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819400" y="947502"/>
            <a:ext cx="11509253" cy="78451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2. Ý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nghĩa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BMI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tiễn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2947">
            <a:off x="162496" y="377844"/>
            <a:ext cx="1755396" cy="197437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82BE8733-BE86-4CD5-B2EA-5C823A70C8AB}"/>
              </a:ext>
            </a:extLst>
          </p:cNvPr>
          <p:cNvSpPr/>
          <p:nvPr/>
        </p:nvSpPr>
        <p:spPr>
          <a:xfrm>
            <a:off x="5632107" y="3009900"/>
            <a:ext cx="10406467" cy="3870557"/>
          </a:xfrm>
          <a:prstGeom prst="wedgeRoundRectCallout">
            <a:avLst>
              <a:gd name="adj1" fmla="val -50641"/>
              <a:gd name="adj2" fmla="val 96667"/>
              <a:gd name="adj3" fmla="val 16667"/>
            </a:avLst>
          </a:prstGeom>
          <a:solidFill>
            <a:srgbClr val="FF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TextBox 12"/>
          <p:cNvSpPr txBox="1"/>
          <p:nvPr/>
        </p:nvSpPr>
        <p:spPr>
          <a:xfrm>
            <a:off x="6088530" y="3740649"/>
            <a:ext cx="9493619" cy="240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  <a:spcBef>
                <a:spcPct val="0"/>
              </a:spcBef>
            </a:pPr>
            <a:r>
              <a:rPr lang="nl-NL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êu ý nghĩa của của BMI trong thực tiễn và nêu các biện pháp thực hiện để có cơ thể khỏe mạnh.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ình ảnh Tư Duy Cậu Bé Png Tài Liệu, Con Trai, Suy Nghĩ Cậu Bé, Học Sinh Dễ  Thương miễn phí tải tập tin PNG PSDComment và Vector">
            <a:extLst>
              <a:ext uri="{FF2B5EF4-FFF2-40B4-BE49-F238E27FC236}">
                <a16:creationId xmlns:a16="http://schemas.microsoft.com/office/drawing/2014/main" xmlns="" id="{392790A4-7E03-444E-9120-696C5D67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93" y="4945179"/>
            <a:ext cx="5757948" cy="57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EE8018-DF70-42AF-8F25-351ADFD4E406}"/>
              </a:ext>
            </a:extLst>
          </p:cNvPr>
          <p:cNvSpPr txBox="1"/>
          <p:nvPr/>
        </p:nvSpPr>
        <p:spPr>
          <a:xfrm>
            <a:off x="2313481" y="3173913"/>
            <a:ext cx="13295374" cy="18249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BM I,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4000" dirty="0">
                <a:solidFill>
                  <a:srgbClr val="494D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2" grpId="0"/>
      <p:bldP spid="12" grpId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679</Words>
  <Application>Microsoft Office PowerPoint</Application>
  <PresentationFormat>Custom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9</cp:revision>
  <dcterms:created xsi:type="dcterms:W3CDTF">2006-08-16T00:00:00Z</dcterms:created>
  <dcterms:modified xsi:type="dcterms:W3CDTF">2022-04-27T02:40:12Z</dcterms:modified>
  <dc:identifier>DAEwhoOCIrw</dc:identifier>
</cp:coreProperties>
</file>