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60" r:id="rId3"/>
    <p:sldId id="263" r:id="rId4"/>
    <p:sldId id="259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3" r:id="rId15"/>
    <p:sldId id="274" r:id="rId16"/>
    <p:sldId id="275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12" Type="http://schemas.openxmlformats.org/officeDocument/2006/relationships/image" Target="../media/image82.wmf"/><Relationship Id="rId2" Type="http://schemas.openxmlformats.org/officeDocument/2006/relationships/image" Target="../media/image72.wmf"/><Relationship Id="rId1" Type="http://schemas.openxmlformats.org/officeDocument/2006/relationships/image" Target="../media/image70.wmf"/><Relationship Id="rId6" Type="http://schemas.openxmlformats.org/officeDocument/2006/relationships/image" Target="../media/image76.wmf"/><Relationship Id="rId11" Type="http://schemas.openxmlformats.org/officeDocument/2006/relationships/image" Target="../media/image81.wmf"/><Relationship Id="rId5" Type="http://schemas.openxmlformats.org/officeDocument/2006/relationships/image" Target="../media/image75.wmf"/><Relationship Id="rId10" Type="http://schemas.openxmlformats.org/officeDocument/2006/relationships/image" Target="../media/image80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image" Target="../media/image78.wmf"/><Relationship Id="rId7" Type="http://schemas.openxmlformats.org/officeDocument/2006/relationships/image" Target="../media/image86.wmf"/><Relationship Id="rId2" Type="http://schemas.openxmlformats.org/officeDocument/2006/relationships/image" Target="../media/image72.wmf"/><Relationship Id="rId1" Type="http://schemas.openxmlformats.org/officeDocument/2006/relationships/image" Target="../media/image7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78.wmf"/><Relationship Id="rId1" Type="http://schemas.openxmlformats.org/officeDocument/2006/relationships/image" Target="../media/image70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2.wmf"/><Relationship Id="rId1" Type="http://schemas.openxmlformats.org/officeDocument/2006/relationships/image" Target="../media/image9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png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2.png"/><Relationship Id="rId1" Type="http://schemas.openxmlformats.org/officeDocument/2006/relationships/image" Target="../media/image51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52.png"/><Relationship Id="rId1" Type="http://schemas.openxmlformats.org/officeDocument/2006/relationships/image" Target="../media/image5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D72F7-94E3-4D7E-BDFA-E09E5247BE91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25E2E-92A4-4B4C-9425-222A755EB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17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15FA-1946-43BF-9784-F8881C0C7F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35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15FA-1946-43BF-9784-F8881C0C7F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35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15FA-1946-43BF-9784-F8881C0C7F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35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15FA-1946-43BF-9784-F8881C0C7F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35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8915FA-1946-43BF-9784-F8881C0C7F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35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55.wmf"/><Relationship Id="rId3" Type="http://schemas.openxmlformats.org/officeDocument/2006/relationships/oleObject" Target="../embeddings/oleObject41.bin"/><Relationship Id="rId7" Type="http://schemas.openxmlformats.org/officeDocument/2006/relationships/image" Target="../media/image57.png"/><Relationship Id="rId12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2.png"/><Relationship Id="rId11" Type="http://schemas.openxmlformats.org/officeDocument/2006/relationships/image" Target="../media/image54.wmf"/><Relationship Id="rId5" Type="http://schemas.openxmlformats.org/officeDocument/2006/relationships/oleObject" Target="../embeddings/oleObject42.bin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44.bin"/><Relationship Id="rId4" Type="http://schemas.openxmlformats.org/officeDocument/2006/relationships/image" Target="../media/image51.wmf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4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2.png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9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6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2.png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6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71.emf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70.wmf"/><Relationship Id="rId4" Type="http://schemas.openxmlformats.org/officeDocument/2006/relationships/image" Target="../media/image57.png"/><Relationship Id="rId9" Type="http://schemas.openxmlformats.org/officeDocument/2006/relationships/oleObject" Target="../embeddings/oleObject6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7.wmf"/><Relationship Id="rId26" Type="http://schemas.openxmlformats.org/officeDocument/2006/relationships/image" Target="../media/image81.wmf"/><Relationship Id="rId3" Type="http://schemas.openxmlformats.org/officeDocument/2006/relationships/image" Target="../media/image71.emf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wmf"/><Relationship Id="rId20" Type="http://schemas.openxmlformats.org/officeDocument/2006/relationships/image" Target="../media/image7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80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82.wmf"/><Relationship Id="rId10" Type="http://schemas.openxmlformats.org/officeDocument/2006/relationships/image" Target="../media/image73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57.png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5.wmf"/><Relationship Id="rId22" Type="http://schemas.openxmlformats.org/officeDocument/2006/relationships/image" Target="../media/image79.wmf"/><Relationship Id="rId27" Type="http://schemas.openxmlformats.org/officeDocument/2006/relationships/oleObject" Target="../embeddings/oleObject7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86.wmf"/><Relationship Id="rId3" Type="http://schemas.openxmlformats.org/officeDocument/2006/relationships/image" Target="../media/image71.emf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20" Type="http://schemas.openxmlformats.org/officeDocument/2006/relationships/image" Target="../media/image8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84.bin"/><Relationship Id="rId4" Type="http://schemas.openxmlformats.org/officeDocument/2006/relationships/image" Target="../media/image57.png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8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89.bin"/><Relationship Id="rId3" Type="http://schemas.openxmlformats.org/officeDocument/2006/relationships/image" Target="../media/image71.emf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82.wmf"/><Relationship Id="rId4" Type="http://schemas.openxmlformats.org/officeDocument/2006/relationships/image" Target="../media/image57.png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8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7" Type="http://schemas.openxmlformats.org/officeDocument/2006/relationships/image" Target="../media/image5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2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0.png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9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3.bin"/><Relationship Id="rId18" Type="http://schemas.openxmlformats.org/officeDocument/2006/relationships/oleObject" Target="../embeddings/oleObject15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9.wmf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17" Type="http://schemas.openxmlformats.org/officeDocument/2006/relationships/image" Target="../media/image23.png"/><Relationship Id="rId25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24" Type="http://schemas.openxmlformats.org/officeDocument/2006/relationships/oleObject" Target="../embeddings/oleObject18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image" Target="../media/image20.wmf"/><Relationship Id="rId10" Type="http://schemas.openxmlformats.org/officeDocument/2006/relationships/image" Target="../media/image14.wmf"/><Relationship Id="rId19" Type="http://schemas.openxmlformats.org/officeDocument/2006/relationships/image" Target="../media/image18.wmf"/><Relationship Id="rId4" Type="http://schemas.openxmlformats.org/officeDocument/2006/relationships/image" Target="../media/image22.png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Relationship Id="rId22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3.png"/><Relationship Id="rId18" Type="http://schemas.openxmlformats.org/officeDocument/2006/relationships/oleObject" Target="../embeddings/oleObject25.bin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7.wmf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image" Target="../media/image34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image" Target="../media/image28.wmf"/><Relationship Id="rId10" Type="http://schemas.openxmlformats.org/officeDocument/2006/relationships/image" Target="../media/image26.wmf"/><Relationship Id="rId19" Type="http://schemas.openxmlformats.org/officeDocument/2006/relationships/image" Target="../media/image30.wmf"/><Relationship Id="rId4" Type="http://schemas.openxmlformats.org/officeDocument/2006/relationships/image" Target="../media/image32.png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3.bin"/><Relationship Id="rId22" Type="http://schemas.openxmlformats.org/officeDocument/2006/relationships/image" Target="../media/image3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33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35.bin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7.wmf"/><Relationship Id="rId24" Type="http://schemas.openxmlformats.org/officeDocument/2006/relationships/image" Target="../media/image43.wmf"/><Relationship Id="rId5" Type="http://schemas.openxmlformats.org/officeDocument/2006/relationships/image" Target="../media/image45.png"/><Relationship Id="rId15" Type="http://schemas.openxmlformats.org/officeDocument/2006/relationships/image" Target="../media/image39.wmf"/><Relationship Id="rId23" Type="http://schemas.openxmlformats.org/officeDocument/2006/relationships/oleObject" Target="../embeddings/oleObject36.bin"/><Relationship Id="rId10" Type="http://schemas.openxmlformats.org/officeDocument/2006/relationships/oleObject" Target="../embeddings/oleObject29.bin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44.png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31.bin"/><Relationship Id="rId22" Type="http://schemas.openxmlformats.org/officeDocument/2006/relationships/image" Target="../media/image4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7.wmf"/><Relationship Id="rId9" Type="http://schemas.openxmlformats.org/officeDocument/2006/relationships/image" Target="../media/image49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667000"/>
            <a:ext cx="838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6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67</a:t>
            </a:r>
            <a:endParaRPr lang="en-US" sz="6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TẬP CUỐI NĂM</a:t>
            </a:r>
            <a:endParaRPr lang="en-US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838200"/>
            <a:ext cx="6248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 HỌC 8</a:t>
            </a:r>
            <a:endParaRPr lang="en-US" sz="8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668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872504"/>
              </p:ext>
            </p:extLst>
          </p:nvPr>
        </p:nvGraphicFramePr>
        <p:xfrm>
          <a:off x="762000" y="2682875"/>
          <a:ext cx="18539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4" name="Equation" r:id="rId3" imgW="1257300" imgH="457200" progId="Equation.DSMT4">
                  <p:embed/>
                </p:oleObj>
              </mc:Choice>
              <mc:Fallback>
                <p:oleObj name="Equation" r:id="rId3" imgW="125730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82875"/>
                        <a:ext cx="1853925" cy="669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76200" y="381000"/>
            <a:ext cx="8915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 ∆ABC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vuông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tại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A,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AH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Chứng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minh ∆HBA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∆HAC.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đó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suy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AH</a:t>
            </a:r>
            <a:r>
              <a:rPr lang="en-US" sz="2000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BH.CH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Kẻ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∆ABC.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BH=9cm; HC=16cm,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tính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dài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thẳng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AE, EC.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c)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∆AEB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kẻ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∆BEC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kẻ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Chứng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minh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rằng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457200" y="2439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457200" y="2927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818407"/>
              </p:ext>
            </p:extLst>
          </p:nvPr>
        </p:nvGraphicFramePr>
        <p:xfrm>
          <a:off x="5287962" y="2632001"/>
          <a:ext cx="3703638" cy="195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5" name="Bitmap Image" r:id="rId5" imgW="3704762" imgH="1952898" progId="Paint.Picture">
                  <p:embed/>
                </p:oleObj>
              </mc:Choice>
              <mc:Fallback>
                <p:oleObj name="Bitmap Image" r:id="rId5" imgW="3704762" imgH="1952898" progId="Paint.Picture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62" y="2632001"/>
                        <a:ext cx="3703638" cy="1951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228600" y="3348335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" name="Picture 4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778" y="5225534"/>
            <a:ext cx="285750" cy="1524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Rectangle 41"/>
          <p:cNvSpPr/>
          <p:nvPr/>
        </p:nvSpPr>
        <p:spPr>
          <a:xfrm>
            <a:off x="582959" y="3845011"/>
            <a:ext cx="2550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Xét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∆</a:t>
            </a:r>
            <a:r>
              <a:rPr lang="en-U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HBA </a:t>
            </a:r>
            <a:r>
              <a:rPr lang="en-US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HAC, </a:t>
            </a:r>
            <a:r>
              <a:rPr lang="en-US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61049" y="3845011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634254" y="5117068"/>
            <a:ext cx="2448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∆HBA 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∆HAC (</a:t>
            </a:r>
            <a:r>
              <a:rPr lang="en-US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g.g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en-US" dirty="0"/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224544"/>
              </p:ext>
            </p:extLst>
          </p:nvPr>
        </p:nvGraphicFramePr>
        <p:xfrm>
          <a:off x="646636" y="4288431"/>
          <a:ext cx="164253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6" name="Equation" r:id="rId8" imgW="1231560" imgH="228600" progId="Equation.DSMT4">
                  <p:embed/>
                </p:oleObj>
              </mc:Choice>
              <mc:Fallback>
                <p:oleObj name="Equation" r:id="rId8" imgW="1231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46636" y="4288431"/>
                        <a:ext cx="1642533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641145"/>
              </p:ext>
            </p:extLst>
          </p:nvPr>
        </p:nvGraphicFramePr>
        <p:xfrm>
          <a:off x="685800" y="4648200"/>
          <a:ext cx="115093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7" name="Equation" r:id="rId10" imgW="863280" imgH="228600" progId="Equation.DSMT4">
                  <p:embed/>
                </p:oleObj>
              </mc:Choice>
              <mc:Fallback>
                <p:oleObj name="Equation" r:id="rId10" imgW="863280" imgH="2286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48200"/>
                        <a:ext cx="1150937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1882724" y="4605004"/>
            <a:ext cx="2537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phụ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HAB)</a:t>
            </a:r>
            <a:endParaRPr lang="en-US" dirty="0"/>
          </a:p>
        </p:txBody>
      </p:sp>
      <p:sp>
        <p:nvSpPr>
          <p:cNvPr id="49" name="Rectangle 41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569224"/>
              </p:ext>
            </p:extLst>
          </p:nvPr>
        </p:nvGraphicFramePr>
        <p:xfrm>
          <a:off x="646636" y="5638800"/>
          <a:ext cx="1410764" cy="645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8" name="Equation" r:id="rId12" imgW="1002960" imgH="457200" progId="Equation.DSMT4">
                  <p:embed/>
                </p:oleObj>
              </mc:Choice>
              <mc:Fallback>
                <p:oleObj name="Equation" r:id="rId12" imgW="1002960" imgH="4572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636" y="5638800"/>
                        <a:ext cx="1410764" cy="6459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2181379" y="5791200"/>
            <a:ext cx="4709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2" name="Rectangle 43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023555"/>
              </p:ext>
            </p:extLst>
          </p:nvPr>
        </p:nvGraphicFramePr>
        <p:xfrm>
          <a:off x="646636" y="6400800"/>
          <a:ext cx="1944164" cy="3528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9" name="Equation" r:id="rId14" imgW="1295400" imgH="228600" progId="Equation.DSMT4">
                  <p:embed/>
                </p:oleObj>
              </mc:Choice>
              <mc:Fallback>
                <p:oleObj name="Equation" r:id="rId14" imgW="1295400" imgH="2286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636" y="6400800"/>
                        <a:ext cx="1944164" cy="3528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76200" y="2036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II. TỰ LUẬN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98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2" grpId="0"/>
      <p:bldP spid="43" grpId="0"/>
      <p:bldP spid="45" grpId="0"/>
      <p:bldP spid="48" grpId="0"/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285230"/>
              </p:ext>
            </p:extLst>
          </p:nvPr>
        </p:nvGraphicFramePr>
        <p:xfrm>
          <a:off x="762000" y="2301875"/>
          <a:ext cx="18539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3" imgW="1257300" imgH="457200" progId="Equation.DSMT4">
                  <p:embed/>
                </p:oleObj>
              </mc:Choice>
              <mc:Fallback>
                <p:oleObj name="Equation" r:id="rId3" imgW="12573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01875"/>
                        <a:ext cx="1853925" cy="669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76200" y="0"/>
            <a:ext cx="8915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 ∆ABC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vuông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tại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A,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AH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Chứng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minh ∆HBA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∆HAC.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đó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suy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AH</a:t>
            </a:r>
            <a:r>
              <a:rPr lang="en-US" sz="2000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BH.CH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Kẻ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∆ABC.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BH=9cm; HC=16cm,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tính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dài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thẳng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AE, EC.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c)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∆AEB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kẻ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∆BEC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kẻ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Chứng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minh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rằng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457200" y="205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457200" y="2546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482969"/>
              </p:ext>
            </p:extLst>
          </p:nvPr>
        </p:nvGraphicFramePr>
        <p:xfrm>
          <a:off x="5287962" y="2316162"/>
          <a:ext cx="3703638" cy="195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Bitmap Image" r:id="rId5" imgW="3704762" imgH="1952898" progId="Paint.Picture">
                  <p:embed/>
                </p:oleObj>
              </mc:Choice>
              <mc:Fallback>
                <p:oleObj name="Bitmap Image" r:id="rId5" imgW="3704762" imgH="1952898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62" y="2316162"/>
                        <a:ext cx="3703638" cy="1951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228600" y="2967335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61049" y="3464011"/>
            <a:ext cx="518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endParaRPr lang="en-US" sz="2400" dirty="0"/>
          </a:p>
        </p:txBody>
      </p:sp>
      <p:sp>
        <p:nvSpPr>
          <p:cNvPr id="49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2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30427" y="3881735"/>
            <a:ext cx="4552721" cy="461665"/>
            <a:chOff x="661666" y="3387464"/>
            <a:chExt cx="4552721" cy="461665"/>
          </a:xfrm>
        </p:grpSpPr>
        <p:sp>
          <p:nvSpPr>
            <p:cNvPr id="2" name="Rectangle 2"/>
            <p:cNvSpPr>
              <a:spLocks noChangeArrowheads="1"/>
            </p:cNvSpPr>
            <p:nvPr/>
          </p:nvSpPr>
          <p:spPr bwMode="auto">
            <a:xfrm>
              <a:off x="661666" y="3387464"/>
              <a:ext cx="455272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Từ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Tính</a:t>
              </a:r>
              <a:r>
                <a:rPr kumimoji="0" lang="en-US" sz="24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AH = 12cm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5468450"/>
                </p:ext>
              </p:extLst>
            </p:nvPr>
          </p:nvGraphicFramePr>
          <p:xfrm>
            <a:off x="1204989" y="3418703"/>
            <a:ext cx="1751815" cy="372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09" name="Equation" r:id="rId7" imgW="1104900" imgH="228600" progId="Equation.DSMT4">
                    <p:embed/>
                  </p:oleObj>
                </mc:Choice>
                <mc:Fallback>
                  <p:oleObj name="Equation" r:id="rId7" imgW="1104900" imgH="2286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4989" y="3418703"/>
                          <a:ext cx="1751815" cy="37235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Rectangle 24"/>
          <p:cNvSpPr/>
          <p:nvPr/>
        </p:nvSpPr>
        <p:spPr>
          <a:xfrm>
            <a:off x="609600" y="3447882"/>
            <a:ext cx="1048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Gợi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ý: </a:t>
            </a:r>
            <a:endParaRPr lang="en-US" sz="240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4253090"/>
            <a:ext cx="6217343" cy="623710"/>
            <a:chOff x="457200" y="4253090"/>
            <a:chExt cx="6217343" cy="623710"/>
          </a:xfrm>
        </p:grpSpPr>
        <p:sp>
          <p:nvSpPr>
            <p:cNvPr id="33" name="Rectangle 2"/>
            <p:cNvSpPr>
              <a:spLocks noChangeArrowheads="1"/>
            </p:cNvSpPr>
            <p:nvPr/>
          </p:nvSpPr>
          <p:spPr bwMode="auto">
            <a:xfrm>
              <a:off x="457200" y="4338935"/>
              <a:ext cx="498405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dirty="0" err="1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Chứng</a:t>
              </a:r>
              <a:r>
                <a:rPr lang="en-US" sz="240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minh </a:t>
              </a:r>
              <a:r>
                <a:rPr lang="en-US" sz="24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∆</a:t>
              </a:r>
              <a:r>
                <a:rPr lang="en-US" sz="24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ABC </a:t>
              </a:r>
              <a:r>
                <a:rPr lang="en-US" sz="2400" dirty="0" err="1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đồng</a:t>
              </a:r>
              <a:r>
                <a:rPr lang="en-US" sz="24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dạng</a:t>
              </a:r>
              <a:r>
                <a:rPr lang="en-US" sz="24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∆HAC</a:t>
              </a:r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6663313"/>
                </p:ext>
              </p:extLst>
            </p:nvPr>
          </p:nvGraphicFramePr>
          <p:xfrm>
            <a:off x="5334000" y="4253090"/>
            <a:ext cx="1340543" cy="6237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10" name="Equation" r:id="rId9" imgW="977900" imgH="457200" progId="Equation.DSMT4">
                    <p:embed/>
                  </p:oleObj>
                </mc:Choice>
                <mc:Fallback>
                  <p:oleObj name="Equation" r:id="rId9" imgW="977900" imgH="45720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4000" y="4253090"/>
                          <a:ext cx="1340543" cy="62371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TextBox 13"/>
          <p:cNvSpPr txBox="1"/>
          <p:nvPr/>
        </p:nvSpPr>
        <p:spPr>
          <a:xfrm>
            <a:off x="595122" y="4796135"/>
            <a:ext cx="4550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AC = 20cm, AB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15cm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0277" y="5257800"/>
            <a:ext cx="5752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∆ABC,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749428"/>
              </p:ext>
            </p:extLst>
          </p:nvPr>
        </p:nvGraphicFramePr>
        <p:xfrm>
          <a:off x="609600" y="5719464"/>
          <a:ext cx="1443105" cy="681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" name="Equation" r:id="rId11" imgW="965200" imgH="457200" progId="Equation.DSMT4">
                  <p:embed/>
                </p:oleObj>
              </mc:Choice>
              <mc:Fallback>
                <p:oleObj name="Equation" r:id="rId11" imgW="965200" imgH="457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719464"/>
                        <a:ext cx="1443105" cy="6813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548776"/>
              </p:ext>
            </p:extLst>
          </p:nvPr>
        </p:nvGraphicFramePr>
        <p:xfrm>
          <a:off x="3719642" y="5731822"/>
          <a:ext cx="3443229" cy="637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" name="Equation" r:id="rId13" imgW="2463800" imgH="457200" progId="Equation.DSMT4">
                  <p:embed/>
                </p:oleObj>
              </mc:Choice>
              <mc:Fallback>
                <p:oleObj name="Equation" r:id="rId13" imgW="246380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642" y="5731822"/>
                        <a:ext cx="3443229" cy="6377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973596"/>
              </p:ext>
            </p:extLst>
          </p:nvPr>
        </p:nvGraphicFramePr>
        <p:xfrm>
          <a:off x="679141" y="6400800"/>
          <a:ext cx="3740459" cy="378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3" name="Equation" r:id="rId15" imgW="2336800" imgH="228600" progId="Equation.DSMT4">
                  <p:embed/>
                </p:oleObj>
              </mc:Choice>
              <mc:Fallback>
                <p:oleObj name="Equation" r:id="rId15" imgW="23368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141" y="6400800"/>
                        <a:ext cx="3740459" cy="3781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2079025" y="5791200"/>
            <a:ext cx="1558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64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25" grpId="0"/>
      <p:bldP spid="14" grpId="0"/>
      <p:bldP spid="15" grpId="0"/>
      <p:bldP spid="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387183"/>
              </p:ext>
            </p:extLst>
          </p:nvPr>
        </p:nvGraphicFramePr>
        <p:xfrm>
          <a:off x="762000" y="2301875"/>
          <a:ext cx="18539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2" name="Equation" r:id="rId3" imgW="1257300" imgH="457200" progId="Equation.DSMT4">
                  <p:embed/>
                </p:oleObj>
              </mc:Choice>
              <mc:Fallback>
                <p:oleObj name="Equation" r:id="rId3" imgW="12573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01875"/>
                        <a:ext cx="1853925" cy="669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76200" y="0"/>
            <a:ext cx="8915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 ∆ABC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vuông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tại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A,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AH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Chứng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minh ∆HBA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∆HAC.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đó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suy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AH</a:t>
            </a:r>
            <a:r>
              <a:rPr lang="en-US" sz="2000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BH.CH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Kẻ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BE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∆ABC.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Biết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BH=9cm; HC=16cm,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tính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độ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dài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đoạn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thẳng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AE, EC.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c)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∆AEB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kẻ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EM.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∆BEC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kẻ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EN.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Chứng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minh </a:t>
            </a:r>
            <a:r>
              <a:rPr lang="en-US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rằng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457200" y="205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457200" y="2546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808120"/>
              </p:ext>
            </p:extLst>
          </p:nvPr>
        </p:nvGraphicFramePr>
        <p:xfrm>
          <a:off x="5287962" y="2222648"/>
          <a:ext cx="3703638" cy="195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3" name="Bitmap Image" r:id="rId5" imgW="3704762" imgH="1952898" progId="Paint.Picture">
                  <p:embed/>
                </p:oleObj>
              </mc:Choice>
              <mc:Fallback>
                <p:oleObj name="Bitmap Image" r:id="rId5" imgW="3704762" imgH="1952898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62" y="2222648"/>
                        <a:ext cx="3703638" cy="1951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228600" y="2967335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61049" y="3464011"/>
            <a:ext cx="5004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c) </a:t>
            </a:r>
            <a:endParaRPr lang="en-US" sz="2400" dirty="0"/>
          </a:p>
        </p:txBody>
      </p:sp>
      <p:sp>
        <p:nvSpPr>
          <p:cNvPr id="49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2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161049" y="4954018"/>
            <a:ext cx="58949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∆BEC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4267200"/>
            <a:ext cx="5912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AEB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85240"/>
              </p:ext>
            </p:extLst>
          </p:nvPr>
        </p:nvGraphicFramePr>
        <p:xfrm>
          <a:off x="6019800" y="4191000"/>
          <a:ext cx="109855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4" name="Equation" r:id="rId7" imgW="799920" imgH="444240" progId="Equation.DSMT4">
                  <p:embed/>
                </p:oleObj>
              </mc:Choice>
              <mc:Fallback>
                <p:oleObj name="Equation" r:id="rId7" imgW="799920" imgH="444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191000"/>
                        <a:ext cx="1098550" cy="6175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53188"/>
              </p:ext>
            </p:extLst>
          </p:nvPr>
        </p:nvGraphicFramePr>
        <p:xfrm>
          <a:off x="4840355" y="4277497"/>
          <a:ext cx="584427" cy="350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5" name="Equation" r:id="rId9" imgW="393529" imgH="241195" progId="Equation.DSMT4">
                  <p:embed/>
                </p:oleObj>
              </mc:Choice>
              <mc:Fallback>
                <p:oleObj name="Equation" r:id="rId9" imgW="393529" imgH="24119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0355" y="4277497"/>
                        <a:ext cx="584427" cy="3506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7162800" y="4267200"/>
            <a:ext cx="1558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659588"/>
              </p:ext>
            </p:extLst>
          </p:nvPr>
        </p:nvGraphicFramePr>
        <p:xfrm>
          <a:off x="4800600" y="4973638"/>
          <a:ext cx="5842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6" name="Equation" r:id="rId11" imgW="393480" imgH="253800" progId="Equation.DSMT4">
                  <p:embed/>
                </p:oleObj>
              </mc:Choice>
              <mc:Fallback>
                <p:oleObj name="Equation" r:id="rId11" imgW="393480" imgH="253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973638"/>
                        <a:ext cx="58420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806896"/>
              </p:ext>
            </p:extLst>
          </p:nvPr>
        </p:nvGraphicFramePr>
        <p:xfrm>
          <a:off x="6019800" y="4847506"/>
          <a:ext cx="110966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7" name="Equation" r:id="rId13" imgW="749160" imgH="457200" progId="Equation.DSMT4">
                  <p:embed/>
                </p:oleObj>
              </mc:Choice>
              <mc:Fallback>
                <p:oleObj name="Equation" r:id="rId13" imgW="749160" imgH="457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847506"/>
                        <a:ext cx="1109663" cy="674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7239000" y="4872335"/>
            <a:ext cx="1558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28600" y="5638800"/>
            <a:ext cx="1015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704025"/>
              </p:ext>
            </p:extLst>
          </p:nvPr>
        </p:nvGraphicFramePr>
        <p:xfrm>
          <a:off x="1143000" y="5562600"/>
          <a:ext cx="3487110" cy="681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8" name="Equation" r:id="rId15" imgW="2336800" imgH="457200" progId="Equation.DSMT4">
                  <p:embed/>
                </p:oleObj>
              </mc:Choice>
              <mc:Fallback>
                <p:oleObj name="Equation" r:id="rId15" imgW="2336800" imgH="457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562600"/>
                        <a:ext cx="3487110" cy="6813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876800" y="5638800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700502"/>
              </p:ext>
            </p:extLst>
          </p:nvPr>
        </p:nvGraphicFramePr>
        <p:xfrm>
          <a:off x="5605730" y="5534669"/>
          <a:ext cx="18542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59" name="Equation" r:id="rId17" imgW="1257300" imgH="457200" progId="Equation.DSMT4">
                  <p:embed/>
                </p:oleObj>
              </mc:Choice>
              <mc:Fallback>
                <p:oleObj name="Equation" r:id="rId17" imgW="1257300" imgH="457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730" y="5534669"/>
                        <a:ext cx="18542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9414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33" grpId="0"/>
      <p:bldP spid="4" grpId="0"/>
      <p:bldP spid="34" grpId="0"/>
      <p:bldP spid="41" grpId="0"/>
      <p:bldP spid="42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199" y="152400"/>
            <a:ext cx="92202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 = 12 cm, AC = 16 cm.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AH.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HBA     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ABC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BC, AH, BH.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ABC (D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BC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BD, CD.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AK = 3,6cm.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N.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BMNC.	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3241675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0323" y="2086927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1049" y="2438400"/>
            <a:ext cx="5004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61507" y="2438400"/>
            <a:ext cx="3830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HBA    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1505" y="2819400"/>
            <a:ext cx="42914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HBA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HBA      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g.g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10" name="Picture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68" y="597408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922" y="4066032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450" y="2593032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2971800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3124200"/>
            <a:ext cx="285750" cy="152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642473"/>
              </p:ext>
            </p:extLst>
          </p:nvPr>
        </p:nvGraphicFramePr>
        <p:xfrm>
          <a:off x="1377124" y="3179064"/>
          <a:ext cx="1522902" cy="425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5" imgW="888840" imgH="253800" progId="Equation.DSMT4">
                  <p:embed/>
                </p:oleObj>
              </mc:Choice>
              <mc:Fallback>
                <p:oleObj name="Equation" r:id="rId5" imgW="888840" imgH="253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124" y="3179064"/>
                        <a:ext cx="1522902" cy="4251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50760"/>
              </p:ext>
            </p:extLst>
          </p:nvPr>
        </p:nvGraphicFramePr>
        <p:xfrm>
          <a:off x="1420368" y="3544510"/>
          <a:ext cx="24606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7" imgW="164880" imgH="241200" progId="Equation.DSMT4">
                  <p:embed/>
                </p:oleObj>
              </mc:Choice>
              <mc:Fallback>
                <p:oleObj name="Equation" r:id="rId7" imgW="164880" imgH="241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368" y="3544510"/>
                        <a:ext cx="246063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139558"/>
              </p:ext>
            </p:extLst>
          </p:nvPr>
        </p:nvGraphicFramePr>
        <p:xfrm>
          <a:off x="5181600" y="1173944"/>
          <a:ext cx="207963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9" imgW="139680" imgH="139680" progId="Equation.DSMT4">
                  <p:embed/>
                </p:oleObj>
              </mc:Choice>
              <mc:Fallback>
                <p:oleObj name="Equation" r:id="rId9" imgW="139680" imgH="1396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173944"/>
                        <a:ext cx="207963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285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199" y="152400"/>
            <a:ext cx="92202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 = 12 cm, AC = 16 cm.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AH.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HBA     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ABC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BC, AH, BH.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ABC (D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BC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BD, CD.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AK = 3,6cm.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N.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BMNC.	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3241675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0323" y="2086927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1049" y="2438400"/>
            <a:ext cx="518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</a:t>
            </a:r>
            <a:endParaRPr lang="en-US" sz="2400" dirty="0"/>
          </a:p>
        </p:txBody>
      </p:sp>
      <p:pic>
        <p:nvPicPr>
          <p:cNvPr id="10" name="Picture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68" y="597408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8951" y="5257800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629" y="4648200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618" y="5183832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3124200"/>
            <a:ext cx="285750" cy="152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467774"/>
              </p:ext>
            </p:extLst>
          </p:nvPr>
        </p:nvGraphicFramePr>
        <p:xfrm>
          <a:off x="5181600" y="1173944"/>
          <a:ext cx="207963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1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173944"/>
                        <a:ext cx="207963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6581" y="2514600"/>
            <a:ext cx="714961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∆ABC</a:t>
            </a:r>
            <a:r>
              <a:rPr lang="en-US" sz="24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(GT),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>
              <a:spcBef>
                <a:spcPts val="6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AB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+ AC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BC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Hay:  BC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253184"/>
              </p:ext>
            </p:extLst>
          </p:nvPr>
        </p:nvGraphicFramePr>
        <p:xfrm>
          <a:off x="2856029" y="3021622"/>
          <a:ext cx="402981" cy="322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2" name="Equation" r:id="rId7" imgW="190417" imgH="152334" progId="Equation.DSMT4">
                  <p:embed/>
                </p:oleObj>
              </mc:Choice>
              <mc:Fallback>
                <p:oleObj name="Equation" r:id="rId7" imgW="190417" imgH="152334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6029" y="3021622"/>
                        <a:ext cx="402981" cy="3223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037566"/>
              </p:ext>
            </p:extLst>
          </p:nvPr>
        </p:nvGraphicFramePr>
        <p:xfrm>
          <a:off x="3953848" y="2933649"/>
          <a:ext cx="1464902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" name="Equation" r:id="rId9" imgW="850531" imgH="253890" progId="Equation.DSMT4">
                  <p:embed/>
                </p:oleObj>
              </mc:Choice>
              <mc:Fallback>
                <p:oleObj name="Equation" r:id="rId9" imgW="850531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848" y="2933649"/>
                        <a:ext cx="1464902" cy="430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424593"/>
              </p:ext>
            </p:extLst>
          </p:nvPr>
        </p:nvGraphicFramePr>
        <p:xfrm>
          <a:off x="2057400" y="3392488"/>
          <a:ext cx="390558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4" name="Equation" r:id="rId11" imgW="2349500" imgH="254000" progId="Equation.DSMT4">
                  <p:embed/>
                </p:oleObj>
              </mc:Choice>
              <mc:Fallback>
                <p:oleObj name="Equation" r:id="rId11" imgW="2349500" imgH="254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92488"/>
                        <a:ext cx="3905587" cy="417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46581" y="3866095"/>
            <a:ext cx="7149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∆ABC</a:t>
            </a:r>
            <a:r>
              <a:rPr lang="en-US" sz="2400" cap="all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40499"/>
              </p:ext>
            </p:extLst>
          </p:nvPr>
        </p:nvGraphicFramePr>
        <p:xfrm>
          <a:off x="4038600" y="3794733"/>
          <a:ext cx="2819400" cy="624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5" name="Equation" r:id="rId13" imgW="1790700" imgH="393700" progId="Equation.DSMT4">
                  <p:embed/>
                </p:oleObj>
              </mc:Choice>
              <mc:Fallback>
                <p:oleObj name="Equation" r:id="rId13" imgW="1790700" imgH="393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94733"/>
                        <a:ext cx="2819400" cy="6248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386351"/>
              </p:ext>
            </p:extLst>
          </p:nvPr>
        </p:nvGraphicFramePr>
        <p:xfrm>
          <a:off x="914399" y="4419600"/>
          <a:ext cx="3856939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6" name="Equation" r:id="rId15" imgW="2234880" imgH="393480" progId="Equation.DSMT4">
                  <p:embed/>
                </p:oleObj>
              </mc:Choice>
              <mc:Fallback>
                <p:oleObj name="Equation" r:id="rId15" imgW="223488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399" y="4419600"/>
                        <a:ext cx="3856939" cy="685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385759"/>
              </p:ext>
            </p:extLst>
          </p:nvPr>
        </p:nvGraphicFramePr>
        <p:xfrm>
          <a:off x="4594225" y="4449763"/>
          <a:ext cx="190817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7" name="Equation" r:id="rId17" imgW="1155600" imgH="393480" progId="Equation.DSMT4">
                  <p:embed/>
                </p:oleObj>
              </mc:Choice>
              <mc:Fallback>
                <p:oleObj name="Equation" r:id="rId17" imgW="115560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4449763"/>
                        <a:ext cx="1908175" cy="6556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977938"/>
              </p:ext>
            </p:extLst>
          </p:nvPr>
        </p:nvGraphicFramePr>
        <p:xfrm>
          <a:off x="381000" y="4542315"/>
          <a:ext cx="418106" cy="334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8" name="Equation" r:id="rId19" imgW="190440" imgH="152280" progId="Equation.DSMT4">
                  <p:embed/>
                </p:oleObj>
              </mc:Choice>
              <mc:Fallback>
                <p:oleObj name="Equation" r:id="rId19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81000" y="4542315"/>
                        <a:ext cx="418106" cy="334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586242" y="5029200"/>
            <a:ext cx="7149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∆HBA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40" name="Object 102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299295"/>
              </p:ext>
            </p:extLst>
          </p:nvPr>
        </p:nvGraphicFramePr>
        <p:xfrm>
          <a:off x="974647" y="5537757"/>
          <a:ext cx="1311353" cy="776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9" name="Equation" r:id="rId21" imgW="672808" imgH="393529" progId="Equation.DSMT4">
                  <p:embed/>
                </p:oleObj>
              </mc:Choice>
              <mc:Fallback>
                <p:oleObj name="Equation" r:id="rId21" imgW="672808" imgH="39352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647" y="5537757"/>
                        <a:ext cx="1311353" cy="7768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1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43" name="Object 102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96722"/>
              </p:ext>
            </p:extLst>
          </p:nvPr>
        </p:nvGraphicFramePr>
        <p:xfrm>
          <a:off x="3055056" y="5450532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0" name="Equation" r:id="rId23" imgW="685800" imgH="419100" progId="Equation.DSMT4">
                  <p:embed/>
                </p:oleObj>
              </mc:Choice>
              <mc:Fallback>
                <p:oleObj name="Equation" r:id="rId23" imgW="685800" imgH="4191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056" y="5450532"/>
                        <a:ext cx="1371600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45" name="Object 102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79442"/>
              </p:ext>
            </p:extLst>
          </p:nvPr>
        </p:nvGraphicFramePr>
        <p:xfrm>
          <a:off x="4419600" y="5440297"/>
          <a:ext cx="2057400" cy="838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1" name="Equation" r:id="rId25" imgW="1028520" imgH="419040" progId="Equation.DSMT4">
                  <p:embed/>
                </p:oleObj>
              </mc:Choice>
              <mc:Fallback>
                <p:oleObj name="Equation" r:id="rId25" imgW="1028520" imgH="4190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440297"/>
                        <a:ext cx="2057400" cy="8385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02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319131"/>
              </p:ext>
            </p:extLst>
          </p:nvPr>
        </p:nvGraphicFramePr>
        <p:xfrm>
          <a:off x="420687" y="5761038"/>
          <a:ext cx="41751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2" name="Equation" r:id="rId27" imgW="190440" imgH="152280" progId="Equation.DSMT4">
                  <p:embed/>
                </p:oleObj>
              </mc:Choice>
              <mc:Fallback>
                <p:oleObj name="Equation" r:id="rId27" imgW="190440" imgH="1522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7" y="5761038"/>
                        <a:ext cx="417513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Box 10246"/>
          <p:cNvSpPr txBox="1"/>
          <p:nvPr/>
        </p:nvSpPr>
        <p:spPr>
          <a:xfrm>
            <a:off x="2357429" y="5638800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37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23" grpId="0"/>
      <p:bldP spid="31" grpId="0"/>
      <p:bldP spid="102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199" y="152400"/>
            <a:ext cx="92202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 = 12 cm, AC = 16 cm.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AH.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HBA     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ABC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BC, AH, BH.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ABC (D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BC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BD, CD.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AK = 3,6cm.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N.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BMNC.	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3241675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0323" y="2086927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1049" y="2438400"/>
            <a:ext cx="5004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c) </a:t>
            </a:r>
            <a:endParaRPr lang="en-US" sz="2400" dirty="0"/>
          </a:p>
        </p:txBody>
      </p:sp>
      <p:pic>
        <p:nvPicPr>
          <p:cNvPr id="10" name="Picture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68" y="597408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8951" y="5257800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8951" y="4724400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4191000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3124200"/>
            <a:ext cx="285750" cy="152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54125"/>
              </p:ext>
            </p:extLst>
          </p:nvPr>
        </p:nvGraphicFramePr>
        <p:xfrm>
          <a:off x="5181600" y="1173944"/>
          <a:ext cx="207963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3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173944"/>
                        <a:ext cx="207963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6581" y="2514600"/>
            <a:ext cx="7149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39609"/>
              </p:ext>
            </p:extLst>
          </p:nvPr>
        </p:nvGraphicFramePr>
        <p:xfrm>
          <a:off x="2794994" y="2589403"/>
          <a:ext cx="402981" cy="322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4" name="Equation" r:id="rId7" imgW="190417" imgH="152334" progId="Equation.DSMT4">
                  <p:embed/>
                </p:oleObj>
              </mc:Choice>
              <mc:Fallback>
                <p:oleObj name="Equation" r:id="rId7" imgW="190417" imgH="15233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994" y="2589403"/>
                        <a:ext cx="402981" cy="3223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942664"/>
              </p:ext>
            </p:extLst>
          </p:nvPr>
        </p:nvGraphicFramePr>
        <p:xfrm>
          <a:off x="3912337" y="3849688"/>
          <a:ext cx="418106" cy="334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5" name="Equation" r:id="rId9" imgW="190440" imgH="152280" progId="Equation.DSMT4">
                  <p:embed/>
                </p:oleObj>
              </mc:Choice>
              <mc:Fallback>
                <p:oleObj name="Equation" r:id="rId9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12337" y="3849688"/>
                        <a:ext cx="418106" cy="334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41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4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399788"/>
              </p:ext>
            </p:extLst>
          </p:nvPr>
        </p:nvGraphicFramePr>
        <p:xfrm>
          <a:off x="1524000" y="2438400"/>
          <a:ext cx="1153240" cy="683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Equation" r:id="rId11" imgW="672808" imgH="393529" progId="Equation.DSMT4">
                  <p:embed/>
                </p:oleObj>
              </mc:Choice>
              <mc:Fallback>
                <p:oleObj name="Equation" r:id="rId11" imgW="672808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438400"/>
                        <a:ext cx="1153240" cy="6831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697581"/>
              </p:ext>
            </p:extLst>
          </p:nvPr>
        </p:nvGraphicFramePr>
        <p:xfrm>
          <a:off x="3276600" y="2362200"/>
          <a:ext cx="234269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7" name="Equation" r:id="rId13" imgW="1358310" imgH="393529" progId="Equation.DSMT4">
                  <p:embed/>
                </p:oleObj>
              </mc:Choice>
              <mc:Fallback>
                <p:oleObj name="Equation" r:id="rId13" imgW="1358310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362200"/>
                        <a:ext cx="2342693" cy="685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679140" y="3200400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776680"/>
              </p:ext>
            </p:extLst>
          </p:nvPr>
        </p:nvGraphicFramePr>
        <p:xfrm>
          <a:off x="1371600" y="3124200"/>
          <a:ext cx="1574313" cy="61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8" name="Equation" r:id="rId15" imgW="1016000" imgH="393700" progId="Equation.DSMT4">
                  <p:embed/>
                </p:oleObj>
              </mc:Choice>
              <mc:Fallback>
                <p:oleObj name="Equation" r:id="rId15" imgW="1016000" imgH="393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24200"/>
                        <a:ext cx="1574313" cy="6168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257705"/>
              </p:ext>
            </p:extLst>
          </p:nvPr>
        </p:nvGraphicFramePr>
        <p:xfrm>
          <a:off x="1038616" y="3896580"/>
          <a:ext cx="2122575" cy="751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9" name="Equation" r:id="rId17" imgW="1117115" imgH="393529" progId="Equation.DSMT4">
                  <p:embed/>
                </p:oleObj>
              </mc:Choice>
              <mc:Fallback>
                <p:oleObj name="Equation" r:id="rId17" imgW="1117115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616" y="3896580"/>
                        <a:ext cx="2122575" cy="7516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090689"/>
              </p:ext>
            </p:extLst>
          </p:nvPr>
        </p:nvGraphicFramePr>
        <p:xfrm>
          <a:off x="4159250" y="3849688"/>
          <a:ext cx="217011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0" name="Equation" r:id="rId19" imgW="1333440" imgH="393480" progId="Equation.DSMT4">
                  <p:embed/>
                </p:oleObj>
              </mc:Choice>
              <mc:Fallback>
                <p:oleObj name="Equation" r:id="rId19" imgW="133344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3849688"/>
                        <a:ext cx="2170113" cy="646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969015" y="4849724"/>
            <a:ext cx="5368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 CD = BC – BD = 20 – 8,6 = 11,4 cm</a:t>
            </a:r>
          </a:p>
        </p:txBody>
      </p:sp>
    </p:spTree>
    <p:extLst>
      <p:ext uri="{BB962C8B-B14F-4D97-AF65-F5344CB8AC3E}">
        <p14:creationId xmlns:p14="http://schemas.microsoft.com/office/powerpoint/2010/main" val="3637953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199" y="152400"/>
            <a:ext cx="92202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 = 12 cm, AC = 16 cm.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AH.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HBA      </a:t>
            </a:r>
            <a:r>
              <a:rPr lang="en-US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∆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ABC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BC, AH, BH.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ABC (D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BC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BD, CD.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AK = 3,6cm.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N.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BMNC.	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3241675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0323" y="2086927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1049" y="2438400"/>
            <a:ext cx="518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endParaRPr lang="en-US" sz="2400" dirty="0"/>
          </a:p>
        </p:txBody>
      </p:sp>
      <p:pic>
        <p:nvPicPr>
          <p:cNvPr id="10" name="Picture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368" y="597408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8951" y="5257800"/>
            <a:ext cx="285750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9629" y="4648200"/>
            <a:ext cx="285750" cy="152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225299"/>
              </p:ext>
            </p:extLst>
          </p:nvPr>
        </p:nvGraphicFramePr>
        <p:xfrm>
          <a:off x="5181600" y="1173944"/>
          <a:ext cx="207963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173944"/>
                        <a:ext cx="207963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112512"/>
              </p:ext>
            </p:extLst>
          </p:nvPr>
        </p:nvGraphicFramePr>
        <p:xfrm>
          <a:off x="6248400" y="-1066800"/>
          <a:ext cx="418106" cy="334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48400" y="-1066800"/>
                        <a:ext cx="418106" cy="334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41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4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46" name="Object 102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064443"/>
              </p:ext>
            </p:extLst>
          </p:nvPr>
        </p:nvGraphicFramePr>
        <p:xfrm>
          <a:off x="3657600" y="-990600"/>
          <a:ext cx="41751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9" imgW="190440" imgH="152280" progId="Equation.DSMT4">
                  <p:embed/>
                </p:oleObj>
              </mc:Choice>
              <mc:Fallback>
                <p:oleObj name="Equation" r:id="rId9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-990600"/>
                        <a:ext cx="417513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50" name="Group 10249"/>
          <p:cNvGrpSpPr/>
          <p:nvPr/>
        </p:nvGrpSpPr>
        <p:grpSpPr>
          <a:xfrm>
            <a:off x="266699" y="3371671"/>
            <a:ext cx="8839200" cy="830997"/>
            <a:chOff x="266699" y="3371671"/>
            <a:chExt cx="8839200" cy="830997"/>
          </a:xfrm>
        </p:grpSpPr>
        <p:pic>
          <p:nvPicPr>
            <p:cNvPr id="14" name="Picture 13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3963" y="3505200"/>
              <a:ext cx="285750" cy="1524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266699" y="3371671"/>
              <a:ext cx="8839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MN //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BC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∆ AMN    ∆ABC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AK, AH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tương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ứng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126964"/>
              </p:ext>
            </p:extLst>
          </p:nvPr>
        </p:nvGraphicFramePr>
        <p:xfrm>
          <a:off x="914400" y="4191000"/>
          <a:ext cx="3928448" cy="791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Equation" r:id="rId11" imgW="2374900" imgH="482600" progId="Equation.DSMT4">
                  <p:embed/>
                </p:oleObj>
              </mc:Choice>
              <mc:Fallback>
                <p:oleObj name="Equation" r:id="rId11" imgW="2374900" imgH="482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91000"/>
                        <a:ext cx="3928448" cy="7919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22218" y="5087034"/>
            <a:ext cx="585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Mà: S</a:t>
            </a:r>
            <a:r>
              <a:rPr lang="pt-BR" sz="2400" baseline="-25000" dirty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    AB.AC = 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.12.16 =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96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(cm</a:t>
            </a:r>
            <a:r>
              <a:rPr lang="pt-BR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TextBox 10247"/>
          <p:cNvSpPr txBox="1"/>
          <p:nvPr/>
        </p:nvSpPr>
        <p:spPr>
          <a:xfrm>
            <a:off x="643970" y="5594865"/>
            <a:ext cx="4309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=&gt; S</a:t>
            </a:r>
            <a:r>
              <a:rPr lang="pt-BR" sz="2400" baseline="-25000" dirty="0">
                <a:latin typeface="Times New Roman" pitchFamily="18" charset="0"/>
                <a:cs typeface="Times New Roman" pitchFamily="18" charset="0"/>
              </a:rPr>
              <a:t>AMN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= 13,5 (cm</a:t>
            </a:r>
            <a:r>
              <a:rPr lang="pt-BR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9" name="TextBox 10248"/>
          <p:cNvSpPr txBox="1"/>
          <p:nvPr/>
        </p:nvSpPr>
        <p:spPr>
          <a:xfrm>
            <a:off x="457200" y="6019800"/>
            <a:ext cx="6564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Vậy: S</a:t>
            </a:r>
            <a:r>
              <a:rPr lang="pt-BR" sz="2400" baseline="-25000" dirty="0">
                <a:latin typeface="Times New Roman" pitchFamily="18" charset="0"/>
                <a:cs typeface="Times New Roman" pitchFamily="18" charset="0"/>
              </a:rPr>
              <a:t>BMNC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= S</a:t>
            </a:r>
            <a:r>
              <a:rPr lang="pt-BR" sz="2400" baseline="-25000" dirty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- S</a:t>
            </a:r>
            <a:r>
              <a:rPr lang="pt-BR" sz="2400" baseline="-25000" dirty="0">
                <a:latin typeface="Times New Roman" pitchFamily="18" charset="0"/>
                <a:cs typeface="Times New Roman" pitchFamily="18" charset="0"/>
              </a:rPr>
              <a:t>AMN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= 96 – 13,5 = 82,5 (cm</a:t>
            </a:r>
            <a:r>
              <a:rPr lang="pt-BR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51" name="Object 102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455158"/>
              </p:ext>
            </p:extLst>
          </p:nvPr>
        </p:nvGraphicFramePr>
        <p:xfrm>
          <a:off x="3654734" y="5005916"/>
          <a:ext cx="254000" cy="656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9" name="Equation" r:id="rId13" imgW="152280" imgH="393480" progId="Equation.DSMT4">
                  <p:embed/>
                </p:oleObj>
              </mc:Choice>
              <mc:Fallback>
                <p:oleObj name="Equation" r:id="rId1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54734" y="5005916"/>
                        <a:ext cx="254000" cy="6561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02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41289"/>
              </p:ext>
            </p:extLst>
          </p:nvPr>
        </p:nvGraphicFramePr>
        <p:xfrm>
          <a:off x="2174814" y="5006181"/>
          <a:ext cx="25400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0" name="Equation" r:id="rId15" imgW="152280" imgH="393480" progId="Equation.DSMT4">
                  <p:embed/>
                </p:oleObj>
              </mc:Choice>
              <mc:Fallback>
                <p:oleObj name="Equation" r:id="rId15" imgW="152280" imgH="393480" progId="Equation.DSMT4">
                  <p:embed/>
                  <p:pic>
                    <p:nvPicPr>
                      <p:cNvPr id="0" name="Object 10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814" y="5006181"/>
                        <a:ext cx="254000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717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0248" grpId="0"/>
      <p:bldP spid="1024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8600" y="2471910"/>
            <a:ext cx="8534400" cy="3785652"/>
            <a:chOff x="304800" y="3048000"/>
            <a:chExt cx="8534400" cy="3785652"/>
          </a:xfrm>
        </p:grpSpPr>
        <p:sp>
          <p:nvSpPr>
            <p:cNvPr id="4" name="TextBox 3"/>
            <p:cNvSpPr txBox="1"/>
            <p:nvPr/>
          </p:nvSpPr>
          <p:spPr>
            <a:xfrm>
              <a:off x="304800" y="3048000"/>
              <a:ext cx="8534400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1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Cho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∆MNP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tại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M(MP&gt;MN)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Kẻ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tia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N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cắt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PM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tại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I.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P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hạ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thẳng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PK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tia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NI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, K    NI 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  <a:p>
              <a:pPr lvl="0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Chứng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minh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∆MNI     ∆KPI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  <a:p>
              <a:pPr lvl="0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b)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Chứng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minh  </a:t>
              </a:r>
            </a:p>
            <a:p>
              <a:pPr lvl="0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c) Cho 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MN = 3cm, MP = 4cm.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IM.</a:t>
              </a:r>
            </a:p>
            <a:p>
              <a:r>
                <a:rPr lang="en-US" sz="2400" b="1" dirty="0" err="1"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400" b="1" dirty="0">
                  <a:latin typeface="Times New Roman" pitchFamily="18" charset="0"/>
                  <a:cs typeface="Times New Roman" pitchFamily="18" charset="0"/>
                </a:rPr>
                <a:t> 2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Cho 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tại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AH,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BD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cắt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AH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tại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E</a:t>
              </a:r>
            </a:p>
            <a:p>
              <a:pPr lvl="0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Chứng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minh ∆ADE 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cân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  <a:p>
              <a:pPr lvl="0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Chứng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minh AE.BD = BE.DC</a:t>
              </a:r>
            </a:p>
            <a:p>
              <a:pPr lvl="0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D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kẻ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DK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BC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tại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K.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Tứ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ADKE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? </a:t>
              </a: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3306579"/>
                </p:ext>
              </p:extLst>
            </p:nvPr>
          </p:nvGraphicFramePr>
          <p:xfrm>
            <a:off x="1143000" y="3886200"/>
            <a:ext cx="228600" cy="22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8" name="Equation" r:id="rId3" imgW="126720" imgH="126720" progId="Equation.DSMT4">
                    <p:embed/>
                  </p:oleObj>
                </mc:Choice>
                <mc:Fallback>
                  <p:oleObj name="Equation" r:id="rId3" imgW="126720" imgH="126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43000" y="3886200"/>
                          <a:ext cx="228600" cy="228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2207025"/>
                </p:ext>
              </p:extLst>
            </p:nvPr>
          </p:nvGraphicFramePr>
          <p:xfrm>
            <a:off x="2332439" y="4459206"/>
            <a:ext cx="1409249" cy="4450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9" name="Equation" r:id="rId5" imgW="723600" imgH="228600" progId="Equation.DSMT4">
                    <p:embed/>
                  </p:oleObj>
                </mc:Choice>
                <mc:Fallback>
                  <p:oleObj name="Equation" r:id="rId5" imgW="72360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332439" y="4459206"/>
                          <a:ext cx="1409249" cy="44502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8" name="Picture 7"/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4200" y="4267200"/>
              <a:ext cx="285750" cy="1524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TextBox 10"/>
          <p:cNvSpPr txBox="1"/>
          <p:nvPr/>
        </p:nvSpPr>
        <p:spPr>
          <a:xfrm>
            <a:off x="3215259" y="228600"/>
            <a:ext cx="3324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2397" y="1143000"/>
            <a:ext cx="58112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II.</a:t>
            </a: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tạp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33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81000"/>
            <a:ext cx="929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Viết tỉ số cặp đoạn thẳng có độ dài như sau: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AB=4dm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CD=20dm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2895600"/>
            <a:ext cx="906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Cho hình vẽ. Điều kiện nào sau đây 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không 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suy ra được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DE//BC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143250"/>
              </p:ext>
            </p:extLst>
          </p:nvPr>
        </p:nvGraphicFramePr>
        <p:xfrm>
          <a:off x="436144" y="842665"/>
          <a:ext cx="15255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" name="Equation" r:id="rId4" imgW="876240" imgH="393480" progId="Equation.DSMT4">
                  <p:embed/>
                </p:oleObj>
              </mc:Choice>
              <mc:Fallback>
                <p:oleObj name="Equation" r:id="rId4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6144" y="842665"/>
                        <a:ext cx="1525587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6200" y="2036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TRẮC NGHIỆM.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529143" y="990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283503"/>
              </p:ext>
            </p:extLst>
          </p:nvPr>
        </p:nvGraphicFramePr>
        <p:xfrm>
          <a:off x="290513" y="5715000"/>
          <a:ext cx="17684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" name="Equation" r:id="rId6" imgW="1015920" imgH="393480" progId="Equation.DSMT4">
                  <p:embed/>
                </p:oleObj>
              </mc:Choice>
              <mc:Fallback>
                <p:oleObj name="Equation" r:id="rId6" imgW="1015920" imgH="393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3" y="5715000"/>
                        <a:ext cx="17684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896089"/>
              </p:ext>
            </p:extLst>
          </p:nvPr>
        </p:nvGraphicFramePr>
        <p:xfrm>
          <a:off x="2389188" y="5791200"/>
          <a:ext cx="17462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8" name="Equation" r:id="rId8" imgW="1002960" imgH="393480" progId="Equation.DSMT4">
                  <p:embed/>
                </p:oleObj>
              </mc:Choice>
              <mc:Fallback>
                <p:oleObj name="Equation" r:id="rId8" imgW="1002960" imgH="393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5791200"/>
                        <a:ext cx="17462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480536"/>
              </p:ext>
            </p:extLst>
          </p:nvPr>
        </p:nvGraphicFramePr>
        <p:xfrm>
          <a:off x="4557713" y="5791200"/>
          <a:ext cx="1724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9" name="Equation" r:id="rId10" imgW="990360" imgH="393480" progId="Equation.DSMT4">
                  <p:embed/>
                </p:oleObj>
              </mc:Choice>
              <mc:Fallback>
                <p:oleObj name="Equation" r:id="rId10" imgW="990360" imgH="393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5791200"/>
                        <a:ext cx="17240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826911"/>
              </p:ext>
            </p:extLst>
          </p:nvPr>
        </p:nvGraphicFramePr>
        <p:xfrm>
          <a:off x="6978650" y="5791200"/>
          <a:ext cx="17700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" name="Equation" r:id="rId12" imgW="1015920" imgH="393480" progId="Equation.DSMT4">
                  <p:embed/>
                </p:oleObj>
              </mc:Choice>
              <mc:Fallback>
                <p:oleObj name="Equation" r:id="rId12" imgW="1015920" imgH="393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8650" y="5791200"/>
                        <a:ext cx="17700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val 27"/>
          <p:cNvSpPr/>
          <p:nvPr/>
        </p:nvSpPr>
        <p:spPr>
          <a:xfrm>
            <a:off x="6922475" y="59436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334739"/>
              </p:ext>
            </p:extLst>
          </p:nvPr>
        </p:nvGraphicFramePr>
        <p:xfrm>
          <a:off x="2601913" y="849313"/>
          <a:ext cx="15033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" name="Equation" r:id="rId14" imgW="863280" imgH="393480" progId="Equation.DSMT4">
                  <p:embed/>
                </p:oleObj>
              </mc:Choice>
              <mc:Fallback>
                <p:oleObj name="Equation" r:id="rId14" imgW="863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601913" y="849313"/>
                        <a:ext cx="1503362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584309"/>
              </p:ext>
            </p:extLst>
          </p:nvPr>
        </p:nvGraphicFramePr>
        <p:xfrm>
          <a:off x="5040313" y="842963"/>
          <a:ext cx="15033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" name="Equation" r:id="rId16" imgW="863280" imgH="393480" progId="Equation.DSMT4">
                  <p:embed/>
                </p:oleObj>
              </mc:Choice>
              <mc:Fallback>
                <p:oleObj name="Equation" r:id="rId16" imgW="863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40313" y="842963"/>
                        <a:ext cx="1503362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610610"/>
              </p:ext>
            </p:extLst>
          </p:nvPr>
        </p:nvGraphicFramePr>
        <p:xfrm>
          <a:off x="7315200" y="842665"/>
          <a:ext cx="15255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" name="Equation" r:id="rId18" imgW="876240" imgH="393480" progId="Equation.DSMT4">
                  <p:embed/>
                </p:oleObj>
              </mc:Choice>
              <mc:Fallback>
                <p:oleObj name="Equation" r:id="rId18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315200" y="842665"/>
                        <a:ext cx="1525587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23"/>
          <p:cNvSpPr>
            <a:spLocks noChangeArrowheads="1"/>
          </p:cNvSpPr>
          <p:nvPr/>
        </p:nvSpPr>
        <p:spPr bwMode="auto">
          <a:xfrm>
            <a:off x="152400" y="1600200"/>
            <a:ext cx="1369286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Lời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giải</a:t>
            </a:r>
            <a:endParaRPr kumimoji="0" lang="en-US" sz="11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51"/>
          <p:cNvSpPr>
            <a:spLocks noChangeArrowheads="1"/>
          </p:cNvSpPr>
          <p:nvPr/>
        </p:nvSpPr>
        <p:spPr bwMode="auto">
          <a:xfrm>
            <a:off x="1770475" y="1676400"/>
            <a:ext cx="6306725" cy="113877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AB = 4dm, CD = 20dm ⇒  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Vậy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 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   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tỉ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2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thẳng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cùng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đơn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vị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76" name="Picture 52" descr="Trắc nghiệm Định lí Ta-lét trong tam giác có đáp án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00200"/>
            <a:ext cx="1504475" cy="64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7" name="Picture 53" descr="Trắc nghiệm Định lí Ta-lét trong tam giác có đáp án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286000"/>
            <a:ext cx="8128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9" name="Picture 65" descr="Trắc nghiệm Định lí Ta-lét trong tam giác có đáp án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558" y="3276600"/>
            <a:ext cx="30861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53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 animBg="1"/>
      <p:bldP spid="28" grpId="0" animBg="1"/>
      <p:bldP spid="32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3810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 &lt; AC: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2895600"/>
            <a:ext cx="906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o M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thuộc đoạn thẳng AB thỏa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mãn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Trắc nghiệm Định lí Ta-lét trong tam giác có đáp á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11832"/>
            <a:ext cx="2469990" cy="1981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594786"/>
              </p:ext>
            </p:extLst>
          </p:nvPr>
        </p:nvGraphicFramePr>
        <p:xfrm>
          <a:off x="76200" y="914400"/>
          <a:ext cx="322989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" name="Equation" r:id="rId5" imgW="1854000" imgH="393480" progId="Equation.DSMT4">
                  <p:embed/>
                </p:oleObj>
              </mc:Choice>
              <mc:Fallback>
                <p:oleObj name="Equation" r:id="rId5" imgW="1854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200" y="914400"/>
                        <a:ext cx="3229897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420059"/>
              </p:ext>
            </p:extLst>
          </p:nvPr>
        </p:nvGraphicFramePr>
        <p:xfrm>
          <a:off x="87313" y="1785938"/>
          <a:ext cx="32083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" name="Equation" r:id="rId7" imgW="1841400" imgH="393480" progId="Equation.DSMT4">
                  <p:embed/>
                </p:oleObj>
              </mc:Choice>
              <mc:Fallback>
                <p:oleObj name="Equation" r:id="rId7" imgW="1841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3" y="1785938"/>
                        <a:ext cx="320833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661925"/>
              </p:ext>
            </p:extLst>
          </p:nvPr>
        </p:nvGraphicFramePr>
        <p:xfrm>
          <a:off x="3505200" y="1752600"/>
          <a:ext cx="32305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" name="Equation" r:id="rId9" imgW="1854000" imgH="393480" progId="Equation.DSMT4">
                  <p:embed/>
                </p:oleObj>
              </mc:Choice>
              <mc:Fallback>
                <p:oleObj name="Equation" r:id="rId9" imgW="1854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752600"/>
                        <a:ext cx="32305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85231"/>
              </p:ext>
            </p:extLst>
          </p:nvPr>
        </p:nvGraphicFramePr>
        <p:xfrm>
          <a:off x="3516313" y="873125"/>
          <a:ext cx="32083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2" name="Equation" r:id="rId11" imgW="1841400" imgH="393480" progId="Equation.DSMT4">
                  <p:embed/>
                </p:oleObj>
              </mc:Choice>
              <mc:Fallback>
                <p:oleObj name="Equation" r:id="rId11" imgW="1841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6313" y="873125"/>
                        <a:ext cx="320833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3429000" y="19050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73356"/>
              </p:ext>
            </p:extLst>
          </p:nvPr>
        </p:nvGraphicFramePr>
        <p:xfrm>
          <a:off x="5943600" y="2783532"/>
          <a:ext cx="11287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3" name="Equation" r:id="rId13" imgW="647640" imgH="393480" progId="Equation.DSMT4">
                  <p:embed/>
                </p:oleObj>
              </mc:Choice>
              <mc:Fallback>
                <p:oleObj name="Equation" r:id="rId13" imgW="647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783532"/>
                        <a:ext cx="112871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482589"/>
              </p:ext>
            </p:extLst>
          </p:nvPr>
        </p:nvGraphicFramePr>
        <p:xfrm>
          <a:off x="8439150" y="2783532"/>
          <a:ext cx="5524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4" name="Equation" r:id="rId15" imgW="317160" imgH="393480" progId="Equation.DSMT4">
                  <p:embed/>
                </p:oleObj>
              </mc:Choice>
              <mc:Fallback>
                <p:oleObj name="Equation" r:id="rId15" imgW="317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9150" y="2783532"/>
                        <a:ext cx="5524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2035000" y="4763236"/>
            <a:ext cx="1369286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Lời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giải</a:t>
            </a:r>
            <a:endParaRPr kumimoji="0" lang="en-US" sz="11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48" name="Picture 24" descr="Trắc nghiệm Định lí Ta-lét trong tam giác có đáp án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715" y="5250739"/>
            <a:ext cx="6991679" cy="1036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435535"/>
              </p:ext>
            </p:extLst>
          </p:nvPr>
        </p:nvGraphicFramePr>
        <p:xfrm>
          <a:off x="388938" y="3657600"/>
          <a:ext cx="15700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5" name="Equation" r:id="rId18" imgW="901440" imgH="393480" progId="Equation.DSMT4">
                  <p:embed/>
                </p:oleObj>
              </mc:Choice>
              <mc:Fallback>
                <p:oleObj name="Equation" r:id="rId18" imgW="901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8" y="3657600"/>
                        <a:ext cx="157003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500071"/>
              </p:ext>
            </p:extLst>
          </p:nvPr>
        </p:nvGraphicFramePr>
        <p:xfrm>
          <a:off x="2432050" y="3733800"/>
          <a:ext cx="16589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6" name="Equation" r:id="rId20" imgW="952200" imgH="393480" progId="Equation.DSMT4">
                  <p:embed/>
                </p:oleObj>
              </mc:Choice>
              <mc:Fallback>
                <p:oleObj name="Equation" r:id="rId20" imgW="952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3733800"/>
                        <a:ext cx="16589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18905"/>
              </p:ext>
            </p:extLst>
          </p:nvPr>
        </p:nvGraphicFramePr>
        <p:xfrm>
          <a:off x="4565650" y="3657600"/>
          <a:ext cx="16589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" name="Equation" r:id="rId22" imgW="952200" imgH="393480" progId="Equation.DSMT4">
                  <p:embed/>
                </p:oleObj>
              </mc:Choice>
              <mc:Fallback>
                <p:oleObj name="Equation" r:id="rId22" imgW="952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3657600"/>
                        <a:ext cx="16589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288598"/>
              </p:ext>
            </p:extLst>
          </p:nvPr>
        </p:nvGraphicFramePr>
        <p:xfrm>
          <a:off x="7034213" y="3733800"/>
          <a:ext cx="16589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8" name="Equation" r:id="rId24" imgW="952200" imgH="393480" progId="Equation.DSMT4">
                  <p:embed/>
                </p:oleObj>
              </mc:Choice>
              <mc:Fallback>
                <p:oleObj name="Equation" r:id="rId24" imgW="952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4213" y="3733800"/>
                        <a:ext cx="165893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val 27"/>
          <p:cNvSpPr/>
          <p:nvPr/>
        </p:nvSpPr>
        <p:spPr>
          <a:xfrm>
            <a:off x="4523601" y="3797643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1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 animBg="1"/>
      <p:bldP spid="20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04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ABC, AD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3055203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Cho hình vẽ, biết các số trên hình cùng đơn vị đo. Tỉ số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Trắc nghiệm Tính chất đường phân giác của tam giác có đáp á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2242" y="742950"/>
            <a:ext cx="3143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681753"/>
              </p:ext>
            </p:extLst>
          </p:nvPr>
        </p:nvGraphicFramePr>
        <p:xfrm>
          <a:off x="287338" y="990600"/>
          <a:ext cx="17462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9" name="Equation" r:id="rId5" imgW="1002960" imgH="393480" progId="Equation.DSMT4">
                  <p:embed/>
                </p:oleObj>
              </mc:Choice>
              <mc:Fallback>
                <p:oleObj name="Equation" r:id="rId5" imgW="1002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990600"/>
                        <a:ext cx="17462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059799"/>
              </p:ext>
            </p:extLst>
          </p:nvPr>
        </p:nvGraphicFramePr>
        <p:xfrm>
          <a:off x="3388070" y="990600"/>
          <a:ext cx="17462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" name="Equation" r:id="rId7" imgW="1002960" imgH="393480" progId="Equation.DSMT4">
                  <p:embed/>
                </p:oleObj>
              </mc:Choice>
              <mc:Fallback>
                <p:oleObj name="Equation" r:id="rId7" imgW="1002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070" y="990600"/>
                        <a:ext cx="17462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952222"/>
              </p:ext>
            </p:extLst>
          </p:nvPr>
        </p:nvGraphicFramePr>
        <p:xfrm>
          <a:off x="293688" y="1933575"/>
          <a:ext cx="17462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" name="Equation" r:id="rId9" imgW="1002960" imgH="393480" progId="Equation.DSMT4">
                  <p:embed/>
                </p:oleObj>
              </mc:Choice>
              <mc:Fallback>
                <p:oleObj name="Equation" r:id="rId9" imgW="1002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1933575"/>
                        <a:ext cx="17462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318177"/>
              </p:ext>
            </p:extLst>
          </p:nvPr>
        </p:nvGraphicFramePr>
        <p:xfrm>
          <a:off x="3346450" y="1933575"/>
          <a:ext cx="17478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2" name="Equation" r:id="rId11" imgW="1002960" imgH="393480" progId="Equation.DSMT4">
                  <p:embed/>
                </p:oleObj>
              </mc:Choice>
              <mc:Fallback>
                <p:oleObj name="Equation" r:id="rId11" imgW="1002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1933575"/>
                        <a:ext cx="17478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228600" y="20574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80" name="Picture 8" descr="Trắc nghiệm Tính chất đường phân giác của tam giác có đáp á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469346"/>
            <a:ext cx="3219450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367618"/>
              </p:ext>
            </p:extLst>
          </p:nvPr>
        </p:nvGraphicFramePr>
        <p:xfrm>
          <a:off x="381000" y="35052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3" name="Equation" r:id="rId14" imgW="393480" imgH="393480" progId="Equation.DSMT4">
                  <p:embed/>
                </p:oleObj>
              </mc:Choice>
              <mc:Fallback>
                <p:oleObj name="Equation" r:id="rId14" imgW="3934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81000" y="3505200"/>
                        <a:ext cx="838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850053"/>
              </p:ext>
            </p:extLst>
          </p:nvPr>
        </p:nvGraphicFramePr>
        <p:xfrm>
          <a:off x="2209800" y="3496736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4" name="Equation" r:id="rId16" imgW="393480" imgH="393480" progId="Equation.DSMT4">
                  <p:embed/>
                </p:oleObj>
              </mc:Choice>
              <mc:Fallback>
                <p:oleObj name="Equation" r:id="rId16" imgW="39348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96736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140512"/>
              </p:ext>
            </p:extLst>
          </p:nvPr>
        </p:nvGraphicFramePr>
        <p:xfrm>
          <a:off x="406908" y="436141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5" name="Equation" r:id="rId18" imgW="393480" imgH="393480" progId="Equation.DSMT4">
                  <p:embed/>
                </p:oleObj>
              </mc:Choice>
              <mc:Fallback>
                <p:oleObj name="Equation" r:id="rId18" imgW="39348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908" y="436141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133600" y="4549678"/>
            <a:ext cx="40366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8" name="Picture 16" descr="Trắc nghiệm Tính chất đường phân giác của tam giác có đáp án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469" y="5939135"/>
            <a:ext cx="4246194" cy="614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123642"/>
              </p:ext>
            </p:extLst>
          </p:nvPr>
        </p:nvGraphicFramePr>
        <p:xfrm>
          <a:off x="7924800" y="2955591"/>
          <a:ext cx="260350" cy="66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" name="Equation" r:id="rId21" imgW="164880" imgH="419040" progId="Equation.DSMT4">
                  <p:embed/>
                </p:oleObj>
              </mc:Choice>
              <mc:Fallback>
                <p:oleObj name="Equation" r:id="rId21" imgW="1648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924800" y="2955591"/>
                        <a:ext cx="260350" cy="660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452628" y="5344180"/>
            <a:ext cx="1369286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Lời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giải</a:t>
            </a:r>
            <a:endParaRPr kumimoji="0" lang="en-US" sz="11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1856" y="6000690"/>
            <a:ext cx="47986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ABC,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31" name="Oval 30"/>
          <p:cNvSpPr/>
          <p:nvPr/>
        </p:nvSpPr>
        <p:spPr>
          <a:xfrm>
            <a:off x="381000" y="37338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3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 animBg="1"/>
      <p:bldP spid="20" grpId="0"/>
      <p:bldP spid="27" grpId="0" animBg="1"/>
      <p:bldP spid="25" grpId="0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70688" y="180680"/>
            <a:ext cx="89733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Cho tam giác ABC có AB = 9cm, AC = 12cm, BC = 7cm. Chọn kết luận đúng.</a:t>
            </a:r>
          </a:p>
          <a:p>
            <a:pPr marL="457200" indent="-457200">
              <a:buAutoNum type="alphaUcPeriod"/>
            </a:pP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                         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                         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304800" y="1752600"/>
            <a:ext cx="1369286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Lời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giải</a:t>
            </a:r>
            <a:endParaRPr kumimoji="0" lang="en-US" sz="11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Trắc nghiệm Trường hợp đồng dạng thứ hai có đáp á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52450"/>
            <a:ext cx="4162425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" name="Group 18"/>
          <p:cNvGrpSpPr/>
          <p:nvPr/>
        </p:nvGrpSpPr>
        <p:grpSpPr>
          <a:xfrm>
            <a:off x="685800" y="2362200"/>
            <a:ext cx="7392280" cy="3323987"/>
            <a:chOff x="685800" y="1933813"/>
            <a:chExt cx="7392280" cy="3323987"/>
          </a:xfrm>
        </p:grpSpPr>
        <p:sp>
          <p:nvSpPr>
            <p:cNvPr id="2" name="Rectangle 1"/>
            <p:cNvSpPr>
              <a:spLocks noChangeArrowheads="1"/>
            </p:cNvSpPr>
            <p:nvPr/>
          </p:nvSpPr>
          <p:spPr bwMode="auto">
            <a:xfrm>
              <a:off x="685800" y="1933813"/>
              <a:ext cx="7392280" cy="33239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Low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lvl="0" algn="justLow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∆ABC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∆ 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ACD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: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justLow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   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chung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;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justLow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⇒ ΔABC ~ ΔACD (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c.g.c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) ⇒                                   (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tương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ứng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) (1)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justLow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Mà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ΔBCD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: BC = BD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cân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⇒ 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justLow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:                                                  (2)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justLow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(1)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(2)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suy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20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:  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4099" name="Picture 3" descr="Trắc nghiệm Trường hợp đồng dạng thứ hai có đáp án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800" y="1933813"/>
              <a:ext cx="4943050" cy="609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33298108"/>
                </p:ext>
              </p:extLst>
            </p:nvPr>
          </p:nvGraphicFramePr>
          <p:xfrm>
            <a:off x="1028308" y="2933311"/>
            <a:ext cx="277532" cy="3629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97" name="Equation" r:id="rId6" imgW="164880" imgH="215640" progId="Equation.DSMT4">
                    <p:embed/>
                  </p:oleObj>
                </mc:Choice>
                <mc:Fallback>
                  <p:oleObj name="Equation" r:id="rId6" imgW="16488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028308" y="2933311"/>
                          <a:ext cx="277532" cy="36292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43127851"/>
                </p:ext>
              </p:extLst>
            </p:nvPr>
          </p:nvGraphicFramePr>
          <p:xfrm>
            <a:off x="2209800" y="2819400"/>
            <a:ext cx="1154113" cy="663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98" name="Equation" r:id="rId8" imgW="685800" imgH="393480" progId="Equation.DSMT4">
                    <p:embed/>
                  </p:oleObj>
                </mc:Choice>
                <mc:Fallback>
                  <p:oleObj name="Equation" r:id="rId8" imgW="685800" imgH="39348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9800" y="2819400"/>
                          <a:ext cx="1154113" cy="663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4751099"/>
                </p:ext>
              </p:extLst>
            </p:nvPr>
          </p:nvGraphicFramePr>
          <p:xfrm>
            <a:off x="3733800" y="3402925"/>
            <a:ext cx="2181225" cy="385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99" name="Equation" r:id="rId10" imgW="1295280" imgH="228600" progId="Equation.DSMT4">
                    <p:embed/>
                  </p:oleObj>
                </mc:Choice>
                <mc:Fallback>
                  <p:oleObj name="Equation" r:id="rId10" imgW="1295280" imgH="2286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33800" y="3402925"/>
                          <a:ext cx="2181225" cy="385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94141705"/>
                </p:ext>
              </p:extLst>
            </p:nvPr>
          </p:nvGraphicFramePr>
          <p:xfrm>
            <a:off x="5715000" y="3810000"/>
            <a:ext cx="1411288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0" name="Equation" r:id="rId12" imgW="838080" imgH="228600" progId="Equation.DSMT4">
                    <p:embed/>
                  </p:oleObj>
                </mc:Choice>
                <mc:Fallback>
                  <p:oleObj name="Equation" r:id="rId12" imgW="838080" imgH="22860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15000" y="3810000"/>
                          <a:ext cx="1411288" cy="385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67848338"/>
                </p:ext>
              </p:extLst>
            </p:nvPr>
          </p:nvGraphicFramePr>
          <p:xfrm>
            <a:off x="1600200" y="4343400"/>
            <a:ext cx="3100388" cy="3857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1" name="Equation" r:id="rId14" imgW="1841400" imgH="228600" progId="Equation.DSMT4">
                    <p:embed/>
                  </p:oleObj>
                </mc:Choice>
                <mc:Fallback>
                  <p:oleObj name="Equation" r:id="rId14" imgW="1841400" imgH="22860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0200" y="4343400"/>
                          <a:ext cx="3100388" cy="3857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16304600"/>
                </p:ext>
              </p:extLst>
            </p:nvPr>
          </p:nvGraphicFramePr>
          <p:xfrm>
            <a:off x="2876465" y="4795837"/>
            <a:ext cx="1560512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2" name="Equation" r:id="rId16" imgW="927000" imgH="228600" progId="Equation.DSMT4">
                    <p:embed/>
                  </p:oleObj>
                </mc:Choice>
                <mc:Fallback>
                  <p:oleObj name="Equation" r:id="rId16" imgW="927000" imgH="22860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6465" y="4795837"/>
                          <a:ext cx="1560512" cy="385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117940"/>
              </p:ext>
            </p:extLst>
          </p:nvPr>
        </p:nvGraphicFramePr>
        <p:xfrm>
          <a:off x="609600" y="1295400"/>
          <a:ext cx="156051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" name="Equation" r:id="rId18" imgW="927000" imgH="228600" progId="Equation.DSMT4">
                  <p:embed/>
                </p:oleObj>
              </mc:Choice>
              <mc:Fallback>
                <p:oleObj name="Equation" r:id="rId18" imgW="927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95400"/>
                        <a:ext cx="1560512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185539"/>
              </p:ext>
            </p:extLst>
          </p:nvPr>
        </p:nvGraphicFramePr>
        <p:xfrm>
          <a:off x="609600" y="914400"/>
          <a:ext cx="1560512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" name="Equation" r:id="rId19" imgW="927000" imgH="228600" progId="Equation.DSMT4">
                  <p:embed/>
                </p:oleObj>
              </mc:Choice>
              <mc:Fallback>
                <p:oleObj name="Equation" r:id="rId19" imgW="92700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914400"/>
                        <a:ext cx="1560512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9717413"/>
              </p:ext>
            </p:extLst>
          </p:nvPr>
        </p:nvGraphicFramePr>
        <p:xfrm>
          <a:off x="3505200" y="914400"/>
          <a:ext cx="13684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" name="Equation" r:id="rId21" imgW="812520" imgH="228600" progId="Equation.DSMT4">
                  <p:embed/>
                </p:oleObj>
              </mc:Choice>
              <mc:Fallback>
                <p:oleObj name="Equation" r:id="rId21" imgW="81252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914400"/>
                        <a:ext cx="136842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661390"/>
              </p:ext>
            </p:extLst>
          </p:nvPr>
        </p:nvGraphicFramePr>
        <p:xfrm>
          <a:off x="3505200" y="1316658"/>
          <a:ext cx="12827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" name="Equation" r:id="rId23" imgW="761760" imgH="228600" progId="Equation.DSMT4">
                  <p:embed/>
                </p:oleObj>
              </mc:Choice>
              <mc:Fallback>
                <p:oleObj name="Equation" r:id="rId23" imgW="76176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316658"/>
                        <a:ext cx="1282700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Oval 26"/>
          <p:cNvSpPr/>
          <p:nvPr/>
        </p:nvSpPr>
        <p:spPr>
          <a:xfrm>
            <a:off x="200319" y="132283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3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00584" y="152400"/>
            <a:ext cx="88910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8: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ABCD. A'B'C'D'.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(ABCD)                     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(A'B'C'D')                  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(ABB'A')                   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(AB'C'D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')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871008"/>
            <a:ext cx="91866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9: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Tính độ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của một chiếc hộp hình lập phương, biết rằng nếu độ dài mỗi cạnh của hộp tăng thêm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2cm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thì diện tích phải sơn 6 mặt bên ngoài của hộp đó tăng thêm 216 cm</a:t>
            </a:r>
            <a:r>
              <a:rPr lang="vi-VN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A. 4 cm       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8 cm        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6 cm        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5 cm</a:t>
            </a:r>
          </a:p>
          <a:p>
            <a:pPr algn="just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Trắc nghiệm Hình hộp chữ nhật có đáp á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"/>
            <a:ext cx="27241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 11"/>
          <p:cNvSpPr/>
          <p:nvPr/>
        </p:nvSpPr>
        <p:spPr>
          <a:xfrm>
            <a:off x="3724656" y="131058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45721" y="3352800"/>
            <a:ext cx="882004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 giải</a:t>
            </a:r>
            <a:endParaRPr lang="vi-VN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Diện tích phải sơn một mặt của hình hộp tăng thêm 216 : 6 = 36 (cm</a:t>
            </a:r>
            <a:r>
              <a:rPr lang="vi-VN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Gọi độ dài cạnh của hình lập phương là x (cm), x &gt; 0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Phương trình (x + 2)</a:t>
            </a:r>
            <a:r>
              <a:rPr lang="vi-VN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– x</a:t>
            </a:r>
            <a:r>
              <a:rPr lang="vi-VN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= 36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⇔ x</a:t>
            </a:r>
            <a:r>
              <a:rPr lang="vi-VN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+ 4x + 4 – x</a:t>
            </a:r>
            <a:r>
              <a:rPr lang="vi-VN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= 36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⇔ 4x = 32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⇔ x = 8 (TM)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Độ dài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cạnh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của chiếc hộp là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8cm.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752600" y="302971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3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2" grpId="0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206276"/>
            <a:ext cx="8915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10: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Một bể nước dạng hình hộp chữ nhật có kích thước các số đo trong lòng bể là: dài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4m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, rộng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3m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, cao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2,5m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Biết 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bể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đang chứa nước. Hỏi thể tích phần bể không chứa nước là bao nhiêu?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A. 30 m</a:t>
            </a:r>
            <a:r>
              <a:rPr lang="vi-VN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     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22,5 m</a:t>
            </a:r>
            <a:r>
              <a:rPr lang="vi-VN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7,5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     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5,7 m</a:t>
            </a:r>
            <a:r>
              <a:rPr lang="vi-VN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28601" y="1905000"/>
            <a:ext cx="8991599" cy="4524315"/>
            <a:chOff x="76200" y="1775936"/>
            <a:chExt cx="8991599" cy="4524315"/>
          </a:xfrm>
        </p:grpSpPr>
        <p:sp>
          <p:nvSpPr>
            <p:cNvPr id="7" name="TextBox 6"/>
            <p:cNvSpPr txBox="1"/>
            <p:nvPr/>
          </p:nvSpPr>
          <p:spPr>
            <a:xfrm>
              <a:off x="76200" y="1775936"/>
              <a:ext cx="8991599" cy="45243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400" b="1" dirty="0">
                  <a:latin typeface="Times New Roman" pitchFamily="18" charset="0"/>
                  <a:cs typeface="Times New Roman" pitchFamily="18" charset="0"/>
                </a:rPr>
                <a:t>Lời giải</a:t>
              </a:r>
              <a:endParaRPr lang="vi-VN" sz="24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Vì bể nước có dạng hình hộp chữ nhật nên ta tính được thể tích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bể 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là:</a:t>
              </a:r>
            </a:p>
            <a:p>
              <a:pPr>
                <a:lnSpc>
                  <a:spcPct val="150000"/>
                </a:lnSpc>
              </a:pP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  V =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4.3.2,5 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= 30 m</a:t>
              </a:r>
              <a:r>
                <a:rPr lang="vi-VN" sz="2400" baseline="30000" dirty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vi-VN" sz="24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Vì 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 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bể 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đang chứa nước nên thể tích phần bể chứa nước là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vi-VN" sz="2400" baseline="-25000" dirty="0">
                  <a:latin typeface="Times New Roman" pitchFamily="18" charset="0"/>
                  <a:cs typeface="Times New Roman" pitchFamily="18" charset="0"/>
                </a:rPr>
                <a:t>chứa </a:t>
              </a:r>
              <a:r>
                <a:rPr lang="vi-VN" sz="2400" baseline="-25000" dirty="0" smtClean="0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2400" baseline="-25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 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30 =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22,5 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vi-VN" sz="2400" baseline="30000" dirty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vi-VN" sz="24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Vậy thể tích phần bể không chức nước là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vi-VN" sz="2400" baseline="-25000" dirty="0">
                  <a:latin typeface="Times New Roman" pitchFamily="18" charset="0"/>
                  <a:cs typeface="Times New Roman" pitchFamily="18" charset="0"/>
                </a:rPr>
                <a:t>không chứa </a:t>
              </a:r>
              <a:r>
                <a:rPr lang="vi-VN" sz="2400" baseline="-25000" dirty="0" smtClean="0">
                  <a:latin typeface="Times New Roman" pitchFamily="18" charset="0"/>
                  <a:cs typeface="Times New Roman" pitchFamily="18" charset="0"/>
                </a:rPr>
                <a:t>nước</a:t>
              </a:r>
              <a:r>
                <a:rPr lang="en-US" sz="2400" baseline="-25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vi-VN" sz="2400" baseline="-25000" dirty="0" smtClean="0">
                  <a:latin typeface="Times New Roman" pitchFamily="18" charset="0"/>
                  <a:cs typeface="Times New Roman" pitchFamily="18" charset="0"/>
                </a:rPr>
                <a:t>chứa nước</a:t>
              </a:r>
              <a:r>
                <a:rPr lang="en-US" sz="2400" baseline="-25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30–22,5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dirty="0" smtClean="0">
                  <a:latin typeface="Times New Roman" pitchFamily="18" charset="0"/>
                  <a:cs typeface="Times New Roman" pitchFamily="18" charset="0"/>
                </a:rPr>
                <a:t>7,5 </a:t>
              </a:r>
              <a:r>
                <a:rPr lang="vi-VN" sz="2400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vi-VN" sz="2400" baseline="30000" dirty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vi-VN" sz="24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150000"/>
                </a:lnSpc>
              </a:pP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05900773"/>
                </p:ext>
              </p:extLst>
            </p:nvPr>
          </p:nvGraphicFramePr>
          <p:xfrm>
            <a:off x="2590800" y="3962400"/>
            <a:ext cx="254000" cy="6561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7" name="Equation" r:id="rId3" imgW="152280" imgH="393480" progId="Equation.DSMT4">
                    <p:embed/>
                  </p:oleObj>
                </mc:Choice>
                <mc:Fallback>
                  <p:oleObj name="Equation" r:id="rId3" imgW="15228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590800" y="3962400"/>
                          <a:ext cx="254000" cy="65616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21403007"/>
                </p:ext>
              </p:extLst>
            </p:nvPr>
          </p:nvGraphicFramePr>
          <p:xfrm>
            <a:off x="1905000" y="3992563"/>
            <a:ext cx="254000" cy="655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8" name="Equation" r:id="rId5" imgW="152280" imgH="393480" progId="Equation.DSMT4">
                    <p:embed/>
                  </p:oleObj>
                </mc:Choice>
                <mc:Fallback>
                  <p:oleObj name="Equation" r:id="rId5" imgW="152280" imgH="39348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5000" y="3992563"/>
                          <a:ext cx="254000" cy="6556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59764246"/>
                </p:ext>
              </p:extLst>
            </p:nvPr>
          </p:nvGraphicFramePr>
          <p:xfrm>
            <a:off x="584200" y="3459163"/>
            <a:ext cx="254000" cy="655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9" name="Equation" r:id="rId7" imgW="152280" imgH="393480" progId="Equation.DSMT4">
                    <p:embed/>
                  </p:oleObj>
                </mc:Choice>
                <mc:Fallback>
                  <p:oleObj name="Equation" r:id="rId7" imgW="152280" imgH="39348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4200" y="3459163"/>
                          <a:ext cx="254000" cy="6556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Oval 11"/>
          <p:cNvSpPr/>
          <p:nvPr/>
        </p:nvSpPr>
        <p:spPr>
          <a:xfrm>
            <a:off x="3639312" y="1356300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155315"/>
              </p:ext>
            </p:extLst>
          </p:nvPr>
        </p:nvGraphicFramePr>
        <p:xfrm>
          <a:off x="6248400" y="533400"/>
          <a:ext cx="2286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48400" y="533400"/>
                        <a:ext cx="22860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891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600"/>
            <a:ext cx="9220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11: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Cho hình lăng trụ đứng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ABC.A'B'C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' có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AB=5cm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AC=12cm,BC=13cm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. Có bao nhiêu mặt phẳng vuông góc với mặt phẳng (ABB'A')?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A. 1                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. 2                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. 4                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1574764"/>
            <a:ext cx="6477000" cy="37856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Lời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giải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Tam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ABC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AB</a:t>
            </a:r>
            <a:r>
              <a:rPr kumimoji="0" lang="en-US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+ AC</a:t>
            </a:r>
            <a:r>
              <a:rPr kumimoji="0" lang="en-US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= 5</a:t>
            </a:r>
            <a:r>
              <a:rPr kumimoji="0" lang="en-US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+ 12</a:t>
            </a:r>
            <a:r>
              <a:rPr kumimoji="0" lang="en-US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= 13</a:t>
            </a:r>
            <a:r>
              <a:rPr kumimoji="0" lang="en-US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= BC</a:t>
            </a:r>
            <a:r>
              <a:rPr kumimoji="0" lang="en-US" sz="20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ΔABC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vuông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tại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A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định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lý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Pytago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đảo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AC ⊥ AB. Do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A'C' ⊥ A'B'.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Vì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AC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vuông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góc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thẳng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cắt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AB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AA'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AC ⊥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(ABB'A') do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(A'B'C') ⊥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(ABB'A').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Vậy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ba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mặt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phẳng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vuông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góc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mặt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phẳng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(ABB'A')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(ABC),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(A'B'C'),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(ACC'A').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Trắc nghiệm Hình lăng trụ đứng có đáp 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428" y="1336596"/>
            <a:ext cx="2186708" cy="2991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4773168" y="931152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3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5720" y="4362271"/>
            <a:ext cx="91897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13: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Cho hình hộp chữ nhật ABCD. A'B'C'D'. Cạnh nào dưới đây song song với A'D'?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A. A'B'        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BB‘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CC‘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BC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36294" y="2426731"/>
            <a:ext cx="91802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12: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ABCD. A'B'C'D'.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4               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3               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2              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722119" y="3188731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37631" y="5138928"/>
            <a:ext cx="39407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68404"/>
            <a:ext cx="9220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11: 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Cho hình lăng trụ đứng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ABC.A'B'C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' có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AB=5cm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AC=12cm,BC=13cm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. Có bao nhiêu mặt phẳng vuông góc với mặt phẳng (ABB'A')?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A. 1                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. 2                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. 4                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2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vi-V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773168" y="1270956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0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1525</Words>
  <Application>Microsoft Office PowerPoint</Application>
  <PresentationFormat>On-screen Show (4:3)</PresentationFormat>
  <Paragraphs>167</Paragraphs>
  <Slides>17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Equation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41</cp:revision>
  <dcterms:created xsi:type="dcterms:W3CDTF">2006-08-16T00:00:00Z</dcterms:created>
  <dcterms:modified xsi:type="dcterms:W3CDTF">2022-04-29T09:18:27Z</dcterms:modified>
</cp:coreProperties>
</file>