
<file path=[Content_Types].xml><?xml version="1.0" encoding="utf-8"?>
<Types xmlns="http://schemas.openxmlformats.org/package/2006/content-types">
  <Default Extension="mp3" ContentType="audio/mpeg"/>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70" r:id="rId2"/>
    <p:sldId id="271" r:id="rId3"/>
    <p:sldId id="257" r:id="rId4"/>
    <p:sldId id="258" r:id="rId5"/>
    <p:sldId id="259" r:id="rId6"/>
    <p:sldId id="261" r:id="rId7"/>
    <p:sldId id="269" r:id="rId8"/>
    <p:sldId id="262" r:id="rId9"/>
    <p:sldId id="267" r:id="rId10"/>
    <p:sldId id="272"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91" d="100"/>
          <a:sy n="91" d="100"/>
        </p:scale>
        <p:origin x="534"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D9851183-A10E-4655-9D44-1DE1FCCD37F8}" type="slidenum">
              <a:rPr kumimoji="0" lang="en-US"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519661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DC8CAD5D-FB85-4B96-A8EF-44871582D129}" type="slidenum">
              <a:rPr kumimoji="0" lang="en-US"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983354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729B5346-7C52-4E84-901B-E1C1CEA2BB19}" type="slidenum">
              <a:rPr kumimoji="0" lang="en-US"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5077350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A5FECA4E-989E-4FCC-B8CE-876D4323862F}" type="slidenum">
              <a:rPr kumimoji="0" lang="en-US"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111389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A5F0C852-E3CF-4F1E-BC73-6B8F0D7F7E52}" type="slidenum">
              <a:rPr kumimoji="0" lang="en-US"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047496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01F1ACBB-889E-46B0-9C23-06C1B8A848C4}" type="slidenum">
              <a:rPr kumimoji="0" lang="en-US"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4683403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8" name="Footer Placeholder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9" name="Slide Number Placeholder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C31C6F2D-7429-4F3B-8635-199F5D10CC26}" type="slidenum">
              <a:rPr kumimoji="0" lang="en-US"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682962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Footer Placeholder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Slide Number Placeholder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C35085DA-68BB-4769-B97C-B723E720E028}" type="slidenum">
              <a:rPr kumimoji="0" lang="en-US"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0886403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3" name="Footer Placeholder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Slide Number Placeholder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9E9444D7-E177-41EB-B72E-ED385A031E5F}" type="slidenum">
              <a:rPr kumimoji="0" lang="en-US"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323038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9ED2BDA3-190C-402B-8DC1-CA6CE2553A7C}" type="slidenum">
              <a:rPr kumimoji="0" lang="en-US"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1028161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00F40923-0CAF-4DD3-B356-7A50EF0EAB1F}" type="slidenum">
              <a:rPr kumimoji="0" lang="en-US"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866733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prstClr val="black">
                    <a:tint val="75000"/>
                  </a:prstClr>
                </a:solidFill>
                <a:latin typeface="Arial" panose="020B0604020202020204" pitchFamily="34" charset="0"/>
                <a:cs typeface="+mn-cs"/>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prstClr val="black">
                    <a:tint val="75000"/>
                  </a:prstClr>
                </a:solidFill>
                <a:latin typeface="Arial" panose="020B0604020202020204" pitchFamily="34" charset="0"/>
                <a:cs typeface="+mn-cs"/>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smtClean="0">
                <a:solidFill>
                  <a:prstClr val="black">
                    <a:tint val="75000"/>
                  </a:prstClr>
                </a:solidFill>
                <a:latin typeface="Arial" panose="020B0604020202020204" pitchFamily="34" charset="0"/>
                <a:cs typeface="+mn-cs"/>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4FECDE3B-74B7-4D39-B427-14B6F1EB282F}" type="slidenum">
              <a:rPr kumimoji="0" lang="en-US"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217971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slideLayout" Target="../slideLayouts/slideLayout7.xml"/><Relationship Id="rId4" Type="http://schemas.openxmlformats.org/officeDocument/2006/relationships/image" Target="../media/image6.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572" y="0"/>
            <a:ext cx="12118428" cy="6858000"/>
          </a:xfrm>
          <a:prstGeom prst="rect">
            <a:avLst/>
          </a:prstGeom>
        </p:spPr>
      </p:pic>
      <p:sp>
        <p:nvSpPr>
          <p:cNvPr id="5" name="TextBox 4"/>
          <p:cNvSpPr txBox="1"/>
          <p:nvPr/>
        </p:nvSpPr>
        <p:spPr>
          <a:xfrm>
            <a:off x="3804750" y="2459426"/>
            <a:ext cx="5654566" cy="1323439"/>
          </a:xfrm>
          <a:prstGeom prst="rect">
            <a:avLst/>
          </a:prstGeom>
          <a:noFill/>
        </p:spPr>
        <p:txBody>
          <a:bodyPr wrap="square" rtlCol="0">
            <a:spAutoFit/>
          </a:bodyPr>
          <a:lstStyle/>
          <a:p>
            <a:pPr algn="ctr"/>
            <a:r>
              <a:rPr lang="en-US" sz="4000" b="1" dirty="0" smtClean="0">
                <a:solidFill>
                  <a:srgbClr val="7030A0"/>
                </a:solidFill>
              </a:rPr>
              <a:t>WELCOME TO CLASS 8A2</a:t>
            </a:r>
          </a:p>
          <a:p>
            <a:pPr algn="ctr"/>
            <a:r>
              <a:rPr lang="en-US" sz="4000" b="1" dirty="0" smtClean="0">
                <a:solidFill>
                  <a:srgbClr val="7030A0"/>
                </a:solidFill>
              </a:rPr>
              <a:t>Teacher – Vu Thu </a:t>
            </a:r>
            <a:r>
              <a:rPr lang="en-US" sz="4000" b="1" dirty="0" err="1" smtClean="0">
                <a:solidFill>
                  <a:srgbClr val="7030A0"/>
                </a:solidFill>
              </a:rPr>
              <a:t>Thuy</a:t>
            </a:r>
            <a:endParaRPr lang="en-US" sz="4000" b="1" dirty="0">
              <a:solidFill>
                <a:srgbClr val="7030A0"/>
              </a:solidFill>
            </a:endParaRPr>
          </a:p>
        </p:txBody>
      </p:sp>
    </p:spTree>
    <p:extLst>
      <p:ext uri="{BB962C8B-B14F-4D97-AF65-F5344CB8AC3E}">
        <p14:creationId xmlns:p14="http://schemas.microsoft.com/office/powerpoint/2010/main" val="28242573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9616752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0510"/>
            <a:ext cx="12107917" cy="6947338"/>
          </a:xfrm>
        </p:spPr>
      </p:pic>
      <p:sp>
        <p:nvSpPr>
          <p:cNvPr id="5" name="TextBox 4"/>
          <p:cNvSpPr txBox="1"/>
          <p:nvPr/>
        </p:nvSpPr>
        <p:spPr>
          <a:xfrm>
            <a:off x="2364832" y="3478917"/>
            <a:ext cx="7241628" cy="1323439"/>
          </a:xfrm>
          <a:prstGeom prst="rect">
            <a:avLst/>
          </a:prstGeom>
          <a:noFill/>
        </p:spPr>
        <p:txBody>
          <a:bodyPr wrap="square" rtlCol="0">
            <a:spAutoFit/>
          </a:bodyPr>
          <a:lstStyle/>
          <a:p>
            <a:pPr algn="ctr"/>
            <a:r>
              <a:rPr lang="en-US" sz="4000" b="1" dirty="0" smtClean="0">
                <a:solidFill>
                  <a:srgbClr val="7030A0"/>
                </a:solidFill>
              </a:rPr>
              <a:t>PERIOD 98</a:t>
            </a:r>
          </a:p>
          <a:p>
            <a:pPr algn="ctr"/>
            <a:r>
              <a:rPr lang="en-US" sz="4000" b="1" dirty="0" smtClean="0">
                <a:solidFill>
                  <a:srgbClr val="7030A0"/>
                </a:solidFill>
              </a:rPr>
              <a:t>REVISION 2</a:t>
            </a:r>
            <a:endParaRPr lang="en-US" sz="4000" b="1" dirty="0">
              <a:solidFill>
                <a:srgbClr val="7030A0"/>
              </a:solidFill>
            </a:endParaRPr>
          </a:p>
        </p:txBody>
      </p:sp>
    </p:spTree>
    <p:extLst>
      <p:ext uri="{BB962C8B-B14F-4D97-AF65-F5344CB8AC3E}">
        <p14:creationId xmlns:p14="http://schemas.microsoft.com/office/powerpoint/2010/main" val="2863568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6C3BF2A-444C-4ECF-A025-D96BE03EE4E7}"/>
              </a:ext>
            </a:extLst>
          </p:cNvPr>
          <p:cNvSpPr/>
          <p:nvPr/>
        </p:nvSpPr>
        <p:spPr>
          <a:xfrm>
            <a:off x="308173" y="700040"/>
            <a:ext cx="10846677" cy="5693866"/>
          </a:xfrm>
          <a:prstGeom prst="rect">
            <a:avLst/>
          </a:prstGeom>
        </p:spPr>
        <p:txBody>
          <a:bodyPr wrap="square">
            <a:spAutoFit/>
          </a:bodyPr>
          <a:lstStyle/>
          <a:p>
            <a:pPr algn="just"/>
            <a:r>
              <a:rPr lang="en-US" sz="280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Texting </a:t>
            </a:r>
            <a:r>
              <a:rPr lang="en-US" sz="28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is a new way of exchanging information, and it is becoming more and more popular among the young. In fact, texting is clearly affecting language. There are no rules for it. We are creating a new aspect of vocabulary and opening up a new kind of playful and direct communication. Naturally, texting is fun and that’s fine, but some people are worried about the effects it might have on a child’s ability to read and write. But not everyone is so worried. An expert says, “Every time a new medium comes along it has an effect on language … But this doesn’t destroy the existing language, it adds to it.” In text messages, many words come from shorthand created in email, such as CUS (See you soon) and so on. Someone says, “Mostly they are original, but sometimes you get a clash of meanings. For example, LOL can mean both Laugh Out Loud and Lots of Love. That could lead to some misunderstandings.”</a:t>
            </a:r>
            <a:endParaRPr lang="en-US" sz="2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Rectangle 2"/>
          <p:cNvSpPr/>
          <p:nvPr/>
        </p:nvSpPr>
        <p:spPr>
          <a:xfrm>
            <a:off x="308173" y="176820"/>
            <a:ext cx="5879045" cy="523220"/>
          </a:xfrm>
          <a:prstGeom prst="rect">
            <a:avLst/>
          </a:prstGeom>
        </p:spPr>
        <p:txBody>
          <a:bodyPr wrap="none">
            <a:spAutoFit/>
          </a:bodyPr>
          <a:lstStyle/>
          <a:p>
            <a:pPr lvl="0" algn="just"/>
            <a:r>
              <a:rPr lang="en-US" sz="28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 Read the passage and mark T or F.</a:t>
            </a:r>
            <a:endParaRPr lang="en-US" sz="2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486743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6B9E9582-7619-4833-A981-6E1CB33DCCAA}"/>
              </a:ext>
            </a:extLst>
          </p:cNvPr>
          <p:cNvGraphicFramePr>
            <a:graphicFrameLocks noGrp="1"/>
          </p:cNvGraphicFramePr>
          <p:nvPr>
            <p:extLst>
              <p:ext uri="{D42A27DB-BD31-4B8C-83A1-F6EECF244321}">
                <p14:modId xmlns:p14="http://schemas.microsoft.com/office/powerpoint/2010/main" val="3239466910"/>
              </p:ext>
            </p:extLst>
          </p:nvPr>
        </p:nvGraphicFramePr>
        <p:xfrm>
          <a:off x="772281" y="423043"/>
          <a:ext cx="11032436" cy="5265420"/>
        </p:xfrm>
        <a:graphic>
          <a:graphicData uri="http://schemas.openxmlformats.org/drawingml/2006/table">
            <a:tbl>
              <a:tblPr/>
              <a:tblGrid>
                <a:gridCol w="11032436">
                  <a:extLst>
                    <a:ext uri="{9D8B030D-6E8A-4147-A177-3AD203B41FA5}">
                      <a16:colId xmlns:a16="http://schemas.microsoft.com/office/drawing/2014/main" val="140331016"/>
                    </a:ext>
                  </a:extLst>
                </a:gridCol>
              </a:tblGrid>
              <a:tr h="0">
                <a:tc>
                  <a:txBody>
                    <a:bodyPr/>
                    <a:lstStyle/>
                    <a:p>
                      <a:pPr marL="514350" indent="-514350" fontAlgn="t">
                        <a:buAutoNum type="arabicPeriod"/>
                      </a:pPr>
                      <a:r>
                        <a:rPr lang="en-US" sz="2800" b="0" dirty="0">
                          <a:effectLst>
                            <a:outerShdw blurRad="38100" dist="38100" dir="2700000" algn="tl">
                              <a:srgbClr val="000000">
                                <a:alpha val="43137"/>
                              </a:srgbClr>
                            </a:outerShdw>
                          </a:effectLst>
                        </a:rPr>
                        <a:t>There are no rules for texting.</a:t>
                      </a:r>
                    </a:p>
                    <a:p>
                      <a:pPr marL="514350" indent="-514350" fontAlgn="t">
                        <a:buAutoNum type="arabicPeriod"/>
                      </a:pPr>
                      <a:endParaRPr lang="en-US" sz="2800" b="0" dirty="0">
                        <a:effectLst>
                          <a:outerShdw blurRad="38100" dist="38100" dir="2700000" algn="tl">
                            <a:srgbClr val="000000">
                              <a:alpha val="43137"/>
                            </a:srgbClr>
                          </a:outerShdw>
                        </a:effectLst>
                      </a:endParaRPr>
                    </a:p>
                  </a:txBody>
                  <a:tcPr marL="47625" marR="47625" marT="47625" marB="47625">
                    <a:lnL>
                      <a:noFill/>
                    </a:lnL>
                    <a:lnR>
                      <a:noFill/>
                    </a:lnR>
                    <a:lnT>
                      <a:noFill/>
                    </a:lnT>
                    <a:lnB>
                      <a:noFill/>
                    </a:lnB>
                  </a:tcPr>
                </a:tc>
                <a:extLst>
                  <a:ext uri="{0D108BD9-81ED-4DB2-BD59-A6C34878D82A}">
                    <a16:rowId xmlns:a16="http://schemas.microsoft.com/office/drawing/2014/main" val="460949378"/>
                  </a:ext>
                </a:extLst>
              </a:tr>
              <a:tr h="0">
                <a:tc>
                  <a:txBody>
                    <a:bodyPr/>
                    <a:lstStyle/>
                    <a:p>
                      <a:pPr fontAlgn="t"/>
                      <a:r>
                        <a:rPr lang="en-US" sz="2800" b="0" dirty="0">
                          <a:effectLst>
                            <a:outerShdw blurRad="38100" dist="38100" dir="2700000" algn="tl">
                              <a:srgbClr val="000000">
                                <a:alpha val="43137"/>
                              </a:srgbClr>
                            </a:outerShdw>
                          </a:effectLst>
                        </a:rPr>
                        <a:t>2. Texting is always affecting language in a bad way.</a:t>
                      </a:r>
                    </a:p>
                    <a:p>
                      <a:pPr fontAlgn="t"/>
                      <a:r>
                        <a:rPr lang="en-US" sz="2800" b="0" dirty="0">
                          <a:effectLst>
                            <a:outerShdw blurRad="38100" dist="38100" dir="2700000" algn="tl">
                              <a:srgbClr val="000000">
                                <a:alpha val="43137"/>
                              </a:srgbClr>
                            </a:outerShdw>
                          </a:effectLst>
                        </a:rPr>
                        <a:t> </a:t>
                      </a:r>
                    </a:p>
                  </a:txBody>
                  <a:tcPr marL="47625" marR="47625" marT="47625" marB="47625">
                    <a:lnL>
                      <a:noFill/>
                    </a:lnL>
                    <a:lnR>
                      <a:noFill/>
                    </a:lnR>
                    <a:lnT>
                      <a:noFill/>
                    </a:lnT>
                    <a:lnB>
                      <a:noFill/>
                    </a:lnB>
                  </a:tcPr>
                </a:tc>
                <a:extLst>
                  <a:ext uri="{0D108BD9-81ED-4DB2-BD59-A6C34878D82A}">
                    <a16:rowId xmlns:a16="http://schemas.microsoft.com/office/drawing/2014/main" val="4028706936"/>
                  </a:ext>
                </a:extLst>
              </a:tr>
              <a:tr h="0">
                <a:tc>
                  <a:txBody>
                    <a:bodyPr/>
                    <a:lstStyle/>
                    <a:p>
                      <a:pPr fontAlgn="t"/>
                      <a:r>
                        <a:rPr lang="en-US" sz="2800" b="0" dirty="0">
                          <a:effectLst>
                            <a:outerShdw blurRad="38100" dist="38100" dir="2700000" algn="tl">
                              <a:srgbClr val="000000">
                                <a:alpha val="43137"/>
                              </a:srgbClr>
                            </a:outerShdw>
                          </a:effectLst>
                        </a:rPr>
                        <a:t>3. Everyone is worried about texting. </a:t>
                      </a:r>
                    </a:p>
                    <a:p>
                      <a:pPr fontAlgn="t"/>
                      <a:endParaRPr lang="en-US" sz="2800" b="0" dirty="0">
                        <a:effectLst>
                          <a:outerShdw blurRad="38100" dist="38100" dir="2700000" algn="tl">
                            <a:srgbClr val="000000">
                              <a:alpha val="43137"/>
                            </a:srgbClr>
                          </a:outerShdw>
                        </a:effectLst>
                      </a:endParaRPr>
                    </a:p>
                  </a:txBody>
                  <a:tcPr marL="47625" marR="47625" marT="47625" marB="47625">
                    <a:lnL>
                      <a:noFill/>
                    </a:lnL>
                    <a:lnR>
                      <a:noFill/>
                    </a:lnR>
                    <a:lnT>
                      <a:noFill/>
                    </a:lnT>
                    <a:lnB>
                      <a:noFill/>
                    </a:lnB>
                  </a:tcPr>
                </a:tc>
                <a:extLst>
                  <a:ext uri="{0D108BD9-81ED-4DB2-BD59-A6C34878D82A}">
                    <a16:rowId xmlns:a16="http://schemas.microsoft.com/office/drawing/2014/main" val="798872897"/>
                  </a:ext>
                </a:extLst>
              </a:tr>
              <a:tr h="0">
                <a:tc>
                  <a:txBody>
                    <a:bodyPr/>
                    <a:lstStyle/>
                    <a:p>
                      <a:pPr fontAlgn="t"/>
                      <a:r>
                        <a:rPr lang="en-US" sz="2800" b="0" dirty="0">
                          <a:effectLst>
                            <a:outerShdw blurRad="38100" dist="38100" dir="2700000" algn="tl">
                              <a:srgbClr val="000000">
                                <a:alpha val="43137"/>
                              </a:srgbClr>
                            </a:outerShdw>
                          </a:effectLst>
                        </a:rPr>
                        <a:t>4. A child should not write text messages.</a:t>
                      </a:r>
                    </a:p>
                    <a:p>
                      <a:pPr fontAlgn="t"/>
                      <a:endParaRPr lang="en-US" sz="2800" b="0" dirty="0">
                        <a:effectLst>
                          <a:outerShdw blurRad="38100" dist="38100" dir="2700000" algn="tl">
                            <a:srgbClr val="000000">
                              <a:alpha val="43137"/>
                            </a:srgbClr>
                          </a:outerShdw>
                        </a:effectLst>
                      </a:endParaRPr>
                    </a:p>
                  </a:txBody>
                  <a:tcPr marL="47625" marR="47625" marT="47625" marB="47625">
                    <a:lnL>
                      <a:noFill/>
                    </a:lnL>
                    <a:lnR>
                      <a:noFill/>
                    </a:lnR>
                    <a:lnT>
                      <a:noFill/>
                    </a:lnT>
                    <a:lnB>
                      <a:noFill/>
                    </a:lnB>
                  </a:tcPr>
                </a:tc>
                <a:extLst>
                  <a:ext uri="{0D108BD9-81ED-4DB2-BD59-A6C34878D82A}">
                    <a16:rowId xmlns:a16="http://schemas.microsoft.com/office/drawing/2014/main" val="2610928568"/>
                  </a:ext>
                </a:extLst>
              </a:tr>
              <a:tr h="0">
                <a:tc>
                  <a:txBody>
                    <a:bodyPr/>
                    <a:lstStyle/>
                    <a:p>
                      <a:pPr fontAlgn="t"/>
                      <a:r>
                        <a:rPr lang="en-US" sz="2800" b="0" dirty="0">
                          <a:effectLst>
                            <a:outerShdw blurRad="38100" dist="38100" dir="2700000" algn="tl">
                              <a:srgbClr val="000000">
                                <a:alpha val="43137"/>
                              </a:srgbClr>
                            </a:outerShdw>
                          </a:effectLst>
                        </a:rPr>
                        <a:t>5. A child is said to enrich a language.</a:t>
                      </a:r>
                    </a:p>
                    <a:p>
                      <a:pPr fontAlgn="t"/>
                      <a:endParaRPr lang="en-US" sz="2800" b="0" dirty="0">
                        <a:effectLst>
                          <a:outerShdw blurRad="38100" dist="38100" dir="2700000" algn="tl">
                            <a:srgbClr val="000000">
                              <a:alpha val="43137"/>
                            </a:srgbClr>
                          </a:outerShdw>
                        </a:effectLst>
                      </a:endParaRPr>
                    </a:p>
                  </a:txBody>
                  <a:tcPr marL="47625" marR="47625" marT="47625" marB="47625">
                    <a:lnL>
                      <a:noFill/>
                    </a:lnL>
                    <a:lnR>
                      <a:noFill/>
                    </a:lnR>
                    <a:lnT>
                      <a:noFill/>
                    </a:lnT>
                    <a:lnB>
                      <a:noFill/>
                    </a:lnB>
                  </a:tcPr>
                </a:tc>
                <a:extLst>
                  <a:ext uri="{0D108BD9-81ED-4DB2-BD59-A6C34878D82A}">
                    <a16:rowId xmlns:a16="http://schemas.microsoft.com/office/drawing/2014/main" val="451095275"/>
                  </a:ext>
                </a:extLst>
              </a:tr>
              <a:tr h="0">
                <a:tc>
                  <a:txBody>
                    <a:bodyPr/>
                    <a:lstStyle/>
                    <a:p>
                      <a:pPr fontAlgn="t"/>
                      <a:r>
                        <a:rPr lang="en-US" sz="2800" b="0" dirty="0">
                          <a:effectLst>
                            <a:outerShdw blurRad="38100" dist="38100" dir="2700000" algn="tl">
                              <a:srgbClr val="000000">
                                <a:alpha val="43137"/>
                              </a:srgbClr>
                            </a:outerShdw>
                          </a:effectLst>
                        </a:rPr>
                        <a:t>6. Sometimes, there is more than one way of understanding a message.</a:t>
                      </a:r>
                    </a:p>
                  </a:txBody>
                  <a:tcPr marL="47625" marR="47625" marT="47625" marB="47625">
                    <a:lnL>
                      <a:noFill/>
                    </a:lnL>
                    <a:lnR>
                      <a:noFill/>
                    </a:lnR>
                    <a:lnT>
                      <a:noFill/>
                    </a:lnT>
                    <a:lnB>
                      <a:noFill/>
                    </a:lnB>
                  </a:tcPr>
                </a:tc>
                <a:extLst>
                  <a:ext uri="{0D108BD9-81ED-4DB2-BD59-A6C34878D82A}">
                    <a16:rowId xmlns:a16="http://schemas.microsoft.com/office/drawing/2014/main" val="1959635772"/>
                  </a:ext>
                </a:extLst>
              </a:tr>
            </a:tbl>
          </a:graphicData>
        </a:graphic>
      </p:graphicFrame>
      <p:sp>
        <p:nvSpPr>
          <p:cNvPr id="4" name="TextBox 3">
            <a:extLst>
              <a:ext uri="{FF2B5EF4-FFF2-40B4-BE49-F238E27FC236}">
                <a16:creationId xmlns:a16="http://schemas.microsoft.com/office/drawing/2014/main" id="{8952306E-FE95-456A-A9B2-C63EE4942363}"/>
              </a:ext>
            </a:extLst>
          </p:cNvPr>
          <p:cNvSpPr txBox="1"/>
          <p:nvPr/>
        </p:nvSpPr>
        <p:spPr>
          <a:xfrm>
            <a:off x="268697" y="3109939"/>
            <a:ext cx="503583" cy="584775"/>
          </a:xfrm>
          <a:prstGeom prst="rect">
            <a:avLst/>
          </a:prstGeom>
          <a:noFill/>
        </p:spPr>
        <p:txBody>
          <a:bodyPr wrap="square" rtlCol="0">
            <a:spAutoFit/>
          </a:bodyPr>
          <a:lstStyle/>
          <a:p>
            <a:r>
              <a:rPr lang="en-US" sz="32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a:t>
            </a:r>
          </a:p>
        </p:txBody>
      </p:sp>
      <p:sp>
        <p:nvSpPr>
          <p:cNvPr id="5" name="TextBox 4">
            <a:extLst>
              <a:ext uri="{FF2B5EF4-FFF2-40B4-BE49-F238E27FC236}">
                <a16:creationId xmlns:a16="http://schemas.microsoft.com/office/drawing/2014/main" id="{053103CF-41C6-43CB-AC58-21DCF79F7F72}"/>
              </a:ext>
            </a:extLst>
          </p:cNvPr>
          <p:cNvSpPr txBox="1"/>
          <p:nvPr/>
        </p:nvSpPr>
        <p:spPr>
          <a:xfrm>
            <a:off x="268697" y="2195295"/>
            <a:ext cx="503583" cy="584775"/>
          </a:xfrm>
          <a:prstGeom prst="rect">
            <a:avLst/>
          </a:prstGeom>
          <a:noFill/>
        </p:spPr>
        <p:txBody>
          <a:bodyPr wrap="square" rtlCol="0">
            <a:spAutoFit/>
          </a:bodyPr>
          <a:lstStyle/>
          <a:p>
            <a:r>
              <a:rPr lang="en-US" sz="32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a:t>
            </a:r>
          </a:p>
        </p:txBody>
      </p:sp>
      <p:sp>
        <p:nvSpPr>
          <p:cNvPr id="6" name="TextBox 5">
            <a:extLst>
              <a:ext uri="{FF2B5EF4-FFF2-40B4-BE49-F238E27FC236}">
                <a16:creationId xmlns:a16="http://schemas.microsoft.com/office/drawing/2014/main" id="{D48629AD-0A04-4AD4-9F48-5FBB8952E16E}"/>
              </a:ext>
            </a:extLst>
          </p:cNvPr>
          <p:cNvSpPr txBox="1"/>
          <p:nvPr/>
        </p:nvSpPr>
        <p:spPr>
          <a:xfrm>
            <a:off x="268698" y="1299731"/>
            <a:ext cx="503583" cy="584775"/>
          </a:xfrm>
          <a:prstGeom prst="rect">
            <a:avLst/>
          </a:prstGeom>
          <a:noFill/>
        </p:spPr>
        <p:txBody>
          <a:bodyPr wrap="square" rtlCol="0">
            <a:spAutoFit/>
          </a:bodyPr>
          <a:lstStyle/>
          <a:p>
            <a:r>
              <a:rPr lang="en-US" sz="32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a:t>
            </a:r>
          </a:p>
        </p:txBody>
      </p:sp>
      <p:sp>
        <p:nvSpPr>
          <p:cNvPr id="7" name="TextBox 6">
            <a:extLst>
              <a:ext uri="{FF2B5EF4-FFF2-40B4-BE49-F238E27FC236}">
                <a16:creationId xmlns:a16="http://schemas.microsoft.com/office/drawing/2014/main" id="{826B7209-F1D8-4956-AAA6-E683DA7C0D90}"/>
              </a:ext>
            </a:extLst>
          </p:cNvPr>
          <p:cNvSpPr txBox="1"/>
          <p:nvPr/>
        </p:nvSpPr>
        <p:spPr>
          <a:xfrm>
            <a:off x="268697" y="5103688"/>
            <a:ext cx="503583" cy="584775"/>
          </a:xfrm>
          <a:prstGeom prst="rect">
            <a:avLst/>
          </a:prstGeom>
          <a:noFill/>
        </p:spPr>
        <p:txBody>
          <a:bodyPr wrap="square" rtlCol="0">
            <a:spAutoFit/>
          </a:bodyPr>
          <a:lstStyle/>
          <a:p>
            <a:r>
              <a:rPr lang="en-US" sz="32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a:t>
            </a:r>
          </a:p>
        </p:txBody>
      </p:sp>
      <p:sp>
        <p:nvSpPr>
          <p:cNvPr id="8" name="TextBox 7">
            <a:extLst>
              <a:ext uri="{FF2B5EF4-FFF2-40B4-BE49-F238E27FC236}">
                <a16:creationId xmlns:a16="http://schemas.microsoft.com/office/drawing/2014/main" id="{89037BE7-1BFC-40E6-9DC6-D1179948D105}"/>
              </a:ext>
            </a:extLst>
          </p:cNvPr>
          <p:cNvSpPr txBox="1"/>
          <p:nvPr/>
        </p:nvSpPr>
        <p:spPr>
          <a:xfrm>
            <a:off x="268697" y="4140828"/>
            <a:ext cx="503583" cy="584775"/>
          </a:xfrm>
          <a:prstGeom prst="rect">
            <a:avLst/>
          </a:prstGeom>
          <a:noFill/>
        </p:spPr>
        <p:txBody>
          <a:bodyPr wrap="square" rtlCol="0">
            <a:spAutoFit/>
          </a:bodyPr>
          <a:lstStyle/>
          <a:p>
            <a:r>
              <a:rPr lang="en-US" sz="32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a:t>
            </a:r>
          </a:p>
        </p:txBody>
      </p:sp>
      <p:sp>
        <p:nvSpPr>
          <p:cNvPr id="9" name="TextBox 8">
            <a:extLst>
              <a:ext uri="{FF2B5EF4-FFF2-40B4-BE49-F238E27FC236}">
                <a16:creationId xmlns:a16="http://schemas.microsoft.com/office/drawing/2014/main" id="{035539E2-AC64-43A8-A45F-3A42CE5AA47B}"/>
              </a:ext>
            </a:extLst>
          </p:cNvPr>
          <p:cNvSpPr txBox="1"/>
          <p:nvPr/>
        </p:nvSpPr>
        <p:spPr>
          <a:xfrm>
            <a:off x="268698" y="373373"/>
            <a:ext cx="503583" cy="584775"/>
          </a:xfrm>
          <a:prstGeom prst="rect">
            <a:avLst/>
          </a:prstGeom>
          <a:noFill/>
        </p:spPr>
        <p:txBody>
          <a:bodyPr wrap="square" rtlCol="0">
            <a:spAutoFit/>
          </a:bodyPr>
          <a:lstStyle/>
          <a:p>
            <a:r>
              <a:rPr lang="en-US" sz="32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a:t>
            </a:r>
          </a:p>
        </p:txBody>
      </p:sp>
    </p:spTree>
    <p:extLst>
      <p:ext uri="{BB962C8B-B14F-4D97-AF65-F5344CB8AC3E}">
        <p14:creationId xmlns:p14="http://schemas.microsoft.com/office/powerpoint/2010/main" val="4273128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down)">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down)">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42AD3C-96B9-4B02-9CCF-BD4C747CA3E0}"/>
              </a:ext>
            </a:extLst>
          </p:cNvPr>
          <p:cNvSpPr/>
          <p:nvPr/>
        </p:nvSpPr>
        <p:spPr>
          <a:xfrm>
            <a:off x="451946" y="218665"/>
            <a:ext cx="11372192" cy="4832092"/>
          </a:xfrm>
          <a:prstGeom prst="rect">
            <a:avLst/>
          </a:prstGeom>
        </p:spPr>
        <p:txBody>
          <a:bodyPr wrap="square">
            <a:spAutoFit/>
          </a:bodyPr>
          <a:lstStyle/>
          <a:p>
            <a:pPr algn="just"/>
            <a:r>
              <a:rPr lang="en-US" sz="2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II. SPEAKING: Choose one of the questions that interests you the most.</a:t>
            </a:r>
          </a:p>
          <a:p>
            <a:pPr algn="just"/>
            <a:endParaRPr lang="en-US" sz="280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just"/>
            <a:r>
              <a:rPr lang="en-US" sz="280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8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What form of communication is used most widely today?</a:t>
            </a:r>
          </a:p>
          <a:p>
            <a:pPr algn="just"/>
            <a:endParaRPr lang="en-US" sz="28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just"/>
            <a:r>
              <a:rPr lang="en-US" sz="28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What form of communication do you think will be used the most in 2100?</a:t>
            </a:r>
          </a:p>
          <a:p>
            <a:pPr algn="just"/>
            <a:endParaRPr lang="en-US" sz="28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just"/>
            <a:r>
              <a:rPr lang="en-US" sz="28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 What is the most important invention of the past hundred years?</a:t>
            </a:r>
          </a:p>
          <a:p>
            <a:pPr algn="just"/>
            <a:endParaRPr lang="en-US" sz="28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just"/>
            <a:r>
              <a:rPr lang="en-US" sz="28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 Who is the greatest person in the history of science?</a:t>
            </a:r>
          </a:p>
          <a:p>
            <a:pPr algn="just"/>
            <a:endParaRPr lang="en-US" sz="28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just"/>
            <a:r>
              <a:rPr lang="en-US" sz="28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5. What would life be like on Mars in 100 years’ time?</a:t>
            </a:r>
          </a:p>
        </p:txBody>
      </p:sp>
    </p:spTree>
    <p:extLst>
      <p:ext uri="{BB962C8B-B14F-4D97-AF65-F5344CB8AC3E}">
        <p14:creationId xmlns:p14="http://schemas.microsoft.com/office/powerpoint/2010/main" val="9218628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1861DC8-3AD8-4ADD-9F71-05463301BCA8}"/>
              </a:ext>
            </a:extLst>
          </p:cNvPr>
          <p:cNvSpPr/>
          <p:nvPr/>
        </p:nvSpPr>
        <p:spPr>
          <a:xfrm>
            <a:off x="315310" y="347962"/>
            <a:ext cx="11214538" cy="6001643"/>
          </a:xfrm>
          <a:prstGeom prst="rect">
            <a:avLst/>
          </a:prstGeom>
        </p:spPr>
        <p:txBody>
          <a:bodyPr wrap="square">
            <a:spAutoFit/>
          </a:bodyPr>
          <a:lstStyle/>
          <a:p>
            <a:r>
              <a:rPr lang="en-US" sz="2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III. LISTENING: Listen and choose the correct answer</a:t>
            </a:r>
          </a:p>
          <a:p>
            <a:r>
              <a:rPr lang="en-US" sz="2400" b="1"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Nick:</a:t>
            </a:r>
            <a:r>
              <a:rPr lang="en-US" sz="24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I had a disastrous morning.</a:t>
            </a:r>
          </a:p>
          <a:p>
            <a:r>
              <a:rPr lang="en-US" sz="2400" b="1"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Mike:</a:t>
            </a:r>
            <a:r>
              <a:rPr lang="en-US" sz="24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Oh, what happened?</a:t>
            </a:r>
          </a:p>
          <a:p>
            <a:r>
              <a:rPr lang="en-US" sz="2400" b="1"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Nick:</a:t>
            </a:r>
            <a:r>
              <a:rPr lang="en-US" sz="24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I couldn’t find my mobile phone so I went out to find a phone bo­x. It took me half an hour to find a phone box that worked — the first three were all out of order. After that, I dialed Tom’s number and heard the phone ringing, but then there was a silence!</a:t>
            </a:r>
          </a:p>
          <a:p>
            <a:r>
              <a:rPr lang="en-US" sz="2400" b="1"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Mike:</a:t>
            </a:r>
            <a:r>
              <a:rPr lang="en-US" sz="24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And then?</a:t>
            </a:r>
          </a:p>
          <a:p>
            <a:r>
              <a:rPr lang="en-US" sz="2400" b="1"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Nick:</a:t>
            </a:r>
            <a:r>
              <a:rPr lang="en-US" sz="24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I dialed again and got a wrong number. The third time I had - crossed line — I could hear two people having a personal conversation. The fourth time, I managed to speak to Tom, and we exchanged a few words, then we were cut off and we lost the connection. I got very angry</a:t>
            </a:r>
          </a:p>
          <a:p>
            <a:r>
              <a:rPr lang="en-US" sz="2400" b="1"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Mike:</a:t>
            </a:r>
            <a:r>
              <a:rPr lang="en-US" sz="24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And...?</a:t>
            </a:r>
          </a:p>
          <a:p>
            <a:r>
              <a:rPr lang="en-US" sz="2400" b="1"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Nick:</a:t>
            </a:r>
            <a:r>
              <a:rPr lang="en-US" sz="24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When I tried again later, he wasn’t in the office.</a:t>
            </a:r>
          </a:p>
          <a:p>
            <a:r>
              <a:rPr lang="en-US" sz="2400" b="1"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Mike:</a:t>
            </a:r>
            <a:r>
              <a:rPr lang="en-US" sz="24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But Nick, tell me, what did you want to tell your brother so urgently?</a:t>
            </a:r>
          </a:p>
          <a:p>
            <a:r>
              <a:rPr lang="en-US" sz="2400" b="1"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Nick:</a:t>
            </a:r>
            <a:r>
              <a:rPr lang="en-US" sz="24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That my home telephone is out of order. Tom is the Head of the Telecom Department.</a:t>
            </a:r>
          </a:p>
        </p:txBody>
      </p:sp>
      <p:pic>
        <p:nvPicPr>
          <p:cNvPr id="3" name="48-track-48 (1)">
            <a:hlinkClick r:id="" action="ppaction://media"/>
            <a:extLst>
              <a:ext uri="{FF2B5EF4-FFF2-40B4-BE49-F238E27FC236}">
                <a16:creationId xmlns:a16="http://schemas.microsoft.com/office/drawing/2014/main" id="{530DC1C0-8CE4-4DF3-9B3A-62FA11790E50}"/>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35618" y="5617647"/>
            <a:ext cx="609600" cy="609600"/>
          </a:xfrm>
          <a:prstGeom prst="rect">
            <a:avLst/>
          </a:prstGeom>
        </p:spPr>
      </p:pic>
    </p:spTree>
    <p:extLst>
      <p:ext uri="{BB962C8B-B14F-4D97-AF65-F5344CB8AC3E}">
        <p14:creationId xmlns:p14="http://schemas.microsoft.com/office/powerpoint/2010/main" val="2880229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0215"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100000">
                <p:cTn id="27" fill="hold" display="0">
                  <p:stCondLst>
                    <p:cond delay="indefinite"/>
                  </p:stCondLst>
                  <p:endCondLst>
                    <p:cond evt="onStopAudio" delay="0">
                      <p:tgtEl>
                        <p:sldTgt/>
                      </p:tgtEl>
                    </p:cond>
                  </p:endCondLst>
                </p:cTn>
                <p:tgtEl>
                  <p:spTgt spid="3"/>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83E693-8C03-4BD4-A3A0-F91203E4F23A}"/>
              </a:ext>
            </a:extLst>
          </p:cNvPr>
          <p:cNvSpPr/>
          <p:nvPr/>
        </p:nvSpPr>
        <p:spPr>
          <a:xfrm>
            <a:off x="451945" y="348527"/>
            <a:ext cx="10972800" cy="5693866"/>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1" u="none" strike="noStrike" kern="1200" cap="none" spc="0" normalizeH="0" baseline="0" noProof="0" dirty="0">
                <a:ln>
                  <a:noFill/>
                </a:ln>
                <a:solidFill>
                  <a:srgbClr val="0070C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1. How many times did Nick try to phone his brother?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A. Three			B. Four		C. Five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1" u="none" strike="noStrike" kern="1200" cap="none" spc="0" normalizeH="0" baseline="0" noProof="0" dirty="0">
                <a:ln>
                  <a:noFill/>
                </a:ln>
                <a:solidFill>
                  <a:srgbClr val="0070C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2. Mike asked Nick ___________.</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70C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a:ln>
                  <a:noFill/>
                </a:ln>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A. why he got </a:t>
            </a:r>
            <a:r>
              <a:rPr kumimoji="0" lang="en-US" sz="2800" b="0" i="0" u="none" strike="noStrike" kern="1200" cap="none" spc="0" normalizeH="0" baseline="0" noProof="0">
                <a:ln>
                  <a:noFill/>
                </a:ln>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very </a:t>
            </a:r>
            <a:r>
              <a:rPr kumimoji="0" lang="en-US" sz="2800" b="0" i="0" u="none" strike="noStrike" kern="1200" cap="none" spc="0" normalizeH="0" baseline="0" noProof="0" smtClean="0">
                <a:ln>
                  <a:noFill/>
                </a:ln>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angry	</a:t>
            </a:r>
            <a:r>
              <a:rPr kumimoji="0" lang="en-US" sz="2800" b="0" i="0" u="none" strike="noStrike" kern="1200" cap="none" spc="0" normalizeH="0" baseline="0" noProof="0" smtClean="0">
                <a:ln>
                  <a:noFill/>
                </a:ln>
                <a:solidFill>
                  <a:srgbClr val="0070C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smtClean="0">
                <a:ln>
                  <a:noFill/>
                </a:ln>
                <a:solidFill>
                  <a:srgbClr val="0000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B</a:t>
            </a:r>
            <a:r>
              <a:rPr kumimoji="0" lang="en-US" sz="28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what he wanted to tell Tom</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C. if he had the wrong number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1" u="none" strike="noStrike" kern="1200" cap="none" spc="0" normalizeH="0" baseline="0" noProof="0" dirty="0">
                <a:ln>
                  <a:noFill/>
                </a:ln>
                <a:solidFill>
                  <a:srgbClr val="0070C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3. Where was Tom when Nick phoned the last time?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A.  He </a:t>
            </a:r>
            <a:r>
              <a:rPr kumimoji="0" lang="en-US" sz="28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was </a:t>
            </a:r>
            <a:r>
              <a:rPr kumimoji="0" lang="en-US" sz="2800" b="0" i="0" u="none" strike="noStrike" kern="1200" cap="none" spc="0" normalizeH="0" baseline="0" noProof="0" smtClean="0">
                <a:ln>
                  <a:noFill/>
                </a:ln>
                <a:solidFill>
                  <a:srgbClr val="0000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out.		B</a:t>
            </a:r>
            <a:r>
              <a:rPr kumimoji="0" lang="en-US" sz="28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He </a:t>
            </a:r>
            <a:r>
              <a:rPr kumimoji="0" lang="en-US" sz="28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was </a:t>
            </a:r>
            <a:r>
              <a:rPr kumimoji="0" lang="en-US" sz="2800" b="0" i="0" u="none" strike="noStrike" kern="1200" cap="none" spc="0" normalizeH="0" baseline="0" noProof="0" smtClean="0">
                <a:ln>
                  <a:noFill/>
                </a:ln>
                <a:solidFill>
                  <a:srgbClr val="0000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busy.				C</a:t>
            </a:r>
            <a:r>
              <a:rPr kumimoji="0" lang="en-US" sz="28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He was at home.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1" u="none" strike="noStrike" kern="1200" cap="none" spc="0" normalizeH="0" baseline="0" noProof="0" dirty="0">
                <a:ln>
                  <a:noFill/>
                </a:ln>
                <a:solidFill>
                  <a:srgbClr val="0070C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4. Nick wanted to get in touch with Tom because ___________.</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A. his landline telephone was out of order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B. they were </a:t>
            </a:r>
            <a:r>
              <a:rPr kumimoji="0" lang="en-US" sz="28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cut </a:t>
            </a:r>
            <a:r>
              <a:rPr kumimoji="0" lang="en-US" sz="2800" b="0" i="0" u="none" strike="noStrike" kern="1200" cap="none" spc="0" normalizeH="0" baseline="0" noProof="0" smtClean="0">
                <a:ln>
                  <a:noFill/>
                </a:ln>
                <a:solidFill>
                  <a:srgbClr val="0000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off					C</a:t>
            </a:r>
            <a:r>
              <a:rPr kumimoji="0" lang="en-US" sz="28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he had a crossed line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1" u="none" strike="noStrike" kern="1200" cap="none" spc="0" normalizeH="0" baseline="0" noProof="0" dirty="0">
                <a:ln>
                  <a:noFill/>
                </a:ln>
                <a:solidFill>
                  <a:srgbClr val="0070C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5. Nick had a communication breakdown because of ___________.</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A. a </a:t>
            </a:r>
            <a:r>
              <a:rPr kumimoji="0" lang="en-US" sz="28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language </a:t>
            </a:r>
            <a:r>
              <a:rPr kumimoji="0" lang="en-US" sz="2800" b="0" i="0" u="none" strike="noStrike" kern="1200" cap="none" spc="0" normalizeH="0" baseline="0" noProof="0" smtClean="0">
                <a:ln>
                  <a:noFill/>
                </a:ln>
                <a:solidFill>
                  <a:srgbClr val="0000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barrier						B</a:t>
            </a:r>
            <a:r>
              <a:rPr kumimoji="0" lang="en-US" sz="28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cultural differences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C. a lack of communication channels</a:t>
            </a:r>
          </a:p>
        </p:txBody>
      </p:sp>
      <p:pic>
        <p:nvPicPr>
          <p:cNvPr id="3" name="48-track-48 (1)">
            <a:hlinkClick r:id="" action="ppaction://media"/>
            <a:extLst>
              <a:ext uri="{FF2B5EF4-FFF2-40B4-BE49-F238E27FC236}">
                <a16:creationId xmlns:a16="http://schemas.microsoft.com/office/drawing/2014/main" id="{9AB009C6-BE86-4E9D-ADFD-61853DF3B3FA}"/>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9329531" y="420757"/>
            <a:ext cx="609600" cy="609600"/>
          </a:xfrm>
          <a:prstGeom prst="rect">
            <a:avLst/>
          </a:prstGeom>
        </p:spPr>
      </p:pic>
      <p:sp>
        <p:nvSpPr>
          <p:cNvPr id="4" name="TextBox 3">
            <a:extLst>
              <a:ext uri="{FF2B5EF4-FFF2-40B4-BE49-F238E27FC236}">
                <a16:creationId xmlns:a16="http://schemas.microsoft.com/office/drawing/2014/main" id="{326874EB-5B79-4C9A-861D-25D64F436F4E}"/>
              </a:ext>
            </a:extLst>
          </p:cNvPr>
          <p:cNvSpPr txBox="1"/>
          <p:nvPr/>
        </p:nvSpPr>
        <p:spPr>
          <a:xfrm>
            <a:off x="4997442" y="757431"/>
            <a:ext cx="940903" cy="584775"/>
          </a:xfrm>
          <a:prstGeom prst="rect">
            <a:avLst/>
          </a:prstGeom>
          <a:no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a:t>
            </a:r>
            <a:endParaRPr kumimoji="0" lang="en-US" sz="32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EE7E51E3-D723-45C8-9282-FE4312F53982}"/>
              </a:ext>
            </a:extLst>
          </p:cNvPr>
          <p:cNvSpPr txBox="1"/>
          <p:nvPr/>
        </p:nvSpPr>
        <p:spPr>
          <a:xfrm>
            <a:off x="5834154" y="1623323"/>
            <a:ext cx="940903" cy="584775"/>
          </a:xfrm>
          <a:prstGeom prst="rect">
            <a:avLst/>
          </a:prstGeom>
          <a:no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a:t>
            </a:r>
            <a:endParaRPr kumimoji="0" lang="en-US" sz="32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CCE95724-9580-4856-8FEF-FA77F1C7B61B}"/>
              </a:ext>
            </a:extLst>
          </p:cNvPr>
          <p:cNvSpPr txBox="1"/>
          <p:nvPr/>
        </p:nvSpPr>
        <p:spPr>
          <a:xfrm>
            <a:off x="869387" y="2903072"/>
            <a:ext cx="940903" cy="584775"/>
          </a:xfrm>
          <a:prstGeom prst="rect">
            <a:avLst/>
          </a:prstGeom>
          <a:no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a:t>
            </a:r>
            <a:endParaRPr kumimoji="0" lang="en-US" sz="32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707DCFA1-D821-44B2-AF21-395AFC568D37}"/>
              </a:ext>
            </a:extLst>
          </p:cNvPr>
          <p:cNvSpPr txBox="1"/>
          <p:nvPr/>
        </p:nvSpPr>
        <p:spPr>
          <a:xfrm>
            <a:off x="848823" y="3762476"/>
            <a:ext cx="940903" cy="584775"/>
          </a:xfrm>
          <a:prstGeom prst="rect">
            <a:avLst/>
          </a:prstGeom>
          <a:no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a:t>
            </a:r>
            <a:endParaRPr kumimoji="0" lang="en-US" sz="32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E927BE12-7957-4297-894E-7774BCDA8F4E}"/>
              </a:ext>
            </a:extLst>
          </p:cNvPr>
          <p:cNvSpPr txBox="1"/>
          <p:nvPr/>
        </p:nvSpPr>
        <p:spPr>
          <a:xfrm>
            <a:off x="848822" y="5457617"/>
            <a:ext cx="940903" cy="584775"/>
          </a:xfrm>
          <a:prstGeom prst="rect">
            <a:avLst/>
          </a:prstGeom>
          <a:no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a:t>
            </a:r>
            <a:endParaRPr kumimoji="0" lang="en-US" sz="32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3134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0215"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down)">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down)">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down)">
                                      <p:cBhvr>
                                        <p:cTn id="3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100000">
                <p:cTn id="32" fill="hold" display="0">
                  <p:stCondLst>
                    <p:cond delay="indefinite"/>
                  </p:stCondLst>
                  <p:endCondLst>
                    <p:cond evt="onStopAudio" delay="0">
                      <p:tgtEl>
                        <p:sldTgt/>
                      </p:tgtEl>
                    </p:cond>
                  </p:endCondLst>
                </p:cTn>
                <p:tgtEl>
                  <p:spTgt spid="3"/>
                </p:tgtEl>
              </p:cMediaNode>
            </p:audio>
          </p:childTnLst>
        </p:cTn>
      </p:par>
    </p:tnLst>
    <p:bldLst>
      <p:bldP spid="4" grpId="0"/>
      <p:bldP spid="5" grpId="0"/>
      <p:bldP spid="6" grpId="0"/>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94C53B0-1211-4431-A119-66BF07694E51}"/>
              </a:ext>
            </a:extLst>
          </p:cNvPr>
          <p:cNvSpPr txBox="1"/>
          <p:nvPr/>
        </p:nvSpPr>
        <p:spPr>
          <a:xfrm>
            <a:off x="2167956" y="1181271"/>
            <a:ext cx="6292871" cy="954107"/>
          </a:xfrm>
          <a:prstGeom prst="rect">
            <a:avLst/>
          </a:prstGeom>
          <a:noFill/>
          <a:ln>
            <a:solidFill>
              <a:srgbClr val="00B050"/>
            </a:solidFill>
          </a:ln>
        </p:spPr>
        <p:txBody>
          <a:bodyPr wrap="square" rtlCol="0">
            <a:spAutoFit/>
          </a:bodyPr>
          <a:lstStyle/>
          <a:p>
            <a:r>
              <a:rPr lang="en-US" sz="2800">
                <a:effectLst>
                  <a:outerShdw blurRad="38100" dist="38100" dir="2700000" algn="tl">
                    <a:srgbClr val="000000">
                      <a:alpha val="43137"/>
                    </a:srgbClr>
                  </a:outerShdw>
                </a:effectLst>
              </a:rPr>
              <a:t>+ </a:t>
            </a:r>
            <a:r>
              <a:rPr lang="en-US" sz="2800" smtClean="0">
                <a:effectLst>
                  <a:outerShdw blurRad="38100" dist="38100" dir="2700000" algn="tl">
                    <a:srgbClr val="000000">
                      <a:alpha val="43137"/>
                    </a:srgbClr>
                  </a:outerShdw>
                </a:effectLst>
              </a:rPr>
              <a:t>time-consuming			+ </a:t>
            </a:r>
            <a:r>
              <a:rPr lang="en-US" sz="2800" dirty="0">
                <a:effectLst>
                  <a:outerShdw blurRad="38100" dist="38100" dir="2700000" algn="tl">
                    <a:srgbClr val="000000">
                      <a:alpha val="43137"/>
                    </a:srgbClr>
                  </a:outerShdw>
                </a:effectLst>
              </a:rPr>
              <a:t>flat battery</a:t>
            </a:r>
          </a:p>
          <a:p>
            <a:r>
              <a:rPr lang="en-US" sz="2800" dirty="0">
                <a:effectLst>
                  <a:outerShdw blurRad="38100" dist="38100" dir="2700000" algn="tl">
                    <a:srgbClr val="000000">
                      <a:alpha val="43137"/>
                    </a:srgbClr>
                  </a:outerShdw>
                </a:effectLst>
              </a:rPr>
              <a:t>+ </a:t>
            </a:r>
            <a:r>
              <a:rPr lang="en-US" sz="2800">
                <a:effectLst>
                  <a:outerShdw blurRad="38100" dist="38100" dir="2700000" algn="tl">
                    <a:srgbClr val="000000">
                      <a:alpha val="43137"/>
                    </a:srgbClr>
                  </a:outerShdw>
                </a:effectLst>
              </a:rPr>
              <a:t>weak </a:t>
            </a:r>
            <a:r>
              <a:rPr lang="en-US" sz="2800" smtClean="0">
                <a:effectLst>
                  <a:outerShdw blurRad="38100" dist="38100" dir="2700000" algn="tl">
                    <a:srgbClr val="000000">
                      <a:alpha val="43137"/>
                    </a:srgbClr>
                  </a:outerShdw>
                </a:effectLst>
              </a:rPr>
              <a:t>signal				+ </a:t>
            </a:r>
            <a:r>
              <a:rPr lang="en-US" sz="2800" dirty="0">
                <a:effectLst>
                  <a:outerShdw blurRad="38100" dist="38100" dir="2700000" algn="tl">
                    <a:srgbClr val="000000">
                      <a:alpha val="43137"/>
                    </a:srgbClr>
                  </a:outerShdw>
                </a:effectLst>
              </a:rPr>
              <a:t>no connection</a:t>
            </a:r>
          </a:p>
        </p:txBody>
      </p:sp>
      <p:sp>
        <p:nvSpPr>
          <p:cNvPr id="3" name="Title 2"/>
          <p:cNvSpPr>
            <a:spLocks noGrp="1"/>
          </p:cNvSpPr>
          <p:nvPr>
            <p:ph type="title"/>
          </p:nvPr>
        </p:nvSpPr>
        <p:spPr>
          <a:xfrm>
            <a:off x="557048" y="189185"/>
            <a:ext cx="9921766" cy="1124175"/>
          </a:xfrm>
        </p:spPr>
        <p:txBody>
          <a:bodyPr>
            <a:normAutofit/>
          </a:bodyPr>
          <a:lstStyle/>
          <a:p>
            <a:r>
              <a:rPr lang="en-US" sz="2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IV. WRITING: Write an online message to a friend and tell him about the problems you have had recently with your </a:t>
            </a:r>
            <a:r>
              <a:rPr lang="en-US" sz="28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Ipad</a:t>
            </a:r>
            <a:endParaRPr lang="en-US" sz="2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Rectangle 3"/>
          <p:cNvSpPr/>
          <p:nvPr/>
        </p:nvSpPr>
        <p:spPr>
          <a:xfrm>
            <a:off x="346841" y="2135378"/>
            <a:ext cx="11403723" cy="3970318"/>
          </a:xfrm>
          <a:prstGeom prst="rect">
            <a:avLst/>
          </a:prstGeom>
        </p:spPr>
        <p:txBody>
          <a:bodyPr wrap="square">
            <a:spAutoFit/>
          </a:bodyPr>
          <a:lstStyle/>
          <a:p>
            <a:pPr algn="just"/>
            <a:r>
              <a:rPr lang="en-US" sz="280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Hi Nam,</a:t>
            </a:r>
          </a:p>
          <a:p>
            <a:pPr algn="just"/>
            <a:r>
              <a:rPr lang="en-US" sz="280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 got an iPad. It is very interesting but also makes me confused. It is also time-consuming because there are much information I would like to know and I spend much time on it. And the battery is flat, I just can use it in 5-6 hours. Sometimes the wifi is not very good and Í will have no connection with Internet. I think I could be due to the problem with the wifi connection output of my iPad. When I open 2-3 applications at the same time, the touch screen is not very sensitive and sometimes the iPad stands by. If I have free time, I will have it repaired in Apple shop</a:t>
            </a:r>
            <a:r>
              <a:rPr lang="en-US" sz="280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en-US" sz="280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188073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ARK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6566" y="3689505"/>
            <a:ext cx="3143250" cy="2904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PARK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10102" y="4593670"/>
            <a:ext cx="3071813"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PARK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22174" y="2369925"/>
            <a:ext cx="3429000" cy="4221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WordArt 6"/>
          <p:cNvSpPr>
            <a:spLocks noChangeArrowheads="1" noChangeShapeType="1" noTextEdit="1"/>
          </p:cNvSpPr>
          <p:nvPr/>
        </p:nvSpPr>
        <p:spPr bwMode="auto">
          <a:xfrm>
            <a:off x="4239816" y="265182"/>
            <a:ext cx="2999185" cy="685800"/>
          </a:xfrm>
          <a:prstGeom prst="rect">
            <a:avLst/>
          </a:prstGeom>
        </p:spPr>
        <p:txBody>
          <a:bodyPr wrap="none" numCol="1" fromWordArt="1">
            <a:prstTxWarp prst="textPlain">
              <a:avLst>
                <a:gd name="adj" fmla="val 49843"/>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700" b="1" kern="10" dirty="0">
                <a:ln w="25400">
                  <a:solidFill>
                    <a:srgbClr val="FF0000"/>
                  </a:solidFill>
                  <a:round/>
                  <a:headEnd/>
                  <a:tailEnd/>
                </a:ln>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Homework</a:t>
            </a:r>
          </a:p>
        </p:txBody>
      </p:sp>
      <p:sp>
        <p:nvSpPr>
          <p:cNvPr id="6" name="Text Box 5"/>
          <p:cNvSpPr txBox="1">
            <a:spLocks noChangeArrowheads="1"/>
          </p:cNvSpPr>
          <p:nvPr/>
        </p:nvSpPr>
        <p:spPr bwMode="auto">
          <a:xfrm>
            <a:off x="1759826" y="803167"/>
            <a:ext cx="7793831" cy="313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spcBef>
                <a:spcPct val="50000"/>
              </a:spcBef>
              <a:buFont typeface="Wingdings" panose="05000000000000000000" pitchFamily="2" charset="2"/>
              <a:buAutoNum type="arabicPeriod"/>
            </a:pPr>
            <a:r>
              <a:rPr lang="en-US" altLang="en-US"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Learn by heart the new words.</a:t>
            </a:r>
          </a:p>
          <a:p>
            <a:pPr>
              <a:lnSpc>
                <a:spcPct val="150000"/>
              </a:lnSpc>
              <a:spcBef>
                <a:spcPct val="50000"/>
              </a:spcBef>
              <a:buFont typeface="Wingdings" panose="05000000000000000000" pitchFamily="2" charset="2"/>
              <a:buAutoNum type="arabicPeriod"/>
            </a:pPr>
            <a:r>
              <a:rPr lang="en-US" altLang="en-US"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Speak  with your friends</a:t>
            </a:r>
          </a:p>
          <a:p>
            <a:pPr>
              <a:lnSpc>
                <a:spcPct val="150000"/>
              </a:lnSpc>
              <a:spcBef>
                <a:spcPct val="50000"/>
              </a:spcBef>
              <a:buFont typeface="Wingdings" panose="05000000000000000000" pitchFamily="2" charset="2"/>
              <a:buAutoNum type="arabicPeriod"/>
            </a:pPr>
            <a:r>
              <a:rPr lang="en-US" altLang="en-US"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Prepare for the next..</a:t>
            </a:r>
          </a:p>
        </p:txBody>
      </p:sp>
    </p:spTree>
    <p:extLst>
      <p:ext uri="{BB962C8B-B14F-4D97-AF65-F5344CB8AC3E}">
        <p14:creationId xmlns:p14="http://schemas.microsoft.com/office/powerpoint/2010/main" val="966345879"/>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74</TotalTime>
  <Words>504</Words>
  <Application>Microsoft Office PowerPoint</Application>
  <PresentationFormat>Widescreen</PresentationFormat>
  <Paragraphs>67</Paragraphs>
  <Slides>10</Slides>
  <Notes>0</Notes>
  <HiddenSlides>0</HiddenSlides>
  <MMClips>2</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Calibri Light</vt:lpstr>
      <vt:lpstr>Times New Roman</vt:lpstr>
      <vt:lpstr>Wingdings</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IV. WRITING: Write an online message to a friend and tell him about the problems you have had recently with your Ipad</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Admin</cp:lastModifiedBy>
  <cp:revision>13</cp:revision>
  <dcterms:created xsi:type="dcterms:W3CDTF">2021-04-27T14:34:55Z</dcterms:created>
  <dcterms:modified xsi:type="dcterms:W3CDTF">2022-05-02T13:54:41Z</dcterms:modified>
</cp:coreProperties>
</file>