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6" r:id="rId6"/>
    <p:sldId id="267" r:id="rId7"/>
    <p:sldId id="259" r:id="rId8"/>
    <p:sldId id="264" r:id="rId9"/>
    <p:sldId id="263" r:id="rId10"/>
    <p:sldId id="268" r:id="rId11"/>
    <p:sldId id="260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1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0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4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1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0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7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5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FF4D-F6EC-45A2-A47A-ED18E34A6C67}" type="datetimeFigureOut">
              <a:rPr lang="en-US" smtClean="0"/>
              <a:t>18/5/2022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764F-ACCE-41B3-9EA5-C979045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6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0"/>
            <a:ext cx="6858000" cy="12192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685" y="2596054"/>
            <a:ext cx="101424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WELCOME TO CLASS 7A1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Teacher – Vu Thu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Thuy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1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87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8510" y="1608083"/>
            <a:ext cx="7189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WRAP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-Students learn how to practice on connector-although, despite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5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3"/>
            <a:ext cx="12191999" cy="7083972"/>
          </a:xfrm>
        </p:spPr>
      </p:pic>
      <p:sp>
        <p:nvSpPr>
          <p:cNvPr id="5" name="TextBox 4"/>
          <p:cNvSpPr txBox="1"/>
          <p:nvPr/>
        </p:nvSpPr>
        <p:spPr>
          <a:xfrm>
            <a:off x="1124607" y="1786759"/>
            <a:ext cx="975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HOMEWORK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0070C0"/>
                </a:solidFill>
              </a:rPr>
              <a:t>Students practice more at home.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1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2007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47145" y="2028497"/>
            <a:ext cx="1233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REVISION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7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87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8510" y="1608083"/>
            <a:ext cx="7189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-Students learn how to practice on connector-although, despite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7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9496" y="6932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GRAMMAR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5800" y="53931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Although, despite/in spite of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776534"/>
            <a:ext cx="914400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900" b="1" spc="-7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 use </a:t>
            </a:r>
            <a:r>
              <a:rPr lang="en-US" sz="2900" b="1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although</a:t>
            </a:r>
            <a:r>
              <a:rPr lang="en-US" sz="2900" b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despite </a:t>
            </a:r>
            <a:r>
              <a:rPr lang="en-US" sz="2900" b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900" b="1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spite of </a:t>
            </a:r>
            <a:r>
              <a:rPr lang="en-US" sz="2900" b="1" spc="-7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 express contrast between two pieces of information in the same sentence. We use </a:t>
            </a:r>
            <a:r>
              <a:rPr lang="en-US" sz="2900" b="1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althoug</a:t>
            </a:r>
            <a:r>
              <a:rPr lang="en-US" sz="2900" b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900" b="1" spc="-7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before a clause and </a:t>
            </a:r>
            <a:r>
              <a:rPr lang="en-US" sz="2900" b="1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despite </a:t>
            </a:r>
            <a:r>
              <a:rPr lang="en-US" sz="2900" b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900" b="1" i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spite of </a:t>
            </a:r>
            <a:r>
              <a:rPr lang="en-US" sz="2900" b="1" spc="-7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before a noun or a noun phrase.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146" y="2924944"/>
            <a:ext cx="6760103" cy="391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9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Example:</a:t>
            </a:r>
            <a:endParaRPr lang="en-US" sz="29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Although</a:t>
            </a:r>
            <a:r>
              <a:rPr lang="en-US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he is so young, he performs excellently.</a:t>
            </a:r>
          </a:p>
          <a:p>
            <a:pPr>
              <a:lnSpc>
                <a:spcPts val="37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Despite / In spite of </a:t>
            </a:r>
            <a:r>
              <a:rPr lang="en-US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being so young, he performs excellently.</a:t>
            </a:r>
          </a:p>
          <a:p>
            <a:pPr>
              <a:lnSpc>
                <a:spcPts val="37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Despite / In spite of </a:t>
            </a:r>
            <a:r>
              <a:rPr lang="en-US" sz="2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his young age, he performs excellently.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6784" y="3774520"/>
            <a:ext cx="2088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 is so</a:t>
            </a:r>
            <a:b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young,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 performs</a:t>
            </a:r>
            <a:b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excellently.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36161" y="3212976"/>
            <a:ext cx="1051977" cy="3456384"/>
            <a:chOff x="6012160" y="3212976"/>
            <a:chExt cx="1051977" cy="3456384"/>
          </a:xfrm>
        </p:grpSpPr>
        <p:sp>
          <p:nvSpPr>
            <p:cNvPr id="7" name="Right Brace 6"/>
            <p:cNvSpPr/>
            <p:nvPr/>
          </p:nvSpPr>
          <p:spPr>
            <a:xfrm>
              <a:off x="6012160" y="3212976"/>
              <a:ext cx="695149" cy="3456384"/>
            </a:xfrm>
            <a:prstGeom prst="rightBrace">
              <a:avLst>
                <a:gd name="adj1" fmla="val 67916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065" y="4671863"/>
              <a:ext cx="401072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900" b="1" i="1" dirty="0">
                  <a:solidFill>
                    <a:srgbClr val="FF0000"/>
                  </a:solidFill>
                  <a:latin typeface="Arial"/>
                  <a:cs typeface="Arial"/>
                </a:rPr>
                <a:t>=</a:t>
              </a:r>
              <a:endParaRPr lang="en-US" dirty="0">
                <a:solidFill>
                  <a:srgbClr val="FF0000"/>
                </a:solidFill>
                <a:latin typeface="Calibri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287688" y="4077072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0-Point Star 14"/>
          <p:cNvSpPr/>
          <p:nvPr/>
        </p:nvSpPr>
        <p:spPr>
          <a:xfrm>
            <a:off x="3647728" y="2708921"/>
            <a:ext cx="2232248" cy="938641"/>
          </a:xfrm>
          <a:prstGeom prst="star10">
            <a:avLst>
              <a:gd name="adj" fmla="val 34677"/>
              <a:gd name="hf" fmla="val 10514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clause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59896" y="5210472"/>
            <a:ext cx="2651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0-Point Star 16"/>
          <p:cNvSpPr/>
          <p:nvPr/>
        </p:nvSpPr>
        <p:spPr>
          <a:xfrm>
            <a:off x="5999061" y="3945494"/>
            <a:ext cx="2232248" cy="938641"/>
          </a:xfrm>
          <a:prstGeom prst="star10">
            <a:avLst>
              <a:gd name="adj" fmla="val 34677"/>
              <a:gd name="hf" fmla="val 10514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phrase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027159" y="6296304"/>
            <a:ext cx="2651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4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9310" y="2532991"/>
            <a:ext cx="7861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EXERCISES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848"/>
          </a:xfrm>
        </p:spPr>
      </p:pic>
      <p:sp>
        <p:nvSpPr>
          <p:cNvPr id="5" name="TextBox 4"/>
          <p:cNvSpPr txBox="1"/>
          <p:nvPr/>
        </p:nvSpPr>
        <p:spPr>
          <a:xfrm>
            <a:off x="546538" y="693684"/>
            <a:ext cx="1137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     Fill in the blank with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</a:rPr>
              <a:t>In spite/Despite/Although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 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-6142371"/>
            <a:ext cx="11269717" cy="127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1.Salim went to school alone, ________ she knew that it was very unsafe.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2. They liked their camping holiday, ________ of the rain.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3. ________ the pain in her leg, she still won the marathon excellent.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4. My father decided to buy the car ________ he didn’t really have enough money.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5. _______ she was very sick, she still try to complete this job.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6. ________ his age, he still plays badminton every morning.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7. ________ Land and Mike went to university together, they weren’t close friend.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8. We still play football outside _______ of the heavily rain.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9. ________ her illness, she must go to school.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10. Loan knew what he wanted ________ of not understanding anything.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7908" y="1282260"/>
            <a:ext cx="160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although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4042" y="2049515"/>
            <a:ext cx="217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 spite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56" y="2427889"/>
            <a:ext cx="14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despite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4348" y="2806262"/>
            <a:ext cx="159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although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718" y="347662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although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6334" y="3852702"/>
            <a:ext cx="14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despite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3787" y="4214651"/>
            <a:ext cx="197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although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0167" y="4927051"/>
            <a:ext cx="174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 spite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8379" y="5334661"/>
            <a:ext cx="210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despite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8830" y="5658191"/>
            <a:ext cx="214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 spite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848"/>
          </a:xfrm>
        </p:spPr>
      </p:pic>
      <p:sp>
        <p:nvSpPr>
          <p:cNvPr id="3" name="TextBox 2"/>
          <p:cNvSpPr txBox="1"/>
          <p:nvPr/>
        </p:nvSpPr>
        <p:spPr>
          <a:xfrm>
            <a:off x="504497" y="515007"/>
            <a:ext cx="11235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Find a mistake (If have)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1</a:t>
            </a:r>
            <a:r>
              <a:rPr lang="en-US" sz="2800" dirty="0" smtClean="0">
                <a:solidFill>
                  <a:srgbClr val="002060"/>
                </a:solidFill>
              </a:rPr>
              <a:t>. Although </a:t>
            </a:r>
            <a:r>
              <a:rPr lang="en-US" sz="2800" dirty="0">
                <a:solidFill>
                  <a:srgbClr val="002060"/>
                </a:solidFill>
              </a:rPr>
              <a:t>being a poor, </a:t>
            </a:r>
            <a:r>
              <a:rPr lang="en-US" sz="2800" dirty="0" err="1">
                <a:solidFill>
                  <a:srgbClr val="002060"/>
                </a:solidFill>
              </a:rPr>
              <a:t>Binh</a:t>
            </a:r>
            <a:r>
              <a:rPr lang="en-US" sz="2800" dirty="0">
                <a:solidFill>
                  <a:srgbClr val="002060"/>
                </a:solidFill>
              </a:rPr>
              <a:t> learnt very well.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2. Although the heavily storm, I still went to school last Monday.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3. Despite </a:t>
            </a:r>
            <a:r>
              <a:rPr lang="en-US" sz="2800" dirty="0" err="1">
                <a:solidFill>
                  <a:srgbClr val="002060"/>
                </a:solidFill>
              </a:rPr>
              <a:t>Sonay</a:t>
            </a:r>
            <a:r>
              <a:rPr lang="en-US" sz="2800" dirty="0">
                <a:solidFill>
                  <a:srgbClr val="002060"/>
                </a:solidFill>
              </a:rPr>
              <a:t> had completed this project, he went to sleep.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4. Despite Minh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was thirsty, she didn’t drink much.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5. The flight wasn’t postponed although his foggy.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910" y="1334814"/>
            <a:ext cx="1408387" cy="515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910" y="1849821"/>
            <a:ext cx="1408387" cy="430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4910" y="2280745"/>
            <a:ext cx="1166649" cy="430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2711669"/>
            <a:ext cx="1253359" cy="388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3945" y="3100552"/>
            <a:ext cx="1376855" cy="483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848"/>
          </a:xfrm>
        </p:spPr>
      </p:pic>
      <p:sp>
        <p:nvSpPr>
          <p:cNvPr id="3" name="TextBox 2"/>
          <p:cNvSpPr txBox="1"/>
          <p:nvPr/>
        </p:nvSpPr>
        <p:spPr>
          <a:xfrm>
            <a:off x="346841" y="557048"/>
            <a:ext cx="11550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Complete these sentences with </a:t>
            </a:r>
            <a:r>
              <a:rPr lang="en-US" sz="2800" b="1" dirty="0" smtClean="0">
                <a:solidFill>
                  <a:srgbClr val="002060"/>
                </a:solidFill>
              </a:rPr>
              <a:t>Although</a:t>
            </a:r>
            <a:r>
              <a:rPr lang="en-US" sz="2800" b="1" dirty="0">
                <a:solidFill>
                  <a:srgbClr val="002060"/>
                </a:solidFill>
              </a:rPr>
              <a:t>, despite/in spite of.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1</a:t>
            </a:r>
            <a:r>
              <a:rPr lang="en-US" sz="2800" dirty="0">
                <a:solidFill>
                  <a:srgbClr val="002060"/>
                </a:solidFill>
              </a:rPr>
              <a:t>.______ </a:t>
            </a:r>
            <a:r>
              <a:rPr lang="en-US" sz="2800" dirty="0" smtClean="0">
                <a:solidFill>
                  <a:srgbClr val="002060"/>
                </a:solidFill>
              </a:rPr>
              <a:t>      the </a:t>
            </a:r>
            <a:r>
              <a:rPr lang="en-US" sz="2800" dirty="0">
                <a:solidFill>
                  <a:srgbClr val="002060"/>
                </a:solidFill>
              </a:rPr>
              <a:t>story of the film was good, I didn’t like the acting.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2. I went to see the film ______ 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      feeling </a:t>
            </a:r>
            <a:r>
              <a:rPr lang="en-US" sz="2800" dirty="0">
                <a:solidFill>
                  <a:srgbClr val="002060"/>
                </a:solidFill>
              </a:rPr>
              <a:t>really tired.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3. I really enjoyed the Water War______ </a:t>
            </a:r>
            <a:r>
              <a:rPr lang="en-US" sz="2800" dirty="0" smtClean="0">
                <a:solidFill>
                  <a:srgbClr val="002060"/>
                </a:solidFill>
              </a:rPr>
              <a:t>              most </a:t>
            </a:r>
            <a:r>
              <a:rPr lang="en-US" sz="2800" dirty="0">
                <a:solidFill>
                  <a:srgbClr val="002060"/>
                </a:solidFill>
              </a:rPr>
              <a:t>of my friends said it wasn’t a very good film.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4.______ 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         careful </a:t>
            </a:r>
            <a:r>
              <a:rPr lang="en-US" sz="2800" dirty="0">
                <a:solidFill>
                  <a:srgbClr val="002060"/>
                </a:solidFill>
              </a:rPr>
              <a:t>preparation, they had a lot of difficulties in making the film.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5.______ </a:t>
            </a:r>
            <a:r>
              <a:rPr lang="en-US" sz="2800" dirty="0" smtClean="0">
                <a:solidFill>
                  <a:srgbClr val="002060"/>
                </a:solidFill>
              </a:rPr>
              <a:t>                the </a:t>
            </a:r>
            <a:r>
              <a:rPr lang="en-US" sz="2800" dirty="0">
                <a:solidFill>
                  <a:srgbClr val="002060"/>
                </a:solidFill>
              </a:rPr>
              <a:t>film was gripping, Tom slept from beginning to end.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213" y="1439918"/>
            <a:ext cx="197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although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3104" y="1881350"/>
            <a:ext cx="341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despite/in spite of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975" y="2278450"/>
            <a:ext cx="17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Although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926" y="3121572"/>
            <a:ext cx="4414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despite/in spite of.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4907" y="3993929"/>
            <a:ext cx="201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Although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34"/>
            <a:ext cx="12065876" cy="6632028"/>
          </a:xfrm>
        </p:spPr>
      </p:pic>
      <p:sp>
        <p:nvSpPr>
          <p:cNvPr id="5" name="TextBox 4"/>
          <p:cNvSpPr txBox="1"/>
          <p:nvPr/>
        </p:nvSpPr>
        <p:spPr>
          <a:xfrm>
            <a:off x="3142593" y="3079526"/>
            <a:ext cx="7178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</a:rPr>
              <a:t>Write 5 sentences with although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</a:rPr>
              <a:t>Write 5 sentences with despite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484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2022-02-09T04:02:20Z</dcterms:created>
  <dcterms:modified xsi:type="dcterms:W3CDTF">2022-05-18T13:39:31Z</dcterms:modified>
</cp:coreProperties>
</file>