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1" r:id="rId2"/>
    <p:sldId id="310" r:id="rId3"/>
    <p:sldId id="312" r:id="rId4"/>
    <p:sldId id="321" r:id="rId5"/>
    <p:sldId id="320" r:id="rId6"/>
    <p:sldId id="322" r:id="rId7"/>
    <p:sldId id="319" r:id="rId8"/>
    <p:sldId id="318" r:id="rId9"/>
    <p:sldId id="317" r:id="rId10"/>
    <p:sldId id="316" r:id="rId11"/>
    <p:sldId id="314" r:id="rId12"/>
    <p:sldId id="31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683"/>
    <a:srgbClr val="2E507A"/>
    <a:srgbClr val="FF00FF"/>
    <a:srgbClr val="00FF00"/>
    <a:srgbClr val="305480"/>
    <a:srgbClr val="003300"/>
    <a:srgbClr val="00823B"/>
    <a:srgbClr val="254061"/>
    <a:srgbClr val="335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C988-1C2E-4163-86C0-25B861DEE484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E95B8-420A-4B14-BD5A-7C0F4E3CA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4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8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4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1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6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4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0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9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3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4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1962-4747-4B4E-8457-B8DB4125E901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2054458"/>
            <a:ext cx="83529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FF"/>
                </a:solidFill>
              </a:rPr>
              <a:t>WELCOME TO CLASS 7A1</a:t>
            </a:r>
          </a:p>
          <a:p>
            <a:pPr algn="ctr"/>
            <a:r>
              <a:rPr lang="en-US" sz="3200" b="1" dirty="0" smtClean="0">
                <a:solidFill>
                  <a:srgbClr val="FF00FF"/>
                </a:solidFill>
              </a:rPr>
              <a:t>Teacher – Vu Thu </a:t>
            </a:r>
            <a:r>
              <a:rPr lang="en-US" sz="3200" b="1" dirty="0" err="1" smtClean="0">
                <a:solidFill>
                  <a:srgbClr val="FF00FF"/>
                </a:solidFill>
              </a:rPr>
              <a:t>Thuy</a:t>
            </a:r>
            <a:endParaRPr lang="en-US" sz="32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43608" y="4365104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WRAP UP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-Students can practice on “it” indicating distance and used to fluently.</a:t>
            </a: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59632" y="1401544"/>
            <a:ext cx="7344816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HOMEWORK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pPr marL="265113" indent="-265113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Practice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more at home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265113" indent="-265113"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Do exercise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workbook</a:t>
            </a:r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08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27784" y="249289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FF"/>
                </a:solidFill>
              </a:rPr>
              <a:t>REVISION</a:t>
            </a:r>
            <a:endParaRPr lang="en-US" sz="5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43608" y="4365104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OBJECTIVES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-Students can practice on “it” indicating distance and used to.</a:t>
            </a: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29400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84345"/>
              </p:ext>
            </p:extLst>
          </p:nvPr>
        </p:nvGraphicFramePr>
        <p:xfrm>
          <a:off x="251517" y="836712"/>
          <a:ext cx="8435282" cy="4896545"/>
        </p:xfrm>
        <a:graphic>
          <a:graphicData uri="http://schemas.openxmlformats.org/drawingml/2006/table">
            <a:tbl>
              <a:tblPr/>
              <a:tblGrid>
                <a:gridCol w="4217641">
                  <a:extLst>
                    <a:ext uri="{9D8B030D-6E8A-4147-A177-3AD203B41FA5}">
                      <a16:colId xmlns:a16="http://schemas.microsoft.com/office/drawing/2014/main" val="987840778"/>
                    </a:ext>
                  </a:extLst>
                </a:gridCol>
                <a:gridCol w="4217641">
                  <a:extLst>
                    <a:ext uri="{9D8B030D-6E8A-4147-A177-3AD203B41FA5}">
                      <a16:colId xmlns:a16="http://schemas.microsoft.com/office/drawing/2014/main" val="2203815317"/>
                    </a:ext>
                  </a:extLst>
                </a:gridCol>
              </a:tblGrid>
              <a:tr h="193037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2400" dirty="0" err="1">
                          <a:solidFill>
                            <a:srgbClr val="315683"/>
                          </a:solidFill>
                          <a:effectLst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315683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15683"/>
                          </a:solidFill>
                          <a:effectLst/>
                        </a:rPr>
                        <a:t>khẳng</a:t>
                      </a:r>
                      <a:r>
                        <a:rPr lang="en-US" sz="2400" dirty="0">
                          <a:solidFill>
                            <a:srgbClr val="315683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15683"/>
                          </a:solidFill>
                          <a:effectLst/>
                        </a:rPr>
                        <a:t>định</a:t>
                      </a:r>
                      <a:endParaRPr lang="en-US" sz="2400" dirty="0">
                        <a:solidFill>
                          <a:srgbClr val="315683"/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rgbClr val="315683"/>
                          </a:solidFill>
                          <a:effectLst/>
                        </a:rPr>
                        <a:t>It + is + (about) + (a number) + unit of length + (from </a:t>
                      </a:r>
                      <a:r>
                        <a:rPr lang="en-US" sz="2400" dirty="0" smtClean="0">
                          <a:solidFill>
                            <a:srgbClr val="315683"/>
                          </a:solidFill>
                          <a:effectLst/>
                        </a:rPr>
                        <a:t>N place </a:t>
                      </a:r>
                      <a:r>
                        <a:rPr lang="en-US" sz="2400" dirty="0">
                          <a:solidFill>
                            <a:srgbClr val="315683"/>
                          </a:solidFill>
                          <a:effectLst/>
                        </a:rPr>
                        <a:t>to </a:t>
                      </a:r>
                      <a:r>
                        <a:rPr lang="en-US" sz="2400" dirty="0" smtClean="0">
                          <a:solidFill>
                            <a:srgbClr val="315683"/>
                          </a:solidFill>
                          <a:effectLst/>
                        </a:rPr>
                        <a:t>N place</a:t>
                      </a:r>
                      <a:r>
                        <a:rPr lang="en-US" sz="2400" dirty="0">
                          <a:solidFill>
                            <a:srgbClr val="315683"/>
                          </a:solidFill>
                          <a:effectLst/>
                        </a:rPr>
                        <a:t>)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06571"/>
                  </a:ext>
                </a:extLst>
              </a:tr>
              <a:tr h="800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rgbClr val="315683"/>
                          </a:solidFill>
                          <a:effectLst/>
                        </a:rPr>
                        <a:t>It + is + </a:t>
                      </a:r>
                      <a:r>
                        <a:rPr lang="en-US" sz="2400" dirty="0" err="1" smtClean="0">
                          <a:solidFill>
                            <a:srgbClr val="315683"/>
                          </a:solidFill>
                          <a:effectLst/>
                        </a:rPr>
                        <a:t>adj</a:t>
                      </a:r>
                      <a:r>
                        <a:rPr lang="en-US" sz="2400" dirty="0" smtClean="0">
                          <a:solidFill>
                            <a:srgbClr val="315683"/>
                          </a:solidFill>
                          <a:effectLst/>
                        </a:rPr>
                        <a:t>+ distance</a:t>
                      </a:r>
                      <a:endParaRPr lang="en-US" sz="2400" dirty="0">
                        <a:solidFill>
                          <a:srgbClr val="315683"/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870609"/>
                  </a:ext>
                </a:extLst>
              </a:tr>
              <a:tr h="800396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solidFill>
                            <a:srgbClr val="315683"/>
                          </a:solidFill>
                          <a:effectLst/>
                        </a:rPr>
                        <a:t>Câu phủ định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rgbClr val="315683"/>
                          </a:solidFill>
                          <a:effectLst/>
                        </a:rPr>
                        <a:t>It + isn’t + </a:t>
                      </a:r>
                      <a:r>
                        <a:rPr lang="en-US" sz="2400" dirty="0" err="1" smtClean="0">
                          <a:solidFill>
                            <a:srgbClr val="315683"/>
                          </a:solidFill>
                          <a:effectLst/>
                        </a:rPr>
                        <a:t>adj</a:t>
                      </a:r>
                      <a:r>
                        <a:rPr lang="en-US" sz="2400" dirty="0" smtClean="0">
                          <a:solidFill>
                            <a:srgbClr val="315683"/>
                          </a:solidFill>
                          <a:effectLst/>
                        </a:rPr>
                        <a:t>+ distance</a:t>
                      </a:r>
                      <a:endParaRPr lang="en-US" sz="2400" dirty="0">
                        <a:solidFill>
                          <a:srgbClr val="315683"/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260319"/>
                  </a:ext>
                </a:extLst>
              </a:tr>
              <a:tr h="136538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solidFill>
                            <a:srgbClr val="315683"/>
                          </a:solidFill>
                          <a:effectLst/>
                        </a:rPr>
                        <a:t>Câu hỏi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rgbClr val="315683"/>
                          </a:solidFill>
                          <a:effectLst/>
                        </a:rPr>
                        <a:t>How far is it from </a:t>
                      </a:r>
                      <a:r>
                        <a:rPr lang="en-US" sz="2400" dirty="0" smtClean="0">
                          <a:solidFill>
                            <a:srgbClr val="315683"/>
                          </a:solidFill>
                          <a:effectLst/>
                        </a:rPr>
                        <a:t>N place </a:t>
                      </a:r>
                      <a:r>
                        <a:rPr lang="en-US" sz="2400" dirty="0">
                          <a:solidFill>
                            <a:srgbClr val="315683"/>
                          </a:solidFill>
                          <a:effectLst/>
                        </a:rPr>
                        <a:t>to </a:t>
                      </a:r>
                      <a:r>
                        <a:rPr lang="en-US" sz="2400" dirty="0" smtClean="0">
                          <a:solidFill>
                            <a:srgbClr val="315683"/>
                          </a:solidFill>
                          <a:effectLst/>
                        </a:rPr>
                        <a:t>N place</a:t>
                      </a:r>
                      <a:r>
                        <a:rPr lang="en-US" sz="2400" dirty="0">
                          <a:solidFill>
                            <a:srgbClr val="315683"/>
                          </a:solidFill>
                          <a:effectLst/>
                        </a:rPr>
                        <a:t>?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942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877272"/>
            <a:ext cx="814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15683"/>
                </a:solidFill>
              </a:rPr>
              <a:t>It is about 10 kilometers from my house to my school</a:t>
            </a:r>
          </a:p>
        </p:txBody>
      </p:sp>
    </p:spTree>
    <p:extLst>
      <p:ext uri="{BB962C8B-B14F-4D97-AF65-F5344CB8AC3E}">
        <p14:creationId xmlns:p14="http://schemas.microsoft.com/office/powerpoint/2010/main" val="25547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20766"/>
              </p:ext>
            </p:extLst>
          </p:nvPr>
        </p:nvGraphicFramePr>
        <p:xfrm>
          <a:off x="809625" y="1907703"/>
          <a:ext cx="7524750" cy="3052758"/>
        </p:xfrm>
        <a:graphic>
          <a:graphicData uri="http://schemas.openxmlformats.org/drawingml/2006/table">
            <a:tbl>
              <a:tblPr/>
              <a:tblGrid>
                <a:gridCol w="3762375">
                  <a:extLst>
                    <a:ext uri="{9D8B030D-6E8A-4147-A177-3AD203B41FA5}">
                      <a16:colId xmlns:a16="http://schemas.microsoft.com/office/drawing/2014/main" val="2848071954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3615055053"/>
                    </a:ext>
                  </a:extLst>
                </a:gridCol>
              </a:tblGrid>
              <a:tr h="1017586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 err="1">
                          <a:solidFill>
                            <a:srgbClr val="315683"/>
                          </a:solidFill>
                          <a:effectLst/>
                        </a:rPr>
                        <a:t>Câu</a:t>
                      </a:r>
                      <a:r>
                        <a:rPr lang="en-US" sz="2800" dirty="0">
                          <a:solidFill>
                            <a:srgbClr val="315683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315683"/>
                          </a:solidFill>
                          <a:effectLst/>
                        </a:rPr>
                        <a:t>khẳng</a:t>
                      </a:r>
                      <a:r>
                        <a:rPr lang="en-US" sz="2800" dirty="0">
                          <a:solidFill>
                            <a:srgbClr val="315683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315683"/>
                          </a:solidFill>
                          <a:effectLst/>
                        </a:rPr>
                        <a:t>định</a:t>
                      </a:r>
                      <a:endParaRPr lang="en-US" sz="2800" dirty="0">
                        <a:solidFill>
                          <a:srgbClr val="315683"/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>
                          <a:solidFill>
                            <a:srgbClr val="315683"/>
                          </a:solidFill>
                          <a:effectLst/>
                        </a:rPr>
                        <a:t>S + </a:t>
                      </a:r>
                      <a:r>
                        <a:rPr lang="en-US" sz="2800" dirty="0" smtClean="0">
                          <a:solidFill>
                            <a:srgbClr val="315683"/>
                          </a:solidFill>
                          <a:effectLst/>
                        </a:rPr>
                        <a:t>used </a:t>
                      </a:r>
                      <a:r>
                        <a:rPr lang="en-US" sz="2800" dirty="0">
                          <a:solidFill>
                            <a:srgbClr val="315683"/>
                          </a:solidFill>
                          <a:effectLst/>
                        </a:rPr>
                        <a:t>to + V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389245"/>
                  </a:ext>
                </a:extLst>
              </a:tr>
              <a:tr h="1017586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 err="1">
                          <a:solidFill>
                            <a:srgbClr val="315683"/>
                          </a:solidFill>
                          <a:effectLst/>
                        </a:rPr>
                        <a:t>Câu</a:t>
                      </a:r>
                      <a:r>
                        <a:rPr lang="en-US" sz="2800" dirty="0">
                          <a:solidFill>
                            <a:srgbClr val="315683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315683"/>
                          </a:solidFill>
                          <a:effectLst/>
                        </a:rPr>
                        <a:t>phủ</a:t>
                      </a:r>
                      <a:r>
                        <a:rPr lang="en-US" sz="2800" dirty="0">
                          <a:solidFill>
                            <a:srgbClr val="315683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315683"/>
                          </a:solidFill>
                          <a:effectLst/>
                        </a:rPr>
                        <a:t>định</a:t>
                      </a:r>
                      <a:endParaRPr lang="en-US" sz="2800" dirty="0">
                        <a:solidFill>
                          <a:srgbClr val="315683"/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>
                          <a:solidFill>
                            <a:srgbClr val="315683"/>
                          </a:solidFill>
                          <a:effectLst/>
                        </a:rPr>
                        <a:t>S + didn't + use to + V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52910"/>
                  </a:ext>
                </a:extLst>
              </a:tr>
              <a:tr h="1017586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solidFill>
                            <a:srgbClr val="315683"/>
                          </a:solidFill>
                          <a:effectLst/>
                        </a:rPr>
                        <a:t>Câu hỏi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>
                          <a:solidFill>
                            <a:srgbClr val="315683"/>
                          </a:solidFill>
                          <a:effectLst/>
                        </a:rPr>
                        <a:t>Did + S + use to + V?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38773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2334" y="5262899"/>
            <a:ext cx="7752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15683"/>
                </a:solidFill>
              </a:rPr>
              <a:t>I used to play basketball, but now I like playing video games</a:t>
            </a:r>
          </a:p>
        </p:txBody>
      </p:sp>
    </p:spTree>
    <p:extLst>
      <p:ext uri="{BB962C8B-B14F-4D97-AF65-F5344CB8AC3E}">
        <p14:creationId xmlns:p14="http://schemas.microsoft.com/office/powerpoint/2010/main" val="5069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2188021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-Students write 5 sentences, using “it” indicating distance.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-Write 5 sentences, using “used to”.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29400"/>
          </a:xfrm>
        </p:spPr>
      </p:pic>
      <p:sp>
        <p:nvSpPr>
          <p:cNvPr id="3" name="TextBox 2"/>
          <p:cNvSpPr txBox="1"/>
          <p:nvPr/>
        </p:nvSpPr>
        <p:spPr>
          <a:xfrm>
            <a:off x="457200" y="404664"/>
            <a:ext cx="8435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 smtClean="0">
                <a:solidFill>
                  <a:srgbClr val="315683"/>
                </a:solidFill>
                <a:latin typeface="inherit"/>
              </a:rPr>
              <a:t>I. Write </a:t>
            </a:r>
            <a:r>
              <a:rPr lang="en-US" sz="2400" b="1" dirty="0">
                <a:solidFill>
                  <a:srgbClr val="315683"/>
                </a:solidFill>
                <a:latin typeface="inherit"/>
              </a:rPr>
              <a:t>sentences with it. Use these cues</a:t>
            </a:r>
            <a:endParaRPr lang="en-US" sz="2400" dirty="0">
              <a:solidFill>
                <a:srgbClr val="315683"/>
              </a:solidFill>
              <a:latin typeface="Open Sans"/>
            </a:endParaRPr>
          </a:p>
          <a:p>
            <a:pPr fontAlgn="base"/>
            <a:r>
              <a:rPr lang="en-US" sz="2400" dirty="0">
                <a:solidFill>
                  <a:srgbClr val="315683"/>
                </a:solidFill>
                <a:latin typeface="Open Sans"/>
              </a:rPr>
              <a:t>Example:</a:t>
            </a:r>
          </a:p>
          <a:p>
            <a:pPr fontAlgn="base"/>
            <a:r>
              <a:rPr lang="en-US" sz="2400" dirty="0">
                <a:solidFill>
                  <a:srgbClr val="315683"/>
                </a:solidFill>
                <a:latin typeface="Open Sans"/>
              </a:rPr>
              <a:t>my house/500 </a:t>
            </a:r>
            <a:r>
              <a:rPr lang="en-US" sz="2400" dirty="0" err="1">
                <a:solidFill>
                  <a:srgbClr val="315683"/>
                </a:solidFill>
                <a:latin typeface="Open Sans"/>
              </a:rPr>
              <a:t>metres</a:t>
            </a:r>
            <a:r>
              <a:rPr lang="en-US" sz="2400" dirty="0">
                <a:solidFill>
                  <a:srgbClr val="315683"/>
                </a:solidFill>
                <a:latin typeface="Open Sans"/>
              </a:rPr>
              <a:t>/nearest shop</a:t>
            </a:r>
          </a:p>
          <a:p>
            <a:pPr fontAlgn="base"/>
            <a:r>
              <a:rPr lang="en-US" sz="2400" dirty="0">
                <a:solidFill>
                  <a:srgbClr val="315683"/>
                </a:solidFill>
                <a:latin typeface="Open Sans"/>
              </a:rPr>
              <a:t>→ It is about 500 </a:t>
            </a:r>
            <a:r>
              <a:rPr lang="en-US" sz="2400" dirty="0" err="1">
                <a:solidFill>
                  <a:srgbClr val="315683"/>
                </a:solidFill>
                <a:latin typeface="Open Sans"/>
              </a:rPr>
              <a:t>metres</a:t>
            </a:r>
            <a:r>
              <a:rPr lang="en-US" sz="2400" dirty="0">
                <a:solidFill>
                  <a:srgbClr val="315683"/>
                </a:solidFill>
                <a:latin typeface="Open Sans"/>
              </a:rPr>
              <a:t> from my house to the nearest shop.</a:t>
            </a:r>
          </a:p>
          <a:p>
            <a:pPr fontAlgn="base"/>
            <a:r>
              <a:rPr lang="en-US" sz="2400" dirty="0">
                <a:solidFill>
                  <a:srgbClr val="315683"/>
                </a:solidFill>
                <a:latin typeface="Open Sans"/>
              </a:rPr>
              <a:t>1.700 </a:t>
            </a:r>
            <a:r>
              <a:rPr lang="en-US" sz="2400" dirty="0" err="1">
                <a:solidFill>
                  <a:srgbClr val="315683"/>
                </a:solidFill>
                <a:latin typeface="Open Sans"/>
              </a:rPr>
              <a:t>metres</a:t>
            </a:r>
            <a:r>
              <a:rPr lang="en-US" sz="2400" dirty="0">
                <a:solidFill>
                  <a:srgbClr val="315683"/>
                </a:solidFill>
                <a:latin typeface="Open Sans"/>
              </a:rPr>
              <a:t>/my house/Youth </a:t>
            </a:r>
            <a:r>
              <a:rPr lang="en-US" sz="2400" dirty="0" smtClean="0">
                <a:solidFill>
                  <a:srgbClr val="315683"/>
                </a:solidFill>
                <a:latin typeface="Open Sans"/>
              </a:rPr>
              <a:t>Club</a:t>
            </a:r>
          </a:p>
          <a:p>
            <a:pPr fontAlgn="base"/>
            <a:r>
              <a:rPr lang="en-US" sz="2400" dirty="0" smtClean="0">
                <a:solidFill>
                  <a:srgbClr val="315683"/>
                </a:solidFill>
                <a:latin typeface="Open Sans"/>
              </a:rPr>
              <a:t>-&gt;……………………………………………………………………</a:t>
            </a:r>
            <a:endParaRPr lang="en-US" sz="2400" dirty="0">
              <a:solidFill>
                <a:srgbClr val="315683"/>
              </a:solidFill>
              <a:latin typeface="Open Sans"/>
            </a:endParaRPr>
          </a:p>
          <a:p>
            <a:pPr fontAlgn="base"/>
            <a:r>
              <a:rPr lang="en-US" sz="2400" dirty="0">
                <a:solidFill>
                  <a:srgbClr val="315683"/>
                </a:solidFill>
                <a:latin typeface="Open Sans"/>
              </a:rPr>
              <a:t>2.five km/my home village/nearest </a:t>
            </a:r>
            <a:r>
              <a:rPr lang="en-US" sz="2400" dirty="0" smtClean="0">
                <a:solidFill>
                  <a:srgbClr val="315683"/>
                </a:solidFill>
                <a:latin typeface="Open Sans"/>
              </a:rPr>
              <a:t>town</a:t>
            </a:r>
          </a:p>
          <a:p>
            <a:pPr fontAlgn="base"/>
            <a:r>
              <a:rPr lang="en-US" sz="2400" dirty="0" smtClean="0">
                <a:solidFill>
                  <a:srgbClr val="315683"/>
                </a:solidFill>
                <a:latin typeface="Open Sans"/>
              </a:rPr>
              <a:t>-&gt;…………………………………………………………………..</a:t>
            </a:r>
            <a:endParaRPr lang="en-US" sz="2400" dirty="0">
              <a:solidFill>
                <a:srgbClr val="315683"/>
              </a:solidFill>
              <a:latin typeface="Open Sans"/>
            </a:endParaRPr>
          </a:p>
          <a:p>
            <a:pPr fontAlgn="base"/>
            <a:r>
              <a:rPr lang="en-US" sz="2400" dirty="0">
                <a:solidFill>
                  <a:srgbClr val="315683"/>
                </a:solidFill>
                <a:latin typeface="Open Sans"/>
              </a:rPr>
              <a:t>3.120 km/Ho Chi Minh City/</a:t>
            </a:r>
            <a:r>
              <a:rPr lang="en-US" sz="2400" dirty="0" err="1">
                <a:solidFill>
                  <a:srgbClr val="315683"/>
                </a:solidFill>
                <a:latin typeface="Open Sans"/>
              </a:rPr>
              <a:t>Vung</a:t>
            </a:r>
            <a:r>
              <a:rPr lang="en-US" sz="2400" dirty="0">
                <a:solidFill>
                  <a:srgbClr val="315683"/>
                </a:solidFill>
                <a:latin typeface="Open Sans"/>
              </a:rPr>
              <a:t> </a:t>
            </a:r>
            <a:r>
              <a:rPr lang="en-US" sz="2400" dirty="0" smtClean="0">
                <a:solidFill>
                  <a:srgbClr val="315683"/>
                </a:solidFill>
                <a:latin typeface="Open Sans"/>
              </a:rPr>
              <a:t>Tau</a:t>
            </a:r>
          </a:p>
          <a:p>
            <a:pPr fontAlgn="base"/>
            <a:r>
              <a:rPr lang="en-US" sz="2400" dirty="0" smtClean="0">
                <a:solidFill>
                  <a:srgbClr val="315683"/>
                </a:solidFill>
                <a:latin typeface="Open Sans"/>
              </a:rPr>
              <a:t>-&gt;…………………………………………………………………..</a:t>
            </a:r>
            <a:endParaRPr lang="en-US" sz="2400" dirty="0">
              <a:solidFill>
                <a:srgbClr val="315683"/>
              </a:solidFill>
              <a:latin typeface="Open Sans"/>
            </a:endParaRPr>
          </a:p>
          <a:p>
            <a:pPr fontAlgn="base"/>
            <a:r>
              <a:rPr lang="en-US" sz="2400" dirty="0">
                <a:solidFill>
                  <a:srgbClr val="315683"/>
                </a:solidFill>
                <a:latin typeface="Open Sans"/>
              </a:rPr>
              <a:t>4.384,400 km/the Earth/the </a:t>
            </a:r>
            <a:r>
              <a:rPr lang="en-US" sz="2400" dirty="0" smtClean="0">
                <a:solidFill>
                  <a:srgbClr val="315683"/>
                </a:solidFill>
                <a:latin typeface="Open Sans"/>
              </a:rPr>
              <a:t>Moon</a:t>
            </a:r>
          </a:p>
          <a:p>
            <a:pPr fontAlgn="base"/>
            <a:r>
              <a:rPr lang="en-US" sz="2400" dirty="0" smtClean="0">
                <a:solidFill>
                  <a:srgbClr val="315683"/>
                </a:solidFill>
                <a:latin typeface="Open Sans"/>
              </a:rPr>
              <a:t>-&gt;…………………………………………………………………..</a:t>
            </a:r>
            <a:endParaRPr lang="en-US" sz="2400" dirty="0">
              <a:solidFill>
                <a:srgbClr val="315683"/>
              </a:solidFill>
              <a:latin typeface="Open Sans"/>
            </a:endParaRPr>
          </a:p>
          <a:p>
            <a:pPr fontAlgn="base"/>
            <a:r>
              <a:rPr lang="en-US" sz="2400" dirty="0">
                <a:solidFill>
                  <a:srgbClr val="315683"/>
                </a:solidFill>
                <a:latin typeface="Open Sans"/>
              </a:rPr>
              <a:t>5.not very far/Ha </a:t>
            </a:r>
            <a:r>
              <a:rPr lang="en-US" sz="2400" dirty="0" err="1">
                <a:solidFill>
                  <a:srgbClr val="315683"/>
                </a:solidFill>
                <a:latin typeface="Open Sans"/>
              </a:rPr>
              <a:t>Noi</a:t>
            </a:r>
            <a:r>
              <a:rPr lang="en-US" sz="2400" dirty="0">
                <a:solidFill>
                  <a:srgbClr val="315683"/>
                </a:solidFill>
                <a:latin typeface="Open Sans"/>
              </a:rPr>
              <a:t>/</a:t>
            </a:r>
            <a:r>
              <a:rPr lang="en-US" sz="2400" dirty="0" err="1">
                <a:solidFill>
                  <a:srgbClr val="315683"/>
                </a:solidFill>
                <a:latin typeface="Open Sans"/>
              </a:rPr>
              <a:t>Noi</a:t>
            </a:r>
            <a:r>
              <a:rPr lang="en-US" sz="2400" dirty="0">
                <a:solidFill>
                  <a:srgbClr val="315683"/>
                </a:solidFill>
                <a:latin typeface="Open Sans"/>
              </a:rPr>
              <a:t> Bai </a:t>
            </a:r>
            <a:r>
              <a:rPr lang="en-US" sz="2400" dirty="0" smtClean="0">
                <a:solidFill>
                  <a:srgbClr val="315683"/>
                </a:solidFill>
                <a:latin typeface="Open Sans"/>
              </a:rPr>
              <a:t>Airport</a:t>
            </a:r>
          </a:p>
          <a:p>
            <a:pPr fontAlgn="base"/>
            <a:r>
              <a:rPr lang="en-US" sz="2400" b="0" i="0" dirty="0" smtClean="0">
                <a:solidFill>
                  <a:srgbClr val="315683"/>
                </a:solidFill>
                <a:effectLst/>
                <a:latin typeface="Open Sans"/>
              </a:rPr>
              <a:t>-&gt;…………………………………………………………………..</a:t>
            </a:r>
            <a:endParaRPr lang="en-US" sz="2400" b="0" i="0" dirty="0">
              <a:solidFill>
                <a:srgbClr val="315683"/>
              </a:solidFill>
              <a:effectLst/>
              <a:latin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272" y="2204864"/>
            <a:ext cx="778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It is 700 </a:t>
            </a:r>
            <a:r>
              <a:rPr lang="en-US" sz="2400" b="1" dirty="0" err="1" smtClean="0">
                <a:solidFill>
                  <a:srgbClr val="FF0000"/>
                </a:solidFill>
              </a:rPr>
              <a:t>metres</a:t>
            </a:r>
            <a:r>
              <a:rPr lang="en-US" sz="2400" b="1" dirty="0" smtClean="0">
                <a:solidFill>
                  <a:srgbClr val="FF0000"/>
                </a:solidFill>
              </a:rPr>
              <a:t> from my house to the Youth Club.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967335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It is five km from my home village to the nearest town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64502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It is 120 km from Ho Chi Minh City to </a:t>
            </a:r>
            <a:r>
              <a:rPr lang="en-US" sz="2400" b="1" dirty="0" err="1" smtClean="0">
                <a:solidFill>
                  <a:srgbClr val="FF0000"/>
                </a:solidFill>
              </a:rPr>
              <a:t>Vung</a:t>
            </a:r>
            <a:r>
              <a:rPr lang="en-US" sz="2400" b="1" dirty="0" smtClean="0">
                <a:solidFill>
                  <a:srgbClr val="FF0000"/>
                </a:solidFill>
              </a:rPr>
              <a:t> Tau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365104"/>
            <a:ext cx="857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It is 384,400 km from the Earth to the Moon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264" y="5085184"/>
            <a:ext cx="807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It is not very far from Ha </a:t>
            </a:r>
            <a:r>
              <a:rPr lang="en-US" sz="2400" b="1" dirty="0" err="1" smtClean="0">
                <a:solidFill>
                  <a:srgbClr val="FF0000"/>
                </a:solidFill>
              </a:rPr>
              <a:t>Noi</a:t>
            </a:r>
            <a:r>
              <a:rPr lang="en-US" sz="2400" b="1" dirty="0" smtClean="0">
                <a:solidFill>
                  <a:srgbClr val="FF0000"/>
                </a:solidFill>
              </a:rPr>
              <a:t> to </a:t>
            </a:r>
            <a:r>
              <a:rPr lang="en-US" sz="2400" b="1" dirty="0" err="1" smtClean="0">
                <a:solidFill>
                  <a:srgbClr val="FF0000"/>
                </a:solidFill>
              </a:rPr>
              <a:t>Noi</a:t>
            </a:r>
            <a:r>
              <a:rPr lang="en-US" sz="2400" b="1" dirty="0" smtClean="0">
                <a:solidFill>
                  <a:srgbClr val="FF0000"/>
                </a:solidFill>
              </a:rPr>
              <a:t> Bai Airport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5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5" cy="6957392"/>
          </a:xfrm>
        </p:spPr>
      </p:pic>
      <p:sp>
        <p:nvSpPr>
          <p:cNvPr id="3" name="TextBox 2"/>
          <p:cNvSpPr txBox="1"/>
          <p:nvPr/>
        </p:nvSpPr>
        <p:spPr>
          <a:xfrm>
            <a:off x="323528" y="1052736"/>
            <a:ext cx="8363272" cy="540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31640" y="1507425"/>
            <a:ext cx="73551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II.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Circle the correct answer: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1.Peter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(used to/ use to) drive to work but now he doesn’t.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2. I didn’t (used to/ use to) eat with chopsticks when I lived in America.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3. Did they (used to/ use to) work in a big factory before their retirement?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4.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Mr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Lam (used to/ use to) work in Japan for 3 years.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5. My classmates didn’t (used to/ use to) like me.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6. There (used to/ use to) be a lot of trees along this street.</a:t>
            </a:r>
            <a:endParaRPr lang="en-US" sz="24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55776" y="1988840"/>
            <a:ext cx="1080120" cy="5040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95936" y="2708920"/>
            <a:ext cx="936104" cy="43204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39952" y="3356992"/>
            <a:ext cx="1008112" cy="5040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15816" y="4149080"/>
            <a:ext cx="1080120" cy="43204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40152" y="4869160"/>
            <a:ext cx="936104" cy="5040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99792" y="5229200"/>
            <a:ext cx="1080120" cy="5040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1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  <p:sp>
        <p:nvSpPr>
          <p:cNvPr id="3" name="TextBox 2"/>
          <p:cNvSpPr txBox="1"/>
          <p:nvPr/>
        </p:nvSpPr>
        <p:spPr>
          <a:xfrm>
            <a:off x="683568" y="620688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inherit"/>
              </a:rPr>
              <a:t> </a:t>
            </a:r>
            <a:r>
              <a:rPr lang="en-US" sz="2400" b="1" dirty="0" smtClean="0">
                <a:latin typeface="inherit"/>
              </a:rPr>
              <a:t>III.</a:t>
            </a:r>
            <a:r>
              <a:rPr lang="en-US" b="1" dirty="0" smtClean="0">
                <a:latin typeface="inherit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inherit"/>
              </a:rPr>
              <a:t>Complete </a:t>
            </a:r>
            <a:r>
              <a:rPr lang="en-US" sz="2400" b="1" dirty="0">
                <a:solidFill>
                  <a:srgbClr val="002060"/>
                </a:solidFill>
                <a:latin typeface="inherit"/>
              </a:rPr>
              <a:t>the sentences with the correct form of “used to” and the verb in bracket.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1. I _______________ (not like) flying, but I love it now.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2. We _______________ (be) friends, but we don’t get on now.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3. _______________ (John/ work) for IBM before he came here?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4. Winters _______________(not/ be) as cold as they are now.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5. She _______________ (live) with her mother, but now she lives with her father.</a:t>
            </a:r>
            <a:endParaRPr lang="en-US" sz="24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41277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Didn’t use to like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1815207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Used to be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49289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Did John use to work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321297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Did not use to be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39330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Did not use to live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6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446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inherit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Admin</cp:lastModifiedBy>
  <cp:revision>243</cp:revision>
  <dcterms:created xsi:type="dcterms:W3CDTF">2016-09-21T03:10:00Z</dcterms:created>
  <dcterms:modified xsi:type="dcterms:W3CDTF">2022-05-18T13:38:03Z</dcterms:modified>
</cp:coreProperties>
</file>