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2"/>
    <p:sldId id="263" r:id="rId3"/>
    <p:sldId id="272" r:id="rId4"/>
    <p:sldId id="264" r:id="rId5"/>
    <p:sldId id="265" r:id="rId6"/>
    <p:sldId id="266" r:id="rId7"/>
    <p:sldId id="267" r:id="rId8"/>
    <p:sldId id="268" r:id="rId9"/>
    <p:sldId id="269"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91" d="100"/>
          <a:sy n="91" d="100"/>
        </p:scale>
        <p:origin x="4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3" y="0"/>
            <a:ext cx="12276083" cy="6858000"/>
          </a:xfrm>
          <a:prstGeom prst="rect">
            <a:avLst/>
          </a:prstGeom>
        </p:spPr>
      </p:pic>
    </p:spTree>
    <p:extLst>
      <p:ext uri="{BB962C8B-B14F-4D97-AF65-F5344CB8AC3E}">
        <p14:creationId xmlns:p14="http://schemas.microsoft.com/office/powerpoint/2010/main" val="4246311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TextBox 4"/>
          <p:cNvSpPr txBox="1"/>
          <p:nvPr/>
        </p:nvSpPr>
        <p:spPr>
          <a:xfrm>
            <a:off x="1303283" y="2659117"/>
            <a:ext cx="819806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2060"/>
                </a:solidFill>
                <a:latin typeface="Calibri"/>
              </a:rPr>
              <a:t>WRAP UP</a:t>
            </a:r>
            <a:endParaRPr kumimoji="0" lang="en-US" sz="2800" b="0"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Calibri"/>
                <a:ea typeface="+mn-ea"/>
                <a:cs typeface="+mn-cs"/>
              </a:rPr>
              <a:t>-Students are reviewed about Reading, speaking, listening, writing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Calibri"/>
                <a:ea typeface="+mn-ea"/>
                <a:cs typeface="+mn-cs"/>
              </a:rPr>
              <a:t>-Can do exercises with them well. </a:t>
            </a:r>
            <a:endParaRPr kumimoji="0" lang="en-US" sz="28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88688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355834" y="1594148"/>
            <a:ext cx="7020910" cy="1569660"/>
          </a:xfrm>
          <a:prstGeom prst="rect">
            <a:avLst/>
          </a:prstGeom>
          <a:noFill/>
        </p:spPr>
        <p:txBody>
          <a:bodyPr wrap="square" rtlCol="0">
            <a:spAutoFit/>
          </a:bodyPr>
          <a:lstStyle/>
          <a:p>
            <a:r>
              <a:rPr lang="en-US" sz="3200" dirty="0" smtClean="0">
                <a:solidFill>
                  <a:srgbClr val="002060"/>
                </a:solidFill>
              </a:rPr>
              <a:t>HOMEWORK</a:t>
            </a:r>
          </a:p>
          <a:p>
            <a:r>
              <a:rPr lang="en-US" sz="3200" dirty="0" smtClean="0">
                <a:solidFill>
                  <a:srgbClr val="002060"/>
                </a:solidFill>
              </a:rPr>
              <a:t>-Practice more at home</a:t>
            </a:r>
          </a:p>
          <a:p>
            <a:r>
              <a:rPr lang="en-US" sz="3200" dirty="0" smtClean="0">
                <a:solidFill>
                  <a:srgbClr val="002060"/>
                </a:solidFill>
              </a:rPr>
              <a:t>-Prepare for Revision 3</a:t>
            </a:r>
            <a:endParaRPr lang="en-US" sz="3200" dirty="0">
              <a:solidFill>
                <a:srgbClr val="002060"/>
              </a:solidFill>
            </a:endParaRPr>
          </a:p>
        </p:txBody>
      </p:sp>
    </p:spTree>
    <p:extLst>
      <p:ext uri="{BB962C8B-B14F-4D97-AF65-F5344CB8AC3E}">
        <p14:creationId xmlns:p14="http://schemas.microsoft.com/office/powerpoint/2010/main" val="214438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9668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_1644245959"/>
          <p:cNvPicPr>
            <a:picLocks noGrp="1" noChangeAspect="1"/>
          </p:cNvPicPr>
          <p:nvPr>
            <p:ph sz="half" idx="4294967295"/>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a:bodyPr>
          <a:lstStyle/>
          <a:p>
            <a:r>
              <a:rPr lang="en-US" altLang="en-US" sz="60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REVISION 2</a:t>
            </a:r>
            <a:r>
              <a:rPr lang="vi-VN" altLang="en-US" sz="6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vi-VN" altLang="en-US" sz="6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vi-VN" altLang="en-US" sz="6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(UNITS 10 </a:t>
            </a:r>
            <a:r>
              <a:rPr lang="vi-VN" altLang="en-US" sz="6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mn-ea"/>
              </a:rPr>
              <a:t>– 11 – 12)</a:t>
            </a:r>
          </a:p>
        </p:txBody>
      </p:sp>
      <p:sp>
        <p:nvSpPr>
          <p:cNvPr id="4" name="Subtitle 3"/>
          <p:cNvSpPr>
            <a:spLocks noGrp="1"/>
          </p:cNvSpPr>
          <p:nvPr>
            <p:ph type="subTitle" idx="1"/>
          </p:nvPr>
        </p:nvSpPr>
        <p:spPr/>
        <p:txBody>
          <a:bodyPr/>
          <a:lstStyle/>
          <a:p>
            <a:pPr marL="0" indent="0">
              <a:buNone/>
            </a:pPr>
            <a:r>
              <a:rPr lang="vi-VN" altLang="en-US" sz="5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t>Lesson 2 : SKILLS</a:t>
            </a: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TextBox 4"/>
          <p:cNvSpPr txBox="1"/>
          <p:nvPr/>
        </p:nvSpPr>
        <p:spPr>
          <a:xfrm>
            <a:off x="1303283" y="2659117"/>
            <a:ext cx="8198069" cy="1815882"/>
          </a:xfrm>
          <a:prstGeom prst="rect">
            <a:avLst/>
          </a:prstGeom>
          <a:noFill/>
        </p:spPr>
        <p:txBody>
          <a:bodyPr wrap="square" rtlCol="0">
            <a:spAutoFit/>
          </a:bodyPr>
          <a:lstStyle/>
          <a:p>
            <a:r>
              <a:rPr lang="en-US" sz="2800" dirty="0" smtClean="0">
                <a:solidFill>
                  <a:srgbClr val="002060"/>
                </a:solidFill>
              </a:rPr>
              <a:t>OBJECTIVES</a:t>
            </a:r>
          </a:p>
          <a:p>
            <a:r>
              <a:rPr lang="en-US" sz="2800" dirty="0" smtClean="0">
                <a:solidFill>
                  <a:srgbClr val="002060"/>
                </a:solidFill>
              </a:rPr>
              <a:t>-Students are reviewed about Reading, speaking, listening, writing.</a:t>
            </a:r>
          </a:p>
          <a:p>
            <a:r>
              <a:rPr lang="en-US" sz="2800" dirty="0" smtClean="0">
                <a:solidFill>
                  <a:srgbClr val="002060"/>
                </a:solidFill>
              </a:rPr>
              <a:t>-Can do exercises with them. </a:t>
            </a:r>
            <a:endParaRPr lang="en-US" sz="2800" dirty="0">
              <a:solidFill>
                <a:srgbClr val="002060"/>
              </a:solidFill>
            </a:endParaRPr>
          </a:p>
        </p:txBody>
      </p:sp>
    </p:spTree>
    <p:extLst>
      <p:ext uri="{BB962C8B-B14F-4D97-AF65-F5344CB8AC3E}">
        <p14:creationId xmlns:p14="http://schemas.microsoft.com/office/powerpoint/2010/main" val="121304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5" y="461645"/>
            <a:ext cx="10515600" cy="1325563"/>
          </a:xfrm>
        </p:spPr>
        <p:txBody>
          <a:bodyPr/>
          <a:lstStyle/>
          <a:p>
            <a:r>
              <a:rPr lang="vi-VN" altLang="en-US">
                <a:solidFill>
                  <a:srgbClr val="FF0000"/>
                </a:solidFill>
              </a:rPr>
              <a:t>I. Reading</a:t>
            </a:r>
          </a:p>
        </p:txBody>
      </p:sp>
      <p:sp>
        <p:nvSpPr>
          <p:cNvPr id="3" name="Content Placeholder 2"/>
          <p:cNvSpPr>
            <a:spLocks noGrp="1"/>
          </p:cNvSpPr>
          <p:nvPr>
            <p:ph sz="half" idx="1"/>
          </p:nvPr>
        </p:nvSpPr>
        <p:spPr>
          <a:xfrm>
            <a:off x="730250" y="1590675"/>
            <a:ext cx="10732135" cy="4485640"/>
          </a:xfrm>
        </p:spPr>
        <p:txBody>
          <a:bodyPr/>
          <a:lstStyle/>
          <a:p>
            <a:pPr marL="0" indent="0">
              <a:buNone/>
            </a:pPr>
            <a:r>
              <a:rPr lang="vi-VN" altLang="en-US" b="1">
                <a:latin typeface="Times New Roman" panose="02020603050405020304" charset="0"/>
                <a:cs typeface="Times New Roman" panose="02020603050405020304" charset="0"/>
              </a:rPr>
              <a:t>                                                 HUNGER</a:t>
            </a:r>
          </a:p>
          <a:p>
            <a:pPr marL="0" indent="0">
              <a:buNone/>
            </a:pPr>
            <a:r>
              <a:rPr lang="vi-VN" altLang="en-US">
                <a:solidFill>
                  <a:schemeClr val="accent5"/>
                </a:solidFill>
                <a:latin typeface="Times New Roman" panose="02020603050405020304" charset="0"/>
                <a:cs typeface="Times New Roman" panose="02020603050405020304" charset="0"/>
              </a:rPr>
              <a:t>1. Which of the causes of hunger below do you think is the most serious in your country? Tick (</a:t>
            </a:r>
            <a:r>
              <a:rPr lang="vi-VN" altLang="en-US">
                <a:solidFill>
                  <a:schemeClr val="accent5"/>
                </a:solidFill>
                <a:latin typeface="Times New Roman" panose="02020603050405020304" charset="0"/>
                <a:cs typeface="Times New Roman" panose="02020603050405020304" charset="0"/>
                <a:sym typeface="+mn-ea"/>
              </a:rPr>
              <a:t>✓</a:t>
            </a:r>
            <a:r>
              <a:rPr lang="vi-VN" altLang="en-US">
                <a:solidFill>
                  <a:schemeClr val="accent5"/>
                </a:solidFill>
                <a:latin typeface="Times New Roman" panose="02020603050405020304" charset="0"/>
                <a:cs typeface="Times New Roman" panose="02020603050405020304" charset="0"/>
              </a:rPr>
              <a:t>) it.</a:t>
            </a:r>
          </a:p>
          <a:p>
            <a:pPr marL="0" indent="0">
              <a:buNone/>
            </a:pPr>
            <a:r>
              <a:rPr lang="vi-VN" altLang="en-US">
                <a:latin typeface="Times New Roman" panose="02020603050405020304" charset="0"/>
                <a:cs typeface="Times New Roman" panose="02020603050405020304" charset="0"/>
              </a:rPr>
              <a:t>        Overpopulation</a:t>
            </a:r>
          </a:p>
          <a:p>
            <a:pPr marL="0" indent="0">
              <a:buNone/>
            </a:pPr>
            <a:r>
              <a:rPr lang="vi-VN" altLang="en-US">
                <a:latin typeface="Times New Roman" panose="02020603050405020304" charset="0"/>
                <a:cs typeface="Times New Roman" panose="02020603050405020304" charset="0"/>
              </a:rPr>
              <a:t>        Wars</a:t>
            </a:r>
          </a:p>
          <a:p>
            <a:pPr marL="0" indent="0">
              <a:buNone/>
            </a:pPr>
            <a:r>
              <a:rPr lang="vi-VN" altLang="en-US">
                <a:latin typeface="Times New Roman" panose="02020603050405020304" charset="0"/>
                <a:cs typeface="Times New Roman" panose="02020603050405020304" charset="0"/>
              </a:rPr>
              <a:t>        Weather - relater disasters</a:t>
            </a:r>
          </a:p>
          <a:p>
            <a:pPr marL="0" indent="0">
              <a:buNone/>
            </a:pPr>
            <a:endParaRPr lang="vi-VN" altLang="en-US">
              <a:latin typeface="Times New Roman" panose="02020603050405020304" charset="0"/>
              <a:cs typeface="Times New Roman" panose="02020603050405020304" charset="0"/>
            </a:endParaRPr>
          </a:p>
        </p:txBody>
      </p:sp>
      <p:sp>
        <p:nvSpPr>
          <p:cNvPr id="5" name="Rectangles 4"/>
          <p:cNvSpPr/>
          <p:nvPr/>
        </p:nvSpPr>
        <p:spPr>
          <a:xfrm>
            <a:off x="948055" y="3046095"/>
            <a:ext cx="420370" cy="3879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800">
                <a:solidFill>
                  <a:srgbClr val="00B050"/>
                </a:solidFill>
                <a:latin typeface="Times New Roman" panose="02020603050405020304" charset="0"/>
                <a:cs typeface="Times New Roman" panose="02020603050405020304" charset="0"/>
                <a:sym typeface="+mn-ea"/>
              </a:rPr>
              <a:t>✓</a:t>
            </a:r>
          </a:p>
        </p:txBody>
      </p:sp>
      <p:sp>
        <p:nvSpPr>
          <p:cNvPr id="6" name="Rectangles 5"/>
          <p:cNvSpPr/>
          <p:nvPr/>
        </p:nvSpPr>
        <p:spPr>
          <a:xfrm>
            <a:off x="948055" y="3531235"/>
            <a:ext cx="420370" cy="3879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s 6"/>
          <p:cNvSpPr/>
          <p:nvPr/>
        </p:nvSpPr>
        <p:spPr>
          <a:xfrm>
            <a:off x="948055" y="4016375"/>
            <a:ext cx="420370" cy="3879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800">
                <a:solidFill>
                  <a:srgbClr val="00B050"/>
                </a:solidFill>
                <a:latin typeface="Times New Roman" panose="02020603050405020304" charset="0"/>
                <a:cs typeface="Times New Roman" panose="02020603050405020304" charset="0"/>
                <a:sym typeface="+mn-ea"/>
              </a:rPr>
              <a:t>✓</a:t>
            </a:r>
          </a:p>
        </p:txBody>
      </p:sp>
      <p:pic>
        <p:nvPicPr>
          <p:cNvPr id="15" name="图片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116570" y="2787650"/>
            <a:ext cx="3345815" cy="3698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heckerboard(across)">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heckerboard(across)">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dissolve">
                                      <p:cBhvr>
                                        <p:cTn id="55" dur="500"/>
                                        <p:tgtEl>
                                          <p:spTgt spid="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dissolve">
                                      <p:cBhvr>
                                        <p:cTn id="6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animBg="1"/>
      <p:bldP spid="6" grpId="1" animBg="1"/>
      <p:bldP spid="7" grpId="0" bldLvl="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 y="0"/>
            <a:ext cx="11711940" cy="1292860"/>
          </a:xfrm>
        </p:spPr>
        <p:txBody>
          <a:bodyPr>
            <a:normAutofit fontScale="90000"/>
          </a:bodyPr>
          <a:lstStyle/>
          <a:p>
            <a:r>
              <a:rPr lang="vi-VN" altLang="en-US">
                <a:solidFill>
                  <a:schemeClr val="accent5"/>
                </a:solidFill>
              </a:rPr>
              <a:t>2. Read the text and choose the best answer for each question </a:t>
            </a:r>
          </a:p>
        </p:txBody>
      </p:sp>
      <p:sp>
        <p:nvSpPr>
          <p:cNvPr id="3" name="Content Placeholder 2"/>
          <p:cNvSpPr>
            <a:spLocks noGrp="1"/>
          </p:cNvSpPr>
          <p:nvPr>
            <p:ph sz="half" idx="1"/>
          </p:nvPr>
        </p:nvSpPr>
        <p:spPr>
          <a:xfrm>
            <a:off x="128270" y="1292860"/>
            <a:ext cx="6043295" cy="5228590"/>
          </a:xfrm>
        </p:spPr>
        <p:txBody>
          <a:bodyPr>
            <a:normAutofit fontScale="77500" lnSpcReduction="20000"/>
          </a:bodyPr>
          <a:lstStyle/>
          <a:p>
            <a:pPr marL="0" indent="0">
              <a:buNone/>
            </a:pPr>
            <a:r>
              <a:rPr lang="vi-VN" altLang="en-US">
                <a:latin typeface="Times New Roman" panose="02020603050405020304" charset="0"/>
                <a:cs typeface="Times New Roman" panose="02020603050405020304" charset="0"/>
              </a:rPr>
              <a:t>                                     </a:t>
            </a:r>
            <a:r>
              <a:rPr lang="en-US">
                <a:solidFill>
                  <a:schemeClr val="accent2"/>
                </a:solidFill>
                <a:latin typeface="Times New Roman" panose="02020603050405020304" charset="0"/>
                <a:cs typeface="Times New Roman" panose="02020603050405020304" charset="0"/>
              </a:rPr>
              <a:t>HUNGER</a:t>
            </a:r>
            <a:endParaRPr lang="en-US">
              <a:latin typeface="Times New Roman" panose="02020603050405020304" charset="0"/>
              <a:cs typeface="Times New Roman" panose="02020603050405020304" charset="0"/>
            </a:endParaRPr>
          </a:p>
          <a:p>
            <a:pPr marL="0" indent="0">
              <a:buNone/>
            </a:pPr>
            <a:r>
              <a:rPr lang="vi-V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Hunger has become a serious problem in many parts of the world.</a:t>
            </a:r>
          </a:p>
          <a:p>
            <a:pPr marL="0" indent="0">
              <a:buNone/>
            </a:pPr>
            <a:r>
              <a:rPr lang="vi-V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The first cause of hunger is the fast growth of population. The Earth is no longer able to feed its more than seven billion people. There is not enough land for growing food.</a:t>
            </a:r>
          </a:p>
          <a:p>
            <a:pPr marL="0" indent="0">
              <a:buNone/>
            </a:pPr>
            <a:r>
              <a:rPr lang="vi-V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The change of climate also brings to the Earth more weather-related disasters such as storms and droughts ... They heavily destroy crops.</a:t>
            </a:r>
          </a:p>
          <a:p>
            <a:pPr marL="0" indent="0">
              <a:buNone/>
            </a:pPr>
            <a:r>
              <a:rPr lang="vi-V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Wars are still happening. People are fighting, or running away from home. There's nobody to work on the field or in the factory to produce food.</a:t>
            </a:r>
          </a:p>
          <a:p>
            <a:pPr marL="0" indent="0">
              <a:buNone/>
            </a:pPr>
            <a:r>
              <a:rPr lang="vi-V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Technology is working hard to help solve part of this problem. In the future, we will have warning systems to reduce the loss from natural disasters. Low-cost means of transport will also be used to carry food to area-in-need.</a:t>
            </a:r>
          </a:p>
        </p:txBody>
      </p:sp>
      <p:sp>
        <p:nvSpPr>
          <p:cNvPr id="4" name="Content Placeholder 3"/>
          <p:cNvSpPr>
            <a:spLocks noGrp="1"/>
          </p:cNvSpPr>
          <p:nvPr>
            <p:ph sz="half" idx="2"/>
          </p:nvPr>
        </p:nvSpPr>
        <p:spPr>
          <a:xfrm>
            <a:off x="6353810" y="1292860"/>
            <a:ext cx="5837555" cy="5454650"/>
          </a:xfrm>
        </p:spPr>
        <p:txBody>
          <a:bodyPr>
            <a:normAutofit fontScale="77500" lnSpcReduction="20000"/>
          </a:bodyPr>
          <a:lstStyle/>
          <a:p>
            <a:pPr marL="0" indent="0">
              <a:buNone/>
            </a:pPr>
            <a:r>
              <a:rPr lang="en-US" b="1">
                <a:latin typeface="Times New Roman" panose="02020603050405020304" charset="0"/>
                <a:cs typeface="Times New Roman" panose="02020603050405020304" charset="0"/>
              </a:rPr>
              <a:t>1. Drought is an example of__________.</a:t>
            </a:r>
          </a:p>
          <a:p>
            <a:pPr marL="0" indent="0">
              <a:buNone/>
            </a:pPr>
            <a:r>
              <a:rPr lang="en-US">
                <a:latin typeface="Times New Roman" panose="02020603050405020304" charset="0"/>
                <a:cs typeface="Times New Roman" panose="02020603050405020304" charset="0"/>
              </a:rPr>
              <a:t>A. weather-related disasters</a:t>
            </a:r>
          </a:p>
          <a:p>
            <a:pPr marL="0" indent="0">
              <a:buNone/>
            </a:pPr>
            <a:r>
              <a:rPr lang="en-US">
                <a:latin typeface="Times New Roman" panose="02020603050405020304" charset="0"/>
                <a:cs typeface="Times New Roman" panose="02020603050405020304" charset="0"/>
              </a:rPr>
              <a:t>B. a human activities</a:t>
            </a:r>
          </a:p>
          <a:p>
            <a:pPr marL="0" indent="0">
              <a:buNone/>
            </a:pPr>
            <a:r>
              <a:rPr lang="en-US">
                <a:latin typeface="Times New Roman" panose="02020603050405020304" charset="0"/>
                <a:cs typeface="Times New Roman" panose="02020603050405020304" charset="0"/>
              </a:rPr>
              <a:t>C. climate</a:t>
            </a:r>
          </a:p>
          <a:p>
            <a:pPr marL="0" indent="0">
              <a:buNone/>
            </a:pPr>
            <a:r>
              <a:rPr lang="en-US" b="1">
                <a:latin typeface="Times New Roman" panose="02020603050405020304" charset="0"/>
                <a:cs typeface="Times New Roman" panose="02020603050405020304" charset="0"/>
              </a:rPr>
              <a:t>2. One possible consequence of a war is that____________.</a:t>
            </a:r>
          </a:p>
          <a:p>
            <a:pPr marL="0" indent="0">
              <a:buNone/>
            </a:pPr>
            <a:r>
              <a:rPr lang="en-US">
                <a:latin typeface="Times New Roman" panose="02020603050405020304" charset="0"/>
                <a:cs typeface="Times New Roman" panose="02020603050405020304" charset="0"/>
              </a:rPr>
              <a:t>A. people will buy food from other countries</a:t>
            </a:r>
          </a:p>
          <a:p>
            <a:pPr marL="0" indent="0">
              <a:buNone/>
            </a:pPr>
            <a:r>
              <a:rPr lang="en-US">
                <a:latin typeface="Times New Roman" panose="02020603050405020304" charset="0"/>
                <a:cs typeface="Times New Roman" panose="02020603050405020304" charset="0"/>
              </a:rPr>
              <a:t>B. people cannot work to produce food</a:t>
            </a:r>
          </a:p>
          <a:p>
            <a:pPr marL="0" indent="0">
              <a:buNone/>
            </a:pPr>
            <a:r>
              <a:rPr lang="en-US">
                <a:latin typeface="Times New Roman" panose="02020603050405020304" charset="0"/>
                <a:cs typeface="Times New Roman" panose="02020603050405020304" charset="0"/>
              </a:rPr>
              <a:t>C. more disasters will happen</a:t>
            </a:r>
          </a:p>
          <a:p>
            <a:pPr marL="0" indent="0">
              <a:buNone/>
            </a:pPr>
            <a:r>
              <a:rPr lang="en-US" b="1">
                <a:latin typeface="Times New Roman" panose="02020603050405020304" charset="0"/>
                <a:cs typeface="Times New Roman" panose="02020603050405020304" charset="0"/>
              </a:rPr>
              <a:t>3. The problem of hunger can be solved with the help of</a:t>
            </a:r>
            <a:r>
              <a:rPr lang="vi-VN" altLang="en-US" b="1">
                <a:latin typeface="Times New Roman" panose="02020603050405020304" charset="0"/>
                <a:cs typeface="Times New Roman" panose="02020603050405020304" charset="0"/>
              </a:rPr>
              <a:t> ______.</a:t>
            </a:r>
            <a:endParaRPr lang="en-US" b="1">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A. expensive means of transport</a:t>
            </a:r>
          </a:p>
          <a:p>
            <a:pPr marL="0" indent="0">
              <a:buNone/>
            </a:pPr>
            <a:r>
              <a:rPr lang="en-US">
                <a:latin typeface="Times New Roman" panose="02020603050405020304" charset="0"/>
                <a:cs typeface="Times New Roman" panose="02020603050405020304" charset="0"/>
              </a:rPr>
              <a:t>B. technology</a:t>
            </a:r>
          </a:p>
          <a:p>
            <a:pPr marL="0" indent="0">
              <a:buNone/>
            </a:pPr>
            <a:r>
              <a:rPr lang="en-US">
                <a:latin typeface="Times New Roman" panose="02020603050405020304" charset="0"/>
                <a:cs typeface="Times New Roman" panose="02020603050405020304" charset="0"/>
              </a:rPr>
              <a:t>C. wars</a:t>
            </a:r>
            <a:endParaRPr lang="vi-VN" altLang="en-US">
              <a:latin typeface="Times New Roman" panose="02020603050405020304" charset="0"/>
              <a:cs typeface="Times New Roman" panose="02020603050405020304" charset="0"/>
            </a:endParaRPr>
          </a:p>
        </p:txBody>
      </p:sp>
      <p:cxnSp>
        <p:nvCxnSpPr>
          <p:cNvPr id="5" name="Straight Connector 4"/>
          <p:cNvCxnSpPr/>
          <p:nvPr/>
        </p:nvCxnSpPr>
        <p:spPr>
          <a:xfrm>
            <a:off x="6197600" y="749935"/>
            <a:ext cx="0" cy="593979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359525" y="1687830"/>
            <a:ext cx="366395" cy="36639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altLang="en-US">
                <a:latin typeface="Times New Roman" panose="02020603050405020304" charset="0"/>
                <a:cs typeface="Times New Roman" panose="02020603050405020304" charset="0"/>
                <a:sym typeface="+mn-ea"/>
              </a:rPr>
              <a:t>A.</a:t>
            </a:r>
          </a:p>
        </p:txBody>
      </p:sp>
      <p:sp>
        <p:nvSpPr>
          <p:cNvPr id="7" name="Oval 6"/>
          <p:cNvSpPr/>
          <p:nvPr/>
        </p:nvSpPr>
        <p:spPr>
          <a:xfrm>
            <a:off x="6353810" y="3983990"/>
            <a:ext cx="360680" cy="3448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ltLang="en-US">
              <a:latin typeface="Times New Roman" panose="02020603050405020304" charset="0"/>
              <a:cs typeface="Times New Roman" panose="02020603050405020304" charset="0"/>
              <a:sym typeface="+mn-ea"/>
            </a:endParaRPr>
          </a:p>
          <a:p>
            <a:pPr algn="ctr"/>
            <a:r>
              <a:rPr lang="vi-VN" altLang="en-US">
                <a:latin typeface="Times New Roman" panose="02020603050405020304" charset="0"/>
                <a:cs typeface="Times New Roman" panose="02020603050405020304" charset="0"/>
                <a:sym typeface="+mn-ea"/>
              </a:rPr>
              <a:t>B.</a:t>
            </a:r>
            <a:endParaRPr lang="en-US">
              <a:latin typeface="Times New Roman" panose="02020603050405020304" charset="0"/>
              <a:cs typeface="Times New Roman" panose="02020603050405020304" charset="0"/>
            </a:endParaRPr>
          </a:p>
          <a:p>
            <a:pPr algn="ctr"/>
            <a:endParaRPr lang="en-US">
              <a:latin typeface="Times New Roman" panose="02020603050405020304" charset="0"/>
              <a:cs typeface="Times New Roman" panose="02020603050405020304" charset="0"/>
            </a:endParaRPr>
          </a:p>
        </p:txBody>
      </p:sp>
      <p:sp>
        <p:nvSpPr>
          <p:cNvPr id="8" name="Oval 7"/>
          <p:cNvSpPr/>
          <p:nvPr/>
        </p:nvSpPr>
        <p:spPr>
          <a:xfrm>
            <a:off x="6332220" y="5837555"/>
            <a:ext cx="382270" cy="3778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altLang="en-US">
                <a:latin typeface="Times New Roman" panose="02020603050405020304" charset="0"/>
                <a:cs typeface="Times New Roman" panose="02020603050405020304" charset="0"/>
                <a:sym typeface="+mn-ea"/>
              </a:rPr>
              <a:t>B.</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1000"/>
                                        <p:tgtEl>
                                          <p:spTgt spid="4">
                                            <p:txEl>
                                              <p:pRg st="4" end="4"/>
                                            </p:txEl>
                                          </p:spTgt>
                                        </p:tgtEl>
                                      </p:cBhvr>
                                    </p:animEffect>
                                    <p:anim calcmode="lin" valueType="num">
                                      <p:cBhvr>
                                        <p:cTn id="5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1000"/>
                                        <p:tgtEl>
                                          <p:spTgt spid="4">
                                            <p:txEl>
                                              <p:pRg st="5" end="5"/>
                                            </p:txEl>
                                          </p:spTgt>
                                        </p:tgtEl>
                                      </p:cBhvr>
                                    </p:animEffect>
                                    <p:anim calcmode="lin" valueType="num">
                                      <p:cBhvr>
                                        <p:cTn id="5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Effect transition="in" filter="fade">
                                      <p:cBhvr>
                                        <p:cTn id="73" dur="1000"/>
                                        <p:tgtEl>
                                          <p:spTgt spid="4">
                                            <p:txEl>
                                              <p:pRg st="8" end="8"/>
                                            </p:txEl>
                                          </p:spTgt>
                                        </p:tgtEl>
                                      </p:cBhvr>
                                    </p:animEffect>
                                    <p:anim calcmode="lin" valueType="num">
                                      <p:cBhvr>
                                        <p:cTn id="7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8" end="8"/>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4">
                                            <p:txEl>
                                              <p:pRg st="9" end="9"/>
                                            </p:txEl>
                                          </p:spTgt>
                                        </p:tgtEl>
                                        <p:attrNameLst>
                                          <p:attrName>style.visibility</p:attrName>
                                        </p:attrNameLst>
                                      </p:cBhvr>
                                      <p:to>
                                        <p:strVal val="visible"/>
                                      </p:to>
                                    </p:set>
                                    <p:animEffect transition="in" filter="fade">
                                      <p:cBhvr>
                                        <p:cTn id="78" dur="1000"/>
                                        <p:tgtEl>
                                          <p:spTgt spid="4">
                                            <p:txEl>
                                              <p:pRg st="9" end="9"/>
                                            </p:txEl>
                                          </p:spTgt>
                                        </p:tgtEl>
                                      </p:cBhvr>
                                    </p:animEffect>
                                    <p:anim calcmode="lin" valueType="num">
                                      <p:cBhvr>
                                        <p:cTn id="7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9" end="9"/>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
                                            <p:txEl>
                                              <p:pRg st="10" end="10"/>
                                            </p:txEl>
                                          </p:spTgt>
                                        </p:tgtEl>
                                        <p:attrNameLst>
                                          <p:attrName>style.visibility</p:attrName>
                                        </p:attrNameLst>
                                      </p:cBhvr>
                                      <p:to>
                                        <p:strVal val="visible"/>
                                      </p:to>
                                    </p:set>
                                    <p:animEffect transition="in" filter="fade">
                                      <p:cBhvr>
                                        <p:cTn id="83" dur="1000"/>
                                        <p:tgtEl>
                                          <p:spTgt spid="4">
                                            <p:txEl>
                                              <p:pRg st="10" end="10"/>
                                            </p:txEl>
                                          </p:spTgt>
                                        </p:tgtEl>
                                      </p:cBhvr>
                                    </p:animEffect>
                                    <p:anim calcmode="lin" valueType="num">
                                      <p:cBhvr>
                                        <p:cTn id="8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
                                            <p:txEl>
                                              <p:pRg st="11" end="11"/>
                                            </p:txEl>
                                          </p:spTgt>
                                        </p:tgtEl>
                                        <p:attrNameLst>
                                          <p:attrName>style.visibility</p:attrName>
                                        </p:attrNameLst>
                                      </p:cBhvr>
                                      <p:to>
                                        <p:strVal val="visible"/>
                                      </p:to>
                                    </p:set>
                                    <p:animEffect transition="in" filter="fade">
                                      <p:cBhvr>
                                        <p:cTn id="88" dur="1000"/>
                                        <p:tgtEl>
                                          <p:spTgt spid="4">
                                            <p:txEl>
                                              <p:pRg st="11" end="11"/>
                                            </p:txEl>
                                          </p:spTgt>
                                        </p:tgtEl>
                                      </p:cBhvr>
                                    </p:animEffect>
                                    <p:anim calcmode="lin" valueType="num">
                                      <p:cBhvr>
                                        <p:cTn id="8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dissolve">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dissolve">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dissolve">
                                      <p:cBhvr>
                                        <p:cTn id="10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animBg="1"/>
      <p:bldP spid="6" grpId="1" animBg="1"/>
      <p:bldP spid="7" grpId="0" bldLvl="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 y="0"/>
            <a:ext cx="10515600" cy="1057275"/>
          </a:xfrm>
        </p:spPr>
        <p:txBody>
          <a:bodyPr/>
          <a:lstStyle/>
          <a:p>
            <a:r>
              <a:rPr lang="vi-VN" altLang="en-US">
                <a:solidFill>
                  <a:srgbClr val="FF0000"/>
                </a:solidFill>
              </a:rPr>
              <a:t>II. Speaking</a:t>
            </a:r>
          </a:p>
        </p:txBody>
      </p:sp>
      <p:sp>
        <p:nvSpPr>
          <p:cNvPr id="3" name="Content Placeholder 2"/>
          <p:cNvSpPr>
            <a:spLocks noGrp="1"/>
          </p:cNvSpPr>
          <p:nvPr>
            <p:ph sz="half" idx="1"/>
          </p:nvPr>
        </p:nvSpPr>
        <p:spPr>
          <a:xfrm>
            <a:off x="-635" y="952500"/>
            <a:ext cx="11967845" cy="5752465"/>
          </a:xfrm>
        </p:spPr>
        <p:txBody>
          <a:bodyPr>
            <a:normAutofit fontScale="67500" lnSpcReduction="20000"/>
          </a:bodyPr>
          <a:lstStyle/>
          <a:p>
            <a:pPr marL="0" indent="0">
              <a:buNone/>
            </a:pPr>
            <a:r>
              <a:rPr lang="vi-VN" altLang="en-US" sz="3000">
                <a:solidFill>
                  <a:srgbClr val="0070C0"/>
                </a:solidFill>
                <a:latin typeface="Times New Roman" panose="02020603050405020304" charset="0"/>
                <a:cs typeface="Times New Roman" panose="02020603050405020304" charset="0"/>
              </a:rPr>
              <a:t>3. Game</a:t>
            </a:r>
          </a:p>
          <a:p>
            <a:pPr marL="0" indent="0">
              <a:buNone/>
            </a:pPr>
            <a:r>
              <a:rPr lang="vi-VN" altLang="en-US" sz="3000" b="1">
                <a:latin typeface="Times New Roman" panose="02020603050405020304" charset="0"/>
                <a:cs typeface="Times New Roman" panose="02020603050405020304" charset="0"/>
              </a:rPr>
              <a:t>A.</a:t>
            </a:r>
            <a:r>
              <a:rPr lang="vi-VN" altLang="en-US" sz="3000">
                <a:latin typeface="Times New Roman" panose="02020603050405020304" charset="0"/>
                <a:cs typeface="Times New Roman" panose="02020603050405020304" charset="0"/>
              </a:rPr>
              <a:t> Choose one of the words in the list below, keep it to yourself.</a:t>
            </a:r>
          </a:p>
          <a:p>
            <a:pPr marL="0" indent="0">
              <a:buNone/>
            </a:pPr>
            <a:r>
              <a:rPr lang="vi-VN" altLang="en-US" sz="3000" b="1">
                <a:latin typeface="Times New Roman" panose="02020603050405020304" charset="0"/>
                <a:cs typeface="Times New Roman" panose="02020603050405020304" charset="0"/>
              </a:rPr>
              <a:t>B.</a:t>
            </a:r>
            <a:r>
              <a:rPr lang="vi-VN" altLang="en-US" sz="3000">
                <a:latin typeface="Times New Roman" panose="02020603050405020304" charset="0"/>
                <a:cs typeface="Times New Roman" panose="02020603050405020304" charset="0"/>
              </a:rPr>
              <a:t> Ask questions to find out which word A has chosen. Your questions should not contain any of the words in the list.</a:t>
            </a:r>
          </a:p>
          <a:p>
            <a:pPr marL="0" indent="0">
              <a:buNone/>
            </a:pPr>
            <a:endParaRPr lang="vi-VN" altLang="en-US" sz="3000">
              <a:latin typeface="Times New Roman" panose="02020603050405020304" charset="0"/>
              <a:cs typeface="Times New Roman" panose="02020603050405020304" charset="0"/>
            </a:endParaRPr>
          </a:p>
          <a:p>
            <a:pPr marL="0" indent="0">
              <a:buNone/>
            </a:pPr>
            <a:endParaRPr lang="vi-VN" altLang="en-US" sz="3000">
              <a:latin typeface="Times New Roman" panose="02020603050405020304" charset="0"/>
              <a:cs typeface="Times New Roman" panose="02020603050405020304" charset="0"/>
            </a:endParaRPr>
          </a:p>
          <a:p>
            <a:pPr marL="0" indent="0">
              <a:buNone/>
            </a:pPr>
            <a:endParaRPr lang="vi-VN" altLang="en-US" sz="3000">
              <a:latin typeface="Times New Roman" panose="02020603050405020304" charset="0"/>
              <a:cs typeface="Times New Roman" panose="02020603050405020304" charset="0"/>
            </a:endParaRPr>
          </a:p>
          <a:p>
            <a:pPr marL="0" indent="0">
              <a:buNone/>
            </a:pPr>
            <a:r>
              <a:rPr lang="vi-VN" altLang="en-US" sz="3000">
                <a:solidFill>
                  <a:srgbClr val="C00000"/>
                </a:solidFill>
                <a:latin typeface="Times New Roman" panose="02020603050405020304" charset="0"/>
                <a:cs typeface="Times New Roman" panose="02020603050405020304" charset="0"/>
              </a:rPr>
              <a:t>Example:</a:t>
            </a:r>
          </a:p>
          <a:p>
            <a:pPr marL="0" indent="0">
              <a:buNone/>
            </a:pPr>
            <a:r>
              <a:rPr lang="vi-VN" altLang="en-US" sz="3000" b="1">
                <a:latin typeface="Times New Roman" panose="02020603050405020304" charset="0"/>
                <a:cs typeface="Times New Roman" panose="02020603050405020304" charset="0"/>
              </a:rPr>
              <a:t>A</a:t>
            </a:r>
            <a:r>
              <a:rPr lang="vi-VN" altLang="en-US" sz="3000">
                <a:latin typeface="Times New Roman" panose="02020603050405020304" charset="0"/>
                <a:cs typeface="Times New Roman" panose="02020603050405020304" charset="0"/>
              </a:rPr>
              <a:t>: (has chosen the word 'coal)</a:t>
            </a:r>
          </a:p>
          <a:p>
            <a:pPr marL="0" indent="0">
              <a:buNone/>
            </a:pPr>
            <a:r>
              <a:rPr lang="vi-VN" altLang="en-US" sz="3000" b="1">
                <a:latin typeface="Times New Roman" panose="02020603050405020304" charset="0"/>
                <a:cs typeface="Times New Roman" panose="02020603050405020304" charset="0"/>
              </a:rPr>
              <a:t>B</a:t>
            </a:r>
            <a:r>
              <a:rPr lang="vi-VN" altLang="en-US" sz="3000">
                <a:latin typeface="Times New Roman" panose="02020603050405020304" charset="0"/>
                <a:cs typeface="Times New Roman" panose="02020603050405020304" charset="0"/>
              </a:rPr>
              <a:t>: Is it a noun?</a:t>
            </a:r>
          </a:p>
          <a:p>
            <a:pPr marL="0" indent="0">
              <a:buNone/>
            </a:pPr>
            <a:r>
              <a:rPr lang="vi-VN" altLang="en-US" sz="3000" b="1">
                <a:latin typeface="Times New Roman" panose="02020603050405020304" charset="0"/>
                <a:cs typeface="Times New Roman" panose="02020603050405020304" charset="0"/>
              </a:rPr>
              <a:t>A</a:t>
            </a:r>
            <a:r>
              <a:rPr lang="vi-VN" altLang="en-US" sz="3000">
                <a:latin typeface="Times New Roman" panose="02020603050405020304" charset="0"/>
                <a:cs typeface="Times New Roman" panose="02020603050405020304" charset="0"/>
              </a:rPr>
              <a:t>: Yes, it is.</a:t>
            </a:r>
          </a:p>
          <a:p>
            <a:pPr marL="0" indent="0">
              <a:buNone/>
            </a:pPr>
            <a:r>
              <a:rPr lang="vi-VN" altLang="en-US" sz="3000" b="1">
                <a:latin typeface="Times New Roman" panose="02020603050405020304" charset="0"/>
                <a:cs typeface="Times New Roman" panose="02020603050405020304" charset="0"/>
              </a:rPr>
              <a:t>B</a:t>
            </a:r>
            <a:r>
              <a:rPr lang="vi-VN" altLang="en-US" sz="3000">
                <a:latin typeface="Times New Roman" panose="02020603050405020304" charset="0"/>
                <a:cs typeface="Times New Roman" panose="02020603050405020304" charset="0"/>
              </a:rPr>
              <a:t>: Does it have colour?</a:t>
            </a:r>
          </a:p>
          <a:p>
            <a:pPr marL="0" indent="0">
              <a:buNone/>
            </a:pPr>
            <a:r>
              <a:rPr lang="vi-VN" altLang="en-US" sz="3000" b="1">
                <a:latin typeface="Times New Roman" panose="02020603050405020304" charset="0"/>
                <a:cs typeface="Times New Roman" panose="02020603050405020304" charset="0"/>
              </a:rPr>
              <a:t>A</a:t>
            </a:r>
            <a:r>
              <a:rPr lang="vi-VN" altLang="en-US" sz="3000">
                <a:latin typeface="Times New Roman" panose="02020603050405020304" charset="0"/>
                <a:cs typeface="Times New Roman" panose="02020603050405020304" charset="0"/>
              </a:rPr>
              <a:t>: Yes, it does.</a:t>
            </a:r>
          </a:p>
          <a:p>
            <a:pPr marL="0" indent="0">
              <a:buNone/>
            </a:pPr>
            <a:r>
              <a:rPr lang="vi-VN" altLang="en-US" sz="3000" b="1">
                <a:latin typeface="Times New Roman" panose="02020603050405020304" charset="0"/>
                <a:cs typeface="Times New Roman" panose="02020603050405020304" charset="0"/>
              </a:rPr>
              <a:t>B</a:t>
            </a:r>
            <a:r>
              <a:rPr lang="vi-VN" altLang="en-US" sz="3000">
                <a:latin typeface="Times New Roman" panose="02020603050405020304" charset="0"/>
                <a:cs typeface="Times New Roman" panose="02020603050405020304" charset="0"/>
              </a:rPr>
              <a:t>: What colour is it?</a:t>
            </a:r>
          </a:p>
          <a:p>
            <a:pPr marL="0" indent="0">
              <a:buNone/>
            </a:pPr>
            <a:r>
              <a:rPr lang="vi-VN" altLang="en-US" sz="3000" b="1">
                <a:latin typeface="Times New Roman" panose="02020603050405020304" charset="0"/>
                <a:cs typeface="Times New Roman" panose="02020603050405020304" charset="0"/>
              </a:rPr>
              <a:t>A</a:t>
            </a:r>
            <a:r>
              <a:rPr lang="vi-VN" altLang="en-US" sz="3000">
                <a:latin typeface="Times New Roman" panose="02020603050405020304" charset="0"/>
                <a:cs typeface="Times New Roman" panose="02020603050405020304" charset="0"/>
              </a:rPr>
              <a:t>: It's black.</a:t>
            </a:r>
          </a:p>
          <a:p>
            <a:pPr marL="0" indent="0">
              <a:buNone/>
            </a:pPr>
            <a:r>
              <a:rPr lang="vi-VN" altLang="en-US" sz="3000" b="1">
                <a:latin typeface="Times New Roman" panose="02020603050405020304" charset="0"/>
                <a:cs typeface="Times New Roman" panose="02020603050405020304" charset="0"/>
              </a:rPr>
              <a:t>B</a:t>
            </a:r>
            <a:r>
              <a:rPr lang="vi-VN" altLang="en-US" sz="3000">
                <a:latin typeface="Times New Roman" panose="02020603050405020304" charset="0"/>
                <a:cs typeface="Times New Roman" panose="02020603050405020304" charset="0"/>
              </a:rPr>
              <a:t>: It's 'coal'.</a:t>
            </a:r>
          </a:p>
        </p:txBody>
      </p:sp>
      <p:graphicFrame>
        <p:nvGraphicFramePr>
          <p:cNvPr id="5" name="Content Placeholder 4"/>
          <p:cNvGraphicFramePr>
            <a:graphicFrameLocks noGrp="1"/>
          </p:cNvGraphicFramePr>
          <p:nvPr>
            <p:ph sz="half" idx="2"/>
          </p:nvPr>
        </p:nvGraphicFramePr>
        <p:xfrm>
          <a:off x="116205" y="2073910"/>
          <a:ext cx="9060180" cy="1158240"/>
        </p:xfrm>
        <a:graphic>
          <a:graphicData uri="http://schemas.openxmlformats.org/drawingml/2006/table">
            <a:tbl>
              <a:tblPr firstRow="1" bandRow="1">
                <a:tableStyleId>{5C22544A-7EE6-4342-B048-85BDC9FD1C3A}</a:tableStyleId>
              </a:tblPr>
              <a:tblGrid>
                <a:gridCol w="2265045">
                  <a:extLst>
                    <a:ext uri="{9D8B030D-6E8A-4147-A177-3AD203B41FA5}">
                      <a16:colId xmlns:a16="http://schemas.microsoft.com/office/drawing/2014/main" val="20000"/>
                    </a:ext>
                  </a:extLst>
                </a:gridCol>
                <a:gridCol w="2265045">
                  <a:extLst>
                    <a:ext uri="{9D8B030D-6E8A-4147-A177-3AD203B41FA5}">
                      <a16:colId xmlns:a16="http://schemas.microsoft.com/office/drawing/2014/main" val="20001"/>
                    </a:ext>
                  </a:extLst>
                </a:gridCol>
                <a:gridCol w="2265045">
                  <a:extLst>
                    <a:ext uri="{9D8B030D-6E8A-4147-A177-3AD203B41FA5}">
                      <a16:colId xmlns:a16="http://schemas.microsoft.com/office/drawing/2014/main" val="20002"/>
                    </a:ext>
                  </a:extLst>
                </a:gridCol>
                <a:gridCol w="2265045">
                  <a:extLst>
                    <a:ext uri="{9D8B030D-6E8A-4147-A177-3AD203B41FA5}">
                      <a16:colId xmlns:a16="http://schemas.microsoft.com/office/drawing/2014/main" val="20003"/>
                    </a:ext>
                  </a:extLst>
                </a:gridCol>
              </a:tblGrid>
              <a:tr h="579120">
                <a:tc>
                  <a:txBody>
                    <a:bodyPr/>
                    <a:lstStyle/>
                    <a:p>
                      <a:pPr>
                        <a:buNone/>
                      </a:pPr>
                      <a:r>
                        <a:rPr lang="vi-VN" altLang="en-US" sz="3200">
                          <a:latin typeface="Times New Roman" panose="02020603050405020304" charset="0"/>
                          <a:cs typeface="Times New Roman" panose="02020603050405020304" charset="0"/>
                        </a:rPr>
                        <a:t>        coal</a:t>
                      </a:r>
                    </a:p>
                  </a:txBody>
                  <a:tcPr/>
                </a:tc>
                <a:tc>
                  <a:txBody>
                    <a:bodyPr/>
                    <a:lstStyle/>
                    <a:p>
                      <a:pPr>
                        <a:buNone/>
                      </a:pPr>
                      <a:r>
                        <a:rPr lang="vi-VN" altLang="en-US" sz="3200">
                          <a:latin typeface="Times New Roman" panose="02020603050405020304" charset="0"/>
                          <a:cs typeface="Times New Roman" panose="02020603050405020304" charset="0"/>
                        </a:rPr>
                        <a:t>     hunger</a:t>
                      </a:r>
                    </a:p>
                  </a:txBody>
                  <a:tcPr/>
                </a:tc>
                <a:tc>
                  <a:txBody>
                    <a:bodyPr/>
                    <a:lstStyle/>
                    <a:p>
                      <a:pPr>
                        <a:buNone/>
                      </a:pPr>
                      <a:r>
                        <a:rPr lang="vi-VN" altLang="en-US" sz="3200">
                          <a:latin typeface="Times New Roman" panose="02020603050405020304" charset="0"/>
                          <a:cs typeface="Times New Roman" panose="02020603050405020304" charset="0"/>
                        </a:rPr>
                        <a:t>    sunlight</a:t>
                      </a:r>
                    </a:p>
                  </a:txBody>
                  <a:tcPr/>
                </a:tc>
                <a:tc>
                  <a:txBody>
                    <a:bodyPr/>
                    <a:lstStyle/>
                    <a:p>
                      <a:pPr>
                        <a:buNone/>
                      </a:pPr>
                      <a:r>
                        <a:rPr lang="vi-VN" altLang="en-US" sz="3200">
                          <a:latin typeface="Times New Roman" panose="02020603050405020304" charset="0"/>
                          <a:cs typeface="Times New Roman" panose="02020603050405020304" charset="0"/>
                        </a:rPr>
                        <a:t>        ride</a:t>
                      </a:r>
                    </a:p>
                  </a:txBody>
                  <a:tcPr/>
                </a:tc>
                <a:extLst>
                  <a:ext uri="{0D108BD9-81ED-4DB2-BD59-A6C34878D82A}">
                    <a16:rowId xmlns:a16="http://schemas.microsoft.com/office/drawing/2014/main" val="10000"/>
                  </a:ext>
                </a:extLst>
              </a:tr>
              <a:tr h="579120">
                <a:tc>
                  <a:txBody>
                    <a:bodyPr/>
                    <a:lstStyle/>
                    <a:p>
                      <a:pPr>
                        <a:buNone/>
                      </a:pPr>
                      <a:r>
                        <a:rPr lang="vi-VN" altLang="en-US" sz="3200" b="1">
                          <a:solidFill>
                            <a:schemeClr val="bg2">
                              <a:lumMod val="50000"/>
                            </a:schemeClr>
                          </a:solidFill>
                          <a:latin typeface="Times New Roman" panose="02020603050405020304" charset="0"/>
                          <a:cs typeface="Times New Roman" panose="02020603050405020304" charset="0"/>
                        </a:rPr>
                        <a:t>   teleporter</a:t>
                      </a:r>
                    </a:p>
                  </a:txBody>
                  <a:tcPr/>
                </a:tc>
                <a:tc>
                  <a:txBody>
                    <a:bodyPr/>
                    <a:lstStyle/>
                    <a:p>
                      <a:pPr>
                        <a:buNone/>
                      </a:pPr>
                      <a:r>
                        <a:rPr lang="vi-VN" altLang="en-US" sz="3200" b="1">
                          <a:solidFill>
                            <a:schemeClr val="bg2">
                              <a:lumMod val="50000"/>
                            </a:schemeClr>
                          </a:solidFill>
                          <a:latin typeface="Times New Roman" panose="02020603050405020304" charset="0"/>
                          <a:cs typeface="Times New Roman" panose="02020603050405020304" charset="0"/>
                        </a:rPr>
                        <a:t>      energy</a:t>
                      </a:r>
                    </a:p>
                  </a:txBody>
                  <a:tcPr/>
                </a:tc>
                <a:tc>
                  <a:txBody>
                    <a:bodyPr/>
                    <a:lstStyle/>
                    <a:p>
                      <a:pPr>
                        <a:buNone/>
                      </a:pPr>
                      <a:r>
                        <a:rPr lang="vi-VN" altLang="en-US" sz="3200" b="1">
                          <a:solidFill>
                            <a:schemeClr val="bg2">
                              <a:lumMod val="50000"/>
                            </a:schemeClr>
                          </a:solidFill>
                          <a:latin typeface="Times New Roman" panose="02020603050405020304" charset="0"/>
                          <a:cs typeface="Times New Roman" panose="02020603050405020304" charset="0"/>
                        </a:rPr>
                        <a:t>    transport</a:t>
                      </a:r>
                    </a:p>
                  </a:txBody>
                  <a:tcPr/>
                </a:tc>
                <a:tc>
                  <a:txBody>
                    <a:bodyPr/>
                    <a:lstStyle/>
                    <a:p>
                      <a:pPr>
                        <a:buNone/>
                      </a:pPr>
                      <a:r>
                        <a:rPr lang="vi-VN" altLang="en-US" sz="3200" b="1">
                          <a:solidFill>
                            <a:schemeClr val="bg2">
                              <a:lumMod val="50000"/>
                            </a:schemeClr>
                          </a:solidFill>
                          <a:latin typeface="Times New Roman" panose="02020603050405020304" charset="0"/>
                          <a:cs typeface="Times New Roman" panose="02020603050405020304" charset="0"/>
                        </a:rPr>
                        <a:t>     pollute</a:t>
                      </a:r>
                    </a:p>
                  </a:txBody>
                  <a:tcPr/>
                </a:tc>
                <a:extLst>
                  <a:ext uri="{0D108BD9-81ED-4DB2-BD59-A6C34878D82A}">
                    <a16:rowId xmlns:a16="http://schemas.microsoft.com/office/drawing/2014/main" val="10001"/>
                  </a:ext>
                </a:extLst>
              </a:tr>
            </a:tbl>
          </a:graphicData>
        </a:graphic>
      </p:graphicFrame>
      <p:pic>
        <p:nvPicPr>
          <p:cNvPr id="11" name="图片 34"/>
          <p:cNvPicPr>
            <a:picLocks noChangeAspect="1"/>
          </p:cNvPicPr>
          <p:nvPr/>
        </p:nvPicPr>
        <p:blipFill rotWithShape="1">
          <a:blip r:embed="rId2" cstate="print">
            <a:extLst>
              <a:ext uri="{28A0092B-C50C-407E-A947-70E740481C1C}">
                <a14:useLocalDpi xmlns:a14="http://schemas.microsoft.com/office/drawing/2010/main" val="0"/>
              </a:ext>
            </a:extLst>
          </a:blip>
          <a:srcRect l="21277"/>
          <a:stretch>
            <a:fillRect/>
          </a:stretch>
        </p:blipFill>
        <p:spPr>
          <a:xfrm>
            <a:off x="9916795" y="2526665"/>
            <a:ext cx="3209925" cy="4077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ppt_y</p:attrName>
                                        </p:attrNameLst>
                                      </p:cBhvr>
                                      <p:tavLst>
                                        <p:tav tm="0">
                                          <p:val>
                                            <p:strVal val="#ppt_y+#ppt_h*1.125000"/>
                                          </p:val>
                                        </p:tav>
                                        <p:tav tm="100000">
                                          <p:val>
                                            <p:strVal val="#ppt_y"/>
                                          </p:val>
                                        </p:tav>
                                      </p:tavLst>
                                    </p:anim>
                                    <p:animEffect transition="in" filter="wipe(up)">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1000"/>
                                        <p:tgtEl>
                                          <p:spTgt spid="3">
                                            <p:txEl>
                                              <p:pRg st="13" end="13"/>
                                            </p:txEl>
                                          </p:spTgt>
                                        </p:tgtEl>
                                      </p:cBhvr>
                                    </p:animEffect>
                                    <p:anim calcmode="lin" valueType="num">
                                      <p:cBhvr>
                                        <p:cTn id="7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4" end="14"/>
                                            </p:txEl>
                                          </p:spTgt>
                                        </p:tgtEl>
                                        <p:attrNameLst>
                                          <p:attrName>style.visibility</p:attrName>
                                        </p:attrNameLst>
                                      </p:cBhvr>
                                      <p:to>
                                        <p:strVal val="visible"/>
                                      </p:to>
                                    </p:set>
                                    <p:animEffect transition="in" filter="fade">
                                      <p:cBhvr>
                                        <p:cTn id="81" dur="1000"/>
                                        <p:tgtEl>
                                          <p:spTgt spid="3">
                                            <p:txEl>
                                              <p:pRg st="14" end="14"/>
                                            </p:txEl>
                                          </p:spTgt>
                                        </p:tgtEl>
                                      </p:cBhvr>
                                    </p:animEffect>
                                    <p:anim calcmode="lin" valueType="num">
                                      <p:cBhvr>
                                        <p:cTn id="8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 y="259080"/>
            <a:ext cx="10515600" cy="949325"/>
          </a:xfrm>
        </p:spPr>
        <p:txBody>
          <a:bodyPr>
            <a:noAutofit/>
          </a:bodyPr>
          <a:lstStyle/>
          <a:p>
            <a:r>
              <a:rPr lang="vi-VN" altLang="en-US" sz="6000">
                <a:solidFill>
                  <a:srgbClr val="FF0000"/>
                </a:solidFill>
              </a:rPr>
              <a:t>III. Listening</a:t>
            </a:r>
          </a:p>
        </p:txBody>
      </p:sp>
      <p:sp>
        <p:nvSpPr>
          <p:cNvPr id="4" name="Content Placeholder 3"/>
          <p:cNvSpPr>
            <a:spLocks noGrp="1"/>
          </p:cNvSpPr>
          <p:nvPr>
            <p:ph sz="half" idx="2"/>
          </p:nvPr>
        </p:nvSpPr>
        <p:spPr>
          <a:xfrm>
            <a:off x="394335" y="1402080"/>
            <a:ext cx="10840720" cy="5227955"/>
          </a:xfrm>
        </p:spPr>
        <p:txBody>
          <a:bodyPr/>
          <a:lstStyle/>
          <a:p>
            <a:pPr marL="0" indent="0">
              <a:buNone/>
            </a:pPr>
            <a:r>
              <a:rPr lang="vi-VN" altLang="en-US" sz="4400">
                <a:solidFill>
                  <a:srgbClr val="0070C0"/>
                </a:solidFill>
                <a:latin typeface="Times New Roman" panose="02020603050405020304" charset="0"/>
                <a:cs typeface="Times New Roman" panose="02020603050405020304" charset="0"/>
              </a:rPr>
              <a:t>4. Which option (A, B, or C) do you think is closest in meaning to the word 'footprint'?</a:t>
            </a:r>
          </a:p>
          <a:p>
            <a:pPr marL="0" indent="0">
              <a:buNone/>
            </a:pPr>
            <a:r>
              <a:rPr lang="vi-VN" altLang="en-US" sz="4400">
                <a:solidFill>
                  <a:schemeClr val="tx1"/>
                </a:solidFill>
                <a:latin typeface="Times New Roman" panose="02020603050405020304" charset="0"/>
                <a:cs typeface="Times New Roman" panose="02020603050405020304" charset="0"/>
              </a:rPr>
              <a:t>A. the effects </a:t>
            </a:r>
          </a:p>
          <a:p>
            <a:pPr marL="0" indent="0">
              <a:buNone/>
            </a:pPr>
            <a:r>
              <a:rPr lang="vi-VN" altLang="en-US" sz="4400">
                <a:solidFill>
                  <a:schemeClr val="tx1"/>
                </a:solidFill>
                <a:latin typeface="Times New Roman" panose="02020603050405020304" charset="0"/>
                <a:cs typeface="Times New Roman" panose="02020603050405020304" charset="0"/>
              </a:rPr>
              <a:t>B. the environment </a:t>
            </a:r>
          </a:p>
          <a:p>
            <a:pPr marL="0" indent="0">
              <a:buNone/>
            </a:pPr>
            <a:r>
              <a:rPr lang="vi-VN" altLang="en-US" sz="4400">
                <a:solidFill>
                  <a:schemeClr val="tx1"/>
                </a:solidFill>
                <a:latin typeface="Times New Roman" panose="02020603050405020304" charset="0"/>
                <a:cs typeface="Times New Roman" panose="02020603050405020304" charset="0"/>
              </a:rPr>
              <a:t>C. our actions </a:t>
            </a:r>
          </a:p>
        </p:txBody>
      </p:sp>
      <p:pic>
        <p:nvPicPr>
          <p:cNvPr id="12" name="图片 11" descr="图片包含 玩具, 玩偶&#10;&#10;自动生成的说明"/>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r="25715"/>
          <a:stretch>
            <a:fillRect/>
          </a:stretch>
        </p:blipFill>
        <p:spPr>
          <a:xfrm>
            <a:off x="8206105" y="3195955"/>
            <a:ext cx="3985895" cy="3662045"/>
          </a:xfrm>
          <a:prstGeom prst="rect">
            <a:avLst/>
          </a:prstGeom>
        </p:spPr>
      </p:pic>
      <p:sp>
        <p:nvSpPr>
          <p:cNvPr id="5" name="Oval 4"/>
          <p:cNvSpPr/>
          <p:nvPr/>
        </p:nvSpPr>
        <p:spPr>
          <a:xfrm>
            <a:off x="279400" y="2722245"/>
            <a:ext cx="851535" cy="7550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altLang="en-US" sz="4400">
                <a:solidFill>
                  <a:schemeClr val="tx1"/>
                </a:solidFill>
                <a:latin typeface="Times New Roman" panose="02020603050405020304" charset="0"/>
                <a:cs typeface="Times New Roman" panose="02020603050405020304" charset="0"/>
                <a:sym typeface="+mn-ea"/>
              </a:rPr>
              <a:t>A.</a:t>
            </a:r>
          </a:p>
        </p:txBody>
      </p:sp>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11797665" cy="1077595"/>
          </a:xfrm>
        </p:spPr>
        <p:txBody>
          <a:bodyPr>
            <a:normAutofit fontScale="90000"/>
          </a:bodyPr>
          <a:lstStyle/>
          <a:p>
            <a:r>
              <a:rPr lang="vi-VN" altLang="en-US">
                <a:solidFill>
                  <a:srgbClr val="0070C0"/>
                </a:solidFill>
              </a:rPr>
              <a:t>5. Listen to the conversation and answer the questions.</a:t>
            </a:r>
          </a:p>
        </p:txBody>
      </p:sp>
      <p:sp>
        <p:nvSpPr>
          <p:cNvPr id="3" name="Content Placeholder 2"/>
          <p:cNvSpPr>
            <a:spLocks noGrp="1"/>
          </p:cNvSpPr>
          <p:nvPr>
            <p:ph sz="half" idx="1"/>
          </p:nvPr>
        </p:nvSpPr>
        <p:spPr>
          <a:xfrm>
            <a:off x="375285" y="1006475"/>
            <a:ext cx="8557260" cy="4137025"/>
          </a:xfrm>
        </p:spPr>
        <p:txBody>
          <a:bodyPr/>
          <a:lstStyle/>
          <a:p>
            <a:pPr marL="0" indent="0">
              <a:buNone/>
            </a:pPr>
            <a:r>
              <a:rPr lang="en-US">
                <a:latin typeface="Times New Roman" panose="02020603050405020304" charset="0"/>
                <a:cs typeface="Times New Roman" panose="02020603050405020304" charset="0"/>
                <a:sym typeface="+mn-ea"/>
              </a:rPr>
              <a:t>1. What word is Phong searching for?</a:t>
            </a:r>
          </a:p>
          <a:p>
            <a:pPr marL="0" indent="0">
              <a:buNone/>
            </a:pP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sym typeface="+mn-ea"/>
              </a:rPr>
              <a:t>2. Does this word have only one meaning?</a:t>
            </a:r>
            <a:endParaRPr lang="en-US">
              <a:latin typeface="Times New Roman" panose="02020603050405020304" charset="0"/>
              <a:cs typeface="Times New Roman" panose="02020603050405020304" charset="0"/>
            </a:endParaRPr>
          </a:p>
          <a:p>
            <a:pPr marL="0" indent="0">
              <a:buNone/>
            </a:pPr>
            <a:endParaRPr lang="en-US">
              <a:latin typeface="Times New Roman" panose="02020603050405020304" charset="0"/>
              <a:cs typeface="Times New Roman" panose="02020603050405020304" charset="0"/>
              <a:sym typeface="+mn-ea"/>
            </a:endParaRPr>
          </a:p>
          <a:p>
            <a:pPr marL="0" indent="0">
              <a:buNone/>
            </a:pPr>
            <a:r>
              <a:rPr lang="en-US">
                <a:latin typeface="Times New Roman" panose="02020603050405020304" charset="0"/>
                <a:cs typeface="Times New Roman" panose="02020603050405020304" charset="0"/>
                <a:sym typeface="+mn-ea"/>
              </a:rPr>
              <a:t>3. Does Phong explain the meaning of this word to Nam?</a:t>
            </a:r>
            <a:endParaRPr lang="en-US">
              <a:latin typeface="Times New Roman" panose="02020603050405020304" charset="0"/>
              <a:cs typeface="Times New Roman" panose="02020603050405020304" charset="0"/>
            </a:endParaRPr>
          </a:p>
          <a:p>
            <a:pPr marL="0" indent="0">
              <a:buNone/>
            </a:pPr>
            <a:endParaRPr lang="en-US">
              <a:latin typeface="Times New Roman" panose="02020603050405020304" charset="0"/>
              <a:cs typeface="Times New Roman" panose="02020603050405020304" charset="0"/>
              <a:sym typeface="+mn-ea"/>
            </a:endParaRPr>
          </a:p>
          <a:p>
            <a:pPr marL="0" indent="0">
              <a:buNone/>
            </a:pPr>
            <a:r>
              <a:rPr lang="en-US">
                <a:latin typeface="Times New Roman" panose="02020603050405020304" charset="0"/>
                <a:cs typeface="Times New Roman" panose="02020603050405020304" charset="0"/>
                <a:sym typeface="+mn-ea"/>
              </a:rPr>
              <a:t>4. What happens if we take care of the trees around us?</a:t>
            </a:r>
            <a:endParaRPr lang="en-US">
              <a:latin typeface="Times New Roman" panose="02020603050405020304" charset="0"/>
              <a:cs typeface="Times New Roman" panose="02020603050405020304" charset="0"/>
            </a:endParaRPr>
          </a:p>
          <a:p>
            <a:pPr marL="0" indent="0">
              <a:buNone/>
            </a:pPr>
            <a:endParaRPr lang="en-US" b="1">
              <a:solidFill>
                <a:srgbClr val="00B050"/>
              </a:solidFill>
              <a:latin typeface="Times New Roman" panose="02020603050405020304" charset="0"/>
              <a:cs typeface="Times New Roman" panose="02020603050405020304" charset="0"/>
            </a:endParaRPr>
          </a:p>
        </p:txBody>
      </p:sp>
      <p:pic>
        <p:nvPicPr>
          <p:cNvPr id="28" name="图片 7"/>
          <p:cNvPicPr>
            <a:picLocks noGrp="1" noChangeAspect="1"/>
          </p:cNvPicPr>
          <p:nvPr>
            <p:ph sz="half" idx="2"/>
          </p:nvPr>
        </p:nvPicPr>
        <p:blipFill>
          <a:blip r:embed="rId4"/>
          <a:stretch>
            <a:fillRect/>
          </a:stretch>
        </p:blipFill>
        <p:spPr>
          <a:xfrm>
            <a:off x="9051925" y="3583305"/>
            <a:ext cx="3012440" cy="3089275"/>
          </a:xfrm>
          <a:prstGeom prst="rect">
            <a:avLst/>
          </a:prstGeom>
        </p:spPr>
      </p:pic>
      <p:sp>
        <p:nvSpPr>
          <p:cNvPr id="5" name="Text Box 4"/>
          <p:cNvSpPr txBox="1"/>
          <p:nvPr/>
        </p:nvSpPr>
        <p:spPr>
          <a:xfrm>
            <a:off x="439420" y="1457960"/>
            <a:ext cx="7734300" cy="521970"/>
          </a:xfrm>
          <a:prstGeom prst="rect">
            <a:avLst/>
          </a:prstGeom>
          <a:noFill/>
        </p:spPr>
        <p:txBody>
          <a:bodyPr wrap="square" rtlCol="0" anchor="t">
            <a:spAutoFit/>
          </a:bodyPr>
          <a:lstStyle/>
          <a:p>
            <a:pPr marL="0" indent="0">
              <a:buNone/>
            </a:pPr>
            <a:r>
              <a:rPr lang="vi-VN" altLang="en-US" sz="2800" b="1">
                <a:solidFill>
                  <a:srgbClr val="00B050"/>
                </a:solidFill>
                <a:latin typeface="Times New Roman" panose="02020603050405020304" charset="0"/>
                <a:cs typeface="Times New Roman" panose="02020603050405020304" charset="0"/>
              </a:rPr>
              <a:t>He is searching for the meaning of “footprint”.</a:t>
            </a:r>
          </a:p>
        </p:txBody>
      </p:sp>
      <p:sp>
        <p:nvSpPr>
          <p:cNvPr id="6" name="Text Box 5"/>
          <p:cNvSpPr txBox="1"/>
          <p:nvPr/>
        </p:nvSpPr>
        <p:spPr>
          <a:xfrm>
            <a:off x="439420" y="2450465"/>
            <a:ext cx="2540000" cy="521970"/>
          </a:xfrm>
          <a:prstGeom prst="rect">
            <a:avLst/>
          </a:prstGeom>
          <a:noFill/>
        </p:spPr>
        <p:txBody>
          <a:bodyPr wrap="square" rtlCol="0" anchor="t">
            <a:spAutoFit/>
          </a:bodyPr>
          <a:lstStyle/>
          <a:p>
            <a:pPr marL="0" indent="0">
              <a:buNone/>
            </a:pPr>
            <a:r>
              <a:rPr lang="en-US" sz="2800" b="1">
                <a:solidFill>
                  <a:srgbClr val="00B050"/>
                </a:solidFill>
                <a:latin typeface="Times New Roman" panose="02020603050405020304" charset="0"/>
                <a:cs typeface="Times New Roman" panose="02020603050405020304" charset="0"/>
              </a:rPr>
              <a:t>No it doesn’t.</a:t>
            </a:r>
          </a:p>
        </p:txBody>
      </p:sp>
      <p:sp>
        <p:nvSpPr>
          <p:cNvPr id="7" name="Text Box 6"/>
          <p:cNvSpPr txBox="1"/>
          <p:nvPr/>
        </p:nvSpPr>
        <p:spPr>
          <a:xfrm>
            <a:off x="439420" y="3519170"/>
            <a:ext cx="2167890" cy="521970"/>
          </a:xfrm>
          <a:prstGeom prst="rect">
            <a:avLst/>
          </a:prstGeom>
          <a:noFill/>
        </p:spPr>
        <p:txBody>
          <a:bodyPr wrap="none" rtlCol="0" anchor="t">
            <a:spAutoFit/>
          </a:bodyPr>
          <a:lstStyle/>
          <a:p>
            <a:pPr marL="0" indent="0" algn="l">
              <a:buNone/>
            </a:pPr>
            <a:r>
              <a:rPr lang="en-US" sz="2800" b="1">
                <a:solidFill>
                  <a:srgbClr val="00B050"/>
                </a:solidFill>
                <a:latin typeface="Times New Roman" panose="02020603050405020304" charset="0"/>
                <a:cs typeface="Times New Roman" panose="02020603050405020304" charset="0"/>
              </a:rPr>
              <a:t>Yes, he does. </a:t>
            </a:r>
          </a:p>
        </p:txBody>
      </p:sp>
      <p:sp>
        <p:nvSpPr>
          <p:cNvPr id="8" name="Text Box 7"/>
          <p:cNvSpPr txBox="1"/>
          <p:nvPr/>
        </p:nvSpPr>
        <p:spPr>
          <a:xfrm>
            <a:off x="439420" y="4621530"/>
            <a:ext cx="6652260" cy="521970"/>
          </a:xfrm>
          <a:prstGeom prst="rect">
            <a:avLst/>
          </a:prstGeom>
          <a:noFill/>
        </p:spPr>
        <p:txBody>
          <a:bodyPr wrap="none" rtlCol="0" anchor="t">
            <a:spAutoFit/>
          </a:bodyPr>
          <a:lstStyle/>
          <a:p>
            <a:pPr marL="0" indent="0" algn="l">
              <a:buNone/>
            </a:pPr>
            <a:r>
              <a:rPr lang="en-US" sz="2800" b="1">
                <a:solidFill>
                  <a:srgbClr val="00B050"/>
                </a:solidFill>
                <a:latin typeface="Times New Roman" panose="02020603050405020304" charset="0"/>
                <a:cs typeface="Times New Roman" panose="02020603050405020304" charset="0"/>
              </a:rPr>
              <a:t>There will be a lot of greenery around you.</a:t>
            </a:r>
          </a:p>
        </p:txBody>
      </p:sp>
      <p:pic>
        <p:nvPicPr>
          <p:cNvPr id="9" name="47-track-47_1">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6094730" y="883285"/>
            <a:ext cx="412750" cy="412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dissolv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dissolve">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500"/>
                                        <p:tgtEl>
                                          <p:spTgt spid="8"/>
                                        </p:tgtEl>
                                      </p:cBhvr>
                                    </p:animEffect>
                                  </p:child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additive="base">
                                        <p:cTn id="54" dur="5925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5" fill="hold" display="1">
                  <p:stCondLst>
                    <p:cond delay="indefinite"/>
                  </p:stCondLst>
                  <p:endCondLst>
                    <p:cond evt="onStopAudio" delay="0">
                      <p:tgtEl>
                        <p:sldTgt/>
                      </p:tgtEl>
                    </p:cond>
                  </p:endCondLst>
                </p:cTn>
                <p:tgtEl>
                  <p:spTgt spid="9"/>
                </p:tgtEl>
              </p:cMediaNode>
            </p:audio>
          </p:childTnLst>
        </p:cTn>
      </p:par>
    </p:tnLst>
    <p:bldLst>
      <p:bldP spid="2" grpId="0"/>
      <p:bldP spid="2" grpId="1"/>
      <p:bldP spid="7" grpId="0"/>
      <p:bldP spid="7"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149225"/>
            <a:ext cx="10515600" cy="927100"/>
          </a:xfrm>
        </p:spPr>
        <p:txBody>
          <a:bodyPr/>
          <a:lstStyle/>
          <a:p>
            <a:r>
              <a:rPr lang="vi-VN" altLang="en-US">
                <a:solidFill>
                  <a:srgbClr val="FF0000"/>
                </a:solidFill>
              </a:rPr>
              <a:t>IV. Writing</a:t>
            </a:r>
          </a:p>
        </p:txBody>
      </p:sp>
      <p:sp>
        <p:nvSpPr>
          <p:cNvPr id="3" name="Content Placeholder 2"/>
          <p:cNvSpPr>
            <a:spLocks noGrp="1"/>
          </p:cNvSpPr>
          <p:nvPr>
            <p:ph sz="half" idx="1"/>
          </p:nvPr>
        </p:nvSpPr>
        <p:spPr>
          <a:xfrm>
            <a:off x="375285" y="995680"/>
            <a:ext cx="5796280" cy="5181600"/>
          </a:xfrm>
        </p:spPr>
        <p:txBody>
          <a:bodyPr>
            <a:normAutofit/>
          </a:bodyPr>
          <a:lstStyle/>
          <a:p>
            <a:pPr marL="0" indent="0">
              <a:buNone/>
            </a:pPr>
            <a:r>
              <a:rPr lang="vi-VN" altLang="en-US">
                <a:solidFill>
                  <a:srgbClr val="0070C0"/>
                </a:solidFill>
                <a:latin typeface="Times New Roman" panose="02020603050405020304" charset="0"/>
                <a:cs typeface="Times New Roman" panose="02020603050405020304" charset="0"/>
              </a:rPr>
              <a:t>6. Imagine an ideal means of transport for YOUR area. Write a short description of it.</a:t>
            </a:r>
          </a:p>
          <a:p>
            <a:pPr marL="0" indent="0">
              <a:buNone/>
            </a:pPr>
            <a:r>
              <a:rPr lang="vi-VN" altLang="en-US">
                <a:latin typeface="Times New Roman" panose="02020603050405020304" charset="0"/>
                <a:cs typeface="Times New Roman" panose="02020603050405020304" charset="0"/>
              </a:rPr>
              <a:t>In your writing, you should mention:</a:t>
            </a:r>
          </a:p>
          <a:p>
            <a:pPr marL="0" indent="0">
              <a:buNone/>
            </a:pPr>
            <a:r>
              <a:rPr lang="vi-VN" altLang="en-US">
                <a:latin typeface="Times New Roman" panose="02020603050405020304" charset="0"/>
                <a:cs typeface="Times New Roman" panose="02020603050405020304" charset="0"/>
              </a:rPr>
              <a:t>• the name you give to it</a:t>
            </a:r>
          </a:p>
          <a:p>
            <a:pPr marL="0" indent="0">
              <a:buNone/>
            </a:pPr>
            <a:r>
              <a:rPr lang="vi-VN" altLang="en-US">
                <a:latin typeface="Times New Roman" panose="02020603050405020304" charset="0"/>
                <a:cs typeface="Times New Roman" panose="02020603050405020304" charset="0"/>
              </a:rPr>
              <a:t>• what it is like</a:t>
            </a:r>
          </a:p>
          <a:p>
            <a:pPr marL="0" indent="0">
              <a:buNone/>
            </a:pPr>
            <a:r>
              <a:rPr lang="vi-VN" altLang="en-US">
                <a:latin typeface="Times New Roman" panose="02020603050405020304" charset="0"/>
                <a:cs typeface="Times New Roman" panose="02020603050405020304" charset="0"/>
              </a:rPr>
              <a:t>• what kind of energy it uses</a:t>
            </a:r>
          </a:p>
          <a:p>
            <a:pPr marL="0" indent="0">
              <a:buNone/>
            </a:pPr>
            <a:r>
              <a:rPr lang="vi-VN" altLang="en-US">
                <a:latin typeface="Times New Roman" panose="02020603050405020304" charset="0"/>
                <a:cs typeface="Times New Roman" panose="02020603050405020304" charset="0"/>
              </a:rPr>
              <a:t>• why it is good for your area</a:t>
            </a:r>
          </a:p>
        </p:txBody>
      </p:sp>
      <p:sp>
        <p:nvSpPr>
          <p:cNvPr id="4" name="Content Placeholder 3"/>
          <p:cNvSpPr>
            <a:spLocks noGrp="1"/>
          </p:cNvSpPr>
          <p:nvPr>
            <p:ph sz="half" idx="2"/>
          </p:nvPr>
        </p:nvSpPr>
        <p:spPr>
          <a:xfrm>
            <a:off x="6171565" y="876935"/>
            <a:ext cx="5774055" cy="5170170"/>
          </a:xfrm>
        </p:spPr>
        <p:txBody>
          <a:bodyPr/>
          <a:lstStyle/>
          <a:p>
            <a:pPr marL="0" indent="0">
              <a:buNone/>
            </a:pPr>
            <a:r>
              <a:rPr lang="en-US">
                <a:solidFill>
                  <a:srgbClr val="FFC000"/>
                </a:solidFill>
                <a:latin typeface="Times New Roman" panose="02020603050405020304" charset="0"/>
                <a:cs typeface="Times New Roman" panose="02020603050405020304" charset="0"/>
              </a:rPr>
              <a:t>Example</a:t>
            </a:r>
            <a:r>
              <a:rPr lang="vi-VN" altLang="en-US">
                <a:solidFill>
                  <a:srgbClr val="FFC000"/>
                </a:solidFill>
                <a:latin typeface="Times New Roman" panose="02020603050405020304" charset="0"/>
                <a:cs typeface="Times New Roman" panose="02020603050405020304" charset="0"/>
              </a:rPr>
              <a:t> :</a:t>
            </a:r>
            <a:endParaRPr lang="en-US">
              <a:solidFill>
                <a:srgbClr val="FFC000"/>
              </a:solidFill>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I wish I had a flying car. It is like a car but I can fly. The car will use solar energy. It catches the sunlight from the roof solar panel and generate power. It is good for the environment and saves energy.</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365" y="3942715"/>
            <a:ext cx="2896870" cy="2768600"/>
          </a:xfrm>
          <a:prstGeom prst="rect">
            <a:avLst/>
          </a:prstGeom>
        </p:spPr>
      </p:pic>
      <p:cxnSp>
        <p:nvCxnSpPr>
          <p:cNvPr id="5" name="Straight Connector 4"/>
          <p:cNvCxnSpPr/>
          <p:nvPr/>
        </p:nvCxnSpPr>
        <p:spPr>
          <a:xfrm flipH="1">
            <a:off x="6090285" y="876935"/>
            <a:ext cx="10795" cy="471043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heckerboard(across)">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1" end="1"/>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2" end="2"/>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3" end="3"/>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3">
                                            <p:txEl>
                                              <p:pRg st="4" end="4"/>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p:cTn id="48"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4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50" dur="10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strips(downLeft)">
                                      <p:cBhvr>
                                        <p:cTn id="5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710</Words>
  <Application>Microsoft Office PowerPoint</Application>
  <PresentationFormat>Widescreen</PresentationFormat>
  <Paragraphs>93</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REVISION 2 (UNITS 10 – 11 – 12)</vt:lpstr>
      <vt:lpstr>PowerPoint Presentation</vt:lpstr>
      <vt:lpstr>I. Reading</vt:lpstr>
      <vt:lpstr>2. Read the text and choose the best answer for each question </vt:lpstr>
      <vt:lpstr>II. Speaking</vt:lpstr>
      <vt:lpstr>III. Listening</vt:lpstr>
      <vt:lpstr>5. Listen to the conversation and answer the questions.</vt:lpstr>
      <vt:lpstr>IV. Writing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4 (UNITS 10 – 11 – 12) </dc:title>
  <dc:creator/>
  <cp:lastModifiedBy>Admin</cp:lastModifiedBy>
  <cp:revision>7</cp:revision>
  <dcterms:created xsi:type="dcterms:W3CDTF">2022-03-30T15:24:35Z</dcterms:created>
  <dcterms:modified xsi:type="dcterms:W3CDTF">2022-05-02T10:59:43Z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1F46FD160E2C41B6902DB91013693FED</vt:lpwstr>
  </property>
  <property fmtid="{D5CDD505-2E9C-101B-9397-08002B2CF9AE}" pid="3" name="KSOProductBuildVer">
    <vt:lpwstr>1033-11.2.0.11042</vt:lpwstr>
  </property>
</Properties>
</file>