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56" r:id="rId3"/>
    <p:sldId id="274" r:id="rId4"/>
    <p:sldId id="257" r:id="rId5"/>
    <p:sldId id="258" r:id="rId6"/>
    <p:sldId id="259" r:id="rId7"/>
    <p:sldId id="260" r:id="rId8"/>
    <p:sldId id="261" r:id="rId9"/>
    <p:sldId id="275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3" y="0"/>
            <a:ext cx="12276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93931" y="1576552"/>
            <a:ext cx="6516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HOMEWORK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Practice more at home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Prepare for Revision 2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2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4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16459874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3823"/>
            <a:ext cx="9144000" cy="2387600"/>
          </a:xfrm>
        </p:spPr>
        <p:txBody>
          <a:bodyPr/>
          <a:lstStyle/>
          <a:p>
            <a:r>
              <a:rPr lang="en-US" altLang="en-US" dirty="0" smtClean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REVISION 1</a:t>
            </a:r>
            <a:r>
              <a:rPr lang="vi-VN" altLang="en-US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vi-VN" altLang="en-US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vi-VN" altLang="en-US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(UNITS 10 – 11 – 12)</a:t>
            </a:r>
            <a:r>
              <a:rPr lang="vi-VN" alt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61423"/>
            <a:ext cx="9144000" cy="1655762"/>
          </a:xfrm>
        </p:spPr>
        <p:txBody>
          <a:bodyPr/>
          <a:lstStyle/>
          <a:p>
            <a:r>
              <a:rPr lang="vi-VN" altLang="en-US" sz="5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Lesson 1 :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02979" y="1690688"/>
            <a:ext cx="67161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OBJECTIVES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-Students are reviewed about pronunciation, vocabulary, grammar.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-Can do exercises with them.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7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" y="0"/>
            <a:ext cx="10515600" cy="1036320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</a:rPr>
              <a:t>I. Pronunciation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095" y="922020"/>
            <a:ext cx="11947525" cy="5755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altLang="en-US">
                <a:solidFill>
                  <a:schemeClr val="accent5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>
                <a:solidFill>
                  <a:schemeClr val="accent5"/>
                </a:solidFill>
                <a:latin typeface="Times New Roman" panose="02020603050405020304" charset="0"/>
                <a:cs typeface="Times New Roman" panose="02020603050405020304" charset="0"/>
              </a:rPr>
              <a:t>Listen to the conversation and mark the rising </a:t>
            </a:r>
            <a:r>
              <a:rPr lang="vi-VN" altLang="en-US">
                <a:solidFill>
                  <a:schemeClr val="accent5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>
                <a:solidFill>
                  <a:schemeClr val="accent5"/>
                </a:solidFill>
                <a:latin typeface="Times New Roman" panose="02020603050405020304" charset="0"/>
                <a:cs typeface="Times New Roman" panose="02020603050405020304" charset="0"/>
              </a:rPr>
              <a:t>or falling </a:t>
            </a:r>
            <a:r>
              <a:rPr lang="vi-VN" altLang="en-US">
                <a:solidFill>
                  <a:schemeClr val="accent5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>
                <a:solidFill>
                  <a:schemeClr val="accent5"/>
                </a:solidFill>
                <a:latin typeface="Times New Roman" panose="02020603050405020304" charset="0"/>
                <a:cs typeface="Times New Roman" panose="02020603050405020304" charset="0"/>
              </a:rPr>
              <a:t>intonation for each question.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Nick: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Phong. The idea of riding to school on a monowheel is so exciting.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Phong: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What's a monowheel?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Nick: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It's a single-wheel bike.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Phong: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Single-wheel</a:t>
            </a:r>
            <a:r>
              <a:rPr lang="vi-VN" altLang="en-US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? How do you ride it?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Nick: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You just sit inside the wheel and pedal.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Phong: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Hm ...! Is it easy to fall?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Nick: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 suppose so, but you should take adventures, shouldn't you?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Phong: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No, not me. Why do you like it?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Nick: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Can't you imagine</a:t>
            </a:r>
            <a:r>
              <a:rPr lang="vi-VN" altLang="en-US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? I can see people looking at me with admiration. Wow!</a:t>
            </a:r>
          </a:p>
        </p:txBody>
      </p:sp>
      <p:sp>
        <p:nvSpPr>
          <p:cNvPr id="5" name="Curved Up Arrow 4"/>
          <p:cNvSpPr/>
          <p:nvPr/>
        </p:nvSpPr>
        <p:spPr>
          <a:xfrm>
            <a:off x="7191375" y="1036955"/>
            <a:ext cx="361950" cy="318770"/>
          </a:xfrm>
          <a:prstGeom prst="curved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10744835" y="1760220"/>
            <a:ext cx="382905" cy="297815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60" y="2260600"/>
            <a:ext cx="2609215" cy="1975485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>
            <a:off x="7191375" y="3195955"/>
            <a:ext cx="382905" cy="297815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9074785" y="1036955"/>
            <a:ext cx="382905" cy="297815"/>
          </a:xfrm>
          <a:prstGeom prst="curved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4700905" y="2260600"/>
            <a:ext cx="382905" cy="297815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3466465" y="3195955"/>
            <a:ext cx="361950" cy="318770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5008880" y="4110355"/>
            <a:ext cx="361950" cy="318770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9860915" y="4621530"/>
            <a:ext cx="382905" cy="297815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6073775" y="5036185"/>
            <a:ext cx="382905" cy="297815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>
            <a:off x="3828415" y="5547360"/>
            <a:ext cx="361950" cy="318770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46-track-46_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0365" y="311785"/>
            <a:ext cx="412750" cy="41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05" y="0"/>
            <a:ext cx="10515600" cy="1325563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</a:rPr>
              <a:t>II.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" y="1325880"/>
            <a:ext cx="10213975" cy="4617720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vi-VN" altLang="en-US" sz="3555">
                <a:solidFill>
                  <a:schemeClr val="accent5"/>
                </a:solidFill>
                <a:latin typeface="Times New Roman" panose="02020603050405020304" charset="0"/>
                <a:cs typeface="Times New Roman" panose="02020603050405020304" charset="0"/>
              </a:rPr>
              <a:t>2. Form a suitable word from the word stem to fill the sentences.</a:t>
            </a:r>
          </a:p>
          <a:p>
            <a:pPr marL="0" indent="0">
              <a:buNone/>
            </a:pPr>
            <a:r>
              <a:rPr lang="vi-VN" altLang="en-US" sz="3110">
                <a:latin typeface="Times New Roman" panose="02020603050405020304" charset="0"/>
                <a:cs typeface="Times New Roman" panose="02020603050405020304" charset="0"/>
              </a:rPr>
              <a:t>1. Have you found a __________to that math problem? (solve)</a:t>
            </a:r>
          </a:p>
          <a:p>
            <a:pPr marL="0" indent="0">
              <a:buNone/>
            </a:pPr>
            <a:r>
              <a:rPr lang="vi-VN" altLang="en-US" sz="3110">
                <a:latin typeface="Times New Roman" panose="02020603050405020304" charset="0"/>
                <a:cs typeface="Times New Roman" panose="02020603050405020304" charset="0"/>
              </a:rPr>
              <a:t>2. Natural sources cannot provide enough energy to support this __________world. (crowd)</a:t>
            </a:r>
          </a:p>
          <a:p>
            <a:pPr marL="0" indent="0">
              <a:buNone/>
            </a:pPr>
            <a:r>
              <a:rPr lang="vi-VN" altLang="en-US" sz="3110">
                <a:latin typeface="Times New Roman" panose="02020603050405020304" charset="0"/>
                <a:cs typeface="Times New Roman" panose="02020603050405020304" charset="0"/>
              </a:rPr>
              <a:t>3. Do you know that we have __________cars? They don't need a driver. (drive)</a:t>
            </a:r>
          </a:p>
          <a:p>
            <a:pPr marL="0" indent="0">
              <a:buNone/>
            </a:pPr>
            <a:r>
              <a:rPr lang="vi-VN" altLang="en-US" sz="3110">
                <a:latin typeface="Times New Roman" panose="02020603050405020304" charset="0"/>
                <a:cs typeface="Times New Roman" panose="02020603050405020304" charset="0"/>
              </a:rPr>
              <a:t>4. Of all the__________in the world, which one do you like best? (invent)</a:t>
            </a:r>
          </a:p>
          <a:p>
            <a:pPr marL="0" indent="0">
              <a:buNone/>
            </a:pPr>
            <a:r>
              <a:rPr lang="vi-VN" altLang="en-US" sz="3110">
                <a:latin typeface="Times New Roman" panose="02020603050405020304" charset="0"/>
                <a:cs typeface="Times New Roman" panose="02020603050405020304" charset="0"/>
              </a:rPr>
              <a:t>5. Playing outside is__________than staying inside. (health)</a:t>
            </a:r>
          </a:p>
        </p:txBody>
      </p:sp>
      <p:pic>
        <p:nvPicPr>
          <p:cNvPr id="8" name="图片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40" y="4192270"/>
            <a:ext cx="2771775" cy="24955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053840" y="2192020"/>
            <a:ext cx="13881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/>
            <a:r>
              <a:rPr lang="vi-VN" altLang="en-US" sz="28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solution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014730" y="3015615"/>
            <a:ext cx="14795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/>
            <a:r>
              <a:rPr lang="vi-VN" altLang="en-US" sz="28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crowded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188903" y="3473450"/>
            <a:ext cx="16656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/>
            <a:r>
              <a:rPr lang="vi-VN" altLang="en-US" sz="28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driverless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628265" y="4288155"/>
            <a:ext cx="17437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/>
            <a:r>
              <a:rPr lang="vi-VN" altLang="en-US" sz="28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inventions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895408" y="5114925"/>
            <a:ext cx="15462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/>
            <a:r>
              <a:rPr lang="vi-VN" altLang="en-US" sz="28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healthier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" y="0"/>
            <a:ext cx="10515600" cy="922020"/>
          </a:xfrm>
        </p:spPr>
        <p:txBody>
          <a:bodyPr/>
          <a:lstStyle/>
          <a:p>
            <a:r>
              <a:rPr lang="vi-VN" altLang="en-US">
                <a:solidFill>
                  <a:schemeClr val="accent5"/>
                </a:solidFill>
              </a:rPr>
              <a:t>3. Choose A, B, or C to complete sentences.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" y="825500"/>
            <a:ext cx="6628130" cy="5829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1. In Mongolia, dung is a kind of_____________.</a:t>
            </a:r>
            <a:r>
              <a:rPr lang="vi-VN" altLang="en-US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People use it for cooking and heating.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A. energy source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B. footprint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C. accommodation</a:t>
            </a:r>
          </a:p>
          <a:p>
            <a:pPr marL="0" indent="0">
              <a:buNone/>
            </a:pP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2. To save money, we learn to_____________</a:t>
            </a:r>
            <a:r>
              <a:rPr lang="vi-VN" altLang="en-US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some daily products like coca cola bottles.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A. keep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B. reuse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C. produce</a:t>
            </a:r>
          </a:p>
          <a:p>
            <a:pPr marL="0" indent="0">
              <a:buNone/>
            </a:pP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3. In the green future, vehicles will be powered</a:t>
            </a:r>
            <a:r>
              <a:rPr lang="vi-VN" altLang="en-US" sz="2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by___________.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A. solar energy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B. coal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C. gas</a:t>
            </a:r>
          </a:p>
          <a:p>
            <a:pPr marL="0" indent="0"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9900" y="825500"/>
            <a:ext cx="5468620" cy="573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4. I am dreaming of a____________, which can take me to another place in seconds in any weather.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A. three-wheel bicycle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B. teleporter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C. sport car</a:t>
            </a:r>
          </a:p>
          <a:p>
            <a:pPr marL="0" indent="0">
              <a:buNone/>
            </a:pP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5. Clean water which is___________ through pipes is called piped water.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A. supplied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B. given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C. run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627495" y="843280"/>
            <a:ext cx="0" cy="5872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—Pngtree—cartoon rabbit baby girl_39098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2455" y="4006215"/>
            <a:ext cx="2709545" cy="270954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770" y="1509395"/>
            <a:ext cx="334010" cy="3346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A.</a:t>
            </a:r>
          </a:p>
        </p:txBody>
      </p:sp>
      <p:sp>
        <p:nvSpPr>
          <p:cNvPr id="7" name="Oval 6"/>
          <p:cNvSpPr/>
          <p:nvPr/>
        </p:nvSpPr>
        <p:spPr>
          <a:xfrm>
            <a:off x="53340" y="3773170"/>
            <a:ext cx="323215" cy="3448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B.</a:t>
            </a:r>
          </a:p>
        </p:txBody>
      </p:sp>
      <p:sp>
        <p:nvSpPr>
          <p:cNvPr id="9" name="Oval 8"/>
          <p:cNvSpPr/>
          <p:nvPr/>
        </p:nvSpPr>
        <p:spPr>
          <a:xfrm>
            <a:off x="42545" y="6058535"/>
            <a:ext cx="344805" cy="37719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C.</a:t>
            </a:r>
          </a:p>
        </p:txBody>
      </p:sp>
      <p:sp>
        <p:nvSpPr>
          <p:cNvPr id="10" name="Oval 9"/>
          <p:cNvSpPr/>
          <p:nvPr/>
        </p:nvSpPr>
        <p:spPr>
          <a:xfrm>
            <a:off x="6820535" y="2145665"/>
            <a:ext cx="368935" cy="38798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B.</a:t>
            </a:r>
          </a:p>
        </p:txBody>
      </p:sp>
      <p:sp>
        <p:nvSpPr>
          <p:cNvPr id="11" name="Oval 10"/>
          <p:cNvSpPr/>
          <p:nvPr/>
        </p:nvSpPr>
        <p:spPr>
          <a:xfrm>
            <a:off x="6855460" y="3644265"/>
            <a:ext cx="334010" cy="355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" y="0"/>
            <a:ext cx="10515600" cy="960120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</a:rPr>
              <a:t>III. Grammar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860" y="838835"/>
            <a:ext cx="11638280" cy="5180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altLang="en-US" sz="3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4. Use the verbs in brackets in the future simple active (will do) or the future simple passive (will be done) to complete the sentences. </a:t>
            </a:r>
            <a:endParaRPr lang="vi-V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vi-VN" altLang="en-US" sz="3200">
                <a:latin typeface="Times New Roman" panose="02020603050405020304" charset="0"/>
                <a:cs typeface="Times New Roman" panose="02020603050405020304" charset="0"/>
              </a:rPr>
              <a:t>1. Children_________ to school in a jet pack. (fly)</a:t>
            </a:r>
          </a:p>
          <a:p>
            <a:pPr marL="0" indent="0">
              <a:buNone/>
            </a:pPr>
            <a:r>
              <a:rPr lang="vi-VN" altLang="en-US" sz="3200">
                <a:latin typeface="Times New Roman" panose="02020603050405020304" charset="0"/>
                <a:cs typeface="Times New Roman" panose="02020603050405020304" charset="0"/>
              </a:rPr>
              <a:t>2. Solar panels_________  to produce energy. (use)</a:t>
            </a:r>
          </a:p>
          <a:p>
            <a:pPr marL="0" indent="0">
              <a:buNone/>
            </a:pPr>
            <a:r>
              <a:rPr lang="vi-VN" altLang="en-US" sz="3200">
                <a:latin typeface="Times New Roman" panose="02020603050405020304" charset="0"/>
                <a:cs typeface="Times New Roman" panose="02020603050405020304" charset="0"/>
              </a:rPr>
              <a:t>3. All the slums in this area _________ for new multi-storey buildings. (demolish)</a:t>
            </a:r>
          </a:p>
          <a:p>
            <a:pPr marL="0" indent="0">
              <a:buNone/>
            </a:pPr>
            <a:r>
              <a:rPr lang="vi-VN" altLang="en-US" sz="3200">
                <a:latin typeface="Times New Roman" panose="02020603050405020304" charset="0"/>
                <a:cs typeface="Times New Roman" panose="02020603050405020304" charset="0"/>
              </a:rPr>
              <a:t>4. We _________ robots to help us with some our housework. (have)</a:t>
            </a:r>
          </a:p>
          <a:p>
            <a:pPr marL="0" indent="0">
              <a:buNone/>
            </a:pPr>
            <a:r>
              <a:rPr lang="vi-VN" altLang="en-US" sz="3200">
                <a:latin typeface="Times New Roman" panose="02020603050405020304" charset="0"/>
                <a:cs typeface="Times New Roman" panose="02020603050405020304" charset="0"/>
              </a:rPr>
              <a:t>5. I hope someone_________  a machine to do homework for me. (invent)</a:t>
            </a:r>
          </a:p>
        </p:txBody>
      </p:sp>
      <p:pic>
        <p:nvPicPr>
          <p:cNvPr id="35" name="图片 1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5" r="78333"/>
          <a:stretch>
            <a:fillRect/>
          </a:stretch>
        </p:blipFill>
        <p:spPr>
          <a:xfrm>
            <a:off x="9567545" y="5022850"/>
            <a:ext cx="2423160" cy="1524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425383" y="1832610"/>
            <a:ext cx="13684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/>
            <a:r>
              <a:rPr lang="vi-VN" altLang="en-US" sz="32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will fly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800350" y="2491740"/>
            <a:ext cx="19900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vi-VN" altLang="en-US" sz="28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will be used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891405" y="2952115"/>
            <a:ext cx="19037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vi-VN" altLang="en-US" sz="28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will be </a:t>
            </a:r>
          </a:p>
          <a:p>
            <a:pPr algn="just"/>
            <a:r>
              <a:rPr lang="vi-VN" altLang="en-US" sz="28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demolished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479550" y="3991610"/>
            <a:ext cx="172974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/>
            <a:r>
              <a:rPr lang="vi-VN" altLang="en-US" sz="32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will have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360103" y="4570730"/>
            <a:ext cx="20008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/>
            <a:r>
              <a:rPr lang="vi-VN" altLang="en-US" sz="32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will invent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newsflash/>
      </p:transition>
    </mc:Choice>
    <mc:Fallback xmlns=""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" y="0"/>
            <a:ext cx="5170170" cy="991870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</a:rPr>
              <a:t>IV. Everyday English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35" y="884555"/>
            <a:ext cx="11649075" cy="58845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altLang="en-US" sz="2900">
                <a:latin typeface="Times New Roman" panose="02020603050405020304" charset="0"/>
                <a:cs typeface="Times New Roman" panose="02020603050405020304" charset="0"/>
              </a:rPr>
              <a:t>_____ a. On a tree?</a:t>
            </a:r>
          </a:p>
          <a:p>
            <a:pPr marL="0" indent="0">
              <a:buNone/>
            </a:pPr>
            <a:r>
              <a:rPr lang="vi-VN" altLang="en-US" sz="2900">
                <a:latin typeface="Times New Roman" panose="02020603050405020304" charset="0"/>
                <a:cs typeface="Times New Roman" panose="02020603050405020304" charset="0"/>
              </a:rPr>
              <a:t>_____ b. Maybe. But that’s my DREAM.</a:t>
            </a:r>
          </a:p>
          <a:p>
            <a:pPr marL="0" indent="0">
              <a:buNone/>
            </a:pPr>
            <a:r>
              <a:rPr lang="vi-VN" altLang="en-US" sz="2900">
                <a:latin typeface="Times New Roman" panose="02020603050405020304" charset="0"/>
                <a:cs typeface="Times New Roman" panose="02020603050405020304" charset="0"/>
              </a:rPr>
              <a:t>_____ c. Phong, tell me your dream.</a:t>
            </a:r>
          </a:p>
          <a:p>
            <a:pPr marL="0" indent="0">
              <a:buNone/>
            </a:pPr>
            <a:r>
              <a:rPr lang="vi-VN" altLang="en-US" sz="2900">
                <a:latin typeface="Times New Roman" panose="02020603050405020304" charset="0"/>
                <a:cs typeface="Times New Roman" panose="02020603050405020304" charset="0"/>
              </a:rPr>
              <a:t>_____ d. Slow but you can save energy. And my house is not far from school.</a:t>
            </a:r>
          </a:p>
          <a:p>
            <a:pPr marL="0" indent="0">
              <a:buNone/>
            </a:pPr>
            <a:r>
              <a:rPr lang="vi-VN" altLang="en-US" sz="2900">
                <a:latin typeface="Times New Roman" panose="02020603050405020304" charset="0"/>
                <a:cs typeface="Times New Roman" panose="02020603050405020304" charset="0"/>
              </a:rPr>
              <a:t>_____ e. And ... will you still go to school?</a:t>
            </a:r>
          </a:p>
          <a:p>
            <a:pPr marL="0" indent="0">
              <a:buNone/>
            </a:pPr>
            <a:r>
              <a:rPr lang="vi-VN" altLang="en-US" sz="2900">
                <a:latin typeface="Times New Roman" panose="02020603050405020304" charset="0"/>
                <a:cs typeface="Times New Roman" panose="02020603050405020304" charset="0"/>
              </a:rPr>
              <a:t>_____  f. Sure. But not on a crowded bus. I’ll pedal to school on a monowheel.</a:t>
            </a:r>
          </a:p>
          <a:p>
            <a:pPr marL="0" indent="0">
              <a:buNone/>
            </a:pPr>
            <a:r>
              <a:rPr lang="vi-VN" altLang="en-US" sz="2900">
                <a:latin typeface="Times New Roman" panose="02020603050405020304" charset="0"/>
                <a:cs typeface="Times New Roman" panose="02020603050405020304" charset="0"/>
              </a:rPr>
              <a:t>_____ g. I will have a small wooden house on a tree.</a:t>
            </a:r>
          </a:p>
          <a:p>
            <a:pPr marL="0" indent="0">
              <a:buNone/>
            </a:pPr>
            <a:r>
              <a:rPr lang="vi-VN" altLang="en-US" sz="2900">
                <a:latin typeface="Times New Roman" panose="02020603050405020304" charset="0"/>
                <a:cs typeface="Times New Roman" panose="02020603050405020304" charset="0"/>
              </a:rPr>
              <a:t>_____ h. A monowheel is slow.</a:t>
            </a:r>
          </a:p>
          <a:p>
            <a:pPr marL="0" indent="0">
              <a:buNone/>
            </a:pPr>
            <a:r>
              <a:rPr lang="vi-VN" altLang="en-US" sz="2900">
                <a:latin typeface="Times New Roman" panose="02020603050405020304" charset="0"/>
                <a:cs typeface="Times New Roman" panose="02020603050405020304" charset="0"/>
              </a:rPr>
              <a:t>_____  i. Yes, where I can be away from noise and I can hear birds singing.</a:t>
            </a:r>
          </a:p>
          <a:p>
            <a:pPr marL="0" indent="0">
              <a:buNone/>
            </a:pPr>
            <a:r>
              <a:rPr lang="vi-VN" altLang="en-US" sz="2900">
                <a:latin typeface="Times New Roman" panose="02020603050405020304" charset="0"/>
                <a:cs typeface="Times New Roman" panose="02020603050405020304" charset="0"/>
              </a:rPr>
              <a:t>_____  j. You sound unrealistic.</a:t>
            </a:r>
          </a:p>
        </p:txBody>
      </p:sp>
      <p:pic>
        <p:nvPicPr>
          <p:cNvPr id="23" name="图片 1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50" y="75565"/>
            <a:ext cx="2142490" cy="214249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10235" y="1940560"/>
            <a:ext cx="367030" cy="537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vi-VN" altLang="en-US" sz="29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10235" y="4430395"/>
            <a:ext cx="367030" cy="537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vi-VN" altLang="en-US" sz="29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10235" y="884555"/>
            <a:ext cx="367030" cy="537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vi-VN" altLang="en-US" sz="29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10235" y="5476240"/>
            <a:ext cx="367030" cy="537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vi-VN" altLang="en-US" sz="29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10235" y="2965450"/>
            <a:ext cx="367030" cy="537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vi-VN" altLang="en-US" sz="29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10235" y="3502660"/>
            <a:ext cx="367030" cy="537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vi-VN" altLang="en-US" sz="29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10235" y="4939030"/>
            <a:ext cx="367030" cy="537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vi-VN" altLang="en-US" sz="29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10235" y="2471420"/>
            <a:ext cx="367030" cy="537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vi-VN" altLang="en-US" sz="29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10235" y="6013450"/>
            <a:ext cx="367030" cy="537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vi-VN" altLang="en-US" sz="29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18160" y="1401445"/>
            <a:ext cx="551180" cy="537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vi-VN" altLang="en-US" sz="29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02979" y="1690688"/>
            <a:ext cx="67161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C000"/>
                </a:solidFill>
                <a:latin typeface="Calibri"/>
              </a:rPr>
              <a:t>WRAP UP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-Students are reviewed about pronunciation, vocabulary, grammar correctly.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-Can do exercises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them well.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93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710</Words>
  <Application>Microsoft Office PowerPoint</Application>
  <PresentationFormat>Widescreen</PresentationFormat>
  <Paragraphs>94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REVISION 1 (UNITS 10 – 11 – 12) </vt:lpstr>
      <vt:lpstr>PowerPoint Presentation</vt:lpstr>
      <vt:lpstr>I. Pronunciation</vt:lpstr>
      <vt:lpstr>II. Vocabulary</vt:lpstr>
      <vt:lpstr>3. Choose A, B, or C to complete sentences.</vt:lpstr>
      <vt:lpstr>III. Grammar</vt:lpstr>
      <vt:lpstr>IV. Everyday English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4 (UNITS 10 – 11 – 12) </dc:title>
  <dc:creator/>
  <cp:lastModifiedBy>Admin</cp:lastModifiedBy>
  <cp:revision>5</cp:revision>
  <dcterms:created xsi:type="dcterms:W3CDTF">2022-03-30T15:24:35Z</dcterms:created>
  <dcterms:modified xsi:type="dcterms:W3CDTF">2022-05-02T10:54:05Z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1F46FD160E2C41B6902DB91013693FED</vt:lpwstr>
  </property>
  <property fmtid="{D5CDD505-2E9C-101B-9397-08002B2CF9AE}" pid="3" name="KSOProductBuildVer">
    <vt:lpwstr>1033-11.2.0.11042</vt:lpwstr>
  </property>
</Properties>
</file>