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20"/>
  </p:notesMasterIdLst>
  <p:sldIdLst>
    <p:sldId id="273" r:id="rId5"/>
    <p:sldId id="266" r:id="rId6"/>
    <p:sldId id="271" r:id="rId7"/>
    <p:sldId id="259" r:id="rId8"/>
    <p:sldId id="260" r:id="rId9"/>
    <p:sldId id="261" r:id="rId10"/>
    <p:sldId id="262" r:id="rId11"/>
    <p:sldId id="263" r:id="rId12"/>
    <p:sldId id="264" r:id="rId13"/>
    <p:sldId id="267" r:id="rId14"/>
    <p:sldId id="268" r:id="rId15"/>
    <p:sldId id="276" r:id="rId16"/>
    <p:sldId id="277" r:id="rId17"/>
    <p:sldId id="274" r:id="rId18"/>
    <p:sldId id="269" r:id="rId1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D8086-9CAC-495C-97F9-03726A8A27C8}" type="datetimeFigureOut">
              <a:rPr lang="vi-VN" smtClean="0"/>
              <a:t>08/05/2022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8DE1F-D8A8-42B4-9716-5D86391A89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7357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0E74-4DB7-4142-AB70-3F938C608706}" type="datetimeFigureOut">
              <a:rPr lang="vi-VN" smtClean="0"/>
              <a:t>08/05/2022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EA0A-070A-43F0-B9F2-7BB556C2720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90024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0E74-4DB7-4142-AB70-3F938C608706}" type="datetimeFigureOut">
              <a:rPr lang="vi-VN" smtClean="0"/>
              <a:t>08/05/2022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EA0A-070A-43F0-B9F2-7BB556C2720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07491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0E74-4DB7-4142-AB70-3F938C608706}" type="datetimeFigureOut">
              <a:rPr lang="vi-VN" smtClean="0"/>
              <a:t>08/05/2022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EA0A-070A-43F0-B9F2-7BB556C2720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89592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260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554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4923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779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1905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6906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9834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225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0E74-4DB7-4142-AB70-3F938C608706}" type="datetimeFigureOut">
              <a:rPr lang="vi-VN" smtClean="0"/>
              <a:t>08/05/2022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EA0A-070A-43F0-B9F2-7BB556C2720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431630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9528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7638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6554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0130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0912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3385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8635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6087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4285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51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0E74-4DB7-4142-AB70-3F938C608706}" type="datetimeFigureOut">
              <a:rPr lang="vi-VN" smtClean="0"/>
              <a:t>08/05/2022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EA0A-070A-43F0-B9F2-7BB556C2720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510401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7969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2250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6849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7872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E7C9E0-45C8-4700-B63F-EB43174ABDC4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8/5/2022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E4FC27-6816-4E29-9A26-319D9CADC166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81067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E7C9E0-45C8-4700-B63F-EB43174ABDC4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8/5/2022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E4FC27-6816-4E29-9A26-319D9CADC166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372190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E7C9E0-45C8-4700-B63F-EB43174ABDC4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8/5/2022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E4FC27-6816-4E29-9A26-319D9CADC166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566076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E7C9E0-45C8-4700-B63F-EB43174ABDC4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8/5/2022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E4FC27-6816-4E29-9A26-319D9CADC166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91114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E7C9E0-45C8-4700-B63F-EB43174ABDC4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8/5/2022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E4FC27-6816-4E29-9A26-319D9CADC166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95918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E7C9E0-45C8-4700-B63F-EB43174ABDC4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8/5/2022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E4FC27-6816-4E29-9A26-319D9CADC166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9049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0E74-4DB7-4142-AB70-3F938C608706}" type="datetimeFigureOut">
              <a:rPr lang="vi-VN" smtClean="0"/>
              <a:t>08/05/2022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EA0A-070A-43F0-B9F2-7BB556C2720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2526162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E7C9E0-45C8-4700-B63F-EB43174ABDC4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8/5/2022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E4FC27-6816-4E29-9A26-319D9CADC166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383305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E7C9E0-45C8-4700-B63F-EB43174ABDC4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8/5/2022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E4FC27-6816-4E29-9A26-319D9CADC166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55063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E7C9E0-45C8-4700-B63F-EB43174ABDC4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8/5/2022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E4FC27-6816-4E29-9A26-319D9CADC166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69238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E7C9E0-45C8-4700-B63F-EB43174ABDC4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8/5/2022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E4FC27-6816-4E29-9A26-319D9CADC166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81045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E7C9E0-45C8-4700-B63F-EB43174ABDC4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8/5/2022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E4FC27-6816-4E29-9A26-319D9CADC166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7177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0E74-4DB7-4142-AB70-3F938C608706}" type="datetimeFigureOut">
              <a:rPr lang="vi-VN" smtClean="0"/>
              <a:t>08/05/2022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EA0A-070A-43F0-B9F2-7BB556C2720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6286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0E74-4DB7-4142-AB70-3F938C608706}" type="datetimeFigureOut">
              <a:rPr lang="vi-VN" smtClean="0"/>
              <a:t>08/05/2022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EA0A-070A-43F0-B9F2-7BB556C2720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3829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0E74-4DB7-4142-AB70-3F938C608706}" type="datetimeFigureOut">
              <a:rPr lang="vi-VN" smtClean="0"/>
              <a:t>08/05/2022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EA0A-070A-43F0-B9F2-7BB556C2720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9514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0E74-4DB7-4142-AB70-3F938C608706}" type="datetimeFigureOut">
              <a:rPr lang="vi-VN" smtClean="0"/>
              <a:t>08/05/2022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EA0A-070A-43F0-B9F2-7BB556C2720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79983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0E74-4DB7-4142-AB70-3F938C608706}" type="datetimeFigureOut">
              <a:rPr lang="vi-VN" smtClean="0"/>
              <a:t>08/05/2022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3EA0A-070A-43F0-B9F2-7BB556C2720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9210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C0E74-4DB7-4142-AB70-3F938C608706}" type="datetimeFigureOut">
              <a:rPr lang="vi-VN" smtClean="0"/>
              <a:t>08/05/2022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3EA0A-070A-43F0-B9F2-7BB556C2720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1490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034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C2228E-E893-4ACD-AF5F-30F6492B0F61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08/05/2022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38A9F2-8641-44D8-8184-3D6D6AC35197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370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E7C9E0-45C8-4700-B63F-EB43174ABDC4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8/5/2022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E4FC27-6816-4E29-9A26-319D9CADC166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637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2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7544" y="2774538"/>
            <a:ext cx="84969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WELCOME TO CLASS 7A1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Teacher – Vu Thu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Thuy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786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150" y="657225"/>
            <a:ext cx="5219700" cy="554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770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991181"/>
            <a:ext cx="9144000" cy="2369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Divide the class into groups of four or five.</a:t>
            </a:r>
          </a:p>
          <a:p>
            <a:pPr marL="457200" indent="-457200">
              <a:buAutoNum type="arabicPeriod"/>
            </a:pPr>
            <a:r>
              <a:rPr lang="vi-VN" sz="240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Each group searches for an under-populated place.</a:t>
            </a:r>
          </a:p>
          <a:p>
            <a:pPr marL="457200" indent="-457200">
              <a:buAutoNum type="arabicPeriod"/>
            </a:pPr>
            <a:r>
              <a:rPr lang="vi-VN" sz="24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Note down some facts about the place:</a:t>
            </a:r>
          </a:p>
          <a:p>
            <a:pPr marL="342900" indent="-342900">
              <a:buFontTx/>
              <a:buChar char="-"/>
            </a:pPr>
            <a:r>
              <a:rPr lang="vi-VN" sz="24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</a:t>
            </a:r>
            <a:r>
              <a:rPr lang="vi-VN" sz="240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hich place it is;</a:t>
            </a:r>
          </a:p>
          <a:p>
            <a:pPr marL="342900" indent="-342900">
              <a:buFontTx/>
              <a:buChar char="-"/>
            </a:pPr>
            <a:r>
              <a:rPr lang="vi-VN" sz="24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</a:t>
            </a:r>
            <a:r>
              <a:rPr lang="vi-VN" sz="2400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hat life is like there;</a:t>
            </a:r>
          </a:p>
          <a:p>
            <a:pPr marL="342900" indent="-342900">
              <a:buFontTx/>
              <a:buChar char="-"/>
            </a:pPr>
            <a:r>
              <a:rPr lang="vi-VN" sz="24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can be the cause(s) of this small population. </a:t>
            </a:r>
            <a:endParaRPr lang="en-US" sz="2400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776" y="3841884"/>
            <a:ext cx="90364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i="1" cap="none" spc="0" dirty="0" smtClean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Then each group presents their project to the class.</a:t>
            </a:r>
            <a:endParaRPr lang="en-US" sz="2800" b="1" i="1" cap="none" spc="0" dirty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99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504" y="3779748"/>
            <a:ext cx="35283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MINI-TEST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546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0" y="116632"/>
            <a:ext cx="9144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romanUcPeriod"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Choose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word that has the underlined part pronounced differently from the 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others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 a. c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noe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w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ter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s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gar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d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isl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 a. r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sort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hot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exc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pt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d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r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scue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a. s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ght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b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tr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 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seas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d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magn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ficent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 a. r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ail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way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b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d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ly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 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rport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d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tr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5. a. i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land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b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flori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 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tream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d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 </a:t>
            </a:r>
            <a:r>
              <a:rPr kumimoji="0" lang="en-US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ight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67744" y="1988840"/>
            <a:ext cx="360040" cy="50405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67544" y="2636912"/>
            <a:ext cx="432048" cy="4320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123728" y="3645024"/>
            <a:ext cx="504056" cy="50405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283968" y="4149080"/>
            <a:ext cx="360040" cy="57606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67544" y="4725144"/>
            <a:ext cx="432048" cy="50405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1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31640" y="2132856"/>
            <a:ext cx="64087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HOMEWORK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-Practice more at home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-Prepare for the next lesson, revision.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47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26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8469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617181"/>
            <a:ext cx="9144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Unit 12:</a:t>
            </a:r>
            <a:r>
              <a:rPr lang="en-US" sz="4800" dirty="0">
                <a:solidFill>
                  <a:srgbClr val="FF0000"/>
                </a:solidFill>
              </a:rPr>
              <a:t> </a:t>
            </a:r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Shelley Allegro" pitchFamily="82" charset="0"/>
              </a:rPr>
              <a:t>An overcrowded world</a:t>
            </a:r>
          </a:p>
          <a:p>
            <a:pPr algn="ctr"/>
            <a:r>
              <a:rPr lang="en-US" sz="4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Period 105</a:t>
            </a:r>
            <a:r>
              <a:rPr lang="en-US" sz="4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: </a:t>
            </a:r>
            <a:r>
              <a:rPr lang="en-US" sz="4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Looking back + </a:t>
            </a:r>
            <a:r>
              <a:rPr lang="en-US" sz="4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tina" pitchFamily="66" charset="0"/>
              </a:rPr>
              <a:t>Mini-test</a:t>
            </a:r>
            <a:endParaRPr lang="en-US" sz="4800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istin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44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EJ1450"/>
          <p:cNvPicPr>
            <a:picLocks noGrp="1" noChangeAspect="1" noChangeArrowheads="1"/>
          </p:cNvPicPr>
          <p:nvPr>
            <p:ph type="title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684963"/>
          </a:xfrm>
          <a:ln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075" name="Picture 3" descr="cart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89588"/>
            <a:ext cx="10668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cart000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589588"/>
            <a:ext cx="10668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6" descr="em0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828800"/>
            <a:ext cx="1768475" cy="199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5" name="WordArt 7" descr="Sphere"/>
          <p:cNvSpPr>
            <a:spLocks noChangeArrowheads="1" noChangeShapeType="1" noTextEdit="1"/>
          </p:cNvSpPr>
          <p:nvPr/>
        </p:nvSpPr>
        <p:spPr bwMode="auto">
          <a:xfrm>
            <a:off x="3048000" y="2590800"/>
            <a:ext cx="3862388" cy="1371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20000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Warmer</a:t>
            </a:r>
          </a:p>
        </p:txBody>
      </p:sp>
    </p:spTree>
    <p:extLst>
      <p:ext uri="{BB962C8B-B14F-4D97-AF65-F5344CB8AC3E}">
        <p14:creationId xmlns:p14="http://schemas.microsoft.com/office/powerpoint/2010/main" val="12561501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42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17206" y="476672"/>
            <a:ext cx="41095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vocabulary</a:t>
            </a:r>
            <a:endParaRPr lang="en-US" sz="5400" b="1" i="1" u="sng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732746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>
                <a:latin typeface="Arial" pitchFamily="34" charset="0"/>
                <a:cs typeface="Arial" pitchFamily="34" charset="0"/>
              </a:rPr>
              <a:t>1. Match the words with their definitions.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2132856"/>
            <a:ext cx="3059832" cy="4032448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overcrowded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poor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peaceful</a:t>
            </a:r>
          </a:p>
          <a:p>
            <a:pPr marL="342900" indent="-342900">
              <a:buAutoNum type="arabicPeriod"/>
            </a:pPr>
            <a:r>
              <a:rPr lang="en-US" sz="2800" dirty="0">
                <a:solidFill>
                  <a:srgbClr val="FF0000"/>
                </a:solidFill>
              </a:rPr>
              <a:t>s</a:t>
            </a:r>
            <a:r>
              <a:rPr lang="en-US" sz="2800" dirty="0" smtClean="0">
                <a:solidFill>
                  <a:srgbClr val="FF0000"/>
                </a:solidFill>
              </a:rPr>
              <a:t>pacious</a:t>
            </a:r>
          </a:p>
          <a:p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>
                <a:solidFill>
                  <a:srgbClr val="FF0000"/>
                </a:solidFill>
              </a:rPr>
              <a:t>5. busy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11960" y="2132856"/>
            <a:ext cx="4932040" cy="4032448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lphaUcPeriod"/>
            </a:pPr>
            <a:r>
              <a:rPr lang="en-US" sz="2800" dirty="0" smtClean="0">
                <a:solidFill>
                  <a:srgbClr val="FF0000"/>
                </a:solidFill>
              </a:rPr>
              <a:t>too many people</a:t>
            </a:r>
          </a:p>
          <a:p>
            <a:pPr marL="514350" indent="-514350">
              <a:buAutoNum type="alphaUcPeriod"/>
            </a:pPr>
            <a:r>
              <a:rPr lang="en-US" sz="2800" dirty="0" smtClean="0">
                <a:solidFill>
                  <a:srgbClr val="FF0000"/>
                </a:solidFill>
              </a:rPr>
              <a:t>to have very little money</a:t>
            </a:r>
          </a:p>
          <a:p>
            <a:pPr marL="514350" indent="-514350">
              <a:buAutoNum type="alphaUcPeriod"/>
            </a:pPr>
            <a:r>
              <a:rPr lang="en-US" sz="2800" dirty="0">
                <a:solidFill>
                  <a:srgbClr val="FF0000"/>
                </a:solidFill>
              </a:rPr>
              <a:t>c</a:t>
            </a:r>
            <a:r>
              <a:rPr lang="en-US" sz="2800" dirty="0" smtClean="0">
                <a:solidFill>
                  <a:srgbClr val="FF0000"/>
                </a:solidFill>
              </a:rPr>
              <a:t>alm and quiet</a:t>
            </a:r>
          </a:p>
          <a:p>
            <a:pPr marL="514350" indent="-514350">
              <a:buAutoNum type="alphaUcPeriod"/>
            </a:pPr>
            <a:r>
              <a:rPr lang="en-US" sz="2800" dirty="0" smtClean="0">
                <a:solidFill>
                  <a:srgbClr val="FF0000"/>
                </a:solidFill>
              </a:rPr>
              <a:t>a large area where it is easy to move</a:t>
            </a:r>
          </a:p>
          <a:p>
            <a:pPr marL="514350" indent="-514350">
              <a:buAutoNum type="alphaUcPeriod"/>
            </a:pPr>
            <a:r>
              <a:rPr lang="en-US" sz="2800" dirty="0">
                <a:solidFill>
                  <a:srgbClr val="FF0000"/>
                </a:solidFill>
              </a:rPr>
              <a:t>a</a:t>
            </a:r>
            <a:r>
              <a:rPr lang="en-US" sz="2800" dirty="0" smtClean="0">
                <a:solidFill>
                  <a:srgbClr val="FF0000"/>
                </a:solidFill>
              </a:rPr>
              <a:t> lot of things happening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627784" y="3140968"/>
            <a:ext cx="1584176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403648" y="3573016"/>
            <a:ext cx="280831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973619" y="4005064"/>
            <a:ext cx="2238341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959417" y="4365104"/>
            <a:ext cx="2252543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03648" y="5301208"/>
            <a:ext cx="2808312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91120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476672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latin typeface="Arial" pitchFamily="34" charset="0"/>
                <a:cs typeface="Arial" pitchFamily="34" charset="0"/>
              </a:rPr>
              <a:t>2</a:t>
            </a:r>
            <a:r>
              <a:rPr lang="vi-VN" sz="2000" dirty="0" smtClean="0">
                <a:latin typeface="Arial" pitchFamily="34" charset="0"/>
                <a:cs typeface="Arial" pitchFamily="34" charset="0"/>
              </a:rPr>
              <a:t>. Write a sentence for each of the following words.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87678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i="1" dirty="0" smtClean="0">
                <a:solidFill>
                  <a:srgbClr val="FF0000"/>
                </a:solidFill>
              </a:rPr>
              <a:t>Example:</a:t>
            </a:r>
          </a:p>
          <a:p>
            <a:r>
              <a:rPr lang="vi-VN" dirty="0" smtClean="0"/>
              <a:t>Crime is a problem in big cities.</a:t>
            </a:r>
            <a:endParaRPr lang="vi-VN" dirty="0"/>
          </a:p>
        </p:txBody>
      </p:sp>
      <p:sp>
        <p:nvSpPr>
          <p:cNvPr id="11" name="Horizontal Scroll 10"/>
          <p:cNvSpPr/>
          <p:nvPr/>
        </p:nvSpPr>
        <p:spPr>
          <a:xfrm>
            <a:off x="539552" y="1760062"/>
            <a:ext cx="2664296" cy="864096"/>
          </a:xfrm>
          <a:prstGeom prst="horizontalScroll">
            <a:avLst>
              <a:gd name="adj" fmla="val 25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/>
              <a:t>crime</a:t>
            </a:r>
            <a:endParaRPr lang="vi-VN" sz="2000" b="1" dirty="0"/>
          </a:p>
        </p:txBody>
      </p:sp>
      <p:sp>
        <p:nvSpPr>
          <p:cNvPr id="16" name="Horizontal Scroll 15"/>
          <p:cNvSpPr/>
          <p:nvPr/>
        </p:nvSpPr>
        <p:spPr>
          <a:xfrm>
            <a:off x="539552" y="2624158"/>
            <a:ext cx="2664296" cy="864096"/>
          </a:xfrm>
          <a:prstGeom prst="horizontalScroll">
            <a:avLst>
              <a:gd name="adj" fmla="val 25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/>
              <a:t>healthcare</a:t>
            </a:r>
            <a:endParaRPr lang="vi-VN" sz="2000" b="1" dirty="0"/>
          </a:p>
        </p:txBody>
      </p:sp>
      <p:sp>
        <p:nvSpPr>
          <p:cNvPr id="17" name="Horizontal Scroll 16"/>
          <p:cNvSpPr/>
          <p:nvPr/>
        </p:nvSpPr>
        <p:spPr>
          <a:xfrm>
            <a:off x="539552" y="3488254"/>
            <a:ext cx="2664296" cy="864096"/>
          </a:xfrm>
          <a:prstGeom prst="horizontalScroll">
            <a:avLst>
              <a:gd name="adj" fmla="val 2500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/>
              <a:t>disease</a:t>
            </a:r>
            <a:endParaRPr lang="vi-VN" sz="2000" b="1" dirty="0"/>
          </a:p>
        </p:txBody>
      </p:sp>
      <p:sp>
        <p:nvSpPr>
          <p:cNvPr id="18" name="Horizontal Scroll 17"/>
          <p:cNvSpPr/>
          <p:nvPr/>
        </p:nvSpPr>
        <p:spPr>
          <a:xfrm>
            <a:off x="539552" y="4352350"/>
            <a:ext cx="2664296" cy="864096"/>
          </a:xfrm>
          <a:prstGeom prst="horizontalScroll">
            <a:avLst>
              <a:gd name="adj" fmla="val 2500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/>
              <a:t>poverty</a:t>
            </a:r>
            <a:endParaRPr lang="vi-VN" sz="2000" b="1" dirty="0"/>
          </a:p>
        </p:txBody>
      </p:sp>
      <p:sp>
        <p:nvSpPr>
          <p:cNvPr id="19" name="Horizontal Scroll 18"/>
          <p:cNvSpPr/>
          <p:nvPr/>
        </p:nvSpPr>
        <p:spPr>
          <a:xfrm>
            <a:off x="539552" y="5216446"/>
            <a:ext cx="2664296" cy="864096"/>
          </a:xfrm>
          <a:prstGeom prst="horizontalScroll">
            <a:avLst>
              <a:gd name="adj" fmla="val 250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/>
              <a:t>education</a:t>
            </a:r>
            <a:endParaRPr lang="vi-VN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79912" y="2007444"/>
            <a:ext cx="5364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1.  ______________________________________</a:t>
            </a:r>
          </a:p>
          <a:p>
            <a:r>
              <a:rPr lang="vi-VN" dirty="0"/>
              <a:t> </a:t>
            </a:r>
            <a:r>
              <a:rPr lang="vi-VN" dirty="0" smtClean="0"/>
              <a:t>    ______________________________________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79912" y="2871540"/>
            <a:ext cx="5364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2.  ______________________________________</a:t>
            </a:r>
          </a:p>
          <a:p>
            <a:r>
              <a:rPr lang="vi-VN" dirty="0"/>
              <a:t> </a:t>
            </a:r>
            <a:r>
              <a:rPr lang="vi-VN" dirty="0" smtClean="0"/>
              <a:t>    ______________________________________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79912" y="3735636"/>
            <a:ext cx="5364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3.  ______________________________________</a:t>
            </a:r>
          </a:p>
          <a:p>
            <a:r>
              <a:rPr lang="vi-VN" dirty="0"/>
              <a:t> </a:t>
            </a:r>
            <a:r>
              <a:rPr lang="vi-VN" dirty="0" smtClean="0"/>
              <a:t>    ______________________________________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779912" y="4599732"/>
            <a:ext cx="5364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4.  ______________________________________</a:t>
            </a:r>
          </a:p>
          <a:p>
            <a:r>
              <a:rPr lang="vi-VN" dirty="0"/>
              <a:t> </a:t>
            </a:r>
            <a:r>
              <a:rPr lang="vi-VN" dirty="0" smtClean="0"/>
              <a:t>    ______________________________________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779912" y="5463828"/>
            <a:ext cx="5364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5.  ______________________________________</a:t>
            </a:r>
          </a:p>
          <a:p>
            <a:r>
              <a:rPr lang="vi-VN" dirty="0"/>
              <a:t> </a:t>
            </a:r>
            <a:r>
              <a:rPr lang="vi-VN" dirty="0" smtClean="0"/>
              <a:t>    ______________________________________</a:t>
            </a:r>
          </a:p>
        </p:txBody>
      </p:sp>
      <p:sp>
        <p:nvSpPr>
          <p:cNvPr id="6" name="Rectangle 5"/>
          <p:cNvSpPr/>
          <p:nvPr/>
        </p:nvSpPr>
        <p:spPr>
          <a:xfrm>
            <a:off x="4121950" y="2841923"/>
            <a:ext cx="5022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/>
              <a:t>Good </a:t>
            </a:r>
            <a:r>
              <a:rPr lang="vi-VN" b="1" dirty="0" smtClean="0">
                <a:solidFill>
                  <a:srgbClr val="FFC000"/>
                </a:solidFill>
              </a:rPr>
              <a:t>healthcare</a:t>
            </a:r>
            <a:r>
              <a:rPr lang="vi-VN" dirty="0" smtClean="0"/>
              <a:t> helps </a:t>
            </a:r>
            <a:r>
              <a:rPr lang="vi-VN" dirty="0"/>
              <a:t>people to stay healthy, and to live longer</a:t>
            </a:r>
            <a:r>
              <a:rPr lang="vi-VN" dirty="0" smtClean="0"/>
              <a:t>.</a:t>
            </a:r>
            <a:endParaRPr lang="vi-VN" dirty="0"/>
          </a:p>
        </p:txBody>
      </p:sp>
      <p:sp>
        <p:nvSpPr>
          <p:cNvPr id="7" name="Rectangle 6"/>
          <p:cNvSpPr/>
          <p:nvPr/>
        </p:nvSpPr>
        <p:spPr>
          <a:xfrm>
            <a:off x="4121950" y="2007442"/>
            <a:ext cx="5022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/>
              <a:t>When people need money badly, they may </a:t>
            </a:r>
            <a:r>
              <a:rPr lang="vi-VN" dirty="0" smtClean="0"/>
              <a:t>commit </a:t>
            </a:r>
            <a:r>
              <a:rPr lang="vi-VN" b="1" dirty="0" smtClean="0">
                <a:solidFill>
                  <a:srgbClr val="00B050"/>
                </a:solidFill>
              </a:rPr>
              <a:t>crime</a:t>
            </a:r>
            <a:r>
              <a:rPr lang="vi-VN" dirty="0" smtClean="0"/>
              <a:t>.</a:t>
            </a:r>
            <a:endParaRPr lang="vi-VN" dirty="0"/>
          </a:p>
        </p:txBody>
      </p:sp>
      <p:sp>
        <p:nvSpPr>
          <p:cNvPr id="8" name="Rectangle 7"/>
          <p:cNvSpPr/>
          <p:nvPr/>
        </p:nvSpPr>
        <p:spPr>
          <a:xfrm>
            <a:off x="4121950" y="3706019"/>
            <a:ext cx="5022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FF0000"/>
                </a:solidFill>
              </a:rPr>
              <a:t>Disease</a:t>
            </a:r>
            <a:r>
              <a:rPr lang="vi-VN" dirty="0" smtClean="0"/>
              <a:t> </a:t>
            </a:r>
            <a:r>
              <a:rPr lang="vi-VN" dirty="0"/>
              <a:t>spreads more quickly in overcrowded areas.</a:t>
            </a:r>
          </a:p>
        </p:txBody>
      </p:sp>
      <p:sp>
        <p:nvSpPr>
          <p:cNvPr id="9" name="Rectangle 8"/>
          <p:cNvSpPr/>
          <p:nvPr/>
        </p:nvSpPr>
        <p:spPr>
          <a:xfrm>
            <a:off x="4121950" y="4570115"/>
            <a:ext cx="5022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/>
              <a:t>In most big cities there are many wealthy people. but </a:t>
            </a:r>
            <a:r>
              <a:rPr lang="vi-VN" b="1" dirty="0" smtClean="0">
                <a:solidFill>
                  <a:srgbClr val="0070C0"/>
                </a:solidFill>
              </a:rPr>
              <a:t>poverty</a:t>
            </a:r>
            <a:r>
              <a:rPr lang="vi-VN" dirty="0" smtClean="0"/>
              <a:t> is </a:t>
            </a:r>
            <a:r>
              <a:rPr lang="vi-VN" dirty="0"/>
              <a:t>still a problem.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21950" y="5434211"/>
            <a:ext cx="5022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In the public school system, </a:t>
            </a:r>
            <a:r>
              <a:rPr lang="en-US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education</a:t>
            </a:r>
            <a:r>
              <a:rPr lang="en-US" dirty="0">
                <a:latin typeface="Arial" pitchFamily="34" charset="0"/>
                <a:cs typeface="Arial" pitchFamily="34" charset="0"/>
              </a:rPr>
              <a:t> is compulsory from age six to age sixteen.</a:t>
            </a:r>
            <a:endParaRPr lang="vi-VN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7158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843804" y="476672"/>
            <a:ext cx="34563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Grammar</a:t>
            </a:r>
            <a:endParaRPr lang="en-US" sz="5400" b="1" i="1" u="sng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" y="1400002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>
                <a:latin typeface="Arial" pitchFamily="34" charset="0"/>
                <a:cs typeface="Arial" pitchFamily="34" charset="0"/>
              </a:rPr>
              <a:t>3. Put an appropriate tag question at the end of each sentence. Then match the questions to their answers.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572721"/>
              </p:ext>
            </p:extLst>
          </p:nvPr>
        </p:nvGraphicFramePr>
        <p:xfrm>
          <a:off x="0" y="2132856"/>
          <a:ext cx="9144000" cy="39715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444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9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848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Questions</a:t>
                      </a:r>
                      <a:endParaRPr lang="vi-VN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Answers</a:t>
                      </a:r>
                      <a:endParaRPr lang="vi-VN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869">
                <a:tc>
                  <a:txBody>
                    <a:bodyPr/>
                    <a:lstStyle/>
                    <a:p>
                      <a:r>
                        <a:rPr lang="vi-VN" dirty="0" smtClean="0"/>
                        <a:t>1. We have more tourists this year,</a:t>
                      </a:r>
                      <a:r>
                        <a:rPr lang="vi-VN" baseline="0" dirty="0" smtClean="0"/>
                        <a:t> </a:t>
                      </a:r>
                      <a:r>
                        <a:rPr lang="vi-VN" dirty="0" smtClean="0"/>
                        <a:t>__________?</a:t>
                      </a:r>
                      <a:endParaRPr lang="vi-VN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vi-VN" dirty="0" smtClean="0"/>
                        <a:t>a. No, there are</a:t>
                      </a:r>
                      <a:r>
                        <a:rPr lang="vi-VN" baseline="0" dirty="0" smtClean="0"/>
                        <a:t> fewer than last year!</a:t>
                      </a:r>
                      <a:endParaRPr lang="vi-VN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4869">
                <a:tc>
                  <a:txBody>
                    <a:bodyPr/>
                    <a:lstStyle/>
                    <a:p>
                      <a:r>
                        <a:rPr lang="vi-VN" dirty="0" smtClean="0"/>
                        <a:t>2. You got stuck</a:t>
                      </a:r>
                      <a:r>
                        <a:rPr lang="vi-VN" baseline="0" dirty="0" smtClean="0"/>
                        <a:t> in a traffic jam on the way home, </a:t>
                      </a:r>
                      <a:r>
                        <a:rPr lang="vi-VN" dirty="0" smtClean="0"/>
                        <a:t>__________,</a:t>
                      </a:r>
                      <a:r>
                        <a:rPr lang="vi-VN" baseline="0" dirty="0" smtClean="0"/>
                        <a:t> Mum?</a:t>
                      </a:r>
                      <a:endParaRPr lang="vi-VN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vi-VN" dirty="0" smtClean="0"/>
                        <a:t>b. Yes, they do, particularly</a:t>
                      </a:r>
                      <a:r>
                        <a:rPr lang="vi-VN" baseline="0" dirty="0" smtClean="0"/>
                        <a:t> big cities in China.</a:t>
                      </a:r>
                      <a:endParaRPr lang="vi-VN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4869">
                <a:tc>
                  <a:txBody>
                    <a:bodyPr/>
                    <a:lstStyle/>
                    <a:p>
                      <a:r>
                        <a:rPr lang="vi-VN" dirty="0" smtClean="0"/>
                        <a:t>3. There will be a solution to this shortage of clean </a:t>
                      </a:r>
                    </a:p>
                    <a:p>
                      <a:r>
                        <a:rPr lang="vi-VN" dirty="0" smtClean="0"/>
                        <a:t>water, __________?</a:t>
                      </a:r>
                      <a:endParaRPr lang="vi-VN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vi-VN" dirty="0" smtClean="0"/>
                        <a:t>c. I hope there will.</a:t>
                      </a:r>
                      <a:endParaRPr lang="vi-VN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4869">
                <a:tc>
                  <a:txBody>
                    <a:bodyPr/>
                    <a:lstStyle/>
                    <a:p>
                      <a:r>
                        <a:rPr lang="vi-VN" dirty="0" smtClean="0"/>
                        <a:t>4. We should do something to reduce poverty, </a:t>
                      </a:r>
                    </a:p>
                    <a:p>
                      <a:r>
                        <a:rPr lang="vi-VN" dirty="0" smtClean="0"/>
                        <a:t>____________?</a:t>
                      </a:r>
                      <a:endParaRPr lang="vi-VN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vi-VN" dirty="0" smtClean="0"/>
                        <a:t>d.</a:t>
                      </a:r>
                      <a:r>
                        <a:rPr lang="vi-VN" baseline="0" dirty="0" smtClean="0"/>
                        <a:t> Yes, we should. But how?</a:t>
                      </a:r>
                      <a:endParaRPr lang="vi-VN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4869">
                <a:tc>
                  <a:txBody>
                    <a:bodyPr/>
                    <a:lstStyle/>
                    <a:p>
                      <a:r>
                        <a:rPr lang="vi-VN" dirty="0" smtClean="0"/>
                        <a:t>5. Big cities suffer more from air pollution,</a:t>
                      </a:r>
                    </a:p>
                    <a:p>
                      <a:r>
                        <a:rPr lang="vi-VN" dirty="0" smtClean="0"/>
                        <a:t>__________?</a:t>
                      </a:r>
                      <a:endParaRPr lang="vi-VN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vi-VN" dirty="0" smtClean="0"/>
                        <a:t>e. Yes, as always, dear.</a:t>
                      </a:r>
                      <a:endParaRPr lang="vi-VN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5148064" y="2852936"/>
            <a:ext cx="129614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779912" y="2627620"/>
            <a:ext cx="1044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don’t we</a:t>
            </a:r>
            <a:endParaRPr lang="vi-VN" dirty="0"/>
          </a:p>
        </p:txBody>
      </p:sp>
      <p:sp>
        <p:nvSpPr>
          <p:cNvPr id="14" name="TextBox 13"/>
          <p:cNvSpPr txBox="1"/>
          <p:nvPr/>
        </p:nvSpPr>
        <p:spPr>
          <a:xfrm>
            <a:off x="108013" y="3547493"/>
            <a:ext cx="1223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d</a:t>
            </a:r>
            <a:r>
              <a:rPr lang="vi-VN" dirty="0" smtClean="0"/>
              <a:t>idn’t you</a:t>
            </a:r>
            <a:endParaRPr lang="vi-VN" dirty="0"/>
          </a:p>
        </p:txBody>
      </p:sp>
      <p:sp>
        <p:nvSpPr>
          <p:cNvPr id="15" name="TextBox 14"/>
          <p:cNvSpPr txBox="1"/>
          <p:nvPr/>
        </p:nvSpPr>
        <p:spPr>
          <a:xfrm>
            <a:off x="899592" y="4427820"/>
            <a:ext cx="1044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w</a:t>
            </a:r>
            <a:r>
              <a:rPr lang="vi-VN" dirty="0" smtClean="0"/>
              <a:t>on’t it</a:t>
            </a:r>
            <a:endParaRPr lang="vi-VN" dirty="0"/>
          </a:p>
        </p:txBody>
      </p:sp>
      <p:sp>
        <p:nvSpPr>
          <p:cNvPr id="16" name="TextBox 15"/>
          <p:cNvSpPr txBox="1"/>
          <p:nvPr/>
        </p:nvSpPr>
        <p:spPr>
          <a:xfrm>
            <a:off x="144017" y="5081009"/>
            <a:ext cx="1547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shouldn’t we</a:t>
            </a:r>
            <a:endParaRPr lang="vi-VN" dirty="0"/>
          </a:p>
        </p:txBody>
      </p:sp>
      <p:sp>
        <p:nvSpPr>
          <p:cNvPr id="17" name="TextBox 16"/>
          <p:cNvSpPr txBox="1"/>
          <p:nvPr/>
        </p:nvSpPr>
        <p:spPr>
          <a:xfrm>
            <a:off x="108013" y="5733256"/>
            <a:ext cx="1223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don’t they</a:t>
            </a:r>
            <a:endParaRPr lang="vi-VN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5148064" y="3460358"/>
            <a:ext cx="1296144" cy="212888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236127" y="4399011"/>
            <a:ext cx="120808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24028" y="5079909"/>
            <a:ext cx="162018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4366383" y="3460358"/>
            <a:ext cx="2077825" cy="224408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428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476672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>
                <a:latin typeface="Arial" pitchFamily="34" charset="0"/>
                <a:cs typeface="Arial" pitchFamily="34" charset="0"/>
              </a:rPr>
              <a:t>4. Look at the situation and complete the effects with </a:t>
            </a:r>
            <a:r>
              <a:rPr lang="vi-VN" sz="2000" i="1" dirty="0" smtClean="0">
                <a:latin typeface="Arial" pitchFamily="34" charset="0"/>
                <a:cs typeface="Arial" pitchFamily="34" charset="0"/>
              </a:rPr>
              <a:t>more, fewer </a:t>
            </a:r>
            <a:r>
              <a:rPr lang="vi-VN" sz="2000" dirty="0" smtClean="0">
                <a:latin typeface="Arial" pitchFamily="34" charset="0"/>
                <a:cs typeface="Arial" pitchFamily="34" charset="0"/>
              </a:rPr>
              <a:t>or</a:t>
            </a:r>
            <a:r>
              <a:rPr lang="vi-VN" sz="2000" i="1" dirty="0" smtClean="0">
                <a:latin typeface="Arial" pitchFamily="34" charset="0"/>
                <a:cs typeface="Arial" pitchFamily="34" charset="0"/>
              </a:rPr>
              <a:t> less</a:t>
            </a:r>
            <a:r>
              <a:rPr lang="vi-VN" sz="20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934830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vi-VN" dirty="0" smtClean="0"/>
              <a:t>The factory will bring _______________ jobs to local people.</a:t>
            </a:r>
          </a:p>
          <a:p>
            <a:pPr marL="342900" indent="-342900">
              <a:buAutoNum type="arabicPeriod"/>
            </a:pPr>
            <a:endParaRPr lang="vi-VN" dirty="0" smtClean="0"/>
          </a:p>
          <a:p>
            <a:pPr marL="342900" indent="-342900">
              <a:buAutoNum type="arabicPeriod"/>
            </a:pPr>
            <a:endParaRPr lang="vi-VN" dirty="0" smtClean="0"/>
          </a:p>
          <a:p>
            <a:pPr marL="342900" indent="-342900">
              <a:buAutoNum type="arabicPeriod"/>
            </a:pPr>
            <a:r>
              <a:rPr lang="vi-VN" dirty="0" smtClean="0"/>
              <a:t>_______________ people will move here to work in the factory.</a:t>
            </a:r>
          </a:p>
          <a:p>
            <a:pPr marL="342900" indent="-342900">
              <a:buAutoNum type="arabicPeriod"/>
            </a:pPr>
            <a:endParaRPr lang="vi-VN" dirty="0" smtClean="0"/>
          </a:p>
          <a:p>
            <a:pPr marL="342900" indent="-342900">
              <a:buAutoNum type="arabicPeriod"/>
            </a:pPr>
            <a:endParaRPr lang="vi-VN" dirty="0" smtClean="0"/>
          </a:p>
          <a:p>
            <a:pPr marL="342900" indent="-342900">
              <a:buAutoNum type="arabicPeriod"/>
            </a:pPr>
            <a:r>
              <a:rPr lang="vi-VN" dirty="0" smtClean="0"/>
              <a:t>These people will need _______________ water and electricity.</a:t>
            </a:r>
          </a:p>
          <a:p>
            <a:pPr marL="342900" indent="-342900">
              <a:buAutoNum type="arabicPeriod"/>
            </a:pPr>
            <a:endParaRPr lang="vi-VN" dirty="0" smtClean="0"/>
          </a:p>
          <a:p>
            <a:pPr marL="342900" indent="-342900">
              <a:buAutoNum type="arabicPeriod"/>
            </a:pPr>
            <a:endParaRPr lang="vi-VN" dirty="0" smtClean="0"/>
          </a:p>
          <a:p>
            <a:pPr marL="342900" indent="-342900">
              <a:buAutoNum type="arabicPeriod"/>
            </a:pPr>
            <a:r>
              <a:rPr lang="vi-VN" dirty="0" smtClean="0"/>
              <a:t>There will be _______________ space for children to play.</a:t>
            </a:r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20545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 smtClean="0"/>
              <a:t>Situation.  </a:t>
            </a:r>
            <a:r>
              <a:rPr lang="vi-VN" dirty="0" smtClean="0"/>
              <a:t>A new factory will be built in my neighbourhood.</a:t>
            </a:r>
            <a:endParaRPr lang="vi-VN" dirty="0"/>
          </a:p>
        </p:txBody>
      </p:sp>
      <p:sp>
        <p:nvSpPr>
          <p:cNvPr id="11" name="AutoShape 2" descr="http://img01.vietnhat.tv/usr/jouhou/10253941_308606509293785_3765978991304074436_n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2" name="AutoShape 4" descr="http://img01.vietnhat.tv/usr/jouhou/10253941_308606509293785_3765978991304074436_n.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3" name="AutoShape 6" descr="http://img01.vietnhat.tv/usr/jouhou/10253941_308606509293785_3765978991304074436_n.pn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4" name="AutoShape 2" descr="https://s-media-cache-ak0.pinimg.com/736x/c8/63/f4/c863f4662af1ca2bc9c63a39e9425b11.jp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Rectangle 6"/>
          <p:cNvSpPr/>
          <p:nvPr/>
        </p:nvSpPr>
        <p:spPr>
          <a:xfrm>
            <a:off x="3195270" y="1753652"/>
            <a:ext cx="99976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ore</a:t>
            </a:r>
            <a:endParaRPr lang="en-U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92781" y="3356992"/>
            <a:ext cx="99976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ore</a:t>
            </a:r>
            <a:endParaRPr lang="en-U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50522" y="2545740"/>
            <a:ext cx="102220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More</a:t>
            </a:r>
            <a:endParaRPr lang="en-U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47894" y="4201924"/>
            <a:ext cx="76495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less</a:t>
            </a:r>
            <a:endParaRPr lang="en-U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7392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835517" y="476672"/>
            <a:ext cx="54729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Communication</a:t>
            </a:r>
            <a:endParaRPr lang="en-US" sz="5400" b="1" i="1" u="sng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1400002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vi-VN" sz="3200" b="1" dirty="0" smtClean="0">
                <a:solidFill>
                  <a:srgbClr val="FFC000"/>
                </a:solidFill>
                <a:latin typeface="+mj-lt"/>
                <a:cs typeface="Arial" pitchFamily="34" charset="0"/>
              </a:rPr>
              <a:t>I’ve got more!</a:t>
            </a:r>
          </a:p>
          <a:p>
            <a:r>
              <a:rPr lang="vi-VN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000" dirty="0" smtClean="0">
                <a:latin typeface="Arial" pitchFamily="34" charset="0"/>
                <a:cs typeface="Arial" pitchFamily="34" charset="0"/>
              </a:rPr>
              <a:t>   Work in groups. Look at the situations and talk about their possible effects.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02" y="2292554"/>
            <a:ext cx="9144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i="1" dirty="0" smtClean="0">
                <a:solidFill>
                  <a:srgbClr val="FF0000"/>
                </a:solidFill>
              </a:rPr>
              <a:t>Example:</a:t>
            </a:r>
          </a:p>
          <a:p>
            <a:r>
              <a:rPr lang="vi-VN" b="1" dirty="0" smtClean="0"/>
              <a:t>Situation:  </a:t>
            </a:r>
            <a:r>
              <a:rPr lang="vi-VN" dirty="0" smtClean="0"/>
              <a:t>A cousin is moving in to share your room for two months.</a:t>
            </a:r>
          </a:p>
          <a:p>
            <a:r>
              <a:rPr lang="vi-VN" b="1" dirty="0" smtClean="0"/>
              <a:t>Effects:    </a:t>
            </a:r>
            <a:r>
              <a:rPr lang="vi-VN" dirty="0" smtClean="0"/>
              <a:t>- I will lose my privacy.</a:t>
            </a:r>
          </a:p>
          <a:p>
            <a:r>
              <a:rPr lang="vi-VN" dirty="0"/>
              <a:t> </a:t>
            </a:r>
            <a:r>
              <a:rPr lang="vi-VN" dirty="0" smtClean="0"/>
              <a:t>                - I can have more fun.</a:t>
            </a:r>
          </a:p>
          <a:p>
            <a:r>
              <a:rPr lang="vi-VN" dirty="0"/>
              <a:t> </a:t>
            </a:r>
            <a:r>
              <a:rPr lang="vi-VN" dirty="0" smtClean="0"/>
              <a:t>                - I will have less space of my own.</a:t>
            </a:r>
          </a:p>
          <a:p>
            <a:endParaRPr lang="vi-VN" dirty="0"/>
          </a:p>
          <a:p>
            <a:endParaRPr lang="vi-VN" dirty="0" smtClean="0"/>
          </a:p>
          <a:p>
            <a:endParaRPr lang="vi-VN" dirty="0"/>
          </a:p>
          <a:p>
            <a:endParaRPr lang="vi-VN" dirty="0" smtClean="0"/>
          </a:p>
          <a:p>
            <a:endParaRPr lang="vi-VN" b="1" dirty="0"/>
          </a:p>
          <a:p>
            <a:r>
              <a:rPr lang="vi-VN" b="1" dirty="0" smtClean="0"/>
              <a:t>Situation 1. </a:t>
            </a:r>
            <a:r>
              <a:rPr lang="vi-VN" dirty="0" smtClean="0"/>
              <a:t>The karaoke next to your house is attracting more and more young people coming.</a:t>
            </a:r>
          </a:p>
          <a:p>
            <a:r>
              <a:rPr lang="vi-VN" b="1" dirty="0" smtClean="0"/>
              <a:t>Situation 2. </a:t>
            </a:r>
            <a:r>
              <a:rPr lang="vi-VN" dirty="0" smtClean="0"/>
              <a:t>A flea market has been established in your neighbourhood.</a:t>
            </a:r>
            <a:endParaRPr lang="vi-VN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3806" y="2924944"/>
            <a:ext cx="3890194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75452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860140"/>
              </p:ext>
            </p:extLst>
          </p:nvPr>
        </p:nvGraphicFramePr>
        <p:xfrm>
          <a:off x="1502911" y="1830950"/>
          <a:ext cx="6216352" cy="2459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8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7824">
                <a:tc>
                  <a:txBody>
                    <a:bodyPr/>
                    <a:lstStyle/>
                    <a:p>
                      <a:pPr algn="l"/>
                      <a:r>
                        <a:rPr lang="vi-VN" dirty="0" smtClean="0">
                          <a:solidFill>
                            <a:srgbClr val="00B050"/>
                          </a:solidFill>
                        </a:rPr>
                        <a:t>Finished! </a:t>
                      </a:r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vi-VN" dirty="0" smtClean="0">
                          <a:solidFill>
                            <a:srgbClr val="00B050"/>
                          </a:solidFill>
                        </a:rPr>
                        <a:t>Now</a:t>
                      </a:r>
                      <a:r>
                        <a:rPr lang="vi-VN" baseline="0" dirty="0" smtClean="0">
                          <a:solidFill>
                            <a:srgbClr val="00B050"/>
                          </a:solidFill>
                        </a:rPr>
                        <a:t> I can ...</a:t>
                      </a:r>
                      <a:endParaRPr lang="vi-VN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610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vi-VN" baseline="0" dirty="0" smtClean="0">
                          <a:solidFill>
                            <a:schemeClr val="tx1"/>
                          </a:solidFill>
                        </a:rPr>
                        <a:t>use words to describe overcrowded places and the effects of overcrowding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vi-VN" baseline="0" dirty="0" smtClean="0">
                          <a:solidFill>
                            <a:schemeClr val="tx1"/>
                          </a:solidFill>
                        </a:rPr>
                        <a:t>form comparisons of quantifiers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vi-VN" baseline="0" dirty="0" smtClean="0">
                          <a:solidFill>
                            <a:schemeClr val="tx1"/>
                          </a:solidFill>
                        </a:rPr>
                        <a:t>use tag questions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vi-VN" baseline="0" dirty="0" smtClean="0">
                          <a:solidFill>
                            <a:schemeClr val="tx1"/>
                          </a:solidFill>
                        </a:rPr>
                        <a:t>write about the population change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023" y="1990742"/>
            <a:ext cx="261938" cy="261938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095" y="1990742"/>
            <a:ext cx="261937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032" y="1990742"/>
            <a:ext cx="261938" cy="26193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619" y="1990742"/>
            <a:ext cx="261938" cy="26193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9681" y="1990742"/>
            <a:ext cx="261938" cy="26193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7743" y="1989547"/>
            <a:ext cx="261938" cy="261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105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671</Words>
  <Application>Microsoft Office PowerPoint</Application>
  <PresentationFormat>On-screen Show (4:3)</PresentationFormat>
  <Paragraphs>117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.VnShelley Allegro</vt:lpstr>
      <vt:lpstr>Arial</vt:lpstr>
      <vt:lpstr>Calibri</vt:lpstr>
      <vt:lpstr>Calibri Light</vt:lpstr>
      <vt:lpstr>Pristina</vt:lpstr>
      <vt:lpstr>Times New Roman</vt:lpstr>
      <vt:lpstr>Office Theme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Admin</cp:lastModifiedBy>
  <cp:revision>30</cp:revision>
  <dcterms:created xsi:type="dcterms:W3CDTF">2016-04-21T12:51:35Z</dcterms:created>
  <dcterms:modified xsi:type="dcterms:W3CDTF">2022-05-08T15:55:04Z</dcterms:modified>
</cp:coreProperties>
</file>