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5" r:id="rId1"/>
  </p:sldMasterIdLst>
  <p:notesMasterIdLst>
    <p:notesMasterId r:id="rId20"/>
  </p:notesMasterIdLst>
  <p:sldIdLst>
    <p:sldId id="322" r:id="rId2"/>
    <p:sldId id="323" r:id="rId3"/>
    <p:sldId id="258" r:id="rId4"/>
    <p:sldId id="326" r:id="rId5"/>
    <p:sldId id="260" r:id="rId6"/>
    <p:sldId id="261" r:id="rId7"/>
    <p:sldId id="318" r:id="rId8"/>
    <p:sldId id="284" r:id="rId9"/>
    <p:sldId id="288" r:id="rId10"/>
    <p:sldId id="319" r:id="rId11"/>
    <p:sldId id="324" r:id="rId12"/>
    <p:sldId id="315" r:id="rId13"/>
    <p:sldId id="320" r:id="rId14"/>
    <p:sldId id="316" r:id="rId15"/>
    <p:sldId id="290" r:id="rId16"/>
    <p:sldId id="268" r:id="rId17"/>
    <p:sldId id="295" r:id="rId18"/>
    <p:sldId id="298" r:id="rId19"/>
  </p:sldIdLst>
  <p:sldSz cx="9144000" cy="6858000" type="screen4x3"/>
  <p:notesSz cx="6858000" cy="9144000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CC6600"/>
    <a:srgbClr val="9AEC14"/>
    <a:srgbClr val="FF0000"/>
    <a:srgbClr val="CCFFCC"/>
    <a:srgbClr val="CCFF99"/>
    <a:srgbClr val="0000CC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37" autoAdjust="0"/>
    <p:restoredTop sz="94660"/>
  </p:normalViewPr>
  <p:slideViewPr>
    <p:cSldViewPr>
      <p:cViewPr>
        <p:scale>
          <a:sx n="50" d="100"/>
          <a:sy n="50" d="100"/>
        </p:scale>
        <p:origin x="-1686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4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4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4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62FB43E-1380-432E-894C-C8525FA3CF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524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096A4E6-9DDF-43B6-8B39-FA9C2178C74A}" type="slidenum">
              <a:rPr lang="en-US" smtClean="0"/>
              <a:pPr eaLnBrk="1" hangingPunct="1"/>
              <a:t>15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4D84B-6180-45FE-AF86-8DED3BAFFC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619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A6D559-EBC3-4CE3-B95E-68D85EA615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810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3A603-0FD0-4158-9B83-E371AD059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5521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6A896-358D-47D7-B244-12285D968F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479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895A865-314A-4AF9-AC91-1D16DC343B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837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DBAD8C-272E-4A3D-82DA-0CEAE889BA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653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8DD51F-FE6D-4108-B822-AEB4DD6F47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254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517256-4254-40C6-AFBD-C4C087A11A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027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3990E6-9B14-4D14-A835-6607D3BB39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112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5E8E2-2A88-434F-B330-1992BC9734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027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1C0E9-FC90-46BB-B7A8-0694B9BEDF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590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5F79D1-E690-4348-9923-EBF33E7992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404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F6765-EAF3-4A01-A1F6-3B246462C0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877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96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9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96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65173DC-305C-4DA5-B0B4-73DD316BA7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808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bai%20tap%20cung%20co%20phan%202.gsp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7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image" Target="../media/image9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4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6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dinh%20li%201.gsp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Package%20-%20Minh%20hoa%20tinh%20chat%20phan%20giac%20mot%20goc/Minh%20hoa%20tinh%20chat%20phan%20giac%20mot%20goc.exe" TargetMode="Externa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4" Type="http://schemas.openxmlformats.org/officeDocument/2006/relationships/hyperlink" Target="dli%202.gsp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609600" y="1295400"/>
            <a:ext cx="77057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/>
              <a:t> 1. Độ dài đoạn thẳng nào là khoảng cách từ điểm A đến đường thẳng d?</a:t>
            </a:r>
          </a:p>
        </p:txBody>
      </p:sp>
      <p:sp>
        <p:nvSpPr>
          <p:cNvPr id="30735" name="Oval 15"/>
          <p:cNvSpPr>
            <a:spLocks noChangeArrowheads="1"/>
          </p:cNvSpPr>
          <p:nvPr/>
        </p:nvSpPr>
        <p:spPr bwMode="auto">
          <a:xfrm>
            <a:off x="2895600" y="228600"/>
            <a:ext cx="3200400" cy="1066800"/>
          </a:xfrm>
          <a:prstGeom prst="ellipse">
            <a:avLst/>
          </a:prstGeom>
          <a:gradFill rotWithShape="1">
            <a:gsLst>
              <a:gs pos="0">
                <a:srgbClr val="CCFF99"/>
              </a:gs>
              <a:gs pos="50000">
                <a:schemeClr val="bg1"/>
              </a:gs>
              <a:gs pos="100000">
                <a:srgbClr val="CCFF99"/>
              </a:gs>
            </a:gsLst>
            <a:lin ang="5400000" scaled="1"/>
          </a:gra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/>
              <a:t>KIỂM TRA BÀI CŨ</a:t>
            </a: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457200" y="4267200"/>
            <a:ext cx="7705725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/>
              <a:t> 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400"/>
              <a:t>A. AH                    B. AB                         C. AC</a:t>
            </a:r>
          </a:p>
        </p:txBody>
      </p:sp>
      <p:pic>
        <p:nvPicPr>
          <p:cNvPr id="5530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133600"/>
            <a:ext cx="3252788" cy="2249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5304" name="Oval 8"/>
          <p:cNvSpPr>
            <a:spLocks noChangeArrowheads="1"/>
          </p:cNvSpPr>
          <p:nvPr/>
        </p:nvSpPr>
        <p:spPr bwMode="auto">
          <a:xfrm>
            <a:off x="457200" y="4876800"/>
            <a:ext cx="381000" cy="533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4"/>
          <p:cNvSpPr txBox="1">
            <a:spLocks noChangeArrowheads="1"/>
          </p:cNvSpPr>
          <p:nvPr/>
        </p:nvSpPr>
        <p:spPr bwMode="auto">
          <a:xfrm>
            <a:off x="381000" y="468313"/>
            <a:ext cx="8534400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u="sng">
                <a:solidFill>
                  <a:srgbClr val="FF0000"/>
                </a:solidFill>
              </a:rPr>
              <a:t>Bài tập 3:</a:t>
            </a:r>
            <a:r>
              <a:rPr lang="en-US" sz="2400" i="1">
                <a:solidFill>
                  <a:srgbClr val="FF3300"/>
                </a:solidFill>
              </a:rPr>
              <a:t> </a:t>
            </a:r>
            <a:r>
              <a:rPr lang="en-US" sz="2400"/>
              <a:t>Truờng hợp nào sau đây có</a:t>
            </a:r>
            <a:r>
              <a:rPr lang="en-US" sz="2400" i="1">
                <a:solidFill>
                  <a:srgbClr val="FF3300"/>
                </a:solidFill>
              </a:rPr>
              <a:t> </a:t>
            </a:r>
            <a:r>
              <a:rPr lang="en-US" sz="2400"/>
              <a:t>OM là tia phân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/>
              <a:t> giác của góc xOy</a:t>
            </a:r>
          </a:p>
        </p:txBody>
      </p:sp>
      <p:sp>
        <p:nvSpPr>
          <p:cNvPr id="150533" name="Text Box 5"/>
          <p:cNvSpPr txBox="1">
            <a:spLocks noChangeArrowheads="1"/>
          </p:cNvSpPr>
          <p:nvPr/>
        </p:nvSpPr>
        <p:spPr bwMode="auto">
          <a:xfrm>
            <a:off x="838200" y="3733800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i="1">
                <a:solidFill>
                  <a:srgbClr val="990000"/>
                </a:solidFill>
                <a:latin typeface="Times New Roman" pitchFamily="18" charset="0"/>
              </a:rPr>
              <a:t>Hình 1</a:t>
            </a:r>
          </a:p>
        </p:txBody>
      </p:sp>
      <p:grpSp>
        <p:nvGrpSpPr>
          <p:cNvPr id="16" name="Group 60"/>
          <p:cNvGrpSpPr>
            <a:grpSpLocks/>
          </p:cNvGrpSpPr>
          <p:nvPr/>
        </p:nvGrpSpPr>
        <p:grpSpPr bwMode="auto">
          <a:xfrm>
            <a:off x="228600" y="1257300"/>
            <a:ext cx="3595688" cy="2795588"/>
            <a:chOff x="240" y="624"/>
            <a:chExt cx="2265" cy="1761"/>
          </a:xfrm>
        </p:grpSpPr>
        <p:sp>
          <p:nvSpPr>
            <p:cNvPr id="49157" name="Line 61"/>
            <p:cNvSpPr>
              <a:spLocks noChangeShapeType="1"/>
            </p:cNvSpPr>
            <p:nvPr/>
          </p:nvSpPr>
          <p:spPr bwMode="auto">
            <a:xfrm flipV="1">
              <a:off x="432" y="1536"/>
              <a:ext cx="1872" cy="51"/>
            </a:xfrm>
            <a:prstGeom prst="line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58" name="Line 62"/>
            <p:cNvSpPr>
              <a:spLocks noChangeShapeType="1"/>
            </p:cNvSpPr>
            <p:nvPr/>
          </p:nvSpPr>
          <p:spPr bwMode="auto">
            <a:xfrm>
              <a:off x="1851" y="1008"/>
              <a:ext cx="261" cy="528"/>
            </a:xfrm>
            <a:prstGeom prst="line">
              <a:avLst/>
            </a:prstGeom>
            <a:noFill/>
            <a:ln w="254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9159" name="Group 63"/>
            <p:cNvGrpSpPr>
              <a:grpSpLocks/>
            </p:cNvGrpSpPr>
            <p:nvPr/>
          </p:nvGrpSpPr>
          <p:grpSpPr bwMode="auto">
            <a:xfrm>
              <a:off x="240" y="624"/>
              <a:ext cx="2265" cy="1761"/>
              <a:chOff x="240" y="624"/>
              <a:chExt cx="2265" cy="1761"/>
            </a:xfrm>
          </p:grpSpPr>
          <p:sp>
            <p:nvSpPr>
              <p:cNvPr id="49160" name="Text Box 64"/>
              <p:cNvSpPr txBox="1">
                <a:spLocks noChangeArrowheads="1"/>
              </p:cNvSpPr>
              <p:nvPr/>
            </p:nvSpPr>
            <p:spPr bwMode="auto">
              <a:xfrm>
                <a:off x="240" y="1432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o</a:t>
                </a:r>
              </a:p>
            </p:txBody>
          </p:sp>
          <p:sp>
            <p:nvSpPr>
              <p:cNvPr id="49161" name="Text Box 65"/>
              <p:cNvSpPr txBox="1">
                <a:spLocks noChangeArrowheads="1"/>
              </p:cNvSpPr>
              <p:nvPr/>
            </p:nvSpPr>
            <p:spPr bwMode="auto">
              <a:xfrm>
                <a:off x="1653" y="76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A</a:t>
                </a:r>
              </a:p>
            </p:txBody>
          </p:sp>
          <p:sp>
            <p:nvSpPr>
              <p:cNvPr id="49162" name="Text Box 66"/>
              <p:cNvSpPr txBox="1">
                <a:spLocks noChangeArrowheads="1"/>
              </p:cNvSpPr>
              <p:nvPr/>
            </p:nvSpPr>
            <p:spPr bwMode="auto">
              <a:xfrm>
                <a:off x="1734" y="2097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B</a:t>
                </a:r>
              </a:p>
            </p:txBody>
          </p:sp>
          <p:sp>
            <p:nvSpPr>
              <p:cNvPr id="49163" name="Text Box 67"/>
              <p:cNvSpPr txBox="1">
                <a:spLocks noChangeArrowheads="1"/>
              </p:cNvSpPr>
              <p:nvPr/>
            </p:nvSpPr>
            <p:spPr bwMode="auto">
              <a:xfrm>
                <a:off x="2073" y="2080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y</a:t>
                </a:r>
              </a:p>
            </p:txBody>
          </p:sp>
          <p:sp>
            <p:nvSpPr>
              <p:cNvPr id="49164" name="Text Box 68"/>
              <p:cNvSpPr txBox="1">
                <a:spLocks noChangeArrowheads="1"/>
              </p:cNvSpPr>
              <p:nvPr/>
            </p:nvSpPr>
            <p:spPr bwMode="auto">
              <a:xfrm>
                <a:off x="2217" y="1443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endParaRPr lang="en-US" sz="2400">
                  <a:solidFill>
                    <a:srgbClr val="0000FF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9165" name="Text Box 69"/>
              <p:cNvSpPr txBox="1">
                <a:spLocks noChangeArrowheads="1"/>
              </p:cNvSpPr>
              <p:nvPr/>
            </p:nvSpPr>
            <p:spPr bwMode="auto">
              <a:xfrm>
                <a:off x="2217" y="624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x</a:t>
                </a:r>
              </a:p>
            </p:txBody>
          </p:sp>
          <p:sp>
            <p:nvSpPr>
              <p:cNvPr id="49166" name="Text Box 70"/>
              <p:cNvSpPr txBox="1">
                <a:spLocks noChangeArrowheads="1"/>
              </p:cNvSpPr>
              <p:nvPr/>
            </p:nvSpPr>
            <p:spPr bwMode="auto">
              <a:xfrm>
                <a:off x="1737" y="1534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M</a:t>
                </a:r>
              </a:p>
            </p:txBody>
          </p:sp>
          <p:sp>
            <p:nvSpPr>
              <p:cNvPr id="49167" name="Line 71"/>
              <p:cNvSpPr>
                <a:spLocks noChangeShapeType="1"/>
              </p:cNvSpPr>
              <p:nvPr/>
            </p:nvSpPr>
            <p:spPr bwMode="auto">
              <a:xfrm>
                <a:off x="441" y="1587"/>
                <a:ext cx="1691" cy="675"/>
              </a:xfrm>
              <a:prstGeom prst="line">
                <a:avLst/>
              </a:prstGeom>
              <a:noFill/>
              <a:ln w="254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68" name="Line 72"/>
              <p:cNvSpPr>
                <a:spLocks noChangeShapeType="1"/>
              </p:cNvSpPr>
              <p:nvPr/>
            </p:nvSpPr>
            <p:spPr bwMode="auto">
              <a:xfrm flipV="1">
                <a:off x="452" y="851"/>
                <a:ext cx="1735" cy="727"/>
              </a:xfrm>
              <a:prstGeom prst="line">
                <a:avLst/>
              </a:prstGeom>
              <a:noFill/>
              <a:ln w="254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69" name="Line 73"/>
              <p:cNvSpPr>
                <a:spLocks noChangeShapeType="1"/>
              </p:cNvSpPr>
              <p:nvPr/>
            </p:nvSpPr>
            <p:spPr bwMode="auto">
              <a:xfrm flipH="1">
                <a:off x="1886" y="1536"/>
                <a:ext cx="226" cy="635"/>
              </a:xfrm>
              <a:prstGeom prst="line">
                <a:avLst/>
              </a:prstGeom>
              <a:noFill/>
              <a:ln w="254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9170" name="Group 74"/>
              <p:cNvGrpSpPr>
                <a:grpSpLocks/>
              </p:cNvGrpSpPr>
              <p:nvPr/>
            </p:nvGrpSpPr>
            <p:grpSpPr bwMode="auto">
              <a:xfrm>
                <a:off x="1737" y="1033"/>
                <a:ext cx="144" cy="91"/>
                <a:chOff x="1584" y="2448"/>
                <a:chExt cx="144" cy="96"/>
              </a:xfrm>
            </p:grpSpPr>
            <p:sp>
              <p:nvSpPr>
                <p:cNvPr id="49171" name="Line 75"/>
                <p:cNvSpPr>
                  <a:spLocks noChangeShapeType="1"/>
                </p:cNvSpPr>
                <p:nvPr/>
              </p:nvSpPr>
              <p:spPr bwMode="auto">
                <a:xfrm>
                  <a:off x="1584" y="2448"/>
                  <a:ext cx="48" cy="96"/>
                </a:xfrm>
                <a:prstGeom prst="line">
                  <a:avLst/>
                </a:prstGeom>
                <a:noFill/>
                <a:ln w="25400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172" name="Line 76"/>
                <p:cNvSpPr>
                  <a:spLocks noChangeShapeType="1"/>
                </p:cNvSpPr>
                <p:nvPr/>
              </p:nvSpPr>
              <p:spPr bwMode="auto">
                <a:xfrm flipV="1">
                  <a:off x="1632" y="2496"/>
                  <a:ext cx="96" cy="48"/>
                </a:xfrm>
                <a:prstGeom prst="line">
                  <a:avLst/>
                </a:prstGeom>
                <a:noFill/>
                <a:ln w="25400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9173" name="Group 77"/>
              <p:cNvGrpSpPr>
                <a:grpSpLocks/>
              </p:cNvGrpSpPr>
              <p:nvPr/>
            </p:nvGrpSpPr>
            <p:grpSpPr bwMode="auto">
              <a:xfrm>
                <a:off x="1776" y="2026"/>
                <a:ext cx="144" cy="91"/>
                <a:chOff x="1632" y="3504"/>
                <a:chExt cx="144" cy="96"/>
              </a:xfrm>
            </p:grpSpPr>
            <p:sp>
              <p:nvSpPr>
                <p:cNvPr id="49174" name="Line 78"/>
                <p:cNvSpPr>
                  <a:spLocks noChangeShapeType="1"/>
                </p:cNvSpPr>
                <p:nvPr/>
              </p:nvSpPr>
              <p:spPr bwMode="auto">
                <a:xfrm flipV="1">
                  <a:off x="1632" y="3504"/>
                  <a:ext cx="48" cy="96"/>
                </a:xfrm>
                <a:prstGeom prst="line">
                  <a:avLst/>
                </a:prstGeom>
                <a:noFill/>
                <a:ln w="25400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175" name="Line 79"/>
                <p:cNvSpPr>
                  <a:spLocks noChangeShapeType="1"/>
                </p:cNvSpPr>
                <p:nvPr/>
              </p:nvSpPr>
              <p:spPr bwMode="auto">
                <a:xfrm>
                  <a:off x="1680" y="3504"/>
                  <a:ext cx="96" cy="48"/>
                </a:xfrm>
                <a:prstGeom prst="line">
                  <a:avLst/>
                </a:prstGeom>
                <a:noFill/>
                <a:ln w="25400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50608" name="Text Box 80"/>
          <p:cNvSpPr txBox="1">
            <a:spLocks noChangeArrowheads="1"/>
          </p:cNvSpPr>
          <p:nvPr/>
        </p:nvSpPr>
        <p:spPr bwMode="auto">
          <a:xfrm>
            <a:off x="5054600" y="3535363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i="1">
                <a:solidFill>
                  <a:srgbClr val="990000"/>
                </a:solidFill>
                <a:latin typeface="Times New Roman" pitchFamily="18" charset="0"/>
              </a:rPr>
              <a:t>Hình 2</a:t>
            </a:r>
          </a:p>
        </p:txBody>
      </p:sp>
      <p:sp>
        <p:nvSpPr>
          <p:cNvPr id="150609" name="Text Box 81"/>
          <p:cNvSpPr txBox="1">
            <a:spLocks noChangeArrowheads="1"/>
          </p:cNvSpPr>
          <p:nvPr/>
        </p:nvSpPr>
        <p:spPr bwMode="auto">
          <a:xfrm>
            <a:off x="1143000" y="5978525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i="1">
                <a:solidFill>
                  <a:srgbClr val="990000"/>
                </a:solidFill>
                <a:latin typeface="Times New Roman" pitchFamily="18" charset="0"/>
              </a:rPr>
              <a:t>Hình 3</a:t>
            </a:r>
          </a:p>
        </p:txBody>
      </p:sp>
      <p:grpSp>
        <p:nvGrpSpPr>
          <p:cNvPr id="3" name="Group 60"/>
          <p:cNvGrpSpPr>
            <a:grpSpLocks/>
          </p:cNvGrpSpPr>
          <p:nvPr/>
        </p:nvGrpSpPr>
        <p:grpSpPr bwMode="auto">
          <a:xfrm>
            <a:off x="4173538" y="1111250"/>
            <a:ext cx="3595687" cy="2795588"/>
            <a:chOff x="240" y="624"/>
            <a:chExt cx="2265" cy="1761"/>
          </a:xfrm>
        </p:grpSpPr>
        <p:sp>
          <p:nvSpPr>
            <p:cNvPr id="49179" name="Line 61"/>
            <p:cNvSpPr>
              <a:spLocks noChangeShapeType="1"/>
            </p:cNvSpPr>
            <p:nvPr/>
          </p:nvSpPr>
          <p:spPr bwMode="auto">
            <a:xfrm flipV="1">
              <a:off x="432" y="1536"/>
              <a:ext cx="1872" cy="51"/>
            </a:xfrm>
            <a:prstGeom prst="line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80" name="Line 62"/>
            <p:cNvSpPr>
              <a:spLocks noChangeShapeType="1"/>
            </p:cNvSpPr>
            <p:nvPr/>
          </p:nvSpPr>
          <p:spPr bwMode="auto">
            <a:xfrm>
              <a:off x="1851" y="1008"/>
              <a:ext cx="261" cy="528"/>
            </a:xfrm>
            <a:prstGeom prst="line">
              <a:avLst/>
            </a:prstGeom>
            <a:noFill/>
            <a:ln w="254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9181" name="Group 63"/>
            <p:cNvGrpSpPr>
              <a:grpSpLocks/>
            </p:cNvGrpSpPr>
            <p:nvPr/>
          </p:nvGrpSpPr>
          <p:grpSpPr bwMode="auto">
            <a:xfrm>
              <a:off x="240" y="624"/>
              <a:ext cx="2265" cy="1761"/>
              <a:chOff x="240" y="624"/>
              <a:chExt cx="2265" cy="1761"/>
            </a:xfrm>
          </p:grpSpPr>
          <p:sp>
            <p:nvSpPr>
              <p:cNvPr id="49182" name="Text Box 64"/>
              <p:cNvSpPr txBox="1">
                <a:spLocks noChangeArrowheads="1"/>
              </p:cNvSpPr>
              <p:nvPr/>
            </p:nvSpPr>
            <p:spPr bwMode="auto">
              <a:xfrm>
                <a:off x="240" y="1432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o</a:t>
                </a:r>
              </a:p>
            </p:txBody>
          </p:sp>
          <p:sp>
            <p:nvSpPr>
              <p:cNvPr id="49183" name="Text Box 65"/>
              <p:cNvSpPr txBox="1">
                <a:spLocks noChangeArrowheads="1"/>
              </p:cNvSpPr>
              <p:nvPr/>
            </p:nvSpPr>
            <p:spPr bwMode="auto">
              <a:xfrm>
                <a:off x="1653" y="76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A</a:t>
                </a:r>
              </a:p>
            </p:txBody>
          </p:sp>
          <p:sp>
            <p:nvSpPr>
              <p:cNvPr id="49184" name="Text Box 66"/>
              <p:cNvSpPr txBox="1">
                <a:spLocks noChangeArrowheads="1"/>
              </p:cNvSpPr>
              <p:nvPr/>
            </p:nvSpPr>
            <p:spPr bwMode="auto">
              <a:xfrm>
                <a:off x="1734" y="2097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B</a:t>
                </a:r>
              </a:p>
            </p:txBody>
          </p:sp>
          <p:sp>
            <p:nvSpPr>
              <p:cNvPr id="49185" name="Text Box 67"/>
              <p:cNvSpPr txBox="1">
                <a:spLocks noChangeArrowheads="1"/>
              </p:cNvSpPr>
              <p:nvPr/>
            </p:nvSpPr>
            <p:spPr bwMode="auto">
              <a:xfrm>
                <a:off x="2073" y="2080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y</a:t>
                </a:r>
              </a:p>
            </p:txBody>
          </p:sp>
          <p:sp>
            <p:nvSpPr>
              <p:cNvPr id="49186" name="Text Box 68"/>
              <p:cNvSpPr txBox="1">
                <a:spLocks noChangeArrowheads="1"/>
              </p:cNvSpPr>
              <p:nvPr/>
            </p:nvSpPr>
            <p:spPr bwMode="auto">
              <a:xfrm>
                <a:off x="2217" y="1443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endParaRPr lang="en-US" sz="2400">
                  <a:solidFill>
                    <a:srgbClr val="0000FF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9187" name="Text Box 69"/>
              <p:cNvSpPr txBox="1">
                <a:spLocks noChangeArrowheads="1"/>
              </p:cNvSpPr>
              <p:nvPr/>
            </p:nvSpPr>
            <p:spPr bwMode="auto">
              <a:xfrm>
                <a:off x="2217" y="624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x</a:t>
                </a:r>
              </a:p>
            </p:txBody>
          </p:sp>
          <p:sp>
            <p:nvSpPr>
              <p:cNvPr id="49188" name="Text Box 70"/>
              <p:cNvSpPr txBox="1">
                <a:spLocks noChangeArrowheads="1"/>
              </p:cNvSpPr>
              <p:nvPr/>
            </p:nvSpPr>
            <p:spPr bwMode="auto">
              <a:xfrm>
                <a:off x="1737" y="1534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M</a:t>
                </a:r>
              </a:p>
            </p:txBody>
          </p:sp>
          <p:sp>
            <p:nvSpPr>
              <p:cNvPr id="49189" name="Line 71"/>
              <p:cNvSpPr>
                <a:spLocks noChangeShapeType="1"/>
              </p:cNvSpPr>
              <p:nvPr/>
            </p:nvSpPr>
            <p:spPr bwMode="auto">
              <a:xfrm>
                <a:off x="441" y="1587"/>
                <a:ext cx="1691" cy="675"/>
              </a:xfrm>
              <a:prstGeom prst="line">
                <a:avLst/>
              </a:prstGeom>
              <a:noFill/>
              <a:ln w="254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90" name="Line 72"/>
              <p:cNvSpPr>
                <a:spLocks noChangeShapeType="1"/>
              </p:cNvSpPr>
              <p:nvPr/>
            </p:nvSpPr>
            <p:spPr bwMode="auto">
              <a:xfrm flipV="1">
                <a:off x="452" y="851"/>
                <a:ext cx="1735" cy="727"/>
              </a:xfrm>
              <a:prstGeom prst="line">
                <a:avLst/>
              </a:prstGeom>
              <a:noFill/>
              <a:ln w="254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91" name="Line 73"/>
              <p:cNvSpPr>
                <a:spLocks noChangeShapeType="1"/>
              </p:cNvSpPr>
              <p:nvPr/>
            </p:nvSpPr>
            <p:spPr bwMode="auto">
              <a:xfrm flipH="1">
                <a:off x="1886" y="1536"/>
                <a:ext cx="226" cy="635"/>
              </a:xfrm>
              <a:prstGeom prst="line">
                <a:avLst/>
              </a:prstGeom>
              <a:noFill/>
              <a:ln w="254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9192" name="Group 74"/>
              <p:cNvGrpSpPr>
                <a:grpSpLocks/>
              </p:cNvGrpSpPr>
              <p:nvPr/>
            </p:nvGrpSpPr>
            <p:grpSpPr bwMode="auto">
              <a:xfrm>
                <a:off x="1737" y="1033"/>
                <a:ext cx="144" cy="91"/>
                <a:chOff x="1584" y="2448"/>
                <a:chExt cx="144" cy="96"/>
              </a:xfrm>
            </p:grpSpPr>
            <p:sp>
              <p:nvSpPr>
                <p:cNvPr id="49193" name="Line 75"/>
                <p:cNvSpPr>
                  <a:spLocks noChangeShapeType="1"/>
                </p:cNvSpPr>
                <p:nvPr/>
              </p:nvSpPr>
              <p:spPr bwMode="auto">
                <a:xfrm>
                  <a:off x="1584" y="2448"/>
                  <a:ext cx="48" cy="96"/>
                </a:xfrm>
                <a:prstGeom prst="line">
                  <a:avLst/>
                </a:prstGeom>
                <a:noFill/>
                <a:ln w="25400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194" name="Line 76"/>
                <p:cNvSpPr>
                  <a:spLocks noChangeShapeType="1"/>
                </p:cNvSpPr>
                <p:nvPr/>
              </p:nvSpPr>
              <p:spPr bwMode="auto">
                <a:xfrm flipV="1">
                  <a:off x="1632" y="2496"/>
                  <a:ext cx="96" cy="48"/>
                </a:xfrm>
                <a:prstGeom prst="line">
                  <a:avLst/>
                </a:prstGeom>
                <a:noFill/>
                <a:ln w="25400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9195" name="Group 77"/>
              <p:cNvGrpSpPr>
                <a:grpSpLocks/>
              </p:cNvGrpSpPr>
              <p:nvPr/>
            </p:nvGrpSpPr>
            <p:grpSpPr bwMode="auto">
              <a:xfrm>
                <a:off x="1776" y="2026"/>
                <a:ext cx="144" cy="91"/>
                <a:chOff x="1632" y="3504"/>
                <a:chExt cx="144" cy="96"/>
              </a:xfrm>
            </p:grpSpPr>
            <p:sp>
              <p:nvSpPr>
                <p:cNvPr id="49196" name="Line 78"/>
                <p:cNvSpPr>
                  <a:spLocks noChangeShapeType="1"/>
                </p:cNvSpPr>
                <p:nvPr/>
              </p:nvSpPr>
              <p:spPr bwMode="auto">
                <a:xfrm flipV="1">
                  <a:off x="1632" y="3504"/>
                  <a:ext cx="48" cy="96"/>
                </a:xfrm>
                <a:prstGeom prst="line">
                  <a:avLst/>
                </a:prstGeom>
                <a:noFill/>
                <a:ln w="25400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197" name="Line 79"/>
                <p:cNvSpPr>
                  <a:spLocks noChangeShapeType="1"/>
                </p:cNvSpPr>
                <p:nvPr/>
              </p:nvSpPr>
              <p:spPr bwMode="auto">
                <a:xfrm>
                  <a:off x="1680" y="3504"/>
                  <a:ext cx="96" cy="48"/>
                </a:xfrm>
                <a:prstGeom prst="line">
                  <a:avLst/>
                </a:prstGeom>
                <a:noFill/>
                <a:ln w="25400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49198" name="Line 46"/>
          <p:cNvSpPr>
            <a:spLocks noChangeShapeType="1"/>
          </p:cNvSpPr>
          <p:nvPr/>
        </p:nvSpPr>
        <p:spPr bwMode="auto">
          <a:xfrm flipV="1">
            <a:off x="6840538" y="1979613"/>
            <a:ext cx="161925" cy="71437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9199" name="Line 47"/>
          <p:cNvSpPr>
            <a:spLocks noChangeShapeType="1"/>
          </p:cNvSpPr>
          <p:nvPr/>
        </p:nvSpPr>
        <p:spPr bwMode="auto">
          <a:xfrm>
            <a:off x="6873875" y="3014663"/>
            <a:ext cx="133350" cy="144462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4" name="Group 60"/>
          <p:cNvGrpSpPr>
            <a:grpSpLocks/>
          </p:cNvGrpSpPr>
          <p:nvPr/>
        </p:nvGrpSpPr>
        <p:grpSpPr bwMode="auto">
          <a:xfrm>
            <a:off x="228600" y="3838575"/>
            <a:ext cx="3595688" cy="2795588"/>
            <a:chOff x="240" y="624"/>
            <a:chExt cx="2265" cy="1761"/>
          </a:xfrm>
        </p:grpSpPr>
        <p:sp>
          <p:nvSpPr>
            <p:cNvPr id="49201" name="Line 61"/>
            <p:cNvSpPr>
              <a:spLocks noChangeShapeType="1"/>
            </p:cNvSpPr>
            <p:nvPr/>
          </p:nvSpPr>
          <p:spPr bwMode="auto">
            <a:xfrm flipV="1">
              <a:off x="432" y="1536"/>
              <a:ext cx="1872" cy="51"/>
            </a:xfrm>
            <a:prstGeom prst="line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02" name="Line 62"/>
            <p:cNvSpPr>
              <a:spLocks noChangeShapeType="1"/>
            </p:cNvSpPr>
            <p:nvPr/>
          </p:nvSpPr>
          <p:spPr bwMode="auto">
            <a:xfrm>
              <a:off x="1851" y="1008"/>
              <a:ext cx="261" cy="528"/>
            </a:xfrm>
            <a:prstGeom prst="line">
              <a:avLst/>
            </a:prstGeom>
            <a:noFill/>
            <a:ln w="254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9203" name="Group 63"/>
            <p:cNvGrpSpPr>
              <a:grpSpLocks/>
            </p:cNvGrpSpPr>
            <p:nvPr/>
          </p:nvGrpSpPr>
          <p:grpSpPr bwMode="auto">
            <a:xfrm>
              <a:off x="240" y="624"/>
              <a:ext cx="2265" cy="1761"/>
              <a:chOff x="240" y="624"/>
              <a:chExt cx="2265" cy="1761"/>
            </a:xfrm>
          </p:grpSpPr>
          <p:sp>
            <p:nvSpPr>
              <p:cNvPr id="49204" name="Text Box 64"/>
              <p:cNvSpPr txBox="1">
                <a:spLocks noChangeArrowheads="1"/>
              </p:cNvSpPr>
              <p:nvPr/>
            </p:nvSpPr>
            <p:spPr bwMode="auto">
              <a:xfrm>
                <a:off x="240" y="1432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o</a:t>
                </a:r>
              </a:p>
            </p:txBody>
          </p:sp>
          <p:sp>
            <p:nvSpPr>
              <p:cNvPr id="49205" name="Text Box 65"/>
              <p:cNvSpPr txBox="1">
                <a:spLocks noChangeArrowheads="1"/>
              </p:cNvSpPr>
              <p:nvPr/>
            </p:nvSpPr>
            <p:spPr bwMode="auto">
              <a:xfrm>
                <a:off x="1653" y="76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A</a:t>
                </a:r>
              </a:p>
            </p:txBody>
          </p:sp>
          <p:sp>
            <p:nvSpPr>
              <p:cNvPr id="49206" name="Text Box 66"/>
              <p:cNvSpPr txBox="1">
                <a:spLocks noChangeArrowheads="1"/>
              </p:cNvSpPr>
              <p:nvPr/>
            </p:nvSpPr>
            <p:spPr bwMode="auto">
              <a:xfrm>
                <a:off x="1734" y="2097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B</a:t>
                </a:r>
              </a:p>
            </p:txBody>
          </p:sp>
          <p:sp>
            <p:nvSpPr>
              <p:cNvPr id="49207" name="Text Box 67"/>
              <p:cNvSpPr txBox="1">
                <a:spLocks noChangeArrowheads="1"/>
              </p:cNvSpPr>
              <p:nvPr/>
            </p:nvSpPr>
            <p:spPr bwMode="auto">
              <a:xfrm>
                <a:off x="2073" y="2080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y</a:t>
                </a:r>
              </a:p>
            </p:txBody>
          </p:sp>
          <p:sp>
            <p:nvSpPr>
              <p:cNvPr id="49208" name="Text Box 68"/>
              <p:cNvSpPr txBox="1">
                <a:spLocks noChangeArrowheads="1"/>
              </p:cNvSpPr>
              <p:nvPr/>
            </p:nvSpPr>
            <p:spPr bwMode="auto">
              <a:xfrm>
                <a:off x="2217" y="1443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endParaRPr lang="en-US" sz="2400">
                  <a:solidFill>
                    <a:srgbClr val="0000FF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9209" name="Text Box 69"/>
              <p:cNvSpPr txBox="1">
                <a:spLocks noChangeArrowheads="1"/>
              </p:cNvSpPr>
              <p:nvPr/>
            </p:nvSpPr>
            <p:spPr bwMode="auto">
              <a:xfrm>
                <a:off x="2217" y="624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x</a:t>
                </a:r>
              </a:p>
            </p:txBody>
          </p:sp>
          <p:sp>
            <p:nvSpPr>
              <p:cNvPr id="49210" name="Text Box 70"/>
              <p:cNvSpPr txBox="1">
                <a:spLocks noChangeArrowheads="1"/>
              </p:cNvSpPr>
              <p:nvPr/>
            </p:nvSpPr>
            <p:spPr bwMode="auto">
              <a:xfrm>
                <a:off x="1737" y="1534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M</a:t>
                </a:r>
              </a:p>
            </p:txBody>
          </p:sp>
          <p:sp>
            <p:nvSpPr>
              <p:cNvPr id="49211" name="Line 71"/>
              <p:cNvSpPr>
                <a:spLocks noChangeShapeType="1"/>
              </p:cNvSpPr>
              <p:nvPr/>
            </p:nvSpPr>
            <p:spPr bwMode="auto">
              <a:xfrm>
                <a:off x="441" y="1587"/>
                <a:ext cx="1691" cy="675"/>
              </a:xfrm>
              <a:prstGeom prst="line">
                <a:avLst/>
              </a:prstGeom>
              <a:noFill/>
              <a:ln w="254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212" name="Line 72"/>
              <p:cNvSpPr>
                <a:spLocks noChangeShapeType="1"/>
              </p:cNvSpPr>
              <p:nvPr/>
            </p:nvSpPr>
            <p:spPr bwMode="auto">
              <a:xfrm flipV="1">
                <a:off x="452" y="851"/>
                <a:ext cx="1735" cy="727"/>
              </a:xfrm>
              <a:prstGeom prst="line">
                <a:avLst/>
              </a:prstGeom>
              <a:noFill/>
              <a:ln w="254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213" name="Line 73"/>
              <p:cNvSpPr>
                <a:spLocks noChangeShapeType="1"/>
              </p:cNvSpPr>
              <p:nvPr/>
            </p:nvSpPr>
            <p:spPr bwMode="auto">
              <a:xfrm flipH="1">
                <a:off x="1886" y="1536"/>
                <a:ext cx="226" cy="635"/>
              </a:xfrm>
              <a:prstGeom prst="line">
                <a:avLst/>
              </a:prstGeom>
              <a:noFill/>
              <a:ln w="254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9214" name="Group 74"/>
              <p:cNvGrpSpPr>
                <a:grpSpLocks/>
              </p:cNvGrpSpPr>
              <p:nvPr/>
            </p:nvGrpSpPr>
            <p:grpSpPr bwMode="auto">
              <a:xfrm>
                <a:off x="1737" y="1033"/>
                <a:ext cx="144" cy="91"/>
                <a:chOff x="1584" y="2448"/>
                <a:chExt cx="144" cy="96"/>
              </a:xfrm>
            </p:grpSpPr>
            <p:sp>
              <p:nvSpPr>
                <p:cNvPr id="49215" name="Line 75"/>
                <p:cNvSpPr>
                  <a:spLocks noChangeShapeType="1"/>
                </p:cNvSpPr>
                <p:nvPr/>
              </p:nvSpPr>
              <p:spPr bwMode="auto">
                <a:xfrm>
                  <a:off x="1584" y="2448"/>
                  <a:ext cx="48" cy="96"/>
                </a:xfrm>
                <a:prstGeom prst="line">
                  <a:avLst/>
                </a:prstGeom>
                <a:noFill/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216" name="Line 76"/>
                <p:cNvSpPr>
                  <a:spLocks noChangeShapeType="1"/>
                </p:cNvSpPr>
                <p:nvPr/>
              </p:nvSpPr>
              <p:spPr bwMode="auto">
                <a:xfrm flipV="1">
                  <a:off x="1632" y="2496"/>
                  <a:ext cx="96" cy="48"/>
                </a:xfrm>
                <a:prstGeom prst="line">
                  <a:avLst/>
                </a:prstGeom>
                <a:noFill/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9217" name="Group 77"/>
              <p:cNvGrpSpPr>
                <a:grpSpLocks/>
              </p:cNvGrpSpPr>
              <p:nvPr/>
            </p:nvGrpSpPr>
            <p:grpSpPr bwMode="auto">
              <a:xfrm>
                <a:off x="1776" y="2026"/>
                <a:ext cx="144" cy="91"/>
                <a:chOff x="1632" y="3504"/>
                <a:chExt cx="144" cy="96"/>
              </a:xfrm>
            </p:grpSpPr>
            <p:sp>
              <p:nvSpPr>
                <p:cNvPr id="49218" name="Line 78"/>
                <p:cNvSpPr>
                  <a:spLocks noChangeShapeType="1"/>
                </p:cNvSpPr>
                <p:nvPr/>
              </p:nvSpPr>
              <p:spPr bwMode="auto">
                <a:xfrm flipV="1">
                  <a:off x="1632" y="3504"/>
                  <a:ext cx="48" cy="96"/>
                </a:xfrm>
                <a:prstGeom prst="line">
                  <a:avLst/>
                </a:prstGeom>
                <a:noFill/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219" name="Line 79"/>
                <p:cNvSpPr>
                  <a:spLocks noChangeShapeType="1"/>
                </p:cNvSpPr>
                <p:nvPr/>
              </p:nvSpPr>
              <p:spPr bwMode="auto">
                <a:xfrm>
                  <a:off x="1680" y="3504"/>
                  <a:ext cx="96" cy="48"/>
                </a:xfrm>
                <a:prstGeom prst="line">
                  <a:avLst/>
                </a:prstGeom>
                <a:noFill/>
                <a:ln w="2540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49220" name="Line 68"/>
          <p:cNvSpPr>
            <a:spLocks noChangeShapeType="1"/>
          </p:cNvSpPr>
          <p:nvPr/>
        </p:nvSpPr>
        <p:spPr bwMode="auto">
          <a:xfrm flipV="1">
            <a:off x="2849563" y="4748213"/>
            <a:ext cx="242887" cy="55562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9221" name="Line 69"/>
          <p:cNvSpPr>
            <a:spLocks noChangeShapeType="1"/>
          </p:cNvSpPr>
          <p:nvPr/>
        </p:nvSpPr>
        <p:spPr bwMode="auto">
          <a:xfrm>
            <a:off x="2901950" y="5748338"/>
            <a:ext cx="271463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9222" name="Line 70"/>
          <p:cNvSpPr>
            <a:spLocks noChangeShapeType="1"/>
          </p:cNvSpPr>
          <p:nvPr/>
        </p:nvSpPr>
        <p:spPr bwMode="auto">
          <a:xfrm flipV="1">
            <a:off x="565150" y="2705100"/>
            <a:ext cx="3259138" cy="80963"/>
          </a:xfrm>
          <a:prstGeom prst="line">
            <a:avLst/>
          </a:prstGeom>
          <a:noFill/>
          <a:ln w="25400">
            <a:solidFill>
              <a:srgbClr val="FF33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9223" name="Line 71"/>
          <p:cNvSpPr>
            <a:spLocks noChangeShapeType="1"/>
          </p:cNvSpPr>
          <p:nvPr/>
        </p:nvSpPr>
        <p:spPr bwMode="auto">
          <a:xfrm flipV="1">
            <a:off x="4522788" y="2557463"/>
            <a:ext cx="3259137" cy="80962"/>
          </a:xfrm>
          <a:prstGeom prst="line">
            <a:avLst/>
          </a:prstGeom>
          <a:noFill/>
          <a:ln w="12700">
            <a:solidFill>
              <a:srgbClr val="FF33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9224" name="Line 72"/>
          <p:cNvSpPr>
            <a:spLocks noChangeShapeType="1"/>
          </p:cNvSpPr>
          <p:nvPr/>
        </p:nvSpPr>
        <p:spPr bwMode="auto">
          <a:xfrm flipV="1">
            <a:off x="565150" y="5286375"/>
            <a:ext cx="3259138" cy="80963"/>
          </a:xfrm>
          <a:prstGeom prst="line">
            <a:avLst/>
          </a:prstGeom>
          <a:noFill/>
          <a:ln w="12700">
            <a:solidFill>
              <a:srgbClr val="FF33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287838" y="3751263"/>
            <a:ext cx="3595687" cy="2795587"/>
            <a:chOff x="3351" y="624"/>
            <a:chExt cx="2265" cy="1761"/>
          </a:xfrm>
        </p:grpSpPr>
        <p:sp>
          <p:nvSpPr>
            <p:cNvPr id="49226" name="Text Box 7"/>
            <p:cNvSpPr txBox="1">
              <a:spLocks noChangeArrowheads="1"/>
            </p:cNvSpPr>
            <p:nvPr/>
          </p:nvSpPr>
          <p:spPr bwMode="auto">
            <a:xfrm>
              <a:off x="3834" y="1541"/>
              <a:ext cx="19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 b="1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</a:p>
          </p:txBody>
        </p:sp>
        <p:grpSp>
          <p:nvGrpSpPr>
            <p:cNvPr id="49227" name="Group 8"/>
            <p:cNvGrpSpPr>
              <a:grpSpLocks/>
            </p:cNvGrpSpPr>
            <p:nvPr/>
          </p:nvGrpSpPr>
          <p:grpSpPr bwMode="auto">
            <a:xfrm>
              <a:off x="3351" y="624"/>
              <a:ext cx="2265" cy="1761"/>
              <a:chOff x="3351" y="624"/>
              <a:chExt cx="2265" cy="1761"/>
            </a:xfrm>
          </p:grpSpPr>
          <p:sp>
            <p:nvSpPr>
              <p:cNvPr id="49228" name="Text Box 9"/>
              <p:cNvSpPr txBox="1">
                <a:spLocks noChangeArrowheads="1"/>
              </p:cNvSpPr>
              <p:nvPr/>
            </p:nvSpPr>
            <p:spPr bwMode="auto">
              <a:xfrm>
                <a:off x="3810" y="1410"/>
                <a:ext cx="19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600" b="1">
                    <a:solidFill>
                      <a:srgbClr val="0000FF"/>
                    </a:solidFill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49229" name="Text Box 10"/>
              <p:cNvSpPr txBox="1">
                <a:spLocks noChangeArrowheads="1"/>
              </p:cNvSpPr>
              <p:nvPr/>
            </p:nvSpPr>
            <p:spPr bwMode="auto">
              <a:xfrm>
                <a:off x="3351" y="1432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o</a:t>
                </a:r>
              </a:p>
            </p:txBody>
          </p:sp>
          <p:sp>
            <p:nvSpPr>
              <p:cNvPr id="49230" name="Text Box 11"/>
              <p:cNvSpPr txBox="1">
                <a:spLocks noChangeArrowheads="1"/>
              </p:cNvSpPr>
              <p:nvPr/>
            </p:nvSpPr>
            <p:spPr bwMode="auto">
              <a:xfrm>
                <a:off x="4764" y="76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A</a:t>
                </a:r>
              </a:p>
            </p:txBody>
          </p:sp>
          <p:sp>
            <p:nvSpPr>
              <p:cNvPr id="49231" name="Text Box 12"/>
              <p:cNvSpPr txBox="1">
                <a:spLocks noChangeArrowheads="1"/>
              </p:cNvSpPr>
              <p:nvPr/>
            </p:nvSpPr>
            <p:spPr bwMode="auto">
              <a:xfrm>
                <a:off x="4845" y="2097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B</a:t>
                </a:r>
              </a:p>
            </p:txBody>
          </p:sp>
          <p:sp>
            <p:nvSpPr>
              <p:cNvPr id="49232" name="Text Box 13"/>
              <p:cNvSpPr txBox="1">
                <a:spLocks noChangeArrowheads="1"/>
              </p:cNvSpPr>
              <p:nvPr/>
            </p:nvSpPr>
            <p:spPr bwMode="auto">
              <a:xfrm>
                <a:off x="5184" y="2080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y</a:t>
                </a:r>
              </a:p>
            </p:txBody>
          </p:sp>
          <p:sp>
            <p:nvSpPr>
              <p:cNvPr id="49233" name="Text Box 14"/>
              <p:cNvSpPr txBox="1">
                <a:spLocks noChangeArrowheads="1"/>
              </p:cNvSpPr>
              <p:nvPr/>
            </p:nvSpPr>
            <p:spPr bwMode="auto">
              <a:xfrm>
                <a:off x="5328" y="1443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z</a:t>
                </a:r>
              </a:p>
            </p:txBody>
          </p:sp>
          <p:sp>
            <p:nvSpPr>
              <p:cNvPr id="49234" name="Text Box 15"/>
              <p:cNvSpPr txBox="1">
                <a:spLocks noChangeArrowheads="1"/>
              </p:cNvSpPr>
              <p:nvPr/>
            </p:nvSpPr>
            <p:spPr bwMode="auto">
              <a:xfrm>
                <a:off x="5328" y="624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x</a:t>
                </a:r>
              </a:p>
            </p:txBody>
          </p:sp>
          <p:sp>
            <p:nvSpPr>
              <p:cNvPr id="49235" name="Text Box 16"/>
              <p:cNvSpPr txBox="1">
                <a:spLocks noChangeArrowheads="1"/>
              </p:cNvSpPr>
              <p:nvPr/>
            </p:nvSpPr>
            <p:spPr bwMode="auto">
              <a:xfrm>
                <a:off x="4848" y="1534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M</a:t>
                </a:r>
              </a:p>
            </p:txBody>
          </p:sp>
          <p:grpSp>
            <p:nvGrpSpPr>
              <p:cNvPr id="49236" name="Group 17"/>
              <p:cNvGrpSpPr>
                <a:grpSpLocks/>
              </p:cNvGrpSpPr>
              <p:nvPr/>
            </p:nvGrpSpPr>
            <p:grpSpPr bwMode="auto">
              <a:xfrm>
                <a:off x="3552" y="851"/>
                <a:ext cx="1824" cy="1411"/>
                <a:chOff x="960" y="1968"/>
                <a:chExt cx="2064" cy="1488"/>
              </a:xfrm>
            </p:grpSpPr>
            <p:grpSp>
              <p:nvGrpSpPr>
                <p:cNvPr id="49237" name="Group 18"/>
                <p:cNvGrpSpPr>
                  <a:grpSpLocks/>
                </p:cNvGrpSpPr>
                <p:nvPr/>
              </p:nvGrpSpPr>
              <p:grpSpPr bwMode="auto">
                <a:xfrm>
                  <a:off x="960" y="1968"/>
                  <a:ext cx="2064" cy="1488"/>
                  <a:chOff x="960" y="2151"/>
                  <a:chExt cx="1968" cy="1305"/>
                </a:xfrm>
              </p:grpSpPr>
              <p:sp>
                <p:nvSpPr>
                  <p:cNvPr id="49238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960" y="2832"/>
                    <a:ext cx="1824" cy="624"/>
                  </a:xfrm>
                  <a:prstGeom prst="line">
                    <a:avLst/>
                  </a:prstGeom>
                  <a:noFill/>
                  <a:ln w="25400">
                    <a:solidFill>
                      <a:srgbClr val="FF33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239" name="Line 2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60" y="2832"/>
                    <a:ext cx="1968" cy="0"/>
                  </a:xfrm>
                  <a:prstGeom prst="line">
                    <a:avLst/>
                  </a:prstGeom>
                  <a:noFill/>
                  <a:ln w="25400">
                    <a:solidFill>
                      <a:srgbClr val="FF33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240" name="Line 2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72" y="2151"/>
                    <a:ext cx="1872" cy="672"/>
                  </a:xfrm>
                  <a:prstGeom prst="line">
                    <a:avLst/>
                  </a:prstGeom>
                  <a:noFill/>
                  <a:ln w="25400">
                    <a:solidFill>
                      <a:srgbClr val="FF33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9241" name="Group 22"/>
                <p:cNvGrpSpPr>
                  <a:grpSpLocks/>
                </p:cNvGrpSpPr>
                <p:nvPr/>
              </p:nvGrpSpPr>
              <p:grpSpPr bwMode="auto">
                <a:xfrm>
                  <a:off x="2544" y="2112"/>
                  <a:ext cx="288" cy="1248"/>
                  <a:chOff x="2544" y="2112"/>
                  <a:chExt cx="288" cy="1248"/>
                </a:xfrm>
              </p:grpSpPr>
              <p:sp>
                <p:nvSpPr>
                  <p:cNvPr id="49242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2544" y="2112"/>
                    <a:ext cx="288" cy="624"/>
                  </a:xfrm>
                  <a:prstGeom prst="line">
                    <a:avLst/>
                  </a:prstGeom>
                  <a:noFill/>
                  <a:ln w="25400">
                    <a:solidFill>
                      <a:srgbClr val="FF33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243" name="Line 2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592" y="2736"/>
                    <a:ext cx="240" cy="624"/>
                  </a:xfrm>
                  <a:prstGeom prst="line">
                    <a:avLst/>
                  </a:prstGeom>
                  <a:noFill/>
                  <a:ln w="25400">
                    <a:solidFill>
                      <a:srgbClr val="FF33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49244" name="Freeform 25"/>
            <p:cNvSpPr>
              <a:spLocks/>
            </p:cNvSpPr>
            <p:nvPr/>
          </p:nvSpPr>
          <p:spPr bwMode="auto">
            <a:xfrm>
              <a:off x="3888" y="1443"/>
              <a:ext cx="112" cy="136"/>
            </a:xfrm>
            <a:custGeom>
              <a:avLst/>
              <a:gdLst>
                <a:gd name="T0" fmla="*/ 0 w 112"/>
                <a:gd name="T1" fmla="*/ 0 h 144"/>
                <a:gd name="T2" fmla="*/ 96 w 112"/>
                <a:gd name="T3" fmla="*/ 48 h 144"/>
                <a:gd name="T4" fmla="*/ 96 w 112"/>
                <a:gd name="T5" fmla="*/ 144 h 144"/>
                <a:gd name="T6" fmla="*/ 0 60000 65536"/>
                <a:gd name="T7" fmla="*/ 0 60000 65536"/>
                <a:gd name="T8" fmla="*/ 0 60000 65536"/>
                <a:gd name="T9" fmla="*/ 0 w 112"/>
                <a:gd name="T10" fmla="*/ 0 h 144"/>
                <a:gd name="T11" fmla="*/ 112 w 112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2" h="144">
                  <a:moveTo>
                    <a:pt x="0" y="0"/>
                  </a:moveTo>
                  <a:cubicBezTo>
                    <a:pt x="40" y="12"/>
                    <a:pt x="80" y="24"/>
                    <a:pt x="96" y="48"/>
                  </a:cubicBezTo>
                  <a:cubicBezTo>
                    <a:pt x="112" y="72"/>
                    <a:pt x="96" y="128"/>
                    <a:pt x="96" y="144"/>
                  </a:cubicBezTo>
                </a:path>
              </a:pathLst>
            </a:custGeom>
            <a:noFill/>
            <a:ln w="254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45" name="Freeform 26"/>
            <p:cNvSpPr>
              <a:spLocks/>
            </p:cNvSpPr>
            <p:nvPr/>
          </p:nvSpPr>
          <p:spPr bwMode="auto">
            <a:xfrm>
              <a:off x="3984" y="1579"/>
              <a:ext cx="48" cy="182"/>
            </a:xfrm>
            <a:custGeom>
              <a:avLst/>
              <a:gdLst>
                <a:gd name="T0" fmla="*/ 0 w 48"/>
                <a:gd name="T1" fmla="*/ 0 h 144"/>
                <a:gd name="T2" fmla="*/ 48 w 48"/>
                <a:gd name="T3" fmla="*/ 96 h 144"/>
                <a:gd name="T4" fmla="*/ 0 w 48"/>
                <a:gd name="T5" fmla="*/ 144 h 144"/>
                <a:gd name="T6" fmla="*/ 0 60000 65536"/>
                <a:gd name="T7" fmla="*/ 0 60000 65536"/>
                <a:gd name="T8" fmla="*/ 0 60000 65536"/>
                <a:gd name="T9" fmla="*/ 0 w 48"/>
                <a:gd name="T10" fmla="*/ 0 h 144"/>
                <a:gd name="T11" fmla="*/ 48 w 48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144">
                  <a:moveTo>
                    <a:pt x="0" y="0"/>
                  </a:moveTo>
                  <a:cubicBezTo>
                    <a:pt x="24" y="36"/>
                    <a:pt x="48" y="72"/>
                    <a:pt x="48" y="96"/>
                  </a:cubicBezTo>
                  <a:cubicBezTo>
                    <a:pt x="48" y="120"/>
                    <a:pt x="16" y="136"/>
                    <a:pt x="0" y="144"/>
                  </a:cubicBezTo>
                </a:path>
              </a:pathLst>
            </a:custGeom>
            <a:noFill/>
            <a:ln w="254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46" name="Line 27"/>
            <p:cNvSpPr>
              <a:spLocks noChangeShapeType="1"/>
            </p:cNvSpPr>
            <p:nvPr/>
          </p:nvSpPr>
          <p:spPr bwMode="auto">
            <a:xfrm>
              <a:off x="3936" y="1488"/>
              <a:ext cx="96" cy="0"/>
            </a:xfrm>
            <a:prstGeom prst="line">
              <a:avLst/>
            </a:prstGeom>
            <a:noFill/>
            <a:ln w="254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47" name="Line 28"/>
            <p:cNvSpPr>
              <a:spLocks noChangeShapeType="1"/>
            </p:cNvSpPr>
            <p:nvPr/>
          </p:nvSpPr>
          <p:spPr bwMode="auto">
            <a:xfrm>
              <a:off x="3984" y="1670"/>
              <a:ext cx="96" cy="0"/>
            </a:xfrm>
            <a:prstGeom prst="line">
              <a:avLst/>
            </a:prstGeom>
            <a:noFill/>
            <a:ln w="254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" name="Text Box 81"/>
          <p:cNvSpPr txBox="1">
            <a:spLocks noChangeArrowheads="1"/>
          </p:cNvSpPr>
          <p:nvPr/>
        </p:nvSpPr>
        <p:spPr bwMode="auto">
          <a:xfrm>
            <a:off x="4721225" y="6042025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i="1">
                <a:solidFill>
                  <a:srgbClr val="990000"/>
                </a:solidFill>
                <a:latin typeface="Times New Roman" pitchFamily="18" charset="0"/>
              </a:rPr>
              <a:t>Hình 4</a:t>
            </a:r>
          </a:p>
        </p:txBody>
      </p:sp>
      <p:sp>
        <p:nvSpPr>
          <p:cNvPr id="49249" name="AutoShape 97">
            <a:hlinkClick r:id="rId2" action="ppaction://hlinkfile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304800" cy="3810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828800"/>
            <a:ext cx="4848225" cy="315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735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914400"/>
            <a:ext cx="7913688" cy="430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3429000" y="457200"/>
            <a:ext cx="1438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600">
                <a:solidFill>
                  <a:srgbClr val="0000CC"/>
                </a:solidFill>
              </a:rPr>
              <a:t> Định lí thuận </a:t>
            </a:r>
            <a:endParaRPr lang="en-US" sz="1600" i="1">
              <a:solidFill>
                <a:srgbClr val="0000CC"/>
              </a:solidFill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810000" y="2133600"/>
            <a:ext cx="11541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600">
                <a:solidFill>
                  <a:srgbClr val="0000CC"/>
                </a:solidFill>
              </a:rPr>
              <a:t>Định lí dảo</a:t>
            </a:r>
            <a:endParaRPr lang="en-US" sz="1600" i="1">
              <a:solidFill>
                <a:srgbClr val="0000CC"/>
              </a:solidFill>
            </a:endParaRPr>
          </a:p>
        </p:txBody>
      </p:sp>
      <p:grpSp>
        <p:nvGrpSpPr>
          <p:cNvPr id="18442" name="Group 64"/>
          <p:cNvGrpSpPr>
            <a:grpSpLocks/>
          </p:cNvGrpSpPr>
          <p:nvPr/>
        </p:nvGrpSpPr>
        <p:grpSpPr bwMode="auto">
          <a:xfrm>
            <a:off x="762000" y="4343400"/>
            <a:ext cx="7772400" cy="1562100"/>
            <a:chOff x="1680" y="2064"/>
            <a:chExt cx="2784" cy="984"/>
          </a:xfrm>
        </p:grpSpPr>
        <p:sp>
          <p:nvSpPr>
            <p:cNvPr id="280641" name="Text Box 65"/>
            <p:cNvSpPr txBox="1">
              <a:spLocks noChangeArrowheads="1"/>
            </p:cNvSpPr>
            <p:nvPr/>
          </p:nvSpPr>
          <p:spPr bwMode="auto">
            <a:xfrm>
              <a:off x="1680" y="2064"/>
              <a:ext cx="2784" cy="984"/>
            </a:xfrm>
            <a:prstGeom prst="rect">
              <a:avLst/>
            </a:prstGeom>
            <a:gradFill rotWithShape="1">
              <a:gsLst>
                <a:gs pos="0">
                  <a:srgbClr val="99FF33"/>
                </a:gs>
                <a:gs pos="50000">
                  <a:schemeClr val="bg1"/>
                </a:gs>
                <a:gs pos="100000">
                  <a:srgbClr val="99FF33"/>
                </a:gs>
              </a:gsLst>
              <a:lin ang="5400000" scaled="1"/>
            </a:gradFill>
            <a:ln w="9525">
              <a:solidFill>
                <a:srgbClr val="33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Low" eaLnBrk="0" hangingPunct="0">
                <a:defRPr/>
              </a:pPr>
              <a:r>
                <a:rPr lang="en-US" sz="2400" b="1" i="1">
                  <a:latin typeface=".VnTime" pitchFamily="34" charset="0"/>
                </a:rPr>
                <a:t> </a:t>
              </a:r>
            </a:p>
            <a:p>
              <a:pPr algn="justLow" eaLnBrk="0" hangingPunct="0">
                <a:defRPr/>
              </a:pPr>
              <a:endParaRPr lang="en-US" sz="2400" b="1" i="1">
                <a:latin typeface=".VnTime" pitchFamily="34" charset="0"/>
              </a:endParaRPr>
            </a:p>
            <a:p>
              <a:pPr algn="justLow" eaLnBrk="0" hangingPunct="0">
                <a:defRPr/>
              </a:pPr>
              <a:endParaRPr lang="en-US" sz="2400" b="1" i="1">
                <a:latin typeface=".VnTime" pitchFamily="34" charset="0"/>
              </a:endParaRPr>
            </a:p>
            <a:p>
              <a:pPr algn="justLow" eaLnBrk="0" hangingPunct="0">
                <a:defRPr/>
              </a:pPr>
              <a:endParaRPr lang="en-US" sz="2400" b="1" i="1">
                <a:latin typeface=".VnTime" pitchFamily="34" charset="0"/>
              </a:endParaRPr>
            </a:p>
          </p:txBody>
        </p:sp>
        <p:sp>
          <p:nvSpPr>
            <p:cNvPr id="18446" name="Text Box 109"/>
            <p:cNvSpPr txBox="1">
              <a:spLocks noChangeArrowheads="1"/>
            </p:cNvSpPr>
            <p:nvPr/>
          </p:nvSpPr>
          <p:spPr bwMode="auto">
            <a:xfrm>
              <a:off x="1776" y="2112"/>
              <a:ext cx="2688" cy="8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600" b="1" i="1">
                <a:solidFill>
                  <a:srgbClr val="0000CC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r>
                <a:rPr lang="en-US" sz="2400" b="1" i="1">
                  <a:solidFill>
                    <a:srgbClr val="0000CC"/>
                  </a:solidFill>
                </a:rPr>
                <a:t>Tập hợp các điểm nằm bên trong một góc và cách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sz="2400" b="1" i="1">
                  <a:solidFill>
                    <a:srgbClr val="0000CC"/>
                  </a:solidFill>
                </a:rPr>
                <a:t> đều hai cạnh của góc là tia phân giác của góc đó.</a:t>
              </a:r>
            </a:p>
          </p:txBody>
        </p:sp>
      </p:grpSp>
      <p:sp>
        <p:nvSpPr>
          <p:cNvPr id="280643" name="Text Box 67"/>
          <p:cNvSpPr txBox="1">
            <a:spLocks noChangeArrowheads="1"/>
          </p:cNvSpPr>
          <p:nvPr/>
        </p:nvSpPr>
        <p:spPr bwMode="auto">
          <a:xfrm>
            <a:off x="457200" y="990600"/>
            <a:ext cx="3276600" cy="831850"/>
          </a:xfrm>
          <a:prstGeom prst="rect">
            <a:avLst/>
          </a:prstGeom>
          <a:gradFill rotWithShape="1">
            <a:gsLst>
              <a:gs pos="0">
                <a:srgbClr val="99FF33"/>
              </a:gs>
              <a:gs pos="50000">
                <a:schemeClr val="bg1"/>
              </a:gs>
              <a:gs pos="100000">
                <a:srgbClr val="99FF33"/>
              </a:gs>
            </a:gsLst>
            <a:lin ang="5400000" scaled="1"/>
          </a:gradFill>
          <a:ln w="9525">
            <a:solidFill>
              <a:srgbClr val="33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Low"/>
            <a:r>
              <a:rPr lang="en-US" sz="2400"/>
              <a:t>Điểm M nằm trên tia phân giác của một góc</a:t>
            </a:r>
          </a:p>
        </p:txBody>
      </p:sp>
      <p:sp>
        <p:nvSpPr>
          <p:cNvPr id="280644" name="Text Box 68"/>
          <p:cNvSpPr txBox="1">
            <a:spLocks noChangeArrowheads="1"/>
          </p:cNvSpPr>
          <p:nvPr/>
        </p:nvSpPr>
        <p:spPr bwMode="auto">
          <a:xfrm>
            <a:off x="304800" y="2514600"/>
            <a:ext cx="3657600" cy="1196975"/>
          </a:xfrm>
          <a:prstGeom prst="rect">
            <a:avLst/>
          </a:prstGeom>
          <a:gradFill rotWithShape="1">
            <a:gsLst>
              <a:gs pos="0">
                <a:srgbClr val="99FF33"/>
              </a:gs>
              <a:gs pos="50000">
                <a:schemeClr val="bg1"/>
              </a:gs>
              <a:gs pos="100000">
                <a:srgbClr val="99FF33"/>
              </a:gs>
            </a:gsLst>
            <a:lin ang="5400000" scaled="1"/>
          </a:gradFill>
          <a:ln w="9525">
            <a:solidFill>
              <a:srgbClr val="33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Low"/>
            <a:r>
              <a:rPr lang="en-US" sz="2400">
                <a:solidFill>
                  <a:srgbClr val="FF0000"/>
                </a:solidFill>
              </a:rPr>
              <a:t>Điểm M nằm bên trong một góc và cách đều hai cạnh của góc.</a:t>
            </a:r>
          </a:p>
        </p:txBody>
      </p:sp>
      <p:sp>
        <p:nvSpPr>
          <p:cNvPr id="2" name="Text Box 67"/>
          <p:cNvSpPr txBox="1">
            <a:spLocks noChangeArrowheads="1"/>
          </p:cNvSpPr>
          <p:nvPr/>
        </p:nvSpPr>
        <p:spPr bwMode="auto">
          <a:xfrm>
            <a:off x="4572000" y="990600"/>
            <a:ext cx="3810000" cy="831850"/>
          </a:xfrm>
          <a:prstGeom prst="rect">
            <a:avLst/>
          </a:prstGeom>
          <a:gradFill rotWithShape="1">
            <a:gsLst>
              <a:gs pos="0">
                <a:srgbClr val="99FF33"/>
              </a:gs>
              <a:gs pos="50000">
                <a:schemeClr val="bg1"/>
              </a:gs>
              <a:gs pos="100000">
                <a:srgbClr val="99FF33"/>
              </a:gs>
            </a:gsLst>
            <a:lin ang="5400000" scaled="1"/>
          </a:gradFill>
          <a:ln w="9525">
            <a:solidFill>
              <a:srgbClr val="33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Low"/>
            <a:r>
              <a:rPr lang="en-US" sz="2400">
                <a:solidFill>
                  <a:srgbClr val="FF0000"/>
                </a:solidFill>
              </a:rPr>
              <a:t>Điểm M cách đều hai cạnh của góc đó.</a:t>
            </a:r>
          </a:p>
        </p:txBody>
      </p:sp>
      <p:sp>
        <p:nvSpPr>
          <p:cNvPr id="3" name="Text Box 67"/>
          <p:cNvSpPr txBox="1">
            <a:spLocks noChangeArrowheads="1"/>
          </p:cNvSpPr>
          <p:nvPr/>
        </p:nvSpPr>
        <p:spPr bwMode="auto">
          <a:xfrm>
            <a:off x="4648200" y="2743200"/>
            <a:ext cx="3657600" cy="831850"/>
          </a:xfrm>
          <a:prstGeom prst="rect">
            <a:avLst/>
          </a:prstGeom>
          <a:gradFill rotWithShape="1">
            <a:gsLst>
              <a:gs pos="0">
                <a:srgbClr val="99FF33"/>
              </a:gs>
              <a:gs pos="50000">
                <a:schemeClr val="bg1"/>
              </a:gs>
              <a:gs pos="100000">
                <a:srgbClr val="99FF33"/>
              </a:gs>
            </a:gsLst>
            <a:lin ang="5400000" scaled="1"/>
          </a:gradFill>
          <a:ln w="9525">
            <a:solidFill>
              <a:srgbClr val="33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Low"/>
            <a:r>
              <a:rPr lang="en-US" sz="2400"/>
              <a:t>Điểm M nằm trên tia phân giác của góc đó.</a:t>
            </a:r>
          </a:p>
        </p:txBody>
      </p:sp>
      <p:graphicFrame>
        <p:nvGraphicFramePr>
          <p:cNvPr id="18504" name="Object 72"/>
          <p:cNvGraphicFramePr>
            <a:graphicFrameLocks noChangeAspect="1"/>
          </p:cNvGraphicFramePr>
          <p:nvPr/>
        </p:nvGraphicFramePr>
        <p:xfrm>
          <a:off x="3810000" y="1143000"/>
          <a:ext cx="68580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8" name="Equation" r:id="rId3" imgW="190440" imgH="152280" progId="Equation.DSMT4">
                  <p:embed/>
                </p:oleObj>
              </mc:Choice>
              <mc:Fallback>
                <p:oleObj name="Equation" r:id="rId3" imgW="190440" imgH="152280" progId="Equation.DSMT4">
                  <p:embed/>
                  <p:pic>
                    <p:nvPicPr>
                      <p:cNvPr id="0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143000"/>
                        <a:ext cx="685800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571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05" name="Object 73"/>
          <p:cNvGraphicFramePr>
            <a:graphicFrameLocks noChangeAspect="1"/>
          </p:cNvGraphicFramePr>
          <p:nvPr/>
        </p:nvGraphicFramePr>
        <p:xfrm>
          <a:off x="3962400" y="2895600"/>
          <a:ext cx="68580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9" name="Equation" r:id="rId5" imgW="190440" imgH="152280" progId="Equation.DSMT4">
                  <p:embed/>
                </p:oleObj>
              </mc:Choice>
              <mc:Fallback>
                <p:oleObj name="Equation" r:id="rId5" imgW="190440" imgH="152280" progId="Equation.DSMT4">
                  <p:embed/>
                  <p:pic>
                    <p:nvPicPr>
                      <p:cNvPr id="0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895600"/>
                        <a:ext cx="685800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571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0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/>
      <p:bldP spid="280644" grpId="0" animBg="1"/>
      <p:bldP spid="2" grpId="0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Text Box 2"/>
          <p:cNvSpPr txBox="1">
            <a:spLocks noGrp="1" noChangeArrowheads="1"/>
          </p:cNvSpPr>
          <p:nvPr>
            <p:ph type="title"/>
          </p:nvPr>
        </p:nvSpPr>
        <p:spPr>
          <a:xfrm>
            <a:off x="381000" y="152400"/>
            <a:ext cx="82296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algn="l" eaLnBrk="1" hangingPunct="1">
              <a:spcBef>
                <a:spcPct val="50000"/>
              </a:spcBef>
            </a:pPr>
            <a:r>
              <a:rPr lang="en-US" sz="2400" smtClean="0"/>
              <a:t>Bài 1. Các khẳng định sau đúng hay sai ?</a:t>
            </a:r>
          </a:p>
        </p:txBody>
      </p:sp>
      <p:graphicFrame>
        <p:nvGraphicFramePr>
          <p:cNvPr id="51235" name="Group 3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124201"/>
        </p:xfrm>
        <a:graphic>
          <a:graphicData uri="http://schemas.openxmlformats.org/drawingml/2006/table">
            <a:tbl>
              <a:tblPr/>
              <a:tblGrid>
                <a:gridCol w="6248400"/>
                <a:gridCol w="990600"/>
                <a:gridCol w="9906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Khẳng định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Đúng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Sai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2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. Mọi điểm nằm trên tia phân giác của một góc thì cách đều góc đó.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52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. Điểm nằm bên trong góc và cách đều hai cạnh của góc thì nằm trên tia phân giác của góc đó.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2851" name="Text Box 35"/>
          <p:cNvSpPr txBox="1">
            <a:spLocks noChangeArrowheads="1"/>
          </p:cNvSpPr>
          <p:nvPr/>
        </p:nvSpPr>
        <p:spPr bwMode="auto">
          <a:xfrm>
            <a:off x="7950200" y="2438400"/>
            <a:ext cx="53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3300"/>
                </a:solidFill>
                <a:latin typeface="Times New Roman" pitchFamily="18" charset="0"/>
              </a:rPr>
              <a:t>X</a:t>
            </a:r>
          </a:p>
        </p:txBody>
      </p:sp>
      <p:sp>
        <p:nvSpPr>
          <p:cNvPr id="2" name="Text Box 35"/>
          <p:cNvSpPr txBox="1">
            <a:spLocks noChangeArrowheads="1"/>
          </p:cNvSpPr>
          <p:nvPr/>
        </p:nvSpPr>
        <p:spPr bwMode="auto">
          <a:xfrm>
            <a:off x="6934200" y="3657600"/>
            <a:ext cx="53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3300"/>
                </a:solidFill>
                <a:latin typeface="Times New Roman" pitchFamily="18" charset="0"/>
              </a:rPr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2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51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01" name="Text Box 45"/>
          <p:cNvSpPr txBox="1">
            <a:spLocks noChangeArrowheads="1"/>
          </p:cNvSpPr>
          <p:nvPr/>
        </p:nvSpPr>
        <p:spPr bwMode="auto">
          <a:xfrm>
            <a:off x="304800" y="762000"/>
            <a:ext cx="8001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Bài 2. Cho hình vẽ.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i="1">
                <a:solidFill>
                  <a:srgbClr val="FF0000"/>
                </a:solidFill>
              </a:rPr>
              <a:t>Các khẳng định sau đúng 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i="1">
                <a:solidFill>
                  <a:srgbClr val="FF0000"/>
                </a:solidFill>
              </a:rPr>
              <a:t>hay sai?</a:t>
            </a:r>
          </a:p>
        </p:txBody>
      </p:sp>
      <p:sp>
        <p:nvSpPr>
          <p:cNvPr id="19502" name="Text Box 46"/>
          <p:cNvSpPr txBox="1">
            <a:spLocks noChangeArrowheads="1"/>
          </p:cNvSpPr>
          <p:nvPr/>
        </p:nvSpPr>
        <p:spPr bwMode="auto">
          <a:xfrm>
            <a:off x="5943600" y="49530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</a:rPr>
              <a:t>Đúng</a:t>
            </a:r>
          </a:p>
        </p:txBody>
      </p:sp>
      <p:sp>
        <p:nvSpPr>
          <p:cNvPr id="19503" name="Text Box 47"/>
          <p:cNvSpPr txBox="1">
            <a:spLocks noChangeArrowheads="1"/>
          </p:cNvSpPr>
          <p:nvPr/>
        </p:nvSpPr>
        <p:spPr bwMode="auto">
          <a:xfrm>
            <a:off x="7010400" y="48768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</a:rPr>
              <a:t>Sai</a:t>
            </a:r>
          </a:p>
        </p:txBody>
      </p:sp>
      <p:sp>
        <p:nvSpPr>
          <p:cNvPr id="19506" name="Text Box 50"/>
          <p:cNvSpPr txBox="1">
            <a:spLocks noChangeArrowheads="1"/>
          </p:cNvSpPr>
          <p:nvPr/>
        </p:nvSpPr>
        <p:spPr bwMode="auto">
          <a:xfrm>
            <a:off x="5867400" y="5486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</a:rPr>
              <a:t>Đúng</a:t>
            </a:r>
          </a:p>
        </p:txBody>
      </p:sp>
      <p:sp>
        <p:nvSpPr>
          <p:cNvPr id="19507" name="Text Box 51"/>
          <p:cNvSpPr txBox="1">
            <a:spLocks noChangeArrowheads="1"/>
          </p:cNvSpPr>
          <p:nvPr/>
        </p:nvSpPr>
        <p:spPr bwMode="auto">
          <a:xfrm>
            <a:off x="5943600" y="43434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</a:rPr>
              <a:t>Đúng        </a:t>
            </a:r>
          </a:p>
        </p:txBody>
      </p:sp>
      <p:sp>
        <p:nvSpPr>
          <p:cNvPr id="19508" name="Text Box 52"/>
          <p:cNvSpPr txBox="1">
            <a:spLocks noChangeArrowheads="1"/>
          </p:cNvSpPr>
          <p:nvPr/>
        </p:nvSpPr>
        <p:spPr bwMode="auto">
          <a:xfrm>
            <a:off x="6934200" y="54864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</a:rPr>
              <a:t>Sai</a:t>
            </a:r>
          </a:p>
        </p:txBody>
      </p:sp>
      <p:sp>
        <p:nvSpPr>
          <p:cNvPr id="19509" name="Text Box 53"/>
          <p:cNvSpPr txBox="1">
            <a:spLocks noChangeArrowheads="1"/>
          </p:cNvSpPr>
          <p:nvPr/>
        </p:nvSpPr>
        <p:spPr bwMode="auto">
          <a:xfrm>
            <a:off x="7010400" y="42672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</a:rPr>
              <a:t>Sai</a:t>
            </a:r>
          </a:p>
        </p:txBody>
      </p:sp>
      <p:graphicFrame>
        <p:nvGraphicFramePr>
          <p:cNvPr id="19567" name="Group 111"/>
          <p:cNvGraphicFramePr>
            <a:graphicFrameLocks noGrp="1"/>
          </p:cNvGraphicFramePr>
          <p:nvPr/>
        </p:nvGraphicFramePr>
        <p:xfrm>
          <a:off x="304800" y="3581400"/>
          <a:ext cx="7543800" cy="2401889"/>
        </p:xfrm>
        <a:graphic>
          <a:graphicData uri="http://schemas.openxmlformats.org/drawingml/2006/table">
            <a:tbl>
              <a:tblPr/>
              <a:tblGrid>
                <a:gridCol w="5638800"/>
                <a:gridCol w="990600"/>
                <a:gridCol w="914400"/>
              </a:tblGrid>
              <a:tr h="630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Khẳng định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Đúng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Sai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lphaLcPeriod"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MA = MB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b. H nằm trên tia phân giác của góc xOy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3088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c. O, M, N thẳng hàng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562" name="Text Box 106"/>
          <p:cNvSpPr txBox="1">
            <a:spLocks noChangeArrowheads="1"/>
          </p:cNvSpPr>
          <p:nvPr/>
        </p:nvSpPr>
        <p:spPr bwMode="auto">
          <a:xfrm>
            <a:off x="6705600" y="14478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19563" name="Object 107"/>
          <p:cNvGraphicFramePr>
            <a:graphicFrameLocks noChangeAspect="1"/>
          </p:cNvGraphicFramePr>
          <p:nvPr/>
        </p:nvGraphicFramePr>
        <p:xfrm>
          <a:off x="6172200" y="5410200"/>
          <a:ext cx="6096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73" name="Equation" r:id="rId3" imgW="114120" imgH="126720" progId="Equation.DSMT4">
                  <p:embed/>
                </p:oleObj>
              </mc:Choice>
              <mc:Fallback>
                <p:oleObj name="Equation" r:id="rId3" imgW="114120" imgH="126720" progId="Equation.DSMT4">
                  <p:embed/>
                  <p:pic>
                    <p:nvPicPr>
                      <p:cNvPr id="0" name="Object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5410200"/>
                        <a:ext cx="6096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564" name="Object 108"/>
          <p:cNvGraphicFramePr>
            <a:graphicFrameLocks noChangeAspect="1"/>
          </p:cNvGraphicFramePr>
          <p:nvPr/>
        </p:nvGraphicFramePr>
        <p:xfrm>
          <a:off x="7010400" y="4800600"/>
          <a:ext cx="6096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74" name="Equation" r:id="rId5" imgW="114120" imgH="126720" progId="Equation.DSMT4">
                  <p:embed/>
                </p:oleObj>
              </mc:Choice>
              <mc:Fallback>
                <p:oleObj name="Equation" r:id="rId5" imgW="114120" imgH="126720" progId="Equation.DSMT4">
                  <p:embed/>
                  <p:pic>
                    <p:nvPicPr>
                      <p:cNvPr id="0" name="Object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4800600"/>
                        <a:ext cx="6096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565" name="Object 109"/>
          <p:cNvGraphicFramePr>
            <a:graphicFrameLocks noChangeAspect="1"/>
          </p:cNvGraphicFramePr>
          <p:nvPr/>
        </p:nvGraphicFramePr>
        <p:xfrm>
          <a:off x="6172200" y="4191000"/>
          <a:ext cx="6096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75" name="Equation" r:id="rId6" imgW="114120" imgH="126720" progId="Equation.DSMT4">
                  <p:embed/>
                </p:oleObj>
              </mc:Choice>
              <mc:Fallback>
                <p:oleObj name="Equation" r:id="rId6" imgW="114120" imgH="126720" progId="Equation.DSMT4">
                  <p:embed/>
                  <p:pic>
                    <p:nvPicPr>
                      <p:cNvPr id="0" name="Object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4191000"/>
                        <a:ext cx="6096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568" name="Picture 11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0"/>
            <a:ext cx="4581525" cy="319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2709" name="Line 21"/>
          <p:cNvSpPr>
            <a:spLocks noChangeShapeType="1"/>
          </p:cNvSpPr>
          <p:nvPr/>
        </p:nvSpPr>
        <p:spPr bwMode="auto">
          <a:xfrm flipV="1">
            <a:off x="6553200" y="1524000"/>
            <a:ext cx="2286000" cy="609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9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9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2000"/>
                                        <p:tgtEl>
                                          <p:spTgt spid="24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70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2694" name="Picture 6" descr="thuocdung (1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9838">
            <a:off x="-388938" y="8112125"/>
            <a:ext cx="6400801" cy="106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532" name="Group 7"/>
          <p:cNvGrpSpPr>
            <a:grpSpLocks/>
          </p:cNvGrpSpPr>
          <p:nvPr/>
        </p:nvGrpSpPr>
        <p:grpSpPr bwMode="auto">
          <a:xfrm>
            <a:off x="792163" y="1387475"/>
            <a:ext cx="4895850" cy="4705350"/>
            <a:chOff x="567" y="845"/>
            <a:chExt cx="3084" cy="2964"/>
          </a:xfrm>
        </p:grpSpPr>
        <p:sp>
          <p:nvSpPr>
            <p:cNvPr id="22567" name="Line 8"/>
            <p:cNvSpPr>
              <a:spLocks noChangeShapeType="1"/>
            </p:cNvSpPr>
            <p:nvPr/>
          </p:nvSpPr>
          <p:spPr bwMode="auto">
            <a:xfrm flipH="1">
              <a:off x="907" y="1117"/>
              <a:ext cx="2154" cy="1451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8" name="Line 9"/>
            <p:cNvSpPr>
              <a:spLocks noChangeShapeType="1"/>
            </p:cNvSpPr>
            <p:nvPr/>
          </p:nvSpPr>
          <p:spPr bwMode="auto">
            <a:xfrm>
              <a:off x="907" y="2568"/>
              <a:ext cx="2744" cy="975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9" name="Text Box 10"/>
            <p:cNvSpPr txBox="1">
              <a:spLocks noChangeArrowheads="1"/>
            </p:cNvSpPr>
            <p:nvPr/>
          </p:nvSpPr>
          <p:spPr bwMode="auto">
            <a:xfrm>
              <a:off x="567" y="2387"/>
              <a:ext cx="29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</a:rPr>
                <a:t>O</a:t>
              </a:r>
            </a:p>
          </p:txBody>
        </p:sp>
        <p:sp>
          <p:nvSpPr>
            <p:cNvPr id="22570" name="Text Box 11"/>
            <p:cNvSpPr txBox="1">
              <a:spLocks noChangeArrowheads="1"/>
            </p:cNvSpPr>
            <p:nvPr/>
          </p:nvSpPr>
          <p:spPr bwMode="auto">
            <a:xfrm>
              <a:off x="2699" y="845"/>
              <a:ext cx="29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</a:rPr>
                <a:t>x</a:t>
              </a:r>
            </a:p>
          </p:txBody>
        </p:sp>
        <p:sp>
          <p:nvSpPr>
            <p:cNvPr id="22571" name="Text Box 12"/>
            <p:cNvSpPr txBox="1">
              <a:spLocks noChangeArrowheads="1"/>
            </p:cNvSpPr>
            <p:nvPr/>
          </p:nvSpPr>
          <p:spPr bwMode="auto">
            <a:xfrm>
              <a:off x="3288" y="3521"/>
              <a:ext cx="29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</a:rPr>
                <a:t>y</a:t>
              </a:r>
            </a:p>
          </p:txBody>
        </p:sp>
      </p:grpSp>
      <p:sp>
        <p:nvSpPr>
          <p:cNvPr id="242701" name="Line 13"/>
          <p:cNvSpPr>
            <a:spLocks noChangeShapeType="1"/>
          </p:cNvSpPr>
          <p:nvPr/>
        </p:nvSpPr>
        <p:spPr bwMode="auto">
          <a:xfrm>
            <a:off x="1725613" y="3105150"/>
            <a:ext cx="3206750" cy="1152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42702" name="Picture 14" descr="tay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12389">
            <a:off x="1725613" y="2457450"/>
            <a:ext cx="2039937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2703" name="Text Box 15"/>
          <p:cNvSpPr txBox="1">
            <a:spLocks noChangeArrowheads="1"/>
          </p:cNvSpPr>
          <p:nvPr/>
        </p:nvSpPr>
        <p:spPr bwMode="auto">
          <a:xfrm>
            <a:off x="1908175" y="2754313"/>
            <a:ext cx="649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a</a:t>
            </a:r>
          </a:p>
        </p:txBody>
      </p:sp>
      <p:pic>
        <p:nvPicPr>
          <p:cNvPr id="242704" name="Picture 16" descr="thuocdung (1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042844">
            <a:off x="539750" y="8683625"/>
            <a:ext cx="6400800" cy="106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2705" name="Line 17"/>
          <p:cNvSpPr>
            <a:spLocks noChangeShapeType="1"/>
          </p:cNvSpPr>
          <p:nvPr/>
        </p:nvSpPr>
        <p:spPr bwMode="auto">
          <a:xfrm flipV="1">
            <a:off x="2195513" y="3230563"/>
            <a:ext cx="2413000" cy="1619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42706" name="Picture 18" descr="tay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140369">
            <a:off x="3792538" y="3733800"/>
            <a:ext cx="2039938" cy="985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2707" name="Text Box 19"/>
          <p:cNvSpPr txBox="1">
            <a:spLocks noChangeArrowheads="1"/>
          </p:cNvSpPr>
          <p:nvPr/>
        </p:nvSpPr>
        <p:spPr bwMode="auto">
          <a:xfrm>
            <a:off x="2051050" y="4833938"/>
            <a:ext cx="649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b</a:t>
            </a:r>
          </a:p>
        </p:txBody>
      </p:sp>
      <p:sp>
        <p:nvSpPr>
          <p:cNvPr id="242708" name="Text Box 20"/>
          <p:cNvSpPr txBox="1">
            <a:spLocks noChangeArrowheads="1"/>
          </p:cNvSpPr>
          <p:nvPr/>
        </p:nvSpPr>
        <p:spPr bwMode="auto">
          <a:xfrm>
            <a:off x="3792538" y="3614738"/>
            <a:ext cx="5762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M</a:t>
            </a:r>
          </a:p>
        </p:txBody>
      </p:sp>
      <p:sp>
        <p:nvSpPr>
          <p:cNvPr id="242709" name="Line 21"/>
          <p:cNvSpPr>
            <a:spLocks noChangeShapeType="1"/>
          </p:cNvSpPr>
          <p:nvPr/>
        </p:nvSpPr>
        <p:spPr bwMode="auto">
          <a:xfrm flipV="1">
            <a:off x="1368425" y="3833813"/>
            <a:ext cx="2328863" cy="279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42710" name="Group 22"/>
          <p:cNvGrpSpPr>
            <a:grpSpLocks/>
          </p:cNvGrpSpPr>
          <p:nvPr/>
        </p:nvGrpSpPr>
        <p:grpSpPr bwMode="auto">
          <a:xfrm rot="236222">
            <a:off x="3021013" y="3786188"/>
            <a:ext cx="684212" cy="1477962"/>
            <a:chOff x="1927" y="2409"/>
            <a:chExt cx="431" cy="931"/>
          </a:xfrm>
        </p:grpSpPr>
        <p:sp>
          <p:nvSpPr>
            <p:cNvPr id="22564" name="Line 23"/>
            <p:cNvSpPr>
              <a:spLocks noChangeShapeType="1"/>
            </p:cNvSpPr>
            <p:nvPr/>
          </p:nvSpPr>
          <p:spPr bwMode="auto">
            <a:xfrm flipH="1">
              <a:off x="2154" y="2409"/>
              <a:ext cx="204" cy="636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5" name="Rectangle 24"/>
            <p:cNvSpPr>
              <a:spLocks noChangeArrowheads="1"/>
            </p:cNvSpPr>
            <p:nvPr/>
          </p:nvSpPr>
          <p:spPr bwMode="auto">
            <a:xfrm rot="1166402">
              <a:off x="2157" y="2976"/>
              <a:ext cx="114" cy="113"/>
            </a:xfrm>
            <a:prstGeom prst="rect">
              <a:avLst/>
            </a:prstGeom>
            <a:solidFill>
              <a:srgbClr val="FFFFFF"/>
            </a:solidFill>
            <a:ln w="38100" algn="ctr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6" name="Text Box 25"/>
            <p:cNvSpPr txBox="1">
              <a:spLocks noChangeArrowheads="1"/>
            </p:cNvSpPr>
            <p:nvPr/>
          </p:nvSpPr>
          <p:spPr bwMode="auto">
            <a:xfrm>
              <a:off x="1927" y="3090"/>
              <a:ext cx="3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000" b="1">
                  <a:latin typeface="Times New Roman" pitchFamily="18" charset="0"/>
                </a:rPr>
                <a:t>B</a:t>
              </a:r>
            </a:p>
          </p:txBody>
        </p:sp>
      </p:grpSp>
      <p:grpSp>
        <p:nvGrpSpPr>
          <p:cNvPr id="242714" name="Group 26"/>
          <p:cNvGrpSpPr>
            <a:grpSpLocks/>
          </p:cNvGrpSpPr>
          <p:nvPr/>
        </p:nvGrpSpPr>
        <p:grpSpPr bwMode="auto">
          <a:xfrm>
            <a:off x="2735263" y="2565400"/>
            <a:ext cx="1008062" cy="1258888"/>
            <a:chOff x="1723" y="1616"/>
            <a:chExt cx="635" cy="793"/>
          </a:xfrm>
        </p:grpSpPr>
        <p:sp>
          <p:nvSpPr>
            <p:cNvPr id="22561" name="Line 27"/>
            <p:cNvSpPr>
              <a:spLocks noChangeShapeType="1"/>
            </p:cNvSpPr>
            <p:nvPr/>
          </p:nvSpPr>
          <p:spPr bwMode="auto">
            <a:xfrm flipH="1" flipV="1">
              <a:off x="1973" y="1820"/>
              <a:ext cx="385" cy="589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2" name="Rectangle 28"/>
            <p:cNvSpPr>
              <a:spLocks noChangeArrowheads="1"/>
            </p:cNvSpPr>
            <p:nvPr/>
          </p:nvSpPr>
          <p:spPr bwMode="auto">
            <a:xfrm rot="-2061716">
              <a:off x="2000" y="1785"/>
              <a:ext cx="136" cy="136"/>
            </a:xfrm>
            <a:prstGeom prst="rect">
              <a:avLst/>
            </a:prstGeom>
            <a:solidFill>
              <a:srgbClr val="FFFFFF"/>
            </a:solidFill>
            <a:ln w="38100" algn="ctr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3" name="Text Box 29"/>
            <p:cNvSpPr txBox="1">
              <a:spLocks noChangeArrowheads="1"/>
            </p:cNvSpPr>
            <p:nvPr/>
          </p:nvSpPr>
          <p:spPr bwMode="auto">
            <a:xfrm>
              <a:off x="1723" y="1616"/>
              <a:ext cx="3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000" b="1">
                  <a:latin typeface="Times New Roman" pitchFamily="18" charset="0"/>
                </a:rPr>
                <a:t>A</a:t>
              </a:r>
            </a:p>
          </p:txBody>
        </p:sp>
      </p:grpSp>
      <p:pic>
        <p:nvPicPr>
          <p:cNvPr id="22548" name="Picture 35" descr="thuocdung (1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042844">
            <a:off x="635000" y="8740775"/>
            <a:ext cx="6400800" cy="106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2724" name="Picture 36" descr="thuocdung (1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9838">
            <a:off x="-446088" y="8093075"/>
            <a:ext cx="6400801" cy="106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2725" name="Picture 37" descr="thuocdung (1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042844">
            <a:off x="577850" y="8664575"/>
            <a:ext cx="6400800" cy="106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2726" name="Line 38"/>
          <p:cNvSpPr>
            <a:spLocks noChangeShapeType="1"/>
          </p:cNvSpPr>
          <p:nvPr/>
        </p:nvSpPr>
        <p:spPr bwMode="auto">
          <a:xfrm flipH="1">
            <a:off x="3333750" y="3810000"/>
            <a:ext cx="419100" cy="10477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2727" name="Line 39"/>
          <p:cNvSpPr>
            <a:spLocks noChangeShapeType="1"/>
          </p:cNvSpPr>
          <p:nvPr/>
        </p:nvSpPr>
        <p:spPr bwMode="auto">
          <a:xfrm flipH="1" flipV="1">
            <a:off x="3143250" y="2933700"/>
            <a:ext cx="609600" cy="8763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42738" name="Group 50"/>
          <p:cNvGrpSpPr>
            <a:grpSpLocks/>
          </p:cNvGrpSpPr>
          <p:nvPr/>
        </p:nvGrpSpPr>
        <p:grpSpPr bwMode="auto">
          <a:xfrm>
            <a:off x="3276600" y="3352800"/>
            <a:ext cx="457200" cy="914400"/>
            <a:chOff x="2064" y="2112"/>
            <a:chExt cx="288" cy="576"/>
          </a:xfrm>
        </p:grpSpPr>
        <p:sp>
          <p:nvSpPr>
            <p:cNvPr id="22559" name="Line 48"/>
            <p:cNvSpPr>
              <a:spLocks noChangeShapeType="1"/>
            </p:cNvSpPr>
            <p:nvPr/>
          </p:nvSpPr>
          <p:spPr bwMode="auto">
            <a:xfrm>
              <a:off x="2064" y="2112"/>
              <a:ext cx="192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0" name="Line 49"/>
            <p:cNvSpPr>
              <a:spLocks noChangeShapeType="1"/>
            </p:cNvSpPr>
            <p:nvPr/>
          </p:nvSpPr>
          <p:spPr bwMode="auto">
            <a:xfrm>
              <a:off x="2160" y="2688"/>
              <a:ext cx="192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26 -0.10278 L 0.02326 -0.65232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426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74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42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2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42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9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81481E-6 L 0.34861 0.17084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427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31" y="8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9" presetID="2" presetClass="exit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1000"/>
                                        <p:tgtEl>
                                          <p:spTgt spid="242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/>
                                        <p:tgtEl>
                                          <p:spTgt spid="242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2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1000"/>
                                        <p:tgtEl>
                                          <p:spTgt spid="242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242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242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07407E-6 L 0.00434 -0.88588 " pathEditMode="relative" rAng="0" ptsTypes="AA">
                                      <p:cBhvr>
                                        <p:cTn id="35" dur="1000" fill="hold"/>
                                        <p:tgtEl>
                                          <p:spTgt spid="2427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-44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42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242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2000"/>
                                        <p:tgtEl>
                                          <p:spTgt spid="242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9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85185E-6 L -0.2823 0.25162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427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115" y="125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242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242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3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1000"/>
                                        <p:tgtEl>
                                          <p:spTgt spid="242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/>
                                        <p:tgtEl>
                                          <p:spTgt spid="242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2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1000"/>
                                        <p:tgtEl>
                                          <p:spTgt spid="242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1000"/>
                                        <p:tgtEl>
                                          <p:spTgt spid="24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8" dur="2000"/>
                                        <p:tgtEl>
                                          <p:spTgt spid="24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242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242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26 -0.10278 L 0.02326 -0.65232 " pathEditMode="relative" rAng="0" ptsTypes="AA">
                                      <p:cBhvr>
                                        <p:cTn id="82" dur="1000" fill="hold"/>
                                        <p:tgtEl>
                                          <p:spTgt spid="2427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7477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07407E-6 L 0.00434 -0.88588 " pathEditMode="relative" rAng="0" ptsTypes="AA">
                                      <p:cBhvr>
                                        <p:cTn id="84" dur="1000" fill="hold"/>
                                        <p:tgtEl>
                                          <p:spTgt spid="2427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-44306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242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242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" dur="500"/>
                                        <p:tgtEl>
                                          <p:spTgt spid="242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242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" dur="1000"/>
                                        <p:tgtEl>
                                          <p:spTgt spid="242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/>
                                        <p:tgtEl>
                                          <p:spTgt spid="242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2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500"/>
                                        <p:tgtEl>
                                          <p:spTgt spid="2427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6" dur="500"/>
                                        <p:tgtEl>
                                          <p:spTgt spid="2427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42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42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701" grpId="0" animBg="1"/>
      <p:bldP spid="242703" grpId="0"/>
      <p:bldP spid="242705" grpId="0" animBg="1"/>
      <p:bldP spid="242707" grpId="0"/>
      <p:bldP spid="242708" grpId="0"/>
      <p:bldP spid="242709" grpId="0" animBg="1"/>
      <p:bldP spid="242726" grpId="0" animBg="1"/>
      <p:bldP spid="242726" grpId="1" animBg="1"/>
      <p:bldP spid="242727" grpId="0" animBg="1"/>
      <p:bldP spid="242727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10" descr="2-2.bmp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9144000" cy="555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124200" y="1371600"/>
            <a:ext cx="2895600" cy="385465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perspectiveRelaxed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en-US" sz="2400" b="1">
                <a:ln w="11430">
                  <a:solidFill>
                    <a:srgbClr val="0033CC"/>
                  </a:solidFill>
                </a:ln>
                <a:solidFill>
                  <a:srgbClr val="99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+mn-cs"/>
              </a:rPr>
              <a:t>VỀ NHÀ</a:t>
            </a:r>
          </a:p>
        </p:txBody>
      </p:sp>
      <p:sp>
        <p:nvSpPr>
          <p:cNvPr id="31748" name="Title 6"/>
          <p:cNvSpPr>
            <a:spLocks noGrp="1"/>
          </p:cNvSpPr>
          <p:nvPr>
            <p:ph type="title" idx="4294967295"/>
          </p:nvPr>
        </p:nvSpPr>
        <p:spPr>
          <a:xfrm flipV="1">
            <a:off x="0" y="6858000"/>
            <a:ext cx="838200" cy="46038"/>
          </a:xfrm>
        </p:spPr>
        <p:txBody>
          <a:bodyPr/>
          <a:lstStyle/>
          <a:p>
            <a:pPr eaLnBrk="1" hangingPunct="1"/>
            <a:r>
              <a:rPr lang="en-US" sz="300" smtClean="0"/>
              <a:t>Về nhà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85800" y="2057400"/>
            <a:ext cx="8001000" cy="283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2400" i="1">
                <a:solidFill>
                  <a:srgbClr val="0000FF"/>
                </a:solidFill>
              </a:rPr>
              <a:t> Học thuộc hai định lý và nhận xét.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2400" i="1">
                <a:solidFill>
                  <a:srgbClr val="0000FF"/>
                </a:solidFill>
              </a:rPr>
              <a:t> Biết cách chứng minh định lý.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2400" i="1">
                <a:solidFill>
                  <a:srgbClr val="0000FF"/>
                </a:solidFill>
              </a:rPr>
              <a:t> Tập vẽ tia phân giác của một góc bằng thước hai lề.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2400" i="1">
                <a:solidFill>
                  <a:srgbClr val="0000FF"/>
                </a:solidFill>
              </a:rPr>
              <a:t> Bài tập nhà: 31,32, 33; 34; 35 SGK/70;71.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2400" i="1">
                <a:solidFill>
                  <a:srgbClr val="0000FF"/>
                </a:solidFill>
              </a:rPr>
              <a:t> Tiết sau luyện tập.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1676400" y="609600"/>
            <a:ext cx="4724400" cy="48577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000099"/>
                </a:solidFill>
              </a:rPr>
              <a:t>Hướng dẫn bai tập 32/sgk-70</a:t>
            </a:r>
          </a:p>
        </p:txBody>
      </p:sp>
      <p:sp>
        <p:nvSpPr>
          <p:cNvPr id="24579" name="Text Box 5"/>
          <p:cNvSpPr txBox="1">
            <a:spLocks noChangeArrowheads="1"/>
          </p:cNvSpPr>
          <p:nvPr/>
        </p:nvSpPr>
        <p:spPr bwMode="auto">
          <a:xfrm>
            <a:off x="381000" y="1447800"/>
            <a:ext cx="5105400" cy="1581150"/>
          </a:xfrm>
          <a:prstGeom prst="rect">
            <a:avLst/>
          </a:prstGeom>
          <a:noFill/>
          <a:ln w="28575" cap="rnd">
            <a:solidFill>
              <a:srgbClr val="FF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"/>
              </a:spcBef>
            </a:pPr>
            <a:r>
              <a:rPr lang="en-US" sz="2400">
                <a:solidFill>
                  <a:srgbClr val="0000CC"/>
                </a:solidFill>
              </a:rPr>
              <a:t>Cho tam giác ABC. Chứng minh rằng giao diểm của hai tia phân giác của hai góc ngoài B</a:t>
            </a:r>
            <a:r>
              <a:rPr lang="en-US" sz="2400" baseline="-25000">
                <a:solidFill>
                  <a:srgbClr val="0000CC"/>
                </a:solidFill>
              </a:rPr>
              <a:t>1</a:t>
            </a:r>
            <a:r>
              <a:rPr lang="en-US" sz="2400">
                <a:solidFill>
                  <a:srgbClr val="0000CC"/>
                </a:solidFill>
              </a:rPr>
              <a:t> và C</a:t>
            </a:r>
            <a:r>
              <a:rPr lang="en-US" sz="2400" baseline="-25000">
                <a:solidFill>
                  <a:srgbClr val="0000CC"/>
                </a:solidFill>
              </a:rPr>
              <a:t>1</a:t>
            </a:r>
            <a:r>
              <a:rPr lang="en-US" sz="2400">
                <a:solidFill>
                  <a:srgbClr val="0000CC"/>
                </a:solidFill>
              </a:rPr>
              <a:t> nằm trên tia phân giác của góc A.</a:t>
            </a:r>
          </a:p>
        </p:txBody>
      </p:sp>
      <p:grpSp>
        <p:nvGrpSpPr>
          <p:cNvPr id="24580" name="Group 64"/>
          <p:cNvGrpSpPr>
            <a:grpSpLocks/>
          </p:cNvGrpSpPr>
          <p:nvPr/>
        </p:nvGrpSpPr>
        <p:grpSpPr bwMode="auto">
          <a:xfrm>
            <a:off x="5257800" y="914400"/>
            <a:ext cx="2457450" cy="3438525"/>
            <a:chOff x="288" y="1536"/>
            <a:chExt cx="1548" cy="2166"/>
          </a:xfrm>
        </p:grpSpPr>
        <p:grpSp>
          <p:nvGrpSpPr>
            <p:cNvPr id="24581" name="Group 61"/>
            <p:cNvGrpSpPr>
              <a:grpSpLocks/>
            </p:cNvGrpSpPr>
            <p:nvPr/>
          </p:nvGrpSpPr>
          <p:grpSpPr bwMode="auto">
            <a:xfrm>
              <a:off x="288" y="1536"/>
              <a:ext cx="1548" cy="2166"/>
              <a:chOff x="288" y="1536"/>
              <a:chExt cx="1548" cy="2166"/>
            </a:xfrm>
          </p:grpSpPr>
          <p:grpSp>
            <p:nvGrpSpPr>
              <p:cNvPr id="24584" name="Group 48"/>
              <p:cNvGrpSpPr>
                <a:grpSpLocks noChangeAspect="1"/>
              </p:cNvGrpSpPr>
              <p:nvPr/>
            </p:nvGrpSpPr>
            <p:grpSpPr bwMode="auto">
              <a:xfrm>
                <a:off x="288" y="1536"/>
                <a:ext cx="1548" cy="2166"/>
                <a:chOff x="288" y="1536"/>
                <a:chExt cx="1548" cy="2166"/>
              </a:xfrm>
            </p:grpSpPr>
            <p:sp>
              <p:nvSpPr>
                <p:cNvPr id="24588" name="AutoShape 47"/>
                <p:cNvSpPr>
                  <a:spLocks noChangeAspect="1" noChangeArrowheads="1" noTextEdit="1"/>
                </p:cNvSpPr>
                <p:nvPr/>
              </p:nvSpPr>
              <p:spPr bwMode="auto">
                <a:xfrm>
                  <a:off x="288" y="1536"/>
                  <a:ext cx="1548" cy="21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589" name="Line 49"/>
                <p:cNvSpPr>
                  <a:spLocks noChangeShapeType="1"/>
                </p:cNvSpPr>
                <p:nvPr/>
              </p:nvSpPr>
              <p:spPr bwMode="auto">
                <a:xfrm flipH="1">
                  <a:off x="360" y="1842"/>
                  <a:ext cx="918" cy="1746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590" name="Line 50"/>
                <p:cNvSpPr>
                  <a:spLocks noChangeShapeType="1"/>
                </p:cNvSpPr>
                <p:nvPr/>
              </p:nvSpPr>
              <p:spPr bwMode="auto">
                <a:xfrm>
                  <a:off x="1278" y="1842"/>
                  <a:ext cx="486" cy="1788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591" name="Line 51"/>
                <p:cNvSpPr>
                  <a:spLocks noChangeShapeType="1"/>
                </p:cNvSpPr>
                <p:nvPr/>
              </p:nvSpPr>
              <p:spPr bwMode="auto">
                <a:xfrm flipH="1">
                  <a:off x="756" y="2832"/>
                  <a:ext cx="792" cy="6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592" name="Rectangle 52"/>
                <p:cNvSpPr>
                  <a:spLocks noChangeArrowheads="1"/>
                </p:cNvSpPr>
                <p:nvPr/>
              </p:nvSpPr>
              <p:spPr bwMode="auto">
                <a:xfrm>
                  <a:off x="1602" y="2628"/>
                  <a:ext cx="96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b="1">
                      <a:solidFill>
                        <a:srgbClr val="000000"/>
                      </a:solidFill>
                      <a:latin typeface="VNI-Times" pitchFamily="2" charset="0"/>
                    </a:rPr>
                    <a:t>C</a:t>
                  </a:r>
                  <a:endParaRPr lang="en-US" sz="2400">
                    <a:latin typeface="Times New Roman" pitchFamily="18" charset="0"/>
                  </a:endParaRPr>
                </a:p>
              </p:txBody>
            </p:sp>
            <p:sp>
              <p:nvSpPr>
                <p:cNvPr id="24593" name="Rectangle 53"/>
                <p:cNvSpPr>
                  <a:spLocks noChangeArrowheads="1"/>
                </p:cNvSpPr>
                <p:nvPr/>
              </p:nvSpPr>
              <p:spPr bwMode="auto">
                <a:xfrm>
                  <a:off x="606" y="2640"/>
                  <a:ext cx="96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b="1">
                      <a:solidFill>
                        <a:srgbClr val="000000"/>
                      </a:solidFill>
                      <a:latin typeface="VNI-Times" pitchFamily="2" charset="0"/>
                    </a:rPr>
                    <a:t>B</a:t>
                  </a:r>
                  <a:endParaRPr lang="en-US" sz="2400">
                    <a:latin typeface="Times New Roman" pitchFamily="18" charset="0"/>
                  </a:endParaRPr>
                </a:p>
              </p:txBody>
            </p:sp>
            <p:sp>
              <p:nvSpPr>
                <p:cNvPr id="24594" name="Rectangle 54"/>
                <p:cNvSpPr>
                  <a:spLocks noChangeArrowheads="1"/>
                </p:cNvSpPr>
                <p:nvPr/>
              </p:nvSpPr>
              <p:spPr bwMode="auto">
                <a:xfrm>
                  <a:off x="1236" y="1608"/>
                  <a:ext cx="104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b="1">
                      <a:solidFill>
                        <a:srgbClr val="000000"/>
                      </a:solidFill>
                      <a:latin typeface="VNI-Times" pitchFamily="2" charset="0"/>
                    </a:rPr>
                    <a:t>A</a:t>
                  </a:r>
                  <a:endParaRPr lang="en-US" sz="2400">
                    <a:latin typeface="Times New Roman" pitchFamily="18" charset="0"/>
                  </a:endParaRPr>
                </a:p>
              </p:txBody>
            </p:sp>
            <p:sp>
              <p:nvSpPr>
                <p:cNvPr id="24595" name="Oval 55"/>
                <p:cNvSpPr>
                  <a:spLocks noChangeArrowheads="1"/>
                </p:cNvSpPr>
                <p:nvPr/>
              </p:nvSpPr>
              <p:spPr bwMode="auto">
                <a:xfrm>
                  <a:off x="1266" y="1830"/>
                  <a:ext cx="30" cy="30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400">
                    <a:latin typeface="Times New Roman" pitchFamily="18" charset="0"/>
                  </a:endParaRPr>
                </a:p>
              </p:txBody>
            </p:sp>
          </p:grpSp>
          <p:sp>
            <p:nvSpPr>
              <p:cNvPr id="24585" name="Arc 59"/>
              <p:cNvSpPr>
                <a:spLocks/>
              </p:cNvSpPr>
              <p:nvPr/>
            </p:nvSpPr>
            <p:spPr bwMode="auto">
              <a:xfrm>
                <a:off x="673" y="2843"/>
                <a:ext cx="251" cy="174"/>
              </a:xfrm>
              <a:custGeom>
                <a:avLst/>
                <a:gdLst>
                  <a:gd name="T0" fmla="*/ 0 w 31690"/>
                  <a:gd name="T1" fmla="*/ 0 h 21600"/>
                  <a:gd name="T2" fmla="*/ 0 w 31690"/>
                  <a:gd name="T3" fmla="*/ 0 h 21600"/>
                  <a:gd name="T4" fmla="*/ 0 w 3169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31690"/>
                  <a:gd name="T10" fmla="*/ 0 h 21600"/>
                  <a:gd name="T11" fmla="*/ 31690 w 3169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690" h="21600" fill="none" extrusionOk="0">
                    <a:moveTo>
                      <a:pt x="31690" y="0"/>
                    </a:moveTo>
                    <a:cubicBezTo>
                      <a:pt x="31690" y="11929"/>
                      <a:pt x="22019" y="21600"/>
                      <a:pt x="10090" y="21600"/>
                    </a:cubicBezTo>
                    <a:cubicBezTo>
                      <a:pt x="6573" y="21600"/>
                      <a:pt x="3109" y="20741"/>
                      <a:pt x="-1" y="19098"/>
                    </a:cubicBezTo>
                  </a:path>
                  <a:path w="31690" h="21600" stroke="0" extrusionOk="0">
                    <a:moveTo>
                      <a:pt x="31690" y="0"/>
                    </a:moveTo>
                    <a:cubicBezTo>
                      <a:pt x="31690" y="11929"/>
                      <a:pt x="22019" y="21600"/>
                      <a:pt x="10090" y="21600"/>
                    </a:cubicBezTo>
                    <a:cubicBezTo>
                      <a:pt x="6573" y="21600"/>
                      <a:pt x="3109" y="20741"/>
                      <a:pt x="-1" y="19098"/>
                    </a:cubicBezTo>
                    <a:lnTo>
                      <a:pt x="10090" y="0"/>
                    </a:lnTo>
                    <a:lnTo>
                      <a:pt x="31690" y="0"/>
                    </a:lnTo>
                    <a:close/>
                  </a:path>
                </a:pathLst>
              </a:custGeom>
              <a:noFill/>
              <a:ln w="9525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86" name="Arc 60"/>
              <p:cNvSpPr>
                <a:spLocks/>
              </p:cNvSpPr>
              <p:nvPr/>
            </p:nvSpPr>
            <p:spPr bwMode="auto">
              <a:xfrm>
                <a:off x="697" y="2843"/>
                <a:ext cx="173" cy="120"/>
              </a:xfrm>
              <a:custGeom>
                <a:avLst/>
                <a:gdLst>
                  <a:gd name="T0" fmla="*/ 0 w 31905"/>
                  <a:gd name="T1" fmla="*/ 0 h 22154"/>
                  <a:gd name="T2" fmla="*/ 0 w 31905"/>
                  <a:gd name="T3" fmla="*/ 0 h 22154"/>
                  <a:gd name="T4" fmla="*/ 0 w 31905"/>
                  <a:gd name="T5" fmla="*/ 0 h 22154"/>
                  <a:gd name="T6" fmla="*/ 0 60000 65536"/>
                  <a:gd name="T7" fmla="*/ 0 60000 65536"/>
                  <a:gd name="T8" fmla="*/ 0 60000 65536"/>
                  <a:gd name="T9" fmla="*/ 0 w 31905"/>
                  <a:gd name="T10" fmla="*/ 0 h 22154"/>
                  <a:gd name="T11" fmla="*/ 31905 w 31905"/>
                  <a:gd name="T12" fmla="*/ 22154 h 2215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905" h="22154" fill="none" extrusionOk="0">
                    <a:moveTo>
                      <a:pt x="31897" y="0"/>
                    </a:moveTo>
                    <a:cubicBezTo>
                      <a:pt x="31902" y="184"/>
                      <a:pt x="31905" y="369"/>
                      <a:pt x="31905" y="554"/>
                    </a:cubicBezTo>
                    <a:cubicBezTo>
                      <a:pt x="31905" y="12483"/>
                      <a:pt x="22234" y="22154"/>
                      <a:pt x="10305" y="22154"/>
                    </a:cubicBezTo>
                    <a:cubicBezTo>
                      <a:pt x="6705" y="22154"/>
                      <a:pt x="3163" y="21254"/>
                      <a:pt x="-1" y="19537"/>
                    </a:cubicBezTo>
                  </a:path>
                  <a:path w="31905" h="22154" stroke="0" extrusionOk="0">
                    <a:moveTo>
                      <a:pt x="31897" y="0"/>
                    </a:moveTo>
                    <a:cubicBezTo>
                      <a:pt x="31902" y="184"/>
                      <a:pt x="31905" y="369"/>
                      <a:pt x="31905" y="554"/>
                    </a:cubicBezTo>
                    <a:cubicBezTo>
                      <a:pt x="31905" y="12483"/>
                      <a:pt x="22234" y="22154"/>
                      <a:pt x="10305" y="22154"/>
                    </a:cubicBezTo>
                    <a:cubicBezTo>
                      <a:pt x="6705" y="22154"/>
                      <a:pt x="3163" y="21254"/>
                      <a:pt x="-1" y="19537"/>
                    </a:cubicBezTo>
                    <a:lnTo>
                      <a:pt x="10305" y="554"/>
                    </a:lnTo>
                    <a:lnTo>
                      <a:pt x="31897" y="0"/>
                    </a:lnTo>
                    <a:close/>
                  </a:path>
                </a:pathLst>
              </a:custGeom>
              <a:noFill/>
              <a:ln w="9525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87" name="Arc 67"/>
              <p:cNvSpPr>
                <a:spLocks/>
              </p:cNvSpPr>
              <p:nvPr/>
            </p:nvSpPr>
            <p:spPr bwMode="auto">
              <a:xfrm>
                <a:off x="1416" y="2811"/>
                <a:ext cx="162" cy="129"/>
              </a:xfrm>
              <a:custGeom>
                <a:avLst/>
                <a:gdLst>
                  <a:gd name="T0" fmla="*/ 0 w 27794"/>
                  <a:gd name="T1" fmla="*/ 0 h 21600"/>
                  <a:gd name="T2" fmla="*/ 0 w 27794"/>
                  <a:gd name="T3" fmla="*/ 0 h 21600"/>
                  <a:gd name="T4" fmla="*/ 0 w 27794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7794"/>
                  <a:gd name="T10" fmla="*/ 0 h 21600"/>
                  <a:gd name="T11" fmla="*/ 27794 w 27794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7794" h="21600" fill="none" extrusionOk="0">
                    <a:moveTo>
                      <a:pt x="27794" y="20691"/>
                    </a:moveTo>
                    <a:cubicBezTo>
                      <a:pt x="25782" y="21293"/>
                      <a:pt x="23693" y="21599"/>
                      <a:pt x="21594" y="21600"/>
                    </a:cubicBezTo>
                    <a:cubicBezTo>
                      <a:pt x="9860" y="21600"/>
                      <a:pt x="272" y="12232"/>
                      <a:pt x="-1" y="502"/>
                    </a:cubicBezTo>
                  </a:path>
                  <a:path w="27794" h="21600" stroke="0" extrusionOk="0">
                    <a:moveTo>
                      <a:pt x="27794" y="20691"/>
                    </a:moveTo>
                    <a:cubicBezTo>
                      <a:pt x="25782" y="21293"/>
                      <a:pt x="23693" y="21599"/>
                      <a:pt x="21594" y="21600"/>
                    </a:cubicBezTo>
                    <a:cubicBezTo>
                      <a:pt x="9860" y="21600"/>
                      <a:pt x="272" y="12232"/>
                      <a:pt x="-1" y="502"/>
                    </a:cubicBezTo>
                    <a:lnTo>
                      <a:pt x="21594" y="0"/>
                    </a:lnTo>
                    <a:lnTo>
                      <a:pt x="27794" y="20691"/>
                    </a:lnTo>
                    <a:close/>
                  </a:path>
                </a:pathLst>
              </a:custGeom>
              <a:noFill/>
              <a:ln w="9525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4582" name="Text Box 62"/>
            <p:cNvSpPr txBox="1">
              <a:spLocks noChangeArrowheads="1"/>
            </p:cNvSpPr>
            <p:nvPr/>
          </p:nvSpPr>
          <p:spPr bwMode="auto">
            <a:xfrm>
              <a:off x="680" y="2784"/>
              <a:ext cx="24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/>
                <a:t>1</a:t>
              </a:r>
            </a:p>
          </p:txBody>
        </p:sp>
        <p:sp>
          <p:nvSpPr>
            <p:cNvPr id="24583" name="Text Box 63"/>
            <p:cNvSpPr txBox="1">
              <a:spLocks noChangeArrowheads="1"/>
            </p:cNvSpPr>
            <p:nvPr/>
          </p:nvSpPr>
          <p:spPr bwMode="auto">
            <a:xfrm>
              <a:off x="1400" y="2776"/>
              <a:ext cx="24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/>
                <a:t>1</a:t>
              </a:r>
            </a:p>
          </p:txBody>
        </p:sp>
      </p:grpSp>
      <p:grpSp>
        <p:nvGrpSpPr>
          <p:cNvPr id="3" name="Group 58"/>
          <p:cNvGrpSpPr>
            <a:grpSpLocks noChangeAspect="1"/>
          </p:cNvGrpSpPr>
          <p:nvPr/>
        </p:nvGrpSpPr>
        <p:grpSpPr bwMode="auto">
          <a:xfrm>
            <a:off x="5753100" y="2882900"/>
            <a:ext cx="1228725" cy="1666875"/>
            <a:chOff x="2493" y="1637"/>
            <a:chExt cx="774" cy="1050"/>
          </a:xfrm>
        </p:grpSpPr>
        <p:sp>
          <p:nvSpPr>
            <p:cNvPr id="24598" name="AutoShape 57"/>
            <p:cNvSpPr>
              <a:spLocks noChangeAspect="1" noChangeArrowheads="1" noTextEdit="1"/>
            </p:cNvSpPr>
            <p:nvPr/>
          </p:nvSpPr>
          <p:spPr bwMode="auto">
            <a:xfrm>
              <a:off x="2493" y="1637"/>
              <a:ext cx="774" cy="1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9" name="Arc 59"/>
            <p:cNvSpPr>
              <a:spLocks/>
            </p:cNvSpPr>
            <p:nvPr/>
          </p:nvSpPr>
          <p:spPr bwMode="auto">
            <a:xfrm>
              <a:off x="2566" y="1709"/>
              <a:ext cx="251" cy="174"/>
            </a:xfrm>
            <a:custGeom>
              <a:avLst/>
              <a:gdLst>
                <a:gd name="T0" fmla="*/ 0 w 31690"/>
                <a:gd name="T1" fmla="*/ 0 h 21600"/>
                <a:gd name="T2" fmla="*/ 0 w 31690"/>
                <a:gd name="T3" fmla="*/ 0 h 21600"/>
                <a:gd name="T4" fmla="*/ 0 w 31690"/>
                <a:gd name="T5" fmla="*/ 0 h 21600"/>
                <a:gd name="T6" fmla="*/ 0 60000 65536"/>
                <a:gd name="T7" fmla="*/ 0 60000 65536"/>
                <a:gd name="T8" fmla="*/ 0 60000 65536"/>
                <a:gd name="T9" fmla="*/ 0 w 31690"/>
                <a:gd name="T10" fmla="*/ 0 h 21600"/>
                <a:gd name="T11" fmla="*/ 31690 w 3169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690" h="21600" fill="none" extrusionOk="0">
                  <a:moveTo>
                    <a:pt x="31690" y="0"/>
                  </a:moveTo>
                  <a:cubicBezTo>
                    <a:pt x="31690" y="11929"/>
                    <a:pt x="22019" y="21600"/>
                    <a:pt x="10090" y="21600"/>
                  </a:cubicBezTo>
                  <a:cubicBezTo>
                    <a:pt x="6573" y="21600"/>
                    <a:pt x="3109" y="20741"/>
                    <a:pt x="-1" y="19098"/>
                  </a:cubicBezTo>
                </a:path>
                <a:path w="31690" h="21600" stroke="0" extrusionOk="0">
                  <a:moveTo>
                    <a:pt x="31690" y="0"/>
                  </a:moveTo>
                  <a:cubicBezTo>
                    <a:pt x="31690" y="11929"/>
                    <a:pt x="22019" y="21600"/>
                    <a:pt x="10090" y="21600"/>
                  </a:cubicBezTo>
                  <a:cubicBezTo>
                    <a:pt x="6573" y="21600"/>
                    <a:pt x="3109" y="20741"/>
                    <a:pt x="-1" y="19098"/>
                  </a:cubicBezTo>
                  <a:lnTo>
                    <a:pt x="10090" y="0"/>
                  </a:lnTo>
                  <a:lnTo>
                    <a:pt x="31690" y="0"/>
                  </a:lnTo>
                  <a:close/>
                </a:path>
              </a:pathLst>
            </a:cu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0" name="Arc 60"/>
            <p:cNvSpPr>
              <a:spLocks/>
            </p:cNvSpPr>
            <p:nvPr/>
          </p:nvSpPr>
          <p:spPr bwMode="auto">
            <a:xfrm>
              <a:off x="2590" y="1709"/>
              <a:ext cx="173" cy="120"/>
            </a:xfrm>
            <a:custGeom>
              <a:avLst/>
              <a:gdLst>
                <a:gd name="T0" fmla="*/ 0 w 31905"/>
                <a:gd name="T1" fmla="*/ 0 h 22154"/>
                <a:gd name="T2" fmla="*/ 0 w 31905"/>
                <a:gd name="T3" fmla="*/ 0 h 22154"/>
                <a:gd name="T4" fmla="*/ 0 w 31905"/>
                <a:gd name="T5" fmla="*/ 0 h 22154"/>
                <a:gd name="T6" fmla="*/ 0 60000 65536"/>
                <a:gd name="T7" fmla="*/ 0 60000 65536"/>
                <a:gd name="T8" fmla="*/ 0 60000 65536"/>
                <a:gd name="T9" fmla="*/ 0 w 31905"/>
                <a:gd name="T10" fmla="*/ 0 h 22154"/>
                <a:gd name="T11" fmla="*/ 31905 w 31905"/>
                <a:gd name="T12" fmla="*/ 22154 h 2215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905" h="22154" fill="none" extrusionOk="0">
                  <a:moveTo>
                    <a:pt x="31897" y="0"/>
                  </a:moveTo>
                  <a:cubicBezTo>
                    <a:pt x="31902" y="184"/>
                    <a:pt x="31905" y="369"/>
                    <a:pt x="31905" y="554"/>
                  </a:cubicBezTo>
                  <a:cubicBezTo>
                    <a:pt x="31905" y="12483"/>
                    <a:pt x="22234" y="22154"/>
                    <a:pt x="10305" y="22154"/>
                  </a:cubicBezTo>
                  <a:cubicBezTo>
                    <a:pt x="6705" y="22154"/>
                    <a:pt x="3163" y="21254"/>
                    <a:pt x="-1" y="19537"/>
                  </a:cubicBezTo>
                </a:path>
                <a:path w="31905" h="22154" stroke="0" extrusionOk="0">
                  <a:moveTo>
                    <a:pt x="31897" y="0"/>
                  </a:moveTo>
                  <a:cubicBezTo>
                    <a:pt x="31902" y="184"/>
                    <a:pt x="31905" y="369"/>
                    <a:pt x="31905" y="554"/>
                  </a:cubicBezTo>
                  <a:cubicBezTo>
                    <a:pt x="31905" y="12483"/>
                    <a:pt x="22234" y="22154"/>
                    <a:pt x="10305" y="22154"/>
                  </a:cubicBezTo>
                  <a:cubicBezTo>
                    <a:pt x="6705" y="22154"/>
                    <a:pt x="3163" y="21254"/>
                    <a:pt x="-1" y="19537"/>
                  </a:cubicBezTo>
                  <a:lnTo>
                    <a:pt x="10305" y="554"/>
                  </a:lnTo>
                  <a:lnTo>
                    <a:pt x="31897" y="0"/>
                  </a:lnTo>
                  <a:close/>
                </a:path>
              </a:pathLst>
            </a:cu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1" name="Line 61"/>
            <p:cNvSpPr>
              <a:spLocks noChangeShapeType="1"/>
            </p:cNvSpPr>
            <p:nvPr/>
          </p:nvSpPr>
          <p:spPr bwMode="auto">
            <a:xfrm>
              <a:off x="2649" y="1709"/>
              <a:ext cx="546" cy="906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2" name="Line 62"/>
            <p:cNvSpPr>
              <a:spLocks noChangeShapeType="1"/>
            </p:cNvSpPr>
            <p:nvPr/>
          </p:nvSpPr>
          <p:spPr bwMode="auto">
            <a:xfrm>
              <a:off x="2649" y="1799"/>
              <a:ext cx="18" cy="1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3" name="Line 63"/>
            <p:cNvSpPr>
              <a:spLocks noChangeShapeType="1"/>
            </p:cNvSpPr>
            <p:nvPr/>
          </p:nvSpPr>
          <p:spPr bwMode="auto">
            <a:xfrm>
              <a:off x="2727" y="1751"/>
              <a:ext cx="84" cy="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605" name="AutoShape 65"/>
          <p:cNvSpPr>
            <a:spLocks noChangeAspect="1" noChangeArrowheads="1" noTextEdit="1"/>
          </p:cNvSpPr>
          <p:nvPr/>
        </p:nvSpPr>
        <p:spPr bwMode="auto">
          <a:xfrm>
            <a:off x="2971800" y="4267200"/>
            <a:ext cx="13239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4618" name="Group 42"/>
          <p:cNvGrpSpPr>
            <a:grpSpLocks/>
          </p:cNvGrpSpPr>
          <p:nvPr/>
        </p:nvGrpSpPr>
        <p:grpSpPr bwMode="auto">
          <a:xfrm>
            <a:off x="6223000" y="2971800"/>
            <a:ext cx="1038225" cy="1371600"/>
            <a:chOff x="1944" y="2760"/>
            <a:chExt cx="654" cy="864"/>
          </a:xfrm>
        </p:grpSpPr>
        <p:sp>
          <p:nvSpPr>
            <p:cNvPr id="24607" name="Line 68"/>
            <p:cNvSpPr>
              <a:spLocks noChangeShapeType="1"/>
            </p:cNvSpPr>
            <p:nvPr/>
          </p:nvSpPr>
          <p:spPr bwMode="auto">
            <a:xfrm flipH="1">
              <a:off x="1944" y="2760"/>
              <a:ext cx="654" cy="864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8" name="Line 69"/>
            <p:cNvSpPr>
              <a:spLocks noChangeShapeType="1"/>
            </p:cNvSpPr>
            <p:nvPr/>
          </p:nvSpPr>
          <p:spPr bwMode="auto">
            <a:xfrm flipH="1">
              <a:off x="2466" y="2802"/>
              <a:ext cx="48" cy="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9" name="Line 70"/>
            <p:cNvSpPr>
              <a:spLocks noChangeShapeType="1"/>
            </p:cNvSpPr>
            <p:nvPr/>
          </p:nvSpPr>
          <p:spPr bwMode="auto">
            <a:xfrm flipH="1">
              <a:off x="2568" y="2844"/>
              <a:ext cx="18" cy="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610" name="Group 105"/>
          <p:cNvGrpSpPr>
            <a:grpSpLocks noChangeAspect="1"/>
          </p:cNvGrpSpPr>
          <p:nvPr/>
        </p:nvGrpSpPr>
        <p:grpSpPr bwMode="auto">
          <a:xfrm>
            <a:off x="5124450" y="3733800"/>
            <a:ext cx="2876550" cy="685800"/>
            <a:chOff x="2256" y="2736"/>
            <a:chExt cx="1812" cy="420"/>
          </a:xfrm>
        </p:grpSpPr>
        <p:sp>
          <p:nvSpPr>
            <p:cNvPr id="24611" name="AutoShape 104"/>
            <p:cNvSpPr>
              <a:spLocks noChangeAspect="1" noChangeArrowheads="1" noTextEdit="1"/>
            </p:cNvSpPr>
            <p:nvPr/>
          </p:nvSpPr>
          <p:spPr bwMode="auto">
            <a:xfrm>
              <a:off x="2256" y="2736"/>
              <a:ext cx="1812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2" name="Rectangle 106"/>
            <p:cNvSpPr>
              <a:spLocks noChangeArrowheads="1"/>
            </p:cNvSpPr>
            <p:nvPr/>
          </p:nvSpPr>
          <p:spPr bwMode="auto">
            <a:xfrm>
              <a:off x="3906" y="2892"/>
              <a:ext cx="74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b="1">
                  <a:solidFill>
                    <a:srgbClr val="000080"/>
                  </a:solidFill>
                  <a:latin typeface="VNI-Times" pitchFamily="2" charset="0"/>
                </a:rPr>
                <a:t>y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4613" name="Rectangle 107"/>
            <p:cNvSpPr>
              <a:spLocks noChangeArrowheads="1"/>
            </p:cNvSpPr>
            <p:nvPr/>
          </p:nvSpPr>
          <p:spPr bwMode="auto">
            <a:xfrm>
              <a:off x="2340" y="2808"/>
              <a:ext cx="73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b="1">
                  <a:solidFill>
                    <a:srgbClr val="000080"/>
                  </a:solidFill>
                  <a:latin typeface="VNI-Times" pitchFamily="2" charset="0"/>
                </a:rPr>
                <a:t>x</a:t>
              </a:r>
              <a:endParaRPr lang="en-US" sz="2400">
                <a:latin typeface="Times New Roman" pitchFamily="18" charset="0"/>
              </a:endParaRPr>
            </a:p>
          </p:txBody>
        </p:sp>
      </p:grpSp>
      <p:grpSp>
        <p:nvGrpSpPr>
          <p:cNvPr id="6" name="Group 73"/>
          <p:cNvGrpSpPr>
            <a:grpSpLocks noChangeAspect="1"/>
          </p:cNvGrpSpPr>
          <p:nvPr/>
        </p:nvGrpSpPr>
        <p:grpSpPr bwMode="auto">
          <a:xfrm>
            <a:off x="6299200" y="3784600"/>
            <a:ext cx="495300" cy="676275"/>
            <a:chOff x="2724" y="1949"/>
            <a:chExt cx="312" cy="426"/>
          </a:xfrm>
        </p:grpSpPr>
        <p:sp>
          <p:nvSpPr>
            <p:cNvPr id="24615" name="AutoShape 72"/>
            <p:cNvSpPr>
              <a:spLocks noChangeAspect="1" noChangeArrowheads="1" noTextEdit="1"/>
            </p:cNvSpPr>
            <p:nvPr/>
          </p:nvSpPr>
          <p:spPr bwMode="auto">
            <a:xfrm>
              <a:off x="2724" y="1949"/>
              <a:ext cx="312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6" name="Rectangle 74"/>
            <p:cNvSpPr>
              <a:spLocks noChangeArrowheads="1"/>
            </p:cNvSpPr>
            <p:nvPr/>
          </p:nvSpPr>
          <p:spPr bwMode="auto">
            <a:xfrm>
              <a:off x="2808" y="2111"/>
              <a:ext cx="13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b="1">
                  <a:solidFill>
                    <a:srgbClr val="000000"/>
                  </a:solidFill>
                  <a:latin typeface="VNI-Times" pitchFamily="2" charset="0"/>
                </a:rPr>
                <a:t>M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4617" name="Oval 75"/>
            <p:cNvSpPr>
              <a:spLocks noChangeArrowheads="1"/>
            </p:cNvSpPr>
            <p:nvPr/>
          </p:nvSpPr>
          <p:spPr bwMode="auto">
            <a:xfrm>
              <a:off x="2874" y="2015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0">
                <a:latin typeface="Times New Roman" pitchFamily="18" charset="0"/>
              </a:endParaRPr>
            </a:p>
          </p:txBody>
        </p:sp>
      </p:grpSp>
      <p:grpSp>
        <p:nvGrpSpPr>
          <p:cNvPr id="7" name="Group 85"/>
          <p:cNvGrpSpPr>
            <a:grpSpLocks noChangeAspect="1"/>
          </p:cNvGrpSpPr>
          <p:nvPr/>
        </p:nvGrpSpPr>
        <p:grpSpPr bwMode="auto">
          <a:xfrm>
            <a:off x="5676900" y="2997200"/>
            <a:ext cx="1790700" cy="923925"/>
            <a:chOff x="2316" y="1871"/>
            <a:chExt cx="1128" cy="582"/>
          </a:xfrm>
        </p:grpSpPr>
        <p:sp>
          <p:nvSpPr>
            <p:cNvPr id="24620" name="Line 86"/>
            <p:cNvSpPr>
              <a:spLocks noChangeShapeType="1"/>
            </p:cNvSpPr>
            <p:nvPr/>
          </p:nvSpPr>
          <p:spPr bwMode="auto">
            <a:xfrm>
              <a:off x="2862" y="1871"/>
              <a:ext cx="1" cy="58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1" name="Line 87"/>
            <p:cNvSpPr>
              <a:spLocks noChangeShapeType="1"/>
            </p:cNvSpPr>
            <p:nvPr/>
          </p:nvSpPr>
          <p:spPr bwMode="auto">
            <a:xfrm flipH="1">
              <a:off x="2862" y="2297"/>
              <a:ext cx="558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2" name="Line 88"/>
            <p:cNvSpPr>
              <a:spLocks noChangeShapeType="1"/>
            </p:cNvSpPr>
            <p:nvPr/>
          </p:nvSpPr>
          <p:spPr bwMode="auto">
            <a:xfrm>
              <a:off x="2352" y="2183"/>
              <a:ext cx="510" cy="2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3" name="Line 89"/>
            <p:cNvSpPr>
              <a:spLocks noChangeShapeType="1"/>
            </p:cNvSpPr>
            <p:nvPr/>
          </p:nvSpPr>
          <p:spPr bwMode="auto">
            <a:xfrm>
              <a:off x="2316" y="2243"/>
              <a:ext cx="60" cy="36"/>
            </a:xfrm>
            <a:prstGeom prst="line">
              <a:avLst/>
            </a:prstGeom>
            <a:noFill/>
            <a:ln w="190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4" name="Line 90"/>
            <p:cNvSpPr>
              <a:spLocks noChangeShapeType="1"/>
            </p:cNvSpPr>
            <p:nvPr/>
          </p:nvSpPr>
          <p:spPr bwMode="auto">
            <a:xfrm flipH="1">
              <a:off x="2376" y="2213"/>
              <a:ext cx="36" cy="66"/>
            </a:xfrm>
            <a:prstGeom prst="line">
              <a:avLst/>
            </a:prstGeom>
            <a:noFill/>
            <a:ln w="190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5" name="Line 91"/>
            <p:cNvSpPr>
              <a:spLocks noChangeShapeType="1"/>
            </p:cNvSpPr>
            <p:nvPr/>
          </p:nvSpPr>
          <p:spPr bwMode="auto">
            <a:xfrm>
              <a:off x="2928" y="1871"/>
              <a:ext cx="1" cy="72"/>
            </a:xfrm>
            <a:prstGeom prst="line">
              <a:avLst/>
            </a:prstGeom>
            <a:noFill/>
            <a:ln w="190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6" name="Line 92"/>
            <p:cNvSpPr>
              <a:spLocks noChangeShapeType="1"/>
            </p:cNvSpPr>
            <p:nvPr/>
          </p:nvSpPr>
          <p:spPr bwMode="auto">
            <a:xfrm>
              <a:off x="2862" y="1943"/>
              <a:ext cx="66" cy="1"/>
            </a:xfrm>
            <a:prstGeom prst="line">
              <a:avLst/>
            </a:prstGeom>
            <a:noFill/>
            <a:ln w="190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7" name="Line 93"/>
            <p:cNvSpPr>
              <a:spLocks noChangeShapeType="1"/>
            </p:cNvSpPr>
            <p:nvPr/>
          </p:nvSpPr>
          <p:spPr bwMode="auto">
            <a:xfrm>
              <a:off x="3348" y="2315"/>
              <a:ext cx="24" cy="84"/>
            </a:xfrm>
            <a:prstGeom prst="line">
              <a:avLst/>
            </a:prstGeom>
            <a:noFill/>
            <a:ln w="190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8" name="Line 94"/>
            <p:cNvSpPr>
              <a:spLocks noChangeShapeType="1"/>
            </p:cNvSpPr>
            <p:nvPr/>
          </p:nvSpPr>
          <p:spPr bwMode="auto">
            <a:xfrm flipH="1">
              <a:off x="3372" y="2375"/>
              <a:ext cx="72" cy="24"/>
            </a:xfrm>
            <a:prstGeom prst="line">
              <a:avLst/>
            </a:prstGeom>
            <a:noFill/>
            <a:ln w="190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4020" name="Text Box 68"/>
          <p:cNvSpPr txBox="1">
            <a:spLocks noChangeArrowheads="1"/>
          </p:cNvSpPr>
          <p:nvPr/>
        </p:nvSpPr>
        <p:spPr bwMode="auto">
          <a:xfrm>
            <a:off x="1587500" y="5232400"/>
            <a:ext cx="2565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0000FF"/>
                </a:solidFill>
              </a:rPr>
              <a:t>M</a:t>
            </a:r>
            <a:r>
              <a:rPr lang="en-US" sz="2000">
                <a:solidFill>
                  <a:srgbClr val="0000FF"/>
                </a:solidFill>
                <a:sym typeface="Symbol" pitchFamily="18" charset="2"/>
              </a:rPr>
              <a:t> tia phân giác của</a:t>
            </a:r>
          </a:p>
          <a:p>
            <a:pPr eaLnBrk="1" hangingPunct="1"/>
            <a:r>
              <a:rPr lang="en-US" sz="2000">
                <a:solidFill>
                  <a:srgbClr val="0000FF"/>
                </a:solidFill>
                <a:sym typeface="Symbol" pitchFamily="18" charset="2"/>
              </a:rPr>
              <a:t>góc xAy</a:t>
            </a:r>
          </a:p>
        </p:txBody>
      </p:sp>
      <p:sp>
        <p:nvSpPr>
          <p:cNvPr id="254021" name="Text Box 69"/>
          <p:cNvSpPr txBox="1">
            <a:spLocks noChangeArrowheads="1"/>
          </p:cNvSpPr>
          <p:nvPr/>
        </p:nvSpPr>
        <p:spPr bwMode="auto">
          <a:xfrm>
            <a:off x="609600" y="3886200"/>
            <a:ext cx="725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rgbClr val="0000FF"/>
                </a:solidFill>
                <a:latin typeface="Times New Roman" pitchFamily="18" charset="0"/>
              </a:rPr>
              <a:t>GT</a:t>
            </a:r>
          </a:p>
        </p:txBody>
      </p:sp>
      <p:sp>
        <p:nvSpPr>
          <p:cNvPr id="254022" name="Text Box 70"/>
          <p:cNvSpPr txBox="1">
            <a:spLocks noChangeArrowheads="1"/>
          </p:cNvSpPr>
          <p:nvPr/>
        </p:nvSpPr>
        <p:spPr bwMode="auto">
          <a:xfrm>
            <a:off x="669925" y="5049838"/>
            <a:ext cx="7254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rgbClr val="0000FF"/>
                </a:solidFill>
                <a:latin typeface="Times New Roman" pitchFamily="18" charset="0"/>
              </a:rPr>
              <a:t>KL</a:t>
            </a:r>
          </a:p>
        </p:txBody>
      </p:sp>
      <p:sp>
        <p:nvSpPr>
          <p:cNvPr id="24633" name="Rectangle 92"/>
          <p:cNvSpPr>
            <a:spLocks noChangeArrowheads="1"/>
          </p:cNvSpPr>
          <p:nvPr/>
        </p:nvSpPr>
        <p:spPr bwMode="auto">
          <a:xfrm>
            <a:off x="1371600" y="3595688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CC"/>
                </a:solidFill>
              </a:rPr>
              <a:t>∆</a:t>
            </a:r>
          </a:p>
        </p:txBody>
      </p:sp>
      <p:sp>
        <p:nvSpPr>
          <p:cNvPr id="24635" name="Text Box 94"/>
          <p:cNvSpPr txBox="1">
            <a:spLocks noChangeArrowheads="1"/>
          </p:cNvSpPr>
          <p:nvPr/>
        </p:nvSpPr>
        <p:spPr bwMode="auto">
          <a:xfrm>
            <a:off x="1447800" y="3641725"/>
            <a:ext cx="2760663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/>
              <a:t>  </a:t>
            </a:r>
            <a:r>
              <a:rPr lang="en-US" sz="2000">
                <a:solidFill>
                  <a:srgbClr val="0000FF"/>
                </a:solidFill>
              </a:rPr>
              <a:t>ABC</a:t>
            </a:r>
          </a:p>
          <a:p>
            <a:pPr eaLnBrk="1" hangingPunct="1"/>
            <a:r>
              <a:rPr lang="en-US" sz="2000">
                <a:solidFill>
                  <a:srgbClr val="0000FF"/>
                </a:solidFill>
              </a:rPr>
              <a:t>Phân giác của         và </a:t>
            </a:r>
          </a:p>
          <a:p>
            <a:pPr eaLnBrk="1" hangingPunct="1"/>
            <a:endParaRPr lang="en-US" sz="1000">
              <a:solidFill>
                <a:srgbClr val="0000FF"/>
              </a:solidFill>
            </a:endParaRPr>
          </a:p>
          <a:p>
            <a:pPr eaLnBrk="1" hangingPunct="1"/>
            <a:r>
              <a:rPr lang="en-US" sz="2000">
                <a:solidFill>
                  <a:srgbClr val="0000FF"/>
                </a:solidFill>
              </a:rPr>
              <a:t>cắt nhau tại M</a:t>
            </a:r>
          </a:p>
        </p:txBody>
      </p:sp>
      <p:grpSp>
        <p:nvGrpSpPr>
          <p:cNvPr id="254057" name="Group 105"/>
          <p:cNvGrpSpPr>
            <a:grpSpLocks/>
          </p:cNvGrpSpPr>
          <p:nvPr/>
        </p:nvGrpSpPr>
        <p:grpSpPr bwMode="auto">
          <a:xfrm>
            <a:off x="457200" y="3124200"/>
            <a:ext cx="4419600" cy="3200400"/>
            <a:chOff x="2352" y="1584"/>
            <a:chExt cx="2784" cy="2016"/>
          </a:xfrm>
        </p:grpSpPr>
        <p:sp>
          <p:nvSpPr>
            <p:cNvPr id="24643" name="Line 103"/>
            <p:cNvSpPr>
              <a:spLocks noChangeShapeType="1"/>
            </p:cNvSpPr>
            <p:nvPr/>
          </p:nvSpPr>
          <p:spPr bwMode="auto">
            <a:xfrm>
              <a:off x="2928" y="1584"/>
              <a:ext cx="48" cy="201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44" name="Line 104"/>
            <p:cNvSpPr>
              <a:spLocks noChangeShapeType="1"/>
            </p:cNvSpPr>
            <p:nvPr/>
          </p:nvSpPr>
          <p:spPr bwMode="auto">
            <a:xfrm flipV="1">
              <a:off x="2352" y="2832"/>
              <a:ext cx="27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645" name="Group 80"/>
          <p:cNvGrpSpPr>
            <a:grpSpLocks noChangeAspect="1"/>
          </p:cNvGrpSpPr>
          <p:nvPr/>
        </p:nvGrpSpPr>
        <p:grpSpPr bwMode="auto">
          <a:xfrm>
            <a:off x="6442075" y="1295400"/>
            <a:ext cx="504825" cy="2733675"/>
            <a:chOff x="2721" y="1301"/>
            <a:chExt cx="318" cy="1722"/>
          </a:xfrm>
        </p:grpSpPr>
        <p:sp>
          <p:nvSpPr>
            <p:cNvPr id="24646" name="AutoShape 81"/>
            <p:cNvSpPr>
              <a:spLocks noChangeAspect="1" noChangeArrowheads="1" noTextEdit="1"/>
            </p:cNvSpPr>
            <p:nvPr/>
          </p:nvSpPr>
          <p:spPr bwMode="auto">
            <a:xfrm>
              <a:off x="2721" y="1301"/>
              <a:ext cx="318" cy="1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47" name="Line 82"/>
            <p:cNvSpPr>
              <a:spLocks noChangeShapeType="1"/>
            </p:cNvSpPr>
            <p:nvPr/>
          </p:nvSpPr>
          <p:spPr bwMode="auto">
            <a:xfrm flipH="1">
              <a:off x="2793" y="1373"/>
              <a:ext cx="174" cy="157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24648" name="Object 72"/>
          <p:cNvGraphicFramePr>
            <a:graphicFrameLocks noChangeAspect="1"/>
          </p:cNvGraphicFramePr>
          <p:nvPr/>
        </p:nvGraphicFramePr>
        <p:xfrm>
          <a:off x="3149600" y="3848100"/>
          <a:ext cx="685800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52" name="Equation" r:id="rId3" imgW="330120" imgH="228600" progId="Equation.DSMT4">
                  <p:embed/>
                </p:oleObj>
              </mc:Choice>
              <mc:Fallback>
                <p:oleObj name="Equation" r:id="rId3" imgW="330120" imgH="228600" progId="Equation.DSMT4">
                  <p:embed/>
                  <p:pic>
                    <p:nvPicPr>
                      <p:cNvPr id="0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3848100"/>
                        <a:ext cx="685800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49" name="Object 73"/>
          <p:cNvGraphicFramePr>
            <a:graphicFrameLocks noChangeAspect="1"/>
          </p:cNvGraphicFramePr>
          <p:nvPr/>
        </p:nvGraphicFramePr>
        <p:xfrm>
          <a:off x="4076700" y="3860800"/>
          <a:ext cx="6794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53" name="Equation" r:id="rId5" imgW="317160" imgH="253800" progId="Equation.DSMT4">
                  <p:embed/>
                </p:oleObj>
              </mc:Choice>
              <mc:Fallback>
                <p:oleObj name="Equation" r:id="rId5" imgW="317160" imgH="253800" progId="Equation.DSMT4">
                  <p:embed/>
                  <p:pic>
                    <p:nvPicPr>
                      <p:cNvPr id="0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6700" y="3860800"/>
                        <a:ext cx="679450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4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254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540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540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4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4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4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4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540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540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54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54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0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540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540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4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021" grpId="0"/>
      <p:bldP spid="254022" grpId="0"/>
      <p:bldP spid="24633" grpId="0"/>
      <p:bldP spid="2463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48"/>
          <p:cNvGrpSpPr>
            <a:grpSpLocks noChangeAspect="1"/>
          </p:cNvGrpSpPr>
          <p:nvPr/>
        </p:nvGrpSpPr>
        <p:grpSpPr bwMode="auto">
          <a:xfrm>
            <a:off x="457200" y="533400"/>
            <a:ext cx="2457450" cy="3438525"/>
            <a:chOff x="288" y="1536"/>
            <a:chExt cx="1548" cy="2166"/>
          </a:xfrm>
        </p:grpSpPr>
        <p:sp>
          <p:nvSpPr>
            <p:cNvPr id="28736" name="AutoShape 47"/>
            <p:cNvSpPr>
              <a:spLocks noChangeAspect="1" noChangeArrowheads="1" noTextEdit="1"/>
            </p:cNvSpPr>
            <p:nvPr/>
          </p:nvSpPr>
          <p:spPr bwMode="auto">
            <a:xfrm>
              <a:off x="288" y="1536"/>
              <a:ext cx="1548" cy="2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37" name="Line 49"/>
            <p:cNvSpPr>
              <a:spLocks noChangeShapeType="1"/>
            </p:cNvSpPr>
            <p:nvPr/>
          </p:nvSpPr>
          <p:spPr bwMode="auto">
            <a:xfrm flipH="1">
              <a:off x="360" y="1842"/>
              <a:ext cx="918" cy="174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38" name="Line 50"/>
            <p:cNvSpPr>
              <a:spLocks noChangeShapeType="1"/>
            </p:cNvSpPr>
            <p:nvPr/>
          </p:nvSpPr>
          <p:spPr bwMode="auto">
            <a:xfrm>
              <a:off x="1278" y="1842"/>
              <a:ext cx="486" cy="178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39" name="Line 51"/>
            <p:cNvSpPr>
              <a:spLocks noChangeShapeType="1"/>
            </p:cNvSpPr>
            <p:nvPr/>
          </p:nvSpPr>
          <p:spPr bwMode="auto">
            <a:xfrm flipH="1">
              <a:off x="756" y="2832"/>
              <a:ext cx="792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40" name="Rectangle 52"/>
            <p:cNvSpPr>
              <a:spLocks noChangeArrowheads="1"/>
            </p:cNvSpPr>
            <p:nvPr/>
          </p:nvSpPr>
          <p:spPr bwMode="auto">
            <a:xfrm>
              <a:off x="1602" y="2628"/>
              <a:ext cx="9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b="1">
                  <a:solidFill>
                    <a:srgbClr val="000000"/>
                  </a:solidFill>
                  <a:latin typeface="VNI-Times" pitchFamily="2" charset="0"/>
                </a:rPr>
                <a:t>C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8741" name="Rectangle 53"/>
            <p:cNvSpPr>
              <a:spLocks noChangeArrowheads="1"/>
            </p:cNvSpPr>
            <p:nvPr/>
          </p:nvSpPr>
          <p:spPr bwMode="auto">
            <a:xfrm>
              <a:off x="606" y="2640"/>
              <a:ext cx="9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b="1">
                  <a:solidFill>
                    <a:srgbClr val="000000"/>
                  </a:solidFill>
                  <a:latin typeface="VNI-Times" pitchFamily="2" charset="0"/>
                </a:rPr>
                <a:t>B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8742" name="Rectangle 54"/>
            <p:cNvSpPr>
              <a:spLocks noChangeArrowheads="1"/>
            </p:cNvSpPr>
            <p:nvPr/>
          </p:nvSpPr>
          <p:spPr bwMode="auto">
            <a:xfrm>
              <a:off x="1236" y="1608"/>
              <a:ext cx="1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b="1">
                  <a:solidFill>
                    <a:srgbClr val="000000"/>
                  </a:solidFill>
                  <a:latin typeface="VNI-Times" pitchFamily="2" charset="0"/>
                </a:rPr>
                <a:t>A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8743" name="Oval 55"/>
            <p:cNvSpPr>
              <a:spLocks noChangeArrowheads="1"/>
            </p:cNvSpPr>
            <p:nvPr/>
          </p:nvSpPr>
          <p:spPr bwMode="auto">
            <a:xfrm>
              <a:off x="1266" y="1830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0">
                <a:latin typeface="Times New Roman" pitchFamily="18" charset="0"/>
              </a:endParaRPr>
            </a:p>
          </p:txBody>
        </p:sp>
      </p:grpSp>
      <p:grpSp>
        <p:nvGrpSpPr>
          <p:cNvPr id="28675" name="Group 58"/>
          <p:cNvGrpSpPr>
            <a:grpSpLocks noChangeAspect="1"/>
          </p:cNvGrpSpPr>
          <p:nvPr/>
        </p:nvGrpSpPr>
        <p:grpSpPr bwMode="auto">
          <a:xfrm>
            <a:off x="952500" y="2493963"/>
            <a:ext cx="1228725" cy="1666875"/>
            <a:chOff x="2493" y="1637"/>
            <a:chExt cx="774" cy="1050"/>
          </a:xfrm>
        </p:grpSpPr>
        <p:sp>
          <p:nvSpPr>
            <p:cNvPr id="28730" name="AutoShape 57"/>
            <p:cNvSpPr>
              <a:spLocks noChangeAspect="1" noChangeArrowheads="1" noTextEdit="1"/>
            </p:cNvSpPr>
            <p:nvPr/>
          </p:nvSpPr>
          <p:spPr bwMode="auto">
            <a:xfrm>
              <a:off x="2493" y="1637"/>
              <a:ext cx="774" cy="1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31" name="Arc 59"/>
            <p:cNvSpPr>
              <a:spLocks/>
            </p:cNvSpPr>
            <p:nvPr/>
          </p:nvSpPr>
          <p:spPr bwMode="auto">
            <a:xfrm>
              <a:off x="2566" y="1709"/>
              <a:ext cx="251" cy="174"/>
            </a:xfrm>
            <a:custGeom>
              <a:avLst/>
              <a:gdLst>
                <a:gd name="T0" fmla="*/ 0 w 31690"/>
                <a:gd name="T1" fmla="*/ 0 h 21600"/>
                <a:gd name="T2" fmla="*/ 0 w 31690"/>
                <a:gd name="T3" fmla="*/ 0 h 21600"/>
                <a:gd name="T4" fmla="*/ 0 w 31690"/>
                <a:gd name="T5" fmla="*/ 0 h 21600"/>
                <a:gd name="T6" fmla="*/ 0 60000 65536"/>
                <a:gd name="T7" fmla="*/ 0 60000 65536"/>
                <a:gd name="T8" fmla="*/ 0 60000 65536"/>
                <a:gd name="T9" fmla="*/ 0 w 31690"/>
                <a:gd name="T10" fmla="*/ 0 h 21600"/>
                <a:gd name="T11" fmla="*/ 31690 w 3169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690" h="21600" fill="none" extrusionOk="0">
                  <a:moveTo>
                    <a:pt x="31690" y="0"/>
                  </a:moveTo>
                  <a:cubicBezTo>
                    <a:pt x="31690" y="11929"/>
                    <a:pt x="22019" y="21600"/>
                    <a:pt x="10090" y="21600"/>
                  </a:cubicBezTo>
                  <a:cubicBezTo>
                    <a:pt x="6573" y="21600"/>
                    <a:pt x="3109" y="20741"/>
                    <a:pt x="-1" y="19098"/>
                  </a:cubicBezTo>
                </a:path>
                <a:path w="31690" h="21600" stroke="0" extrusionOk="0">
                  <a:moveTo>
                    <a:pt x="31690" y="0"/>
                  </a:moveTo>
                  <a:cubicBezTo>
                    <a:pt x="31690" y="11929"/>
                    <a:pt x="22019" y="21600"/>
                    <a:pt x="10090" y="21600"/>
                  </a:cubicBezTo>
                  <a:cubicBezTo>
                    <a:pt x="6573" y="21600"/>
                    <a:pt x="3109" y="20741"/>
                    <a:pt x="-1" y="19098"/>
                  </a:cubicBezTo>
                  <a:lnTo>
                    <a:pt x="10090" y="0"/>
                  </a:lnTo>
                  <a:lnTo>
                    <a:pt x="31690" y="0"/>
                  </a:lnTo>
                  <a:close/>
                </a:path>
              </a:pathLst>
            </a:cu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32" name="Arc 60"/>
            <p:cNvSpPr>
              <a:spLocks/>
            </p:cNvSpPr>
            <p:nvPr/>
          </p:nvSpPr>
          <p:spPr bwMode="auto">
            <a:xfrm>
              <a:off x="2590" y="1709"/>
              <a:ext cx="173" cy="120"/>
            </a:xfrm>
            <a:custGeom>
              <a:avLst/>
              <a:gdLst>
                <a:gd name="T0" fmla="*/ 0 w 31905"/>
                <a:gd name="T1" fmla="*/ 0 h 22154"/>
                <a:gd name="T2" fmla="*/ 0 w 31905"/>
                <a:gd name="T3" fmla="*/ 0 h 22154"/>
                <a:gd name="T4" fmla="*/ 0 w 31905"/>
                <a:gd name="T5" fmla="*/ 0 h 22154"/>
                <a:gd name="T6" fmla="*/ 0 60000 65536"/>
                <a:gd name="T7" fmla="*/ 0 60000 65536"/>
                <a:gd name="T8" fmla="*/ 0 60000 65536"/>
                <a:gd name="T9" fmla="*/ 0 w 31905"/>
                <a:gd name="T10" fmla="*/ 0 h 22154"/>
                <a:gd name="T11" fmla="*/ 31905 w 31905"/>
                <a:gd name="T12" fmla="*/ 22154 h 2215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905" h="22154" fill="none" extrusionOk="0">
                  <a:moveTo>
                    <a:pt x="31897" y="0"/>
                  </a:moveTo>
                  <a:cubicBezTo>
                    <a:pt x="31902" y="184"/>
                    <a:pt x="31905" y="369"/>
                    <a:pt x="31905" y="554"/>
                  </a:cubicBezTo>
                  <a:cubicBezTo>
                    <a:pt x="31905" y="12483"/>
                    <a:pt x="22234" y="22154"/>
                    <a:pt x="10305" y="22154"/>
                  </a:cubicBezTo>
                  <a:cubicBezTo>
                    <a:pt x="6705" y="22154"/>
                    <a:pt x="3163" y="21254"/>
                    <a:pt x="-1" y="19537"/>
                  </a:cubicBezTo>
                </a:path>
                <a:path w="31905" h="22154" stroke="0" extrusionOk="0">
                  <a:moveTo>
                    <a:pt x="31897" y="0"/>
                  </a:moveTo>
                  <a:cubicBezTo>
                    <a:pt x="31902" y="184"/>
                    <a:pt x="31905" y="369"/>
                    <a:pt x="31905" y="554"/>
                  </a:cubicBezTo>
                  <a:cubicBezTo>
                    <a:pt x="31905" y="12483"/>
                    <a:pt x="22234" y="22154"/>
                    <a:pt x="10305" y="22154"/>
                  </a:cubicBezTo>
                  <a:cubicBezTo>
                    <a:pt x="6705" y="22154"/>
                    <a:pt x="3163" y="21254"/>
                    <a:pt x="-1" y="19537"/>
                  </a:cubicBezTo>
                  <a:lnTo>
                    <a:pt x="10305" y="554"/>
                  </a:lnTo>
                  <a:lnTo>
                    <a:pt x="31897" y="0"/>
                  </a:lnTo>
                  <a:close/>
                </a:path>
              </a:pathLst>
            </a:cu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33" name="Line 61"/>
            <p:cNvSpPr>
              <a:spLocks noChangeShapeType="1"/>
            </p:cNvSpPr>
            <p:nvPr/>
          </p:nvSpPr>
          <p:spPr bwMode="auto">
            <a:xfrm>
              <a:off x="2649" y="1709"/>
              <a:ext cx="546" cy="906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34" name="Line 62"/>
            <p:cNvSpPr>
              <a:spLocks noChangeShapeType="1"/>
            </p:cNvSpPr>
            <p:nvPr/>
          </p:nvSpPr>
          <p:spPr bwMode="auto">
            <a:xfrm>
              <a:off x="2649" y="1799"/>
              <a:ext cx="18" cy="1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35" name="Line 63"/>
            <p:cNvSpPr>
              <a:spLocks noChangeShapeType="1"/>
            </p:cNvSpPr>
            <p:nvPr/>
          </p:nvSpPr>
          <p:spPr bwMode="auto">
            <a:xfrm>
              <a:off x="2727" y="1751"/>
              <a:ext cx="84" cy="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676" name="Group 66"/>
          <p:cNvGrpSpPr>
            <a:grpSpLocks noChangeAspect="1"/>
          </p:cNvGrpSpPr>
          <p:nvPr/>
        </p:nvGrpSpPr>
        <p:grpSpPr bwMode="auto">
          <a:xfrm>
            <a:off x="1296988" y="2470150"/>
            <a:ext cx="1323975" cy="1600200"/>
            <a:chOff x="2463" y="1658"/>
            <a:chExt cx="834" cy="1008"/>
          </a:xfrm>
        </p:grpSpPr>
        <p:sp>
          <p:nvSpPr>
            <p:cNvPr id="28725" name="AutoShape 65"/>
            <p:cNvSpPr>
              <a:spLocks noChangeAspect="1" noChangeArrowheads="1" noTextEdit="1"/>
            </p:cNvSpPr>
            <p:nvPr/>
          </p:nvSpPr>
          <p:spPr bwMode="auto">
            <a:xfrm>
              <a:off x="2463" y="1658"/>
              <a:ext cx="834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26" name="Arc 67"/>
            <p:cNvSpPr>
              <a:spLocks/>
            </p:cNvSpPr>
            <p:nvPr/>
          </p:nvSpPr>
          <p:spPr bwMode="auto">
            <a:xfrm>
              <a:off x="3063" y="1733"/>
              <a:ext cx="162" cy="129"/>
            </a:xfrm>
            <a:custGeom>
              <a:avLst/>
              <a:gdLst>
                <a:gd name="T0" fmla="*/ 0 w 27794"/>
                <a:gd name="T1" fmla="*/ 0 h 21600"/>
                <a:gd name="T2" fmla="*/ 0 w 27794"/>
                <a:gd name="T3" fmla="*/ 0 h 21600"/>
                <a:gd name="T4" fmla="*/ 0 w 27794"/>
                <a:gd name="T5" fmla="*/ 0 h 21600"/>
                <a:gd name="T6" fmla="*/ 0 60000 65536"/>
                <a:gd name="T7" fmla="*/ 0 60000 65536"/>
                <a:gd name="T8" fmla="*/ 0 60000 65536"/>
                <a:gd name="T9" fmla="*/ 0 w 27794"/>
                <a:gd name="T10" fmla="*/ 0 h 21600"/>
                <a:gd name="T11" fmla="*/ 27794 w 27794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794" h="21600" fill="none" extrusionOk="0">
                  <a:moveTo>
                    <a:pt x="27794" y="20691"/>
                  </a:moveTo>
                  <a:cubicBezTo>
                    <a:pt x="25782" y="21293"/>
                    <a:pt x="23693" y="21599"/>
                    <a:pt x="21594" y="21600"/>
                  </a:cubicBezTo>
                  <a:cubicBezTo>
                    <a:pt x="9860" y="21600"/>
                    <a:pt x="272" y="12232"/>
                    <a:pt x="-1" y="502"/>
                  </a:cubicBezTo>
                </a:path>
                <a:path w="27794" h="21600" stroke="0" extrusionOk="0">
                  <a:moveTo>
                    <a:pt x="27794" y="20691"/>
                  </a:moveTo>
                  <a:cubicBezTo>
                    <a:pt x="25782" y="21293"/>
                    <a:pt x="23693" y="21599"/>
                    <a:pt x="21594" y="21600"/>
                  </a:cubicBezTo>
                  <a:cubicBezTo>
                    <a:pt x="9860" y="21600"/>
                    <a:pt x="272" y="12232"/>
                    <a:pt x="-1" y="502"/>
                  </a:cubicBezTo>
                  <a:lnTo>
                    <a:pt x="21594" y="0"/>
                  </a:lnTo>
                  <a:lnTo>
                    <a:pt x="27794" y="20691"/>
                  </a:lnTo>
                  <a:close/>
                </a:path>
              </a:pathLst>
            </a:cu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27" name="Line 68"/>
            <p:cNvSpPr>
              <a:spLocks noChangeShapeType="1"/>
            </p:cNvSpPr>
            <p:nvPr/>
          </p:nvSpPr>
          <p:spPr bwMode="auto">
            <a:xfrm flipH="1">
              <a:off x="2535" y="1730"/>
              <a:ext cx="654" cy="864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28" name="Line 69"/>
            <p:cNvSpPr>
              <a:spLocks noChangeShapeType="1"/>
            </p:cNvSpPr>
            <p:nvPr/>
          </p:nvSpPr>
          <p:spPr bwMode="auto">
            <a:xfrm flipH="1">
              <a:off x="3057" y="1772"/>
              <a:ext cx="48" cy="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29" name="Line 70"/>
            <p:cNvSpPr>
              <a:spLocks noChangeShapeType="1"/>
            </p:cNvSpPr>
            <p:nvPr/>
          </p:nvSpPr>
          <p:spPr bwMode="auto">
            <a:xfrm flipH="1">
              <a:off x="3159" y="1814"/>
              <a:ext cx="18" cy="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677" name="Group 80"/>
          <p:cNvGrpSpPr>
            <a:grpSpLocks noChangeAspect="1"/>
          </p:cNvGrpSpPr>
          <p:nvPr/>
        </p:nvGrpSpPr>
        <p:grpSpPr bwMode="auto">
          <a:xfrm>
            <a:off x="1630363" y="936625"/>
            <a:ext cx="504825" cy="2733675"/>
            <a:chOff x="2721" y="1301"/>
            <a:chExt cx="318" cy="1722"/>
          </a:xfrm>
        </p:grpSpPr>
        <p:sp>
          <p:nvSpPr>
            <p:cNvPr id="28723" name="AutoShape 81"/>
            <p:cNvSpPr>
              <a:spLocks noChangeAspect="1" noChangeArrowheads="1" noTextEdit="1"/>
            </p:cNvSpPr>
            <p:nvPr/>
          </p:nvSpPr>
          <p:spPr bwMode="auto">
            <a:xfrm>
              <a:off x="2721" y="1301"/>
              <a:ext cx="318" cy="1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24" name="Line 82"/>
            <p:cNvSpPr>
              <a:spLocks noChangeShapeType="1"/>
            </p:cNvSpPr>
            <p:nvPr/>
          </p:nvSpPr>
          <p:spPr bwMode="auto">
            <a:xfrm flipH="1">
              <a:off x="2793" y="1373"/>
              <a:ext cx="174" cy="157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678" name="Text Box 4"/>
          <p:cNvSpPr txBox="1">
            <a:spLocks noChangeArrowheads="1"/>
          </p:cNvSpPr>
          <p:nvPr/>
        </p:nvSpPr>
        <p:spPr bwMode="auto">
          <a:xfrm>
            <a:off x="533400" y="152400"/>
            <a:ext cx="2514600" cy="48577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Times New Roman" pitchFamily="18" charset="0"/>
              </a:rPr>
              <a:t>Bài tập 32/sgk-70</a:t>
            </a:r>
          </a:p>
        </p:txBody>
      </p:sp>
      <p:grpSp>
        <p:nvGrpSpPr>
          <p:cNvPr id="28679" name="Group 73"/>
          <p:cNvGrpSpPr>
            <a:grpSpLocks noChangeAspect="1"/>
          </p:cNvGrpSpPr>
          <p:nvPr/>
        </p:nvGrpSpPr>
        <p:grpSpPr bwMode="auto">
          <a:xfrm>
            <a:off x="1493838" y="3394075"/>
            <a:ext cx="495300" cy="676275"/>
            <a:chOff x="2724" y="1949"/>
            <a:chExt cx="312" cy="426"/>
          </a:xfrm>
        </p:grpSpPr>
        <p:sp>
          <p:nvSpPr>
            <p:cNvPr id="28720" name="AutoShape 72"/>
            <p:cNvSpPr>
              <a:spLocks noChangeAspect="1" noChangeArrowheads="1" noTextEdit="1"/>
            </p:cNvSpPr>
            <p:nvPr/>
          </p:nvSpPr>
          <p:spPr bwMode="auto">
            <a:xfrm>
              <a:off x="2724" y="1949"/>
              <a:ext cx="312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21" name="Rectangle 74"/>
            <p:cNvSpPr>
              <a:spLocks noChangeArrowheads="1"/>
            </p:cNvSpPr>
            <p:nvPr/>
          </p:nvSpPr>
          <p:spPr bwMode="auto">
            <a:xfrm>
              <a:off x="2808" y="2111"/>
              <a:ext cx="12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b="1">
                  <a:solidFill>
                    <a:srgbClr val="000000"/>
                  </a:solidFill>
                  <a:latin typeface="VNI-Times" pitchFamily="2" charset="0"/>
                </a:rPr>
                <a:t>M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8722" name="Oval 75"/>
            <p:cNvSpPr>
              <a:spLocks noChangeArrowheads="1"/>
            </p:cNvSpPr>
            <p:nvPr/>
          </p:nvSpPr>
          <p:spPr bwMode="auto">
            <a:xfrm>
              <a:off x="2874" y="2015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0">
                <a:latin typeface="Times New Roman" pitchFamily="18" charset="0"/>
              </a:endParaRPr>
            </a:p>
          </p:txBody>
        </p:sp>
      </p:grpSp>
      <p:grpSp>
        <p:nvGrpSpPr>
          <p:cNvPr id="28680" name="Group 85"/>
          <p:cNvGrpSpPr>
            <a:grpSpLocks noChangeAspect="1"/>
          </p:cNvGrpSpPr>
          <p:nvPr/>
        </p:nvGrpSpPr>
        <p:grpSpPr bwMode="auto">
          <a:xfrm>
            <a:off x="876300" y="2590800"/>
            <a:ext cx="1790700" cy="923925"/>
            <a:chOff x="2316" y="1871"/>
            <a:chExt cx="1128" cy="582"/>
          </a:xfrm>
        </p:grpSpPr>
        <p:sp>
          <p:nvSpPr>
            <p:cNvPr id="28711" name="Line 86"/>
            <p:cNvSpPr>
              <a:spLocks noChangeShapeType="1"/>
            </p:cNvSpPr>
            <p:nvPr/>
          </p:nvSpPr>
          <p:spPr bwMode="auto">
            <a:xfrm>
              <a:off x="2862" y="1871"/>
              <a:ext cx="1" cy="58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2" name="Line 87"/>
            <p:cNvSpPr>
              <a:spLocks noChangeShapeType="1"/>
            </p:cNvSpPr>
            <p:nvPr/>
          </p:nvSpPr>
          <p:spPr bwMode="auto">
            <a:xfrm flipH="1">
              <a:off x="2862" y="2297"/>
              <a:ext cx="558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3" name="Line 88"/>
            <p:cNvSpPr>
              <a:spLocks noChangeShapeType="1"/>
            </p:cNvSpPr>
            <p:nvPr/>
          </p:nvSpPr>
          <p:spPr bwMode="auto">
            <a:xfrm>
              <a:off x="2352" y="2183"/>
              <a:ext cx="510" cy="2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4" name="Line 89"/>
            <p:cNvSpPr>
              <a:spLocks noChangeShapeType="1"/>
            </p:cNvSpPr>
            <p:nvPr/>
          </p:nvSpPr>
          <p:spPr bwMode="auto">
            <a:xfrm>
              <a:off x="2316" y="2243"/>
              <a:ext cx="60" cy="36"/>
            </a:xfrm>
            <a:prstGeom prst="line">
              <a:avLst/>
            </a:prstGeom>
            <a:noFill/>
            <a:ln w="190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5" name="Line 90"/>
            <p:cNvSpPr>
              <a:spLocks noChangeShapeType="1"/>
            </p:cNvSpPr>
            <p:nvPr/>
          </p:nvSpPr>
          <p:spPr bwMode="auto">
            <a:xfrm flipH="1">
              <a:off x="2376" y="2213"/>
              <a:ext cx="36" cy="66"/>
            </a:xfrm>
            <a:prstGeom prst="line">
              <a:avLst/>
            </a:prstGeom>
            <a:noFill/>
            <a:ln w="190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6" name="Line 91"/>
            <p:cNvSpPr>
              <a:spLocks noChangeShapeType="1"/>
            </p:cNvSpPr>
            <p:nvPr/>
          </p:nvSpPr>
          <p:spPr bwMode="auto">
            <a:xfrm>
              <a:off x="2928" y="1871"/>
              <a:ext cx="1" cy="72"/>
            </a:xfrm>
            <a:prstGeom prst="line">
              <a:avLst/>
            </a:prstGeom>
            <a:noFill/>
            <a:ln w="190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7" name="Line 92"/>
            <p:cNvSpPr>
              <a:spLocks noChangeShapeType="1"/>
            </p:cNvSpPr>
            <p:nvPr/>
          </p:nvSpPr>
          <p:spPr bwMode="auto">
            <a:xfrm>
              <a:off x="2862" y="1943"/>
              <a:ext cx="66" cy="1"/>
            </a:xfrm>
            <a:prstGeom prst="line">
              <a:avLst/>
            </a:prstGeom>
            <a:noFill/>
            <a:ln w="190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8" name="Line 93"/>
            <p:cNvSpPr>
              <a:spLocks noChangeShapeType="1"/>
            </p:cNvSpPr>
            <p:nvPr/>
          </p:nvSpPr>
          <p:spPr bwMode="auto">
            <a:xfrm>
              <a:off x="3348" y="2315"/>
              <a:ext cx="24" cy="84"/>
            </a:xfrm>
            <a:prstGeom prst="line">
              <a:avLst/>
            </a:prstGeom>
            <a:noFill/>
            <a:ln w="190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9" name="Line 94"/>
            <p:cNvSpPr>
              <a:spLocks noChangeShapeType="1"/>
            </p:cNvSpPr>
            <p:nvPr/>
          </p:nvSpPr>
          <p:spPr bwMode="auto">
            <a:xfrm flipH="1">
              <a:off x="3372" y="2375"/>
              <a:ext cx="72" cy="24"/>
            </a:xfrm>
            <a:prstGeom prst="line">
              <a:avLst/>
            </a:prstGeom>
            <a:noFill/>
            <a:ln w="190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681" name="Group 97"/>
          <p:cNvGrpSpPr>
            <a:grpSpLocks noChangeAspect="1"/>
          </p:cNvGrpSpPr>
          <p:nvPr/>
        </p:nvGrpSpPr>
        <p:grpSpPr bwMode="auto">
          <a:xfrm>
            <a:off x="742950" y="2247900"/>
            <a:ext cx="2127250" cy="1036638"/>
            <a:chOff x="2205" y="1826"/>
            <a:chExt cx="1340" cy="653"/>
          </a:xfrm>
        </p:grpSpPr>
        <p:sp>
          <p:nvSpPr>
            <p:cNvPr id="28708" name="Rectangle 98"/>
            <p:cNvSpPr>
              <a:spLocks noChangeArrowheads="1"/>
            </p:cNvSpPr>
            <p:nvPr/>
          </p:nvSpPr>
          <p:spPr bwMode="auto">
            <a:xfrm>
              <a:off x="3465" y="2306"/>
              <a:ext cx="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  <a:latin typeface="VNI-Times" pitchFamily="2" charset="0"/>
                </a:rPr>
                <a:t>F</a:t>
              </a:r>
              <a:endParaRPr lang="en-US" sz="240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28709" name="Rectangle 99"/>
            <p:cNvSpPr>
              <a:spLocks noChangeArrowheads="1"/>
            </p:cNvSpPr>
            <p:nvPr/>
          </p:nvSpPr>
          <p:spPr bwMode="auto">
            <a:xfrm>
              <a:off x="2847" y="1826"/>
              <a:ext cx="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  <a:latin typeface="VNI-Times" pitchFamily="2" charset="0"/>
                </a:rPr>
                <a:t>I</a:t>
              </a:r>
              <a:endParaRPr lang="en-US" sz="240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28710" name="Rectangle 100"/>
            <p:cNvSpPr>
              <a:spLocks noChangeArrowheads="1"/>
            </p:cNvSpPr>
            <p:nvPr/>
          </p:nvSpPr>
          <p:spPr bwMode="auto">
            <a:xfrm>
              <a:off x="2205" y="2174"/>
              <a:ext cx="9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  <a:latin typeface="VNI-Times" pitchFamily="2" charset="0"/>
                </a:rPr>
                <a:t>E</a:t>
              </a:r>
              <a:endParaRPr lang="en-US" sz="240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28682" name="Group 105"/>
          <p:cNvGrpSpPr>
            <a:grpSpLocks noChangeAspect="1"/>
          </p:cNvGrpSpPr>
          <p:nvPr/>
        </p:nvGrpSpPr>
        <p:grpSpPr bwMode="auto">
          <a:xfrm>
            <a:off x="228600" y="3505200"/>
            <a:ext cx="2876550" cy="666750"/>
            <a:chOff x="2256" y="2736"/>
            <a:chExt cx="1812" cy="420"/>
          </a:xfrm>
        </p:grpSpPr>
        <p:sp>
          <p:nvSpPr>
            <p:cNvPr id="28705" name="AutoShape 104"/>
            <p:cNvSpPr>
              <a:spLocks noChangeAspect="1" noChangeArrowheads="1" noTextEdit="1"/>
            </p:cNvSpPr>
            <p:nvPr/>
          </p:nvSpPr>
          <p:spPr bwMode="auto">
            <a:xfrm>
              <a:off x="2256" y="2736"/>
              <a:ext cx="1812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6" name="Rectangle 106"/>
            <p:cNvSpPr>
              <a:spLocks noChangeArrowheads="1"/>
            </p:cNvSpPr>
            <p:nvPr/>
          </p:nvSpPr>
          <p:spPr bwMode="auto">
            <a:xfrm>
              <a:off x="3906" y="2892"/>
              <a:ext cx="7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b="1">
                  <a:solidFill>
                    <a:srgbClr val="000080"/>
                  </a:solidFill>
                  <a:latin typeface="VNI-Times" pitchFamily="2" charset="0"/>
                </a:rPr>
                <a:t>y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8707" name="Rectangle 107"/>
            <p:cNvSpPr>
              <a:spLocks noChangeArrowheads="1"/>
            </p:cNvSpPr>
            <p:nvPr/>
          </p:nvSpPr>
          <p:spPr bwMode="auto">
            <a:xfrm>
              <a:off x="2340" y="2808"/>
              <a:ext cx="73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b="1">
                  <a:solidFill>
                    <a:srgbClr val="000080"/>
                  </a:solidFill>
                  <a:latin typeface="VNI-Times" pitchFamily="2" charset="0"/>
                </a:rPr>
                <a:t>x</a:t>
              </a:r>
              <a:endParaRPr lang="en-US" sz="2400">
                <a:latin typeface="Times New Roman" pitchFamily="18" charset="0"/>
              </a:endParaRPr>
            </a:p>
          </p:txBody>
        </p:sp>
      </p:grpSp>
      <p:grpSp>
        <p:nvGrpSpPr>
          <p:cNvPr id="28683" name="Group 65"/>
          <p:cNvGrpSpPr>
            <a:grpSpLocks/>
          </p:cNvGrpSpPr>
          <p:nvPr/>
        </p:nvGrpSpPr>
        <p:grpSpPr bwMode="auto">
          <a:xfrm>
            <a:off x="3886200" y="152400"/>
            <a:ext cx="4511675" cy="2057400"/>
            <a:chOff x="2448" y="0"/>
            <a:chExt cx="2842" cy="1296"/>
          </a:xfrm>
        </p:grpSpPr>
        <p:sp>
          <p:nvSpPr>
            <p:cNvPr id="28692" name="Line 52"/>
            <p:cNvSpPr>
              <a:spLocks noChangeShapeType="1"/>
            </p:cNvSpPr>
            <p:nvPr/>
          </p:nvSpPr>
          <p:spPr bwMode="auto">
            <a:xfrm flipV="1">
              <a:off x="2448" y="912"/>
              <a:ext cx="27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3" name="Text Box 53"/>
            <p:cNvSpPr txBox="1">
              <a:spLocks noChangeArrowheads="1"/>
            </p:cNvSpPr>
            <p:nvPr/>
          </p:nvSpPr>
          <p:spPr bwMode="auto">
            <a:xfrm>
              <a:off x="3072" y="48"/>
              <a:ext cx="2104" cy="8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800">
                  <a:latin typeface=".VnTime" pitchFamily="34" charset="0"/>
                </a:rPr>
                <a:t>  </a:t>
              </a:r>
              <a:r>
                <a:rPr lang="en-US" sz="2800">
                  <a:solidFill>
                    <a:srgbClr val="0000FF"/>
                  </a:solidFill>
                  <a:latin typeface=".VnTime" pitchFamily="34" charset="0"/>
                </a:rPr>
                <a:t>ABC</a:t>
              </a:r>
            </a:p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.VnTime" pitchFamily="34" charset="0"/>
                </a:rPr>
                <a:t>Ph©n gi¸c cña xBC</a:t>
              </a:r>
            </a:p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.VnTime" pitchFamily="34" charset="0"/>
                </a:rPr>
                <a:t>vµ BCy c¾t nhau t¹i M</a:t>
              </a:r>
            </a:p>
          </p:txBody>
        </p:sp>
        <p:grpSp>
          <p:nvGrpSpPr>
            <p:cNvPr id="28694" name="Group 54"/>
            <p:cNvGrpSpPr>
              <a:grpSpLocks/>
            </p:cNvGrpSpPr>
            <p:nvPr/>
          </p:nvGrpSpPr>
          <p:grpSpPr bwMode="auto">
            <a:xfrm>
              <a:off x="4464" y="288"/>
              <a:ext cx="336" cy="96"/>
              <a:chOff x="5136" y="1008"/>
              <a:chExt cx="288" cy="144"/>
            </a:xfrm>
          </p:grpSpPr>
          <p:sp>
            <p:nvSpPr>
              <p:cNvPr id="28703" name="Line 55"/>
              <p:cNvSpPr>
                <a:spLocks noChangeShapeType="1"/>
              </p:cNvSpPr>
              <p:nvPr/>
            </p:nvSpPr>
            <p:spPr bwMode="auto">
              <a:xfrm flipV="1">
                <a:off x="5136" y="1008"/>
                <a:ext cx="144" cy="144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04" name="Line 56"/>
              <p:cNvSpPr>
                <a:spLocks noChangeShapeType="1"/>
              </p:cNvSpPr>
              <p:nvPr/>
            </p:nvSpPr>
            <p:spPr bwMode="auto">
              <a:xfrm>
                <a:off x="5280" y="1008"/>
                <a:ext cx="144" cy="144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8695" name="Text Box 57"/>
            <p:cNvSpPr txBox="1">
              <a:spLocks noChangeArrowheads="1"/>
            </p:cNvSpPr>
            <p:nvPr/>
          </p:nvSpPr>
          <p:spPr bwMode="auto">
            <a:xfrm>
              <a:off x="3072" y="912"/>
              <a:ext cx="2218" cy="333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800" b="1">
                  <a:solidFill>
                    <a:srgbClr val="0000FF"/>
                  </a:solidFill>
                  <a:latin typeface=".VnTime" pitchFamily="34" charset="0"/>
                </a:rPr>
                <a:t>M</a:t>
              </a:r>
              <a:r>
                <a:rPr lang="en-US" sz="2800" b="1">
                  <a:solidFill>
                    <a:srgbClr val="0000FF"/>
                  </a:solidFill>
                  <a:latin typeface=".VnTime" pitchFamily="34" charset="0"/>
                  <a:sym typeface="Symbol" pitchFamily="18" charset="2"/>
                </a:rPr>
                <a:t> tia p/g gãc xAy</a:t>
              </a:r>
            </a:p>
          </p:txBody>
        </p:sp>
        <p:sp>
          <p:nvSpPr>
            <p:cNvPr id="28696" name="Text Box 58"/>
            <p:cNvSpPr txBox="1">
              <a:spLocks noChangeArrowheads="1"/>
            </p:cNvSpPr>
            <p:nvPr/>
          </p:nvSpPr>
          <p:spPr bwMode="auto">
            <a:xfrm>
              <a:off x="2496" y="432"/>
              <a:ext cx="447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200">
                  <a:solidFill>
                    <a:srgbClr val="0000FF"/>
                  </a:solidFill>
                  <a:latin typeface=".VnTime" pitchFamily="34" charset="0"/>
                </a:rPr>
                <a:t>GT</a:t>
              </a:r>
            </a:p>
          </p:txBody>
        </p:sp>
        <p:sp>
          <p:nvSpPr>
            <p:cNvPr id="28697" name="Text Box 59"/>
            <p:cNvSpPr txBox="1">
              <a:spLocks noChangeArrowheads="1"/>
            </p:cNvSpPr>
            <p:nvPr/>
          </p:nvSpPr>
          <p:spPr bwMode="auto">
            <a:xfrm>
              <a:off x="2534" y="912"/>
              <a:ext cx="45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200">
                  <a:solidFill>
                    <a:srgbClr val="0000FF"/>
                  </a:solidFill>
                  <a:latin typeface=".VnTime" pitchFamily="34" charset="0"/>
                </a:rPr>
                <a:t>KL</a:t>
              </a:r>
            </a:p>
          </p:txBody>
        </p:sp>
        <p:grpSp>
          <p:nvGrpSpPr>
            <p:cNvPr id="28698" name="Group 60"/>
            <p:cNvGrpSpPr>
              <a:grpSpLocks/>
            </p:cNvGrpSpPr>
            <p:nvPr/>
          </p:nvGrpSpPr>
          <p:grpSpPr bwMode="auto">
            <a:xfrm>
              <a:off x="3456" y="576"/>
              <a:ext cx="336" cy="96"/>
              <a:chOff x="5136" y="1008"/>
              <a:chExt cx="288" cy="144"/>
            </a:xfrm>
          </p:grpSpPr>
          <p:sp>
            <p:nvSpPr>
              <p:cNvPr id="28701" name="Line 61"/>
              <p:cNvSpPr>
                <a:spLocks noChangeShapeType="1"/>
              </p:cNvSpPr>
              <p:nvPr/>
            </p:nvSpPr>
            <p:spPr bwMode="auto">
              <a:xfrm flipV="1">
                <a:off x="5136" y="1008"/>
                <a:ext cx="144" cy="144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02" name="Line 62"/>
              <p:cNvSpPr>
                <a:spLocks noChangeShapeType="1"/>
              </p:cNvSpPr>
              <p:nvPr/>
            </p:nvSpPr>
            <p:spPr bwMode="auto">
              <a:xfrm>
                <a:off x="5280" y="1008"/>
                <a:ext cx="144" cy="144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8699" name="Rectangle 63"/>
            <p:cNvSpPr>
              <a:spLocks noChangeArrowheads="1"/>
            </p:cNvSpPr>
            <p:nvPr/>
          </p:nvSpPr>
          <p:spPr bwMode="auto">
            <a:xfrm>
              <a:off x="3080" y="66"/>
              <a:ext cx="23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0000CC"/>
                  </a:solidFill>
                </a:rPr>
                <a:t>∆</a:t>
              </a:r>
            </a:p>
          </p:txBody>
        </p:sp>
        <p:sp>
          <p:nvSpPr>
            <p:cNvPr id="28700" name="Line 64"/>
            <p:cNvSpPr>
              <a:spLocks noChangeShapeType="1"/>
            </p:cNvSpPr>
            <p:nvPr/>
          </p:nvSpPr>
          <p:spPr bwMode="auto">
            <a:xfrm>
              <a:off x="3024" y="0"/>
              <a:ext cx="0" cy="129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6066" name="Text Box 66"/>
          <p:cNvSpPr txBox="1">
            <a:spLocks noChangeArrowheads="1"/>
          </p:cNvSpPr>
          <p:nvPr/>
        </p:nvSpPr>
        <p:spPr bwMode="auto">
          <a:xfrm>
            <a:off x="5334000" y="2514600"/>
            <a:ext cx="1981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ME = MF</a:t>
            </a:r>
          </a:p>
        </p:txBody>
      </p:sp>
      <p:graphicFrame>
        <p:nvGraphicFramePr>
          <p:cNvPr id="256077" name="Object 77"/>
          <p:cNvGraphicFramePr>
            <a:graphicFrameLocks noChangeAspect="1"/>
          </p:cNvGraphicFramePr>
          <p:nvPr/>
        </p:nvGraphicFramePr>
        <p:xfrm>
          <a:off x="6019800" y="2209800"/>
          <a:ext cx="315913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46" name="Equation" r:id="rId3" imgW="139639" imgH="203112" progId="Equation.DSMT4">
                  <p:embed/>
                </p:oleObj>
              </mc:Choice>
              <mc:Fallback>
                <p:oleObj name="Equation" r:id="rId3" imgW="139639" imgH="203112" progId="Equation.DSMT4">
                  <p:embed/>
                  <p:pic>
                    <p:nvPicPr>
                      <p:cNvPr id="0" name="Object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2209800"/>
                        <a:ext cx="315913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56084" name="Group 84"/>
          <p:cNvGrpSpPr>
            <a:grpSpLocks/>
          </p:cNvGrpSpPr>
          <p:nvPr/>
        </p:nvGrpSpPr>
        <p:grpSpPr bwMode="auto">
          <a:xfrm>
            <a:off x="4114800" y="3276600"/>
            <a:ext cx="4495800" cy="557213"/>
            <a:chOff x="2592" y="2064"/>
            <a:chExt cx="2832" cy="351"/>
          </a:xfrm>
        </p:grpSpPr>
        <p:sp>
          <p:nvSpPr>
            <p:cNvPr id="28690" name="Text Box 82"/>
            <p:cNvSpPr txBox="1">
              <a:spLocks noChangeArrowheads="1"/>
            </p:cNvSpPr>
            <p:nvPr/>
          </p:nvSpPr>
          <p:spPr bwMode="auto">
            <a:xfrm>
              <a:off x="2592" y="2088"/>
              <a:ext cx="153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0000CC"/>
                  </a:solidFill>
                  <a:latin typeface="Times New Roman" pitchFamily="18" charset="0"/>
                </a:rPr>
                <a:t>ME = MI</a:t>
              </a:r>
            </a:p>
          </p:txBody>
        </p:sp>
        <p:sp>
          <p:nvSpPr>
            <p:cNvPr id="28691" name="Text Box 83"/>
            <p:cNvSpPr txBox="1">
              <a:spLocks noChangeArrowheads="1"/>
            </p:cNvSpPr>
            <p:nvPr/>
          </p:nvSpPr>
          <p:spPr bwMode="auto">
            <a:xfrm>
              <a:off x="4320" y="2064"/>
              <a:ext cx="110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</a:rPr>
                <a:t>MI = MF</a:t>
              </a:r>
            </a:p>
          </p:txBody>
        </p:sp>
      </p:grpSp>
      <p:grpSp>
        <p:nvGrpSpPr>
          <p:cNvPr id="256089" name="Group 89"/>
          <p:cNvGrpSpPr>
            <a:grpSpLocks/>
          </p:cNvGrpSpPr>
          <p:nvPr/>
        </p:nvGrpSpPr>
        <p:grpSpPr bwMode="auto">
          <a:xfrm>
            <a:off x="5105400" y="2971800"/>
            <a:ext cx="2209800" cy="342900"/>
            <a:chOff x="3264" y="1944"/>
            <a:chExt cx="1392" cy="216"/>
          </a:xfrm>
        </p:grpSpPr>
        <p:sp>
          <p:nvSpPr>
            <p:cNvPr id="28688" name="Line 87"/>
            <p:cNvSpPr>
              <a:spLocks noChangeShapeType="1"/>
            </p:cNvSpPr>
            <p:nvPr/>
          </p:nvSpPr>
          <p:spPr bwMode="auto">
            <a:xfrm flipV="1">
              <a:off x="3264" y="1968"/>
              <a:ext cx="336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9" name="Line 88"/>
            <p:cNvSpPr>
              <a:spLocks noChangeShapeType="1"/>
            </p:cNvSpPr>
            <p:nvPr/>
          </p:nvSpPr>
          <p:spPr bwMode="auto">
            <a:xfrm flipH="1" flipV="1">
              <a:off x="4320" y="1944"/>
              <a:ext cx="336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6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6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5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56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209800"/>
            <a:ext cx="3533775" cy="226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381000" y="1371600"/>
            <a:ext cx="77057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/>
              <a:t> Độ dài đoạn thẳng nào là khoảng cách của hai đường thẳng d và d’?</a:t>
            </a:r>
          </a:p>
        </p:txBody>
      </p:sp>
      <p:sp>
        <p:nvSpPr>
          <p:cNvPr id="30735" name="Oval 15"/>
          <p:cNvSpPr>
            <a:spLocks noChangeArrowheads="1"/>
          </p:cNvSpPr>
          <p:nvPr/>
        </p:nvSpPr>
        <p:spPr bwMode="auto">
          <a:xfrm>
            <a:off x="2895600" y="228600"/>
            <a:ext cx="3200400" cy="1066800"/>
          </a:xfrm>
          <a:prstGeom prst="ellipse">
            <a:avLst/>
          </a:prstGeom>
          <a:gradFill rotWithShape="1">
            <a:gsLst>
              <a:gs pos="0">
                <a:srgbClr val="CCFF99"/>
              </a:gs>
              <a:gs pos="50000">
                <a:schemeClr val="bg1"/>
              </a:gs>
              <a:gs pos="100000">
                <a:srgbClr val="CCFF99"/>
              </a:gs>
            </a:gsLst>
            <a:lin ang="5400000" scaled="1"/>
          </a:gra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/>
              <a:t>KIỂM TRA BÀI CŨ</a:t>
            </a: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533400" y="4648200"/>
            <a:ext cx="770572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/>
              <a:t>A.  AH                    B. AB  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400"/>
              <a:t>                     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400"/>
              <a:t>C. EC                     D. GF</a:t>
            </a:r>
          </a:p>
        </p:txBody>
      </p:sp>
      <p:sp>
        <p:nvSpPr>
          <p:cNvPr id="56329" name="Oval 9"/>
          <p:cNvSpPr>
            <a:spLocks noChangeArrowheads="1"/>
          </p:cNvSpPr>
          <p:nvPr/>
        </p:nvSpPr>
        <p:spPr bwMode="auto">
          <a:xfrm>
            <a:off x="533400" y="4648200"/>
            <a:ext cx="381000" cy="533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0" name="Oval 10"/>
          <p:cNvSpPr>
            <a:spLocks noChangeArrowheads="1"/>
          </p:cNvSpPr>
          <p:nvPr/>
        </p:nvSpPr>
        <p:spPr bwMode="auto">
          <a:xfrm>
            <a:off x="3124200" y="5715000"/>
            <a:ext cx="381000" cy="533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6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6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9" grpId="0" animBg="1"/>
      <p:bldP spid="563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685800" y="1828800"/>
            <a:ext cx="7705725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/>
              <a:t> -Thế nào là tia phân giác của một góc ?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800"/>
              <a:t> - Cho góc xOy, vẽ tia phân giác của góc xOy bằng thuớc và compa.</a:t>
            </a:r>
          </a:p>
        </p:txBody>
      </p:sp>
      <p:sp>
        <p:nvSpPr>
          <p:cNvPr id="30735" name="Oval 15"/>
          <p:cNvSpPr>
            <a:spLocks noChangeArrowheads="1"/>
          </p:cNvSpPr>
          <p:nvPr/>
        </p:nvSpPr>
        <p:spPr bwMode="auto">
          <a:xfrm>
            <a:off x="2895600" y="533400"/>
            <a:ext cx="3200400" cy="1066800"/>
          </a:xfrm>
          <a:prstGeom prst="ellipse">
            <a:avLst/>
          </a:prstGeom>
          <a:gradFill rotWithShape="1">
            <a:gsLst>
              <a:gs pos="0">
                <a:srgbClr val="CCFF99"/>
              </a:gs>
              <a:gs pos="50000">
                <a:schemeClr val="bg1"/>
              </a:gs>
              <a:gs pos="100000">
                <a:srgbClr val="CCFF99"/>
              </a:gs>
            </a:gsLst>
            <a:lin ang="5400000" scaled="1"/>
          </a:gra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/>
              <a:t>KIỂM TRA BÀI CŨ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7" name="Picture 36" descr="hand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97418">
            <a:off x="4025900" y="1497013"/>
            <a:ext cx="17907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8" name="Line 165"/>
          <p:cNvSpPr>
            <a:spLocks noChangeShapeType="1"/>
          </p:cNvSpPr>
          <p:nvPr/>
        </p:nvSpPr>
        <p:spPr bwMode="auto">
          <a:xfrm flipH="1">
            <a:off x="3714750" y="2890838"/>
            <a:ext cx="1543050" cy="895350"/>
          </a:xfrm>
          <a:prstGeom prst="line">
            <a:avLst/>
          </a:prstGeom>
          <a:noFill/>
          <a:ln w="31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" name="Line 166"/>
          <p:cNvSpPr>
            <a:spLocks noChangeShapeType="1"/>
          </p:cNvSpPr>
          <p:nvPr/>
        </p:nvSpPr>
        <p:spPr bwMode="auto">
          <a:xfrm>
            <a:off x="3762375" y="2595563"/>
            <a:ext cx="1476375" cy="847725"/>
          </a:xfrm>
          <a:prstGeom prst="line">
            <a:avLst/>
          </a:prstGeom>
          <a:noFill/>
          <a:ln w="31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88" name="Picture 36" descr="hand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85033">
            <a:off x="3859213" y="3460750"/>
            <a:ext cx="17907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412"/>
          <p:cNvGrpSpPr>
            <a:grpSpLocks/>
          </p:cNvGrpSpPr>
          <p:nvPr/>
        </p:nvGrpSpPr>
        <p:grpSpPr bwMode="auto">
          <a:xfrm>
            <a:off x="2819400" y="1700213"/>
            <a:ext cx="2628900" cy="2936875"/>
            <a:chOff x="714375" y="3162300"/>
            <a:chExt cx="2628900" cy="2936875"/>
          </a:xfrm>
        </p:grpSpPr>
        <p:sp>
          <p:nvSpPr>
            <p:cNvPr id="17537" name="Rectangle 176"/>
            <p:cNvSpPr>
              <a:spLocks noChangeArrowheads="1"/>
            </p:cNvSpPr>
            <p:nvPr/>
          </p:nvSpPr>
          <p:spPr bwMode="auto">
            <a:xfrm>
              <a:off x="3143250" y="5886450"/>
              <a:ext cx="88900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altLang="en-US" sz="1400" b="1">
                  <a:solidFill>
                    <a:srgbClr val="000000"/>
                  </a:solidFill>
                  <a:latin typeface="VNI-Times" pitchFamily="2" charset="0"/>
                  <a:cs typeface="Arial" charset="0"/>
                </a:rPr>
                <a:t>y</a:t>
              </a:r>
              <a:endParaRPr lang="en-US" alt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7538" name="Rectangle 177"/>
            <p:cNvSpPr>
              <a:spLocks noChangeArrowheads="1"/>
            </p:cNvSpPr>
            <p:nvPr/>
          </p:nvSpPr>
          <p:spPr bwMode="auto">
            <a:xfrm>
              <a:off x="3105150" y="3162300"/>
              <a:ext cx="90488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altLang="en-US" sz="1400" b="1">
                  <a:solidFill>
                    <a:srgbClr val="000000"/>
                  </a:solidFill>
                  <a:latin typeface="VNI-Times" pitchFamily="2" charset="0"/>
                  <a:cs typeface="Arial" charset="0"/>
                </a:rPr>
                <a:t>x</a:t>
              </a:r>
              <a:endParaRPr lang="en-US" alt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7539" name="Rectangle 178"/>
            <p:cNvSpPr>
              <a:spLocks noChangeArrowheads="1"/>
            </p:cNvSpPr>
            <p:nvPr/>
          </p:nvSpPr>
          <p:spPr bwMode="auto">
            <a:xfrm>
              <a:off x="714375" y="4433887"/>
              <a:ext cx="22121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altLang="en-US" b="1">
                  <a:solidFill>
                    <a:srgbClr val="000000"/>
                  </a:solidFill>
                  <a:latin typeface="VNI-Times" pitchFamily="2" charset="0"/>
                  <a:cs typeface="Arial" charset="0"/>
                </a:rPr>
                <a:t>O</a:t>
              </a:r>
              <a:endParaRPr lang="en-US" altLang="en-US" sz="3200">
                <a:latin typeface="Arial" charset="0"/>
                <a:cs typeface="Arial" charset="0"/>
              </a:endParaRPr>
            </a:p>
          </p:txBody>
        </p:sp>
        <p:grpSp>
          <p:nvGrpSpPr>
            <p:cNvPr id="17540" name="Group 411"/>
            <p:cNvGrpSpPr>
              <a:grpSpLocks/>
            </p:cNvGrpSpPr>
            <p:nvPr/>
          </p:nvGrpSpPr>
          <p:grpSpPr bwMode="auto">
            <a:xfrm>
              <a:off x="990600" y="3305175"/>
              <a:ext cx="2352675" cy="2686050"/>
              <a:chOff x="990600" y="3305175"/>
              <a:chExt cx="2352675" cy="2686050"/>
            </a:xfrm>
          </p:grpSpPr>
          <p:sp>
            <p:nvSpPr>
              <p:cNvPr id="17541" name="Line 161"/>
              <p:cNvSpPr>
                <a:spLocks noChangeShapeType="1"/>
              </p:cNvSpPr>
              <p:nvPr/>
            </p:nvSpPr>
            <p:spPr bwMode="auto">
              <a:xfrm flipH="1">
                <a:off x="1009650" y="3305175"/>
                <a:ext cx="2305050" cy="1333500"/>
              </a:xfrm>
              <a:prstGeom prst="line">
                <a:avLst/>
              </a:prstGeom>
              <a:noFill/>
              <a:ln w="1270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42" name="Line 162"/>
              <p:cNvSpPr>
                <a:spLocks noChangeShapeType="1"/>
              </p:cNvSpPr>
              <p:nvPr/>
            </p:nvSpPr>
            <p:spPr bwMode="auto">
              <a:xfrm>
                <a:off x="1009650" y="4638675"/>
                <a:ext cx="2333625" cy="1352550"/>
              </a:xfrm>
              <a:prstGeom prst="line">
                <a:avLst/>
              </a:prstGeom>
              <a:noFill/>
              <a:ln w="1270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43" name="Oval 179"/>
              <p:cNvSpPr>
                <a:spLocks noChangeArrowheads="1"/>
              </p:cNvSpPr>
              <p:nvPr/>
            </p:nvSpPr>
            <p:spPr bwMode="auto">
              <a:xfrm>
                <a:off x="990600" y="4619625"/>
                <a:ext cx="38100" cy="3810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altLang="en-US" sz="1800">
                  <a:latin typeface="Arial" charset="0"/>
                  <a:cs typeface="Arial" charset="0"/>
                </a:endParaRPr>
              </a:p>
            </p:txBody>
          </p:sp>
        </p:grpSp>
      </p:grpSp>
      <p:sp>
        <p:nvSpPr>
          <p:cNvPr id="400" name="Rectangle 174"/>
          <p:cNvSpPr>
            <a:spLocks noChangeArrowheads="1"/>
          </p:cNvSpPr>
          <p:nvPr/>
        </p:nvSpPr>
        <p:spPr bwMode="auto">
          <a:xfrm>
            <a:off x="3765550" y="3700463"/>
            <a:ext cx="9207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altLang="en-US" sz="1400" b="1">
                <a:solidFill>
                  <a:srgbClr val="000000"/>
                </a:solidFill>
                <a:latin typeface="VNI-Times" pitchFamily="2" charset="0"/>
                <a:cs typeface="Arial" charset="0"/>
              </a:rPr>
              <a:t>a</a:t>
            </a:r>
            <a:endParaRPr lang="en-US" altLang="en-US" sz="1800">
              <a:latin typeface="Arial" charset="0"/>
              <a:cs typeface="Arial" charset="0"/>
            </a:endParaRPr>
          </a:p>
        </p:txBody>
      </p:sp>
      <p:sp>
        <p:nvSpPr>
          <p:cNvPr id="401" name="Rectangle 175"/>
          <p:cNvSpPr>
            <a:spLocks noChangeArrowheads="1"/>
          </p:cNvSpPr>
          <p:nvPr/>
        </p:nvSpPr>
        <p:spPr bwMode="auto">
          <a:xfrm>
            <a:off x="3829050" y="2376488"/>
            <a:ext cx="95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altLang="en-US" sz="1400" b="1">
                <a:solidFill>
                  <a:srgbClr val="000000"/>
                </a:solidFill>
                <a:latin typeface="VNI-Times" pitchFamily="2" charset="0"/>
                <a:cs typeface="Arial" charset="0"/>
              </a:rPr>
              <a:t>b</a:t>
            </a:r>
            <a:endParaRPr lang="en-US" altLang="en-US" sz="1800">
              <a:latin typeface="Arial" charset="0"/>
              <a:cs typeface="Arial" charset="0"/>
            </a:endParaRPr>
          </a:p>
        </p:txBody>
      </p:sp>
      <p:grpSp>
        <p:nvGrpSpPr>
          <p:cNvPr id="6" name="Group 4"/>
          <p:cNvGrpSpPr>
            <a:grpSpLocks/>
          </p:cNvGrpSpPr>
          <p:nvPr/>
        </p:nvGrpSpPr>
        <p:grpSpPr bwMode="auto">
          <a:xfrm rot="-1802349">
            <a:off x="1931988" y="2309813"/>
            <a:ext cx="5645150" cy="801687"/>
            <a:chOff x="572" y="816"/>
            <a:chExt cx="5224" cy="590"/>
          </a:xfrm>
        </p:grpSpPr>
        <p:sp>
          <p:nvSpPr>
            <p:cNvPr id="17421" name="Rectangle 5"/>
            <p:cNvSpPr>
              <a:spLocks noChangeArrowheads="1"/>
            </p:cNvSpPr>
            <p:nvPr/>
          </p:nvSpPr>
          <p:spPr bwMode="auto">
            <a:xfrm>
              <a:off x="576" y="816"/>
              <a:ext cx="4992" cy="590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altLang="en-US" sz="1800">
                <a:solidFill>
                  <a:srgbClr val="FF33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422" name="Line 6"/>
            <p:cNvSpPr>
              <a:spLocks noChangeShapeType="1"/>
            </p:cNvSpPr>
            <p:nvPr/>
          </p:nvSpPr>
          <p:spPr bwMode="auto">
            <a:xfrm>
              <a:off x="67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3" name="Line 7"/>
            <p:cNvSpPr>
              <a:spLocks noChangeShapeType="1"/>
            </p:cNvSpPr>
            <p:nvPr/>
          </p:nvSpPr>
          <p:spPr bwMode="auto">
            <a:xfrm>
              <a:off x="72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4" name="Line 8"/>
            <p:cNvSpPr>
              <a:spLocks noChangeShapeType="1"/>
            </p:cNvSpPr>
            <p:nvPr/>
          </p:nvSpPr>
          <p:spPr bwMode="auto">
            <a:xfrm>
              <a:off x="76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5" name="Line 9"/>
            <p:cNvSpPr>
              <a:spLocks noChangeShapeType="1"/>
            </p:cNvSpPr>
            <p:nvPr/>
          </p:nvSpPr>
          <p:spPr bwMode="auto">
            <a:xfrm>
              <a:off x="81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6" name="Line 10"/>
            <p:cNvSpPr>
              <a:spLocks noChangeShapeType="1"/>
            </p:cNvSpPr>
            <p:nvPr/>
          </p:nvSpPr>
          <p:spPr bwMode="auto">
            <a:xfrm>
              <a:off x="86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7" name="Line 11"/>
            <p:cNvSpPr>
              <a:spLocks noChangeShapeType="1"/>
            </p:cNvSpPr>
            <p:nvPr/>
          </p:nvSpPr>
          <p:spPr bwMode="auto">
            <a:xfrm>
              <a:off x="91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8" name="Line 12"/>
            <p:cNvSpPr>
              <a:spLocks noChangeShapeType="1"/>
            </p:cNvSpPr>
            <p:nvPr/>
          </p:nvSpPr>
          <p:spPr bwMode="auto">
            <a:xfrm>
              <a:off x="96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9" name="Line 13"/>
            <p:cNvSpPr>
              <a:spLocks noChangeShapeType="1"/>
            </p:cNvSpPr>
            <p:nvPr/>
          </p:nvSpPr>
          <p:spPr bwMode="auto">
            <a:xfrm>
              <a:off x="100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0" name="Line 14"/>
            <p:cNvSpPr>
              <a:spLocks noChangeShapeType="1"/>
            </p:cNvSpPr>
            <p:nvPr/>
          </p:nvSpPr>
          <p:spPr bwMode="auto">
            <a:xfrm>
              <a:off x="105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1" name="Line 15"/>
            <p:cNvSpPr>
              <a:spLocks noChangeShapeType="1"/>
            </p:cNvSpPr>
            <p:nvPr/>
          </p:nvSpPr>
          <p:spPr bwMode="auto">
            <a:xfrm>
              <a:off x="110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2" name="Line 16"/>
            <p:cNvSpPr>
              <a:spLocks noChangeShapeType="1"/>
            </p:cNvSpPr>
            <p:nvPr/>
          </p:nvSpPr>
          <p:spPr bwMode="auto">
            <a:xfrm>
              <a:off x="120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3" name="Line 17"/>
            <p:cNvSpPr>
              <a:spLocks noChangeShapeType="1"/>
            </p:cNvSpPr>
            <p:nvPr/>
          </p:nvSpPr>
          <p:spPr bwMode="auto">
            <a:xfrm>
              <a:off x="124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4" name="Line 18"/>
            <p:cNvSpPr>
              <a:spLocks noChangeShapeType="1"/>
            </p:cNvSpPr>
            <p:nvPr/>
          </p:nvSpPr>
          <p:spPr bwMode="auto">
            <a:xfrm>
              <a:off x="129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5" name="Line 19"/>
            <p:cNvSpPr>
              <a:spLocks noChangeShapeType="1"/>
            </p:cNvSpPr>
            <p:nvPr/>
          </p:nvSpPr>
          <p:spPr bwMode="auto">
            <a:xfrm>
              <a:off x="134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6" name="Line 20"/>
            <p:cNvSpPr>
              <a:spLocks noChangeShapeType="1"/>
            </p:cNvSpPr>
            <p:nvPr/>
          </p:nvSpPr>
          <p:spPr bwMode="auto">
            <a:xfrm>
              <a:off x="144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7" name="Line 21"/>
            <p:cNvSpPr>
              <a:spLocks noChangeShapeType="1"/>
            </p:cNvSpPr>
            <p:nvPr/>
          </p:nvSpPr>
          <p:spPr bwMode="auto">
            <a:xfrm>
              <a:off x="148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8" name="Line 22"/>
            <p:cNvSpPr>
              <a:spLocks noChangeShapeType="1"/>
            </p:cNvSpPr>
            <p:nvPr/>
          </p:nvSpPr>
          <p:spPr bwMode="auto">
            <a:xfrm>
              <a:off x="153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9" name="Line 23"/>
            <p:cNvSpPr>
              <a:spLocks noChangeShapeType="1"/>
            </p:cNvSpPr>
            <p:nvPr/>
          </p:nvSpPr>
          <p:spPr bwMode="auto">
            <a:xfrm>
              <a:off x="158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0" name="Line 24"/>
            <p:cNvSpPr>
              <a:spLocks noChangeShapeType="1"/>
            </p:cNvSpPr>
            <p:nvPr/>
          </p:nvSpPr>
          <p:spPr bwMode="auto">
            <a:xfrm>
              <a:off x="168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1" name="Line 25"/>
            <p:cNvSpPr>
              <a:spLocks noChangeShapeType="1"/>
            </p:cNvSpPr>
            <p:nvPr/>
          </p:nvSpPr>
          <p:spPr bwMode="auto">
            <a:xfrm>
              <a:off x="172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2" name="Line 26"/>
            <p:cNvSpPr>
              <a:spLocks noChangeShapeType="1"/>
            </p:cNvSpPr>
            <p:nvPr/>
          </p:nvSpPr>
          <p:spPr bwMode="auto">
            <a:xfrm>
              <a:off x="177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3" name="Line 27"/>
            <p:cNvSpPr>
              <a:spLocks noChangeShapeType="1"/>
            </p:cNvSpPr>
            <p:nvPr/>
          </p:nvSpPr>
          <p:spPr bwMode="auto">
            <a:xfrm>
              <a:off x="182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4" name="Line 28"/>
            <p:cNvSpPr>
              <a:spLocks noChangeShapeType="1"/>
            </p:cNvSpPr>
            <p:nvPr/>
          </p:nvSpPr>
          <p:spPr bwMode="auto">
            <a:xfrm>
              <a:off x="192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5" name="Line 29"/>
            <p:cNvSpPr>
              <a:spLocks noChangeShapeType="1"/>
            </p:cNvSpPr>
            <p:nvPr/>
          </p:nvSpPr>
          <p:spPr bwMode="auto">
            <a:xfrm>
              <a:off x="196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6" name="Line 30"/>
            <p:cNvSpPr>
              <a:spLocks noChangeShapeType="1"/>
            </p:cNvSpPr>
            <p:nvPr/>
          </p:nvSpPr>
          <p:spPr bwMode="auto">
            <a:xfrm>
              <a:off x="201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7" name="Line 31"/>
            <p:cNvSpPr>
              <a:spLocks noChangeShapeType="1"/>
            </p:cNvSpPr>
            <p:nvPr/>
          </p:nvSpPr>
          <p:spPr bwMode="auto">
            <a:xfrm>
              <a:off x="206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8" name="Line 32"/>
            <p:cNvSpPr>
              <a:spLocks noChangeShapeType="1"/>
            </p:cNvSpPr>
            <p:nvPr/>
          </p:nvSpPr>
          <p:spPr bwMode="auto">
            <a:xfrm>
              <a:off x="216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9" name="Line 33"/>
            <p:cNvSpPr>
              <a:spLocks noChangeShapeType="1"/>
            </p:cNvSpPr>
            <p:nvPr/>
          </p:nvSpPr>
          <p:spPr bwMode="auto">
            <a:xfrm>
              <a:off x="220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50" name="Line 34"/>
            <p:cNvSpPr>
              <a:spLocks noChangeShapeType="1"/>
            </p:cNvSpPr>
            <p:nvPr/>
          </p:nvSpPr>
          <p:spPr bwMode="auto">
            <a:xfrm>
              <a:off x="225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51" name="Line 35"/>
            <p:cNvSpPr>
              <a:spLocks noChangeShapeType="1"/>
            </p:cNvSpPr>
            <p:nvPr/>
          </p:nvSpPr>
          <p:spPr bwMode="auto">
            <a:xfrm>
              <a:off x="230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52" name="Line 36"/>
            <p:cNvSpPr>
              <a:spLocks noChangeShapeType="1"/>
            </p:cNvSpPr>
            <p:nvPr/>
          </p:nvSpPr>
          <p:spPr bwMode="auto">
            <a:xfrm>
              <a:off x="240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53" name="Line 37"/>
            <p:cNvSpPr>
              <a:spLocks noChangeShapeType="1"/>
            </p:cNvSpPr>
            <p:nvPr/>
          </p:nvSpPr>
          <p:spPr bwMode="auto">
            <a:xfrm>
              <a:off x="244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54" name="Line 38"/>
            <p:cNvSpPr>
              <a:spLocks noChangeShapeType="1"/>
            </p:cNvSpPr>
            <p:nvPr/>
          </p:nvSpPr>
          <p:spPr bwMode="auto">
            <a:xfrm>
              <a:off x="249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55" name="Line 39"/>
            <p:cNvSpPr>
              <a:spLocks noChangeShapeType="1"/>
            </p:cNvSpPr>
            <p:nvPr/>
          </p:nvSpPr>
          <p:spPr bwMode="auto">
            <a:xfrm>
              <a:off x="254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56" name="Line 40"/>
            <p:cNvSpPr>
              <a:spLocks noChangeShapeType="1"/>
            </p:cNvSpPr>
            <p:nvPr/>
          </p:nvSpPr>
          <p:spPr bwMode="auto">
            <a:xfrm>
              <a:off x="264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57" name="Line 41"/>
            <p:cNvSpPr>
              <a:spLocks noChangeShapeType="1"/>
            </p:cNvSpPr>
            <p:nvPr/>
          </p:nvSpPr>
          <p:spPr bwMode="auto">
            <a:xfrm>
              <a:off x="268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58" name="Line 42"/>
            <p:cNvSpPr>
              <a:spLocks noChangeShapeType="1"/>
            </p:cNvSpPr>
            <p:nvPr/>
          </p:nvSpPr>
          <p:spPr bwMode="auto">
            <a:xfrm>
              <a:off x="273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59" name="Line 43"/>
            <p:cNvSpPr>
              <a:spLocks noChangeShapeType="1"/>
            </p:cNvSpPr>
            <p:nvPr/>
          </p:nvSpPr>
          <p:spPr bwMode="auto">
            <a:xfrm>
              <a:off x="278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0" name="Line 44"/>
            <p:cNvSpPr>
              <a:spLocks noChangeShapeType="1"/>
            </p:cNvSpPr>
            <p:nvPr/>
          </p:nvSpPr>
          <p:spPr bwMode="auto">
            <a:xfrm>
              <a:off x="288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1" name="Line 45"/>
            <p:cNvSpPr>
              <a:spLocks noChangeShapeType="1"/>
            </p:cNvSpPr>
            <p:nvPr/>
          </p:nvSpPr>
          <p:spPr bwMode="auto">
            <a:xfrm>
              <a:off x="292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2" name="Line 46"/>
            <p:cNvSpPr>
              <a:spLocks noChangeShapeType="1"/>
            </p:cNvSpPr>
            <p:nvPr/>
          </p:nvSpPr>
          <p:spPr bwMode="auto">
            <a:xfrm>
              <a:off x="297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3" name="Line 47"/>
            <p:cNvSpPr>
              <a:spLocks noChangeShapeType="1"/>
            </p:cNvSpPr>
            <p:nvPr/>
          </p:nvSpPr>
          <p:spPr bwMode="auto">
            <a:xfrm>
              <a:off x="302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4" name="Line 48"/>
            <p:cNvSpPr>
              <a:spLocks noChangeShapeType="1"/>
            </p:cNvSpPr>
            <p:nvPr/>
          </p:nvSpPr>
          <p:spPr bwMode="auto">
            <a:xfrm>
              <a:off x="312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5" name="Line 49"/>
            <p:cNvSpPr>
              <a:spLocks noChangeShapeType="1"/>
            </p:cNvSpPr>
            <p:nvPr/>
          </p:nvSpPr>
          <p:spPr bwMode="auto">
            <a:xfrm>
              <a:off x="316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6" name="Line 50"/>
            <p:cNvSpPr>
              <a:spLocks noChangeShapeType="1"/>
            </p:cNvSpPr>
            <p:nvPr/>
          </p:nvSpPr>
          <p:spPr bwMode="auto">
            <a:xfrm>
              <a:off x="321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7" name="Line 51"/>
            <p:cNvSpPr>
              <a:spLocks noChangeShapeType="1"/>
            </p:cNvSpPr>
            <p:nvPr/>
          </p:nvSpPr>
          <p:spPr bwMode="auto">
            <a:xfrm>
              <a:off x="326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8" name="Line 52"/>
            <p:cNvSpPr>
              <a:spLocks noChangeShapeType="1"/>
            </p:cNvSpPr>
            <p:nvPr/>
          </p:nvSpPr>
          <p:spPr bwMode="auto">
            <a:xfrm>
              <a:off x="336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9" name="Line 53"/>
            <p:cNvSpPr>
              <a:spLocks noChangeShapeType="1"/>
            </p:cNvSpPr>
            <p:nvPr/>
          </p:nvSpPr>
          <p:spPr bwMode="auto">
            <a:xfrm>
              <a:off x="340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0" name="Line 54"/>
            <p:cNvSpPr>
              <a:spLocks noChangeShapeType="1"/>
            </p:cNvSpPr>
            <p:nvPr/>
          </p:nvSpPr>
          <p:spPr bwMode="auto">
            <a:xfrm>
              <a:off x="345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1" name="Line 55"/>
            <p:cNvSpPr>
              <a:spLocks noChangeShapeType="1"/>
            </p:cNvSpPr>
            <p:nvPr/>
          </p:nvSpPr>
          <p:spPr bwMode="auto">
            <a:xfrm>
              <a:off x="350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2" name="Line 56"/>
            <p:cNvSpPr>
              <a:spLocks noChangeShapeType="1"/>
            </p:cNvSpPr>
            <p:nvPr/>
          </p:nvSpPr>
          <p:spPr bwMode="auto">
            <a:xfrm>
              <a:off x="360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3" name="Line 57"/>
            <p:cNvSpPr>
              <a:spLocks noChangeShapeType="1"/>
            </p:cNvSpPr>
            <p:nvPr/>
          </p:nvSpPr>
          <p:spPr bwMode="auto">
            <a:xfrm>
              <a:off x="364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4" name="Line 58"/>
            <p:cNvSpPr>
              <a:spLocks noChangeShapeType="1"/>
            </p:cNvSpPr>
            <p:nvPr/>
          </p:nvSpPr>
          <p:spPr bwMode="auto">
            <a:xfrm>
              <a:off x="369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5" name="Line 59"/>
            <p:cNvSpPr>
              <a:spLocks noChangeShapeType="1"/>
            </p:cNvSpPr>
            <p:nvPr/>
          </p:nvSpPr>
          <p:spPr bwMode="auto">
            <a:xfrm>
              <a:off x="374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6" name="Line 60"/>
            <p:cNvSpPr>
              <a:spLocks noChangeShapeType="1"/>
            </p:cNvSpPr>
            <p:nvPr/>
          </p:nvSpPr>
          <p:spPr bwMode="auto">
            <a:xfrm>
              <a:off x="384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7" name="Line 61"/>
            <p:cNvSpPr>
              <a:spLocks noChangeShapeType="1"/>
            </p:cNvSpPr>
            <p:nvPr/>
          </p:nvSpPr>
          <p:spPr bwMode="auto">
            <a:xfrm>
              <a:off x="388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8" name="Line 62"/>
            <p:cNvSpPr>
              <a:spLocks noChangeShapeType="1"/>
            </p:cNvSpPr>
            <p:nvPr/>
          </p:nvSpPr>
          <p:spPr bwMode="auto">
            <a:xfrm>
              <a:off x="393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9" name="Line 63"/>
            <p:cNvSpPr>
              <a:spLocks noChangeShapeType="1"/>
            </p:cNvSpPr>
            <p:nvPr/>
          </p:nvSpPr>
          <p:spPr bwMode="auto">
            <a:xfrm>
              <a:off x="398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0" name="Line 64"/>
            <p:cNvSpPr>
              <a:spLocks noChangeShapeType="1"/>
            </p:cNvSpPr>
            <p:nvPr/>
          </p:nvSpPr>
          <p:spPr bwMode="auto">
            <a:xfrm>
              <a:off x="408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1" name="Line 65"/>
            <p:cNvSpPr>
              <a:spLocks noChangeShapeType="1"/>
            </p:cNvSpPr>
            <p:nvPr/>
          </p:nvSpPr>
          <p:spPr bwMode="auto">
            <a:xfrm>
              <a:off x="412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2" name="Line 66"/>
            <p:cNvSpPr>
              <a:spLocks noChangeShapeType="1"/>
            </p:cNvSpPr>
            <p:nvPr/>
          </p:nvSpPr>
          <p:spPr bwMode="auto">
            <a:xfrm>
              <a:off x="417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3" name="Line 67"/>
            <p:cNvSpPr>
              <a:spLocks noChangeShapeType="1"/>
            </p:cNvSpPr>
            <p:nvPr/>
          </p:nvSpPr>
          <p:spPr bwMode="auto">
            <a:xfrm>
              <a:off x="422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4" name="Line 68"/>
            <p:cNvSpPr>
              <a:spLocks noChangeShapeType="1"/>
            </p:cNvSpPr>
            <p:nvPr/>
          </p:nvSpPr>
          <p:spPr bwMode="auto">
            <a:xfrm>
              <a:off x="432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5" name="Line 69"/>
            <p:cNvSpPr>
              <a:spLocks noChangeShapeType="1"/>
            </p:cNvSpPr>
            <p:nvPr/>
          </p:nvSpPr>
          <p:spPr bwMode="auto">
            <a:xfrm>
              <a:off x="436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6" name="Line 70"/>
            <p:cNvSpPr>
              <a:spLocks noChangeShapeType="1"/>
            </p:cNvSpPr>
            <p:nvPr/>
          </p:nvSpPr>
          <p:spPr bwMode="auto">
            <a:xfrm>
              <a:off x="441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7" name="Line 71"/>
            <p:cNvSpPr>
              <a:spLocks noChangeShapeType="1"/>
            </p:cNvSpPr>
            <p:nvPr/>
          </p:nvSpPr>
          <p:spPr bwMode="auto">
            <a:xfrm>
              <a:off x="446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8" name="Line 72"/>
            <p:cNvSpPr>
              <a:spLocks noChangeShapeType="1"/>
            </p:cNvSpPr>
            <p:nvPr/>
          </p:nvSpPr>
          <p:spPr bwMode="auto">
            <a:xfrm>
              <a:off x="456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9" name="Line 73"/>
            <p:cNvSpPr>
              <a:spLocks noChangeShapeType="1"/>
            </p:cNvSpPr>
            <p:nvPr/>
          </p:nvSpPr>
          <p:spPr bwMode="auto">
            <a:xfrm>
              <a:off x="460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90" name="Line 74"/>
            <p:cNvSpPr>
              <a:spLocks noChangeShapeType="1"/>
            </p:cNvSpPr>
            <p:nvPr/>
          </p:nvSpPr>
          <p:spPr bwMode="auto">
            <a:xfrm>
              <a:off x="465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91" name="Line 75"/>
            <p:cNvSpPr>
              <a:spLocks noChangeShapeType="1"/>
            </p:cNvSpPr>
            <p:nvPr/>
          </p:nvSpPr>
          <p:spPr bwMode="auto">
            <a:xfrm>
              <a:off x="470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92" name="Line 76"/>
            <p:cNvSpPr>
              <a:spLocks noChangeShapeType="1"/>
            </p:cNvSpPr>
            <p:nvPr/>
          </p:nvSpPr>
          <p:spPr bwMode="auto">
            <a:xfrm>
              <a:off x="480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93" name="Line 77"/>
            <p:cNvSpPr>
              <a:spLocks noChangeShapeType="1"/>
            </p:cNvSpPr>
            <p:nvPr/>
          </p:nvSpPr>
          <p:spPr bwMode="auto">
            <a:xfrm>
              <a:off x="484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94" name="Line 78"/>
            <p:cNvSpPr>
              <a:spLocks noChangeShapeType="1"/>
            </p:cNvSpPr>
            <p:nvPr/>
          </p:nvSpPr>
          <p:spPr bwMode="auto">
            <a:xfrm>
              <a:off x="489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95" name="Line 79"/>
            <p:cNvSpPr>
              <a:spLocks noChangeShapeType="1"/>
            </p:cNvSpPr>
            <p:nvPr/>
          </p:nvSpPr>
          <p:spPr bwMode="auto">
            <a:xfrm>
              <a:off x="494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96" name="Line 80"/>
            <p:cNvSpPr>
              <a:spLocks noChangeShapeType="1"/>
            </p:cNvSpPr>
            <p:nvPr/>
          </p:nvSpPr>
          <p:spPr bwMode="auto">
            <a:xfrm>
              <a:off x="504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97" name="Line 81"/>
            <p:cNvSpPr>
              <a:spLocks noChangeShapeType="1"/>
            </p:cNvSpPr>
            <p:nvPr/>
          </p:nvSpPr>
          <p:spPr bwMode="auto">
            <a:xfrm>
              <a:off x="508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98" name="Line 82"/>
            <p:cNvSpPr>
              <a:spLocks noChangeShapeType="1"/>
            </p:cNvSpPr>
            <p:nvPr/>
          </p:nvSpPr>
          <p:spPr bwMode="auto">
            <a:xfrm>
              <a:off x="115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99" name="Line 83"/>
            <p:cNvSpPr>
              <a:spLocks noChangeShapeType="1"/>
            </p:cNvSpPr>
            <p:nvPr/>
          </p:nvSpPr>
          <p:spPr bwMode="auto">
            <a:xfrm>
              <a:off x="163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00" name="Line 84"/>
            <p:cNvSpPr>
              <a:spLocks noChangeShapeType="1"/>
            </p:cNvSpPr>
            <p:nvPr/>
          </p:nvSpPr>
          <p:spPr bwMode="auto">
            <a:xfrm>
              <a:off x="211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01" name="Line 85"/>
            <p:cNvSpPr>
              <a:spLocks noChangeShapeType="1"/>
            </p:cNvSpPr>
            <p:nvPr/>
          </p:nvSpPr>
          <p:spPr bwMode="auto">
            <a:xfrm>
              <a:off x="259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02" name="Line 86"/>
            <p:cNvSpPr>
              <a:spLocks noChangeShapeType="1"/>
            </p:cNvSpPr>
            <p:nvPr/>
          </p:nvSpPr>
          <p:spPr bwMode="auto">
            <a:xfrm>
              <a:off x="307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03" name="Line 87"/>
            <p:cNvSpPr>
              <a:spLocks noChangeShapeType="1"/>
            </p:cNvSpPr>
            <p:nvPr/>
          </p:nvSpPr>
          <p:spPr bwMode="auto">
            <a:xfrm>
              <a:off x="355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04" name="Line 88"/>
            <p:cNvSpPr>
              <a:spLocks noChangeShapeType="1"/>
            </p:cNvSpPr>
            <p:nvPr/>
          </p:nvSpPr>
          <p:spPr bwMode="auto">
            <a:xfrm>
              <a:off x="403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05" name="Line 89"/>
            <p:cNvSpPr>
              <a:spLocks noChangeShapeType="1"/>
            </p:cNvSpPr>
            <p:nvPr/>
          </p:nvSpPr>
          <p:spPr bwMode="auto">
            <a:xfrm>
              <a:off x="451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06" name="Line 90"/>
            <p:cNvSpPr>
              <a:spLocks noChangeShapeType="1"/>
            </p:cNvSpPr>
            <p:nvPr/>
          </p:nvSpPr>
          <p:spPr bwMode="auto">
            <a:xfrm>
              <a:off x="499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07" name="Line 91"/>
            <p:cNvSpPr>
              <a:spLocks noChangeShapeType="1"/>
            </p:cNvSpPr>
            <p:nvPr/>
          </p:nvSpPr>
          <p:spPr bwMode="auto">
            <a:xfrm>
              <a:off x="139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08" name="Line 92"/>
            <p:cNvSpPr>
              <a:spLocks noChangeShapeType="1"/>
            </p:cNvSpPr>
            <p:nvPr/>
          </p:nvSpPr>
          <p:spPr bwMode="auto">
            <a:xfrm>
              <a:off x="187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09" name="Line 93"/>
            <p:cNvSpPr>
              <a:spLocks noChangeShapeType="1"/>
            </p:cNvSpPr>
            <p:nvPr/>
          </p:nvSpPr>
          <p:spPr bwMode="auto">
            <a:xfrm>
              <a:off x="235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0" name="Line 94"/>
            <p:cNvSpPr>
              <a:spLocks noChangeShapeType="1"/>
            </p:cNvSpPr>
            <p:nvPr/>
          </p:nvSpPr>
          <p:spPr bwMode="auto">
            <a:xfrm>
              <a:off x="283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1" name="Line 95"/>
            <p:cNvSpPr>
              <a:spLocks noChangeShapeType="1"/>
            </p:cNvSpPr>
            <p:nvPr/>
          </p:nvSpPr>
          <p:spPr bwMode="auto">
            <a:xfrm>
              <a:off x="331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2" name="Line 96"/>
            <p:cNvSpPr>
              <a:spLocks noChangeShapeType="1"/>
            </p:cNvSpPr>
            <p:nvPr/>
          </p:nvSpPr>
          <p:spPr bwMode="auto">
            <a:xfrm>
              <a:off x="379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3" name="Line 97"/>
            <p:cNvSpPr>
              <a:spLocks noChangeShapeType="1"/>
            </p:cNvSpPr>
            <p:nvPr/>
          </p:nvSpPr>
          <p:spPr bwMode="auto">
            <a:xfrm>
              <a:off x="427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4" name="Line 98"/>
            <p:cNvSpPr>
              <a:spLocks noChangeShapeType="1"/>
            </p:cNvSpPr>
            <p:nvPr/>
          </p:nvSpPr>
          <p:spPr bwMode="auto">
            <a:xfrm>
              <a:off x="475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5" name="Text Box 99"/>
            <p:cNvSpPr txBox="1">
              <a:spLocks noChangeArrowheads="1"/>
            </p:cNvSpPr>
            <p:nvPr/>
          </p:nvSpPr>
          <p:spPr bwMode="auto">
            <a:xfrm>
              <a:off x="572" y="967"/>
              <a:ext cx="676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FF3300"/>
                  </a:solidFill>
                  <a:cs typeface="Arial" charset="0"/>
                </a:rPr>
                <a:t>0 Cm</a:t>
              </a:r>
            </a:p>
          </p:txBody>
        </p:sp>
        <p:sp>
          <p:nvSpPr>
            <p:cNvPr id="17516" name="Text Box 100"/>
            <p:cNvSpPr txBox="1">
              <a:spLocks noChangeArrowheads="1"/>
            </p:cNvSpPr>
            <p:nvPr/>
          </p:nvSpPr>
          <p:spPr bwMode="auto">
            <a:xfrm>
              <a:off x="1051" y="969"/>
              <a:ext cx="288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FF3300"/>
                  </a:solidFill>
                  <a:cs typeface="Arial" charset="0"/>
                </a:rPr>
                <a:t>1</a:t>
              </a:r>
            </a:p>
          </p:txBody>
        </p:sp>
        <p:sp>
          <p:nvSpPr>
            <p:cNvPr id="17517" name="Text Box 101"/>
            <p:cNvSpPr txBox="1">
              <a:spLocks noChangeArrowheads="1"/>
            </p:cNvSpPr>
            <p:nvPr/>
          </p:nvSpPr>
          <p:spPr bwMode="auto">
            <a:xfrm>
              <a:off x="1531" y="968"/>
              <a:ext cx="288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FF3300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17518" name="Text Box 102"/>
            <p:cNvSpPr txBox="1">
              <a:spLocks noChangeArrowheads="1"/>
            </p:cNvSpPr>
            <p:nvPr/>
          </p:nvSpPr>
          <p:spPr bwMode="auto">
            <a:xfrm>
              <a:off x="2012" y="968"/>
              <a:ext cx="288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FF3300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17519" name="Text Box 103"/>
            <p:cNvSpPr txBox="1">
              <a:spLocks noChangeArrowheads="1"/>
            </p:cNvSpPr>
            <p:nvPr/>
          </p:nvSpPr>
          <p:spPr bwMode="auto">
            <a:xfrm>
              <a:off x="2492" y="967"/>
              <a:ext cx="288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FF3300"/>
                  </a:solidFill>
                  <a:cs typeface="Arial" charset="0"/>
                </a:rPr>
                <a:t>4</a:t>
              </a:r>
            </a:p>
          </p:txBody>
        </p:sp>
        <p:sp>
          <p:nvSpPr>
            <p:cNvPr id="17520" name="Text Box 104"/>
            <p:cNvSpPr txBox="1">
              <a:spLocks noChangeArrowheads="1"/>
            </p:cNvSpPr>
            <p:nvPr/>
          </p:nvSpPr>
          <p:spPr bwMode="auto">
            <a:xfrm>
              <a:off x="2971" y="968"/>
              <a:ext cx="288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FF3300"/>
                  </a:solidFill>
                  <a:cs typeface="Arial" charset="0"/>
                </a:rPr>
                <a:t>5</a:t>
              </a:r>
            </a:p>
          </p:txBody>
        </p:sp>
        <p:sp>
          <p:nvSpPr>
            <p:cNvPr id="17521" name="Text Box 105"/>
            <p:cNvSpPr txBox="1">
              <a:spLocks noChangeArrowheads="1"/>
            </p:cNvSpPr>
            <p:nvPr/>
          </p:nvSpPr>
          <p:spPr bwMode="auto">
            <a:xfrm>
              <a:off x="3448" y="966"/>
              <a:ext cx="288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FF3300"/>
                  </a:solidFill>
                  <a:cs typeface="Arial" charset="0"/>
                </a:rPr>
                <a:t>6</a:t>
              </a:r>
            </a:p>
          </p:txBody>
        </p:sp>
        <p:sp>
          <p:nvSpPr>
            <p:cNvPr id="17522" name="Text Box 106"/>
            <p:cNvSpPr txBox="1">
              <a:spLocks noChangeArrowheads="1"/>
            </p:cNvSpPr>
            <p:nvPr/>
          </p:nvSpPr>
          <p:spPr bwMode="auto">
            <a:xfrm>
              <a:off x="3927" y="968"/>
              <a:ext cx="288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FF3300"/>
                  </a:solidFill>
                  <a:cs typeface="Arial" charset="0"/>
                </a:rPr>
                <a:t>7</a:t>
              </a:r>
            </a:p>
          </p:txBody>
        </p:sp>
        <p:sp>
          <p:nvSpPr>
            <p:cNvPr id="17523" name="Text Box 107"/>
            <p:cNvSpPr txBox="1">
              <a:spLocks noChangeArrowheads="1"/>
            </p:cNvSpPr>
            <p:nvPr/>
          </p:nvSpPr>
          <p:spPr bwMode="auto">
            <a:xfrm>
              <a:off x="4408" y="968"/>
              <a:ext cx="288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FF3300"/>
                  </a:solidFill>
                  <a:cs typeface="Arial" charset="0"/>
                </a:rPr>
                <a:t>8</a:t>
              </a:r>
            </a:p>
          </p:txBody>
        </p:sp>
        <p:sp>
          <p:nvSpPr>
            <p:cNvPr id="17524" name="Text Box 108"/>
            <p:cNvSpPr txBox="1">
              <a:spLocks noChangeArrowheads="1"/>
            </p:cNvSpPr>
            <p:nvPr/>
          </p:nvSpPr>
          <p:spPr bwMode="auto">
            <a:xfrm>
              <a:off x="4887" y="969"/>
              <a:ext cx="288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FF3300"/>
                  </a:solidFill>
                  <a:cs typeface="Arial" charset="0"/>
                </a:rPr>
                <a:t>9</a:t>
              </a:r>
            </a:p>
          </p:txBody>
        </p:sp>
        <p:sp>
          <p:nvSpPr>
            <p:cNvPr id="17525" name="Line 109"/>
            <p:cNvSpPr>
              <a:spLocks noChangeShapeType="1"/>
            </p:cNvSpPr>
            <p:nvPr/>
          </p:nvSpPr>
          <p:spPr bwMode="auto">
            <a:xfrm>
              <a:off x="513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26" name="Line 110"/>
            <p:cNvSpPr>
              <a:spLocks noChangeShapeType="1"/>
            </p:cNvSpPr>
            <p:nvPr/>
          </p:nvSpPr>
          <p:spPr bwMode="auto">
            <a:xfrm>
              <a:off x="518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27" name="Line 111"/>
            <p:cNvSpPr>
              <a:spLocks noChangeShapeType="1"/>
            </p:cNvSpPr>
            <p:nvPr/>
          </p:nvSpPr>
          <p:spPr bwMode="auto">
            <a:xfrm>
              <a:off x="5280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28" name="Line 112"/>
            <p:cNvSpPr>
              <a:spLocks noChangeShapeType="1"/>
            </p:cNvSpPr>
            <p:nvPr/>
          </p:nvSpPr>
          <p:spPr bwMode="auto">
            <a:xfrm>
              <a:off x="5328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29" name="Line 113"/>
            <p:cNvSpPr>
              <a:spLocks noChangeShapeType="1"/>
            </p:cNvSpPr>
            <p:nvPr/>
          </p:nvSpPr>
          <p:spPr bwMode="auto">
            <a:xfrm>
              <a:off x="5376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30" name="Line 114"/>
            <p:cNvSpPr>
              <a:spLocks noChangeShapeType="1"/>
            </p:cNvSpPr>
            <p:nvPr/>
          </p:nvSpPr>
          <p:spPr bwMode="auto">
            <a:xfrm>
              <a:off x="5424" y="81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31" name="Line 115"/>
            <p:cNvSpPr>
              <a:spLocks noChangeShapeType="1"/>
            </p:cNvSpPr>
            <p:nvPr/>
          </p:nvSpPr>
          <p:spPr bwMode="auto">
            <a:xfrm>
              <a:off x="5232" y="8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32" name="Line 116"/>
            <p:cNvSpPr>
              <a:spLocks noChangeShapeType="1"/>
            </p:cNvSpPr>
            <p:nvPr/>
          </p:nvSpPr>
          <p:spPr bwMode="auto">
            <a:xfrm>
              <a:off x="5472" y="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33" name="Text Box 117"/>
            <p:cNvSpPr txBox="1">
              <a:spLocks noChangeArrowheads="1"/>
            </p:cNvSpPr>
            <p:nvPr/>
          </p:nvSpPr>
          <p:spPr bwMode="auto">
            <a:xfrm>
              <a:off x="5338" y="966"/>
              <a:ext cx="405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FF3300"/>
                  </a:solidFill>
                  <a:cs typeface="Arial" charset="0"/>
                </a:rPr>
                <a:t>10</a:t>
              </a:r>
            </a:p>
          </p:txBody>
        </p:sp>
        <p:sp>
          <p:nvSpPr>
            <p:cNvPr id="17534" name="Text Box 118"/>
            <p:cNvSpPr txBox="1">
              <a:spLocks noChangeArrowheads="1"/>
            </p:cNvSpPr>
            <p:nvPr/>
          </p:nvSpPr>
          <p:spPr bwMode="auto">
            <a:xfrm>
              <a:off x="4916" y="1192"/>
              <a:ext cx="880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chemeClr val="bg1"/>
                  </a:solidFill>
                  <a:cs typeface="Arial" charset="0"/>
                </a:rPr>
                <a:t>THCS Phulac</a:t>
              </a:r>
            </a:p>
          </p:txBody>
        </p:sp>
        <p:sp>
          <p:nvSpPr>
            <p:cNvPr id="17535" name="Line 119"/>
            <p:cNvSpPr>
              <a:spLocks noChangeShapeType="1"/>
            </p:cNvSpPr>
            <p:nvPr/>
          </p:nvSpPr>
          <p:spPr bwMode="auto">
            <a:xfrm>
              <a:off x="576" y="1392"/>
              <a:ext cx="4992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36" name="Line 120"/>
            <p:cNvSpPr>
              <a:spLocks noChangeShapeType="1"/>
            </p:cNvSpPr>
            <p:nvPr/>
          </p:nvSpPr>
          <p:spPr bwMode="auto">
            <a:xfrm>
              <a:off x="576" y="816"/>
              <a:ext cx="0" cy="576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8" name="Line 160"/>
          <p:cNvSpPr>
            <a:spLocks noChangeShapeType="1"/>
          </p:cNvSpPr>
          <p:nvPr/>
        </p:nvSpPr>
        <p:spPr bwMode="auto">
          <a:xfrm>
            <a:off x="3095625" y="3179763"/>
            <a:ext cx="2867025" cy="1587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572000" y="2743200"/>
            <a:ext cx="12192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4629150" y="2681288"/>
            <a:ext cx="55245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3.7037E-7 L 0.17413 -0.13357 " pathEditMode="relative" rAng="0" ptsTypes="AA">
                                      <p:cBhvr>
                                        <p:cTn id="20" dur="500" fill="hold"/>
                                        <p:tgtEl>
                                          <p:spTgt spid="3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98" y="-669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3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3600000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5 1.11111E-6 L -0.03507 0.1085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8" y="5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9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4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2.96296E-6 L 0.16077 0.12407 " pathEditMode="relative" rAng="0" ptsTypes="AA">
                                      <p:cBhvr>
                                        <p:cTn id="45" dur="500" fill="hold"/>
                                        <p:tgtEl>
                                          <p:spTgt spid="3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38" y="6204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5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5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3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8" grpId="0" animBg="1"/>
      <p:bldP spid="399" grpId="0" animBg="1"/>
      <p:bldP spid="158" grpId="0" animBg="1"/>
      <p:bldP spid="2" grpId="0"/>
      <p:bldP spid="1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7"/>
          <p:cNvSpPr txBox="1">
            <a:spLocks noChangeArrowheads="1"/>
          </p:cNvSpPr>
          <p:nvPr/>
        </p:nvSpPr>
        <p:spPr bwMode="auto">
          <a:xfrm>
            <a:off x="1295400" y="152400"/>
            <a:ext cx="320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u="sng">
                <a:solidFill>
                  <a:srgbClr val="000099"/>
                </a:solidFill>
              </a:rPr>
              <a:t> Thực hành</a:t>
            </a:r>
          </a:p>
        </p:txBody>
      </p:sp>
      <p:sp>
        <p:nvSpPr>
          <p:cNvPr id="7171" name="Text Box 9"/>
          <p:cNvSpPr txBox="1">
            <a:spLocks noChangeArrowheads="1"/>
          </p:cNvSpPr>
          <p:nvPr/>
        </p:nvSpPr>
        <p:spPr bwMode="auto">
          <a:xfrm>
            <a:off x="685800" y="914400"/>
            <a:ext cx="8229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  - Cắt một góc xOy bằng giấy, gấp góc đó sao cho cạnh Ox trùng với cạnh Oy để xác định tia phân giác Oz của nó.</a:t>
            </a:r>
          </a:p>
        </p:txBody>
      </p:sp>
      <p:sp>
        <p:nvSpPr>
          <p:cNvPr id="4109" name="Text Box 13"/>
          <p:cNvSpPr>
            <a:spLocks noChangeArrowheads="1"/>
          </p:cNvSpPr>
          <p:nvPr/>
        </p:nvSpPr>
        <p:spPr bwMode="auto">
          <a:xfrm>
            <a:off x="-609600" y="1752600"/>
            <a:ext cx="10987088" cy="1212850"/>
          </a:xfrm>
          <a:prstGeom prst="cloudCallout">
            <a:avLst>
              <a:gd name="adj1" fmla="val -40912"/>
              <a:gd name="adj2" fmla="val 83903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-Từ một diểm M tùy ý trên tia Oz, ta gấp MH vuông góc với hai cạnh trùng nhau Ox và Oy. </a:t>
            </a:r>
          </a:p>
        </p:txBody>
      </p:sp>
      <p:sp>
        <p:nvSpPr>
          <p:cNvPr id="7187" name="Text Box 39"/>
          <p:cNvSpPr txBox="1">
            <a:spLocks noChangeArrowheads="1"/>
          </p:cNvSpPr>
          <p:nvPr/>
        </p:nvSpPr>
        <p:spPr bwMode="auto">
          <a:xfrm>
            <a:off x="228600" y="5562600"/>
            <a:ext cx="2667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  </a:t>
            </a:r>
          </a:p>
        </p:txBody>
      </p:sp>
      <p:sp>
        <p:nvSpPr>
          <p:cNvPr id="5" name="Text Box 13"/>
          <p:cNvSpPr>
            <a:spLocks noChangeArrowheads="1"/>
          </p:cNvSpPr>
          <p:nvPr/>
        </p:nvSpPr>
        <p:spPr bwMode="auto">
          <a:xfrm>
            <a:off x="-685800" y="2971800"/>
            <a:ext cx="10987088" cy="1212850"/>
          </a:xfrm>
          <a:prstGeom prst="cloudCallout">
            <a:avLst>
              <a:gd name="adj1" fmla="val -22880"/>
              <a:gd name="adj2" fmla="val -113611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Độ dài của nếp gấp MH chính là khoảng cách từ điểm M đến hai cạnh Ox, Oy của góc xOy.</a:t>
            </a:r>
          </a:p>
        </p:txBody>
      </p:sp>
      <p:sp>
        <p:nvSpPr>
          <p:cNvPr id="7201" name="Rectangle 33"/>
          <p:cNvSpPr>
            <a:spLocks noChangeArrowheads="1"/>
          </p:cNvSpPr>
          <p:nvPr/>
        </p:nvSpPr>
        <p:spPr bwMode="auto">
          <a:xfrm>
            <a:off x="381000" y="4422775"/>
            <a:ext cx="843915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FF0000"/>
                </a:solidFill>
              </a:rPr>
              <a:t>?. Dựa vào cách gấp hình, hãy so sánh các khoảng cách </a:t>
            </a:r>
          </a:p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FF0000"/>
                </a:solidFill>
              </a:rPr>
              <a:t>     từ điểm M đến hai cạnh Ox, Oy?</a:t>
            </a:r>
          </a:p>
        </p:txBody>
      </p:sp>
      <p:sp>
        <p:nvSpPr>
          <p:cNvPr id="7203" name="AutoShape 35">
            <a:hlinkClick r:id="rId2" action="ppaction://hlinkfile" highlightClick="1"/>
          </p:cNvPr>
          <p:cNvSpPr>
            <a:spLocks noChangeArrowheads="1"/>
          </p:cNvSpPr>
          <p:nvPr/>
        </p:nvSpPr>
        <p:spPr bwMode="auto">
          <a:xfrm>
            <a:off x="6477000" y="6172200"/>
            <a:ext cx="533400" cy="4572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20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685800" y="914400"/>
            <a:ext cx="73152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u="sng">
                <a:solidFill>
                  <a:srgbClr val="FF0000"/>
                </a:solidFill>
              </a:rPr>
              <a:t>Định lí 1</a:t>
            </a:r>
            <a:r>
              <a:rPr lang="en-US" sz="2800">
                <a:solidFill>
                  <a:srgbClr val="FF0000"/>
                </a:solidFill>
              </a:rPr>
              <a:t> </a:t>
            </a:r>
            <a:r>
              <a:rPr lang="en-US" sz="2800"/>
              <a:t>: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/>
              <a:t> </a:t>
            </a:r>
            <a:r>
              <a:rPr lang="en-US" sz="2800">
                <a:solidFill>
                  <a:srgbClr val="0000CC"/>
                </a:solidFill>
              </a:rPr>
              <a:t>Điểm nằm trên tia phân giác của một góc thì cách đều hai cạnh của góc đó.</a:t>
            </a:r>
          </a:p>
        </p:txBody>
      </p: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3262313" y="4276725"/>
            <a:ext cx="228600" cy="228600"/>
            <a:chOff x="3456" y="3108"/>
            <a:chExt cx="192" cy="204"/>
          </a:xfrm>
        </p:grpSpPr>
        <p:sp>
          <p:nvSpPr>
            <p:cNvPr id="4" name="Line 27"/>
            <p:cNvSpPr>
              <a:spLocks noChangeShapeType="1"/>
            </p:cNvSpPr>
            <p:nvPr/>
          </p:nvSpPr>
          <p:spPr bwMode="auto">
            <a:xfrm>
              <a:off x="3456" y="331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Line 28"/>
            <p:cNvSpPr>
              <a:spLocks noChangeShapeType="1"/>
            </p:cNvSpPr>
            <p:nvPr/>
          </p:nvSpPr>
          <p:spPr bwMode="auto">
            <a:xfrm>
              <a:off x="3552" y="310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29"/>
          <p:cNvGrpSpPr>
            <a:grpSpLocks/>
          </p:cNvGrpSpPr>
          <p:nvPr/>
        </p:nvGrpSpPr>
        <p:grpSpPr bwMode="auto">
          <a:xfrm>
            <a:off x="4710113" y="4276725"/>
            <a:ext cx="228600" cy="228600"/>
            <a:chOff x="5184" y="2832"/>
            <a:chExt cx="192" cy="144"/>
          </a:xfrm>
        </p:grpSpPr>
        <p:sp>
          <p:nvSpPr>
            <p:cNvPr id="7" name="Line 30"/>
            <p:cNvSpPr>
              <a:spLocks noChangeShapeType="1"/>
            </p:cNvSpPr>
            <p:nvPr/>
          </p:nvSpPr>
          <p:spPr bwMode="auto">
            <a:xfrm>
              <a:off x="5184" y="29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31"/>
            <p:cNvSpPr>
              <a:spLocks noChangeShapeType="1"/>
            </p:cNvSpPr>
            <p:nvPr/>
          </p:nvSpPr>
          <p:spPr bwMode="auto">
            <a:xfrm>
              <a:off x="5280" y="2832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" name="Line 34"/>
          <p:cNvSpPr>
            <a:spLocks noChangeShapeType="1"/>
          </p:cNvSpPr>
          <p:nvPr/>
        </p:nvSpPr>
        <p:spPr bwMode="auto">
          <a:xfrm>
            <a:off x="2490788" y="3589338"/>
            <a:ext cx="0" cy="1562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35"/>
          <p:cNvSpPr>
            <a:spLocks noChangeShapeType="1"/>
          </p:cNvSpPr>
          <p:nvPr/>
        </p:nvSpPr>
        <p:spPr bwMode="auto">
          <a:xfrm>
            <a:off x="1843088" y="4646613"/>
            <a:ext cx="495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 Box 37"/>
          <p:cNvSpPr txBox="1">
            <a:spLocks noChangeArrowheads="1"/>
          </p:cNvSpPr>
          <p:nvPr/>
        </p:nvSpPr>
        <p:spPr bwMode="auto">
          <a:xfrm>
            <a:off x="1843088" y="3933825"/>
            <a:ext cx="7620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 dirty="0"/>
              <a:t>GT</a:t>
            </a:r>
          </a:p>
        </p:txBody>
      </p:sp>
      <p:sp>
        <p:nvSpPr>
          <p:cNvPr id="12" name="Text Box 39"/>
          <p:cNvSpPr txBox="1">
            <a:spLocks noChangeArrowheads="1"/>
          </p:cNvSpPr>
          <p:nvPr/>
        </p:nvSpPr>
        <p:spPr bwMode="auto">
          <a:xfrm>
            <a:off x="1914525" y="4718050"/>
            <a:ext cx="72072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/>
              <a:t>KL</a:t>
            </a:r>
          </a:p>
        </p:txBody>
      </p:sp>
      <p:sp>
        <p:nvSpPr>
          <p:cNvPr id="13" name="Text Box 40"/>
          <p:cNvSpPr txBox="1">
            <a:spLocks noChangeArrowheads="1"/>
          </p:cNvSpPr>
          <p:nvPr/>
        </p:nvSpPr>
        <p:spPr bwMode="auto">
          <a:xfrm>
            <a:off x="3063875" y="47244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3300"/>
                </a:solidFill>
              </a:rPr>
              <a:t>MA  =  MB</a:t>
            </a:r>
          </a:p>
        </p:txBody>
      </p:sp>
      <p:sp>
        <p:nvSpPr>
          <p:cNvPr id="14" name="Text Box 38"/>
          <p:cNvSpPr txBox="1">
            <a:spLocks noChangeArrowheads="1"/>
          </p:cNvSpPr>
          <p:nvPr/>
        </p:nvSpPr>
        <p:spPr bwMode="auto">
          <a:xfrm>
            <a:off x="2490788" y="3973513"/>
            <a:ext cx="4824412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50000"/>
              </a:lnSpc>
              <a:spcBef>
                <a:spcPct val="50000"/>
              </a:spcBef>
              <a:buFontTx/>
              <a:buNone/>
              <a:defRPr/>
            </a:pPr>
            <a:r>
              <a:rPr lang="en-US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 </a:t>
            </a:r>
            <a:r>
              <a:rPr lang="en-US" altLang="en-US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là</a:t>
            </a:r>
            <a:r>
              <a:rPr lang="en-US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tia</a:t>
            </a:r>
            <a:r>
              <a:rPr lang="en-US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phân</a:t>
            </a:r>
            <a:r>
              <a:rPr lang="en-US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giác</a:t>
            </a:r>
            <a:r>
              <a:rPr lang="en-US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của</a:t>
            </a:r>
            <a:r>
              <a:rPr lang="en-US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góc</a:t>
            </a:r>
            <a:r>
              <a:rPr lang="en-US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xOy</a:t>
            </a:r>
            <a:r>
              <a:rPr lang="en-US" altLang="en-US" sz="2400" dirty="0" smtClean="0">
                <a:solidFill>
                  <a:srgbClr val="FF0000"/>
                </a:solidFill>
              </a:rPr>
              <a:t>,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buFontTx/>
              <a:buNone/>
              <a:defRPr/>
            </a:pPr>
            <a:r>
              <a:rPr lang="en-US" altLang="en-US" sz="2400" dirty="0" smtClean="0">
                <a:solidFill>
                  <a:srgbClr val="003300"/>
                </a:solidFill>
              </a:rPr>
              <a:t> MA      Ox, MB     Oy</a:t>
            </a:r>
          </a:p>
        </p:txBody>
      </p:sp>
      <p:sp>
        <p:nvSpPr>
          <p:cNvPr id="15" name="Text Box 105"/>
          <p:cNvSpPr txBox="1">
            <a:spLocks noChangeArrowheads="1"/>
          </p:cNvSpPr>
          <p:nvPr/>
        </p:nvSpPr>
        <p:spPr bwMode="auto">
          <a:xfrm>
            <a:off x="1717675" y="2967038"/>
            <a:ext cx="1550988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/>
              <a:t> </a:t>
            </a:r>
            <a:r>
              <a:rPr lang="en-US" altLang="en-US" sz="2400" b="1" u="sng"/>
              <a:t>Định lý 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4" grpId="0"/>
      <p:bldP spid="9" grpId="0" animBg="1"/>
      <p:bldP spid="10" grpId="0" animBg="1"/>
      <p:bldP spid="11" grpId="0"/>
      <p:bldP spid="12" grpId="0"/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4"/>
          <p:cNvSpPr txBox="1">
            <a:spLocks noChangeArrowheads="1"/>
          </p:cNvSpPr>
          <p:nvPr/>
        </p:nvSpPr>
        <p:spPr bwMode="auto">
          <a:xfrm>
            <a:off x="0" y="468313"/>
            <a:ext cx="868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u="sng">
                <a:solidFill>
                  <a:srgbClr val="FF0000"/>
                </a:solidFill>
              </a:rPr>
              <a:t>Bài tập1:</a:t>
            </a:r>
            <a:r>
              <a:rPr lang="en-US" sz="2400" i="1">
                <a:solidFill>
                  <a:srgbClr val="FF3300"/>
                </a:solidFill>
              </a:rPr>
              <a:t> </a:t>
            </a:r>
            <a:r>
              <a:rPr lang="en-US" sz="2400"/>
              <a:t>Truờng hợp nào sau đây có  :</a:t>
            </a:r>
            <a:r>
              <a:rPr lang="en-US" sz="2400" i="1">
                <a:solidFill>
                  <a:srgbClr val="FF3300"/>
                </a:solidFill>
              </a:rPr>
              <a:t> </a:t>
            </a:r>
            <a:r>
              <a:rPr lang="en-US" sz="2400"/>
              <a:t>MA  =  MB</a:t>
            </a:r>
          </a:p>
        </p:txBody>
      </p:sp>
      <p:sp>
        <p:nvSpPr>
          <p:cNvPr id="150533" name="Text Box 5"/>
          <p:cNvSpPr txBox="1">
            <a:spLocks noChangeArrowheads="1"/>
          </p:cNvSpPr>
          <p:nvPr/>
        </p:nvSpPr>
        <p:spPr bwMode="auto">
          <a:xfrm>
            <a:off x="838200" y="3733800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i="1">
                <a:solidFill>
                  <a:srgbClr val="990000"/>
                </a:solidFill>
                <a:latin typeface="Times New Roman" pitchFamily="18" charset="0"/>
              </a:rPr>
              <a:t>Hình 1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319713" y="1295400"/>
            <a:ext cx="3595687" cy="2795588"/>
            <a:chOff x="3351" y="624"/>
            <a:chExt cx="2265" cy="1761"/>
          </a:xfrm>
        </p:grpSpPr>
        <p:sp>
          <p:nvSpPr>
            <p:cNvPr id="48133" name="Text Box 7"/>
            <p:cNvSpPr txBox="1">
              <a:spLocks noChangeArrowheads="1"/>
            </p:cNvSpPr>
            <p:nvPr/>
          </p:nvSpPr>
          <p:spPr bwMode="auto">
            <a:xfrm>
              <a:off x="3834" y="1541"/>
              <a:ext cx="19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 b="1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</a:p>
          </p:txBody>
        </p:sp>
        <p:grpSp>
          <p:nvGrpSpPr>
            <p:cNvPr id="48134" name="Group 8"/>
            <p:cNvGrpSpPr>
              <a:grpSpLocks/>
            </p:cNvGrpSpPr>
            <p:nvPr/>
          </p:nvGrpSpPr>
          <p:grpSpPr bwMode="auto">
            <a:xfrm>
              <a:off x="3351" y="624"/>
              <a:ext cx="2265" cy="1761"/>
              <a:chOff x="3351" y="624"/>
              <a:chExt cx="2265" cy="1761"/>
            </a:xfrm>
          </p:grpSpPr>
          <p:sp>
            <p:nvSpPr>
              <p:cNvPr id="48135" name="Text Box 9"/>
              <p:cNvSpPr txBox="1">
                <a:spLocks noChangeArrowheads="1"/>
              </p:cNvSpPr>
              <p:nvPr/>
            </p:nvSpPr>
            <p:spPr bwMode="auto">
              <a:xfrm>
                <a:off x="3810" y="1410"/>
                <a:ext cx="19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600" b="1">
                    <a:solidFill>
                      <a:srgbClr val="0000FF"/>
                    </a:solidFill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48136" name="Text Box 10"/>
              <p:cNvSpPr txBox="1">
                <a:spLocks noChangeArrowheads="1"/>
              </p:cNvSpPr>
              <p:nvPr/>
            </p:nvSpPr>
            <p:spPr bwMode="auto">
              <a:xfrm>
                <a:off x="3351" y="1432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o</a:t>
                </a:r>
              </a:p>
            </p:txBody>
          </p:sp>
          <p:sp>
            <p:nvSpPr>
              <p:cNvPr id="48137" name="Text Box 11"/>
              <p:cNvSpPr txBox="1">
                <a:spLocks noChangeArrowheads="1"/>
              </p:cNvSpPr>
              <p:nvPr/>
            </p:nvSpPr>
            <p:spPr bwMode="auto">
              <a:xfrm>
                <a:off x="4764" y="76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A</a:t>
                </a:r>
              </a:p>
            </p:txBody>
          </p:sp>
          <p:sp>
            <p:nvSpPr>
              <p:cNvPr id="48138" name="Text Box 12"/>
              <p:cNvSpPr txBox="1">
                <a:spLocks noChangeArrowheads="1"/>
              </p:cNvSpPr>
              <p:nvPr/>
            </p:nvSpPr>
            <p:spPr bwMode="auto">
              <a:xfrm>
                <a:off x="4845" y="2097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B</a:t>
                </a:r>
              </a:p>
            </p:txBody>
          </p:sp>
          <p:sp>
            <p:nvSpPr>
              <p:cNvPr id="48139" name="Text Box 13"/>
              <p:cNvSpPr txBox="1">
                <a:spLocks noChangeArrowheads="1"/>
              </p:cNvSpPr>
              <p:nvPr/>
            </p:nvSpPr>
            <p:spPr bwMode="auto">
              <a:xfrm>
                <a:off x="5184" y="2080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y</a:t>
                </a:r>
              </a:p>
            </p:txBody>
          </p:sp>
          <p:sp>
            <p:nvSpPr>
              <p:cNvPr id="48140" name="Text Box 14"/>
              <p:cNvSpPr txBox="1">
                <a:spLocks noChangeArrowheads="1"/>
              </p:cNvSpPr>
              <p:nvPr/>
            </p:nvSpPr>
            <p:spPr bwMode="auto">
              <a:xfrm>
                <a:off x="5328" y="1443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z</a:t>
                </a:r>
              </a:p>
            </p:txBody>
          </p:sp>
          <p:sp>
            <p:nvSpPr>
              <p:cNvPr id="48141" name="Text Box 15"/>
              <p:cNvSpPr txBox="1">
                <a:spLocks noChangeArrowheads="1"/>
              </p:cNvSpPr>
              <p:nvPr/>
            </p:nvSpPr>
            <p:spPr bwMode="auto">
              <a:xfrm>
                <a:off x="5328" y="624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x</a:t>
                </a:r>
              </a:p>
            </p:txBody>
          </p:sp>
          <p:sp>
            <p:nvSpPr>
              <p:cNvPr id="48142" name="Text Box 16"/>
              <p:cNvSpPr txBox="1">
                <a:spLocks noChangeArrowheads="1"/>
              </p:cNvSpPr>
              <p:nvPr/>
            </p:nvSpPr>
            <p:spPr bwMode="auto">
              <a:xfrm>
                <a:off x="4848" y="1534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M</a:t>
                </a:r>
              </a:p>
            </p:txBody>
          </p:sp>
          <p:grpSp>
            <p:nvGrpSpPr>
              <p:cNvPr id="48143" name="Group 17"/>
              <p:cNvGrpSpPr>
                <a:grpSpLocks/>
              </p:cNvGrpSpPr>
              <p:nvPr/>
            </p:nvGrpSpPr>
            <p:grpSpPr bwMode="auto">
              <a:xfrm>
                <a:off x="3552" y="851"/>
                <a:ext cx="1824" cy="1411"/>
                <a:chOff x="960" y="1968"/>
                <a:chExt cx="2064" cy="1488"/>
              </a:xfrm>
            </p:grpSpPr>
            <p:grpSp>
              <p:nvGrpSpPr>
                <p:cNvPr id="48144" name="Group 18"/>
                <p:cNvGrpSpPr>
                  <a:grpSpLocks/>
                </p:cNvGrpSpPr>
                <p:nvPr/>
              </p:nvGrpSpPr>
              <p:grpSpPr bwMode="auto">
                <a:xfrm>
                  <a:off x="960" y="1968"/>
                  <a:ext cx="2064" cy="1488"/>
                  <a:chOff x="960" y="2151"/>
                  <a:chExt cx="1968" cy="1305"/>
                </a:xfrm>
              </p:grpSpPr>
              <p:sp>
                <p:nvSpPr>
                  <p:cNvPr id="48145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960" y="2832"/>
                    <a:ext cx="1824" cy="624"/>
                  </a:xfrm>
                  <a:prstGeom prst="line">
                    <a:avLst/>
                  </a:prstGeom>
                  <a:noFill/>
                  <a:ln w="25400">
                    <a:solidFill>
                      <a:srgbClr val="FF33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146" name="Line 2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60" y="2832"/>
                    <a:ext cx="1968" cy="0"/>
                  </a:xfrm>
                  <a:prstGeom prst="line">
                    <a:avLst/>
                  </a:prstGeom>
                  <a:noFill/>
                  <a:ln w="22225">
                    <a:solidFill>
                      <a:srgbClr val="FF33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147" name="Line 2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72" y="2151"/>
                    <a:ext cx="1872" cy="672"/>
                  </a:xfrm>
                  <a:prstGeom prst="line">
                    <a:avLst/>
                  </a:prstGeom>
                  <a:noFill/>
                  <a:ln w="22225">
                    <a:solidFill>
                      <a:srgbClr val="FF33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8148" name="Group 22"/>
                <p:cNvGrpSpPr>
                  <a:grpSpLocks/>
                </p:cNvGrpSpPr>
                <p:nvPr/>
              </p:nvGrpSpPr>
              <p:grpSpPr bwMode="auto">
                <a:xfrm>
                  <a:off x="2544" y="2112"/>
                  <a:ext cx="288" cy="1248"/>
                  <a:chOff x="2544" y="2112"/>
                  <a:chExt cx="288" cy="1248"/>
                </a:xfrm>
              </p:grpSpPr>
              <p:sp>
                <p:nvSpPr>
                  <p:cNvPr id="48149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2544" y="2112"/>
                    <a:ext cx="288" cy="624"/>
                  </a:xfrm>
                  <a:prstGeom prst="line">
                    <a:avLst/>
                  </a:prstGeom>
                  <a:noFill/>
                  <a:ln w="9525">
                    <a:solidFill>
                      <a:srgbClr val="FF33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150" name="Line 2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592" y="2736"/>
                    <a:ext cx="240" cy="624"/>
                  </a:xfrm>
                  <a:prstGeom prst="line">
                    <a:avLst/>
                  </a:prstGeom>
                  <a:noFill/>
                  <a:ln w="9525">
                    <a:solidFill>
                      <a:srgbClr val="FF33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48151" name="Freeform 25"/>
            <p:cNvSpPr>
              <a:spLocks/>
            </p:cNvSpPr>
            <p:nvPr/>
          </p:nvSpPr>
          <p:spPr bwMode="auto">
            <a:xfrm>
              <a:off x="3888" y="1443"/>
              <a:ext cx="112" cy="136"/>
            </a:xfrm>
            <a:custGeom>
              <a:avLst/>
              <a:gdLst>
                <a:gd name="T0" fmla="*/ 0 w 112"/>
                <a:gd name="T1" fmla="*/ 0 h 144"/>
                <a:gd name="T2" fmla="*/ 96 w 112"/>
                <a:gd name="T3" fmla="*/ 48 h 144"/>
                <a:gd name="T4" fmla="*/ 96 w 112"/>
                <a:gd name="T5" fmla="*/ 144 h 144"/>
                <a:gd name="T6" fmla="*/ 0 60000 65536"/>
                <a:gd name="T7" fmla="*/ 0 60000 65536"/>
                <a:gd name="T8" fmla="*/ 0 60000 65536"/>
                <a:gd name="T9" fmla="*/ 0 w 112"/>
                <a:gd name="T10" fmla="*/ 0 h 144"/>
                <a:gd name="T11" fmla="*/ 112 w 112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2" h="144">
                  <a:moveTo>
                    <a:pt x="0" y="0"/>
                  </a:moveTo>
                  <a:cubicBezTo>
                    <a:pt x="40" y="12"/>
                    <a:pt x="80" y="24"/>
                    <a:pt x="96" y="48"/>
                  </a:cubicBezTo>
                  <a:cubicBezTo>
                    <a:pt x="112" y="72"/>
                    <a:pt x="96" y="128"/>
                    <a:pt x="96" y="144"/>
                  </a:cubicBezTo>
                </a:path>
              </a:pathLst>
            </a:cu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52" name="Freeform 26"/>
            <p:cNvSpPr>
              <a:spLocks/>
            </p:cNvSpPr>
            <p:nvPr/>
          </p:nvSpPr>
          <p:spPr bwMode="auto">
            <a:xfrm>
              <a:off x="3984" y="1579"/>
              <a:ext cx="48" cy="182"/>
            </a:xfrm>
            <a:custGeom>
              <a:avLst/>
              <a:gdLst>
                <a:gd name="T0" fmla="*/ 0 w 48"/>
                <a:gd name="T1" fmla="*/ 0 h 144"/>
                <a:gd name="T2" fmla="*/ 48 w 48"/>
                <a:gd name="T3" fmla="*/ 96 h 144"/>
                <a:gd name="T4" fmla="*/ 0 w 48"/>
                <a:gd name="T5" fmla="*/ 144 h 144"/>
                <a:gd name="T6" fmla="*/ 0 60000 65536"/>
                <a:gd name="T7" fmla="*/ 0 60000 65536"/>
                <a:gd name="T8" fmla="*/ 0 60000 65536"/>
                <a:gd name="T9" fmla="*/ 0 w 48"/>
                <a:gd name="T10" fmla="*/ 0 h 144"/>
                <a:gd name="T11" fmla="*/ 48 w 48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144">
                  <a:moveTo>
                    <a:pt x="0" y="0"/>
                  </a:moveTo>
                  <a:cubicBezTo>
                    <a:pt x="24" y="36"/>
                    <a:pt x="48" y="72"/>
                    <a:pt x="48" y="96"/>
                  </a:cubicBezTo>
                  <a:cubicBezTo>
                    <a:pt x="48" y="120"/>
                    <a:pt x="16" y="136"/>
                    <a:pt x="0" y="144"/>
                  </a:cubicBezTo>
                </a:path>
              </a:pathLst>
            </a:cu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53" name="Line 27"/>
            <p:cNvSpPr>
              <a:spLocks noChangeShapeType="1"/>
            </p:cNvSpPr>
            <p:nvPr/>
          </p:nvSpPr>
          <p:spPr bwMode="auto">
            <a:xfrm>
              <a:off x="3936" y="1488"/>
              <a:ext cx="96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54" name="Line 28"/>
            <p:cNvSpPr>
              <a:spLocks noChangeShapeType="1"/>
            </p:cNvSpPr>
            <p:nvPr/>
          </p:nvSpPr>
          <p:spPr bwMode="auto">
            <a:xfrm>
              <a:off x="3984" y="1670"/>
              <a:ext cx="96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29"/>
          <p:cNvGrpSpPr>
            <a:grpSpLocks/>
          </p:cNvGrpSpPr>
          <p:nvPr/>
        </p:nvGrpSpPr>
        <p:grpSpPr bwMode="auto">
          <a:xfrm>
            <a:off x="2576513" y="3681413"/>
            <a:ext cx="3595687" cy="2795587"/>
            <a:chOff x="87" y="2016"/>
            <a:chExt cx="2265" cy="1858"/>
          </a:xfrm>
        </p:grpSpPr>
        <p:sp>
          <p:nvSpPr>
            <p:cNvPr id="48156" name="Text Box 30"/>
            <p:cNvSpPr txBox="1">
              <a:spLocks noChangeArrowheads="1"/>
            </p:cNvSpPr>
            <p:nvPr/>
          </p:nvSpPr>
          <p:spPr bwMode="auto">
            <a:xfrm>
              <a:off x="543" y="2850"/>
              <a:ext cx="192" cy="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 b="1">
                  <a:solidFill>
                    <a:srgbClr val="0000FF"/>
                  </a:solidFill>
                  <a:latin typeface="Times New Roman" pitchFamily="18" charset="0"/>
                </a:rPr>
                <a:t>1</a:t>
              </a:r>
            </a:p>
          </p:txBody>
        </p:sp>
        <p:grpSp>
          <p:nvGrpSpPr>
            <p:cNvPr id="48157" name="Group 31"/>
            <p:cNvGrpSpPr>
              <a:grpSpLocks/>
            </p:cNvGrpSpPr>
            <p:nvPr/>
          </p:nvGrpSpPr>
          <p:grpSpPr bwMode="auto">
            <a:xfrm>
              <a:off x="87" y="2016"/>
              <a:ext cx="2265" cy="1858"/>
              <a:chOff x="87" y="2016"/>
              <a:chExt cx="2265" cy="1858"/>
            </a:xfrm>
          </p:grpSpPr>
          <p:sp>
            <p:nvSpPr>
              <p:cNvPr id="48158" name="Text Box 32"/>
              <p:cNvSpPr txBox="1">
                <a:spLocks noChangeArrowheads="1"/>
              </p:cNvSpPr>
              <p:nvPr/>
            </p:nvSpPr>
            <p:spPr bwMode="auto">
              <a:xfrm>
                <a:off x="87" y="2869"/>
                <a:ext cx="288" cy="3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o</a:t>
                </a:r>
              </a:p>
            </p:txBody>
          </p:sp>
          <p:sp>
            <p:nvSpPr>
              <p:cNvPr id="48159" name="Text Box 33"/>
              <p:cNvSpPr txBox="1">
                <a:spLocks noChangeArrowheads="1"/>
              </p:cNvSpPr>
              <p:nvPr/>
            </p:nvSpPr>
            <p:spPr bwMode="auto">
              <a:xfrm>
                <a:off x="1500" y="2166"/>
                <a:ext cx="288" cy="3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A</a:t>
                </a:r>
              </a:p>
            </p:txBody>
          </p:sp>
          <p:sp>
            <p:nvSpPr>
              <p:cNvPr id="48160" name="Text Box 34"/>
              <p:cNvSpPr txBox="1">
                <a:spLocks noChangeArrowheads="1"/>
              </p:cNvSpPr>
              <p:nvPr/>
            </p:nvSpPr>
            <p:spPr bwMode="auto">
              <a:xfrm>
                <a:off x="1581" y="3570"/>
                <a:ext cx="288" cy="3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B</a:t>
                </a:r>
              </a:p>
            </p:txBody>
          </p:sp>
          <p:sp>
            <p:nvSpPr>
              <p:cNvPr id="48161" name="Text Box 35"/>
              <p:cNvSpPr txBox="1">
                <a:spLocks noChangeArrowheads="1"/>
              </p:cNvSpPr>
              <p:nvPr/>
            </p:nvSpPr>
            <p:spPr bwMode="auto">
              <a:xfrm>
                <a:off x="1920" y="3552"/>
                <a:ext cx="288" cy="3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y</a:t>
                </a:r>
              </a:p>
            </p:txBody>
          </p:sp>
          <p:sp>
            <p:nvSpPr>
              <p:cNvPr id="48162" name="Text Box 36"/>
              <p:cNvSpPr txBox="1">
                <a:spLocks noChangeArrowheads="1"/>
              </p:cNvSpPr>
              <p:nvPr/>
            </p:nvSpPr>
            <p:spPr bwMode="auto">
              <a:xfrm>
                <a:off x="2064" y="2880"/>
                <a:ext cx="288" cy="3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z</a:t>
                </a:r>
              </a:p>
            </p:txBody>
          </p:sp>
          <p:sp>
            <p:nvSpPr>
              <p:cNvPr id="48163" name="Text Box 37"/>
              <p:cNvSpPr txBox="1">
                <a:spLocks noChangeArrowheads="1"/>
              </p:cNvSpPr>
              <p:nvPr/>
            </p:nvSpPr>
            <p:spPr bwMode="auto">
              <a:xfrm>
                <a:off x="2064" y="2016"/>
                <a:ext cx="288" cy="3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x</a:t>
                </a:r>
              </a:p>
            </p:txBody>
          </p:sp>
          <p:sp>
            <p:nvSpPr>
              <p:cNvPr id="48164" name="Text Box 38"/>
              <p:cNvSpPr txBox="1">
                <a:spLocks noChangeArrowheads="1"/>
              </p:cNvSpPr>
              <p:nvPr/>
            </p:nvSpPr>
            <p:spPr bwMode="auto">
              <a:xfrm>
                <a:off x="1584" y="2976"/>
                <a:ext cx="288" cy="3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M</a:t>
                </a:r>
              </a:p>
            </p:txBody>
          </p:sp>
          <p:sp>
            <p:nvSpPr>
              <p:cNvPr id="48165" name="Text Box 39"/>
              <p:cNvSpPr txBox="1">
                <a:spLocks noChangeArrowheads="1"/>
              </p:cNvSpPr>
              <p:nvPr/>
            </p:nvSpPr>
            <p:spPr bwMode="auto">
              <a:xfrm>
                <a:off x="570" y="2984"/>
                <a:ext cx="192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600" b="1">
                    <a:solidFill>
                      <a:srgbClr val="0000FF"/>
                    </a:solidFill>
                    <a:latin typeface="Times New Roman" pitchFamily="18" charset="0"/>
                  </a:rPr>
                  <a:t>2</a:t>
                </a:r>
              </a:p>
            </p:txBody>
          </p:sp>
          <p:grpSp>
            <p:nvGrpSpPr>
              <p:cNvPr id="48166" name="Group 40"/>
              <p:cNvGrpSpPr>
                <a:grpSpLocks/>
              </p:cNvGrpSpPr>
              <p:nvPr/>
            </p:nvGrpSpPr>
            <p:grpSpPr bwMode="auto">
              <a:xfrm>
                <a:off x="288" y="2256"/>
                <a:ext cx="1824" cy="1488"/>
                <a:chOff x="288" y="2256"/>
                <a:chExt cx="1824" cy="1488"/>
              </a:xfrm>
            </p:grpSpPr>
            <p:grpSp>
              <p:nvGrpSpPr>
                <p:cNvPr id="48167" name="Group 41"/>
                <p:cNvGrpSpPr>
                  <a:grpSpLocks/>
                </p:cNvGrpSpPr>
                <p:nvPr/>
              </p:nvGrpSpPr>
              <p:grpSpPr bwMode="auto">
                <a:xfrm>
                  <a:off x="288" y="2256"/>
                  <a:ext cx="1824" cy="1488"/>
                  <a:chOff x="288" y="2256"/>
                  <a:chExt cx="1824" cy="1488"/>
                </a:xfrm>
              </p:grpSpPr>
              <p:grpSp>
                <p:nvGrpSpPr>
                  <p:cNvPr id="48168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288" y="2256"/>
                    <a:ext cx="1824" cy="1488"/>
                    <a:chOff x="960" y="1968"/>
                    <a:chExt cx="2064" cy="1488"/>
                  </a:xfrm>
                </p:grpSpPr>
                <p:grpSp>
                  <p:nvGrpSpPr>
                    <p:cNvPr id="48169" name="Group 4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60" y="1968"/>
                      <a:ext cx="2064" cy="1488"/>
                      <a:chOff x="960" y="2151"/>
                      <a:chExt cx="1968" cy="1305"/>
                    </a:xfrm>
                  </p:grpSpPr>
                  <p:sp>
                    <p:nvSpPr>
                      <p:cNvPr id="48170" name="Line 4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2832"/>
                        <a:ext cx="1824" cy="624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33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48171" name="Line 45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960" y="2832"/>
                        <a:ext cx="1968" cy="0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33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48172" name="Line 46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972" y="2151"/>
                        <a:ext cx="1872" cy="672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rgbClr val="FF33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48173" name="Group 4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44" y="2112"/>
                      <a:ext cx="288" cy="1248"/>
                      <a:chOff x="2544" y="2112"/>
                      <a:chExt cx="288" cy="1248"/>
                    </a:xfrm>
                  </p:grpSpPr>
                  <p:sp>
                    <p:nvSpPr>
                      <p:cNvPr id="48174" name="Line 4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544" y="2112"/>
                        <a:ext cx="288" cy="624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33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48175" name="Line 49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2592" y="2736"/>
                        <a:ext cx="240" cy="624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33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</p:grpSp>
              <p:grpSp>
                <p:nvGrpSpPr>
                  <p:cNvPr id="48176" name="Group 50"/>
                  <p:cNvGrpSpPr>
                    <a:grpSpLocks/>
                  </p:cNvGrpSpPr>
                  <p:nvPr/>
                </p:nvGrpSpPr>
                <p:grpSpPr bwMode="auto">
                  <a:xfrm>
                    <a:off x="1584" y="2448"/>
                    <a:ext cx="144" cy="96"/>
                    <a:chOff x="1584" y="2448"/>
                    <a:chExt cx="144" cy="96"/>
                  </a:xfrm>
                </p:grpSpPr>
                <p:sp>
                  <p:nvSpPr>
                    <p:cNvPr id="48177" name="Line 5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584" y="2448"/>
                      <a:ext cx="48" cy="96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33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8178" name="Line 52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632" y="2496"/>
                      <a:ext cx="96" cy="48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33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8179" name="Group 53"/>
                  <p:cNvGrpSpPr>
                    <a:grpSpLocks/>
                  </p:cNvGrpSpPr>
                  <p:nvPr/>
                </p:nvGrpSpPr>
                <p:grpSpPr bwMode="auto">
                  <a:xfrm>
                    <a:off x="1623" y="3495"/>
                    <a:ext cx="144" cy="96"/>
                    <a:chOff x="1632" y="3504"/>
                    <a:chExt cx="144" cy="96"/>
                  </a:xfrm>
                </p:grpSpPr>
                <p:sp>
                  <p:nvSpPr>
                    <p:cNvPr id="48180" name="Line 54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632" y="3504"/>
                      <a:ext cx="48" cy="96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33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8181" name="Line 5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680" y="3504"/>
                      <a:ext cx="96" cy="48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33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48182" name="Freeform 56"/>
                <p:cNvSpPr>
                  <a:spLocks/>
                </p:cNvSpPr>
                <p:nvPr/>
              </p:nvSpPr>
              <p:spPr bwMode="auto">
                <a:xfrm>
                  <a:off x="624" y="2880"/>
                  <a:ext cx="112" cy="144"/>
                </a:xfrm>
                <a:custGeom>
                  <a:avLst/>
                  <a:gdLst>
                    <a:gd name="T0" fmla="*/ 0 w 112"/>
                    <a:gd name="T1" fmla="*/ 0 h 144"/>
                    <a:gd name="T2" fmla="*/ 96 w 112"/>
                    <a:gd name="T3" fmla="*/ 48 h 144"/>
                    <a:gd name="T4" fmla="*/ 96 w 112"/>
                    <a:gd name="T5" fmla="*/ 144 h 144"/>
                    <a:gd name="T6" fmla="*/ 0 60000 65536"/>
                    <a:gd name="T7" fmla="*/ 0 60000 65536"/>
                    <a:gd name="T8" fmla="*/ 0 60000 65536"/>
                    <a:gd name="T9" fmla="*/ 0 w 112"/>
                    <a:gd name="T10" fmla="*/ 0 h 144"/>
                    <a:gd name="T11" fmla="*/ 112 w 112"/>
                    <a:gd name="T12" fmla="*/ 144 h 14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12" h="144">
                      <a:moveTo>
                        <a:pt x="0" y="0"/>
                      </a:moveTo>
                      <a:cubicBezTo>
                        <a:pt x="40" y="12"/>
                        <a:pt x="80" y="24"/>
                        <a:pt x="96" y="48"/>
                      </a:cubicBezTo>
                      <a:cubicBezTo>
                        <a:pt x="112" y="72"/>
                        <a:pt x="96" y="128"/>
                        <a:pt x="96" y="144"/>
                      </a:cubicBezTo>
                    </a:path>
                  </a:pathLst>
                </a:custGeom>
                <a:noFill/>
                <a:ln w="9525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183" name="Freeform 57"/>
                <p:cNvSpPr>
                  <a:spLocks/>
                </p:cNvSpPr>
                <p:nvPr/>
              </p:nvSpPr>
              <p:spPr bwMode="auto">
                <a:xfrm>
                  <a:off x="720" y="3024"/>
                  <a:ext cx="48" cy="192"/>
                </a:xfrm>
                <a:custGeom>
                  <a:avLst/>
                  <a:gdLst>
                    <a:gd name="T0" fmla="*/ 0 w 48"/>
                    <a:gd name="T1" fmla="*/ 0 h 144"/>
                    <a:gd name="T2" fmla="*/ 48 w 48"/>
                    <a:gd name="T3" fmla="*/ 96 h 144"/>
                    <a:gd name="T4" fmla="*/ 0 w 48"/>
                    <a:gd name="T5" fmla="*/ 144 h 144"/>
                    <a:gd name="T6" fmla="*/ 0 60000 65536"/>
                    <a:gd name="T7" fmla="*/ 0 60000 65536"/>
                    <a:gd name="T8" fmla="*/ 0 60000 65536"/>
                    <a:gd name="T9" fmla="*/ 0 w 48"/>
                    <a:gd name="T10" fmla="*/ 0 h 144"/>
                    <a:gd name="T11" fmla="*/ 48 w 48"/>
                    <a:gd name="T12" fmla="*/ 144 h 14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8" h="144">
                      <a:moveTo>
                        <a:pt x="0" y="0"/>
                      </a:moveTo>
                      <a:cubicBezTo>
                        <a:pt x="24" y="36"/>
                        <a:pt x="48" y="72"/>
                        <a:pt x="48" y="96"/>
                      </a:cubicBezTo>
                      <a:cubicBezTo>
                        <a:pt x="48" y="120"/>
                        <a:pt x="16" y="136"/>
                        <a:pt x="0" y="144"/>
                      </a:cubicBezTo>
                    </a:path>
                  </a:pathLst>
                </a:custGeom>
                <a:noFill/>
                <a:ln w="9525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184" name="Line 58"/>
                <p:cNvSpPr>
                  <a:spLocks noChangeShapeType="1"/>
                </p:cNvSpPr>
                <p:nvPr/>
              </p:nvSpPr>
              <p:spPr bwMode="auto">
                <a:xfrm>
                  <a:off x="672" y="2928"/>
                  <a:ext cx="96" cy="0"/>
                </a:xfrm>
                <a:prstGeom prst="line">
                  <a:avLst/>
                </a:prstGeom>
                <a:noFill/>
                <a:ln w="9525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185" name="Line 59"/>
                <p:cNvSpPr>
                  <a:spLocks noChangeShapeType="1"/>
                </p:cNvSpPr>
                <p:nvPr/>
              </p:nvSpPr>
              <p:spPr bwMode="auto">
                <a:xfrm>
                  <a:off x="720" y="3120"/>
                  <a:ext cx="96" cy="0"/>
                </a:xfrm>
                <a:prstGeom prst="line">
                  <a:avLst/>
                </a:prstGeom>
                <a:noFill/>
                <a:ln w="9525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6" name="Group 60"/>
          <p:cNvGrpSpPr>
            <a:grpSpLocks/>
          </p:cNvGrpSpPr>
          <p:nvPr/>
        </p:nvGrpSpPr>
        <p:grpSpPr bwMode="auto">
          <a:xfrm>
            <a:off x="228600" y="1257300"/>
            <a:ext cx="3595688" cy="2795588"/>
            <a:chOff x="240" y="624"/>
            <a:chExt cx="2265" cy="1761"/>
          </a:xfrm>
        </p:grpSpPr>
        <p:sp>
          <p:nvSpPr>
            <p:cNvPr id="48187" name="Line 61"/>
            <p:cNvSpPr>
              <a:spLocks noChangeShapeType="1"/>
            </p:cNvSpPr>
            <p:nvPr/>
          </p:nvSpPr>
          <p:spPr bwMode="auto">
            <a:xfrm flipV="1">
              <a:off x="432" y="1536"/>
              <a:ext cx="1872" cy="51"/>
            </a:xfrm>
            <a:prstGeom prst="line">
              <a:avLst/>
            </a:prstGeom>
            <a:noFill/>
            <a:ln w="222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88" name="Line 62"/>
            <p:cNvSpPr>
              <a:spLocks noChangeShapeType="1"/>
            </p:cNvSpPr>
            <p:nvPr/>
          </p:nvSpPr>
          <p:spPr bwMode="auto">
            <a:xfrm>
              <a:off x="1851" y="1008"/>
              <a:ext cx="261" cy="528"/>
            </a:xfrm>
            <a:prstGeom prst="line">
              <a:avLst/>
            </a:prstGeom>
            <a:noFill/>
            <a:ln w="222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8189" name="Group 63"/>
            <p:cNvGrpSpPr>
              <a:grpSpLocks/>
            </p:cNvGrpSpPr>
            <p:nvPr/>
          </p:nvGrpSpPr>
          <p:grpSpPr bwMode="auto">
            <a:xfrm>
              <a:off x="240" y="624"/>
              <a:ext cx="2265" cy="1761"/>
              <a:chOff x="240" y="624"/>
              <a:chExt cx="2265" cy="1761"/>
            </a:xfrm>
          </p:grpSpPr>
          <p:sp>
            <p:nvSpPr>
              <p:cNvPr id="48190" name="Text Box 64"/>
              <p:cNvSpPr txBox="1">
                <a:spLocks noChangeArrowheads="1"/>
              </p:cNvSpPr>
              <p:nvPr/>
            </p:nvSpPr>
            <p:spPr bwMode="auto">
              <a:xfrm>
                <a:off x="240" y="1432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22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o</a:t>
                </a:r>
              </a:p>
            </p:txBody>
          </p:sp>
          <p:sp>
            <p:nvSpPr>
              <p:cNvPr id="48191" name="Text Box 65"/>
              <p:cNvSpPr txBox="1">
                <a:spLocks noChangeArrowheads="1"/>
              </p:cNvSpPr>
              <p:nvPr/>
            </p:nvSpPr>
            <p:spPr bwMode="auto">
              <a:xfrm>
                <a:off x="1653" y="76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22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A</a:t>
                </a:r>
              </a:p>
            </p:txBody>
          </p:sp>
          <p:sp>
            <p:nvSpPr>
              <p:cNvPr id="48192" name="Text Box 66"/>
              <p:cNvSpPr txBox="1">
                <a:spLocks noChangeArrowheads="1"/>
              </p:cNvSpPr>
              <p:nvPr/>
            </p:nvSpPr>
            <p:spPr bwMode="auto">
              <a:xfrm>
                <a:off x="1734" y="2097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22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B</a:t>
                </a:r>
              </a:p>
            </p:txBody>
          </p:sp>
          <p:sp>
            <p:nvSpPr>
              <p:cNvPr id="48193" name="Text Box 67"/>
              <p:cNvSpPr txBox="1">
                <a:spLocks noChangeArrowheads="1"/>
              </p:cNvSpPr>
              <p:nvPr/>
            </p:nvSpPr>
            <p:spPr bwMode="auto">
              <a:xfrm>
                <a:off x="2073" y="2080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22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y</a:t>
                </a:r>
              </a:p>
            </p:txBody>
          </p:sp>
          <p:sp>
            <p:nvSpPr>
              <p:cNvPr id="48194" name="Text Box 68"/>
              <p:cNvSpPr txBox="1">
                <a:spLocks noChangeArrowheads="1"/>
              </p:cNvSpPr>
              <p:nvPr/>
            </p:nvSpPr>
            <p:spPr bwMode="auto">
              <a:xfrm>
                <a:off x="2217" y="1443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22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z</a:t>
                </a:r>
              </a:p>
            </p:txBody>
          </p:sp>
          <p:sp>
            <p:nvSpPr>
              <p:cNvPr id="48195" name="Text Box 69"/>
              <p:cNvSpPr txBox="1">
                <a:spLocks noChangeArrowheads="1"/>
              </p:cNvSpPr>
              <p:nvPr/>
            </p:nvSpPr>
            <p:spPr bwMode="auto">
              <a:xfrm>
                <a:off x="2217" y="624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22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x</a:t>
                </a:r>
              </a:p>
            </p:txBody>
          </p:sp>
          <p:sp>
            <p:nvSpPr>
              <p:cNvPr id="48196" name="Text Box 70"/>
              <p:cNvSpPr txBox="1">
                <a:spLocks noChangeArrowheads="1"/>
              </p:cNvSpPr>
              <p:nvPr/>
            </p:nvSpPr>
            <p:spPr bwMode="auto">
              <a:xfrm>
                <a:off x="1737" y="1534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22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FF"/>
                    </a:solidFill>
                    <a:latin typeface="Times New Roman" pitchFamily="18" charset="0"/>
                  </a:rPr>
                  <a:t>M</a:t>
                </a:r>
              </a:p>
            </p:txBody>
          </p:sp>
          <p:sp>
            <p:nvSpPr>
              <p:cNvPr id="48197" name="Line 71"/>
              <p:cNvSpPr>
                <a:spLocks noChangeShapeType="1"/>
              </p:cNvSpPr>
              <p:nvPr/>
            </p:nvSpPr>
            <p:spPr bwMode="auto">
              <a:xfrm>
                <a:off x="441" y="1587"/>
                <a:ext cx="1691" cy="675"/>
              </a:xfrm>
              <a:prstGeom prst="line">
                <a:avLst/>
              </a:prstGeom>
              <a:noFill/>
              <a:ln w="22225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98" name="Line 72"/>
              <p:cNvSpPr>
                <a:spLocks noChangeShapeType="1"/>
              </p:cNvSpPr>
              <p:nvPr/>
            </p:nvSpPr>
            <p:spPr bwMode="auto">
              <a:xfrm flipV="1">
                <a:off x="452" y="851"/>
                <a:ext cx="1735" cy="727"/>
              </a:xfrm>
              <a:prstGeom prst="line">
                <a:avLst/>
              </a:prstGeom>
              <a:noFill/>
              <a:ln w="22225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99" name="Line 73"/>
              <p:cNvSpPr>
                <a:spLocks noChangeShapeType="1"/>
              </p:cNvSpPr>
              <p:nvPr/>
            </p:nvSpPr>
            <p:spPr bwMode="auto">
              <a:xfrm flipH="1">
                <a:off x="1886" y="1536"/>
                <a:ext cx="226" cy="635"/>
              </a:xfrm>
              <a:prstGeom prst="line">
                <a:avLst/>
              </a:prstGeom>
              <a:noFill/>
              <a:ln w="22225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8200" name="Group 74"/>
              <p:cNvGrpSpPr>
                <a:grpSpLocks/>
              </p:cNvGrpSpPr>
              <p:nvPr/>
            </p:nvGrpSpPr>
            <p:grpSpPr bwMode="auto">
              <a:xfrm>
                <a:off x="1737" y="1033"/>
                <a:ext cx="144" cy="91"/>
                <a:chOff x="1584" y="2448"/>
                <a:chExt cx="144" cy="96"/>
              </a:xfrm>
            </p:grpSpPr>
            <p:sp>
              <p:nvSpPr>
                <p:cNvPr id="48201" name="Line 75"/>
                <p:cNvSpPr>
                  <a:spLocks noChangeShapeType="1"/>
                </p:cNvSpPr>
                <p:nvPr/>
              </p:nvSpPr>
              <p:spPr bwMode="auto">
                <a:xfrm>
                  <a:off x="1584" y="2448"/>
                  <a:ext cx="48" cy="96"/>
                </a:xfrm>
                <a:prstGeom prst="line">
                  <a:avLst/>
                </a:prstGeom>
                <a:noFill/>
                <a:ln w="22225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202" name="Line 76"/>
                <p:cNvSpPr>
                  <a:spLocks noChangeShapeType="1"/>
                </p:cNvSpPr>
                <p:nvPr/>
              </p:nvSpPr>
              <p:spPr bwMode="auto">
                <a:xfrm flipV="1">
                  <a:off x="1632" y="2496"/>
                  <a:ext cx="96" cy="48"/>
                </a:xfrm>
                <a:prstGeom prst="line">
                  <a:avLst/>
                </a:prstGeom>
                <a:noFill/>
                <a:ln w="22225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8203" name="Group 77"/>
              <p:cNvGrpSpPr>
                <a:grpSpLocks/>
              </p:cNvGrpSpPr>
              <p:nvPr/>
            </p:nvGrpSpPr>
            <p:grpSpPr bwMode="auto">
              <a:xfrm>
                <a:off x="1776" y="2026"/>
                <a:ext cx="144" cy="91"/>
                <a:chOff x="1632" y="3504"/>
                <a:chExt cx="144" cy="96"/>
              </a:xfrm>
            </p:grpSpPr>
            <p:sp>
              <p:nvSpPr>
                <p:cNvPr id="48204" name="Line 78"/>
                <p:cNvSpPr>
                  <a:spLocks noChangeShapeType="1"/>
                </p:cNvSpPr>
                <p:nvPr/>
              </p:nvSpPr>
              <p:spPr bwMode="auto">
                <a:xfrm flipV="1">
                  <a:off x="1632" y="3504"/>
                  <a:ext cx="48" cy="96"/>
                </a:xfrm>
                <a:prstGeom prst="line">
                  <a:avLst/>
                </a:prstGeom>
                <a:noFill/>
                <a:ln w="22225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205" name="Line 79"/>
                <p:cNvSpPr>
                  <a:spLocks noChangeShapeType="1"/>
                </p:cNvSpPr>
                <p:nvPr/>
              </p:nvSpPr>
              <p:spPr bwMode="auto">
                <a:xfrm>
                  <a:off x="1680" y="3504"/>
                  <a:ext cx="96" cy="48"/>
                </a:xfrm>
                <a:prstGeom prst="line">
                  <a:avLst/>
                </a:prstGeom>
                <a:noFill/>
                <a:ln w="22225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50608" name="Text Box 80"/>
          <p:cNvSpPr txBox="1">
            <a:spLocks noChangeArrowheads="1"/>
          </p:cNvSpPr>
          <p:nvPr/>
        </p:nvSpPr>
        <p:spPr bwMode="auto">
          <a:xfrm>
            <a:off x="6629400" y="3695700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i="1">
                <a:solidFill>
                  <a:srgbClr val="990000"/>
                </a:solidFill>
                <a:latin typeface="Times New Roman" pitchFamily="18" charset="0"/>
              </a:rPr>
              <a:t>Hình 2</a:t>
            </a:r>
          </a:p>
        </p:txBody>
      </p:sp>
      <p:sp>
        <p:nvSpPr>
          <p:cNvPr id="150609" name="Text Box 81"/>
          <p:cNvSpPr txBox="1">
            <a:spLocks noChangeArrowheads="1"/>
          </p:cNvSpPr>
          <p:nvPr/>
        </p:nvSpPr>
        <p:spPr bwMode="auto">
          <a:xfrm>
            <a:off x="2971800" y="6043613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i="1">
                <a:solidFill>
                  <a:srgbClr val="990000"/>
                </a:solidFill>
                <a:latin typeface="Times New Roman" pitchFamily="18" charset="0"/>
              </a:rPr>
              <a:t>Hình 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0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50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50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505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7" dur="2000" fill="hold"/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0533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506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" dur="2000" fill="hold"/>
                                        <p:tgtEl>
                                          <p:spTgt spid="1506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0608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506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7" dur="2000" fill="hold"/>
                                        <p:tgtEl>
                                          <p:spTgt spid="1506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0609"/>
                  </p:tgtEl>
                </p:cond>
              </p:nextCondLst>
            </p:seq>
          </p:childTnLst>
        </p:cTn>
      </p:par>
    </p:tnLst>
    <p:bldLst>
      <p:bldP spid="150533" grpId="0"/>
      <p:bldP spid="150533" grpId="1"/>
      <p:bldP spid="150608" grpId="0"/>
      <p:bldP spid="150608" grpId="1"/>
      <p:bldP spid="150609" grpId="0"/>
      <p:bldP spid="150609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04800"/>
            <a:ext cx="3525838" cy="388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3265" name="Text Box 33"/>
          <p:cNvSpPr txBox="1">
            <a:spLocks noChangeArrowheads="1"/>
          </p:cNvSpPr>
          <p:nvPr/>
        </p:nvSpPr>
        <p:spPr bwMode="auto">
          <a:xfrm rot="1532521">
            <a:off x="5410200" y="2603500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4cm</a:t>
            </a:r>
          </a:p>
        </p:txBody>
      </p:sp>
      <p:sp>
        <p:nvSpPr>
          <p:cNvPr id="223266" name="Text Box 34"/>
          <p:cNvSpPr txBox="1">
            <a:spLocks noChangeArrowheads="1"/>
          </p:cNvSpPr>
          <p:nvPr/>
        </p:nvSpPr>
        <p:spPr bwMode="auto">
          <a:xfrm>
            <a:off x="6629400" y="13716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?</a:t>
            </a:r>
          </a:p>
        </p:txBody>
      </p:sp>
      <p:sp>
        <p:nvSpPr>
          <p:cNvPr id="13317" name="Text Box 35"/>
          <p:cNvSpPr txBox="1">
            <a:spLocks noChangeArrowheads="1"/>
          </p:cNvSpPr>
          <p:nvPr/>
        </p:nvSpPr>
        <p:spPr bwMode="auto">
          <a:xfrm>
            <a:off x="838200" y="1066800"/>
            <a:ext cx="19970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0000CC"/>
                </a:solidFill>
              </a:rPr>
              <a:t>Cho hình vẽ. </a:t>
            </a:r>
          </a:p>
          <a:p>
            <a:pPr eaLnBrk="1" hangingPunct="1"/>
            <a:r>
              <a:rPr lang="en-US" sz="2400">
                <a:solidFill>
                  <a:srgbClr val="0000CC"/>
                </a:solidFill>
              </a:rPr>
              <a:t>Tính MA?</a:t>
            </a:r>
          </a:p>
        </p:txBody>
      </p:sp>
      <p:sp>
        <p:nvSpPr>
          <p:cNvPr id="13318" name="Text Box 36"/>
          <p:cNvSpPr txBox="1">
            <a:spLocks noChangeArrowheads="1"/>
          </p:cNvSpPr>
          <p:nvPr/>
        </p:nvSpPr>
        <p:spPr bwMode="auto">
          <a:xfrm>
            <a:off x="838200" y="381000"/>
            <a:ext cx="1387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u="sng">
                <a:solidFill>
                  <a:srgbClr val="FF0000"/>
                </a:solidFill>
              </a:rPr>
              <a:t>Bài tập 2</a:t>
            </a:r>
          </a:p>
        </p:txBody>
      </p:sp>
      <p:sp>
        <p:nvSpPr>
          <p:cNvPr id="223269" name="Text Box 37"/>
          <p:cNvSpPr txBox="1">
            <a:spLocks noChangeArrowheads="1"/>
          </p:cNvSpPr>
          <p:nvPr/>
        </p:nvSpPr>
        <p:spPr bwMode="auto">
          <a:xfrm rot="-3922059">
            <a:off x="6523038" y="2468562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3cm</a:t>
            </a:r>
          </a:p>
        </p:txBody>
      </p:sp>
      <p:sp>
        <p:nvSpPr>
          <p:cNvPr id="223275" name="Text Box 43"/>
          <p:cNvSpPr txBox="1">
            <a:spLocks noChangeArrowheads="1"/>
          </p:cNvSpPr>
          <p:nvPr/>
        </p:nvSpPr>
        <p:spPr bwMode="auto">
          <a:xfrm rot="-6933724">
            <a:off x="6599238" y="1249362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3cm</a:t>
            </a:r>
          </a:p>
        </p:txBody>
      </p:sp>
      <p:sp>
        <p:nvSpPr>
          <p:cNvPr id="13325" name="AutoShape 13">
            <a:hlinkClick r:id="rId3" action="ppaction://hlinkfile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381000" cy="3810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3326" name="AutoShape 14">
            <a:hlinkClick r:id="rId4" action="ppaction://hlinkfile" highlightClick="1"/>
          </p:cNvPr>
          <p:cNvSpPr>
            <a:spLocks noChangeArrowheads="1"/>
          </p:cNvSpPr>
          <p:nvPr/>
        </p:nvSpPr>
        <p:spPr bwMode="auto">
          <a:xfrm>
            <a:off x="7772400" y="6248400"/>
            <a:ext cx="381000" cy="381000"/>
          </a:xfrm>
          <a:prstGeom prst="actionButtonInformat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3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3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3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3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3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3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66" grpId="0"/>
      <p:bldP spid="223269" grpId="0"/>
      <p:bldP spid="22327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80" name="Text Box 4"/>
          <p:cNvSpPr txBox="1">
            <a:spLocks noChangeArrowheads="1"/>
          </p:cNvSpPr>
          <p:nvPr/>
        </p:nvSpPr>
        <p:spPr bwMode="auto">
          <a:xfrm>
            <a:off x="609600" y="381000"/>
            <a:ext cx="1450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b="1" u="sng">
                <a:solidFill>
                  <a:srgbClr val="0000FF"/>
                </a:solidFill>
              </a:rPr>
              <a:t> Định lí 2</a:t>
            </a:r>
            <a:endParaRPr lang="en-US" sz="2400" b="1" i="1" u="sng">
              <a:solidFill>
                <a:srgbClr val="0000FF"/>
              </a:solidFill>
            </a:endParaRPr>
          </a:p>
        </p:txBody>
      </p:sp>
      <p:sp>
        <p:nvSpPr>
          <p:cNvPr id="229381" name="Text Box 5"/>
          <p:cNvSpPr txBox="1">
            <a:spLocks noChangeArrowheads="1"/>
          </p:cNvSpPr>
          <p:nvPr/>
        </p:nvSpPr>
        <p:spPr bwMode="auto">
          <a:xfrm>
            <a:off x="381000" y="1143000"/>
            <a:ext cx="8229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FF0000"/>
                </a:solidFill>
              </a:rPr>
              <a:t>Điểm nằm bên trong một góc và cách đều hai cạnh của góc thì nằm trên tia phân giác của góc đó.</a:t>
            </a:r>
          </a:p>
        </p:txBody>
      </p:sp>
      <p:sp>
        <p:nvSpPr>
          <p:cNvPr id="4" name="Line 8"/>
          <p:cNvSpPr>
            <a:spLocks noChangeShapeType="1"/>
          </p:cNvSpPr>
          <p:nvPr/>
        </p:nvSpPr>
        <p:spPr bwMode="auto">
          <a:xfrm>
            <a:off x="1909763" y="4581525"/>
            <a:ext cx="49545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2471738" y="3573462"/>
            <a:ext cx="4267200" cy="1039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/>
              <a:t>Điểm M nằm trong góc  xOy,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/>
              <a:t>MA       Ox ,MB      Oy,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/>
              <a:t>MA  =  MB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1824038" y="3719512"/>
            <a:ext cx="990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/>
              <a:t>GT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1844675" y="4583112"/>
            <a:ext cx="914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/>
              <a:t>KL</a:t>
            </a: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2471738" y="4652962"/>
            <a:ext cx="48434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 </a:t>
            </a:r>
            <a:r>
              <a:rPr lang="en-US" altLang="en-US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là</a:t>
            </a:r>
            <a:r>
              <a:rPr lang="en-US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tia</a:t>
            </a:r>
            <a:r>
              <a:rPr lang="en-US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phân</a:t>
            </a:r>
            <a:r>
              <a:rPr lang="en-US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giác</a:t>
            </a:r>
            <a:r>
              <a:rPr lang="en-US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của</a:t>
            </a:r>
            <a:r>
              <a:rPr lang="en-US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góc</a:t>
            </a:r>
            <a:r>
              <a:rPr lang="en-US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xOy</a:t>
            </a:r>
            <a:endParaRPr lang="en-US" altLang="en-US" sz="2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9" name="Group 14"/>
          <p:cNvGrpSpPr>
            <a:grpSpLocks/>
          </p:cNvGrpSpPr>
          <p:nvPr/>
        </p:nvGrpSpPr>
        <p:grpSpPr bwMode="auto">
          <a:xfrm>
            <a:off x="3211513" y="3902075"/>
            <a:ext cx="228600" cy="228600"/>
            <a:chOff x="4080" y="1776"/>
            <a:chExt cx="144" cy="144"/>
          </a:xfrm>
        </p:grpSpPr>
        <p:sp>
          <p:nvSpPr>
            <p:cNvPr id="10" name="Line 15"/>
            <p:cNvSpPr>
              <a:spLocks noChangeShapeType="1"/>
            </p:cNvSpPr>
            <p:nvPr/>
          </p:nvSpPr>
          <p:spPr bwMode="auto">
            <a:xfrm>
              <a:off x="4080" y="1920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6"/>
            <p:cNvSpPr>
              <a:spLocks noChangeShapeType="1"/>
            </p:cNvSpPr>
            <p:nvPr/>
          </p:nvSpPr>
          <p:spPr bwMode="auto">
            <a:xfrm>
              <a:off x="4149" y="177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" name="Group 17"/>
          <p:cNvGrpSpPr>
            <a:grpSpLocks/>
          </p:cNvGrpSpPr>
          <p:nvPr/>
        </p:nvGrpSpPr>
        <p:grpSpPr bwMode="auto">
          <a:xfrm>
            <a:off x="4794250" y="3886200"/>
            <a:ext cx="228600" cy="228600"/>
            <a:chOff x="4080" y="1776"/>
            <a:chExt cx="144" cy="144"/>
          </a:xfrm>
        </p:grpSpPr>
        <p:sp>
          <p:nvSpPr>
            <p:cNvPr id="13" name="Line 18"/>
            <p:cNvSpPr>
              <a:spLocks noChangeShapeType="1"/>
            </p:cNvSpPr>
            <p:nvPr/>
          </p:nvSpPr>
          <p:spPr bwMode="auto">
            <a:xfrm>
              <a:off x="4080" y="1920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9"/>
            <p:cNvSpPr>
              <a:spLocks noChangeShapeType="1"/>
            </p:cNvSpPr>
            <p:nvPr/>
          </p:nvSpPr>
          <p:spPr bwMode="auto">
            <a:xfrm>
              <a:off x="4149" y="177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" name="Rectangle 121"/>
          <p:cNvSpPr>
            <a:spLocks noChangeArrowheads="1"/>
          </p:cNvSpPr>
          <p:nvPr/>
        </p:nvSpPr>
        <p:spPr bwMode="auto">
          <a:xfrm>
            <a:off x="1751013" y="2971800"/>
            <a:ext cx="163512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b="1">
                <a:latin typeface="Arial" charset="0"/>
              </a:rPr>
              <a:t> </a:t>
            </a:r>
            <a:r>
              <a:rPr lang="en-US" altLang="en-US" b="1" u="sng">
                <a:latin typeface="Arial" charset="0"/>
              </a:rPr>
              <a:t>Định lý 2</a:t>
            </a:r>
            <a:r>
              <a:rPr lang="en-US" altLang="en-US">
                <a:latin typeface="Arial" charset="0"/>
              </a:rPr>
              <a:t>:</a:t>
            </a:r>
          </a:p>
        </p:txBody>
      </p:sp>
      <p:sp>
        <p:nvSpPr>
          <p:cNvPr id="16" name="Line 127"/>
          <p:cNvSpPr>
            <a:spLocks noChangeShapeType="1"/>
          </p:cNvSpPr>
          <p:nvPr/>
        </p:nvSpPr>
        <p:spPr bwMode="auto">
          <a:xfrm>
            <a:off x="2471738" y="3502025"/>
            <a:ext cx="0" cy="1655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29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29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29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29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380" grpId="0"/>
      <p:bldP spid="229381" grpId="0"/>
      <p:bldP spid="4" grpId="0" animBg="1"/>
      <p:bldP spid="5" grpId="0"/>
      <p:bldP spid="6" grpId="0"/>
      <p:bldP spid="7" grpId="0"/>
      <p:bldP spid="8" grpId="0"/>
      <p:bldP spid="15" grpId="0"/>
      <p:bldP spid="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UIDATA" val="&lt;database version=&quot;7.0&quot;&gt;&lt;object type=&quot;1&quot; unique_id=&quot;10001&quot;&gt;&lt;object type=&quot;2&quot; unique_id=&quot;10069&quot;&gt;&lt;object type=&quot;3&quot; unique_id=&quot;10070&quot;&gt;&lt;property id=&quot;20148&quot; value=&quot;5&quot;/&gt;&lt;property id=&quot;20300&quot; value=&quot;Slide 2&quot;/&gt;&lt;property id=&quot;20307&quot; value=&quot;258&quot;/&gt;&lt;/object&gt;&lt;object type=&quot;3&quot; unique_id=&quot;10071&quot;&gt;&lt;property id=&quot;20148&quot; value=&quot;5&quot;/&gt;&lt;property id=&quot;20300&quot; value=&quot;Slide 4&quot;/&gt;&lt;property id=&quot;20307&quot; value=&quot;272&quot;/&gt;&lt;/object&gt;&lt;object type=&quot;3&quot; unique_id=&quot;10074&quot;&gt;&lt;property id=&quot;20148&quot; value=&quot;5&quot;/&gt;&lt;property id=&quot;20300&quot; value=&quot;Slide 7&quot;/&gt;&lt;property id=&quot;20307&quot; value=&quot;259&quot;/&gt;&lt;/object&gt;&lt;object type=&quot;3&quot; unique_id=&quot;10075&quot;&gt;&lt;property id=&quot;20148&quot; value=&quot;5&quot;/&gt;&lt;property id=&quot;20300&quot; value=&quot;Slide 8&quot;/&gt;&lt;property id=&quot;20307&quot; value=&quot;260&quot;/&gt;&lt;/object&gt;&lt;object type=&quot;3&quot; unique_id=&quot;10076&quot;&gt;&lt;property id=&quot;20148&quot; value=&quot;5&quot;/&gt;&lt;property id=&quot;20300&quot; value=&quot;Slide 11&quot;/&gt;&lt;property id=&quot;20307&quot; value=&quot;261&quot;/&gt;&lt;/object&gt;&lt;object type=&quot;3&quot; unique_id=&quot;10082&quot;&gt;&lt;property id=&quot;20148&quot; value=&quot;5&quot;/&gt;&lt;property id=&quot;20300&quot; value=&quot;Slide 23&quot;/&gt;&lt;property id=&quot;20307&quot; value=&quot;269&quot;/&gt;&lt;/object&gt;&lt;object type=&quot;3&quot; unique_id=&quot;10084&quot;&gt;&lt;property id=&quot;20148&quot; value=&quot;5&quot;/&gt;&lt;property id=&quot;20300&quot; value=&quot;Slide 34 - &amp;quot;Về nhà&amp;quot;&quot;/&gt;&lt;property id=&quot;20307&quot; value=&quot;268&quot;/&gt;&lt;/object&gt;&lt;object type=&quot;3&quot; unique_id=&quot;10119&quot;&gt;&lt;property id=&quot;20148&quot; value=&quot;5&quot;/&gt;&lt;property id=&quot;20300&quot; value=&quot;Slide 3&quot;/&gt;&lt;property id=&quot;20307&quot; value=&quot;275&quot;/&gt;&lt;/object&gt;&lt;object type=&quot;3&quot; unique_id=&quot;10266&quot;&gt;&lt;property id=&quot;20148&quot; value=&quot;5&quot;/&gt;&lt;property id=&quot;20300&quot; value=&quot;Slide 6&quot;/&gt;&lt;property id=&quot;20307&quot; value=&quot;277&quot;/&gt;&lt;/object&gt;&lt;object type=&quot;3&quot; unique_id=&quot;10368&quot;&gt;&lt;property id=&quot;20148&quot; value=&quot;5&quot;/&gt;&lt;property id=&quot;20300&quot; value=&quot;Slide 9&quot;/&gt;&lt;property id=&quot;20307&quot; value=&quot;278&quot;/&gt;&lt;/object&gt;&lt;object type=&quot;3&quot; unique_id=&quot;10478&quot;&gt;&lt;property id=&quot;20148&quot; value=&quot;5&quot;/&gt;&lt;property id=&quot;20300&quot; value=&quot;Slide 10&quot;/&gt;&lt;property id=&quot;20307&quot; value=&quot;281&quot;/&gt;&lt;/object&gt;&lt;object type=&quot;3&quot; unique_id=&quot;10479&quot;&gt;&lt;property id=&quot;20148&quot; value=&quot;5&quot;/&gt;&lt;property id=&quot;20300&quot; value=&quot;Slide 12&quot;/&gt;&lt;property id=&quot;20307&quot; value=&quot;280&quot;/&gt;&lt;/object&gt;&lt;object type=&quot;3&quot; unique_id=&quot;10660&quot;&gt;&lt;property id=&quot;20148&quot; value=&quot;5&quot;/&gt;&lt;property id=&quot;20300&quot; value=&quot;Slide 13&quot;/&gt;&lt;property id=&quot;20307&quot; value=&quot;282&quot;/&gt;&lt;/object&gt;&lt;object type=&quot;3&quot; unique_id=&quot;10983&quot;&gt;&lt;property id=&quot;20148&quot; value=&quot;5&quot;/&gt;&lt;property id=&quot;20300&quot; value=&quot;Slide 14&quot;/&gt;&lt;property id=&quot;20307&quot; value=&quot;284&quot;/&gt;&lt;/object&gt;&lt;object type=&quot;3&quot; unique_id=&quot;10984&quot;&gt;&lt;property id=&quot;20148&quot; value=&quot;5&quot;/&gt;&lt;property id=&quot;20300&quot; value=&quot;Slide 17&quot;/&gt;&lt;property id=&quot;20307&quot; value=&quot;285&quot;/&gt;&lt;/object&gt;&lt;object type=&quot;3&quot; unique_id=&quot;11221&quot;&gt;&lt;property id=&quot;20148&quot; value=&quot;5&quot;/&gt;&lt;property id=&quot;20300&quot; value=&quot;Slide 15&quot;/&gt;&lt;property id=&quot;20307&quot; value=&quot;287&quot;/&gt;&lt;/object&gt;&lt;object type=&quot;3&quot; unique_id=&quot;11797&quot;&gt;&lt;property id=&quot;20148&quot; value=&quot;5&quot;/&gt;&lt;property id=&quot;20300&quot; value=&quot;Slide 18&quot;/&gt;&lt;property id=&quot;20307&quot; value=&quot;288&quot;/&gt;&lt;/object&gt;&lt;object type=&quot;3&quot; unique_id=&quot;11876&quot;&gt;&lt;property id=&quot;20148&quot; value=&quot;5&quot;/&gt;&lt;property id=&quot;20300&quot; value=&quot;Slide 19&quot;/&gt;&lt;property id=&quot;20307&quot; value=&quot;289&quot;/&gt;&lt;/object&gt;&lt;object type=&quot;3&quot; unique_id=&quot;12207&quot;&gt;&lt;property id=&quot;20148&quot; value=&quot;5&quot;/&gt;&lt;property id=&quot;20300&quot; value=&quot;Slide 21&quot;/&gt;&lt;property id=&quot;20307&quot; value=&quot;290&quot;/&gt;&lt;/object&gt;&lt;object type=&quot;3&quot; unique_id=&quot;12855&quot;&gt;&lt;property id=&quot;20148&quot; value=&quot;5&quot;/&gt;&lt;property id=&quot;20300&quot; value=&quot;Slide 22&quot;/&gt;&lt;property id=&quot;20307&quot; value=&quot;292&quot;/&gt;&lt;/object&gt;&lt;object type=&quot;3&quot; unique_id=&quot;13192&quot;&gt;&lt;property id=&quot;20148&quot; value=&quot;5&quot;/&gt;&lt;property id=&quot;20300&quot; value=&quot;Slide 26&quot;/&gt;&lt;property id=&quot;20307&quot; value=&quot;295&quot;/&gt;&lt;/object&gt;&lt;object type=&quot;3&quot; unique_id=&quot;13193&quot;&gt;&lt;property id=&quot;20148&quot; value=&quot;5&quot;/&gt;&lt;property id=&quot;20300&quot; value=&quot;Slide 27&quot;/&gt;&lt;property id=&quot;20307&quot; value=&quot;296&quot;/&gt;&lt;/object&gt;&lt;object type=&quot;3&quot; unique_id=&quot;13194&quot;&gt;&lt;property id=&quot;20148&quot; value=&quot;5&quot;/&gt;&lt;property id=&quot;20300&quot; value=&quot;Slide 31&quot;/&gt;&lt;property id=&quot;20307&quot; value=&quot;294&quot;/&gt;&lt;/object&gt;&lt;object type=&quot;3&quot; unique_id=&quot;13569&quot;&gt;&lt;property id=&quot;20148&quot; value=&quot;5&quot;/&gt;&lt;property id=&quot;20300&quot; value=&quot;Slide 28&quot;/&gt;&lt;property id=&quot;20307&quot; value=&quot;297&quot;/&gt;&lt;/object&gt;&lt;object type=&quot;3&quot; unique_id=&quot;13570&quot;&gt;&lt;property id=&quot;20148&quot; value=&quot;5&quot;/&gt;&lt;property id=&quot;20300&quot; value=&quot;Slide 30&quot;/&gt;&lt;property id=&quot;20307&quot; value=&quot;298&quot;/&gt;&lt;/object&gt;&lt;object type=&quot;3&quot; unique_id=&quot;13777&quot;&gt;&lt;property id=&quot;20148&quot; value=&quot;5&quot;/&gt;&lt;property id=&quot;20300&quot; value=&quot;Slide 16&quot;/&gt;&lt;property id=&quot;20307&quot; value=&quot;300&quot;/&gt;&lt;/object&gt;&lt;object type=&quot;3&quot; unique_id=&quot;13882&quot;&gt;&lt;property id=&quot;20148&quot; value=&quot;5&quot;/&gt;&lt;property id=&quot;20300&quot; value=&quot;Slide 24&quot;/&gt;&lt;property id=&quot;20307&quot; value=&quot;303&quot;/&gt;&lt;/object&gt;&lt;object type=&quot;3&quot; unique_id=&quot;13884&quot;&gt;&lt;property id=&quot;20148&quot; value=&quot;5&quot;/&gt;&lt;property id=&quot;20300&quot; value=&quot;Slide 32&quot;/&gt;&lt;property id=&quot;20307&quot; value=&quot;302&quot;/&gt;&lt;/object&gt;&lt;object type=&quot;3&quot; unique_id=&quot;14139&quot;&gt;&lt;property id=&quot;20148&quot; value=&quot;5&quot;/&gt;&lt;property id=&quot;20300&quot; value=&quot;Slide 25&quot;/&gt;&lt;property id=&quot;20307&quot; value=&quot;305&quot;/&gt;&lt;/object&gt;&lt;object type=&quot;3&quot; unique_id=&quot;14465&quot;&gt;&lt;property id=&quot;20148&quot; value=&quot;5&quot;/&gt;&lt;property id=&quot;20300&quot; value=&quot;Slide 35&quot;/&gt;&lt;property id=&quot;20307&quot; value=&quot;307&quot;/&gt;&lt;/object&gt;&lt;object type=&quot;3&quot; unique_id=&quot;14466&quot;&gt;&lt;property id=&quot;20148&quot; value=&quot;5&quot;/&gt;&lt;property id=&quot;20300&quot; value=&quot;Slide 36&quot;/&gt;&lt;property id=&quot;20307&quot; value=&quot;308&quot;/&gt;&lt;/object&gt;&lt;object type=&quot;3&quot; unique_id=&quot;14467&quot;&gt;&lt;property id=&quot;20148&quot; value=&quot;5&quot;/&gt;&lt;property id=&quot;20300&quot; value=&quot;Slide 37&quot;/&gt;&lt;property id=&quot;20307&quot; value=&quot;309&quot;/&gt;&lt;/object&gt;&lt;object type=&quot;3&quot; unique_id=&quot;14651&quot;&gt;&lt;property id=&quot;20148&quot; value=&quot;5&quot;/&gt;&lt;property id=&quot;20300&quot; value=&quot;Slide 29&quot;/&gt;&lt;property id=&quot;20307&quot; value=&quot;310&quot;/&gt;&lt;/object&gt;&lt;object type=&quot;3&quot; unique_id=&quot;14837&quot;&gt;&lt;property id=&quot;20148&quot; value=&quot;5&quot;/&gt;&lt;property id=&quot;20300&quot; value=&quot;Slide 5&quot;/&gt;&lt;property id=&quot;20307&quot; value=&quot;311&quot;/&gt;&lt;/object&gt;&lt;object type=&quot;3&quot; unique_id=&quot;15066&quot;&gt;&lt;property id=&quot;20148&quot; value=&quot;5&quot;/&gt;&lt;property id=&quot;20300&quot; value=&quot;Slide 20&quot;/&gt;&lt;property id=&quot;20307&quot; value=&quot;312&quot;/&gt;&lt;/object&gt;&lt;object type=&quot;3&quot; unique_id=&quot;15067&quot;&gt;&lt;property id=&quot;20148&quot; value=&quot;5&quot;/&gt;&lt;property id=&quot;20300&quot; value=&quot;Slide 33&quot;/&gt;&lt;property id=&quot;20307&quot; value=&quot;313&quot;/&gt;&lt;/object&gt;&lt;object type=&quot;3&quot; unique_id=&quot;15162&quot;&gt;&lt;property id=&quot;20148&quot; value=&quot;5&quot;/&gt;&lt;property id=&quot;20300&quot; value=&quot;Slide 1&quot;/&gt;&lt;property id=&quot;20307&quot; value=&quot;314&quot;/&gt;&lt;/object&gt;&lt;/object&gt;&lt;object type=&quot;8&quot; unique_id=&quot;10101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1732</TotalTime>
  <Words>803</Words>
  <Application>Microsoft Office PowerPoint</Application>
  <PresentationFormat>On-screen Show (4:3)</PresentationFormat>
  <Paragraphs>213</Paragraphs>
  <Slides>18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1. Các khẳng định sau đúng hay sai ?</vt:lpstr>
      <vt:lpstr>PowerPoint Presentation</vt:lpstr>
      <vt:lpstr>PowerPoint Presentation</vt:lpstr>
      <vt:lpstr>Về nhà</vt:lpstr>
      <vt:lpstr>PowerPoint Presentation</vt:lpstr>
      <vt:lpstr>PowerPoint Presentation</vt:lpstr>
    </vt:vector>
  </TitlesOfParts>
  <Company>HA NAM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THCS LIÊM TIẾT</dc:title>
  <dc:subject>TTCHUYÊN ĐỀ</dc:subject>
  <dc:creator>TRẦN THANH BÌNH</dc:creator>
  <cp:lastModifiedBy>Dell</cp:lastModifiedBy>
  <cp:revision>140</cp:revision>
  <dcterms:created xsi:type="dcterms:W3CDTF">2014-04-11T15:42:20Z</dcterms:created>
  <dcterms:modified xsi:type="dcterms:W3CDTF">2022-04-12T09:11:54Z</dcterms:modified>
</cp:coreProperties>
</file>