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4"/>
  </p:notesMasterIdLst>
  <p:handoutMasterIdLst>
    <p:handoutMasterId r:id="rId25"/>
  </p:handoutMasterIdLst>
  <p:sldIdLst>
    <p:sldId id="326" r:id="rId2"/>
    <p:sldId id="320" r:id="rId3"/>
    <p:sldId id="268" r:id="rId4"/>
    <p:sldId id="285" r:id="rId5"/>
    <p:sldId id="273" r:id="rId6"/>
    <p:sldId id="274" r:id="rId7"/>
    <p:sldId id="275" r:id="rId8"/>
    <p:sldId id="289" r:id="rId9"/>
    <p:sldId id="276" r:id="rId10"/>
    <p:sldId id="282" r:id="rId11"/>
    <p:sldId id="278" r:id="rId12"/>
    <p:sldId id="283" r:id="rId13"/>
    <p:sldId id="277" r:id="rId14"/>
    <p:sldId id="287" r:id="rId15"/>
    <p:sldId id="321" r:id="rId16"/>
    <p:sldId id="310" r:id="rId17"/>
    <p:sldId id="324" r:id="rId18"/>
    <p:sldId id="319" r:id="rId19"/>
    <p:sldId id="325" r:id="rId20"/>
    <p:sldId id="313" r:id="rId21"/>
    <p:sldId id="322" r:id="rId22"/>
    <p:sldId id="323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7FF"/>
    <a:srgbClr val="00729A"/>
    <a:srgbClr val="00ADEA"/>
    <a:srgbClr val="BDF2FF"/>
    <a:srgbClr val="00B6F6"/>
    <a:srgbClr val="93EAFF"/>
    <a:srgbClr val="008BB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3976" autoAdjust="0"/>
  </p:normalViewPr>
  <p:slideViewPr>
    <p:cSldViewPr>
      <p:cViewPr>
        <p:scale>
          <a:sx n="66" d="100"/>
          <a:sy n="66" d="100"/>
        </p:scale>
        <p:origin x="-1470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"/>
    </p:cViewPr>
  </p:sorterViewPr>
  <p:notesViewPr>
    <p:cSldViewPr>
      <p:cViewPr varScale="1">
        <p:scale>
          <a:sx n="56" d="100"/>
          <a:sy n="56" d="100"/>
        </p:scale>
        <p:origin x="-185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0B0E089-1233-4CC6-B77B-5319793FC5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361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42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4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147141F-4163-45AC-AAB8-776A0C1854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47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31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4131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41316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317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318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319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320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1321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322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132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4132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1325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132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  <p:sp>
        <p:nvSpPr>
          <p:cNvPr id="141327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6FCA54E-0CD4-4AF4-8009-2241F3EB27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CED546-C035-4A16-853C-4AA01A6B2D4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1503762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4200B8-E12F-4656-B115-C26DB5A4396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1594216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F3E5168-9AF0-4245-B48E-16930962923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1329478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A3B9EFF-D03A-497C-AD55-CBAC883DAB8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2028897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C7CDB7-DB85-49A8-B28B-C4D275FFC4F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207743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23A1A1-690E-4E66-8E5E-3FD650C4742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1230574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77AEEF-3D32-42F2-8195-A439832943F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3213922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09BA8D-5462-48E9-9E12-85D0AB4E256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362575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ADBA6F-9C7D-44C3-B178-934483ADACA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154977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99F451-3513-4C2A-84EB-40A2CA13421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35017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E19F8C-0B44-4F89-ABC8-AEB531B6929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195143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185049-C336-4C6C-9936-A6A97E769CE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Minhhue</a:t>
            </a:r>
          </a:p>
        </p:txBody>
      </p:sp>
    </p:spTree>
    <p:extLst>
      <p:ext uri="{BB962C8B-B14F-4D97-AF65-F5344CB8AC3E}">
        <p14:creationId xmlns:p14="http://schemas.microsoft.com/office/powerpoint/2010/main" val="158542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7B44EFA-2B74-4713-9700-C37B180ECF3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4029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4029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4029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029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30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030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030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r>
              <a:rPr lang="en-US"/>
              <a:t>Minhhue</a:t>
            </a:r>
          </a:p>
        </p:txBody>
      </p:sp>
      <p:sp>
        <p:nvSpPr>
          <p:cNvPr id="1403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0304" name="Rectangle 16"/>
          <p:cNvSpPr>
            <a:spLocks noChangeArrowheads="1"/>
          </p:cNvSpPr>
          <p:nvPr/>
        </p:nvSpPr>
        <p:spPr bwMode="gray">
          <a:xfrm>
            <a:off x="0" y="836613"/>
            <a:ext cx="611188" cy="603408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5" name="Rectangle 17"/>
          <p:cNvSpPr>
            <a:spLocks noChangeArrowheads="1"/>
          </p:cNvSpPr>
          <p:nvPr userDrawn="1"/>
        </p:nvSpPr>
        <p:spPr bwMode="gray">
          <a:xfrm>
            <a:off x="0" y="836613"/>
            <a:ext cx="611188" cy="603408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304800" y="1143000"/>
            <a:ext cx="6540500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400" u="sng" dirty="0" err="1">
                <a:solidFill>
                  <a:schemeClr val="hlink"/>
                </a:solidFill>
              </a:rPr>
              <a:t>Tính</a:t>
            </a:r>
            <a:r>
              <a:rPr lang="en-US" sz="5400" u="sng" dirty="0">
                <a:solidFill>
                  <a:schemeClr val="hlink"/>
                </a:solidFill>
              </a:rPr>
              <a:t> </a:t>
            </a:r>
            <a:r>
              <a:rPr lang="en-US" sz="5400" u="sng" dirty="0" err="1">
                <a:solidFill>
                  <a:schemeClr val="hlink"/>
                </a:solidFill>
              </a:rPr>
              <a:t>chất</a:t>
            </a:r>
            <a:r>
              <a:rPr lang="en-US" sz="5400" u="sng" dirty="0">
                <a:solidFill>
                  <a:schemeClr val="hlink"/>
                </a:solidFill>
              </a:rPr>
              <a:t> </a:t>
            </a:r>
          </a:p>
          <a:p>
            <a:pPr algn="ctr"/>
            <a:r>
              <a:rPr lang="en-US" sz="5400" u="sng" dirty="0" err="1">
                <a:solidFill>
                  <a:schemeClr val="hlink"/>
                </a:solidFill>
              </a:rPr>
              <a:t>ba</a:t>
            </a:r>
            <a:r>
              <a:rPr lang="en-US" sz="5400" u="sng" dirty="0">
                <a:solidFill>
                  <a:schemeClr val="hlink"/>
                </a:solidFill>
              </a:rPr>
              <a:t> </a:t>
            </a:r>
            <a:r>
              <a:rPr lang="en-US" sz="5400" u="sng" dirty="0" err="1">
                <a:solidFill>
                  <a:schemeClr val="hlink"/>
                </a:solidFill>
              </a:rPr>
              <a:t>đường</a:t>
            </a:r>
            <a:r>
              <a:rPr lang="en-US" sz="5400" u="sng" dirty="0">
                <a:solidFill>
                  <a:schemeClr val="hlink"/>
                </a:solidFill>
              </a:rPr>
              <a:t> </a:t>
            </a:r>
            <a:r>
              <a:rPr lang="en-US" sz="5400" u="sng" dirty="0" err="1">
                <a:solidFill>
                  <a:schemeClr val="hlink"/>
                </a:solidFill>
              </a:rPr>
              <a:t>phân</a:t>
            </a:r>
            <a:r>
              <a:rPr lang="en-US" sz="5400" u="sng" dirty="0">
                <a:solidFill>
                  <a:schemeClr val="hlink"/>
                </a:solidFill>
              </a:rPr>
              <a:t> </a:t>
            </a:r>
            <a:r>
              <a:rPr lang="en-US" sz="5400" u="sng" dirty="0" err="1">
                <a:solidFill>
                  <a:schemeClr val="hlink"/>
                </a:solidFill>
              </a:rPr>
              <a:t>giác</a:t>
            </a:r>
            <a:r>
              <a:rPr lang="en-US" sz="5400" u="sng" dirty="0">
                <a:solidFill>
                  <a:schemeClr val="hlink"/>
                </a:solidFill>
              </a:rPr>
              <a:t> </a:t>
            </a:r>
          </a:p>
          <a:p>
            <a:pPr algn="ctr"/>
            <a:r>
              <a:rPr lang="en-US" sz="5400" u="sng" dirty="0" err="1">
                <a:solidFill>
                  <a:schemeClr val="hlink"/>
                </a:solidFill>
              </a:rPr>
              <a:t>của</a:t>
            </a:r>
            <a:r>
              <a:rPr lang="en-US" sz="5400" u="sng" dirty="0">
                <a:solidFill>
                  <a:schemeClr val="hlink"/>
                </a:solidFill>
              </a:rPr>
              <a:t> tam </a:t>
            </a:r>
            <a:r>
              <a:rPr lang="en-US" sz="5400" u="sng" dirty="0" err="1">
                <a:solidFill>
                  <a:schemeClr val="hlink"/>
                </a:solidFill>
              </a:rPr>
              <a:t>giác</a:t>
            </a:r>
            <a:endParaRPr lang="en-US" sz="5400" u="sng" dirty="0">
              <a:solidFill>
                <a:schemeClr val="hlink"/>
              </a:solidFill>
            </a:endParaRPr>
          </a:p>
        </p:txBody>
      </p:sp>
      <p:grpSp>
        <p:nvGrpSpPr>
          <p:cNvPr id="122885" name="Group 5"/>
          <p:cNvGrpSpPr>
            <a:grpSpLocks/>
          </p:cNvGrpSpPr>
          <p:nvPr/>
        </p:nvGrpSpPr>
        <p:grpSpPr bwMode="auto">
          <a:xfrm>
            <a:off x="4084638" y="2895600"/>
            <a:ext cx="5059362" cy="3705225"/>
            <a:chOff x="2304" y="1641"/>
            <a:chExt cx="3419" cy="2568"/>
          </a:xfrm>
        </p:grpSpPr>
        <p:sp>
          <p:nvSpPr>
            <p:cNvPr id="122886" name="AutoShape 6"/>
            <p:cNvSpPr>
              <a:spLocks noChangeArrowheads="1"/>
            </p:cNvSpPr>
            <p:nvPr/>
          </p:nvSpPr>
          <p:spPr bwMode="auto">
            <a:xfrm>
              <a:off x="2602" y="2025"/>
              <a:ext cx="2841" cy="1824"/>
            </a:xfrm>
            <a:prstGeom prst="triangle">
              <a:avLst>
                <a:gd name="adj" fmla="val 35588"/>
              </a:avLst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887" name="Line 7"/>
            <p:cNvSpPr>
              <a:spLocks noChangeShapeType="1"/>
            </p:cNvSpPr>
            <p:nvPr/>
          </p:nvSpPr>
          <p:spPr bwMode="gray">
            <a:xfrm>
              <a:off x="3619" y="2025"/>
              <a:ext cx="96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888" name="Line 8"/>
            <p:cNvSpPr>
              <a:spLocks noChangeShapeType="1"/>
            </p:cNvSpPr>
            <p:nvPr/>
          </p:nvSpPr>
          <p:spPr bwMode="gray">
            <a:xfrm flipV="1">
              <a:off x="2602" y="2793"/>
              <a:ext cx="1776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889" name="Line 9"/>
            <p:cNvSpPr>
              <a:spLocks noChangeShapeType="1"/>
            </p:cNvSpPr>
            <p:nvPr/>
          </p:nvSpPr>
          <p:spPr bwMode="gray">
            <a:xfrm flipH="1" flipV="1">
              <a:off x="3082" y="2937"/>
              <a:ext cx="2352" cy="9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2890" name="Group 10"/>
            <p:cNvGrpSpPr>
              <a:grpSpLocks/>
            </p:cNvGrpSpPr>
            <p:nvPr/>
          </p:nvGrpSpPr>
          <p:grpSpPr bwMode="auto">
            <a:xfrm>
              <a:off x="3178" y="2743"/>
              <a:ext cx="528" cy="434"/>
              <a:chOff x="2448" y="2494"/>
              <a:chExt cx="528" cy="434"/>
            </a:xfrm>
          </p:grpSpPr>
          <p:sp>
            <p:nvSpPr>
              <p:cNvPr id="122891" name="Line 11"/>
              <p:cNvSpPr>
                <a:spLocks noChangeShapeType="1"/>
              </p:cNvSpPr>
              <p:nvPr/>
            </p:nvSpPr>
            <p:spPr bwMode="gray">
              <a:xfrm flipH="1" flipV="1">
                <a:off x="2448" y="2592"/>
                <a:ext cx="528" cy="33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892" name="Rectangle 12"/>
              <p:cNvSpPr>
                <a:spLocks noChangeArrowheads="1"/>
              </p:cNvSpPr>
              <p:nvPr/>
            </p:nvSpPr>
            <p:spPr bwMode="gray">
              <a:xfrm rot="2002841">
                <a:off x="2459" y="2494"/>
                <a:ext cx="144" cy="137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893" name="Group 13"/>
            <p:cNvGrpSpPr>
              <a:grpSpLocks/>
            </p:cNvGrpSpPr>
            <p:nvPr/>
          </p:nvGrpSpPr>
          <p:grpSpPr bwMode="auto">
            <a:xfrm>
              <a:off x="3715" y="2574"/>
              <a:ext cx="519" cy="621"/>
              <a:chOff x="2985" y="2325"/>
              <a:chExt cx="519" cy="621"/>
            </a:xfrm>
          </p:grpSpPr>
          <p:sp>
            <p:nvSpPr>
              <p:cNvPr id="122894" name="Line 14"/>
              <p:cNvSpPr>
                <a:spLocks noChangeShapeType="1"/>
              </p:cNvSpPr>
              <p:nvPr/>
            </p:nvSpPr>
            <p:spPr bwMode="gray">
              <a:xfrm flipV="1">
                <a:off x="2985" y="2400"/>
                <a:ext cx="519" cy="54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895" name="Rectangle 15"/>
              <p:cNvSpPr>
                <a:spLocks noChangeArrowheads="1"/>
              </p:cNvSpPr>
              <p:nvPr/>
            </p:nvSpPr>
            <p:spPr bwMode="gray">
              <a:xfrm rot="13520242">
                <a:off x="3336" y="2325"/>
                <a:ext cx="144" cy="144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896" name="Group 16"/>
            <p:cNvGrpSpPr>
              <a:grpSpLocks/>
            </p:cNvGrpSpPr>
            <p:nvPr/>
          </p:nvGrpSpPr>
          <p:grpSpPr bwMode="auto">
            <a:xfrm>
              <a:off x="3628" y="3177"/>
              <a:ext cx="96" cy="672"/>
              <a:chOff x="2898" y="2928"/>
              <a:chExt cx="96" cy="672"/>
            </a:xfrm>
          </p:grpSpPr>
          <p:sp>
            <p:nvSpPr>
              <p:cNvPr id="122897" name="Line 17"/>
              <p:cNvSpPr>
                <a:spLocks noChangeShapeType="1"/>
              </p:cNvSpPr>
              <p:nvPr/>
            </p:nvSpPr>
            <p:spPr bwMode="gray">
              <a:xfrm>
                <a:off x="2994" y="2928"/>
                <a:ext cx="0" cy="672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898" name="Rectangle 18"/>
              <p:cNvSpPr>
                <a:spLocks noChangeArrowheads="1"/>
              </p:cNvSpPr>
              <p:nvPr/>
            </p:nvSpPr>
            <p:spPr bwMode="gray">
              <a:xfrm>
                <a:off x="2898" y="3501"/>
                <a:ext cx="96" cy="96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899" name="Text Box 19"/>
            <p:cNvSpPr txBox="1">
              <a:spLocks noChangeArrowheads="1"/>
            </p:cNvSpPr>
            <p:nvPr/>
          </p:nvSpPr>
          <p:spPr bwMode="gray">
            <a:xfrm>
              <a:off x="3504" y="1641"/>
              <a:ext cx="285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A</a:t>
              </a:r>
            </a:p>
          </p:txBody>
        </p:sp>
        <p:sp>
          <p:nvSpPr>
            <p:cNvPr id="122900" name="Text Box 20"/>
            <p:cNvSpPr txBox="1">
              <a:spLocks noChangeArrowheads="1"/>
            </p:cNvSpPr>
            <p:nvPr/>
          </p:nvSpPr>
          <p:spPr bwMode="gray">
            <a:xfrm>
              <a:off x="3553" y="3849"/>
              <a:ext cx="298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H</a:t>
              </a:r>
            </a:p>
          </p:txBody>
        </p:sp>
        <p:sp>
          <p:nvSpPr>
            <p:cNvPr id="122901" name="Text Box 21"/>
            <p:cNvSpPr txBox="1">
              <a:spLocks noChangeArrowheads="1"/>
            </p:cNvSpPr>
            <p:nvPr/>
          </p:nvSpPr>
          <p:spPr bwMode="gray">
            <a:xfrm>
              <a:off x="3688" y="3153"/>
              <a:ext cx="268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>
                  <a:latin typeface=".VnCourier" pitchFamily="34" charset="0"/>
                </a:rPr>
                <a:t>I</a:t>
              </a:r>
            </a:p>
          </p:txBody>
        </p:sp>
        <p:sp>
          <p:nvSpPr>
            <p:cNvPr id="122902" name="Text Box 22"/>
            <p:cNvSpPr txBox="1">
              <a:spLocks noChangeArrowheads="1"/>
            </p:cNvSpPr>
            <p:nvPr/>
          </p:nvSpPr>
          <p:spPr bwMode="gray">
            <a:xfrm>
              <a:off x="5425" y="3849"/>
              <a:ext cx="298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C</a:t>
              </a:r>
            </a:p>
          </p:txBody>
        </p:sp>
        <p:sp>
          <p:nvSpPr>
            <p:cNvPr id="122903" name="Text Box 23"/>
            <p:cNvSpPr txBox="1">
              <a:spLocks noChangeArrowheads="1"/>
            </p:cNvSpPr>
            <p:nvPr/>
          </p:nvSpPr>
          <p:spPr bwMode="gray">
            <a:xfrm>
              <a:off x="2304" y="3801"/>
              <a:ext cx="285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B</a:t>
              </a:r>
            </a:p>
          </p:txBody>
        </p:sp>
        <p:sp>
          <p:nvSpPr>
            <p:cNvPr id="122904" name="Text Box 24"/>
            <p:cNvSpPr txBox="1">
              <a:spLocks noChangeArrowheads="1"/>
            </p:cNvSpPr>
            <p:nvPr/>
          </p:nvSpPr>
          <p:spPr bwMode="gray">
            <a:xfrm>
              <a:off x="4176" y="2313"/>
              <a:ext cx="28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K</a:t>
              </a:r>
            </a:p>
          </p:txBody>
        </p:sp>
        <p:sp>
          <p:nvSpPr>
            <p:cNvPr id="122905" name="Text Box 25"/>
            <p:cNvSpPr txBox="1">
              <a:spLocks noChangeArrowheads="1"/>
            </p:cNvSpPr>
            <p:nvPr/>
          </p:nvSpPr>
          <p:spPr bwMode="gray">
            <a:xfrm>
              <a:off x="2930" y="2536"/>
              <a:ext cx="258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L</a:t>
              </a:r>
            </a:p>
          </p:txBody>
        </p:sp>
        <p:sp>
          <p:nvSpPr>
            <p:cNvPr id="122906" name="Text Box 26"/>
            <p:cNvSpPr txBox="1">
              <a:spLocks noChangeArrowheads="1"/>
            </p:cNvSpPr>
            <p:nvPr/>
          </p:nvSpPr>
          <p:spPr bwMode="gray">
            <a:xfrm>
              <a:off x="4390" y="2562"/>
              <a:ext cx="28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E</a:t>
              </a:r>
            </a:p>
          </p:txBody>
        </p:sp>
        <p:sp>
          <p:nvSpPr>
            <p:cNvPr id="122907" name="Text Box 27"/>
            <p:cNvSpPr txBox="1">
              <a:spLocks noChangeArrowheads="1"/>
            </p:cNvSpPr>
            <p:nvPr/>
          </p:nvSpPr>
          <p:spPr bwMode="gray">
            <a:xfrm>
              <a:off x="2743" y="2745"/>
              <a:ext cx="271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F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ChangeArrowheads="1"/>
          </p:cNvSpPr>
          <p:nvPr/>
        </p:nvSpPr>
        <p:spPr bwMode="white">
          <a:xfrm>
            <a:off x="304800" y="152400"/>
            <a:ext cx="8153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lang="en-US" sz="28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Tính chất ba đường phân giác của tam giác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44081" name="Text Box 49"/>
          <p:cNvSpPr txBox="1">
            <a:spLocks noChangeArrowheads="1"/>
          </p:cNvSpPr>
          <p:nvPr/>
        </p:nvSpPr>
        <p:spPr bwMode="gray">
          <a:xfrm>
            <a:off x="152400" y="1125538"/>
            <a:ext cx="419100" cy="58896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chemeClr val="hlink"/>
                </a:solidFill>
              </a:rPr>
              <a:t>?</a:t>
            </a:r>
          </a:p>
        </p:txBody>
      </p:sp>
      <p:sp>
        <p:nvSpPr>
          <p:cNvPr id="44082" name="Text Box 50"/>
          <p:cNvSpPr txBox="1">
            <a:spLocks noChangeArrowheads="1"/>
          </p:cNvSpPr>
          <p:nvPr/>
        </p:nvSpPr>
        <p:spPr bwMode="gray">
          <a:xfrm>
            <a:off x="635000" y="1019175"/>
            <a:ext cx="85090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i="1">
                <a:solidFill>
                  <a:schemeClr val="hlink"/>
                </a:solidFill>
                <a:sym typeface="Symbol" pitchFamily="18" charset="2"/>
              </a:rPr>
              <a:t>Cho  ABC, gọi I là giao điểm của hai đường phân giác của góc B và góc C, nối A với I, Chứng minh rằng AI là tia phân giác của góc A và I cách đều ba cạnh của tam giác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0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0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40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40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81" grpId="0" animBg="1"/>
      <p:bldP spid="440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149" name="Group 213"/>
          <p:cNvGraphicFramePr>
            <a:graphicFrameLocks noGrp="1"/>
          </p:cNvGraphicFramePr>
          <p:nvPr>
            <p:ph sz="quarter" idx="1"/>
          </p:nvPr>
        </p:nvGraphicFramePr>
        <p:xfrm>
          <a:off x="3175" y="304800"/>
          <a:ext cx="5102225" cy="3146425"/>
        </p:xfrm>
        <a:graphic>
          <a:graphicData uri="http://schemas.openxmlformats.org/drawingml/2006/table">
            <a:tbl>
              <a:tblPr/>
              <a:tblGrid>
                <a:gridCol w="879475"/>
                <a:gridCol w="4222750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Cho ABC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BE là phân giác của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CF là phân giác của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C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BE cắt CF tại 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KL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 AI là tia phân giác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A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 I cách đều 3 cạnh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0110" name="Group 174"/>
          <p:cNvGrpSpPr>
            <a:grpSpLocks/>
          </p:cNvGrpSpPr>
          <p:nvPr/>
        </p:nvGrpSpPr>
        <p:grpSpPr bwMode="auto">
          <a:xfrm>
            <a:off x="3783013" y="3603625"/>
            <a:ext cx="127000" cy="7938"/>
            <a:chOff x="2601" y="1848"/>
            <a:chExt cx="276" cy="648"/>
          </a:xfrm>
        </p:grpSpPr>
        <p:graphicFrame>
          <p:nvGraphicFramePr>
            <p:cNvPr id="40043" name="Object 107"/>
            <p:cNvGraphicFramePr>
              <a:graphicFrameLocks noChangeAspect="1"/>
            </p:cNvGraphicFramePr>
            <p:nvPr/>
          </p:nvGraphicFramePr>
          <p:xfrm>
            <a:off x="2601" y="1848"/>
            <a:ext cx="276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51" name="Equation" r:id="rId3" imgW="152280" imgH="266400" progId="Equation.3">
                    <p:embed/>
                  </p:oleObj>
                </mc:Choice>
                <mc:Fallback>
                  <p:oleObj name="Equation" r:id="rId3" imgW="152280" imgH="266400" progId="Equation.3">
                    <p:embed/>
                    <p:pic>
                      <p:nvPicPr>
                        <p:cNvPr id="0" name="Object 1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1" y="1848"/>
                          <a:ext cx="276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046" name="Object 110"/>
            <p:cNvGraphicFramePr>
              <a:graphicFrameLocks noChangeAspect="1"/>
            </p:cNvGraphicFramePr>
            <p:nvPr/>
          </p:nvGraphicFramePr>
          <p:xfrm>
            <a:off x="2607" y="2130"/>
            <a:ext cx="200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52" name="Equation" r:id="rId5" imgW="152280" imgH="279360" progId="Equation.3">
                    <p:embed/>
                  </p:oleObj>
                </mc:Choice>
                <mc:Fallback>
                  <p:oleObj name="Equation" r:id="rId5" imgW="152280" imgH="279360" progId="Equation.3">
                    <p:embed/>
                    <p:pic>
                      <p:nvPicPr>
                        <p:cNvPr id="0" name="Object 1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7" y="2130"/>
                          <a:ext cx="200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138" name="Group 202"/>
          <p:cNvGrpSpPr>
            <a:grpSpLocks/>
          </p:cNvGrpSpPr>
          <p:nvPr/>
        </p:nvGrpSpPr>
        <p:grpSpPr bwMode="auto">
          <a:xfrm>
            <a:off x="4038600" y="1524000"/>
            <a:ext cx="5059363" cy="3705225"/>
            <a:chOff x="2304" y="1641"/>
            <a:chExt cx="3419" cy="2568"/>
          </a:xfrm>
        </p:grpSpPr>
        <p:sp>
          <p:nvSpPr>
            <p:cNvPr id="40116" name="AutoShape 180"/>
            <p:cNvSpPr>
              <a:spLocks noChangeArrowheads="1"/>
            </p:cNvSpPr>
            <p:nvPr/>
          </p:nvSpPr>
          <p:spPr bwMode="auto">
            <a:xfrm>
              <a:off x="2602" y="2025"/>
              <a:ext cx="2841" cy="1824"/>
            </a:xfrm>
            <a:prstGeom prst="triangle">
              <a:avLst>
                <a:gd name="adj" fmla="val 35588"/>
              </a:avLst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117" name="Line 181"/>
            <p:cNvSpPr>
              <a:spLocks noChangeShapeType="1"/>
            </p:cNvSpPr>
            <p:nvPr/>
          </p:nvSpPr>
          <p:spPr bwMode="gray">
            <a:xfrm>
              <a:off x="3619" y="2025"/>
              <a:ext cx="96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18" name="Line 182"/>
            <p:cNvSpPr>
              <a:spLocks noChangeShapeType="1"/>
            </p:cNvSpPr>
            <p:nvPr/>
          </p:nvSpPr>
          <p:spPr bwMode="gray">
            <a:xfrm flipV="1">
              <a:off x="2602" y="2793"/>
              <a:ext cx="1776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19" name="Line 183"/>
            <p:cNvSpPr>
              <a:spLocks noChangeShapeType="1"/>
            </p:cNvSpPr>
            <p:nvPr/>
          </p:nvSpPr>
          <p:spPr bwMode="gray">
            <a:xfrm flipH="1" flipV="1">
              <a:off x="3082" y="2937"/>
              <a:ext cx="2352" cy="9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0120" name="Group 184"/>
            <p:cNvGrpSpPr>
              <a:grpSpLocks/>
            </p:cNvGrpSpPr>
            <p:nvPr/>
          </p:nvGrpSpPr>
          <p:grpSpPr bwMode="auto">
            <a:xfrm>
              <a:off x="3178" y="2743"/>
              <a:ext cx="528" cy="434"/>
              <a:chOff x="2448" y="2494"/>
              <a:chExt cx="528" cy="434"/>
            </a:xfrm>
          </p:grpSpPr>
          <p:sp>
            <p:nvSpPr>
              <p:cNvPr id="40121" name="Line 185"/>
              <p:cNvSpPr>
                <a:spLocks noChangeShapeType="1"/>
              </p:cNvSpPr>
              <p:nvPr/>
            </p:nvSpPr>
            <p:spPr bwMode="gray">
              <a:xfrm flipH="1" flipV="1">
                <a:off x="2448" y="2592"/>
                <a:ext cx="528" cy="33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2" name="Rectangle 186"/>
              <p:cNvSpPr>
                <a:spLocks noChangeArrowheads="1"/>
              </p:cNvSpPr>
              <p:nvPr/>
            </p:nvSpPr>
            <p:spPr bwMode="gray">
              <a:xfrm rot="2002841">
                <a:off x="2459" y="2494"/>
                <a:ext cx="144" cy="137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0123" name="Group 187"/>
            <p:cNvGrpSpPr>
              <a:grpSpLocks/>
            </p:cNvGrpSpPr>
            <p:nvPr/>
          </p:nvGrpSpPr>
          <p:grpSpPr bwMode="auto">
            <a:xfrm>
              <a:off x="3715" y="2574"/>
              <a:ext cx="519" cy="621"/>
              <a:chOff x="2985" y="2325"/>
              <a:chExt cx="519" cy="621"/>
            </a:xfrm>
          </p:grpSpPr>
          <p:sp>
            <p:nvSpPr>
              <p:cNvPr id="40124" name="Line 188"/>
              <p:cNvSpPr>
                <a:spLocks noChangeShapeType="1"/>
              </p:cNvSpPr>
              <p:nvPr/>
            </p:nvSpPr>
            <p:spPr bwMode="gray">
              <a:xfrm flipV="1">
                <a:off x="2985" y="2400"/>
                <a:ext cx="519" cy="54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5" name="Rectangle 189"/>
              <p:cNvSpPr>
                <a:spLocks noChangeArrowheads="1"/>
              </p:cNvSpPr>
              <p:nvPr/>
            </p:nvSpPr>
            <p:spPr bwMode="gray">
              <a:xfrm rot="13520242">
                <a:off x="3336" y="2325"/>
                <a:ext cx="144" cy="144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0126" name="Group 190"/>
            <p:cNvGrpSpPr>
              <a:grpSpLocks/>
            </p:cNvGrpSpPr>
            <p:nvPr/>
          </p:nvGrpSpPr>
          <p:grpSpPr bwMode="auto">
            <a:xfrm>
              <a:off x="3628" y="3177"/>
              <a:ext cx="96" cy="672"/>
              <a:chOff x="2898" y="2928"/>
              <a:chExt cx="96" cy="672"/>
            </a:xfrm>
          </p:grpSpPr>
          <p:sp>
            <p:nvSpPr>
              <p:cNvPr id="40127" name="Line 191"/>
              <p:cNvSpPr>
                <a:spLocks noChangeShapeType="1"/>
              </p:cNvSpPr>
              <p:nvPr/>
            </p:nvSpPr>
            <p:spPr bwMode="gray">
              <a:xfrm>
                <a:off x="2994" y="2928"/>
                <a:ext cx="0" cy="672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8" name="Rectangle 192"/>
              <p:cNvSpPr>
                <a:spLocks noChangeArrowheads="1"/>
              </p:cNvSpPr>
              <p:nvPr/>
            </p:nvSpPr>
            <p:spPr bwMode="gray">
              <a:xfrm>
                <a:off x="2898" y="3501"/>
                <a:ext cx="96" cy="96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129" name="Text Box 193"/>
            <p:cNvSpPr txBox="1">
              <a:spLocks noChangeArrowheads="1"/>
            </p:cNvSpPr>
            <p:nvPr/>
          </p:nvSpPr>
          <p:spPr bwMode="gray">
            <a:xfrm>
              <a:off x="3504" y="1641"/>
              <a:ext cx="285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A</a:t>
              </a:r>
            </a:p>
          </p:txBody>
        </p:sp>
        <p:sp>
          <p:nvSpPr>
            <p:cNvPr id="40130" name="Text Box 194"/>
            <p:cNvSpPr txBox="1">
              <a:spLocks noChangeArrowheads="1"/>
            </p:cNvSpPr>
            <p:nvPr/>
          </p:nvSpPr>
          <p:spPr bwMode="gray">
            <a:xfrm>
              <a:off x="3553" y="3849"/>
              <a:ext cx="298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H</a:t>
              </a:r>
            </a:p>
          </p:txBody>
        </p:sp>
        <p:sp>
          <p:nvSpPr>
            <p:cNvPr id="40131" name="Text Box 195"/>
            <p:cNvSpPr txBox="1">
              <a:spLocks noChangeArrowheads="1"/>
            </p:cNvSpPr>
            <p:nvPr/>
          </p:nvSpPr>
          <p:spPr bwMode="gray">
            <a:xfrm>
              <a:off x="3688" y="3153"/>
              <a:ext cx="268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>
                  <a:latin typeface=".VnCourier" pitchFamily="34" charset="0"/>
                </a:rPr>
                <a:t>I</a:t>
              </a:r>
            </a:p>
          </p:txBody>
        </p:sp>
        <p:sp>
          <p:nvSpPr>
            <p:cNvPr id="40132" name="Text Box 196"/>
            <p:cNvSpPr txBox="1">
              <a:spLocks noChangeArrowheads="1"/>
            </p:cNvSpPr>
            <p:nvPr/>
          </p:nvSpPr>
          <p:spPr bwMode="gray">
            <a:xfrm>
              <a:off x="5425" y="3849"/>
              <a:ext cx="298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C</a:t>
              </a:r>
            </a:p>
          </p:txBody>
        </p:sp>
        <p:sp>
          <p:nvSpPr>
            <p:cNvPr id="40133" name="Text Box 197"/>
            <p:cNvSpPr txBox="1">
              <a:spLocks noChangeArrowheads="1"/>
            </p:cNvSpPr>
            <p:nvPr/>
          </p:nvSpPr>
          <p:spPr bwMode="gray">
            <a:xfrm>
              <a:off x="2304" y="3801"/>
              <a:ext cx="285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B</a:t>
              </a:r>
            </a:p>
          </p:txBody>
        </p:sp>
        <p:sp>
          <p:nvSpPr>
            <p:cNvPr id="40134" name="Text Box 198"/>
            <p:cNvSpPr txBox="1">
              <a:spLocks noChangeArrowheads="1"/>
            </p:cNvSpPr>
            <p:nvPr/>
          </p:nvSpPr>
          <p:spPr bwMode="gray">
            <a:xfrm>
              <a:off x="4176" y="2313"/>
              <a:ext cx="28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K</a:t>
              </a:r>
            </a:p>
          </p:txBody>
        </p:sp>
        <p:sp>
          <p:nvSpPr>
            <p:cNvPr id="40135" name="Text Box 199"/>
            <p:cNvSpPr txBox="1">
              <a:spLocks noChangeArrowheads="1"/>
            </p:cNvSpPr>
            <p:nvPr/>
          </p:nvSpPr>
          <p:spPr bwMode="gray">
            <a:xfrm>
              <a:off x="2930" y="2536"/>
              <a:ext cx="258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L</a:t>
              </a:r>
            </a:p>
          </p:txBody>
        </p:sp>
        <p:sp>
          <p:nvSpPr>
            <p:cNvPr id="40136" name="Text Box 200"/>
            <p:cNvSpPr txBox="1">
              <a:spLocks noChangeArrowheads="1"/>
            </p:cNvSpPr>
            <p:nvPr/>
          </p:nvSpPr>
          <p:spPr bwMode="gray">
            <a:xfrm>
              <a:off x="4390" y="2562"/>
              <a:ext cx="28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E</a:t>
              </a:r>
            </a:p>
          </p:txBody>
        </p:sp>
        <p:sp>
          <p:nvSpPr>
            <p:cNvPr id="40137" name="Text Box 201"/>
            <p:cNvSpPr txBox="1">
              <a:spLocks noChangeArrowheads="1"/>
            </p:cNvSpPr>
            <p:nvPr/>
          </p:nvSpPr>
          <p:spPr bwMode="gray">
            <a:xfrm>
              <a:off x="2743" y="2745"/>
              <a:ext cx="271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F</a:t>
              </a:r>
            </a:p>
          </p:txBody>
        </p:sp>
      </p:grpSp>
      <p:sp>
        <p:nvSpPr>
          <p:cNvPr id="40150" name="Text Box 214"/>
          <p:cNvSpPr txBox="1">
            <a:spLocks noChangeArrowheads="1"/>
          </p:cNvSpPr>
          <p:nvPr/>
        </p:nvSpPr>
        <p:spPr bwMode="gray">
          <a:xfrm>
            <a:off x="1698625" y="5745163"/>
            <a:ext cx="56165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i="1">
                <a:solidFill>
                  <a:schemeClr val="hlink"/>
                </a:solidFill>
              </a:rPr>
              <a:t>(HS thảo luận nhóm để trả lời)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401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401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50" grpId="0"/>
      <p:bldP spid="40150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91" name="Text Box 39"/>
          <p:cNvSpPr txBox="1">
            <a:spLocks noChangeArrowheads="1"/>
          </p:cNvSpPr>
          <p:nvPr/>
        </p:nvSpPr>
        <p:spPr bwMode="auto">
          <a:xfrm>
            <a:off x="685800" y="1524000"/>
            <a:ext cx="464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9237" name="Rectangle 85"/>
          <p:cNvSpPr>
            <a:spLocks noChangeArrowheads="1"/>
          </p:cNvSpPr>
          <p:nvPr/>
        </p:nvSpPr>
        <p:spPr bwMode="auto">
          <a:xfrm>
            <a:off x="152400" y="2846388"/>
            <a:ext cx="8991600" cy="3935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800">
                <a:solidFill>
                  <a:schemeClr val="hlink"/>
                </a:solidFill>
              </a:rPr>
              <a:t>           </a:t>
            </a:r>
            <a:r>
              <a:rPr lang="en-US" sz="2800" u="sng">
                <a:solidFill>
                  <a:schemeClr val="hlink"/>
                </a:solidFill>
              </a:rPr>
              <a:t>Chứng minh</a:t>
            </a:r>
          </a:p>
          <a:p>
            <a:r>
              <a:rPr lang="en-US" sz="2800">
                <a:solidFill>
                  <a:schemeClr val="hlink"/>
                </a:solidFill>
              </a:rPr>
              <a:t>Ta có:</a:t>
            </a:r>
          </a:p>
          <a:p>
            <a:r>
              <a:rPr lang="en-US" sz="2800">
                <a:solidFill>
                  <a:schemeClr val="hlink"/>
                </a:solidFill>
              </a:rPr>
              <a:t>I 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</a:t>
            </a:r>
            <a:r>
              <a:rPr lang="en-US" sz="2800">
                <a:solidFill>
                  <a:schemeClr val="hlink"/>
                </a:solidFill>
              </a:rPr>
              <a:t> tia phân giác BE của góc B (gt) 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</a:t>
            </a:r>
            <a:r>
              <a:rPr lang="en-US" sz="2800">
                <a:solidFill>
                  <a:schemeClr val="hlink"/>
                </a:solidFill>
              </a:rPr>
              <a:t> IL = IH (1) </a:t>
            </a:r>
            <a:endParaRPr lang="en-US" sz="2800">
              <a:solidFill>
                <a:schemeClr val="hlink"/>
              </a:solidFill>
              <a:sym typeface="Symbol" pitchFamily="18" charset="2"/>
            </a:endParaRPr>
          </a:p>
          <a:p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(Vì I cách đều hai cạnh của góc B)</a:t>
            </a:r>
          </a:p>
          <a:p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I </a:t>
            </a:r>
            <a:r>
              <a:rPr lang="en-US" sz="2800">
                <a:solidFill>
                  <a:schemeClr val="hlink"/>
                </a:solidFill>
              </a:rPr>
              <a:t> tia phân giác CF của góc C (gt) 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</a:t>
            </a:r>
            <a:r>
              <a:rPr lang="en-US" sz="2800">
                <a:solidFill>
                  <a:schemeClr val="hlink"/>
                </a:solidFill>
              </a:rPr>
              <a:t> IH = IK (2) </a:t>
            </a:r>
            <a:endParaRPr lang="en-US" sz="2800">
              <a:solidFill>
                <a:schemeClr val="hlink"/>
              </a:solidFill>
              <a:sym typeface="Symbol" pitchFamily="18" charset="2"/>
            </a:endParaRPr>
          </a:p>
          <a:p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(Vì I cách đều hai cạnh của góc C)</a:t>
            </a:r>
          </a:p>
          <a:p>
            <a:r>
              <a:rPr lang="fr-FR" sz="2800">
                <a:solidFill>
                  <a:schemeClr val="hlink"/>
                </a:solidFill>
                <a:sym typeface="Symbol" pitchFamily="18" charset="2"/>
              </a:rPr>
              <a:t>Từ (1) và (2) suy ra IL = IH= IK</a:t>
            </a:r>
            <a:endParaRPr lang="en-US" sz="2800">
              <a:solidFill>
                <a:schemeClr val="hlink"/>
              </a:solidFill>
              <a:sym typeface="Symbol" pitchFamily="18" charset="2"/>
            </a:endParaRPr>
          </a:p>
          <a:p>
            <a:pPr>
              <a:buFont typeface="Symbol" pitchFamily="18" charset="2"/>
              <a:buChar char="Þ"/>
            </a:pPr>
            <a:r>
              <a:rPr lang="fr-FR" sz="2800">
                <a:solidFill>
                  <a:schemeClr val="hlink"/>
                </a:solidFill>
              </a:rPr>
              <a:t> I nằm trên tia phân giác của Â </a:t>
            </a:r>
          </a:p>
          <a:p>
            <a:pPr>
              <a:buFont typeface="Symbol" pitchFamily="18" charset="2"/>
              <a:buNone/>
            </a:pPr>
            <a:r>
              <a:rPr lang="fr-FR" sz="2800">
                <a:solidFill>
                  <a:schemeClr val="hlink"/>
                </a:solidFill>
              </a:rPr>
              <a:t>và I cách đều ba cạnh của tam giác</a:t>
            </a:r>
          </a:p>
        </p:txBody>
      </p:sp>
      <p:grpSp>
        <p:nvGrpSpPr>
          <p:cNvPr id="49238" name="Group 86"/>
          <p:cNvGrpSpPr>
            <a:grpSpLocks/>
          </p:cNvGrpSpPr>
          <p:nvPr/>
        </p:nvGrpSpPr>
        <p:grpSpPr bwMode="auto">
          <a:xfrm>
            <a:off x="4783138" y="381000"/>
            <a:ext cx="4437062" cy="3133725"/>
            <a:chOff x="2282" y="1641"/>
            <a:chExt cx="3464" cy="2647"/>
          </a:xfrm>
        </p:grpSpPr>
        <p:sp>
          <p:nvSpPr>
            <p:cNvPr id="49239" name="AutoShape 87"/>
            <p:cNvSpPr>
              <a:spLocks noChangeArrowheads="1"/>
            </p:cNvSpPr>
            <p:nvPr/>
          </p:nvSpPr>
          <p:spPr bwMode="auto">
            <a:xfrm>
              <a:off x="2602" y="2025"/>
              <a:ext cx="2841" cy="1824"/>
            </a:xfrm>
            <a:prstGeom prst="triangle">
              <a:avLst>
                <a:gd name="adj" fmla="val 35588"/>
              </a:avLst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40" name="Line 88"/>
            <p:cNvSpPr>
              <a:spLocks noChangeShapeType="1"/>
            </p:cNvSpPr>
            <p:nvPr/>
          </p:nvSpPr>
          <p:spPr bwMode="gray">
            <a:xfrm>
              <a:off x="3619" y="2025"/>
              <a:ext cx="96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41" name="Line 89"/>
            <p:cNvSpPr>
              <a:spLocks noChangeShapeType="1"/>
            </p:cNvSpPr>
            <p:nvPr/>
          </p:nvSpPr>
          <p:spPr bwMode="gray">
            <a:xfrm flipV="1">
              <a:off x="2602" y="2793"/>
              <a:ext cx="1776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42" name="Line 90"/>
            <p:cNvSpPr>
              <a:spLocks noChangeShapeType="1"/>
            </p:cNvSpPr>
            <p:nvPr/>
          </p:nvSpPr>
          <p:spPr bwMode="gray">
            <a:xfrm flipH="1" flipV="1">
              <a:off x="3082" y="2937"/>
              <a:ext cx="2352" cy="9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243" name="Group 91"/>
            <p:cNvGrpSpPr>
              <a:grpSpLocks/>
            </p:cNvGrpSpPr>
            <p:nvPr/>
          </p:nvGrpSpPr>
          <p:grpSpPr bwMode="auto">
            <a:xfrm>
              <a:off x="3178" y="2743"/>
              <a:ext cx="528" cy="434"/>
              <a:chOff x="2448" y="2494"/>
              <a:chExt cx="528" cy="434"/>
            </a:xfrm>
          </p:grpSpPr>
          <p:sp>
            <p:nvSpPr>
              <p:cNvPr id="49244" name="Line 92"/>
              <p:cNvSpPr>
                <a:spLocks noChangeShapeType="1"/>
              </p:cNvSpPr>
              <p:nvPr/>
            </p:nvSpPr>
            <p:spPr bwMode="gray">
              <a:xfrm flipH="1" flipV="1">
                <a:off x="2448" y="2592"/>
                <a:ext cx="528" cy="33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45" name="Rectangle 93"/>
              <p:cNvSpPr>
                <a:spLocks noChangeArrowheads="1"/>
              </p:cNvSpPr>
              <p:nvPr/>
            </p:nvSpPr>
            <p:spPr bwMode="gray">
              <a:xfrm rot="2002841">
                <a:off x="2459" y="2494"/>
                <a:ext cx="144" cy="137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246" name="Group 94"/>
            <p:cNvGrpSpPr>
              <a:grpSpLocks/>
            </p:cNvGrpSpPr>
            <p:nvPr/>
          </p:nvGrpSpPr>
          <p:grpSpPr bwMode="auto">
            <a:xfrm>
              <a:off x="3715" y="2574"/>
              <a:ext cx="519" cy="621"/>
              <a:chOff x="2985" y="2325"/>
              <a:chExt cx="519" cy="621"/>
            </a:xfrm>
          </p:grpSpPr>
          <p:sp>
            <p:nvSpPr>
              <p:cNvPr id="49247" name="Line 95"/>
              <p:cNvSpPr>
                <a:spLocks noChangeShapeType="1"/>
              </p:cNvSpPr>
              <p:nvPr/>
            </p:nvSpPr>
            <p:spPr bwMode="gray">
              <a:xfrm flipV="1">
                <a:off x="2985" y="2400"/>
                <a:ext cx="519" cy="54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48" name="Rectangle 96"/>
              <p:cNvSpPr>
                <a:spLocks noChangeArrowheads="1"/>
              </p:cNvSpPr>
              <p:nvPr/>
            </p:nvSpPr>
            <p:spPr bwMode="gray">
              <a:xfrm rot="13520242">
                <a:off x="3336" y="2325"/>
                <a:ext cx="144" cy="144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249" name="Group 97"/>
            <p:cNvGrpSpPr>
              <a:grpSpLocks/>
            </p:cNvGrpSpPr>
            <p:nvPr/>
          </p:nvGrpSpPr>
          <p:grpSpPr bwMode="auto">
            <a:xfrm>
              <a:off x="3628" y="3177"/>
              <a:ext cx="96" cy="672"/>
              <a:chOff x="2898" y="2928"/>
              <a:chExt cx="96" cy="672"/>
            </a:xfrm>
          </p:grpSpPr>
          <p:sp>
            <p:nvSpPr>
              <p:cNvPr id="49250" name="Line 98"/>
              <p:cNvSpPr>
                <a:spLocks noChangeShapeType="1"/>
              </p:cNvSpPr>
              <p:nvPr/>
            </p:nvSpPr>
            <p:spPr bwMode="gray">
              <a:xfrm>
                <a:off x="2994" y="2928"/>
                <a:ext cx="0" cy="672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51" name="Rectangle 99"/>
              <p:cNvSpPr>
                <a:spLocks noChangeArrowheads="1"/>
              </p:cNvSpPr>
              <p:nvPr/>
            </p:nvSpPr>
            <p:spPr bwMode="gray">
              <a:xfrm>
                <a:off x="2898" y="3501"/>
                <a:ext cx="96" cy="96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252" name="Text Box 100"/>
            <p:cNvSpPr txBox="1">
              <a:spLocks noChangeArrowheads="1"/>
            </p:cNvSpPr>
            <p:nvPr/>
          </p:nvSpPr>
          <p:spPr bwMode="gray">
            <a:xfrm>
              <a:off x="3483" y="1641"/>
              <a:ext cx="328" cy="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A</a:t>
              </a:r>
            </a:p>
          </p:txBody>
        </p:sp>
        <p:sp>
          <p:nvSpPr>
            <p:cNvPr id="49253" name="Text Box 101"/>
            <p:cNvSpPr txBox="1">
              <a:spLocks noChangeArrowheads="1"/>
            </p:cNvSpPr>
            <p:nvPr/>
          </p:nvSpPr>
          <p:spPr bwMode="gray">
            <a:xfrm>
              <a:off x="3530" y="3850"/>
              <a:ext cx="345" cy="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H</a:t>
              </a:r>
            </a:p>
          </p:txBody>
        </p:sp>
        <p:sp>
          <p:nvSpPr>
            <p:cNvPr id="49254" name="Text Box 102"/>
            <p:cNvSpPr txBox="1">
              <a:spLocks noChangeArrowheads="1"/>
            </p:cNvSpPr>
            <p:nvPr/>
          </p:nvSpPr>
          <p:spPr bwMode="gray">
            <a:xfrm>
              <a:off x="3666" y="3154"/>
              <a:ext cx="310" cy="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>
                  <a:latin typeface=".VnCourier" pitchFamily="34" charset="0"/>
                </a:rPr>
                <a:t>I</a:t>
              </a:r>
            </a:p>
          </p:txBody>
        </p:sp>
        <p:sp>
          <p:nvSpPr>
            <p:cNvPr id="49255" name="Text Box 103"/>
            <p:cNvSpPr txBox="1">
              <a:spLocks noChangeArrowheads="1"/>
            </p:cNvSpPr>
            <p:nvPr/>
          </p:nvSpPr>
          <p:spPr bwMode="gray">
            <a:xfrm>
              <a:off x="5401" y="3850"/>
              <a:ext cx="345" cy="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C</a:t>
              </a:r>
            </a:p>
          </p:txBody>
        </p:sp>
        <p:sp>
          <p:nvSpPr>
            <p:cNvPr id="49256" name="Text Box 104"/>
            <p:cNvSpPr txBox="1">
              <a:spLocks noChangeArrowheads="1"/>
            </p:cNvSpPr>
            <p:nvPr/>
          </p:nvSpPr>
          <p:spPr bwMode="gray">
            <a:xfrm>
              <a:off x="2282" y="3801"/>
              <a:ext cx="329" cy="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B</a:t>
              </a:r>
            </a:p>
          </p:txBody>
        </p:sp>
        <p:sp>
          <p:nvSpPr>
            <p:cNvPr id="49257" name="Text Box 105"/>
            <p:cNvSpPr txBox="1">
              <a:spLocks noChangeArrowheads="1"/>
            </p:cNvSpPr>
            <p:nvPr/>
          </p:nvSpPr>
          <p:spPr bwMode="gray">
            <a:xfrm>
              <a:off x="4154" y="2313"/>
              <a:ext cx="328" cy="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K</a:t>
              </a:r>
            </a:p>
          </p:txBody>
        </p:sp>
        <p:sp>
          <p:nvSpPr>
            <p:cNvPr id="49258" name="Text Box 106"/>
            <p:cNvSpPr txBox="1">
              <a:spLocks noChangeArrowheads="1"/>
            </p:cNvSpPr>
            <p:nvPr/>
          </p:nvSpPr>
          <p:spPr bwMode="gray">
            <a:xfrm>
              <a:off x="2908" y="2534"/>
              <a:ext cx="299" cy="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L</a:t>
              </a:r>
            </a:p>
          </p:txBody>
        </p:sp>
        <p:sp>
          <p:nvSpPr>
            <p:cNvPr id="49259" name="Text Box 107"/>
            <p:cNvSpPr txBox="1">
              <a:spLocks noChangeArrowheads="1"/>
            </p:cNvSpPr>
            <p:nvPr/>
          </p:nvSpPr>
          <p:spPr bwMode="gray">
            <a:xfrm>
              <a:off x="4368" y="2562"/>
              <a:ext cx="328" cy="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E</a:t>
              </a:r>
            </a:p>
          </p:txBody>
        </p:sp>
        <p:sp>
          <p:nvSpPr>
            <p:cNvPr id="49260" name="Text Box 108"/>
            <p:cNvSpPr txBox="1">
              <a:spLocks noChangeArrowheads="1"/>
            </p:cNvSpPr>
            <p:nvPr/>
          </p:nvSpPr>
          <p:spPr bwMode="gray">
            <a:xfrm>
              <a:off x="2722" y="2745"/>
              <a:ext cx="314" cy="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800"/>
                <a:t>F</a:t>
              </a:r>
            </a:p>
          </p:txBody>
        </p:sp>
      </p:grpSp>
      <p:graphicFrame>
        <p:nvGraphicFramePr>
          <p:cNvPr id="49277" name="Group 125"/>
          <p:cNvGraphicFramePr>
            <a:graphicFrameLocks noGrp="1"/>
          </p:cNvGraphicFramePr>
          <p:nvPr/>
        </p:nvGraphicFramePr>
        <p:xfrm>
          <a:off x="76200" y="228600"/>
          <a:ext cx="4876800" cy="2663825"/>
        </p:xfrm>
        <a:graphic>
          <a:graphicData uri="http://schemas.openxmlformats.org/drawingml/2006/table">
            <a:tbl>
              <a:tblPr/>
              <a:tblGrid>
                <a:gridCol w="838200"/>
                <a:gridCol w="4038600"/>
              </a:tblGrid>
              <a:tr h="1314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Cho ABC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BE là phân giác của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CF là phân giác của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C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BE cắt CF tại 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KL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 AI là tia phân giác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A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 I cách đều 3 cạnh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762000" y="1447800"/>
            <a:ext cx="7772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800"/>
              <a:t>Ba đường phân giác của một tam giác cùng đi qua một điểm. Điểm này cách đều ba cạnh của tam giác đó.</a:t>
            </a:r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61913" y="909638"/>
            <a:ext cx="27368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 </a:t>
            </a:r>
            <a:r>
              <a:rPr lang="en-US" sz="28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Định lí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(SGK)</a:t>
            </a:r>
          </a:p>
        </p:txBody>
      </p:sp>
      <p:sp>
        <p:nvSpPr>
          <p:cNvPr id="38969" name="Rectangle 57"/>
          <p:cNvSpPr>
            <a:spLocks noChangeArrowheads="1"/>
          </p:cNvSpPr>
          <p:nvPr/>
        </p:nvSpPr>
        <p:spPr bwMode="white">
          <a:xfrm>
            <a:off x="304800" y="152400"/>
            <a:ext cx="8153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lang="en-US" sz="28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Tính chất ba đường phân giác của tam giác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graphicFrame>
        <p:nvGraphicFramePr>
          <p:cNvPr id="39004" name="Group 92"/>
          <p:cNvGraphicFramePr>
            <a:graphicFrameLocks noGrp="1"/>
          </p:cNvGraphicFramePr>
          <p:nvPr>
            <p:ph/>
          </p:nvPr>
        </p:nvGraphicFramePr>
        <p:xfrm>
          <a:off x="76200" y="3124200"/>
          <a:ext cx="4876800" cy="3086100"/>
        </p:xfrm>
        <a:graphic>
          <a:graphicData uri="http://schemas.openxmlformats.org/drawingml/2006/table">
            <a:tbl>
              <a:tblPr/>
              <a:tblGrid>
                <a:gridCol w="839788"/>
                <a:gridCol w="4037012"/>
              </a:tblGrid>
              <a:tr h="1314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Cho ABC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BE là phân giác của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CF là phân giác của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C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BE cắt CF tại 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KL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 AI là tia phân giác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A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 I cách đều 3 cạnh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Symbol" pitchFamily="18" charset="2"/>
                        </a:rPr>
                        <a:t>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9005" name="Group 93"/>
          <p:cNvGrpSpPr>
            <a:grpSpLocks/>
          </p:cNvGrpSpPr>
          <p:nvPr/>
        </p:nvGrpSpPr>
        <p:grpSpPr bwMode="auto">
          <a:xfrm>
            <a:off x="4648200" y="3295650"/>
            <a:ext cx="4625975" cy="3181350"/>
            <a:chOff x="2290" y="1641"/>
            <a:chExt cx="3448" cy="2639"/>
          </a:xfrm>
        </p:grpSpPr>
        <p:sp>
          <p:nvSpPr>
            <p:cNvPr id="39006" name="AutoShape 94"/>
            <p:cNvSpPr>
              <a:spLocks noChangeArrowheads="1"/>
            </p:cNvSpPr>
            <p:nvPr/>
          </p:nvSpPr>
          <p:spPr bwMode="auto">
            <a:xfrm>
              <a:off x="2602" y="2025"/>
              <a:ext cx="2841" cy="1824"/>
            </a:xfrm>
            <a:prstGeom prst="triangle">
              <a:avLst>
                <a:gd name="adj" fmla="val 35588"/>
              </a:avLst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7" name="Line 95"/>
            <p:cNvSpPr>
              <a:spLocks noChangeShapeType="1"/>
            </p:cNvSpPr>
            <p:nvPr/>
          </p:nvSpPr>
          <p:spPr bwMode="gray">
            <a:xfrm>
              <a:off x="3619" y="2025"/>
              <a:ext cx="96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8" name="Line 96"/>
            <p:cNvSpPr>
              <a:spLocks noChangeShapeType="1"/>
            </p:cNvSpPr>
            <p:nvPr/>
          </p:nvSpPr>
          <p:spPr bwMode="gray">
            <a:xfrm flipV="1">
              <a:off x="2602" y="2793"/>
              <a:ext cx="1776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9" name="Line 97"/>
            <p:cNvSpPr>
              <a:spLocks noChangeShapeType="1"/>
            </p:cNvSpPr>
            <p:nvPr/>
          </p:nvSpPr>
          <p:spPr bwMode="gray">
            <a:xfrm flipH="1" flipV="1">
              <a:off x="3082" y="2937"/>
              <a:ext cx="2352" cy="9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9010" name="Group 98"/>
            <p:cNvGrpSpPr>
              <a:grpSpLocks/>
            </p:cNvGrpSpPr>
            <p:nvPr/>
          </p:nvGrpSpPr>
          <p:grpSpPr bwMode="auto">
            <a:xfrm>
              <a:off x="3178" y="2743"/>
              <a:ext cx="528" cy="434"/>
              <a:chOff x="2448" y="2494"/>
              <a:chExt cx="528" cy="434"/>
            </a:xfrm>
          </p:grpSpPr>
          <p:sp>
            <p:nvSpPr>
              <p:cNvPr id="39011" name="Line 99"/>
              <p:cNvSpPr>
                <a:spLocks noChangeShapeType="1"/>
              </p:cNvSpPr>
              <p:nvPr/>
            </p:nvSpPr>
            <p:spPr bwMode="gray">
              <a:xfrm flipH="1" flipV="1">
                <a:off x="2448" y="2592"/>
                <a:ext cx="528" cy="33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12" name="Rectangle 100"/>
              <p:cNvSpPr>
                <a:spLocks noChangeArrowheads="1"/>
              </p:cNvSpPr>
              <p:nvPr/>
            </p:nvSpPr>
            <p:spPr bwMode="gray">
              <a:xfrm rot="2002841">
                <a:off x="2459" y="2494"/>
                <a:ext cx="144" cy="137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013" name="Group 101"/>
            <p:cNvGrpSpPr>
              <a:grpSpLocks/>
            </p:cNvGrpSpPr>
            <p:nvPr/>
          </p:nvGrpSpPr>
          <p:grpSpPr bwMode="auto">
            <a:xfrm>
              <a:off x="3715" y="2574"/>
              <a:ext cx="519" cy="621"/>
              <a:chOff x="2985" y="2325"/>
              <a:chExt cx="519" cy="621"/>
            </a:xfrm>
          </p:grpSpPr>
          <p:sp>
            <p:nvSpPr>
              <p:cNvPr id="39014" name="Line 102"/>
              <p:cNvSpPr>
                <a:spLocks noChangeShapeType="1"/>
              </p:cNvSpPr>
              <p:nvPr/>
            </p:nvSpPr>
            <p:spPr bwMode="gray">
              <a:xfrm flipV="1">
                <a:off x="2985" y="2400"/>
                <a:ext cx="519" cy="54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15" name="Rectangle 103"/>
              <p:cNvSpPr>
                <a:spLocks noChangeArrowheads="1"/>
              </p:cNvSpPr>
              <p:nvPr/>
            </p:nvSpPr>
            <p:spPr bwMode="gray">
              <a:xfrm rot="13520242">
                <a:off x="3336" y="2325"/>
                <a:ext cx="144" cy="144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016" name="Group 104"/>
            <p:cNvGrpSpPr>
              <a:grpSpLocks/>
            </p:cNvGrpSpPr>
            <p:nvPr/>
          </p:nvGrpSpPr>
          <p:grpSpPr bwMode="auto">
            <a:xfrm>
              <a:off x="3628" y="3177"/>
              <a:ext cx="96" cy="672"/>
              <a:chOff x="2898" y="2928"/>
              <a:chExt cx="96" cy="672"/>
            </a:xfrm>
          </p:grpSpPr>
          <p:sp>
            <p:nvSpPr>
              <p:cNvPr id="39017" name="Line 105"/>
              <p:cNvSpPr>
                <a:spLocks noChangeShapeType="1"/>
              </p:cNvSpPr>
              <p:nvPr/>
            </p:nvSpPr>
            <p:spPr bwMode="gray">
              <a:xfrm>
                <a:off x="2994" y="2928"/>
                <a:ext cx="0" cy="672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18" name="Rectangle 106"/>
              <p:cNvSpPr>
                <a:spLocks noChangeArrowheads="1"/>
              </p:cNvSpPr>
              <p:nvPr/>
            </p:nvSpPr>
            <p:spPr bwMode="gray">
              <a:xfrm>
                <a:off x="2898" y="3501"/>
                <a:ext cx="96" cy="96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9019" name="Text Box 107"/>
            <p:cNvSpPr txBox="1">
              <a:spLocks noChangeArrowheads="1"/>
            </p:cNvSpPr>
            <p:nvPr/>
          </p:nvSpPr>
          <p:spPr bwMode="gray">
            <a:xfrm>
              <a:off x="3490" y="1641"/>
              <a:ext cx="313" cy="4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A</a:t>
              </a:r>
            </a:p>
          </p:txBody>
        </p:sp>
        <p:sp>
          <p:nvSpPr>
            <p:cNvPr id="39020" name="Text Box 108"/>
            <p:cNvSpPr txBox="1">
              <a:spLocks noChangeArrowheads="1"/>
            </p:cNvSpPr>
            <p:nvPr/>
          </p:nvSpPr>
          <p:spPr bwMode="gray">
            <a:xfrm>
              <a:off x="3537" y="3849"/>
              <a:ext cx="329" cy="4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H</a:t>
              </a:r>
            </a:p>
          </p:txBody>
        </p:sp>
        <p:sp>
          <p:nvSpPr>
            <p:cNvPr id="39021" name="Text Box 109"/>
            <p:cNvSpPr txBox="1">
              <a:spLocks noChangeArrowheads="1"/>
            </p:cNvSpPr>
            <p:nvPr/>
          </p:nvSpPr>
          <p:spPr bwMode="gray">
            <a:xfrm>
              <a:off x="3674" y="3153"/>
              <a:ext cx="296" cy="4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>
                  <a:latin typeface=".VnCourier" pitchFamily="34" charset="0"/>
                </a:rPr>
                <a:t>I</a:t>
              </a:r>
            </a:p>
          </p:txBody>
        </p:sp>
        <p:sp>
          <p:nvSpPr>
            <p:cNvPr id="39022" name="Text Box 110"/>
            <p:cNvSpPr txBox="1">
              <a:spLocks noChangeArrowheads="1"/>
            </p:cNvSpPr>
            <p:nvPr/>
          </p:nvSpPr>
          <p:spPr bwMode="gray">
            <a:xfrm>
              <a:off x="5409" y="3849"/>
              <a:ext cx="329" cy="4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C</a:t>
              </a:r>
            </a:p>
          </p:txBody>
        </p:sp>
        <p:sp>
          <p:nvSpPr>
            <p:cNvPr id="39023" name="Text Box 111"/>
            <p:cNvSpPr txBox="1">
              <a:spLocks noChangeArrowheads="1"/>
            </p:cNvSpPr>
            <p:nvPr/>
          </p:nvSpPr>
          <p:spPr bwMode="gray">
            <a:xfrm>
              <a:off x="2290" y="3801"/>
              <a:ext cx="313" cy="4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B</a:t>
              </a:r>
            </a:p>
          </p:txBody>
        </p:sp>
        <p:sp>
          <p:nvSpPr>
            <p:cNvPr id="39024" name="Text Box 112"/>
            <p:cNvSpPr txBox="1">
              <a:spLocks noChangeArrowheads="1"/>
            </p:cNvSpPr>
            <p:nvPr/>
          </p:nvSpPr>
          <p:spPr bwMode="gray">
            <a:xfrm>
              <a:off x="4162" y="2313"/>
              <a:ext cx="314" cy="4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K</a:t>
              </a:r>
            </a:p>
          </p:txBody>
        </p:sp>
        <p:sp>
          <p:nvSpPr>
            <p:cNvPr id="39025" name="Text Box 113"/>
            <p:cNvSpPr txBox="1">
              <a:spLocks noChangeArrowheads="1"/>
            </p:cNvSpPr>
            <p:nvPr/>
          </p:nvSpPr>
          <p:spPr bwMode="gray">
            <a:xfrm>
              <a:off x="2917" y="2537"/>
              <a:ext cx="285" cy="4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L</a:t>
              </a:r>
            </a:p>
          </p:txBody>
        </p:sp>
        <p:sp>
          <p:nvSpPr>
            <p:cNvPr id="39026" name="Text Box 114"/>
            <p:cNvSpPr txBox="1">
              <a:spLocks noChangeArrowheads="1"/>
            </p:cNvSpPr>
            <p:nvPr/>
          </p:nvSpPr>
          <p:spPr bwMode="gray">
            <a:xfrm>
              <a:off x="4376" y="2562"/>
              <a:ext cx="314" cy="4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E</a:t>
              </a:r>
            </a:p>
          </p:txBody>
        </p:sp>
        <p:sp>
          <p:nvSpPr>
            <p:cNvPr id="39027" name="Text Box 115"/>
            <p:cNvSpPr txBox="1">
              <a:spLocks noChangeArrowheads="1"/>
            </p:cNvSpPr>
            <p:nvPr/>
          </p:nvSpPr>
          <p:spPr bwMode="gray">
            <a:xfrm>
              <a:off x="2729" y="2745"/>
              <a:ext cx="299" cy="4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F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9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/>
      <p:bldP spid="389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0" y="1676400"/>
            <a:ext cx="3200400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/>
              <a:t>Vậy địa điểm cần tìm để xây dựng đài quan sát là giao điểm của ba đường phân giác của tam giác ABC.</a:t>
            </a: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3300" name="Picture 52" descr="choica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063" y="0"/>
            <a:ext cx="58499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301" name="Line 53"/>
          <p:cNvSpPr>
            <a:spLocks noChangeShapeType="1"/>
          </p:cNvSpPr>
          <p:nvPr/>
        </p:nvSpPr>
        <p:spPr bwMode="auto">
          <a:xfrm flipH="1">
            <a:off x="4314825" y="1585913"/>
            <a:ext cx="2209800" cy="3581400"/>
          </a:xfrm>
          <a:prstGeom prst="line">
            <a:avLst/>
          </a:prstGeom>
          <a:noFill/>
          <a:ln w="38100">
            <a:solidFill>
              <a:srgbClr val="E51E0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2" name="Line 54"/>
          <p:cNvSpPr>
            <a:spLocks noChangeShapeType="1"/>
          </p:cNvSpPr>
          <p:nvPr/>
        </p:nvSpPr>
        <p:spPr bwMode="auto">
          <a:xfrm flipV="1">
            <a:off x="4267200" y="4419600"/>
            <a:ext cx="3352800" cy="762000"/>
          </a:xfrm>
          <a:prstGeom prst="line">
            <a:avLst/>
          </a:prstGeom>
          <a:noFill/>
          <a:ln w="38100">
            <a:solidFill>
              <a:srgbClr val="E51E0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3" name="Line 55"/>
          <p:cNvSpPr>
            <a:spLocks noChangeShapeType="1"/>
          </p:cNvSpPr>
          <p:nvPr/>
        </p:nvSpPr>
        <p:spPr bwMode="auto">
          <a:xfrm flipH="1" flipV="1">
            <a:off x="6477000" y="1600200"/>
            <a:ext cx="1143000" cy="2819400"/>
          </a:xfrm>
          <a:prstGeom prst="line">
            <a:avLst/>
          </a:prstGeom>
          <a:noFill/>
          <a:ln w="38100">
            <a:solidFill>
              <a:srgbClr val="E51E0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4" name="Line 56"/>
          <p:cNvSpPr>
            <a:spLocks noChangeShapeType="1"/>
          </p:cNvSpPr>
          <p:nvPr/>
        </p:nvSpPr>
        <p:spPr bwMode="auto">
          <a:xfrm flipH="1">
            <a:off x="6172200" y="1600200"/>
            <a:ext cx="304800" cy="31242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5" name="Line 57"/>
          <p:cNvSpPr>
            <a:spLocks noChangeShapeType="1"/>
          </p:cNvSpPr>
          <p:nvPr/>
        </p:nvSpPr>
        <p:spPr bwMode="auto">
          <a:xfrm flipV="1">
            <a:off x="4267200" y="3200400"/>
            <a:ext cx="2819400" cy="19812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6" name="Line 58"/>
          <p:cNvSpPr>
            <a:spLocks noChangeShapeType="1"/>
          </p:cNvSpPr>
          <p:nvPr/>
        </p:nvSpPr>
        <p:spPr bwMode="auto">
          <a:xfrm flipH="1" flipV="1">
            <a:off x="5410200" y="3352800"/>
            <a:ext cx="2209800" cy="1066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7" name="Oval 59"/>
          <p:cNvSpPr>
            <a:spLocks noChangeArrowheads="1"/>
          </p:cNvSpPr>
          <p:nvPr/>
        </p:nvSpPr>
        <p:spPr bwMode="auto">
          <a:xfrm>
            <a:off x="6172200" y="3657600"/>
            <a:ext cx="228600" cy="228600"/>
          </a:xfrm>
          <a:prstGeom prst="ellipse">
            <a:avLst/>
          </a:prstGeom>
          <a:solidFill>
            <a:srgbClr val="E51E09"/>
          </a:solidFill>
          <a:ln w="9525" algn="ctr">
            <a:solidFill>
              <a:srgbClr val="E51E0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08" name="Text Box 60"/>
          <p:cNvSpPr txBox="1">
            <a:spLocks noChangeArrowheads="1"/>
          </p:cNvSpPr>
          <p:nvPr/>
        </p:nvSpPr>
        <p:spPr bwMode="auto">
          <a:xfrm>
            <a:off x="6324600" y="941388"/>
            <a:ext cx="51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E51E09"/>
                </a:solidFill>
              </a:rPr>
              <a:t>A</a:t>
            </a:r>
          </a:p>
        </p:txBody>
      </p:sp>
      <p:sp>
        <p:nvSpPr>
          <p:cNvPr id="53309" name="Text Box 61"/>
          <p:cNvSpPr txBox="1">
            <a:spLocks noChangeArrowheads="1"/>
          </p:cNvSpPr>
          <p:nvPr/>
        </p:nvSpPr>
        <p:spPr bwMode="auto">
          <a:xfrm>
            <a:off x="6248400" y="3810000"/>
            <a:ext cx="311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E51E09"/>
                </a:solidFill>
              </a:rPr>
              <a:t>I</a:t>
            </a:r>
          </a:p>
        </p:txBody>
      </p:sp>
      <p:sp>
        <p:nvSpPr>
          <p:cNvPr id="53310" name="Text Box 62"/>
          <p:cNvSpPr txBox="1">
            <a:spLocks noChangeArrowheads="1"/>
          </p:cNvSpPr>
          <p:nvPr/>
        </p:nvSpPr>
        <p:spPr bwMode="auto">
          <a:xfrm>
            <a:off x="4191000" y="5257800"/>
            <a:ext cx="51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E51E09"/>
                </a:solidFill>
              </a:rPr>
              <a:t>B</a:t>
            </a:r>
          </a:p>
        </p:txBody>
      </p:sp>
      <p:sp>
        <p:nvSpPr>
          <p:cNvPr id="53311" name="Text Box 63"/>
          <p:cNvSpPr txBox="1">
            <a:spLocks noChangeArrowheads="1"/>
          </p:cNvSpPr>
          <p:nvPr/>
        </p:nvSpPr>
        <p:spPr bwMode="auto">
          <a:xfrm>
            <a:off x="7315200" y="4464050"/>
            <a:ext cx="51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E51E09"/>
                </a:solidFill>
              </a:rPr>
              <a:t>C</a:t>
            </a:r>
          </a:p>
        </p:txBody>
      </p:sp>
      <p:sp>
        <p:nvSpPr>
          <p:cNvPr id="53312" name="Arc 64"/>
          <p:cNvSpPr>
            <a:spLocks/>
          </p:cNvSpPr>
          <p:nvPr/>
        </p:nvSpPr>
        <p:spPr bwMode="auto">
          <a:xfrm rot="1434123">
            <a:off x="5021263" y="4633913"/>
            <a:ext cx="304800" cy="22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13" name="Arc 65"/>
          <p:cNvSpPr>
            <a:spLocks/>
          </p:cNvSpPr>
          <p:nvPr/>
        </p:nvSpPr>
        <p:spPr bwMode="auto">
          <a:xfrm rot="721277">
            <a:off x="4876800" y="4259263"/>
            <a:ext cx="280988" cy="2651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15" name="Arc 67"/>
          <p:cNvSpPr>
            <a:spLocks/>
          </p:cNvSpPr>
          <p:nvPr/>
        </p:nvSpPr>
        <p:spPr bwMode="auto">
          <a:xfrm rot="9179901">
            <a:off x="6038850" y="2324100"/>
            <a:ext cx="269875" cy="3381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 cmpd="thickThin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16" name="Arc 68"/>
          <p:cNvSpPr>
            <a:spLocks/>
          </p:cNvSpPr>
          <p:nvPr/>
        </p:nvSpPr>
        <p:spPr bwMode="auto">
          <a:xfrm rot="8249479">
            <a:off x="6456363" y="2374900"/>
            <a:ext cx="304800" cy="3286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 cmpd="thickThin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17" name="Arc 69"/>
          <p:cNvSpPr>
            <a:spLocks/>
          </p:cNvSpPr>
          <p:nvPr/>
        </p:nvSpPr>
        <p:spPr bwMode="auto">
          <a:xfrm rot="14497646">
            <a:off x="6883400" y="4221163"/>
            <a:ext cx="304800" cy="2603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18" name="Arc 70"/>
          <p:cNvSpPr>
            <a:spLocks/>
          </p:cNvSpPr>
          <p:nvPr/>
        </p:nvSpPr>
        <p:spPr bwMode="auto">
          <a:xfrm rot="15936951">
            <a:off x="7077869" y="3806031"/>
            <a:ext cx="304800" cy="3190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19" name="Text Box 71"/>
          <p:cNvSpPr txBox="1">
            <a:spLocks noChangeArrowheads="1"/>
          </p:cNvSpPr>
          <p:nvPr/>
        </p:nvSpPr>
        <p:spPr bwMode="auto">
          <a:xfrm>
            <a:off x="0" y="762000"/>
            <a:ext cx="3124200" cy="447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/>
              <a:t>Địa điểm để xây dựng đài quan sát sao cho các khoảng cách từ đó đến hai con đường và đến bờ sông bằng nhau nằm ở đâu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5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3000"/>
                                        <p:tgtEl>
                                          <p:spTgt spid="53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3000"/>
                                        <p:tgtEl>
                                          <p:spTgt spid="5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533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533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533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533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533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533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53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53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2000"/>
                                        <p:tgtEl>
                                          <p:spTgt spid="5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2000"/>
                                        <p:tgtEl>
                                          <p:spTgt spid="53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2000"/>
                                        <p:tgtEl>
                                          <p:spTgt spid="53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2000"/>
                                        <p:tgtEl>
                                          <p:spTgt spid="53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2000"/>
                                        <p:tgtEl>
                                          <p:spTgt spid="5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2000"/>
                                        <p:tgtEl>
                                          <p:spTgt spid="5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2000"/>
                                        <p:tgtEl>
                                          <p:spTgt spid="5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2000"/>
                                        <p:tgtEl>
                                          <p:spTgt spid="5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2000"/>
                                        <p:tgtEl>
                                          <p:spTgt spid="53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2000"/>
                                        <p:tgtEl>
                                          <p:spTgt spid="5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2000"/>
                                        <p:tgtEl>
                                          <p:spTgt spid="53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2000"/>
                                        <p:tgtEl>
                                          <p:spTgt spid="53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2" presetID="2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 tmFilter="0, 0; .2, .5; .8, .5; 1, 0"/>
                                        <p:tgtEl>
                                          <p:spTgt spid="533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500" autoRev="1" fill="hold"/>
                                        <p:tgtEl>
                                          <p:spTgt spid="533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6" presetID="2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 tmFilter="0, 0; .2, .5; .8, .5; 1, 0"/>
                                        <p:tgtEl>
                                          <p:spTgt spid="533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500" autoRev="1" fill="hold"/>
                                        <p:tgtEl>
                                          <p:spTgt spid="533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53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2" grpId="0"/>
      <p:bldP spid="53301" grpId="0" animBg="1"/>
      <p:bldP spid="53301" grpId="1" animBg="1"/>
      <p:bldP spid="53302" grpId="0" animBg="1"/>
      <p:bldP spid="53302" grpId="1" animBg="1"/>
      <p:bldP spid="53303" grpId="0" animBg="1"/>
      <p:bldP spid="53303" grpId="1" animBg="1"/>
      <p:bldP spid="53304" grpId="0" animBg="1"/>
      <p:bldP spid="53305" grpId="0" animBg="1"/>
      <p:bldP spid="53306" grpId="0" animBg="1"/>
      <p:bldP spid="53307" grpId="0" animBg="1"/>
      <p:bldP spid="53307" grpId="1" animBg="1"/>
      <p:bldP spid="53308" grpId="0"/>
      <p:bldP spid="53309" grpId="0"/>
      <p:bldP spid="53309" grpId="1"/>
      <p:bldP spid="53310" grpId="0"/>
      <p:bldP spid="53311" grpId="0"/>
      <p:bldP spid="53312" grpId="0" animBg="1"/>
      <p:bldP spid="53313" grpId="0" animBg="1"/>
      <p:bldP spid="53315" grpId="0" animBg="1"/>
      <p:bldP spid="53316" grpId="0" animBg="1"/>
      <p:bldP spid="53317" grpId="0" animBg="1"/>
      <p:bldP spid="53318" grpId="0" animBg="1"/>
      <p:bldP spid="533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AutoShape 2"/>
          <p:cNvSpPr>
            <a:spLocks noChangeArrowheads="1"/>
          </p:cNvSpPr>
          <p:nvPr/>
        </p:nvSpPr>
        <p:spPr bwMode="auto">
          <a:xfrm>
            <a:off x="152400" y="76200"/>
            <a:ext cx="8839200" cy="1143000"/>
          </a:xfrm>
          <a:prstGeom prst="wedgeRoundRectCallout">
            <a:avLst>
              <a:gd name="adj1" fmla="val -24676"/>
              <a:gd name="adj2" fmla="val 19306"/>
              <a:gd name="adj3" fmla="val 16667"/>
            </a:avLst>
          </a:prstGeom>
          <a:solidFill>
            <a:srgbClr val="008000">
              <a:alpha val="78000"/>
            </a:srgbClr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eaLnBrk="1" hangingPunct="1"/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Nếu I là giao điểm của ba đường phân giác </a:t>
            </a:r>
          </a:p>
          <a:p>
            <a:pPr algn="ctr" eaLnBrk="1" hangingPunct="1"/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 một tam giác thì: 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07523" name="Group 3"/>
          <p:cNvGrpSpPr>
            <a:grpSpLocks/>
          </p:cNvGrpSpPr>
          <p:nvPr/>
        </p:nvGrpSpPr>
        <p:grpSpPr bwMode="auto">
          <a:xfrm>
            <a:off x="1219200" y="1295400"/>
            <a:ext cx="7162800" cy="1143000"/>
            <a:chOff x="288" y="864"/>
            <a:chExt cx="5232" cy="768"/>
          </a:xfrm>
        </p:grpSpPr>
        <p:grpSp>
          <p:nvGrpSpPr>
            <p:cNvPr id="107524" name="Group 4"/>
            <p:cNvGrpSpPr>
              <a:grpSpLocks/>
            </p:cNvGrpSpPr>
            <p:nvPr/>
          </p:nvGrpSpPr>
          <p:grpSpPr bwMode="auto">
            <a:xfrm>
              <a:off x="288" y="864"/>
              <a:ext cx="5088" cy="768"/>
              <a:chOff x="144" y="1008"/>
              <a:chExt cx="4656" cy="631"/>
            </a:xfrm>
          </p:grpSpPr>
          <p:sp>
            <p:nvSpPr>
              <p:cNvPr id="107525" name="Rectangle 5"/>
              <p:cNvSpPr>
                <a:spLocks noChangeArrowheads="1"/>
              </p:cNvSpPr>
              <p:nvPr/>
            </p:nvSpPr>
            <p:spPr bwMode="gray">
              <a:xfrm flipH="1">
                <a:off x="432" y="1164"/>
                <a:ext cx="4368" cy="453"/>
              </a:xfrm>
              <a:prstGeom prst="rect">
                <a:avLst/>
              </a:prstGeom>
              <a:gradFill rotWithShape="1">
                <a:gsLst>
                  <a:gs pos="0">
                    <a:srgbClr val="004B70">
                      <a:alpha val="80000"/>
                    </a:srgbClr>
                  </a:gs>
                  <a:gs pos="100000">
                    <a:srgbClr val="E9893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7526" name="Group 6"/>
              <p:cNvGrpSpPr>
                <a:grpSpLocks/>
              </p:cNvGrpSpPr>
              <p:nvPr/>
            </p:nvGrpSpPr>
            <p:grpSpPr bwMode="auto">
              <a:xfrm flipH="1">
                <a:off x="144" y="1008"/>
                <a:ext cx="692" cy="631"/>
                <a:chOff x="1488" y="1968"/>
                <a:chExt cx="432" cy="432"/>
              </a:xfrm>
            </p:grpSpPr>
            <p:grpSp>
              <p:nvGrpSpPr>
                <p:cNvPr id="107527" name="Group 7"/>
                <p:cNvGrpSpPr>
                  <a:grpSpLocks/>
                </p:cNvGrpSpPr>
                <p:nvPr/>
              </p:nvGrpSpPr>
              <p:grpSpPr bwMode="auto">
                <a:xfrm>
                  <a:off x="1488" y="1968"/>
                  <a:ext cx="432" cy="432"/>
                  <a:chOff x="2016" y="1920"/>
                  <a:chExt cx="1680" cy="1680"/>
                </a:xfrm>
              </p:grpSpPr>
              <p:sp>
                <p:nvSpPr>
                  <p:cNvPr id="107528" name="Oval 8"/>
                  <p:cNvSpPr>
                    <a:spLocks noChangeArrowheads="1"/>
                  </p:cNvSpPr>
                  <p:nvPr/>
                </p:nvSpPr>
                <p:spPr bwMode="gray">
                  <a:xfrm>
                    <a:off x="2016" y="1920"/>
                    <a:ext cx="1680" cy="1680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FF9900"/>
                      </a:gs>
                      <a:gs pos="100000">
                        <a:srgbClr val="FF9900">
                          <a:gamma/>
                          <a:shade val="39216"/>
                          <a:invGamma/>
                        </a:srgbClr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7529" name="Freeform 9"/>
                  <p:cNvSpPr>
                    <a:spLocks/>
                  </p:cNvSpPr>
                  <p:nvPr/>
                </p:nvSpPr>
                <p:spPr bwMode="gray">
                  <a:xfrm>
                    <a:off x="2208" y="1948"/>
                    <a:ext cx="1296" cy="634"/>
                  </a:xfrm>
                  <a:custGeom>
                    <a:avLst/>
                    <a:gdLst>
                      <a:gd name="T0" fmla="*/ 1301 w 1321"/>
                      <a:gd name="T1" fmla="*/ 401 h 712"/>
                      <a:gd name="T2" fmla="*/ 1317 w 1321"/>
                      <a:gd name="T3" fmla="*/ 442 h 712"/>
                      <a:gd name="T4" fmla="*/ 1321 w 1321"/>
                      <a:gd name="T5" fmla="*/ 481 h 712"/>
                      <a:gd name="T6" fmla="*/ 1315 w 1321"/>
                      <a:gd name="T7" fmla="*/ 516 h 712"/>
                      <a:gd name="T8" fmla="*/ 1298 w 1321"/>
                      <a:gd name="T9" fmla="*/ 550 h 712"/>
                      <a:gd name="T10" fmla="*/ 1272 w 1321"/>
                      <a:gd name="T11" fmla="*/ 579 h 712"/>
                      <a:gd name="T12" fmla="*/ 1239 w 1321"/>
                      <a:gd name="T13" fmla="*/ 604 h 712"/>
                      <a:gd name="T14" fmla="*/ 1196 w 1321"/>
                      <a:gd name="T15" fmla="*/ 628 h 712"/>
                      <a:gd name="T16" fmla="*/ 1147 w 1321"/>
                      <a:gd name="T17" fmla="*/ 649 h 712"/>
                      <a:gd name="T18" fmla="*/ 1092 w 1321"/>
                      <a:gd name="T19" fmla="*/ 667 h 712"/>
                      <a:gd name="T20" fmla="*/ 1031 w 1321"/>
                      <a:gd name="T21" fmla="*/ 683 h 712"/>
                      <a:gd name="T22" fmla="*/ 967 w 1321"/>
                      <a:gd name="T23" fmla="*/ 694 h 712"/>
                      <a:gd name="T24" fmla="*/ 896 w 1321"/>
                      <a:gd name="T25" fmla="*/ 704 h 712"/>
                      <a:gd name="T26" fmla="*/ 824 w 1321"/>
                      <a:gd name="T27" fmla="*/ 710 h 712"/>
                      <a:gd name="T28" fmla="*/ 795 w 1321"/>
                      <a:gd name="T29" fmla="*/ 712 h 712"/>
                      <a:gd name="T30" fmla="*/ 476 w 1321"/>
                      <a:gd name="T31" fmla="*/ 712 h 712"/>
                      <a:gd name="T32" fmla="*/ 472 w 1321"/>
                      <a:gd name="T33" fmla="*/ 712 h 712"/>
                      <a:gd name="T34" fmla="*/ 409 w 1321"/>
                      <a:gd name="T35" fmla="*/ 708 h 712"/>
                      <a:gd name="T36" fmla="*/ 348 w 1321"/>
                      <a:gd name="T37" fmla="*/ 704 h 712"/>
                      <a:gd name="T38" fmla="*/ 290 w 1321"/>
                      <a:gd name="T39" fmla="*/ 696 h 712"/>
                      <a:gd name="T40" fmla="*/ 235 w 1321"/>
                      <a:gd name="T41" fmla="*/ 689 h 712"/>
                      <a:gd name="T42" fmla="*/ 186 w 1321"/>
                      <a:gd name="T43" fmla="*/ 677 h 712"/>
                      <a:gd name="T44" fmla="*/ 141 w 1321"/>
                      <a:gd name="T45" fmla="*/ 663 h 712"/>
                      <a:gd name="T46" fmla="*/ 102 w 1321"/>
                      <a:gd name="T47" fmla="*/ 648 h 712"/>
                      <a:gd name="T48" fmla="*/ 67 w 1321"/>
                      <a:gd name="T49" fmla="*/ 630 h 712"/>
                      <a:gd name="T50" fmla="*/ 39 w 1321"/>
                      <a:gd name="T51" fmla="*/ 608 h 712"/>
                      <a:gd name="T52" fmla="*/ 18 w 1321"/>
                      <a:gd name="T53" fmla="*/ 583 h 712"/>
                      <a:gd name="T54" fmla="*/ 6 w 1321"/>
                      <a:gd name="T55" fmla="*/ 554 h 712"/>
                      <a:gd name="T56" fmla="*/ 0 w 1321"/>
                      <a:gd name="T57" fmla="*/ 524 h 712"/>
                      <a:gd name="T58" fmla="*/ 0 w 1321"/>
                      <a:gd name="T59" fmla="*/ 520 h 712"/>
                      <a:gd name="T60" fmla="*/ 4 w 1321"/>
                      <a:gd name="T61" fmla="*/ 487 h 712"/>
                      <a:gd name="T62" fmla="*/ 16 w 1321"/>
                      <a:gd name="T63" fmla="*/ 446 h 712"/>
                      <a:gd name="T64" fmla="*/ 51 w 1321"/>
                      <a:gd name="T65" fmla="*/ 370 h 712"/>
                      <a:gd name="T66" fmla="*/ 94 w 1321"/>
                      <a:gd name="T67" fmla="*/ 299 h 712"/>
                      <a:gd name="T68" fmla="*/ 147 w 1321"/>
                      <a:gd name="T69" fmla="*/ 235 h 712"/>
                      <a:gd name="T70" fmla="*/ 204 w 1321"/>
                      <a:gd name="T71" fmla="*/ 176 h 712"/>
                      <a:gd name="T72" fmla="*/ 270 w 1321"/>
                      <a:gd name="T73" fmla="*/ 125 h 712"/>
                      <a:gd name="T74" fmla="*/ 341 w 1321"/>
                      <a:gd name="T75" fmla="*/ 82 h 712"/>
                      <a:gd name="T76" fmla="*/ 415 w 1321"/>
                      <a:gd name="T77" fmla="*/ 47 h 712"/>
                      <a:gd name="T78" fmla="*/ 497 w 1321"/>
                      <a:gd name="T79" fmla="*/ 21 h 712"/>
                      <a:gd name="T80" fmla="*/ 581 w 1321"/>
                      <a:gd name="T81" fmla="*/ 6 h 712"/>
                      <a:gd name="T82" fmla="*/ 667 w 1321"/>
                      <a:gd name="T83" fmla="*/ 0 h 712"/>
                      <a:gd name="T84" fmla="*/ 667 w 1321"/>
                      <a:gd name="T85" fmla="*/ 0 h 712"/>
                      <a:gd name="T86" fmla="*/ 759 w 1321"/>
                      <a:gd name="T87" fmla="*/ 6 h 712"/>
                      <a:gd name="T88" fmla="*/ 847 w 1321"/>
                      <a:gd name="T89" fmla="*/ 23 h 712"/>
                      <a:gd name="T90" fmla="*/ 932 w 1321"/>
                      <a:gd name="T91" fmla="*/ 53 h 712"/>
                      <a:gd name="T92" fmla="*/ 1010 w 1321"/>
                      <a:gd name="T93" fmla="*/ 90 h 712"/>
                      <a:gd name="T94" fmla="*/ 1082 w 1321"/>
                      <a:gd name="T95" fmla="*/ 137 h 712"/>
                      <a:gd name="T96" fmla="*/ 1149 w 1321"/>
                      <a:gd name="T97" fmla="*/ 194 h 712"/>
                      <a:gd name="T98" fmla="*/ 1208 w 1321"/>
                      <a:gd name="T99" fmla="*/ 256 h 712"/>
                      <a:gd name="T100" fmla="*/ 1258 w 1321"/>
                      <a:gd name="T101" fmla="*/ 325 h 712"/>
                      <a:gd name="T102" fmla="*/ 1301 w 1321"/>
                      <a:gd name="T103" fmla="*/ 401 h 712"/>
                      <a:gd name="T104" fmla="*/ 1301 w 1321"/>
                      <a:gd name="T105" fmla="*/ 401 h 7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1321" h="712">
                        <a:moveTo>
                          <a:pt x="1301" y="401"/>
                        </a:moveTo>
                        <a:lnTo>
                          <a:pt x="1317" y="442"/>
                        </a:lnTo>
                        <a:lnTo>
                          <a:pt x="1321" y="481"/>
                        </a:lnTo>
                        <a:lnTo>
                          <a:pt x="1315" y="516"/>
                        </a:lnTo>
                        <a:lnTo>
                          <a:pt x="1298" y="550"/>
                        </a:lnTo>
                        <a:lnTo>
                          <a:pt x="1272" y="579"/>
                        </a:lnTo>
                        <a:lnTo>
                          <a:pt x="1239" y="604"/>
                        </a:lnTo>
                        <a:lnTo>
                          <a:pt x="1196" y="628"/>
                        </a:lnTo>
                        <a:lnTo>
                          <a:pt x="1147" y="649"/>
                        </a:lnTo>
                        <a:lnTo>
                          <a:pt x="1092" y="667"/>
                        </a:lnTo>
                        <a:lnTo>
                          <a:pt x="1031" y="683"/>
                        </a:lnTo>
                        <a:lnTo>
                          <a:pt x="967" y="694"/>
                        </a:lnTo>
                        <a:lnTo>
                          <a:pt x="896" y="704"/>
                        </a:lnTo>
                        <a:lnTo>
                          <a:pt x="824" y="710"/>
                        </a:lnTo>
                        <a:lnTo>
                          <a:pt x="795" y="712"/>
                        </a:lnTo>
                        <a:lnTo>
                          <a:pt x="476" y="712"/>
                        </a:lnTo>
                        <a:lnTo>
                          <a:pt x="472" y="712"/>
                        </a:lnTo>
                        <a:lnTo>
                          <a:pt x="409" y="708"/>
                        </a:lnTo>
                        <a:lnTo>
                          <a:pt x="348" y="704"/>
                        </a:lnTo>
                        <a:lnTo>
                          <a:pt x="290" y="696"/>
                        </a:lnTo>
                        <a:lnTo>
                          <a:pt x="235" y="689"/>
                        </a:lnTo>
                        <a:lnTo>
                          <a:pt x="186" y="677"/>
                        </a:lnTo>
                        <a:lnTo>
                          <a:pt x="141" y="663"/>
                        </a:lnTo>
                        <a:lnTo>
                          <a:pt x="102" y="648"/>
                        </a:lnTo>
                        <a:lnTo>
                          <a:pt x="67" y="630"/>
                        </a:lnTo>
                        <a:lnTo>
                          <a:pt x="39" y="608"/>
                        </a:lnTo>
                        <a:lnTo>
                          <a:pt x="18" y="583"/>
                        </a:lnTo>
                        <a:lnTo>
                          <a:pt x="6" y="554"/>
                        </a:lnTo>
                        <a:lnTo>
                          <a:pt x="0" y="524"/>
                        </a:lnTo>
                        <a:lnTo>
                          <a:pt x="0" y="520"/>
                        </a:lnTo>
                        <a:lnTo>
                          <a:pt x="4" y="487"/>
                        </a:lnTo>
                        <a:lnTo>
                          <a:pt x="16" y="446"/>
                        </a:lnTo>
                        <a:lnTo>
                          <a:pt x="51" y="370"/>
                        </a:lnTo>
                        <a:lnTo>
                          <a:pt x="94" y="299"/>
                        </a:lnTo>
                        <a:lnTo>
                          <a:pt x="147" y="235"/>
                        </a:lnTo>
                        <a:lnTo>
                          <a:pt x="204" y="176"/>
                        </a:lnTo>
                        <a:lnTo>
                          <a:pt x="270" y="125"/>
                        </a:lnTo>
                        <a:lnTo>
                          <a:pt x="341" y="82"/>
                        </a:lnTo>
                        <a:lnTo>
                          <a:pt x="415" y="47"/>
                        </a:lnTo>
                        <a:lnTo>
                          <a:pt x="497" y="21"/>
                        </a:lnTo>
                        <a:lnTo>
                          <a:pt x="581" y="6"/>
                        </a:lnTo>
                        <a:lnTo>
                          <a:pt x="667" y="0"/>
                        </a:lnTo>
                        <a:lnTo>
                          <a:pt x="667" y="0"/>
                        </a:lnTo>
                        <a:lnTo>
                          <a:pt x="759" y="6"/>
                        </a:lnTo>
                        <a:lnTo>
                          <a:pt x="847" y="23"/>
                        </a:lnTo>
                        <a:lnTo>
                          <a:pt x="932" y="53"/>
                        </a:lnTo>
                        <a:lnTo>
                          <a:pt x="1010" y="90"/>
                        </a:lnTo>
                        <a:lnTo>
                          <a:pt x="1082" y="137"/>
                        </a:lnTo>
                        <a:lnTo>
                          <a:pt x="1149" y="194"/>
                        </a:lnTo>
                        <a:lnTo>
                          <a:pt x="1208" y="256"/>
                        </a:lnTo>
                        <a:lnTo>
                          <a:pt x="1258" y="325"/>
                        </a:lnTo>
                        <a:lnTo>
                          <a:pt x="1301" y="401"/>
                        </a:lnTo>
                        <a:lnTo>
                          <a:pt x="1301" y="401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FFFF"/>
                      </a:gs>
                      <a:gs pos="100000">
                        <a:srgbClr val="FF99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0">
                        <a:solidFill>
                          <a:srgbClr val="BBF6EE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7530" name="Text Box 10"/>
                <p:cNvSpPr txBox="1">
                  <a:spLocks noChangeArrowheads="1"/>
                </p:cNvSpPr>
                <p:nvPr/>
              </p:nvSpPr>
              <p:spPr bwMode="gray">
                <a:xfrm>
                  <a:off x="1608" y="1973"/>
                  <a:ext cx="209" cy="21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200" b="1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Verdana" pitchFamily="34" charset="0"/>
                    </a:rPr>
                    <a:t>A</a:t>
                  </a:r>
                </a:p>
              </p:txBody>
            </p:sp>
          </p:grpSp>
        </p:grpSp>
        <p:sp>
          <p:nvSpPr>
            <p:cNvPr id="107531" name="Text Box 11"/>
            <p:cNvSpPr txBox="1">
              <a:spLocks noChangeArrowheads="1"/>
            </p:cNvSpPr>
            <p:nvPr/>
          </p:nvSpPr>
          <p:spPr bwMode="auto">
            <a:xfrm>
              <a:off x="1153" y="1152"/>
              <a:ext cx="4367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Điểm I cách đều ba đỉnh của tam giác.</a:t>
              </a:r>
            </a:p>
          </p:txBody>
        </p:sp>
      </p:grpSp>
      <p:grpSp>
        <p:nvGrpSpPr>
          <p:cNvPr id="107532" name="Group 12"/>
          <p:cNvGrpSpPr>
            <a:grpSpLocks/>
          </p:cNvGrpSpPr>
          <p:nvPr/>
        </p:nvGrpSpPr>
        <p:grpSpPr bwMode="auto">
          <a:xfrm>
            <a:off x="1219200" y="4038600"/>
            <a:ext cx="7086600" cy="1143000"/>
            <a:chOff x="576" y="2496"/>
            <a:chExt cx="4752" cy="816"/>
          </a:xfrm>
        </p:grpSpPr>
        <p:grpSp>
          <p:nvGrpSpPr>
            <p:cNvPr id="107533" name="Group 13"/>
            <p:cNvGrpSpPr>
              <a:grpSpLocks/>
            </p:cNvGrpSpPr>
            <p:nvPr/>
          </p:nvGrpSpPr>
          <p:grpSpPr bwMode="auto">
            <a:xfrm>
              <a:off x="576" y="2496"/>
              <a:ext cx="4752" cy="816"/>
              <a:chOff x="144" y="2448"/>
              <a:chExt cx="4656" cy="638"/>
            </a:xfrm>
          </p:grpSpPr>
          <p:sp>
            <p:nvSpPr>
              <p:cNvPr id="107534" name="Rectangle 14"/>
              <p:cNvSpPr>
                <a:spLocks noChangeArrowheads="1"/>
              </p:cNvSpPr>
              <p:nvPr/>
            </p:nvSpPr>
            <p:spPr bwMode="gray">
              <a:xfrm flipH="1">
                <a:off x="432" y="2577"/>
                <a:ext cx="4368" cy="454"/>
              </a:xfrm>
              <a:prstGeom prst="rect">
                <a:avLst/>
              </a:prstGeom>
              <a:gradFill rotWithShape="1">
                <a:gsLst>
                  <a:gs pos="0">
                    <a:srgbClr val="004B70">
                      <a:alpha val="80000"/>
                    </a:srgbClr>
                  </a:gs>
                  <a:gs pos="100000">
                    <a:srgbClr val="9942E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7535" name="Group 15"/>
              <p:cNvGrpSpPr>
                <a:grpSpLocks/>
              </p:cNvGrpSpPr>
              <p:nvPr/>
            </p:nvGrpSpPr>
            <p:grpSpPr bwMode="auto">
              <a:xfrm>
                <a:off x="144" y="2448"/>
                <a:ext cx="692" cy="638"/>
                <a:chOff x="2016" y="1920"/>
                <a:chExt cx="1680" cy="1680"/>
              </a:xfrm>
            </p:grpSpPr>
            <p:sp>
              <p:nvSpPr>
                <p:cNvPr id="107536" name="Oval 16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66FF"/>
                    </a:gs>
                    <a:gs pos="100000">
                      <a:srgbClr val="9966FF">
                        <a:gamma/>
                        <a:shade val="24314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37" name="Freeform 17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rgbClr val="9966FF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7538" name="Text Box 18"/>
              <p:cNvSpPr txBox="1">
                <a:spLocks noChangeArrowheads="1"/>
              </p:cNvSpPr>
              <p:nvPr/>
            </p:nvSpPr>
            <p:spPr bwMode="gray">
              <a:xfrm>
                <a:off x="308" y="2481"/>
                <a:ext cx="314" cy="3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 b="1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Verdana" pitchFamily="34" charset="0"/>
                  </a:rPr>
                  <a:t>C</a:t>
                </a:r>
              </a:p>
            </p:txBody>
          </p:sp>
        </p:grpSp>
        <p:sp>
          <p:nvSpPr>
            <p:cNvPr id="107539" name="Text Box 19"/>
            <p:cNvSpPr txBox="1">
              <a:spLocks noChangeArrowheads="1"/>
            </p:cNvSpPr>
            <p:nvPr/>
          </p:nvSpPr>
          <p:spPr bwMode="auto">
            <a:xfrm>
              <a:off x="1428" y="2641"/>
              <a:ext cx="3675" cy="5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Điểm I cách đỉnh bằng hai phần ba độ dài đường phân giác đi qua đỉnh đó.</a:t>
              </a:r>
            </a:p>
          </p:txBody>
        </p:sp>
      </p:grpSp>
      <p:grpSp>
        <p:nvGrpSpPr>
          <p:cNvPr id="107541" name="Group 21"/>
          <p:cNvGrpSpPr>
            <a:grpSpLocks/>
          </p:cNvGrpSpPr>
          <p:nvPr/>
        </p:nvGrpSpPr>
        <p:grpSpPr bwMode="auto">
          <a:xfrm>
            <a:off x="1143000" y="2590800"/>
            <a:ext cx="7105650" cy="1235075"/>
            <a:chOff x="288" y="1632"/>
            <a:chExt cx="5088" cy="826"/>
          </a:xfrm>
        </p:grpSpPr>
        <p:sp>
          <p:nvSpPr>
            <p:cNvPr id="107542" name="Rectangle 22"/>
            <p:cNvSpPr>
              <a:spLocks noChangeArrowheads="1"/>
            </p:cNvSpPr>
            <p:nvPr/>
          </p:nvSpPr>
          <p:spPr bwMode="gray">
            <a:xfrm flipH="1">
              <a:off x="655" y="1826"/>
              <a:ext cx="4721" cy="590"/>
            </a:xfrm>
            <a:prstGeom prst="rect">
              <a:avLst/>
            </a:prstGeom>
            <a:gradFill rotWithShape="1">
              <a:gsLst>
                <a:gs pos="0">
                  <a:srgbClr val="004B70">
                    <a:alpha val="80000"/>
                  </a:srgbClr>
                </a:gs>
                <a:gs pos="100000">
                  <a:srgbClr val="418AEB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/>
                <a:t>Điểm I cách đều ba cạnh của tam giác.</a:t>
              </a:r>
            </a:p>
          </p:txBody>
        </p:sp>
        <p:grpSp>
          <p:nvGrpSpPr>
            <p:cNvPr id="107543" name="Group 23"/>
            <p:cNvGrpSpPr>
              <a:grpSpLocks/>
            </p:cNvGrpSpPr>
            <p:nvPr/>
          </p:nvGrpSpPr>
          <p:grpSpPr bwMode="auto">
            <a:xfrm>
              <a:off x="288" y="1632"/>
              <a:ext cx="749" cy="826"/>
              <a:chOff x="2016" y="1920"/>
              <a:chExt cx="1680" cy="1680"/>
            </a:xfrm>
          </p:grpSpPr>
          <p:sp>
            <p:nvSpPr>
              <p:cNvPr id="107544" name="Oval 24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4996E3"/>
                  </a:gs>
                  <a:gs pos="100000">
                    <a:srgbClr val="4996E3">
                      <a:gamma/>
                      <a:shade val="30196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45" name="Freeform 25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66A7E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7546" name="Text Box 26"/>
            <p:cNvSpPr txBox="1">
              <a:spLocks noChangeArrowheads="1"/>
            </p:cNvSpPr>
            <p:nvPr/>
          </p:nvSpPr>
          <p:spPr bwMode="gray">
            <a:xfrm>
              <a:off x="465" y="1663"/>
              <a:ext cx="354" cy="3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Verdana" pitchFamily="34" charset="0"/>
                </a:rPr>
                <a:t>B</a:t>
              </a:r>
            </a:p>
          </p:txBody>
        </p:sp>
      </p:grpSp>
      <p:grpSp>
        <p:nvGrpSpPr>
          <p:cNvPr id="107548" name="Group 28"/>
          <p:cNvGrpSpPr>
            <a:grpSpLocks/>
          </p:cNvGrpSpPr>
          <p:nvPr/>
        </p:nvGrpSpPr>
        <p:grpSpPr bwMode="auto">
          <a:xfrm>
            <a:off x="1219200" y="5381625"/>
            <a:ext cx="7086600" cy="1171575"/>
            <a:chOff x="336" y="3390"/>
            <a:chExt cx="5040" cy="786"/>
          </a:xfrm>
        </p:grpSpPr>
        <p:grpSp>
          <p:nvGrpSpPr>
            <p:cNvPr id="107549" name="Group 29"/>
            <p:cNvGrpSpPr>
              <a:grpSpLocks/>
            </p:cNvGrpSpPr>
            <p:nvPr/>
          </p:nvGrpSpPr>
          <p:grpSpPr bwMode="auto">
            <a:xfrm>
              <a:off x="336" y="3390"/>
              <a:ext cx="5040" cy="786"/>
              <a:chOff x="144" y="3150"/>
              <a:chExt cx="4656" cy="642"/>
            </a:xfrm>
          </p:grpSpPr>
          <p:sp>
            <p:nvSpPr>
              <p:cNvPr id="107550" name="Rectangle 30"/>
              <p:cNvSpPr>
                <a:spLocks noChangeArrowheads="1"/>
              </p:cNvSpPr>
              <p:nvPr/>
            </p:nvSpPr>
            <p:spPr bwMode="gray">
              <a:xfrm flipH="1">
                <a:off x="432" y="3267"/>
                <a:ext cx="4368" cy="453"/>
              </a:xfrm>
              <a:prstGeom prst="rect">
                <a:avLst/>
              </a:prstGeom>
              <a:gradFill rotWithShape="1">
                <a:gsLst>
                  <a:gs pos="0">
                    <a:srgbClr val="004B70">
                      <a:alpha val="80000"/>
                    </a:srgbClr>
                  </a:gs>
                  <a:gs pos="100000">
                    <a:srgbClr val="33AD8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51" name="Oval 31"/>
              <p:cNvSpPr>
                <a:spLocks noChangeArrowheads="1"/>
              </p:cNvSpPr>
              <p:nvPr/>
            </p:nvSpPr>
            <p:spPr bwMode="gray">
              <a:xfrm>
                <a:off x="144" y="3150"/>
                <a:ext cx="695" cy="642"/>
              </a:xfrm>
              <a:prstGeom prst="ellipse">
                <a:avLst/>
              </a:prstGeom>
              <a:gradFill rotWithShape="1">
                <a:gsLst>
                  <a:gs pos="0">
                    <a:srgbClr val="33CCCC"/>
                  </a:gs>
                  <a:gs pos="100000">
                    <a:srgbClr val="33CCCC">
                      <a:gamma/>
                      <a:shade val="24314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52" name="Freeform 32"/>
              <p:cNvSpPr>
                <a:spLocks/>
              </p:cNvSpPr>
              <p:nvPr/>
            </p:nvSpPr>
            <p:spPr bwMode="gray">
              <a:xfrm>
                <a:off x="223" y="3161"/>
                <a:ext cx="537" cy="242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33CCC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53" name="Text Box 33"/>
              <p:cNvSpPr txBox="1">
                <a:spLocks noChangeArrowheads="1"/>
              </p:cNvSpPr>
              <p:nvPr/>
            </p:nvSpPr>
            <p:spPr bwMode="gray">
              <a:xfrm>
                <a:off x="303" y="3183"/>
                <a:ext cx="343" cy="3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 b="1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Verdana" pitchFamily="34" charset="0"/>
                  </a:rPr>
                  <a:t>D</a:t>
                </a:r>
              </a:p>
            </p:txBody>
          </p:sp>
        </p:grpSp>
        <p:sp>
          <p:nvSpPr>
            <p:cNvPr id="107554" name="Text Box 34"/>
            <p:cNvSpPr txBox="1">
              <a:spLocks noChangeArrowheads="1"/>
            </p:cNvSpPr>
            <p:nvPr/>
          </p:nvSpPr>
          <p:spPr bwMode="auto">
            <a:xfrm>
              <a:off x="1200" y="3562"/>
              <a:ext cx="3264" cy="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/>
                <a:t>Điểm I cách đều ba góc         của tam giác.</a:t>
              </a:r>
            </a:p>
          </p:txBody>
        </p:sp>
      </p:grpSp>
      <p:sp>
        <p:nvSpPr>
          <p:cNvPr id="107555" name="AutoShape 35"/>
          <p:cNvSpPr>
            <a:spLocks noChangeArrowheads="1"/>
          </p:cNvSpPr>
          <p:nvPr/>
        </p:nvSpPr>
        <p:spPr bwMode="auto">
          <a:xfrm>
            <a:off x="7805738" y="5410200"/>
            <a:ext cx="1143000" cy="990600"/>
          </a:xfrm>
          <a:prstGeom prst="lightningBol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6699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10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107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075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0" y="152400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600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Bài tập 36/72 SGK</a:t>
            </a:r>
          </a:p>
        </p:txBody>
      </p:sp>
      <p:sp>
        <p:nvSpPr>
          <p:cNvPr id="81973" name="Text Box 53"/>
          <p:cNvSpPr txBox="1">
            <a:spLocks noChangeArrowheads="1"/>
          </p:cNvSpPr>
          <p:nvPr/>
        </p:nvSpPr>
        <p:spPr bwMode="auto">
          <a:xfrm>
            <a:off x="228600" y="762000"/>
            <a:ext cx="8686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</a:rPr>
              <a:t>Cho tam giác DEF, điểm I nằm trong tam giác và cách đều ba cạnh của nó. Chứng minh I là điểm chung của ba đường phân giác của tam giác DEF.</a:t>
            </a:r>
          </a:p>
        </p:txBody>
      </p:sp>
      <p:graphicFrame>
        <p:nvGraphicFramePr>
          <p:cNvPr id="82032" name="Group 112"/>
          <p:cNvGraphicFramePr>
            <a:graphicFrameLocks noGrp="1"/>
          </p:cNvGraphicFramePr>
          <p:nvPr/>
        </p:nvGraphicFramePr>
        <p:xfrm>
          <a:off x="0" y="2962275"/>
          <a:ext cx="4572000" cy="2259013"/>
        </p:xfrm>
        <a:graphic>
          <a:graphicData uri="http://schemas.openxmlformats.org/drawingml/2006/table">
            <a:tbl>
              <a:tblPr/>
              <a:tblGrid>
                <a:gridCol w="685800"/>
                <a:gridCol w="3886200"/>
              </a:tblGrid>
              <a:tr h="1314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Cho DEF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IH = IK = 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KL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 là giao của ba đường phân giác của tam giác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047" name="Text Box 127"/>
          <p:cNvSpPr txBox="1">
            <a:spLocks noChangeArrowheads="1"/>
          </p:cNvSpPr>
          <p:nvPr/>
        </p:nvSpPr>
        <p:spPr bwMode="auto">
          <a:xfrm>
            <a:off x="3429000" y="2428875"/>
            <a:ext cx="8175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hlink"/>
                </a:solidFill>
              </a:rPr>
              <a:t>Giải</a:t>
            </a:r>
          </a:p>
        </p:txBody>
      </p:sp>
      <p:grpSp>
        <p:nvGrpSpPr>
          <p:cNvPr id="82048" name="Group 128"/>
          <p:cNvGrpSpPr>
            <a:grpSpLocks/>
          </p:cNvGrpSpPr>
          <p:nvPr/>
        </p:nvGrpSpPr>
        <p:grpSpPr bwMode="auto">
          <a:xfrm>
            <a:off x="4802188" y="2428875"/>
            <a:ext cx="4418012" cy="3133725"/>
            <a:chOff x="3025" y="1680"/>
            <a:chExt cx="2783" cy="1974"/>
          </a:xfrm>
        </p:grpSpPr>
        <p:sp>
          <p:nvSpPr>
            <p:cNvPr id="82049" name="AutoShape 129"/>
            <p:cNvSpPr>
              <a:spLocks noChangeArrowheads="1"/>
            </p:cNvSpPr>
            <p:nvPr/>
          </p:nvSpPr>
          <p:spPr bwMode="auto">
            <a:xfrm>
              <a:off x="3283" y="1966"/>
              <a:ext cx="2293" cy="1361"/>
            </a:xfrm>
            <a:prstGeom prst="triangle">
              <a:avLst>
                <a:gd name="adj" fmla="val 35588"/>
              </a:avLst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050" name="Group 130"/>
            <p:cNvGrpSpPr>
              <a:grpSpLocks/>
            </p:cNvGrpSpPr>
            <p:nvPr/>
          </p:nvGrpSpPr>
          <p:grpSpPr bwMode="auto">
            <a:xfrm>
              <a:off x="3748" y="2502"/>
              <a:ext cx="426" cy="323"/>
              <a:chOff x="2448" y="2494"/>
              <a:chExt cx="528" cy="434"/>
            </a:xfrm>
          </p:grpSpPr>
          <p:sp>
            <p:nvSpPr>
              <p:cNvPr id="82051" name="Line 131"/>
              <p:cNvSpPr>
                <a:spLocks noChangeShapeType="1"/>
              </p:cNvSpPr>
              <p:nvPr/>
            </p:nvSpPr>
            <p:spPr bwMode="gray">
              <a:xfrm flipH="1" flipV="1">
                <a:off x="2448" y="2592"/>
                <a:ext cx="528" cy="33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52" name="Rectangle 132"/>
              <p:cNvSpPr>
                <a:spLocks noChangeArrowheads="1"/>
              </p:cNvSpPr>
              <p:nvPr/>
            </p:nvSpPr>
            <p:spPr bwMode="gray">
              <a:xfrm rot="2002841">
                <a:off x="2459" y="2494"/>
                <a:ext cx="144" cy="137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53" name="Group 133"/>
            <p:cNvGrpSpPr>
              <a:grpSpLocks/>
            </p:cNvGrpSpPr>
            <p:nvPr/>
          </p:nvGrpSpPr>
          <p:grpSpPr bwMode="auto">
            <a:xfrm>
              <a:off x="4181" y="2376"/>
              <a:ext cx="419" cy="463"/>
              <a:chOff x="2985" y="2325"/>
              <a:chExt cx="519" cy="621"/>
            </a:xfrm>
          </p:grpSpPr>
          <p:sp>
            <p:nvSpPr>
              <p:cNvPr id="82054" name="Line 134"/>
              <p:cNvSpPr>
                <a:spLocks noChangeShapeType="1"/>
              </p:cNvSpPr>
              <p:nvPr/>
            </p:nvSpPr>
            <p:spPr bwMode="gray">
              <a:xfrm flipV="1">
                <a:off x="2985" y="2400"/>
                <a:ext cx="519" cy="54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55" name="Rectangle 135"/>
              <p:cNvSpPr>
                <a:spLocks noChangeArrowheads="1"/>
              </p:cNvSpPr>
              <p:nvPr/>
            </p:nvSpPr>
            <p:spPr bwMode="gray">
              <a:xfrm rot="13520242">
                <a:off x="3336" y="2325"/>
                <a:ext cx="144" cy="144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56" name="Group 136"/>
            <p:cNvGrpSpPr>
              <a:grpSpLocks/>
            </p:cNvGrpSpPr>
            <p:nvPr/>
          </p:nvGrpSpPr>
          <p:grpSpPr bwMode="auto">
            <a:xfrm>
              <a:off x="4111" y="2825"/>
              <a:ext cx="78" cy="502"/>
              <a:chOff x="2898" y="2928"/>
              <a:chExt cx="96" cy="672"/>
            </a:xfrm>
          </p:grpSpPr>
          <p:sp>
            <p:nvSpPr>
              <p:cNvPr id="82057" name="Line 137"/>
              <p:cNvSpPr>
                <a:spLocks noChangeShapeType="1"/>
              </p:cNvSpPr>
              <p:nvPr/>
            </p:nvSpPr>
            <p:spPr bwMode="gray">
              <a:xfrm>
                <a:off x="2994" y="2928"/>
                <a:ext cx="0" cy="672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58" name="Rectangle 138"/>
              <p:cNvSpPr>
                <a:spLocks noChangeArrowheads="1"/>
              </p:cNvSpPr>
              <p:nvPr/>
            </p:nvSpPr>
            <p:spPr bwMode="gray">
              <a:xfrm>
                <a:off x="2898" y="3501"/>
                <a:ext cx="96" cy="96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059" name="Text Box 139"/>
            <p:cNvSpPr txBox="1">
              <a:spLocks noChangeArrowheads="1"/>
            </p:cNvSpPr>
            <p:nvPr/>
          </p:nvSpPr>
          <p:spPr bwMode="gray">
            <a:xfrm>
              <a:off x="3987" y="1680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D</a:t>
              </a:r>
            </a:p>
          </p:txBody>
        </p:sp>
        <p:sp>
          <p:nvSpPr>
            <p:cNvPr id="82060" name="Text Box 140"/>
            <p:cNvSpPr txBox="1">
              <a:spLocks noChangeArrowheads="1"/>
            </p:cNvSpPr>
            <p:nvPr/>
          </p:nvSpPr>
          <p:spPr bwMode="gray">
            <a:xfrm>
              <a:off x="4032" y="3327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H</a:t>
              </a:r>
            </a:p>
          </p:txBody>
        </p:sp>
        <p:sp>
          <p:nvSpPr>
            <p:cNvPr id="82061" name="Text Box 141"/>
            <p:cNvSpPr txBox="1">
              <a:spLocks noChangeArrowheads="1"/>
            </p:cNvSpPr>
            <p:nvPr/>
          </p:nvSpPr>
          <p:spPr bwMode="gray">
            <a:xfrm>
              <a:off x="4057" y="26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>
                  <a:latin typeface=".VnCourier" pitchFamily="34" charset="0"/>
                </a:rPr>
                <a:t> I</a:t>
              </a:r>
            </a:p>
          </p:txBody>
        </p:sp>
        <p:sp>
          <p:nvSpPr>
            <p:cNvPr id="82062" name="Text Box 142"/>
            <p:cNvSpPr txBox="1">
              <a:spLocks noChangeArrowheads="1"/>
            </p:cNvSpPr>
            <p:nvPr/>
          </p:nvSpPr>
          <p:spPr bwMode="gray">
            <a:xfrm>
              <a:off x="5555" y="3327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F</a:t>
              </a:r>
            </a:p>
          </p:txBody>
        </p:sp>
        <p:sp>
          <p:nvSpPr>
            <p:cNvPr id="82063" name="Text Box 143"/>
            <p:cNvSpPr txBox="1">
              <a:spLocks noChangeArrowheads="1"/>
            </p:cNvSpPr>
            <p:nvPr/>
          </p:nvSpPr>
          <p:spPr bwMode="gray">
            <a:xfrm>
              <a:off x="3025" y="3291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E</a:t>
              </a:r>
            </a:p>
          </p:txBody>
        </p:sp>
        <p:sp>
          <p:nvSpPr>
            <p:cNvPr id="82064" name="Text Box 144"/>
            <p:cNvSpPr txBox="1">
              <a:spLocks noChangeArrowheads="1"/>
            </p:cNvSpPr>
            <p:nvPr/>
          </p:nvSpPr>
          <p:spPr bwMode="gray">
            <a:xfrm>
              <a:off x="4632" y="2181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K</a:t>
              </a:r>
            </a:p>
          </p:txBody>
        </p:sp>
        <p:sp>
          <p:nvSpPr>
            <p:cNvPr id="82065" name="Text Box 145"/>
            <p:cNvSpPr txBox="1">
              <a:spLocks noChangeArrowheads="1"/>
            </p:cNvSpPr>
            <p:nvPr/>
          </p:nvSpPr>
          <p:spPr bwMode="gray">
            <a:xfrm>
              <a:off x="3457" y="2346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L</a:t>
              </a:r>
            </a:p>
          </p:txBody>
        </p:sp>
        <p:sp>
          <p:nvSpPr>
            <p:cNvPr id="82066" name="Line 146"/>
            <p:cNvSpPr>
              <a:spLocks noChangeShapeType="1"/>
            </p:cNvSpPr>
            <p:nvPr/>
          </p:nvSpPr>
          <p:spPr bwMode="auto">
            <a:xfrm>
              <a:off x="3984" y="2640"/>
              <a:ext cx="0" cy="14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67" name="Line 147"/>
            <p:cNvSpPr>
              <a:spLocks noChangeShapeType="1"/>
            </p:cNvSpPr>
            <p:nvPr/>
          </p:nvSpPr>
          <p:spPr bwMode="auto">
            <a:xfrm>
              <a:off x="4320" y="2592"/>
              <a:ext cx="48" cy="14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68" name="Line 148"/>
            <p:cNvSpPr>
              <a:spLocks noChangeShapeType="1"/>
            </p:cNvSpPr>
            <p:nvPr/>
          </p:nvSpPr>
          <p:spPr bwMode="auto">
            <a:xfrm>
              <a:off x="4146" y="3024"/>
              <a:ext cx="96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19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19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19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2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7" grpId="0"/>
      <p:bldP spid="81973" grpId="0"/>
      <p:bldP spid="8204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76200" y="3962400"/>
            <a:ext cx="90678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chemeClr val="hlink"/>
                </a:solidFill>
              </a:rPr>
              <a:t>Ta có:</a:t>
            </a:r>
          </a:p>
          <a:p>
            <a:r>
              <a:rPr lang="en-US" sz="2800">
                <a:solidFill>
                  <a:schemeClr val="hlink"/>
                </a:solidFill>
              </a:rPr>
              <a:t>IK = IL (gt) 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 I  tia phân giác của góc D (ĐL đảo </a:t>
            </a:r>
            <a:r>
              <a:rPr lang="en-US" sz="2800">
                <a:solidFill>
                  <a:schemeClr val="hlink"/>
                </a:solidFill>
                <a:cs typeface="Arial" charset="0"/>
                <a:sym typeface="Symbol" pitchFamily="18" charset="2"/>
              </a:rPr>
              <a:t>§ 5)</a:t>
            </a:r>
          </a:p>
          <a:p>
            <a:r>
              <a:rPr lang="en-US" sz="2800">
                <a:solidFill>
                  <a:schemeClr val="hlink"/>
                </a:solidFill>
              </a:rPr>
              <a:t>IL = IH (gt) 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 I  tia phân giác của góc E (ĐL đảo § 5) </a:t>
            </a:r>
            <a:r>
              <a:rPr lang="en-US" sz="2800">
                <a:solidFill>
                  <a:schemeClr val="hlink"/>
                </a:solidFill>
              </a:rPr>
              <a:t>IH = IK (gt) 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 I  tia phân giác của góc F (ĐL đảo § 5)</a:t>
            </a:r>
          </a:p>
          <a:p>
            <a:pPr algn="ctr"/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	 I là điểm chung của ba đường phân giác của tam giác DEF.</a:t>
            </a:r>
          </a:p>
        </p:txBody>
      </p:sp>
      <p:graphicFrame>
        <p:nvGraphicFramePr>
          <p:cNvPr id="118789" name="Group 5"/>
          <p:cNvGraphicFramePr>
            <a:graphicFrameLocks noGrp="1"/>
          </p:cNvGraphicFramePr>
          <p:nvPr/>
        </p:nvGraphicFramePr>
        <p:xfrm>
          <a:off x="0" y="990600"/>
          <a:ext cx="4572000" cy="2259013"/>
        </p:xfrm>
        <a:graphic>
          <a:graphicData uri="http://schemas.openxmlformats.org/drawingml/2006/table">
            <a:tbl>
              <a:tblPr/>
              <a:tblGrid>
                <a:gridCol w="685800"/>
                <a:gridCol w="3886200"/>
              </a:tblGrid>
              <a:tr h="1314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Cho DEF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sym typeface="Wingdings 3" pitchFamily="18" charset="2"/>
                        </a:rPr>
                        <a:t>IH = IK = 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KL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 là giao của ba đường phân giác của tam giác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8804" name="Text Box 20"/>
          <p:cNvSpPr txBox="1">
            <a:spLocks noChangeArrowheads="1"/>
          </p:cNvSpPr>
          <p:nvPr/>
        </p:nvSpPr>
        <p:spPr bwMode="auto">
          <a:xfrm>
            <a:off x="3429000" y="457200"/>
            <a:ext cx="8175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hlink"/>
                </a:solidFill>
              </a:rPr>
              <a:t>Giải</a:t>
            </a:r>
          </a:p>
        </p:txBody>
      </p:sp>
      <p:grpSp>
        <p:nvGrpSpPr>
          <p:cNvPr id="118805" name="Group 21"/>
          <p:cNvGrpSpPr>
            <a:grpSpLocks/>
          </p:cNvGrpSpPr>
          <p:nvPr/>
        </p:nvGrpSpPr>
        <p:grpSpPr bwMode="auto">
          <a:xfrm>
            <a:off x="4802188" y="457200"/>
            <a:ext cx="4418012" cy="3133725"/>
            <a:chOff x="3025" y="1680"/>
            <a:chExt cx="2783" cy="1974"/>
          </a:xfrm>
        </p:grpSpPr>
        <p:sp>
          <p:nvSpPr>
            <p:cNvPr id="118806" name="AutoShape 22"/>
            <p:cNvSpPr>
              <a:spLocks noChangeArrowheads="1"/>
            </p:cNvSpPr>
            <p:nvPr/>
          </p:nvSpPr>
          <p:spPr bwMode="auto">
            <a:xfrm>
              <a:off x="3283" y="1966"/>
              <a:ext cx="2293" cy="1361"/>
            </a:xfrm>
            <a:prstGeom prst="triangle">
              <a:avLst>
                <a:gd name="adj" fmla="val 35588"/>
              </a:avLst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8807" name="Group 23"/>
            <p:cNvGrpSpPr>
              <a:grpSpLocks/>
            </p:cNvGrpSpPr>
            <p:nvPr/>
          </p:nvGrpSpPr>
          <p:grpSpPr bwMode="auto">
            <a:xfrm>
              <a:off x="3748" y="2502"/>
              <a:ext cx="426" cy="323"/>
              <a:chOff x="2448" y="2494"/>
              <a:chExt cx="528" cy="434"/>
            </a:xfrm>
          </p:grpSpPr>
          <p:sp>
            <p:nvSpPr>
              <p:cNvPr id="118808" name="Line 24"/>
              <p:cNvSpPr>
                <a:spLocks noChangeShapeType="1"/>
              </p:cNvSpPr>
              <p:nvPr/>
            </p:nvSpPr>
            <p:spPr bwMode="gray">
              <a:xfrm flipH="1" flipV="1">
                <a:off x="2448" y="2592"/>
                <a:ext cx="528" cy="33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809" name="Rectangle 25"/>
              <p:cNvSpPr>
                <a:spLocks noChangeArrowheads="1"/>
              </p:cNvSpPr>
              <p:nvPr/>
            </p:nvSpPr>
            <p:spPr bwMode="gray">
              <a:xfrm rot="2002841">
                <a:off x="2459" y="2494"/>
                <a:ext cx="144" cy="137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8810" name="Group 26"/>
            <p:cNvGrpSpPr>
              <a:grpSpLocks/>
            </p:cNvGrpSpPr>
            <p:nvPr/>
          </p:nvGrpSpPr>
          <p:grpSpPr bwMode="auto">
            <a:xfrm>
              <a:off x="4181" y="2376"/>
              <a:ext cx="419" cy="463"/>
              <a:chOff x="2985" y="2325"/>
              <a:chExt cx="519" cy="621"/>
            </a:xfrm>
          </p:grpSpPr>
          <p:sp>
            <p:nvSpPr>
              <p:cNvPr id="118811" name="Line 27"/>
              <p:cNvSpPr>
                <a:spLocks noChangeShapeType="1"/>
              </p:cNvSpPr>
              <p:nvPr/>
            </p:nvSpPr>
            <p:spPr bwMode="gray">
              <a:xfrm flipV="1">
                <a:off x="2985" y="2400"/>
                <a:ext cx="519" cy="546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812" name="Rectangle 28"/>
              <p:cNvSpPr>
                <a:spLocks noChangeArrowheads="1"/>
              </p:cNvSpPr>
              <p:nvPr/>
            </p:nvSpPr>
            <p:spPr bwMode="gray">
              <a:xfrm rot="13520242">
                <a:off x="3336" y="2325"/>
                <a:ext cx="144" cy="144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8813" name="Group 29"/>
            <p:cNvGrpSpPr>
              <a:grpSpLocks/>
            </p:cNvGrpSpPr>
            <p:nvPr/>
          </p:nvGrpSpPr>
          <p:grpSpPr bwMode="auto">
            <a:xfrm>
              <a:off x="4111" y="2825"/>
              <a:ext cx="78" cy="502"/>
              <a:chOff x="2898" y="2928"/>
              <a:chExt cx="96" cy="672"/>
            </a:xfrm>
          </p:grpSpPr>
          <p:sp>
            <p:nvSpPr>
              <p:cNvPr id="118814" name="Line 30"/>
              <p:cNvSpPr>
                <a:spLocks noChangeShapeType="1"/>
              </p:cNvSpPr>
              <p:nvPr/>
            </p:nvSpPr>
            <p:spPr bwMode="gray">
              <a:xfrm>
                <a:off x="2994" y="2928"/>
                <a:ext cx="0" cy="672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815" name="Rectangle 31"/>
              <p:cNvSpPr>
                <a:spLocks noChangeArrowheads="1"/>
              </p:cNvSpPr>
              <p:nvPr/>
            </p:nvSpPr>
            <p:spPr bwMode="gray">
              <a:xfrm>
                <a:off x="2898" y="3501"/>
                <a:ext cx="96" cy="96"/>
              </a:xfrm>
              <a:prstGeom prst="rect">
                <a:avLst/>
              </a:prstGeom>
              <a:noFill/>
              <a:ln w="28575" algn="ctr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8816" name="Text Box 32"/>
            <p:cNvSpPr txBox="1">
              <a:spLocks noChangeArrowheads="1"/>
            </p:cNvSpPr>
            <p:nvPr/>
          </p:nvSpPr>
          <p:spPr bwMode="gray">
            <a:xfrm>
              <a:off x="3987" y="1680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D</a:t>
              </a:r>
            </a:p>
          </p:txBody>
        </p:sp>
        <p:sp>
          <p:nvSpPr>
            <p:cNvPr id="118817" name="Text Box 33"/>
            <p:cNvSpPr txBox="1">
              <a:spLocks noChangeArrowheads="1"/>
            </p:cNvSpPr>
            <p:nvPr/>
          </p:nvSpPr>
          <p:spPr bwMode="gray">
            <a:xfrm>
              <a:off x="4032" y="3327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H</a:t>
              </a:r>
            </a:p>
          </p:txBody>
        </p:sp>
        <p:sp>
          <p:nvSpPr>
            <p:cNvPr id="118818" name="Text Box 34"/>
            <p:cNvSpPr txBox="1">
              <a:spLocks noChangeArrowheads="1"/>
            </p:cNvSpPr>
            <p:nvPr/>
          </p:nvSpPr>
          <p:spPr bwMode="gray">
            <a:xfrm>
              <a:off x="4057" y="26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>
                  <a:latin typeface=".VnCourier" pitchFamily="34" charset="0"/>
                </a:rPr>
                <a:t> I</a:t>
              </a:r>
            </a:p>
          </p:txBody>
        </p:sp>
        <p:sp>
          <p:nvSpPr>
            <p:cNvPr id="118819" name="Text Box 35"/>
            <p:cNvSpPr txBox="1">
              <a:spLocks noChangeArrowheads="1"/>
            </p:cNvSpPr>
            <p:nvPr/>
          </p:nvSpPr>
          <p:spPr bwMode="gray">
            <a:xfrm>
              <a:off x="5555" y="3327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F</a:t>
              </a:r>
            </a:p>
          </p:txBody>
        </p:sp>
        <p:sp>
          <p:nvSpPr>
            <p:cNvPr id="118820" name="Text Box 36"/>
            <p:cNvSpPr txBox="1">
              <a:spLocks noChangeArrowheads="1"/>
            </p:cNvSpPr>
            <p:nvPr/>
          </p:nvSpPr>
          <p:spPr bwMode="gray">
            <a:xfrm>
              <a:off x="3025" y="3291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E</a:t>
              </a:r>
            </a:p>
          </p:txBody>
        </p:sp>
        <p:sp>
          <p:nvSpPr>
            <p:cNvPr id="118821" name="Text Box 37"/>
            <p:cNvSpPr txBox="1">
              <a:spLocks noChangeArrowheads="1"/>
            </p:cNvSpPr>
            <p:nvPr/>
          </p:nvSpPr>
          <p:spPr bwMode="gray">
            <a:xfrm>
              <a:off x="4632" y="2181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K</a:t>
              </a:r>
            </a:p>
          </p:txBody>
        </p:sp>
        <p:sp>
          <p:nvSpPr>
            <p:cNvPr id="118822" name="Text Box 38"/>
            <p:cNvSpPr txBox="1">
              <a:spLocks noChangeArrowheads="1"/>
            </p:cNvSpPr>
            <p:nvPr/>
          </p:nvSpPr>
          <p:spPr bwMode="gray">
            <a:xfrm>
              <a:off x="3457" y="2346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L</a:t>
              </a:r>
            </a:p>
          </p:txBody>
        </p:sp>
        <p:sp>
          <p:nvSpPr>
            <p:cNvPr id="118823" name="Line 39"/>
            <p:cNvSpPr>
              <a:spLocks noChangeShapeType="1"/>
            </p:cNvSpPr>
            <p:nvPr/>
          </p:nvSpPr>
          <p:spPr bwMode="auto">
            <a:xfrm>
              <a:off x="3984" y="2640"/>
              <a:ext cx="0" cy="14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824" name="Line 40"/>
            <p:cNvSpPr>
              <a:spLocks noChangeShapeType="1"/>
            </p:cNvSpPr>
            <p:nvPr/>
          </p:nvSpPr>
          <p:spPr bwMode="auto">
            <a:xfrm>
              <a:off x="4320" y="2592"/>
              <a:ext cx="48" cy="14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825" name="Line 41"/>
            <p:cNvSpPr>
              <a:spLocks noChangeShapeType="1"/>
            </p:cNvSpPr>
            <p:nvPr/>
          </p:nvSpPr>
          <p:spPr bwMode="auto">
            <a:xfrm>
              <a:off x="4146" y="3024"/>
              <a:ext cx="96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8826" name="Text Box 42"/>
          <p:cNvSpPr txBox="1">
            <a:spLocks noChangeArrowheads="1"/>
          </p:cNvSpPr>
          <p:nvPr/>
        </p:nvSpPr>
        <p:spPr bwMode="auto">
          <a:xfrm>
            <a:off x="914400" y="3352800"/>
            <a:ext cx="214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u="sng">
                <a:solidFill>
                  <a:schemeClr val="hlink"/>
                </a:solidFill>
              </a:rPr>
              <a:t>Chứng minh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/>
      <p:bldP spid="1188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228600" y="152400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8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Bài tập 38/73 SGK</a:t>
            </a:r>
            <a:r>
              <a:rPr lang="en-US" sz="2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graphicFrame>
        <p:nvGraphicFramePr>
          <p:cNvPr id="92264" name="Group 104"/>
          <p:cNvGraphicFramePr>
            <a:graphicFrameLocks noGrp="1"/>
          </p:cNvGraphicFramePr>
          <p:nvPr/>
        </p:nvGraphicFramePr>
        <p:xfrm>
          <a:off x="0" y="990600"/>
          <a:ext cx="4572000" cy="4794250"/>
        </p:xfrm>
        <a:graphic>
          <a:graphicData uri="http://schemas.openxmlformats.org/drawingml/2006/table">
            <a:tbl>
              <a:tblPr/>
              <a:tblGrid>
                <a:gridCol w="685800"/>
                <a:gridCol w="3886200"/>
              </a:tblGrid>
              <a:tr h="1314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Cho hình 38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I = 62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K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= K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2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, L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= L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KL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a. Tính góc KOL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b. Kẻ tia IO, hãy tính góc KIO.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c. Điểm O có cách đều ba cạnh của tam giác IKL không? Tại sao?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92268" name="Group 108"/>
          <p:cNvGrpSpPr>
            <a:grpSpLocks/>
          </p:cNvGrpSpPr>
          <p:nvPr/>
        </p:nvGrpSpPr>
        <p:grpSpPr bwMode="auto">
          <a:xfrm>
            <a:off x="4870450" y="76200"/>
            <a:ext cx="4273550" cy="4105275"/>
            <a:chOff x="3056" y="402"/>
            <a:chExt cx="2692" cy="2586"/>
          </a:xfrm>
        </p:grpSpPr>
        <p:sp>
          <p:nvSpPr>
            <p:cNvPr id="92269" name="AutoShape 109"/>
            <p:cNvSpPr>
              <a:spLocks noChangeArrowheads="1"/>
            </p:cNvSpPr>
            <p:nvPr/>
          </p:nvSpPr>
          <p:spPr bwMode="auto">
            <a:xfrm>
              <a:off x="3216" y="768"/>
              <a:ext cx="2293" cy="1889"/>
            </a:xfrm>
            <a:prstGeom prst="triangle">
              <a:avLst>
                <a:gd name="adj" fmla="val 35588"/>
              </a:avLst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0" name="Arc 110"/>
            <p:cNvSpPr>
              <a:spLocks/>
            </p:cNvSpPr>
            <p:nvPr/>
          </p:nvSpPr>
          <p:spPr bwMode="auto">
            <a:xfrm rot="7867989">
              <a:off x="3966" y="894"/>
              <a:ext cx="192" cy="19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1" name="Line 111"/>
            <p:cNvSpPr>
              <a:spLocks noChangeShapeType="1"/>
            </p:cNvSpPr>
            <p:nvPr/>
          </p:nvSpPr>
          <p:spPr bwMode="auto">
            <a:xfrm flipV="1">
              <a:off x="3216" y="2064"/>
              <a:ext cx="912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72" name="Line 112"/>
            <p:cNvSpPr>
              <a:spLocks noChangeShapeType="1"/>
            </p:cNvSpPr>
            <p:nvPr/>
          </p:nvSpPr>
          <p:spPr bwMode="auto">
            <a:xfrm flipH="1" flipV="1">
              <a:off x="4128" y="2064"/>
              <a:ext cx="134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73" name="Arc 113"/>
            <p:cNvSpPr>
              <a:spLocks/>
            </p:cNvSpPr>
            <p:nvPr/>
          </p:nvSpPr>
          <p:spPr bwMode="auto">
            <a:xfrm rot="265102">
              <a:off x="3316" y="2397"/>
              <a:ext cx="240" cy="24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4" name="Arc 114"/>
            <p:cNvSpPr>
              <a:spLocks/>
            </p:cNvSpPr>
            <p:nvPr/>
          </p:nvSpPr>
          <p:spPr bwMode="auto">
            <a:xfrm rot="14666203">
              <a:off x="5040" y="2352"/>
              <a:ext cx="240" cy="24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5" name="Line 115"/>
            <p:cNvSpPr>
              <a:spLocks noChangeShapeType="1"/>
            </p:cNvSpPr>
            <p:nvPr/>
          </p:nvSpPr>
          <p:spPr bwMode="auto">
            <a:xfrm>
              <a:off x="5040" y="2304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76" name="Line 116"/>
            <p:cNvSpPr>
              <a:spLocks noChangeShapeType="1"/>
            </p:cNvSpPr>
            <p:nvPr/>
          </p:nvSpPr>
          <p:spPr bwMode="auto">
            <a:xfrm>
              <a:off x="4992" y="254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77" name="Text Box 117"/>
            <p:cNvSpPr txBox="1">
              <a:spLocks noChangeArrowheads="1"/>
            </p:cNvSpPr>
            <p:nvPr/>
          </p:nvSpPr>
          <p:spPr bwMode="auto">
            <a:xfrm>
              <a:off x="3905" y="1063"/>
              <a:ext cx="35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62</a:t>
              </a:r>
              <a:r>
                <a:rPr lang="en-US" sz="2000" baseline="30000"/>
                <a:t>0</a:t>
              </a:r>
              <a:endParaRPr lang="en-US" sz="2000"/>
            </a:p>
          </p:txBody>
        </p:sp>
        <p:sp>
          <p:nvSpPr>
            <p:cNvPr id="92278" name="Text Box 118"/>
            <p:cNvSpPr txBox="1">
              <a:spLocks noChangeArrowheads="1"/>
            </p:cNvSpPr>
            <p:nvPr/>
          </p:nvSpPr>
          <p:spPr bwMode="auto">
            <a:xfrm>
              <a:off x="3932" y="402"/>
              <a:ext cx="1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>
                  <a:latin typeface="VNI-Univer" pitchFamily="2" charset="0"/>
                </a:rPr>
                <a:t>I</a:t>
              </a:r>
            </a:p>
          </p:txBody>
        </p:sp>
        <p:sp>
          <p:nvSpPr>
            <p:cNvPr id="92279" name="Text Box 119"/>
            <p:cNvSpPr txBox="1">
              <a:spLocks noChangeArrowheads="1"/>
            </p:cNvSpPr>
            <p:nvPr/>
          </p:nvSpPr>
          <p:spPr bwMode="auto">
            <a:xfrm>
              <a:off x="3056" y="2656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K</a:t>
              </a:r>
            </a:p>
          </p:txBody>
        </p:sp>
        <p:sp>
          <p:nvSpPr>
            <p:cNvPr id="92280" name="Text Box 120"/>
            <p:cNvSpPr txBox="1">
              <a:spLocks noChangeArrowheads="1"/>
            </p:cNvSpPr>
            <p:nvPr/>
          </p:nvSpPr>
          <p:spPr bwMode="auto">
            <a:xfrm>
              <a:off x="5507" y="2661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L</a:t>
              </a:r>
            </a:p>
          </p:txBody>
        </p:sp>
        <p:sp>
          <p:nvSpPr>
            <p:cNvPr id="92281" name="Text Box 121"/>
            <p:cNvSpPr txBox="1">
              <a:spLocks noChangeArrowheads="1"/>
            </p:cNvSpPr>
            <p:nvPr/>
          </p:nvSpPr>
          <p:spPr bwMode="auto">
            <a:xfrm>
              <a:off x="4140" y="1800"/>
              <a:ext cx="29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O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52" name="Text Box 20"/>
          <p:cNvSpPr txBox="1">
            <a:spLocks noChangeArrowheads="1"/>
          </p:cNvSpPr>
          <p:nvPr/>
        </p:nvSpPr>
        <p:spPr bwMode="auto">
          <a:xfrm>
            <a:off x="152400" y="152400"/>
            <a:ext cx="5638800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chemeClr val="hlink"/>
                </a:solidFill>
              </a:rPr>
              <a:t>a/ Ta có:</a:t>
            </a:r>
          </a:p>
          <a:p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K + L + I = 180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</a:t>
            </a:r>
            <a:endParaRPr lang="en-US" sz="2800">
              <a:solidFill>
                <a:schemeClr val="hlink"/>
              </a:solidFill>
            </a:endParaRPr>
          </a:p>
          <a:p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 K + L = 180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- I</a:t>
            </a:r>
          </a:p>
          <a:p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                   = 180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– 62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= 118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</a:t>
            </a:r>
          </a:p>
          <a:p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Vì OK là phân giác của K</a:t>
            </a:r>
          </a:p>
          <a:p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    OL là phân giác của L</a:t>
            </a:r>
          </a:p>
          <a:p>
            <a:pPr>
              <a:buFont typeface="Symbol" pitchFamily="18" charset="2"/>
              <a:buChar char="Þ"/>
            </a:pP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K</a:t>
            </a:r>
            <a:r>
              <a:rPr lang="en-US" sz="2800" baseline="-25000">
                <a:solidFill>
                  <a:schemeClr val="hlink"/>
                </a:solidFill>
                <a:sym typeface="Symbol" pitchFamily="18" charset="2"/>
              </a:rPr>
              <a:t>1 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+ L</a:t>
            </a:r>
            <a:r>
              <a:rPr lang="en-US" sz="2800" baseline="-25000">
                <a:solidFill>
                  <a:schemeClr val="hlink"/>
                </a:solidFill>
                <a:sym typeface="Symbol" pitchFamily="18" charset="2"/>
              </a:rPr>
              <a:t>1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= 118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: 2 = 59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</a:t>
            </a:r>
            <a:endParaRPr lang="en-US" sz="2800">
              <a:solidFill>
                <a:schemeClr val="hlink"/>
              </a:solidFill>
              <a:sym typeface="Symbol" pitchFamily="18" charset="2"/>
            </a:endParaRPr>
          </a:p>
          <a:p>
            <a:pPr>
              <a:buFont typeface="Symbol" pitchFamily="18" charset="2"/>
              <a:buNone/>
            </a:pP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Vì KOL + K1 + L1 = 180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</a:t>
            </a:r>
          </a:p>
          <a:p>
            <a:pPr>
              <a:buFont typeface="Symbol" pitchFamily="18" charset="2"/>
              <a:buChar char="Þ"/>
            </a:pP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KOL = 180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– (K1 + L1)</a:t>
            </a:r>
          </a:p>
          <a:p>
            <a:pPr>
              <a:buFont typeface="Symbol" pitchFamily="18" charset="2"/>
              <a:buChar char="Þ"/>
            </a:pP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KOL = 180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 – 59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 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= 121</a:t>
            </a:r>
            <a:r>
              <a:rPr lang="en-US" sz="2800" baseline="30000">
                <a:solidFill>
                  <a:schemeClr val="hlink"/>
                </a:solidFill>
                <a:sym typeface="Symbol" pitchFamily="18" charset="2"/>
              </a:rPr>
              <a:t>0</a:t>
            </a:r>
            <a:endParaRPr lang="en-US" sz="2800">
              <a:solidFill>
                <a:schemeClr val="hlink"/>
              </a:solidFill>
              <a:sym typeface="Symbol" pitchFamily="18" charset="2"/>
            </a:endParaRPr>
          </a:p>
        </p:txBody>
      </p:sp>
      <p:sp>
        <p:nvSpPr>
          <p:cNvPr id="120853" name="Text Box 21"/>
          <p:cNvSpPr txBox="1">
            <a:spLocks noChangeArrowheads="1"/>
          </p:cNvSpPr>
          <p:nvPr/>
        </p:nvSpPr>
        <p:spPr bwMode="auto">
          <a:xfrm>
            <a:off x="103188" y="4495800"/>
            <a:ext cx="8812212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chemeClr val="hlink"/>
                </a:solidFill>
              </a:rPr>
              <a:t>b/ Kẻ OI, vì ba đường phân giác của tam giác cùng đi qua một điểm nên ta có OI là phân giác của góc O, 	</a:t>
            </a:r>
          </a:p>
          <a:p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	 </a:t>
            </a:r>
            <a:r>
              <a:rPr lang="en-US" sz="2800">
                <a:solidFill>
                  <a:schemeClr val="hlink"/>
                </a:solidFill>
              </a:rPr>
              <a:t>góc KOI = 62</a:t>
            </a:r>
            <a:r>
              <a:rPr lang="en-US" sz="2800" baseline="30000">
                <a:solidFill>
                  <a:schemeClr val="hlink"/>
                </a:solidFill>
              </a:rPr>
              <a:t>0</a:t>
            </a:r>
            <a:r>
              <a:rPr lang="en-US" sz="2800">
                <a:solidFill>
                  <a:schemeClr val="hlink"/>
                </a:solidFill>
              </a:rPr>
              <a:t> : 2 = 31</a:t>
            </a:r>
            <a:r>
              <a:rPr lang="en-US" sz="2800" baseline="30000">
                <a:solidFill>
                  <a:schemeClr val="hlink"/>
                </a:solidFill>
              </a:rPr>
              <a:t>0</a:t>
            </a:r>
            <a:r>
              <a:rPr lang="en-US" sz="2800">
                <a:solidFill>
                  <a:schemeClr val="hlink"/>
                </a:solidFill>
              </a:rPr>
              <a:t> </a:t>
            </a:r>
          </a:p>
        </p:txBody>
      </p:sp>
      <p:grpSp>
        <p:nvGrpSpPr>
          <p:cNvPr id="120854" name="Group 22"/>
          <p:cNvGrpSpPr>
            <a:grpSpLocks/>
          </p:cNvGrpSpPr>
          <p:nvPr/>
        </p:nvGrpSpPr>
        <p:grpSpPr bwMode="auto">
          <a:xfrm>
            <a:off x="4953000" y="76200"/>
            <a:ext cx="4273550" cy="4105275"/>
            <a:chOff x="3056" y="402"/>
            <a:chExt cx="2692" cy="2586"/>
          </a:xfrm>
        </p:grpSpPr>
        <p:sp>
          <p:nvSpPr>
            <p:cNvPr id="120855" name="AutoShape 23"/>
            <p:cNvSpPr>
              <a:spLocks noChangeArrowheads="1"/>
            </p:cNvSpPr>
            <p:nvPr/>
          </p:nvSpPr>
          <p:spPr bwMode="auto">
            <a:xfrm>
              <a:off x="3216" y="768"/>
              <a:ext cx="2293" cy="1889"/>
            </a:xfrm>
            <a:prstGeom prst="triangle">
              <a:avLst>
                <a:gd name="adj" fmla="val 35588"/>
              </a:avLst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Arc 24"/>
            <p:cNvSpPr>
              <a:spLocks/>
            </p:cNvSpPr>
            <p:nvPr/>
          </p:nvSpPr>
          <p:spPr bwMode="auto">
            <a:xfrm rot="7867989">
              <a:off x="3966" y="894"/>
              <a:ext cx="192" cy="19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Line 25"/>
            <p:cNvSpPr>
              <a:spLocks noChangeShapeType="1"/>
            </p:cNvSpPr>
            <p:nvPr/>
          </p:nvSpPr>
          <p:spPr bwMode="auto">
            <a:xfrm flipV="1">
              <a:off x="3216" y="2064"/>
              <a:ext cx="912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58" name="Line 26"/>
            <p:cNvSpPr>
              <a:spLocks noChangeShapeType="1"/>
            </p:cNvSpPr>
            <p:nvPr/>
          </p:nvSpPr>
          <p:spPr bwMode="auto">
            <a:xfrm flipH="1" flipV="1">
              <a:off x="4128" y="2064"/>
              <a:ext cx="134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59" name="Arc 27"/>
            <p:cNvSpPr>
              <a:spLocks/>
            </p:cNvSpPr>
            <p:nvPr/>
          </p:nvSpPr>
          <p:spPr bwMode="auto">
            <a:xfrm rot="265102">
              <a:off x="3316" y="2397"/>
              <a:ext cx="240" cy="24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Arc 28"/>
            <p:cNvSpPr>
              <a:spLocks/>
            </p:cNvSpPr>
            <p:nvPr/>
          </p:nvSpPr>
          <p:spPr bwMode="auto">
            <a:xfrm rot="14666203">
              <a:off x="5040" y="2352"/>
              <a:ext cx="240" cy="24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Line 29"/>
            <p:cNvSpPr>
              <a:spLocks noChangeShapeType="1"/>
            </p:cNvSpPr>
            <p:nvPr/>
          </p:nvSpPr>
          <p:spPr bwMode="auto">
            <a:xfrm>
              <a:off x="5040" y="2304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62" name="Line 30"/>
            <p:cNvSpPr>
              <a:spLocks noChangeShapeType="1"/>
            </p:cNvSpPr>
            <p:nvPr/>
          </p:nvSpPr>
          <p:spPr bwMode="auto">
            <a:xfrm>
              <a:off x="4992" y="254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63" name="Text Box 31"/>
            <p:cNvSpPr txBox="1">
              <a:spLocks noChangeArrowheads="1"/>
            </p:cNvSpPr>
            <p:nvPr/>
          </p:nvSpPr>
          <p:spPr bwMode="auto">
            <a:xfrm>
              <a:off x="3905" y="1063"/>
              <a:ext cx="35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62</a:t>
              </a:r>
              <a:r>
                <a:rPr lang="en-US" sz="2000" baseline="30000"/>
                <a:t>0</a:t>
              </a:r>
              <a:endParaRPr lang="en-US" sz="2000"/>
            </a:p>
          </p:txBody>
        </p:sp>
        <p:sp>
          <p:nvSpPr>
            <p:cNvPr id="120864" name="Text Box 32"/>
            <p:cNvSpPr txBox="1">
              <a:spLocks noChangeArrowheads="1"/>
            </p:cNvSpPr>
            <p:nvPr/>
          </p:nvSpPr>
          <p:spPr bwMode="auto">
            <a:xfrm>
              <a:off x="3932" y="402"/>
              <a:ext cx="1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>
                  <a:latin typeface="VNI-Univer" pitchFamily="2" charset="0"/>
                </a:rPr>
                <a:t>I</a:t>
              </a:r>
            </a:p>
          </p:txBody>
        </p:sp>
        <p:sp>
          <p:nvSpPr>
            <p:cNvPr id="120865" name="Text Box 33"/>
            <p:cNvSpPr txBox="1">
              <a:spLocks noChangeArrowheads="1"/>
            </p:cNvSpPr>
            <p:nvPr/>
          </p:nvSpPr>
          <p:spPr bwMode="auto">
            <a:xfrm>
              <a:off x="3056" y="2656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K</a:t>
              </a:r>
            </a:p>
          </p:txBody>
        </p:sp>
        <p:sp>
          <p:nvSpPr>
            <p:cNvPr id="120866" name="Text Box 34"/>
            <p:cNvSpPr txBox="1">
              <a:spLocks noChangeArrowheads="1"/>
            </p:cNvSpPr>
            <p:nvPr/>
          </p:nvSpPr>
          <p:spPr bwMode="auto">
            <a:xfrm>
              <a:off x="5507" y="2661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L</a:t>
              </a:r>
            </a:p>
          </p:txBody>
        </p:sp>
        <p:sp>
          <p:nvSpPr>
            <p:cNvPr id="120867" name="Text Box 35"/>
            <p:cNvSpPr txBox="1">
              <a:spLocks noChangeArrowheads="1"/>
            </p:cNvSpPr>
            <p:nvPr/>
          </p:nvSpPr>
          <p:spPr bwMode="auto">
            <a:xfrm>
              <a:off x="4140" y="1800"/>
              <a:ext cx="29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/>
                <a:t>O</a:t>
              </a:r>
            </a:p>
          </p:txBody>
        </p:sp>
        <p:sp>
          <p:nvSpPr>
            <p:cNvPr id="120868" name="Text Box 36"/>
            <p:cNvSpPr txBox="1">
              <a:spLocks noChangeArrowheads="1"/>
            </p:cNvSpPr>
            <p:nvPr/>
          </p:nvSpPr>
          <p:spPr bwMode="auto">
            <a:xfrm>
              <a:off x="3600" y="235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1</a:t>
              </a:r>
            </a:p>
          </p:txBody>
        </p:sp>
        <p:sp>
          <p:nvSpPr>
            <p:cNvPr id="120869" name="Text Box 37"/>
            <p:cNvSpPr txBox="1">
              <a:spLocks noChangeArrowheads="1"/>
            </p:cNvSpPr>
            <p:nvPr/>
          </p:nvSpPr>
          <p:spPr bwMode="auto">
            <a:xfrm>
              <a:off x="4704" y="239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1</a:t>
              </a:r>
            </a:p>
          </p:txBody>
        </p:sp>
      </p:grpSp>
      <p:sp>
        <p:nvSpPr>
          <p:cNvPr id="120870" name="Line 38"/>
          <p:cNvSpPr>
            <a:spLocks noChangeShapeType="1"/>
          </p:cNvSpPr>
          <p:nvPr/>
        </p:nvSpPr>
        <p:spPr bwMode="auto">
          <a:xfrm>
            <a:off x="6505575" y="671513"/>
            <a:ext cx="15240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1" name="Text Box 39"/>
          <p:cNvSpPr txBox="1">
            <a:spLocks noChangeArrowheads="1"/>
          </p:cNvSpPr>
          <p:nvPr/>
        </p:nvSpPr>
        <p:spPr bwMode="auto">
          <a:xfrm>
            <a:off x="74613" y="5867400"/>
            <a:ext cx="891698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chemeClr val="hlink"/>
                </a:solidFill>
              </a:rPr>
              <a:t>c/ O là giao điểm của ba đường phân giác của 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 nên O cách đều ba cạnh của tam giác IKL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0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2000"/>
                                        <p:tgtEl>
                                          <p:spTgt spid="120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208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208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208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52" grpId="0"/>
      <p:bldP spid="120853" grpId="0"/>
      <p:bldP spid="120870" grpId="0" animBg="1"/>
      <p:bldP spid="1208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Text Box 4"/>
          <p:cNvSpPr txBox="1">
            <a:spLocks noChangeArrowheads="1"/>
          </p:cNvSpPr>
          <p:nvPr/>
        </p:nvSpPr>
        <p:spPr bwMode="gray">
          <a:xfrm>
            <a:off x="898525" y="2778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>
              <a:latin typeface="Garamond" pitchFamily="18" charset="0"/>
            </a:endParaRP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gray">
          <a:xfrm>
            <a:off x="52388" y="244475"/>
            <a:ext cx="14255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/>
              <a:t>Bài cũ:</a:t>
            </a: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gray">
          <a:xfrm>
            <a:off x="304800" y="990600"/>
            <a:ext cx="8610600" cy="301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/>
              <a:t>1/ Thế nào là tia phân giác của một góc ?</a:t>
            </a:r>
          </a:p>
          <a:p>
            <a:endParaRPr lang="en-US" sz="3200"/>
          </a:p>
          <a:p>
            <a:r>
              <a:rPr lang="en-US" sz="3200"/>
              <a:t>2/ Phát biểu định lí về tính chất các điểm thuộc tia phân giác của một góc.</a:t>
            </a:r>
          </a:p>
          <a:p>
            <a:endParaRPr lang="en-US" sz="3200"/>
          </a:p>
          <a:p>
            <a:r>
              <a:rPr lang="en-US" sz="3200"/>
              <a:t>3/ Phát biểu định lý đảo của định lí trên.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914400" y="1981200"/>
            <a:ext cx="7391400" cy="287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60000"/>
              </a:spcBef>
            </a:pPr>
            <a:r>
              <a:rPr lang="en-US" sz="2800"/>
              <a:t>- Học thuộc định lý Tính chất ba đường phân giác của tam giác và tính chất tam giác cân.</a:t>
            </a:r>
          </a:p>
          <a:p>
            <a:pPr algn="just" eaLnBrk="1" hangingPunct="1">
              <a:spcBef>
                <a:spcPct val="50000"/>
              </a:spcBef>
              <a:buFontTx/>
              <a:buChar char="-"/>
            </a:pPr>
            <a:r>
              <a:rPr lang="en-US" sz="2800"/>
              <a:t> Bài tập về nhà: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/>
              <a:t>               37, 38, 39, 43 (trang 72, 73 SGK)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/>
              <a:t>               45, 46 (trang 29 SBT)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2514600" y="1143000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8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Hướng dẫn về nhà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84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84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849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01" name="Oval 9"/>
          <p:cNvSpPr>
            <a:spLocks noChangeArrowheads="1"/>
          </p:cNvSpPr>
          <p:nvPr/>
        </p:nvSpPr>
        <p:spPr bwMode="gray">
          <a:xfrm flipH="1">
            <a:off x="1828800" y="4343400"/>
            <a:ext cx="1065213" cy="1001713"/>
          </a:xfrm>
          <a:prstGeom prst="ellipse">
            <a:avLst/>
          </a:prstGeom>
          <a:gradFill rotWithShape="1">
            <a:gsLst>
              <a:gs pos="0">
                <a:srgbClr val="FF9900"/>
              </a:gs>
              <a:gs pos="100000">
                <a:srgbClr val="FF9900">
                  <a:gamma/>
                  <a:shade val="39216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0622" name="Group 30"/>
          <p:cNvGrpSpPr>
            <a:grpSpLocks/>
          </p:cNvGrpSpPr>
          <p:nvPr/>
        </p:nvGrpSpPr>
        <p:grpSpPr bwMode="auto">
          <a:xfrm>
            <a:off x="3581400" y="1905000"/>
            <a:ext cx="1395413" cy="1447800"/>
            <a:chOff x="2913" y="2448"/>
            <a:chExt cx="879" cy="912"/>
          </a:xfrm>
        </p:grpSpPr>
        <p:sp>
          <p:nvSpPr>
            <p:cNvPr id="110596" name="Oval 4"/>
            <p:cNvSpPr>
              <a:spLocks noChangeArrowheads="1"/>
            </p:cNvSpPr>
            <p:nvPr/>
          </p:nvSpPr>
          <p:spPr bwMode="gray">
            <a:xfrm>
              <a:off x="2913" y="2448"/>
              <a:ext cx="879" cy="912"/>
            </a:xfrm>
            <a:prstGeom prst="ellipse">
              <a:avLst/>
            </a:prstGeom>
            <a:gradFill rotWithShape="1">
              <a:gsLst>
                <a:gs pos="0">
                  <a:srgbClr val="93EAFF"/>
                </a:gs>
                <a:gs pos="100000">
                  <a:srgbClr val="00729A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02" name="Freeform 10"/>
            <p:cNvSpPr>
              <a:spLocks/>
            </p:cNvSpPr>
            <p:nvPr/>
          </p:nvSpPr>
          <p:spPr bwMode="gray">
            <a:xfrm rot="21472391" flipH="1">
              <a:off x="3042" y="2457"/>
              <a:ext cx="613" cy="331"/>
            </a:xfrm>
            <a:custGeom>
              <a:avLst/>
              <a:gdLst>
                <a:gd name="T0" fmla="*/ 1301 w 1321"/>
                <a:gd name="T1" fmla="*/ 401 h 712"/>
                <a:gd name="T2" fmla="*/ 1317 w 1321"/>
                <a:gd name="T3" fmla="*/ 442 h 712"/>
                <a:gd name="T4" fmla="*/ 1321 w 1321"/>
                <a:gd name="T5" fmla="*/ 481 h 712"/>
                <a:gd name="T6" fmla="*/ 1315 w 1321"/>
                <a:gd name="T7" fmla="*/ 516 h 712"/>
                <a:gd name="T8" fmla="*/ 1298 w 1321"/>
                <a:gd name="T9" fmla="*/ 550 h 712"/>
                <a:gd name="T10" fmla="*/ 1272 w 1321"/>
                <a:gd name="T11" fmla="*/ 579 h 712"/>
                <a:gd name="T12" fmla="*/ 1239 w 1321"/>
                <a:gd name="T13" fmla="*/ 604 h 712"/>
                <a:gd name="T14" fmla="*/ 1196 w 1321"/>
                <a:gd name="T15" fmla="*/ 628 h 712"/>
                <a:gd name="T16" fmla="*/ 1147 w 1321"/>
                <a:gd name="T17" fmla="*/ 649 h 712"/>
                <a:gd name="T18" fmla="*/ 1092 w 1321"/>
                <a:gd name="T19" fmla="*/ 667 h 712"/>
                <a:gd name="T20" fmla="*/ 1031 w 1321"/>
                <a:gd name="T21" fmla="*/ 683 h 712"/>
                <a:gd name="T22" fmla="*/ 967 w 1321"/>
                <a:gd name="T23" fmla="*/ 694 h 712"/>
                <a:gd name="T24" fmla="*/ 896 w 1321"/>
                <a:gd name="T25" fmla="*/ 704 h 712"/>
                <a:gd name="T26" fmla="*/ 824 w 1321"/>
                <a:gd name="T27" fmla="*/ 710 h 712"/>
                <a:gd name="T28" fmla="*/ 795 w 1321"/>
                <a:gd name="T29" fmla="*/ 712 h 712"/>
                <a:gd name="T30" fmla="*/ 476 w 1321"/>
                <a:gd name="T31" fmla="*/ 712 h 712"/>
                <a:gd name="T32" fmla="*/ 472 w 1321"/>
                <a:gd name="T33" fmla="*/ 712 h 712"/>
                <a:gd name="T34" fmla="*/ 409 w 1321"/>
                <a:gd name="T35" fmla="*/ 708 h 712"/>
                <a:gd name="T36" fmla="*/ 348 w 1321"/>
                <a:gd name="T37" fmla="*/ 704 h 712"/>
                <a:gd name="T38" fmla="*/ 290 w 1321"/>
                <a:gd name="T39" fmla="*/ 696 h 712"/>
                <a:gd name="T40" fmla="*/ 235 w 1321"/>
                <a:gd name="T41" fmla="*/ 689 h 712"/>
                <a:gd name="T42" fmla="*/ 186 w 1321"/>
                <a:gd name="T43" fmla="*/ 677 h 712"/>
                <a:gd name="T44" fmla="*/ 141 w 1321"/>
                <a:gd name="T45" fmla="*/ 663 h 712"/>
                <a:gd name="T46" fmla="*/ 102 w 1321"/>
                <a:gd name="T47" fmla="*/ 648 h 712"/>
                <a:gd name="T48" fmla="*/ 67 w 1321"/>
                <a:gd name="T49" fmla="*/ 630 h 712"/>
                <a:gd name="T50" fmla="*/ 39 w 1321"/>
                <a:gd name="T51" fmla="*/ 608 h 712"/>
                <a:gd name="T52" fmla="*/ 18 w 1321"/>
                <a:gd name="T53" fmla="*/ 583 h 712"/>
                <a:gd name="T54" fmla="*/ 6 w 1321"/>
                <a:gd name="T55" fmla="*/ 554 h 712"/>
                <a:gd name="T56" fmla="*/ 0 w 1321"/>
                <a:gd name="T57" fmla="*/ 524 h 712"/>
                <a:gd name="T58" fmla="*/ 0 w 1321"/>
                <a:gd name="T59" fmla="*/ 520 h 712"/>
                <a:gd name="T60" fmla="*/ 4 w 1321"/>
                <a:gd name="T61" fmla="*/ 487 h 712"/>
                <a:gd name="T62" fmla="*/ 16 w 1321"/>
                <a:gd name="T63" fmla="*/ 446 h 712"/>
                <a:gd name="T64" fmla="*/ 51 w 1321"/>
                <a:gd name="T65" fmla="*/ 370 h 712"/>
                <a:gd name="T66" fmla="*/ 94 w 1321"/>
                <a:gd name="T67" fmla="*/ 299 h 712"/>
                <a:gd name="T68" fmla="*/ 147 w 1321"/>
                <a:gd name="T69" fmla="*/ 235 h 712"/>
                <a:gd name="T70" fmla="*/ 204 w 1321"/>
                <a:gd name="T71" fmla="*/ 176 h 712"/>
                <a:gd name="T72" fmla="*/ 270 w 1321"/>
                <a:gd name="T73" fmla="*/ 125 h 712"/>
                <a:gd name="T74" fmla="*/ 341 w 1321"/>
                <a:gd name="T75" fmla="*/ 82 h 712"/>
                <a:gd name="T76" fmla="*/ 415 w 1321"/>
                <a:gd name="T77" fmla="*/ 47 h 712"/>
                <a:gd name="T78" fmla="*/ 497 w 1321"/>
                <a:gd name="T79" fmla="*/ 21 h 712"/>
                <a:gd name="T80" fmla="*/ 581 w 1321"/>
                <a:gd name="T81" fmla="*/ 6 h 712"/>
                <a:gd name="T82" fmla="*/ 667 w 1321"/>
                <a:gd name="T83" fmla="*/ 0 h 712"/>
                <a:gd name="T84" fmla="*/ 667 w 1321"/>
                <a:gd name="T85" fmla="*/ 0 h 712"/>
                <a:gd name="T86" fmla="*/ 759 w 1321"/>
                <a:gd name="T87" fmla="*/ 6 h 712"/>
                <a:gd name="T88" fmla="*/ 847 w 1321"/>
                <a:gd name="T89" fmla="*/ 23 h 712"/>
                <a:gd name="T90" fmla="*/ 932 w 1321"/>
                <a:gd name="T91" fmla="*/ 53 h 712"/>
                <a:gd name="T92" fmla="*/ 1010 w 1321"/>
                <a:gd name="T93" fmla="*/ 90 h 712"/>
                <a:gd name="T94" fmla="*/ 1082 w 1321"/>
                <a:gd name="T95" fmla="*/ 137 h 712"/>
                <a:gd name="T96" fmla="*/ 1149 w 1321"/>
                <a:gd name="T97" fmla="*/ 194 h 712"/>
                <a:gd name="T98" fmla="*/ 1208 w 1321"/>
                <a:gd name="T99" fmla="*/ 256 h 712"/>
                <a:gd name="T100" fmla="*/ 1258 w 1321"/>
                <a:gd name="T101" fmla="*/ 325 h 712"/>
                <a:gd name="T102" fmla="*/ 1301 w 1321"/>
                <a:gd name="T103" fmla="*/ 401 h 712"/>
                <a:gd name="T104" fmla="*/ 1301 w 1321"/>
                <a:gd name="T105" fmla="*/ 401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D5F7FF"/>
                </a:gs>
                <a:gs pos="100000">
                  <a:srgbClr val="93EA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BBF6EE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11" name="Freeform 19"/>
          <p:cNvSpPr>
            <a:spLocks/>
          </p:cNvSpPr>
          <p:nvPr/>
        </p:nvSpPr>
        <p:spPr bwMode="gray">
          <a:xfrm flipH="1">
            <a:off x="685800" y="685800"/>
            <a:ext cx="1858963" cy="776288"/>
          </a:xfrm>
          <a:custGeom>
            <a:avLst/>
            <a:gdLst>
              <a:gd name="T0" fmla="*/ 1301 w 1321"/>
              <a:gd name="T1" fmla="*/ 401 h 712"/>
              <a:gd name="T2" fmla="*/ 1317 w 1321"/>
              <a:gd name="T3" fmla="*/ 442 h 712"/>
              <a:gd name="T4" fmla="*/ 1321 w 1321"/>
              <a:gd name="T5" fmla="*/ 481 h 712"/>
              <a:gd name="T6" fmla="*/ 1315 w 1321"/>
              <a:gd name="T7" fmla="*/ 516 h 712"/>
              <a:gd name="T8" fmla="*/ 1298 w 1321"/>
              <a:gd name="T9" fmla="*/ 550 h 712"/>
              <a:gd name="T10" fmla="*/ 1272 w 1321"/>
              <a:gd name="T11" fmla="*/ 579 h 712"/>
              <a:gd name="T12" fmla="*/ 1239 w 1321"/>
              <a:gd name="T13" fmla="*/ 604 h 712"/>
              <a:gd name="T14" fmla="*/ 1196 w 1321"/>
              <a:gd name="T15" fmla="*/ 628 h 712"/>
              <a:gd name="T16" fmla="*/ 1147 w 1321"/>
              <a:gd name="T17" fmla="*/ 649 h 712"/>
              <a:gd name="T18" fmla="*/ 1092 w 1321"/>
              <a:gd name="T19" fmla="*/ 667 h 712"/>
              <a:gd name="T20" fmla="*/ 1031 w 1321"/>
              <a:gd name="T21" fmla="*/ 683 h 712"/>
              <a:gd name="T22" fmla="*/ 967 w 1321"/>
              <a:gd name="T23" fmla="*/ 694 h 712"/>
              <a:gd name="T24" fmla="*/ 896 w 1321"/>
              <a:gd name="T25" fmla="*/ 704 h 712"/>
              <a:gd name="T26" fmla="*/ 824 w 1321"/>
              <a:gd name="T27" fmla="*/ 710 h 712"/>
              <a:gd name="T28" fmla="*/ 795 w 1321"/>
              <a:gd name="T29" fmla="*/ 712 h 712"/>
              <a:gd name="T30" fmla="*/ 476 w 1321"/>
              <a:gd name="T31" fmla="*/ 712 h 712"/>
              <a:gd name="T32" fmla="*/ 472 w 1321"/>
              <a:gd name="T33" fmla="*/ 712 h 712"/>
              <a:gd name="T34" fmla="*/ 409 w 1321"/>
              <a:gd name="T35" fmla="*/ 708 h 712"/>
              <a:gd name="T36" fmla="*/ 348 w 1321"/>
              <a:gd name="T37" fmla="*/ 704 h 712"/>
              <a:gd name="T38" fmla="*/ 290 w 1321"/>
              <a:gd name="T39" fmla="*/ 696 h 712"/>
              <a:gd name="T40" fmla="*/ 235 w 1321"/>
              <a:gd name="T41" fmla="*/ 689 h 712"/>
              <a:gd name="T42" fmla="*/ 186 w 1321"/>
              <a:gd name="T43" fmla="*/ 677 h 712"/>
              <a:gd name="T44" fmla="*/ 141 w 1321"/>
              <a:gd name="T45" fmla="*/ 663 h 712"/>
              <a:gd name="T46" fmla="*/ 102 w 1321"/>
              <a:gd name="T47" fmla="*/ 648 h 712"/>
              <a:gd name="T48" fmla="*/ 67 w 1321"/>
              <a:gd name="T49" fmla="*/ 630 h 712"/>
              <a:gd name="T50" fmla="*/ 39 w 1321"/>
              <a:gd name="T51" fmla="*/ 608 h 712"/>
              <a:gd name="T52" fmla="*/ 18 w 1321"/>
              <a:gd name="T53" fmla="*/ 583 h 712"/>
              <a:gd name="T54" fmla="*/ 6 w 1321"/>
              <a:gd name="T55" fmla="*/ 554 h 712"/>
              <a:gd name="T56" fmla="*/ 0 w 1321"/>
              <a:gd name="T57" fmla="*/ 524 h 712"/>
              <a:gd name="T58" fmla="*/ 0 w 1321"/>
              <a:gd name="T59" fmla="*/ 520 h 712"/>
              <a:gd name="T60" fmla="*/ 4 w 1321"/>
              <a:gd name="T61" fmla="*/ 487 h 712"/>
              <a:gd name="T62" fmla="*/ 16 w 1321"/>
              <a:gd name="T63" fmla="*/ 446 h 712"/>
              <a:gd name="T64" fmla="*/ 51 w 1321"/>
              <a:gd name="T65" fmla="*/ 370 h 712"/>
              <a:gd name="T66" fmla="*/ 94 w 1321"/>
              <a:gd name="T67" fmla="*/ 299 h 712"/>
              <a:gd name="T68" fmla="*/ 147 w 1321"/>
              <a:gd name="T69" fmla="*/ 235 h 712"/>
              <a:gd name="T70" fmla="*/ 204 w 1321"/>
              <a:gd name="T71" fmla="*/ 176 h 712"/>
              <a:gd name="T72" fmla="*/ 270 w 1321"/>
              <a:gd name="T73" fmla="*/ 125 h 712"/>
              <a:gd name="T74" fmla="*/ 341 w 1321"/>
              <a:gd name="T75" fmla="*/ 82 h 712"/>
              <a:gd name="T76" fmla="*/ 415 w 1321"/>
              <a:gd name="T77" fmla="*/ 47 h 712"/>
              <a:gd name="T78" fmla="*/ 497 w 1321"/>
              <a:gd name="T79" fmla="*/ 21 h 712"/>
              <a:gd name="T80" fmla="*/ 581 w 1321"/>
              <a:gd name="T81" fmla="*/ 6 h 712"/>
              <a:gd name="T82" fmla="*/ 667 w 1321"/>
              <a:gd name="T83" fmla="*/ 0 h 712"/>
              <a:gd name="T84" fmla="*/ 667 w 1321"/>
              <a:gd name="T85" fmla="*/ 0 h 712"/>
              <a:gd name="T86" fmla="*/ 759 w 1321"/>
              <a:gd name="T87" fmla="*/ 6 h 712"/>
              <a:gd name="T88" fmla="*/ 847 w 1321"/>
              <a:gd name="T89" fmla="*/ 23 h 712"/>
              <a:gd name="T90" fmla="*/ 932 w 1321"/>
              <a:gd name="T91" fmla="*/ 53 h 712"/>
              <a:gd name="T92" fmla="*/ 1010 w 1321"/>
              <a:gd name="T93" fmla="*/ 90 h 712"/>
              <a:gd name="T94" fmla="*/ 1082 w 1321"/>
              <a:gd name="T95" fmla="*/ 137 h 712"/>
              <a:gd name="T96" fmla="*/ 1149 w 1321"/>
              <a:gd name="T97" fmla="*/ 194 h 712"/>
              <a:gd name="T98" fmla="*/ 1208 w 1321"/>
              <a:gd name="T99" fmla="*/ 256 h 712"/>
              <a:gd name="T100" fmla="*/ 1258 w 1321"/>
              <a:gd name="T101" fmla="*/ 325 h 712"/>
              <a:gd name="T102" fmla="*/ 1301 w 1321"/>
              <a:gd name="T103" fmla="*/ 401 h 712"/>
              <a:gd name="T104" fmla="*/ 1301 w 1321"/>
              <a:gd name="T105" fmla="*/ 401 h 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21" h="712">
                <a:moveTo>
                  <a:pt x="1301" y="401"/>
                </a:moveTo>
                <a:lnTo>
                  <a:pt x="1317" y="442"/>
                </a:lnTo>
                <a:lnTo>
                  <a:pt x="1321" y="481"/>
                </a:lnTo>
                <a:lnTo>
                  <a:pt x="1315" y="516"/>
                </a:lnTo>
                <a:lnTo>
                  <a:pt x="1298" y="550"/>
                </a:lnTo>
                <a:lnTo>
                  <a:pt x="1272" y="579"/>
                </a:lnTo>
                <a:lnTo>
                  <a:pt x="1239" y="604"/>
                </a:lnTo>
                <a:lnTo>
                  <a:pt x="1196" y="628"/>
                </a:lnTo>
                <a:lnTo>
                  <a:pt x="1147" y="649"/>
                </a:lnTo>
                <a:lnTo>
                  <a:pt x="1092" y="667"/>
                </a:lnTo>
                <a:lnTo>
                  <a:pt x="1031" y="683"/>
                </a:lnTo>
                <a:lnTo>
                  <a:pt x="967" y="694"/>
                </a:lnTo>
                <a:lnTo>
                  <a:pt x="896" y="704"/>
                </a:lnTo>
                <a:lnTo>
                  <a:pt x="824" y="710"/>
                </a:lnTo>
                <a:lnTo>
                  <a:pt x="795" y="712"/>
                </a:lnTo>
                <a:lnTo>
                  <a:pt x="476" y="712"/>
                </a:lnTo>
                <a:lnTo>
                  <a:pt x="472" y="712"/>
                </a:lnTo>
                <a:lnTo>
                  <a:pt x="409" y="708"/>
                </a:lnTo>
                <a:lnTo>
                  <a:pt x="348" y="704"/>
                </a:lnTo>
                <a:lnTo>
                  <a:pt x="290" y="696"/>
                </a:lnTo>
                <a:lnTo>
                  <a:pt x="235" y="689"/>
                </a:lnTo>
                <a:lnTo>
                  <a:pt x="186" y="677"/>
                </a:lnTo>
                <a:lnTo>
                  <a:pt x="141" y="663"/>
                </a:lnTo>
                <a:lnTo>
                  <a:pt x="102" y="648"/>
                </a:lnTo>
                <a:lnTo>
                  <a:pt x="67" y="630"/>
                </a:lnTo>
                <a:lnTo>
                  <a:pt x="39" y="608"/>
                </a:lnTo>
                <a:lnTo>
                  <a:pt x="18" y="583"/>
                </a:lnTo>
                <a:lnTo>
                  <a:pt x="6" y="554"/>
                </a:lnTo>
                <a:lnTo>
                  <a:pt x="0" y="524"/>
                </a:lnTo>
                <a:lnTo>
                  <a:pt x="0" y="520"/>
                </a:lnTo>
                <a:lnTo>
                  <a:pt x="4" y="487"/>
                </a:lnTo>
                <a:lnTo>
                  <a:pt x="16" y="446"/>
                </a:lnTo>
                <a:lnTo>
                  <a:pt x="51" y="370"/>
                </a:lnTo>
                <a:lnTo>
                  <a:pt x="94" y="299"/>
                </a:lnTo>
                <a:lnTo>
                  <a:pt x="147" y="235"/>
                </a:lnTo>
                <a:lnTo>
                  <a:pt x="204" y="176"/>
                </a:lnTo>
                <a:lnTo>
                  <a:pt x="270" y="125"/>
                </a:lnTo>
                <a:lnTo>
                  <a:pt x="341" y="82"/>
                </a:lnTo>
                <a:lnTo>
                  <a:pt x="415" y="47"/>
                </a:lnTo>
                <a:lnTo>
                  <a:pt x="497" y="21"/>
                </a:lnTo>
                <a:lnTo>
                  <a:pt x="581" y="6"/>
                </a:lnTo>
                <a:lnTo>
                  <a:pt x="667" y="0"/>
                </a:lnTo>
                <a:lnTo>
                  <a:pt x="667" y="0"/>
                </a:lnTo>
                <a:lnTo>
                  <a:pt x="759" y="6"/>
                </a:lnTo>
                <a:lnTo>
                  <a:pt x="847" y="23"/>
                </a:lnTo>
                <a:lnTo>
                  <a:pt x="932" y="53"/>
                </a:lnTo>
                <a:lnTo>
                  <a:pt x="1010" y="90"/>
                </a:lnTo>
                <a:lnTo>
                  <a:pt x="1082" y="137"/>
                </a:lnTo>
                <a:lnTo>
                  <a:pt x="1149" y="194"/>
                </a:lnTo>
                <a:lnTo>
                  <a:pt x="1208" y="256"/>
                </a:lnTo>
                <a:lnTo>
                  <a:pt x="1258" y="325"/>
                </a:lnTo>
                <a:lnTo>
                  <a:pt x="1301" y="401"/>
                </a:lnTo>
                <a:lnTo>
                  <a:pt x="1301" y="401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99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BBF6EE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0614" name="Group 22"/>
          <p:cNvGrpSpPr>
            <a:grpSpLocks/>
          </p:cNvGrpSpPr>
          <p:nvPr/>
        </p:nvGrpSpPr>
        <p:grpSpPr bwMode="auto">
          <a:xfrm flipH="1">
            <a:off x="5562600" y="685800"/>
            <a:ext cx="2438400" cy="2466975"/>
            <a:chOff x="2016" y="1920"/>
            <a:chExt cx="1680" cy="1680"/>
          </a:xfrm>
        </p:grpSpPr>
        <p:sp>
          <p:nvSpPr>
            <p:cNvPr id="110615" name="Oval 23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9900">
                    <a:gamma/>
                    <a:shade val="39216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16" name="Freeform 24"/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>
                <a:gd name="T0" fmla="*/ 1301 w 1321"/>
                <a:gd name="T1" fmla="*/ 401 h 712"/>
                <a:gd name="T2" fmla="*/ 1317 w 1321"/>
                <a:gd name="T3" fmla="*/ 442 h 712"/>
                <a:gd name="T4" fmla="*/ 1321 w 1321"/>
                <a:gd name="T5" fmla="*/ 481 h 712"/>
                <a:gd name="T6" fmla="*/ 1315 w 1321"/>
                <a:gd name="T7" fmla="*/ 516 h 712"/>
                <a:gd name="T8" fmla="*/ 1298 w 1321"/>
                <a:gd name="T9" fmla="*/ 550 h 712"/>
                <a:gd name="T10" fmla="*/ 1272 w 1321"/>
                <a:gd name="T11" fmla="*/ 579 h 712"/>
                <a:gd name="T12" fmla="*/ 1239 w 1321"/>
                <a:gd name="T13" fmla="*/ 604 h 712"/>
                <a:gd name="T14" fmla="*/ 1196 w 1321"/>
                <a:gd name="T15" fmla="*/ 628 h 712"/>
                <a:gd name="T16" fmla="*/ 1147 w 1321"/>
                <a:gd name="T17" fmla="*/ 649 h 712"/>
                <a:gd name="T18" fmla="*/ 1092 w 1321"/>
                <a:gd name="T19" fmla="*/ 667 h 712"/>
                <a:gd name="T20" fmla="*/ 1031 w 1321"/>
                <a:gd name="T21" fmla="*/ 683 h 712"/>
                <a:gd name="T22" fmla="*/ 967 w 1321"/>
                <a:gd name="T23" fmla="*/ 694 h 712"/>
                <a:gd name="T24" fmla="*/ 896 w 1321"/>
                <a:gd name="T25" fmla="*/ 704 h 712"/>
                <a:gd name="T26" fmla="*/ 824 w 1321"/>
                <a:gd name="T27" fmla="*/ 710 h 712"/>
                <a:gd name="T28" fmla="*/ 795 w 1321"/>
                <a:gd name="T29" fmla="*/ 712 h 712"/>
                <a:gd name="T30" fmla="*/ 476 w 1321"/>
                <a:gd name="T31" fmla="*/ 712 h 712"/>
                <a:gd name="T32" fmla="*/ 472 w 1321"/>
                <a:gd name="T33" fmla="*/ 712 h 712"/>
                <a:gd name="T34" fmla="*/ 409 w 1321"/>
                <a:gd name="T35" fmla="*/ 708 h 712"/>
                <a:gd name="T36" fmla="*/ 348 w 1321"/>
                <a:gd name="T37" fmla="*/ 704 h 712"/>
                <a:gd name="T38" fmla="*/ 290 w 1321"/>
                <a:gd name="T39" fmla="*/ 696 h 712"/>
                <a:gd name="T40" fmla="*/ 235 w 1321"/>
                <a:gd name="T41" fmla="*/ 689 h 712"/>
                <a:gd name="T42" fmla="*/ 186 w 1321"/>
                <a:gd name="T43" fmla="*/ 677 h 712"/>
                <a:gd name="T44" fmla="*/ 141 w 1321"/>
                <a:gd name="T45" fmla="*/ 663 h 712"/>
                <a:gd name="T46" fmla="*/ 102 w 1321"/>
                <a:gd name="T47" fmla="*/ 648 h 712"/>
                <a:gd name="T48" fmla="*/ 67 w 1321"/>
                <a:gd name="T49" fmla="*/ 630 h 712"/>
                <a:gd name="T50" fmla="*/ 39 w 1321"/>
                <a:gd name="T51" fmla="*/ 608 h 712"/>
                <a:gd name="T52" fmla="*/ 18 w 1321"/>
                <a:gd name="T53" fmla="*/ 583 h 712"/>
                <a:gd name="T54" fmla="*/ 6 w 1321"/>
                <a:gd name="T55" fmla="*/ 554 h 712"/>
                <a:gd name="T56" fmla="*/ 0 w 1321"/>
                <a:gd name="T57" fmla="*/ 524 h 712"/>
                <a:gd name="T58" fmla="*/ 0 w 1321"/>
                <a:gd name="T59" fmla="*/ 520 h 712"/>
                <a:gd name="T60" fmla="*/ 4 w 1321"/>
                <a:gd name="T61" fmla="*/ 487 h 712"/>
                <a:gd name="T62" fmla="*/ 16 w 1321"/>
                <a:gd name="T63" fmla="*/ 446 h 712"/>
                <a:gd name="T64" fmla="*/ 51 w 1321"/>
                <a:gd name="T65" fmla="*/ 370 h 712"/>
                <a:gd name="T66" fmla="*/ 94 w 1321"/>
                <a:gd name="T67" fmla="*/ 299 h 712"/>
                <a:gd name="T68" fmla="*/ 147 w 1321"/>
                <a:gd name="T69" fmla="*/ 235 h 712"/>
                <a:gd name="T70" fmla="*/ 204 w 1321"/>
                <a:gd name="T71" fmla="*/ 176 h 712"/>
                <a:gd name="T72" fmla="*/ 270 w 1321"/>
                <a:gd name="T73" fmla="*/ 125 h 712"/>
                <a:gd name="T74" fmla="*/ 341 w 1321"/>
                <a:gd name="T75" fmla="*/ 82 h 712"/>
                <a:gd name="T76" fmla="*/ 415 w 1321"/>
                <a:gd name="T77" fmla="*/ 47 h 712"/>
                <a:gd name="T78" fmla="*/ 497 w 1321"/>
                <a:gd name="T79" fmla="*/ 21 h 712"/>
                <a:gd name="T80" fmla="*/ 581 w 1321"/>
                <a:gd name="T81" fmla="*/ 6 h 712"/>
                <a:gd name="T82" fmla="*/ 667 w 1321"/>
                <a:gd name="T83" fmla="*/ 0 h 712"/>
                <a:gd name="T84" fmla="*/ 667 w 1321"/>
                <a:gd name="T85" fmla="*/ 0 h 712"/>
                <a:gd name="T86" fmla="*/ 759 w 1321"/>
                <a:gd name="T87" fmla="*/ 6 h 712"/>
                <a:gd name="T88" fmla="*/ 847 w 1321"/>
                <a:gd name="T89" fmla="*/ 23 h 712"/>
                <a:gd name="T90" fmla="*/ 932 w 1321"/>
                <a:gd name="T91" fmla="*/ 53 h 712"/>
                <a:gd name="T92" fmla="*/ 1010 w 1321"/>
                <a:gd name="T93" fmla="*/ 90 h 712"/>
                <a:gd name="T94" fmla="*/ 1082 w 1321"/>
                <a:gd name="T95" fmla="*/ 137 h 712"/>
                <a:gd name="T96" fmla="*/ 1149 w 1321"/>
                <a:gd name="T97" fmla="*/ 194 h 712"/>
                <a:gd name="T98" fmla="*/ 1208 w 1321"/>
                <a:gd name="T99" fmla="*/ 256 h 712"/>
                <a:gd name="T100" fmla="*/ 1258 w 1321"/>
                <a:gd name="T101" fmla="*/ 325 h 712"/>
                <a:gd name="T102" fmla="*/ 1301 w 1321"/>
                <a:gd name="T103" fmla="*/ 401 h 712"/>
                <a:gd name="T104" fmla="*/ 1301 w 1321"/>
                <a:gd name="T105" fmla="*/ 401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BBF6EE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7" name="AutoShape 23"/>
          <p:cNvSpPr>
            <a:spLocks noChangeArrowheads="1"/>
          </p:cNvSpPr>
          <p:nvPr/>
        </p:nvSpPr>
        <p:spPr bwMode="auto">
          <a:xfrm>
            <a:off x="457200" y="228600"/>
            <a:ext cx="8458200" cy="1066800"/>
          </a:xfrm>
          <a:prstGeom prst="wedgeRoundRectCallout">
            <a:avLst>
              <a:gd name="adj1" fmla="val -32546"/>
              <a:gd name="adj2" fmla="val 45685"/>
              <a:gd name="adj3" fmla="val 16667"/>
            </a:avLst>
          </a:prstGeom>
          <a:solidFill>
            <a:srgbClr val="008000">
              <a:alpha val="78000"/>
            </a:srgbClr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eaLnBrk="1" hangingPunct="1"/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Tập hợp các điểm nằm bên trong một góc và cách đều hai cạnh của góc là:</a:t>
            </a:r>
          </a:p>
        </p:txBody>
      </p:sp>
      <p:grpSp>
        <p:nvGrpSpPr>
          <p:cNvPr id="21601" name="Group 97"/>
          <p:cNvGrpSpPr>
            <a:grpSpLocks/>
          </p:cNvGrpSpPr>
          <p:nvPr/>
        </p:nvGrpSpPr>
        <p:grpSpPr bwMode="auto">
          <a:xfrm>
            <a:off x="990600" y="2105025"/>
            <a:ext cx="7162800" cy="1001713"/>
            <a:chOff x="624" y="1326"/>
            <a:chExt cx="4512" cy="631"/>
          </a:xfrm>
        </p:grpSpPr>
        <p:sp>
          <p:nvSpPr>
            <p:cNvPr id="21521" name="Rectangle 17"/>
            <p:cNvSpPr>
              <a:spLocks noChangeArrowheads="1"/>
            </p:cNvSpPr>
            <p:nvPr/>
          </p:nvSpPr>
          <p:spPr bwMode="gray">
            <a:xfrm flipH="1">
              <a:off x="903" y="1482"/>
              <a:ext cx="4233" cy="453"/>
            </a:xfrm>
            <a:prstGeom prst="rect">
              <a:avLst/>
            </a:prstGeom>
            <a:gradFill rotWithShape="1">
              <a:gsLst>
                <a:gs pos="0">
                  <a:srgbClr val="004B70">
                    <a:alpha val="80000"/>
                  </a:srgbClr>
                </a:gs>
                <a:gs pos="100000">
                  <a:srgbClr val="E9893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/>
                <a:t>Tia nằm trong góc đó</a:t>
              </a:r>
            </a:p>
          </p:txBody>
        </p: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 flipH="1">
              <a:off x="624" y="1326"/>
              <a:ext cx="671" cy="631"/>
              <a:chOff x="2016" y="1920"/>
              <a:chExt cx="1680" cy="1680"/>
            </a:xfrm>
          </p:grpSpPr>
          <p:sp>
            <p:nvSpPr>
              <p:cNvPr id="21524" name="Oval 20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9900"/>
                  </a:gs>
                  <a:gs pos="100000">
                    <a:srgbClr val="FF9900">
                      <a:gamma/>
                      <a:shade val="39216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Freeform 21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99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26" name="Text Box 22"/>
            <p:cNvSpPr txBox="1">
              <a:spLocks noChangeArrowheads="1"/>
            </p:cNvSpPr>
            <p:nvPr/>
          </p:nvSpPr>
          <p:spPr bwMode="gray">
            <a:xfrm flipH="1">
              <a:off x="789" y="1411"/>
              <a:ext cx="31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Verdana" pitchFamily="34" charset="0"/>
                </a:rPr>
                <a:t>A</a:t>
              </a:r>
            </a:p>
          </p:txBody>
        </p:sp>
      </p:grpSp>
      <p:grpSp>
        <p:nvGrpSpPr>
          <p:cNvPr id="21600" name="Group 96"/>
          <p:cNvGrpSpPr>
            <a:grpSpLocks/>
          </p:cNvGrpSpPr>
          <p:nvPr/>
        </p:nvGrpSpPr>
        <p:grpSpPr bwMode="auto">
          <a:xfrm>
            <a:off x="990600" y="4267200"/>
            <a:ext cx="7162800" cy="1006475"/>
            <a:chOff x="624" y="2007"/>
            <a:chExt cx="4512" cy="634"/>
          </a:xfrm>
        </p:grpSpPr>
        <p:grpSp>
          <p:nvGrpSpPr>
            <p:cNvPr id="21599" name="Group 95"/>
            <p:cNvGrpSpPr>
              <a:grpSpLocks/>
            </p:cNvGrpSpPr>
            <p:nvPr/>
          </p:nvGrpSpPr>
          <p:grpSpPr bwMode="auto">
            <a:xfrm>
              <a:off x="624" y="2007"/>
              <a:ext cx="4512" cy="634"/>
              <a:chOff x="624" y="2007"/>
              <a:chExt cx="4512" cy="634"/>
            </a:xfrm>
          </p:grpSpPr>
          <p:sp>
            <p:nvSpPr>
              <p:cNvPr id="21510" name="Rectangle 6"/>
              <p:cNvSpPr>
                <a:spLocks noChangeArrowheads="1"/>
              </p:cNvSpPr>
              <p:nvPr/>
            </p:nvSpPr>
            <p:spPr bwMode="gray">
              <a:xfrm flipH="1">
                <a:off x="950" y="2156"/>
                <a:ext cx="4186" cy="453"/>
              </a:xfrm>
              <a:prstGeom prst="rect">
                <a:avLst/>
              </a:prstGeom>
              <a:gradFill rotWithShape="1">
                <a:gsLst>
                  <a:gs pos="0">
                    <a:srgbClr val="004B70">
                      <a:alpha val="80000"/>
                    </a:srgbClr>
                  </a:gs>
                  <a:gs pos="100000">
                    <a:srgbClr val="418AEB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800"/>
                  <a:t>Tia vuông với hai cạnh của góc đó</a:t>
                </a:r>
              </a:p>
            </p:txBody>
          </p:sp>
          <p:grpSp>
            <p:nvGrpSpPr>
              <p:cNvPr id="21511" name="Group 7"/>
              <p:cNvGrpSpPr>
                <a:grpSpLocks/>
              </p:cNvGrpSpPr>
              <p:nvPr/>
            </p:nvGrpSpPr>
            <p:grpSpPr bwMode="auto">
              <a:xfrm>
                <a:off x="624" y="2007"/>
                <a:ext cx="664" cy="634"/>
                <a:chOff x="2016" y="1920"/>
                <a:chExt cx="1680" cy="1680"/>
              </a:xfrm>
            </p:grpSpPr>
            <p:sp>
              <p:nvSpPr>
                <p:cNvPr id="21512" name="Oval 8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4996E3"/>
                    </a:gs>
                    <a:gs pos="100000">
                      <a:srgbClr val="4996E3">
                        <a:gamma/>
                        <a:shade val="30196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3" name="Freeform 9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rgbClr val="66A7E8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514" name="Text Box 10"/>
            <p:cNvSpPr txBox="1">
              <a:spLocks noChangeArrowheads="1"/>
            </p:cNvSpPr>
            <p:nvPr/>
          </p:nvSpPr>
          <p:spPr bwMode="gray">
            <a:xfrm>
              <a:off x="768" y="2131"/>
              <a:ext cx="31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Verdana" pitchFamily="34" charset="0"/>
                </a:rPr>
                <a:t>B</a:t>
              </a:r>
            </a:p>
          </p:txBody>
        </p:sp>
      </p:grpSp>
      <p:grpSp>
        <p:nvGrpSpPr>
          <p:cNvPr id="21596" name="Group 92"/>
          <p:cNvGrpSpPr>
            <a:grpSpLocks/>
          </p:cNvGrpSpPr>
          <p:nvPr/>
        </p:nvGrpSpPr>
        <p:grpSpPr bwMode="auto">
          <a:xfrm>
            <a:off x="990600" y="5410200"/>
            <a:ext cx="7239000" cy="1066800"/>
            <a:chOff x="528" y="3486"/>
            <a:chExt cx="4596" cy="622"/>
          </a:xfrm>
        </p:grpSpPr>
        <p:sp>
          <p:nvSpPr>
            <p:cNvPr id="21516" name="Rectangle 12"/>
            <p:cNvSpPr>
              <a:spLocks noChangeArrowheads="1"/>
            </p:cNvSpPr>
            <p:nvPr/>
          </p:nvSpPr>
          <p:spPr bwMode="gray">
            <a:xfrm flipH="1">
              <a:off x="1008" y="3612"/>
              <a:ext cx="4116" cy="453"/>
            </a:xfrm>
            <a:prstGeom prst="rect">
              <a:avLst/>
            </a:prstGeom>
            <a:gradFill rotWithShape="1">
              <a:gsLst>
                <a:gs pos="0">
                  <a:srgbClr val="004B70">
                    <a:alpha val="80000"/>
                  </a:srgbClr>
                </a:gs>
                <a:gs pos="100000">
                  <a:srgbClr val="33AD8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/>
                <a:t>Tia phân giác của góc đó</a:t>
              </a:r>
            </a:p>
          </p:txBody>
        </p:sp>
        <p:sp>
          <p:nvSpPr>
            <p:cNvPr id="21517" name="Oval 13"/>
            <p:cNvSpPr>
              <a:spLocks noChangeArrowheads="1"/>
            </p:cNvSpPr>
            <p:nvPr/>
          </p:nvSpPr>
          <p:spPr bwMode="gray">
            <a:xfrm>
              <a:off x="528" y="3486"/>
              <a:ext cx="624" cy="622"/>
            </a:xfrm>
            <a:prstGeom prst="ellipse">
              <a:avLst/>
            </a:prstGeom>
            <a:gradFill rotWithShape="1">
              <a:gsLst>
                <a:gs pos="0">
                  <a:srgbClr val="33CCCC"/>
                </a:gs>
                <a:gs pos="100000">
                  <a:srgbClr val="33CCCC">
                    <a:gamma/>
                    <a:shade val="2431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8" name="Freeform 14"/>
            <p:cNvSpPr>
              <a:spLocks/>
            </p:cNvSpPr>
            <p:nvPr/>
          </p:nvSpPr>
          <p:spPr bwMode="gray">
            <a:xfrm>
              <a:off x="673" y="3497"/>
              <a:ext cx="332" cy="242"/>
            </a:xfrm>
            <a:custGeom>
              <a:avLst/>
              <a:gdLst>
                <a:gd name="T0" fmla="*/ 1301 w 1321"/>
                <a:gd name="T1" fmla="*/ 401 h 712"/>
                <a:gd name="T2" fmla="*/ 1317 w 1321"/>
                <a:gd name="T3" fmla="*/ 442 h 712"/>
                <a:gd name="T4" fmla="*/ 1321 w 1321"/>
                <a:gd name="T5" fmla="*/ 481 h 712"/>
                <a:gd name="T6" fmla="*/ 1315 w 1321"/>
                <a:gd name="T7" fmla="*/ 516 h 712"/>
                <a:gd name="T8" fmla="*/ 1298 w 1321"/>
                <a:gd name="T9" fmla="*/ 550 h 712"/>
                <a:gd name="T10" fmla="*/ 1272 w 1321"/>
                <a:gd name="T11" fmla="*/ 579 h 712"/>
                <a:gd name="T12" fmla="*/ 1239 w 1321"/>
                <a:gd name="T13" fmla="*/ 604 h 712"/>
                <a:gd name="T14" fmla="*/ 1196 w 1321"/>
                <a:gd name="T15" fmla="*/ 628 h 712"/>
                <a:gd name="T16" fmla="*/ 1147 w 1321"/>
                <a:gd name="T17" fmla="*/ 649 h 712"/>
                <a:gd name="T18" fmla="*/ 1092 w 1321"/>
                <a:gd name="T19" fmla="*/ 667 h 712"/>
                <a:gd name="T20" fmla="*/ 1031 w 1321"/>
                <a:gd name="T21" fmla="*/ 683 h 712"/>
                <a:gd name="T22" fmla="*/ 967 w 1321"/>
                <a:gd name="T23" fmla="*/ 694 h 712"/>
                <a:gd name="T24" fmla="*/ 896 w 1321"/>
                <a:gd name="T25" fmla="*/ 704 h 712"/>
                <a:gd name="T26" fmla="*/ 824 w 1321"/>
                <a:gd name="T27" fmla="*/ 710 h 712"/>
                <a:gd name="T28" fmla="*/ 795 w 1321"/>
                <a:gd name="T29" fmla="*/ 712 h 712"/>
                <a:gd name="T30" fmla="*/ 476 w 1321"/>
                <a:gd name="T31" fmla="*/ 712 h 712"/>
                <a:gd name="T32" fmla="*/ 472 w 1321"/>
                <a:gd name="T33" fmla="*/ 712 h 712"/>
                <a:gd name="T34" fmla="*/ 409 w 1321"/>
                <a:gd name="T35" fmla="*/ 708 h 712"/>
                <a:gd name="T36" fmla="*/ 348 w 1321"/>
                <a:gd name="T37" fmla="*/ 704 h 712"/>
                <a:gd name="T38" fmla="*/ 290 w 1321"/>
                <a:gd name="T39" fmla="*/ 696 h 712"/>
                <a:gd name="T40" fmla="*/ 235 w 1321"/>
                <a:gd name="T41" fmla="*/ 689 h 712"/>
                <a:gd name="T42" fmla="*/ 186 w 1321"/>
                <a:gd name="T43" fmla="*/ 677 h 712"/>
                <a:gd name="T44" fmla="*/ 141 w 1321"/>
                <a:gd name="T45" fmla="*/ 663 h 712"/>
                <a:gd name="T46" fmla="*/ 102 w 1321"/>
                <a:gd name="T47" fmla="*/ 648 h 712"/>
                <a:gd name="T48" fmla="*/ 67 w 1321"/>
                <a:gd name="T49" fmla="*/ 630 h 712"/>
                <a:gd name="T50" fmla="*/ 39 w 1321"/>
                <a:gd name="T51" fmla="*/ 608 h 712"/>
                <a:gd name="T52" fmla="*/ 18 w 1321"/>
                <a:gd name="T53" fmla="*/ 583 h 712"/>
                <a:gd name="T54" fmla="*/ 6 w 1321"/>
                <a:gd name="T55" fmla="*/ 554 h 712"/>
                <a:gd name="T56" fmla="*/ 0 w 1321"/>
                <a:gd name="T57" fmla="*/ 524 h 712"/>
                <a:gd name="T58" fmla="*/ 0 w 1321"/>
                <a:gd name="T59" fmla="*/ 520 h 712"/>
                <a:gd name="T60" fmla="*/ 4 w 1321"/>
                <a:gd name="T61" fmla="*/ 487 h 712"/>
                <a:gd name="T62" fmla="*/ 16 w 1321"/>
                <a:gd name="T63" fmla="*/ 446 h 712"/>
                <a:gd name="T64" fmla="*/ 51 w 1321"/>
                <a:gd name="T65" fmla="*/ 370 h 712"/>
                <a:gd name="T66" fmla="*/ 94 w 1321"/>
                <a:gd name="T67" fmla="*/ 299 h 712"/>
                <a:gd name="T68" fmla="*/ 147 w 1321"/>
                <a:gd name="T69" fmla="*/ 235 h 712"/>
                <a:gd name="T70" fmla="*/ 204 w 1321"/>
                <a:gd name="T71" fmla="*/ 176 h 712"/>
                <a:gd name="T72" fmla="*/ 270 w 1321"/>
                <a:gd name="T73" fmla="*/ 125 h 712"/>
                <a:gd name="T74" fmla="*/ 341 w 1321"/>
                <a:gd name="T75" fmla="*/ 82 h 712"/>
                <a:gd name="T76" fmla="*/ 415 w 1321"/>
                <a:gd name="T77" fmla="*/ 47 h 712"/>
                <a:gd name="T78" fmla="*/ 497 w 1321"/>
                <a:gd name="T79" fmla="*/ 21 h 712"/>
                <a:gd name="T80" fmla="*/ 581 w 1321"/>
                <a:gd name="T81" fmla="*/ 6 h 712"/>
                <a:gd name="T82" fmla="*/ 667 w 1321"/>
                <a:gd name="T83" fmla="*/ 0 h 712"/>
                <a:gd name="T84" fmla="*/ 667 w 1321"/>
                <a:gd name="T85" fmla="*/ 0 h 712"/>
                <a:gd name="T86" fmla="*/ 759 w 1321"/>
                <a:gd name="T87" fmla="*/ 6 h 712"/>
                <a:gd name="T88" fmla="*/ 847 w 1321"/>
                <a:gd name="T89" fmla="*/ 23 h 712"/>
                <a:gd name="T90" fmla="*/ 932 w 1321"/>
                <a:gd name="T91" fmla="*/ 53 h 712"/>
                <a:gd name="T92" fmla="*/ 1010 w 1321"/>
                <a:gd name="T93" fmla="*/ 90 h 712"/>
                <a:gd name="T94" fmla="*/ 1082 w 1321"/>
                <a:gd name="T95" fmla="*/ 137 h 712"/>
                <a:gd name="T96" fmla="*/ 1149 w 1321"/>
                <a:gd name="T97" fmla="*/ 194 h 712"/>
                <a:gd name="T98" fmla="*/ 1208 w 1321"/>
                <a:gd name="T99" fmla="*/ 256 h 712"/>
                <a:gd name="T100" fmla="*/ 1258 w 1321"/>
                <a:gd name="T101" fmla="*/ 325 h 712"/>
                <a:gd name="T102" fmla="*/ 1301 w 1321"/>
                <a:gd name="T103" fmla="*/ 401 h 712"/>
                <a:gd name="T104" fmla="*/ 1301 w 1321"/>
                <a:gd name="T105" fmla="*/ 401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33CC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BBF6EE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Text Box 15"/>
            <p:cNvSpPr txBox="1">
              <a:spLocks noChangeArrowheads="1"/>
            </p:cNvSpPr>
            <p:nvPr/>
          </p:nvSpPr>
          <p:spPr bwMode="gray">
            <a:xfrm>
              <a:off x="662" y="3601"/>
              <a:ext cx="332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Verdana" pitchFamily="34" charset="0"/>
                </a:rPr>
                <a:t>D</a:t>
              </a:r>
            </a:p>
          </p:txBody>
        </p:sp>
      </p:grpSp>
      <p:grpSp>
        <p:nvGrpSpPr>
          <p:cNvPr id="21598" name="Group 94"/>
          <p:cNvGrpSpPr>
            <a:grpSpLocks/>
          </p:cNvGrpSpPr>
          <p:nvPr/>
        </p:nvGrpSpPr>
        <p:grpSpPr bwMode="auto">
          <a:xfrm>
            <a:off x="990600" y="3200400"/>
            <a:ext cx="7162800" cy="1012825"/>
            <a:chOff x="624" y="2866"/>
            <a:chExt cx="4512" cy="638"/>
          </a:xfrm>
        </p:grpSpPr>
        <p:grpSp>
          <p:nvGrpSpPr>
            <p:cNvPr id="21597" name="Group 93"/>
            <p:cNvGrpSpPr>
              <a:grpSpLocks/>
            </p:cNvGrpSpPr>
            <p:nvPr/>
          </p:nvGrpSpPr>
          <p:grpSpPr bwMode="auto">
            <a:xfrm>
              <a:off x="624" y="2866"/>
              <a:ext cx="4512" cy="638"/>
              <a:chOff x="624" y="2866"/>
              <a:chExt cx="4512" cy="638"/>
            </a:xfrm>
          </p:grpSpPr>
          <p:sp>
            <p:nvSpPr>
              <p:cNvPr id="21529" name="Rectangle 25"/>
              <p:cNvSpPr>
                <a:spLocks noChangeArrowheads="1"/>
              </p:cNvSpPr>
              <p:nvPr/>
            </p:nvSpPr>
            <p:spPr bwMode="gray">
              <a:xfrm flipH="1">
                <a:off x="903" y="2995"/>
                <a:ext cx="4233" cy="454"/>
              </a:xfrm>
              <a:prstGeom prst="rect">
                <a:avLst/>
              </a:prstGeom>
              <a:gradFill rotWithShape="1">
                <a:gsLst>
                  <a:gs pos="0">
                    <a:srgbClr val="004B70">
                      <a:alpha val="80000"/>
                    </a:srgbClr>
                  </a:gs>
                  <a:gs pos="100000">
                    <a:srgbClr val="9942E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800"/>
                  <a:t>    Tia đối của hai cạnh góc đó</a:t>
                </a:r>
              </a:p>
            </p:txBody>
          </p:sp>
          <p:grpSp>
            <p:nvGrpSpPr>
              <p:cNvPr id="21530" name="Group 26"/>
              <p:cNvGrpSpPr>
                <a:grpSpLocks/>
              </p:cNvGrpSpPr>
              <p:nvPr/>
            </p:nvGrpSpPr>
            <p:grpSpPr bwMode="auto">
              <a:xfrm>
                <a:off x="624" y="2866"/>
                <a:ext cx="671" cy="638"/>
                <a:chOff x="2016" y="1920"/>
                <a:chExt cx="1680" cy="1680"/>
              </a:xfrm>
            </p:grpSpPr>
            <p:sp>
              <p:nvSpPr>
                <p:cNvPr id="21531" name="Oval 27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66FF"/>
                    </a:gs>
                    <a:gs pos="100000">
                      <a:srgbClr val="9966FF">
                        <a:gamma/>
                        <a:shade val="24314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32" name="Freeform 28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rgbClr val="9966FF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533" name="Text Box 29"/>
            <p:cNvSpPr txBox="1">
              <a:spLocks noChangeArrowheads="1"/>
            </p:cNvSpPr>
            <p:nvPr/>
          </p:nvSpPr>
          <p:spPr bwMode="gray">
            <a:xfrm>
              <a:off x="782" y="2995"/>
              <a:ext cx="3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Verdana" pitchFamily="34" charset="0"/>
                </a:rPr>
                <a:t>C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1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1000" fill="hold"/>
                                        <p:tgtEl>
                                          <p:spTgt spid="215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2" name="Text Box 42"/>
          <p:cNvSpPr txBox="1">
            <a:spLocks noChangeArrowheads="1"/>
          </p:cNvSpPr>
          <p:nvPr/>
        </p:nvSpPr>
        <p:spPr bwMode="auto">
          <a:xfrm>
            <a:off x="76200" y="76200"/>
            <a:ext cx="3200400" cy="672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/>
              <a:t>    Có hai con đường cắt nhau và cùng cắt một con sông tại hai địa điểm khác nhau.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/>
              <a:t>    Hãy tìm một địa điểm để xây dựng một đài quan sát sao cho các khoảng cách từ đó đến hai con đường và đến bờ sông bằng nhau.</a:t>
            </a:r>
          </a:p>
        </p:txBody>
      </p:sp>
      <p:sp>
        <p:nvSpPr>
          <p:cNvPr id="51247" name="AutoShape 47"/>
          <p:cNvSpPr>
            <a:spLocks noChangeArrowheads="1"/>
          </p:cNvSpPr>
          <p:nvPr/>
        </p:nvSpPr>
        <p:spPr bwMode="auto">
          <a:xfrm>
            <a:off x="8734425" y="6524625"/>
            <a:ext cx="381000" cy="3048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pic>
        <p:nvPicPr>
          <p:cNvPr id="51249" name="Picture 49" descr="choica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063" y="0"/>
            <a:ext cx="58499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0" name="Oval 50"/>
          <p:cNvSpPr>
            <a:spLocks noChangeArrowheads="1"/>
          </p:cNvSpPr>
          <p:nvPr/>
        </p:nvSpPr>
        <p:spPr bwMode="auto">
          <a:xfrm>
            <a:off x="6205538" y="3629025"/>
            <a:ext cx="228600" cy="228600"/>
          </a:xfrm>
          <a:prstGeom prst="ellipse">
            <a:avLst/>
          </a:prstGeom>
          <a:solidFill>
            <a:srgbClr val="E51E09"/>
          </a:solidFill>
          <a:ln w="9525" algn="ctr">
            <a:solidFill>
              <a:srgbClr val="E51E0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1" name="Line 51"/>
          <p:cNvSpPr>
            <a:spLocks noChangeShapeType="1"/>
          </p:cNvSpPr>
          <p:nvPr/>
        </p:nvSpPr>
        <p:spPr bwMode="auto">
          <a:xfrm flipV="1">
            <a:off x="6353175" y="3390900"/>
            <a:ext cx="904875" cy="352425"/>
          </a:xfrm>
          <a:prstGeom prst="line">
            <a:avLst/>
          </a:prstGeom>
          <a:noFill/>
          <a:ln w="38100">
            <a:solidFill>
              <a:srgbClr val="E51E0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2" name="Line 52"/>
          <p:cNvSpPr>
            <a:spLocks noChangeShapeType="1"/>
          </p:cNvSpPr>
          <p:nvPr/>
        </p:nvSpPr>
        <p:spPr bwMode="auto">
          <a:xfrm>
            <a:off x="6324600" y="3733800"/>
            <a:ext cx="228600" cy="942975"/>
          </a:xfrm>
          <a:prstGeom prst="line">
            <a:avLst/>
          </a:prstGeom>
          <a:noFill/>
          <a:ln w="38100">
            <a:solidFill>
              <a:srgbClr val="E51E0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3" name="Line 53"/>
          <p:cNvSpPr>
            <a:spLocks noChangeShapeType="1"/>
          </p:cNvSpPr>
          <p:nvPr/>
        </p:nvSpPr>
        <p:spPr bwMode="auto">
          <a:xfrm flipH="1" flipV="1">
            <a:off x="5486400" y="3200400"/>
            <a:ext cx="838200" cy="533400"/>
          </a:xfrm>
          <a:prstGeom prst="line">
            <a:avLst/>
          </a:prstGeom>
          <a:noFill/>
          <a:ln w="38100">
            <a:solidFill>
              <a:srgbClr val="E51E0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4" name="Line 54"/>
          <p:cNvSpPr>
            <a:spLocks noChangeShapeType="1"/>
          </p:cNvSpPr>
          <p:nvPr/>
        </p:nvSpPr>
        <p:spPr bwMode="gray">
          <a:xfrm>
            <a:off x="6781800" y="3443288"/>
            <a:ext cx="0" cy="228600"/>
          </a:xfrm>
          <a:prstGeom prst="line">
            <a:avLst/>
          </a:prstGeom>
          <a:noFill/>
          <a:ln w="28575">
            <a:solidFill>
              <a:srgbClr val="E1340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5" name="Line 55"/>
          <p:cNvSpPr>
            <a:spLocks noChangeShapeType="1"/>
          </p:cNvSpPr>
          <p:nvPr/>
        </p:nvSpPr>
        <p:spPr bwMode="gray">
          <a:xfrm>
            <a:off x="6324600" y="4267200"/>
            <a:ext cx="228600" cy="0"/>
          </a:xfrm>
          <a:prstGeom prst="line">
            <a:avLst/>
          </a:prstGeom>
          <a:noFill/>
          <a:ln w="28575">
            <a:solidFill>
              <a:srgbClr val="E1340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6" name="Line 56"/>
          <p:cNvSpPr>
            <a:spLocks noChangeShapeType="1"/>
          </p:cNvSpPr>
          <p:nvPr/>
        </p:nvSpPr>
        <p:spPr bwMode="gray">
          <a:xfrm>
            <a:off x="5943600" y="3352800"/>
            <a:ext cx="0" cy="228600"/>
          </a:xfrm>
          <a:prstGeom prst="line">
            <a:avLst/>
          </a:prstGeom>
          <a:noFill/>
          <a:ln w="28575">
            <a:solidFill>
              <a:srgbClr val="E1340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6.93642E-6 C -0.00053 0.00995 -0.00035 0.01989 -0.00174 0.0296 C -0.00209 0.03214 -0.00416 0.03376 -0.00487 0.03607 C -0.00574 0.03862 -0.00522 0.04209 -0.00643 0.0444 C -0.00834 0.0481 -0.01233 0.04925 -0.01442 0.05295 C -0.02171 0.06567 -0.02136 0.07261 -0.03178 0.07607 C -0.05001 0.08856 -0.07535 0.09157 -0.09063 0.07191 C -0.08942 0.05087 -0.09167 0.04232 -0.08421 0.02752 C -0.08369 0.02475 -0.08369 0.02151 -0.08265 0.01896 C -0.08091 0.01457 -0.07622 0.00648 -0.07622 0.00648 C -0.07449 -0.00069 -0.07223 -0.00508 -0.06841 -0.01063 C -0.0665 -0.01734 -0.06042 -0.02959 -0.06042 -0.02959 C -0.0599 -0.03236 -0.0599 -0.03537 -0.05886 -0.03791 C -0.05817 -0.03976 -0.05626 -0.04046 -0.05556 -0.04231 C -0.04897 -0.06242 -0.05782 -0.04462 -0.05244 -0.05919 C -0.0507 -0.06381 -0.03838 -0.08739 -0.03508 -0.09086 C -0.03369 -0.09225 -0.03178 -0.09225 -0.03022 -0.09294 C -0.0257 -0.09687 -0.02206 -0.10173 -0.01754 -0.10566 C -0.01546 -0.10982 -0.01476 -0.11676 -0.01112 -0.11838 C -0.00487 -0.12115 -0.00157 -0.12485 0.00312 -0.13109 C 0.00364 -0.14381 0.00381 -0.1563 0.00468 -0.16901 C 0.00485 -0.17132 0.00468 -0.17502 0.00624 -0.17549 C 0.00989 -0.17664 0.01371 -0.1741 0.01735 -0.17341 C 0.02846 -0.15375 0.02291 -0.12393 0.01735 -0.1015 C 0.01787 -0.09294 0.01787 -0.08439 0.01892 -0.07606 C 0.02169 -0.05456 0.0309 -0.04878 0.046 -0.04231 C 0.05312 -0.03606 0.05919 -0.03028 0.06666 -0.02543 C 0.07117 -0.00115 0.06892 0.02729 0.04912 0.03376 C 0.04704 0.03677 0.04392 0.0407 0.0427 0.0444 C 0.0401 0.05226 0.03888 0.06775 0.03159 0.07191 C 0.0276 0.07423 0.02308 0.07423 0.01892 0.07607 C 0.01735 0.07746 0.01596 0.07954 0.01423 0.08047 C 0.01215 0.08162 0.00971 0.08116 0.00781 0.08255 C -0.01355 0.09781 0.00503 0.08995 -0.00956 0.09527 C -0.0224 0.10636 -0.03942 0.10636 -0.054 0.10775 C -0.05626 0.10821 -0.06633 0.1096 -0.06997 0.11214 C -0.07431 0.11515 -0.07796 0.12024 -0.08265 0.12255 C -0.09202 0.12717 -0.10122 0.12925 -0.11112 0.1311 C -0.1224 0.14081 -0.13056 0.14937 -0.14931 0.13318 C -0.15469 0.12856 -0.14949 0.11607 -0.14775 0.10775 C -0.14584 0.0985 -0.12136 0.09411 -0.11598 0.09295 C -0.11199 0.09041 -0.1073 0.08925 -0.10331 0.08671 C -0.10192 0.08579 -0.1014 0.08347 -0.10001 0.08255 C -0.0981 0.08139 -0.09584 0.08116 -0.09376 0.08047 C -0.08907 0.07376 -0.08404 0.07399 -0.07779 0.06983 C -0.07049 0.06498 -0.0724 0.06197 -0.06355 0.0592 C -0.06199 0.05781 -0.0606 0.05596 -0.05886 0.05503 C -0.05469 0.05318 -0.04619 0.05087 -0.04619 0.05087 C -0.04098 0.04394 -0.03525 0.03839 -0.03022 0.03168 C -0.02831 0.02914 -0.02726 0.0259 -0.02553 0.02336 C -0.02032 0.01527 -0.01285 0.0081 -0.00643 0.00209 C -0.00244 -0.00577 -0.00469 -0.00577 -6.66667E-6 6.93642E-6 Z " pathEditMode="relative" ptsTypes="ffffffffffffffffffffffffffffffffffffffffffffffffffff">
                                      <p:cBhvr>
                                        <p:cTn id="10" dur="5000" fill="hold"/>
                                        <p:tgtEl>
                                          <p:spTgt spid="51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3000"/>
                                        <p:tgtEl>
                                          <p:spTgt spid="5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3000"/>
                                        <p:tgtEl>
                                          <p:spTgt spid="5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1" dur="3000"/>
                                        <p:tgtEl>
                                          <p:spTgt spid="51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0" grpId="0" animBg="1"/>
      <p:bldP spid="51250" grpId="1" animBg="1"/>
      <p:bldP spid="51251" grpId="0" animBg="1"/>
      <p:bldP spid="51252" grpId="0" animBg="1"/>
      <p:bldP spid="51253" grpId="0" animBg="1"/>
      <p:bldP spid="51254" grpId="0" animBg="1"/>
      <p:bldP spid="51255" grpId="0" animBg="1"/>
      <p:bldP spid="512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99" name="Group 51"/>
          <p:cNvGrpSpPr>
            <a:grpSpLocks/>
          </p:cNvGrpSpPr>
          <p:nvPr/>
        </p:nvGrpSpPr>
        <p:grpSpPr bwMode="auto">
          <a:xfrm>
            <a:off x="2833688" y="2297113"/>
            <a:ext cx="3695700" cy="1957387"/>
            <a:chOff x="3708" y="828"/>
            <a:chExt cx="2328" cy="1233"/>
          </a:xfrm>
        </p:grpSpPr>
        <p:grpSp>
          <p:nvGrpSpPr>
            <p:cNvPr id="27697" name="Group 49"/>
            <p:cNvGrpSpPr>
              <a:grpSpLocks/>
            </p:cNvGrpSpPr>
            <p:nvPr/>
          </p:nvGrpSpPr>
          <p:grpSpPr bwMode="auto">
            <a:xfrm>
              <a:off x="3726" y="839"/>
              <a:ext cx="2301" cy="1206"/>
              <a:chOff x="3696" y="839"/>
              <a:chExt cx="2301" cy="1206"/>
            </a:xfrm>
          </p:grpSpPr>
          <p:sp>
            <p:nvSpPr>
              <p:cNvPr id="27691" name="Line 43"/>
              <p:cNvSpPr>
                <a:spLocks noChangeShapeType="1"/>
              </p:cNvSpPr>
              <p:nvPr/>
            </p:nvSpPr>
            <p:spPr bwMode="auto">
              <a:xfrm flipH="1">
                <a:off x="3696" y="839"/>
                <a:ext cx="465" cy="119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2" name="Line 44"/>
              <p:cNvSpPr>
                <a:spLocks noChangeShapeType="1"/>
              </p:cNvSpPr>
              <p:nvPr/>
            </p:nvSpPr>
            <p:spPr bwMode="auto">
              <a:xfrm>
                <a:off x="3696" y="2034"/>
                <a:ext cx="2301" cy="1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3" name="Line 45"/>
              <p:cNvSpPr>
                <a:spLocks noChangeShapeType="1"/>
              </p:cNvSpPr>
              <p:nvPr/>
            </p:nvSpPr>
            <p:spPr bwMode="auto">
              <a:xfrm>
                <a:off x="4161" y="839"/>
                <a:ext cx="1836" cy="120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94" name="Oval 46"/>
            <p:cNvSpPr>
              <a:spLocks noChangeArrowheads="1"/>
            </p:cNvSpPr>
            <p:nvPr/>
          </p:nvSpPr>
          <p:spPr bwMode="auto">
            <a:xfrm>
              <a:off x="4173" y="828"/>
              <a:ext cx="27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Oval 47"/>
            <p:cNvSpPr>
              <a:spLocks noChangeArrowheads="1"/>
            </p:cNvSpPr>
            <p:nvPr/>
          </p:nvSpPr>
          <p:spPr bwMode="auto">
            <a:xfrm>
              <a:off x="3708" y="2023"/>
              <a:ext cx="27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6" name="Oval 48"/>
            <p:cNvSpPr>
              <a:spLocks noChangeArrowheads="1"/>
            </p:cNvSpPr>
            <p:nvPr/>
          </p:nvSpPr>
          <p:spPr bwMode="auto">
            <a:xfrm>
              <a:off x="6009" y="2034"/>
              <a:ext cx="27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700" name="Group 52"/>
          <p:cNvGrpSpPr>
            <a:grpSpLocks/>
          </p:cNvGrpSpPr>
          <p:nvPr/>
        </p:nvGrpSpPr>
        <p:grpSpPr bwMode="auto">
          <a:xfrm rot="6659410">
            <a:off x="555625" y="3575050"/>
            <a:ext cx="5651500" cy="762000"/>
            <a:chOff x="1008" y="2448"/>
            <a:chExt cx="4182" cy="576"/>
          </a:xfrm>
        </p:grpSpPr>
        <p:pic>
          <p:nvPicPr>
            <p:cNvPr id="27701" name="Picture 53" descr="Picture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43196730">
              <a:off x="1008" y="2448"/>
              <a:ext cx="4182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702" name="Text Box 54"/>
            <p:cNvSpPr txBox="1">
              <a:spLocks noChangeArrowheads="1"/>
            </p:cNvSpPr>
            <p:nvPr/>
          </p:nvSpPr>
          <p:spPr bwMode="auto">
            <a:xfrm rot="-43196730">
              <a:off x="1039" y="2605"/>
              <a:ext cx="332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100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</p:grp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3606800" y="2325688"/>
            <a:ext cx="596900" cy="18700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3282950" y="18954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A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6483350" y="40290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C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4191000" y="418782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M</a:t>
            </a: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2520950" y="39528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B</a:t>
            </a:r>
          </a:p>
        </p:txBody>
      </p:sp>
      <p:pic>
        <p:nvPicPr>
          <p:cNvPr id="27670" name="Picture 22" descr="Image_7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77820">
            <a:off x="4572000" y="1577975"/>
            <a:ext cx="173355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72" name="Line 24"/>
          <p:cNvSpPr>
            <a:spLocks noChangeShapeType="1"/>
          </p:cNvSpPr>
          <p:nvPr/>
        </p:nvSpPr>
        <p:spPr bwMode="auto">
          <a:xfrm flipH="1">
            <a:off x="3206750" y="2352675"/>
            <a:ext cx="1219200" cy="3124200"/>
          </a:xfrm>
          <a:prstGeom prst="line">
            <a:avLst/>
          </a:prstGeom>
          <a:noFill/>
          <a:ln w="63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2749550" y="2671763"/>
            <a:ext cx="3124200" cy="2057400"/>
          </a:xfrm>
          <a:prstGeom prst="line">
            <a:avLst/>
          </a:prstGeom>
          <a:noFill/>
          <a:ln w="63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78" name="Line 30"/>
          <p:cNvSpPr>
            <a:spLocks noChangeShapeType="1"/>
          </p:cNvSpPr>
          <p:nvPr/>
        </p:nvSpPr>
        <p:spPr bwMode="auto">
          <a:xfrm>
            <a:off x="3602038" y="2305050"/>
            <a:ext cx="1066800" cy="32766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80" name="Arc 32"/>
          <p:cNvSpPr>
            <a:spLocks/>
          </p:cNvSpPr>
          <p:nvPr/>
        </p:nvSpPr>
        <p:spPr bwMode="auto">
          <a:xfrm flipV="1">
            <a:off x="3511550" y="2505075"/>
            <a:ext cx="152400" cy="76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1" name="Arc 33"/>
          <p:cNvSpPr>
            <a:spLocks/>
          </p:cNvSpPr>
          <p:nvPr/>
        </p:nvSpPr>
        <p:spPr bwMode="auto">
          <a:xfrm flipV="1">
            <a:off x="3663950" y="2457450"/>
            <a:ext cx="152400" cy="76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5" name="Text Box 37"/>
          <p:cNvSpPr txBox="1">
            <a:spLocks noChangeArrowheads="1"/>
          </p:cNvSpPr>
          <p:nvPr/>
        </p:nvSpPr>
        <p:spPr bwMode="auto">
          <a:xfrm>
            <a:off x="4052888" y="3735388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</a:rPr>
              <a:t>.</a:t>
            </a:r>
          </a:p>
        </p:txBody>
      </p:sp>
      <p:grpSp>
        <p:nvGrpSpPr>
          <p:cNvPr id="27703" name="Group 55"/>
          <p:cNvGrpSpPr>
            <a:grpSpLocks/>
          </p:cNvGrpSpPr>
          <p:nvPr/>
        </p:nvGrpSpPr>
        <p:grpSpPr bwMode="auto">
          <a:xfrm rot="4301136">
            <a:off x="1074738" y="4108450"/>
            <a:ext cx="5651500" cy="762000"/>
            <a:chOff x="1008" y="2448"/>
            <a:chExt cx="4182" cy="576"/>
          </a:xfrm>
        </p:grpSpPr>
        <p:pic>
          <p:nvPicPr>
            <p:cNvPr id="27704" name="Picture 56" descr="Picture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43196730">
              <a:off x="1008" y="2448"/>
              <a:ext cx="4182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705" name="Text Box 57"/>
            <p:cNvSpPr txBox="1">
              <a:spLocks noChangeArrowheads="1"/>
            </p:cNvSpPr>
            <p:nvPr/>
          </p:nvSpPr>
          <p:spPr bwMode="auto">
            <a:xfrm rot="-43196730">
              <a:off x="1039" y="2605"/>
              <a:ext cx="332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100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</p:grpSp>
      <p:grpSp>
        <p:nvGrpSpPr>
          <p:cNvPr id="27706" name="Group 58"/>
          <p:cNvGrpSpPr>
            <a:grpSpLocks/>
          </p:cNvGrpSpPr>
          <p:nvPr/>
        </p:nvGrpSpPr>
        <p:grpSpPr bwMode="auto">
          <a:xfrm rot="2014314">
            <a:off x="1905000" y="3125788"/>
            <a:ext cx="5651500" cy="762000"/>
            <a:chOff x="1008" y="2448"/>
            <a:chExt cx="4182" cy="576"/>
          </a:xfrm>
        </p:grpSpPr>
        <p:pic>
          <p:nvPicPr>
            <p:cNvPr id="27707" name="Picture 59" descr="Picture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43196730">
              <a:off x="1008" y="2448"/>
              <a:ext cx="4182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708" name="Text Box 60"/>
            <p:cNvSpPr txBox="1">
              <a:spLocks noChangeArrowheads="1"/>
            </p:cNvSpPr>
            <p:nvPr/>
          </p:nvSpPr>
          <p:spPr bwMode="auto">
            <a:xfrm rot="-43196730">
              <a:off x="1039" y="2605"/>
              <a:ext cx="332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100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</p:grpSp>
      <p:pic>
        <p:nvPicPr>
          <p:cNvPr id="27674" name="Picture 26" descr="Image_7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61766">
            <a:off x="2886075" y="1830388"/>
            <a:ext cx="173355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77" name="Picture 29" descr="Image_7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61766">
            <a:off x="3733800" y="1511300"/>
            <a:ext cx="173355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709" name="Text Box 61"/>
          <p:cNvSpPr txBox="1">
            <a:spLocks noChangeArrowheads="1"/>
          </p:cNvSpPr>
          <p:nvPr/>
        </p:nvSpPr>
        <p:spPr bwMode="auto">
          <a:xfrm>
            <a:off x="3762375" y="2968625"/>
            <a:ext cx="457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>
                <a:solidFill>
                  <a:srgbClr val="FF00FF"/>
                </a:solidFill>
              </a:rPr>
              <a:t>.</a:t>
            </a:r>
          </a:p>
        </p:txBody>
      </p:sp>
      <p:pic>
        <p:nvPicPr>
          <p:cNvPr id="27710" name="Picture 62" descr="Image_7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0061">
            <a:off x="4114800" y="2454275"/>
            <a:ext cx="173355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721" name="Text Box 73"/>
          <p:cNvSpPr txBox="1">
            <a:spLocks noChangeArrowheads="1"/>
          </p:cNvSpPr>
          <p:nvPr/>
        </p:nvSpPr>
        <p:spPr bwMode="auto">
          <a:xfrm>
            <a:off x="533400" y="1157288"/>
            <a:ext cx="6629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/>
              <a:t>1. </a:t>
            </a:r>
            <a:r>
              <a:rPr lang="en-US" sz="2800" b="1" u="sng"/>
              <a:t>Đường phân giác của tam giác</a:t>
            </a:r>
            <a:r>
              <a:rPr lang="en-US" sz="2800" b="1"/>
              <a:t>.</a:t>
            </a:r>
          </a:p>
        </p:txBody>
      </p:sp>
      <p:sp>
        <p:nvSpPr>
          <p:cNvPr id="27722" name="Text Box 74"/>
          <p:cNvSpPr txBox="1">
            <a:spLocks noChangeArrowheads="1"/>
          </p:cNvSpPr>
          <p:nvPr/>
        </p:nvSpPr>
        <p:spPr bwMode="auto">
          <a:xfrm>
            <a:off x="685800" y="5027613"/>
            <a:ext cx="8001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ym typeface="Symbol" pitchFamily="18" charset="2"/>
              </a:rPr>
              <a:t> </a:t>
            </a:r>
            <a:r>
              <a:rPr lang="en-US" sz="3200"/>
              <a:t>Đoạn thẳng AM được gọi là đường phân giác của tam giác ABC.</a:t>
            </a:r>
          </a:p>
        </p:txBody>
      </p:sp>
      <p:sp>
        <p:nvSpPr>
          <p:cNvPr id="27723" name="Text Box 75"/>
          <p:cNvSpPr txBox="1">
            <a:spLocks noChangeArrowheads="1"/>
          </p:cNvSpPr>
          <p:nvPr/>
        </p:nvSpPr>
        <p:spPr bwMode="auto">
          <a:xfrm>
            <a:off x="1905000" y="76200"/>
            <a:ext cx="7010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/>
              <a:t>Tính chất ba đường Phân giác </a:t>
            </a:r>
          </a:p>
          <a:p>
            <a:pPr algn="ctr"/>
            <a:r>
              <a:rPr lang="en-US" sz="3600"/>
              <a:t>của tam giác</a:t>
            </a:r>
          </a:p>
        </p:txBody>
      </p:sp>
      <p:sp>
        <p:nvSpPr>
          <p:cNvPr id="27724" name="Text Box 76"/>
          <p:cNvSpPr txBox="1">
            <a:spLocks noChangeArrowheads="1"/>
          </p:cNvSpPr>
          <p:nvPr/>
        </p:nvSpPr>
        <p:spPr bwMode="auto">
          <a:xfrm>
            <a:off x="76200" y="76200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/>
              <a:t>Tiết 58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9711E-6 L -0.12969 0.45988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93" y="229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20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5.78035E-8 L 0.33854 0.28925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27" y="144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27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27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5434E-6 L 0.11979 0.46127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90" y="23052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20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27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27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27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80"/>
                                        <p:tgtEl>
                                          <p:spTgt spid="277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80"/>
                                        <p:tgtEl>
                                          <p:spTgt spid="277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80"/>
                                        <p:tgtEl>
                                          <p:spTgt spid="277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2" grpId="0" animBg="1"/>
      <p:bldP spid="27665" grpId="0"/>
      <p:bldP spid="27666" grpId="0"/>
      <p:bldP spid="27668" grpId="0"/>
      <p:bldP spid="27672" grpId="0" animBg="1"/>
      <p:bldP spid="27672" grpId="1" animBg="1"/>
      <p:bldP spid="27673" grpId="0" animBg="1"/>
      <p:bldP spid="27673" grpId="1" animBg="1"/>
      <p:bldP spid="27678" grpId="0" animBg="1"/>
      <p:bldP spid="27678" grpId="1" animBg="1"/>
      <p:bldP spid="27680" grpId="0" animBg="1"/>
      <p:bldP spid="27681" grpId="0" animBg="1"/>
      <p:bldP spid="27709" grpId="0"/>
      <p:bldP spid="27709" grpId="1"/>
      <p:bldP spid="27721" grpId="0"/>
      <p:bldP spid="277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1600200" y="0"/>
            <a:ext cx="6934200" cy="1981200"/>
          </a:xfrm>
          <a:prstGeom prst="cloudCallout">
            <a:avLst>
              <a:gd name="adj1" fmla="val -47185"/>
              <a:gd name="adj2" fmla="val 9847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3200"/>
              <a:t>Mỗi tam giác có bao nhiêu đường phân giác?</a:t>
            </a:r>
          </a:p>
        </p:txBody>
      </p:sp>
      <p:grpSp>
        <p:nvGrpSpPr>
          <p:cNvPr id="28729" name="Group 57"/>
          <p:cNvGrpSpPr>
            <a:grpSpLocks/>
          </p:cNvGrpSpPr>
          <p:nvPr/>
        </p:nvGrpSpPr>
        <p:grpSpPr bwMode="auto">
          <a:xfrm>
            <a:off x="4800600" y="1981200"/>
            <a:ext cx="4114800" cy="3046413"/>
            <a:chOff x="3024" y="1392"/>
            <a:chExt cx="2592" cy="1919"/>
          </a:xfrm>
        </p:grpSpPr>
        <p:sp>
          <p:nvSpPr>
            <p:cNvPr id="28687" name="Line 15"/>
            <p:cNvSpPr>
              <a:spLocks noChangeShapeType="1"/>
            </p:cNvSpPr>
            <p:nvPr/>
          </p:nvSpPr>
          <p:spPr bwMode="auto">
            <a:xfrm flipH="1">
              <a:off x="3236" y="1673"/>
              <a:ext cx="423" cy="14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688" name="Line 16"/>
            <p:cNvSpPr>
              <a:spLocks noChangeShapeType="1"/>
            </p:cNvSpPr>
            <p:nvPr/>
          </p:nvSpPr>
          <p:spPr bwMode="auto">
            <a:xfrm>
              <a:off x="3236" y="3135"/>
              <a:ext cx="20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689" name="Line 17"/>
            <p:cNvSpPr>
              <a:spLocks noChangeShapeType="1"/>
            </p:cNvSpPr>
            <p:nvPr/>
          </p:nvSpPr>
          <p:spPr bwMode="auto">
            <a:xfrm flipH="1" flipV="1">
              <a:off x="3659" y="1673"/>
              <a:ext cx="1640" cy="14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696" name="Text Box 24"/>
            <p:cNvSpPr txBox="1">
              <a:spLocks noChangeArrowheads="1"/>
            </p:cNvSpPr>
            <p:nvPr/>
          </p:nvSpPr>
          <p:spPr bwMode="auto">
            <a:xfrm>
              <a:off x="3500" y="1392"/>
              <a:ext cx="3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A</a:t>
              </a:r>
            </a:p>
          </p:txBody>
        </p:sp>
        <p:sp>
          <p:nvSpPr>
            <p:cNvPr id="28698" name="Text Box 26"/>
            <p:cNvSpPr txBox="1">
              <a:spLocks noChangeArrowheads="1"/>
            </p:cNvSpPr>
            <p:nvPr/>
          </p:nvSpPr>
          <p:spPr bwMode="auto">
            <a:xfrm>
              <a:off x="5246" y="3023"/>
              <a:ext cx="3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C</a:t>
              </a:r>
            </a:p>
          </p:txBody>
        </p:sp>
        <p:sp>
          <p:nvSpPr>
            <p:cNvPr id="28699" name="Text Box 27"/>
            <p:cNvSpPr txBox="1">
              <a:spLocks noChangeArrowheads="1"/>
            </p:cNvSpPr>
            <p:nvPr/>
          </p:nvSpPr>
          <p:spPr bwMode="auto">
            <a:xfrm>
              <a:off x="3024" y="3023"/>
              <a:ext cx="3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B</a:t>
              </a:r>
            </a:p>
          </p:txBody>
        </p:sp>
      </p:grpSp>
      <p:sp>
        <p:nvSpPr>
          <p:cNvPr id="28692" name="Line 20"/>
          <p:cNvSpPr>
            <a:spLocks noChangeShapeType="1"/>
          </p:cNvSpPr>
          <p:nvPr/>
        </p:nvSpPr>
        <p:spPr bwMode="auto">
          <a:xfrm>
            <a:off x="5808663" y="2427288"/>
            <a:ext cx="671512" cy="2320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 flipV="1">
            <a:off x="5137150" y="3409950"/>
            <a:ext cx="1762125" cy="1338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 flipH="1" flipV="1">
            <a:off x="5472113" y="3587750"/>
            <a:ext cx="2940050" cy="1160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8705" name="Group 33"/>
          <p:cNvGrpSpPr>
            <a:grpSpLocks/>
          </p:cNvGrpSpPr>
          <p:nvPr/>
        </p:nvGrpSpPr>
        <p:grpSpPr bwMode="auto">
          <a:xfrm>
            <a:off x="5638800" y="2667000"/>
            <a:ext cx="457200" cy="115888"/>
            <a:chOff x="3552" y="2096"/>
            <a:chExt cx="261" cy="62"/>
          </a:xfrm>
        </p:grpSpPr>
        <p:sp>
          <p:nvSpPr>
            <p:cNvPr id="28701" name="Arc 29"/>
            <p:cNvSpPr>
              <a:spLocks/>
            </p:cNvSpPr>
            <p:nvPr/>
          </p:nvSpPr>
          <p:spPr bwMode="auto">
            <a:xfrm flipV="1">
              <a:off x="3552" y="2112"/>
              <a:ext cx="144" cy="46"/>
            </a:xfrm>
            <a:custGeom>
              <a:avLst/>
              <a:gdLst>
                <a:gd name="G0" fmla="+- 0 0 0"/>
                <a:gd name="G1" fmla="+- 20643 0 0"/>
                <a:gd name="G2" fmla="+- 21600 0 0"/>
                <a:gd name="T0" fmla="*/ 6357 w 21600"/>
                <a:gd name="T1" fmla="*/ 0 h 20643"/>
                <a:gd name="T2" fmla="*/ 21600 w 21600"/>
                <a:gd name="T3" fmla="*/ 20643 h 20643"/>
                <a:gd name="T4" fmla="*/ 0 w 21600"/>
                <a:gd name="T5" fmla="*/ 20643 h 20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643" fill="none" extrusionOk="0">
                  <a:moveTo>
                    <a:pt x="6357" y="-1"/>
                  </a:moveTo>
                  <a:cubicBezTo>
                    <a:pt x="15417" y="2789"/>
                    <a:pt x="21600" y="11162"/>
                    <a:pt x="21600" y="20643"/>
                  </a:cubicBezTo>
                </a:path>
                <a:path w="21600" h="20643" stroke="0" extrusionOk="0">
                  <a:moveTo>
                    <a:pt x="6357" y="-1"/>
                  </a:moveTo>
                  <a:cubicBezTo>
                    <a:pt x="15417" y="2789"/>
                    <a:pt x="21600" y="11162"/>
                    <a:pt x="21600" y="20643"/>
                  </a:cubicBezTo>
                  <a:lnTo>
                    <a:pt x="0" y="20643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2" name="Arc 30"/>
            <p:cNvSpPr>
              <a:spLocks/>
            </p:cNvSpPr>
            <p:nvPr/>
          </p:nvSpPr>
          <p:spPr bwMode="auto">
            <a:xfrm flipV="1">
              <a:off x="3669" y="2096"/>
              <a:ext cx="144" cy="46"/>
            </a:xfrm>
            <a:custGeom>
              <a:avLst/>
              <a:gdLst>
                <a:gd name="G0" fmla="+- 0 0 0"/>
                <a:gd name="G1" fmla="+- 20643 0 0"/>
                <a:gd name="G2" fmla="+- 21600 0 0"/>
                <a:gd name="T0" fmla="*/ 6357 w 21600"/>
                <a:gd name="T1" fmla="*/ 0 h 20643"/>
                <a:gd name="T2" fmla="*/ 21600 w 21600"/>
                <a:gd name="T3" fmla="*/ 20643 h 20643"/>
                <a:gd name="T4" fmla="*/ 0 w 21600"/>
                <a:gd name="T5" fmla="*/ 20643 h 20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643" fill="none" extrusionOk="0">
                  <a:moveTo>
                    <a:pt x="6357" y="-1"/>
                  </a:moveTo>
                  <a:cubicBezTo>
                    <a:pt x="15417" y="2789"/>
                    <a:pt x="21600" y="11162"/>
                    <a:pt x="21600" y="20643"/>
                  </a:cubicBezTo>
                </a:path>
                <a:path w="21600" h="20643" stroke="0" extrusionOk="0">
                  <a:moveTo>
                    <a:pt x="6357" y="-1"/>
                  </a:moveTo>
                  <a:cubicBezTo>
                    <a:pt x="15417" y="2789"/>
                    <a:pt x="21600" y="11162"/>
                    <a:pt x="21600" y="20643"/>
                  </a:cubicBezTo>
                  <a:lnTo>
                    <a:pt x="0" y="20643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711" name="Group 39"/>
          <p:cNvGrpSpPr>
            <a:grpSpLocks/>
          </p:cNvGrpSpPr>
          <p:nvPr/>
        </p:nvGrpSpPr>
        <p:grpSpPr bwMode="auto">
          <a:xfrm>
            <a:off x="5219700" y="4392613"/>
            <a:ext cx="336550" cy="519112"/>
            <a:chOff x="3312" y="3024"/>
            <a:chExt cx="192" cy="279"/>
          </a:xfrm>
        </p:grpSpPr>
        <p:grpSp>
          <p:nvGrpSpPr>
            <p:cNvPr id="28708" name="Group 36"/>
            <p:cNvGrpSpPr>
              <a:grpSpLocks/>
            </p:cNvGrpSpPr>
            <p:nvPr/>
          </p:nvGrpSpPr>
          <p:grpSpPr bwMode="auto">
            <a:xfrm>
              <a:off x="3360" y="3120"/>
              <a:ext cx="144" cy="183"/>
              <a:chOff x="3360" y="3120"/>
              <a:chExt cx="144" cy="183"/>
            </a:xfrm>
          </p:grpSpPr>
          <p:sp>
            <p:nvSpPr>
              <p:cNvPr id="28706" name="Arc 34"/>
              <p:cNvSpPr>
                <a:spLocks/>
              </p:cNvSpPr>
              <p:nvPr/>
            </p:nvSpPr>
            <p:spPr bwMode="auto">
              <a:xfrm flipV="1">
                <a:off x="3415" y="3120"/>
                <a:ext cx="89" cy="183"/>
              </a:xfrm>
              <a:custGeom>
                <a:avLst/>
                <a:gdLst>
                  <a:gd name="G0" fmla="+- 3523 0 0"/>
                  <a:gd name="G1" fmla="+- 0 0 0"/>
                  <a:gd name="G2" fmla="+- 21600 0 0"/>
                  <a:gd name="T0" fmla="*/ 22379 w 22379"/>
                  <a:gd name="T1" fmla="*/ 10536 h 21600"/>
                  <a:gd name="T2" fmla="*/ 0 w 22379"/>
                  <a:gd name="T3" fmla="*/ 21311 h 21600"/>
                  <a:gd name="T4" fmla="*/ 3523 w 2237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379" h="21600" fill="none" extrusionOk="0">
                    <a:moveTo>
                      <a:pt x="22379" y="10536"/>
                    </a:moveTo>
                    <a:cubicBezTo>
                      <a:pt x="18561" y="17367"/>
                      <a:pt x="11348" y="21599"/>
                      <a:pt x="3523" y="21600"/>
                    </a:cubicBezTo>
                    <a:cubicBezTo>
                      <a:pt x="2342" y="21600"/>
                      <a:pt x="1164" y="21503"/>
                      <a:pt x="0" y="21310"/>
                    </a:cubicBezTo>
                  </a:path>
                  <a:path w="22379" h="21600" stroke="0" extrusionOk="0">
                    <a:moveTo>
                      <a:pt x="22379" y="10536"/>
                    </a:moveTo>
                    <a:cubicBezTo>
                      <a:pt x="18561" y="17367"/>
                      <a:pt x="11348" y="21599"/>
                      <a:pt x="3523" y="21600"/>
                    </a:cubicBezTo>
                    <a:cubicBezTo>
                      <a:pt x="2342" y="21600"/>
                      <a:pt x="1164" y="21503"/>
                      <a:pt x="0" y="21310"/>
                    </a:cubicBezTo>
                    <a:lnTo>
                      <a:pt x="3523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7" name="Arc 35"/>
              <p:cNvSpPr>
                <a:spLocks/>
              </p:cNvSpPr>
              <p:nvPr/>
            </p:nvSpPr>
            <p:spPr bwMode="auto">
              <a:xfrm flipV="1">
                <a:off x="3360" y="3138"/>
                <a:ext cx="96" cy="144"/>
              </a:xfrm>
              <a:custGeom>
                <a:avLst/>
                <a:gdLst>
                  <a:gd name="G0" fmla="+- 7805 0 0"/>
                  <a:gd name="G1" fmla="+- 0 0 0"/>
                  <a:gd name="G2" fmla="+- 21600 0 0"/>
                  <a:gd name="T0" fmla="*/ 26661 w 26661"/>
                  <a:gd name="T1" fmla="*/ 10536 h 21600"/>
                  <a:gd name="T2" fmla="*/ 0 w 26661"/>
                  <a:gd name="T3" fmla="*/ 20141 h 21600"/>
                  <a:gd name="T4" fmla="*/ 7805 w 26661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661" h="21600" fill="none" extrusionOk="0">
                    <a:moveTo>
                      <a:pt x="26661" y="10536"/>
                    </a:moveTo>
                    <a:cubicBezTo>
                      <a:pt x="22843" y="17367"/>
                      <a:pt x="15630" y="21599"/>
                      <a:pt x="7805" y="21600"/>
                    </a:cubicBezTo>
                    <a:cubicBezTo>
                      <a:pt x="5135" y="21600"/>
                      <a:pt x="2489" y="21105"/>
                      <a:pt x="0" y="20140"/>
                    </a:cubicBezTo>
                  </a:path>
                  <a:path w="26661" h="21600" stroke="0" extrusionOk="0">
                    <a:moveTo>
                      <a:pt x="26661" y="10536"/>
                    </a:moveTo>
                    <a:cubicBezTo>
                      <a:pt x="22843" y="17367"/>
                      <a:pt x="15630" y="21599"/>
                      <a:pt x="7805" y="21600"/>
                    </a:cubicBezTo>
                    <a:cubicBezTo>
                      <a:pt x="5135" y="21600"/>
                      <a:pt x="2489" y="21105"/>
                      <a:pt x="0" y="20140"/>
                    </a:cubicBezTo>
                    <a:lnTo>
                      <a:pt x="7805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10" name="Group 38"/>
            <p:cNvGrpSpPr>
              <a:grpSpLocks/>
            </p:cNvGrpSpPr>
            <p:nvPr/>
          </p:nvGrpSpPr>
          <p:grpSpPr bwMode="auto">
            <a:xfrm>
              <a:off x="3312" y="3024"/>
              <a:ext cx="96" cy="144"/>
              <a:chOff x="3312" y="3024"/>
              <a:chExt cx="96" cy="144"/>
            </a:xfrm>
          </p:grpSpPr>
          <p:sp>
            <p:nvSpPr>
              <p:cNvPr id="28704" name="Arc 32"/>
              <p:cNvSpPr>
                <a:spLocks/>
              </p:cNvSpPr>
              <p:nvPr/>
            </p:nvSpPr>
            <p:spPr bwMode="auto">
              <a:xfrm flipV="1">
                <a:off x="3312" y="3024"/>
                <a:ext cx="96" cy="144"/>
              </a:xfrm>
              <a:custGeom>
                <a:avLst/>
                <a:gdLst>
                  <a:gd name="G0" fmla="+- 7805 0 0"/>
                  <a:gd name="G1" fmla="+- 0 0 0"/>
                  <a:gd name="G2" fmla="+- 21600 0 0"/>
                  <a:gd name="T0" fmla="*/ 26661 w 26661"/>
                  <a:gd name="T1" fmla="*/ 10536 h 21600"/>
                  <a:gd name="T2" fmla="*/ 0 w 26661"/>
                  <a:gd name="T3" fmla="*/ 20141 h 21600"/>
                  <a:gd name="T4" fmla="*/ 7805 w 26661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661" h="21600" fill="none" extrusionOk="0">
                    <a:moveTo>
                      <a:pt x="26661" y="10536"/>
                    </a:moveTo>
                    <a:cubicBezTo>
                      <a:pt x="22843" y="17367"/>
                      <a:pt x="15630" y="21599"/>
                      <a:pt x="7805" y="21600"/>
                    </a:cubicBezTo>
                    <a:cubicBezTo>
                      <a:pt x="5135" y="21600"/>
                      <a:pt x="2489" y="21105"/>
                      <a:pt x="0" y="20140"/>
                    </a:cubicBezTo>
                  </a:path>
                  <a:path w="26661" h="21600" stroke="0" extrusionOk="0">
                    <a:moveTo>
                      <a:pt x="26661" y="10536"/>
                    </a:moveTo>
                    <a:cubicBezTo>
                      <a:pt x="22843" y="17367"/>
                      <a:pt x="15630" y="21599"/>
                      <a:pt x="7805" y="21600"/>
                    </a:cubicBezTo>
                    <a:cubicBezTo>
                      <a:pt x="5135" y="21600"/>
                      <a:pt x="2489" y="21105"/>
                      <a:pt x="0" y="20140"/>
                    </a:cubicBezTo>
                    <a:lnTo>
                      <a:pt x="7805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9" name="Arc 37"/>
              <p:cNvSpPr>
                <a:spLocks/>
              </p:cNvSpPr>
              <p:nvPr/>
            </p:nvSpPr>
            <p:spPr bwMode="auto">
              <a:xfrm flipV="1">
                <a:off x="3321" y="3072"/>
                <a:ext cx="48" cy="96"/>
              </a:xfrm>
              <a:custGeom>
                <a:avLst/>
                <a:gdLst>
                  <a:gd name="G0" fmla="+- 7805 0 0"/>
                  <a:gd name="G1" fmla="+- 0 0 0"/>
                  <a:gd name="G2" fmla="+- 21600 0 0"/>
                  <a:gd name="T0" fmla="*/ 26661 w 26661"/>
                  <a:gd name="T1" fmla="*/ 10536 h 21600"/>
                  <a:gd name="T2" fmla="*/ 0 w 26661"/>
                  <a:gd name="T3" fmla="*/ 20141 h 21600"/>
                  <a:gd name="T4" fmla="*/ 7805 w 26661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661" h="21600" fill="none" extrusionOk="0">
                    <a:moveTo>
                      <a:pt x="26661" y="10536"/>
                    </a:moveTo>
                    <a:cubicBezTo>
                      <a:pt x="22843" y="17367"/>
                      <a:pt x="15630" y="21599"/>
                      <a:pt x="7805" y="21600"/>
                    </a:cubicBezTo>
                    <a:cubicBezTo>
                      <a:pt x="5135" y="21600"/>
                      <a:pt x="2489" y="21105"/>
                      <a:pt x="0" y="20140"/>
                    </a:cubicBezTo>
                  </a:path>
                  <a:path w="26661" h="21600" stroke="0" extrusionOk="0">
                    <a:moveTo>
                      <a:pt x="26661" y="10536"/>
                    </a:moveTo>
                    <a:cubicBezTo>
                      <a:pt x="22843" y="17367"/>
                      <a:pt x="15630" y="21599"/>
                      <a:pt x="7805" y="21600"/>
                    </a:cubicBezTo>
                    <a:cubicBezTo>
                      <a:pt x="5135" y="21600"/>
                      <a:pt x="2489" y="21105"/>
                      <a:pt x="0" y="20140"/>
                    </a:cubicBezTo>
                    <a:lnTo>
                      <a:pt x="7805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8717" name="Group 45"/>
          <p:cNvGrpSpPr>
            <a:grpSpLocks/>
          </p:cNvGrpSpPr>
          <p:nvPr/>
        </p:nvGrpSpPr>
        <p:grpSpPr bwMode="auto">
          <a:xfrm>
            <a:off x="7870825" y="4481513"/>
            <a:ext cx="246063" cy="268287"/>
            <a:chOff x="4827" y="3072"/>
            <a:chExt cx="141" cy="144"/>
          </a:xfrm>
        </p:grpSpPr>
        <p:sp>
          <p:nvSpPr>
            <p:cNvPr id="28712" name="Arc 40"/>
            <p:cNvSpPr>
              <a:spLocks/>
            </p:cNvSpPr>
            <p:nvPr/>
          </p:nvSpPr>
          <p:spPr bwMode="auto">
            <a:xfrm flipH="1">
              <a:off x="4896" y="3072"/>
              <a:ext cx="72" cy="48"/>
            </a:xfrm>
            <a:custGeom>
              <a:avLst/>
              <a:gdLst>
                <a:gd name="G0" fmla="+- 10884 0 0"/>
                <a:gd name="G1" fmla="+- 21600 0 0"/>
                <a:gd name="G2" fmla="+- 21600 0 0"/>
                <a:gd name="T0" fmla="*/ 0 w 32484"/>
                <a:gd name="T1" fmla="*/ 2942 h 21600"/>
                <a:gd name="T2" fmla="*/ 32484 w 32484"/>
                <a:gd name="T3" fmla="*/ 21600 h 21600"/>
                <a:gd name="T4" fmla="*/ 10884 w 3248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484" h="21600" fill="none" extrusionOk="0">
                  <a:moveTo>
                    <a:pt x="0" y="2942"/>
                  </a:moveTo>
                  <a:cubicBezTo>
                    <a:pt x="3303" y="1015"/>
                    <a:pt x="7059" y="-1"/>
                    <a:pt x="10884" y="0"/>
                  </a:cubicBezTo>
                  <a:cubicBezTo>
                    <a:pt x="22813" y="0"/>
                    <a:pt x="32484" y="9670"/>
                    <a:pt x="32484" y="21600"/>
                  </a:cubicBezTo>
                </a:path>
                <a:path w="32484" h="21600" stroke="0" extrusionOk="0">
                  <a:moveTo>
                    <a:pt x="0" y="2942"/>
                  </a:moveTo>
                  <a:cubicBezTo>
                    <a:pt x="3303" y="1015"/>
                    <a:pt x="7059" y="-1"/>
                    <a:pt x="10884" y="0"/>
                  </a:cubicBezTo>
                  <a:cubicBezTo>
                    <a:pt x="22813" y="0"/>
                    <a:pt x="32484" y="9670"/>
                    <a:pt x="32484" y="21600"/>
                  </a:cubicBezTo>
                  <a:lnTo>
                    <a:pt x="10884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Arc 42"/>
            <p:cNvSpPr>
              <a:spLocks/>
            </p:cNvSpPr>
            <p:nvPr/>
          </p:nvSpPr>
          <p:spPr bwMode="auto">
            <a:xfrm flipH="1">
              <a:off x="4848" y="3139"/>
              <a:ext cx="48" cy="7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4560"/>
                <a:gd name="T2" fmla="*/ 17280 w 21600"/>
                <a:gd name="T3" fmla="*/ 34560 h 34560"/>
                <a:gd name="T4" fmla="*/ 0 w 21600"/>
                <a:gd name="T5" fmla="*/ 21600 h 34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456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6273"/>
                    <a:pt x="20084" y="30821"/>
                    <a:pt x="17280" y="34559"/>
                  </a:cubicBezTo>
                </a:path>
                <a:path w="21600" h="3456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6273"/>
                    <a:pt x="20084" y="30821"/>
                    <a:pt x="17280" y="34559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Line 43"/>
            <p:cNvSpPr>
              <a:spLocks noChangeShapeType="1"/>
            </p:cNvSpPr>
            <p:nvPr/>
          </p:nvSpPr>
          <p:spPr bwMode="auto">
            <a:xfrm>
              <a:off x="4827" y="3168"/>
              <a:ext cx="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16" name="Line 44"/>
            <p:cNvSpPr>
              <a:spLocks noChangeShapeType="1"/>
            </p:cNvSpPr>
            <p:nvPr/>
          </p:nvSpPr>
          <p:spPr bwMode="auto">
            <a:xfrm>
              <a:off x="4896" y="3072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8721" name="Text Box 49"/>
          <p:cNvSpPr txBox="1">
            <a:spLocks noChangeArrowheads="1"/>
          </p:cNvSpPr>
          <p:nvPr/>
        </p:nvSpPr>
        <p:spPr bwMode="auto">
          <a:xfrm>
            <a:off x="1066800" y="5516563"/>
            <a:ext cx="7391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ym typeface="Symbol" pitchFamily="18" charset="2"/>
              </a:rPr>
              <a:t></a:t>
            </a:r>
            <a:r>
              <a:rPr lang="en-US" sz="3200"/>
              <a:t> 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Mỗi tam giác có ba đường phân giác.</a:t>
            </a:r>
          </a:p>
        </p:txBody>
      </p:sp>
      <p:pic>
        <p:nvPicPr>
          <p:cNvPr id="284687" name="Picture 15" descr="j02321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19400"/>
            <a:ext cx="182086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4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20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20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20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20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 animBg="1"/>
      <p:bldP spid="28692" grpId="0" animBg="1"/>
      <p:bldP spid="28693" grpId="0" animBg="1"/>
      <p:bldP spid="28694" grpId="0" animBg="1"/>
      <p:bldP spid="287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0" y="381000"/>
            <a:ext cx="8915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3200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Bài tập</a:t>
            </a:r>
            <a:r>
              <a:rPr lang="en-US" sz="3200">
                <a:solidFill>
                  <a:schemeClr val="hlink"/>
                </a:solidFill>
              </a:rPr>
              <a:t>: Cho tam giác ABC cân tại A. Vẽ đường phân giác AM. Chứng minh MB = MC.</a:t>
            </a:r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76200" y="1506538"/>
            <a:ext cx="5943600" cy="497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u="sng">
                <a:solidFill>
                  <a:schemeClr val="hlink"/>
                </a:solidFill>
              </a:rPr>
              <a:t>Chứng minh: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</a:rPr>
              <a:t>Xét </a:t>
            </a:r>
            <a:r>
              <a:rPr lang="en-US" sz="3200">
                <a:solidFill>
                  <a:schemeClr val="hlink"/>
                </a:solidFill>
                <a:sym typeface="Wingdings 3" pitchFamily="18" charset="2"/>
              </a:rPr>
              <a:t>AMB và AMC có: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  <a:sym typeface="Wingdings 3" pitchFamily="18" charset="2"/>
              </a:rPr>
              <a:t>AB = AC (gt)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  <a:sym typeface="Wingdings 3" pitchFamily="18" charset="2"/>
              </a:rPr>
              <a:t> </a:t>
            </a:r>
            <a:r>
              <a:rPr lang="en-US" sz="3200">
                <a:solidFill>
                  <a:schemeClr val="hlink"/>
                </a:solidFill>
                <a:sym typeface="Symbol" pitchFamily="18" charset="2"/>
              </a:rPr>
              <a:t>A</a:t>
            </a:r>
            <a:r>
              <a:rPr lang="en-US" sz="3200" baseline="-25000">
                <a:solidFill>
                  <a:schemeClr val="hlink"/>
                </a:solidFill>
                <a:sym typeface="Symbol" pitchFamily="18" charset="2"/>
              </a:rPr>
              <a:t>1</a:t>
            </a:r>
            <a:r>
              <a:rPr lang="en-US" sz="3200">
                <a:solidFill>
                  <a:schemeClr val="hlink"/>
                </a:solidFill>
                <a:sym typeface="Symbol" pitchFamily="18" charset="2"/>
              </a:rPr>
              <a:t> = A</a:t>
            </a:r>
            <a:r>
              <a:rPr lang="en-US" sz="3200" baseline="-25000">
                <a:solidFill>
                  <a:schemeClr val="hlink"/>
                </a:solidFill>
                <a:sym typeface="Symbol" pitchFamily="18" charset="2"/>
              </a:rPr>
              <a:t>2</a:t>
            </a:r>
            <a:r>
              <a:rPr lang="en-US" sz="3200">
                <a:solidFill>
                  <a:schemeClr val="hlink"/>
                </a:solidFill>
                <a:sym typeface="Symbol" pitchFamily="18" charset="2"/>
              </a:rPr>
              <a:t> (gt)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  <a:sym typeface="Wingdings 3" pitchFamily="18" charset="2"/>
              </a:rPr>
              <a:t>AM chung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  <a:sym typeface="Symbol" pitchFamily="18" charset="2"/>
              </a:rPr>
              <a:t></a:t>
            </a:r>
            <a:r>
              <a:rPr lang="en-US" sz="3200">
                <a:solidFill>
                  <a:schemeClr val="hlink"/>
                </a:solidFill>
                <a:sym typeface="Wingdings 3" pitchFamily="18" charset="2"/>
              </a:rPr>
              <a:t> AMB = AMC (c.g.c)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  <a:sym typeface="Symbol" pitchFamily="18" charset="2"/>
              </a:rPr>
              <a:t></a:t>
            </a:r>
            <a:r>
              <a:rPr lang="en-US" sz="3200">
                <a:solidFill>
                  <a:schemeClr val="hlink"/>
                </a:solidFill>
                <a:sym typeface="Wingdings 3" pitchFamily="18" charset="2"/>
              </a:rPr>
              <a:t> MB = MC (cạnh tương ứng)</a:t>
            </a:r>
          </a:p>
        </p:txBody>
      </p:sp>
      <p:grpSp>
        <p:nvGrpSpPr>
          <p:cNvPr id="36938" name="Group 74"/>
          <p:cNvGrpSpPr>
            <a:grpSpLocks/>
          </p:cNvGrpSpPr>
          <p:nvPr/>
        </p:nvGrpSpPr>
        <p:grpSpPr bwMode="auto">
          <a:xfrm>
            <a:off x="5715000" y="1962150"/>
            <a:ext cx="3352800" cy="3600450"/>
            <a:chOff x="3504" y="1188"/>
            <a:chExt cx="2112" cy="2268"/>
          </a:xfrm>
        </p:grpSpPr>
        <p:grpSp>
          <p:nvGrpSpPr>
            <p:cNvPr id="36916" name="Group 52"/>
            <p:cNvGrpSpPr>
              <a:grpSpLocks/>
            </p:cNvGrpSpPr>
            <p:nvPr/>
          </p:nvGrpSpPr>
          <p:grpSpPr bwMode="auto">
            <a:xfrm>
              <a:off x="4302" y="1779"/>
              <a:ext cx="423" cy="212"/>
              <a:chOff x="4302" y="1779"/>
              <a:chExt cx="423" cy="212"/>
            </a:xfrm>
          </p:grpSpPr>
          <p:sp>
            <p:nvSpPr>
              <p:cNvPr id="36914" name="Text Box 50"/>
              <p:cNvSpPr txBox="1">
                <a:spLocks noChangeArrowheads="1"/>
              </p:cNvSpPr>
              <p:nvPr/>
            </p:nvSpPr>
            <p:spPr bwMode="auto">
              <a:xfrm>
                <a:off x="4302" y="1779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sz="1600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1</a:t>
                </a:r>
              </a:p>
            </p:txBody>
          </p:sp>
          <p:sp>
            <p:nvSpPr>
              <p:cNvPr id="36915" name="Text Box 51"/>
              <p:cNvSpPr txBox="1">
                <a:spLocks noChangeArrowheads="1"/>
              </p:cNvSpPr>
              <p:nvPr/>
            </p:nvSpPr>
            <p:spPr bwMode="auto">
              <a:xfrm>
                <a:off x="4485" y="1779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sz="1600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</a:t>
                </a:r>
              </a:p>
            </p:txBody>
          </p:sp>
        </p:grpSp>
        <p:grpSp>
          <p:nvGrpSpPr>
            <p:cNvPr id="36922" name="Group 58"/>
            <p:cNvGrpSpPr>
              <a:grpSpLocks/>
            </p:cNvGrpSpPr>
            <p:nvPr/>
          </p:nvGrpSpPr>
          <p:grpSpPr bwMode="auto">
            <a:xfrm>
              <a:off x="3504" y="1188"/>
              <a:ext cx="2112" cy="2268"/>
              <a:chOff x="3504" y="1188"/>
              <a:chExt cx="2112" cy="2268"/>
            </a:xfrm>
          </p:grpSpPr>
          <p:sp>
            <p:nvSpPr>
              <p:cNvPr id="36923" name="AutoShape 59"/>
              <p:cNvSpPr>
                <a:spLocks noChangeArrowheads="1"/>
              </p:cNvSpPr>
              <p:nvPr/>
            </p:nvSpPr>
            <p:spPr bwMode="auto">
              <a:xfrm>
                <a:off x="3744" y="1440"/>
                <a:ext cx="1536" cy="1776"/>
              </a:xfrm>
              <a:prstGeom prst="triangle">
                <a:avLst>
                  <a:gd name="adj" fmla="val 50000"/>
                </a:avLst>
              </a:prstGeom>
              <a:noFill/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24" name="Text Box 60"/>
              <p:cNvSpPr txBox="1">
                <a:spLocks noChangeArrowheads="1"/>
              </p:cNvSpPr>
              <p:nvPr/>
            </p:nvSpPr>
            <p:spPr bwMode="auto">
              <a:xfrm>
                <a:off x="4398" y="118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400"/>
                  <a:t>A</a:t>
                </a:r>
              </a:p>
            </p:txBody>
          </p:sp>
          <p:sp>
            <p:nvSpPr>
              <p:cNvPr id="36925" name="Text Box 61"/>
              <p:cNvSpPr txBox="1">
                <a:spLocks noChangeArrowheads="1"/>
              </p:cNvSpPr>
              <p:nvPr/>
            </p:nvSpPr>
            <p:spPr bwMode="auto">
              <a:xfrm>
                <a:off x="5280" y="3120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400"/>
                  <a:t>C</a:t>
                </a:r>
              </a:p>
            </p:txBody>
          </p:sp>
          <p:sp>
            <p:nvSpPr>
              <p:cNvPr id="36926" name="Text Box 62"/>
              <p:cNvSpPr txBox="1">
                <a:spLocks noChangeArrowheads="1"/>
              </p:cNvSpPr>
              <p:nvPr/>
            </p:nvSpPr>
            <p:spPr bwMode="auto">
              <a:xfrm>
                <a:off x="3504" y="3120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400"/>
                  <a:t>B</a:t>
                </a:r>
              </a:p>
            </p:txBody>
          </p:sp>
          <p:sp>
            <p:nvSpPr>
              <p:cNvPr id="36927" name="Line 63"/>
              <p:cNvSpPr>
                <a:spLocks noChangeShapeType="1"/>
              </p:cNvSpPr>
              <p:nvPr/>
            </p:nvSpPr>
            <p:spPr bwMode="auto">
              <a:xfrm>
                <a:off x="4512" y="1440"/>
                <a:ext cx="0" cy="177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6928" name="Text Box 64"/>
              <p:cNvSpPr txBox="1">
                <a:spLocks noChangeArrowheads="1"/>
              </p:cNvSpPr>
              <p:nvPr/>
            </p:nvSpPr>
            <p:spPr bwMode="auto">
              <a:xfrm>
                <a:off x="4416" y="316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400"/>
                  <a:t>M</a:t>
                </a:r>
              </a:p>
            </p:txBody>
          </p:sp>
          <p:grpSp>
            <p:nvGrpSpPr>
              <p:cNvPr id="36929" name="Group 65"/>
              <p:cNvGrpSpPr>
                <a:grpSpLocks/>
              </p:cNvGrpSpPr>
              <p:nvPr/>
            </p:nvGrpSpPr>
            <p:grpSpPr bwMode="auto">
              <a:xfrm>
                <a:off x="4032" y="2361"/>
                <a:ext cx="117" cy="78"/>
                <a:chOff x="4032" y="2073"/>
                <a:chExt cx="117" cy="78"/>
              </a:xfrm>
            </p:grpSpPr>
            <p:sp>
              <p:nvSpPr>
                <p:cNvPr id="36930" name="Line 66"/>
                <p:cNvSpPr>
                  <a:spLocks noChangeShapeType="1"/>
                </p:cNvSpPr>
                <p:nvPr/>
              </p:nvSpPr>
              <p:spPr bwMode="auto">
                <a:xfrm>
                  <a:off x="4032" y="2103"/>
                  <a:ext cx="96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6931" name="Line 67"/>
                <p:cNvSpPr>
                  <a:spLocks noChangeShapeType="1"/>
                </p:cNvSpPr>
                <p:nvPr/>
              </p:nvSpPr>
              <p:spPr bwMode="auto">
                <a:xfrm>
                  <a:off x="4053" y="2073"/>
                  <a:ext cx="96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6932" name="Group 68"/>
              <p:cNvGrpSpPr>
                <a:grpSpLocks/>
              </p:cNvGrpSpPr>
              <p:nvPr/>
            </p:nvGrpSpPr>
            <p:grpSpPr bwMode="auto">
              <a:xfrm flipH="1">
                <a:off x="4887" y="2352"/>
                <a:ext cx="96" cy="96"/>
                <a:chOff x="4032" y="2073"/>
                <a:chExt cx="117" cy="78"/>
              </a:xfrm>
            </p:grpSpPr>
            <p:sp>
              <p:nvSpPr>
                <p:cNvPr id="36933" name="Line 69"/>
                <p:cNvSpPr>
                  <a:spLocks noChangeShapeType="1"/>
                </p:cNvSpPr>
                <p:nvPr/>
              </p:nvSpPr>
              <p:spPr bwMode="auto">
                <a:xfrm>
                  <a:off x="4032" y="2103"/>
                  <a:ext cx="96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6934" name="Line 70"/>
                <p:cNvSpPr>
                  <a:spLocks noChangeShapeType="1"/>
                </p:cNvSpPr>
                <p:nvPr/>
              </p:nvSpPr>
              <p:spPr bwMode="auto">
                <a:xfrm>
                  <a:off x="4053" y="2073"/>
                  <a:ext cx="96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6935" name="Group 71"/>
              <p:cNvGrpSpPr>
                <a:grpSpLocks/>
              </p:cNvGrpSpPr>
              <p:nvPr/>
            </p:nvGrpSpPr>
            <p:grpSpPr bwMode="auto">
              <a:xfrm>
                <a:off x="4395" y="1719"/>
                <a:ext cx="228" cy="117"/>
                <a:chOff x="2715" y="1274"/>
                <a:chExt cx="228" cy="117"/>
              </a:xfrm>
            </p:grpSpPr>
            <p:sp>
              <p:nvSpPr>
                <p:cNvPr id="36936" name="Arc 72"/>
                <p:cNvSpPr>
                  <a:spLocks/>
                </p:cNvSpPr>
                <p:nvPr/>
              </p:nvSpPr>
              <p:spPr bwMode="auto">
                <a:xfrm rot="9000000">
                  <a:off x="2715" y="1280"/>
                  <a:ext cx="113" cy="111"/>
                </a:xfrm>
                <a:custGeom>
                  <a:avLst/>
                  <a:gdLst>
                    <a:gd name="G0" fmla="+- 0 0 0"/>
                    <a:gd name="G1" fmla="+- 21073 0 0"/>
                    <a:gd name="G2" fmla="+- 21600 0 0"/>
                    <a:gd name="T0" fmla="*/ 4744 w 21600"/>
                    <a:gd name="T1" fmla="*/ 0 h 21073"/>
                    <a:gd name="T2" fmla="*/ 21600 w 21600"/>
                    <a:gd name="T3" fmla="*/ 21073 h 21073"/>
                    <a:gd name="T4" fmla="*/ 0 w 21600"/>
                    <a:gd name="T5" fmla="*/ 21073 h 210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073" fill="none" extrusionOk="0">
                      <a:moveTo>
                        <a:pt x="4743" y="0"/>
                      </a:moveTo>
                      <a:cubicBezTo>
                        <a:pt x="14598" y="2218"/>
                        <a:pt x="21600" y="10971"/>
                        <a:pt x="21600" y="21073"/>
                      </a:cubicBezTo>
                    </a:path>
                    <a:path w="21600" h="21073" stroke="0" extrusionOk="0">
                      <a:moveTo>
                        <a:pt x="4743" y="0"/>
                      </a:moveTo>
                      <a:cubicBezTo>
                        <a:pt x="14598" y="2218"/>
                        <a:pt x="21600" y="10971"/>
                        <a:pt x="21600" y="21073"/>
                      </a:cubicBezTo>
                      <a:lnTo>
                        <a:pt x="0" y="21073"/>
                      </a:lnTo>
                      <a:close/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6937" name="Arc 73"/>
                <p:cNvSpPr>
                  <a:spLocks/>
                </p:cNvSpPr>
                <p:nvPr/>
              </p:nvSpPr>
              <p:spPr bwMode="auto">
                <a:xfrm rot="7200000">
                  <a:off x="2833" y="1271"/>
                  <a:ext cx="108" cy="113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0647"/>
                    <a:gd name="T1" fmla="*/ 0 h 21600"/>
                    <a:gd name="T2" fmla="*/ 20647 w 20647"/>
                    <a:gd name="T3" fmla="*/ 15253 h 21600"/>
                    <a:gd name="T4" fmla="*/ 0 w 20647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647" h="21600" fill="none" extrusionOk="0">
                      <a:moveTo>
                        <a:pt x="0" y="0"/>
                      </a:moveTo>
                      <a:cubicBezTo>
                        <a:pt x="9484" y="0"/>
                        <a:pt x="17859" y="6187"/>
                        <a:pt x="20646" y="15253"/>
                      </a:cubicBezTo>
                    </a:path>
                    <a:path w="20647" h="21600" stroke="0" extrusionOk="0">
                      <a:moveTo>
                        <a:pt x="0" y="0"/>
                      </a:moveTo>
                      <a:cubicBezTo>
                        <a:pt x="9484" y="0"/>
                        <a:pt x="17859" y="6187"/>
                        <a:pt x="20646" y="15253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687" name="Picture 15" descr="j02321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19600"/>
            <a:ext cx="182086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10" name="AutoShape 14"/>
          <p:cNvSpPr>
            <a:spLocks noChangeArrowheads="1"/>
          </p:cNvSpPr>
          <p:nvPr/>
        </p:nvSpPr>
        <p:spPr bwMode="gray">
          <a:xfrm>
            <a:off x="1219200" y="228600"/>
            <a:ext cx="7696200" cy="3352800"/>
          </a:xfrm>
          <a:prstGeom prst="cloudCallout">
            <a:avLst>
              <a:gd name="adj1" fmla="val -47648"/>
              <a:gd name="adj2" fmla="val 67046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3200"/>
              <a:t>Trong một tam giác cân, đường phân giác xuất phát từ đỉnh đối diện với cạnh đáy cũng là đường gì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4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4114800"/>
            <a:ext cx="8534400" cy="2209800"/>
          </a:xfrm>
        </p:spPr>
        <p:txBody>
          <a:bodyPr/>
          <a:lstStyle/>
          <a:p>
            <a:pPr algn="l"/>
            <a:r>
              <a:rPr lang="en-US" sz="3200" b="0">
                <a:solidFill>
                  <a:schemeClr val="tx1"/>
                </a:solidFill>
                <a:latin typeface="Arial" charset="0"/>
                <a:sym typeface="Symbol" pitchFamily="18" charset="2"/>
              </a:rPr>
              <a:t> </a:t>
            </a:r>
            <a:r>
              <a:rPr lang="en-US" sz="3200" b="0" u="sng">
                <a:solidFill>
                  <a:schemeClr val="tx1"/>
                </a:solidFill>
                <a:latin typeface="Arial" charset="0"/>
              </a:rPr>
              <a:t>Tính chất </a:t>
            </a:r>
            <a:br>
              <a:rPr lang="en-US" sz="3200" b="0" u="sng">
                <a:solidFill>
                  <a:schemeClr val="tx1"/>
                </a:solidFill>
                <a:latin typeface="Arial" charset="0"/>
              </a:rPr>
            </a:br>
            <a:r>
              <a:rPr lang="en-US" sz="3200" b="0">
                <a:solidFill>
                  <a:schemeClr val="tx1"/>
                </a:solidFill>
                <a:effectLst/>
                <a:latin typeface="Arial" charset="0"/>
              </a:rPr>
              <a:t>Trong một tam giác cân, đường phân giác xuất phát từ đỉnh đối diện với đáy đồng thời là đường trung tuyến ứng với cạnh đáy.</a:t>
            </a:r>
          </a:p>
        </p:txBody>
      </p:sp>
      <p:grpSp>
        <p:nvGrpSpPr>
          <p:cNvPr id="37948" name="Group 60"/>
          <p:cNvGrpSpPr>
            <a:grpSpLocks/>
          </p:cNvGrpSpPr>
          <p:nvPr/>
        </p:nvGrpSpPr>
        <p:grpSpPr bwMode="auto">
          <a:xfrm>
            <a:off x="2819400" y="228600"/>
            <a:ext cx="3352800" cy="3600450"/>
            <a:chOff x="2976" y="912"/>
            <a:chExt cx="2112" cy="2268"/>
          </a:xfrm>
        </p:grpSpPr>
        <p:grpSp>
          <p:nvGrpSpPr>
            <p:cNvPr id="37926" name="Group 38"/>
            <p:cNvGrpSpPr>
              <a:grpSpLocks/>
            </p:cNvGrpSpPr>
            <p:nvPr/>
          </p:nvGrpSpPr>
          <p:grpSpPr bwMode="auto">
            <a:xfrm>
              <a:off x="2976" y="912"/>
              <a:ext cx="2112" cy="2268"/>
              <a:chOff x="3504" y="1188"/>
              <a:chExt cx="2112" cy="2268"/>
            </a:xfrm>
          </p:grpSpPr>
          <p:grpSp>
            <p:nvGrpSpPr>
              <p:cNvPr id="37927" name="Group 39"/>
              <p:cNvGrpSpPr>
                <a:grpSpLocks/>
              </p:cNvGrpSpPr>
              <p:nvPr/>
            </p:nvGrpSpPr>
            <p:grpSpPr bwMode="auto">
              <a:xfrm>
                <a:off x="4302" y="1779"/>
                <a:ext cx="423" cy="212"/>
                <a:chOff x="4302" y="1779"/>
                <a:chExt cx="423" cy="212"/>
              </a:xfrm>
            </p:grpSpPr>
            <p:sp>
              <p:nvSpPr>
                <p:cNvPr id="37928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4302" y="1779"/>
                  <a:ext cx="24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sz="1600"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1</a:t>
                  </a:r>
                </a:p>
              </p:txBody>
            </p:sp>
            <p:sp>
              <p:nvSpPr>
                <p:cNvPr id="37929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4485" y="1779"/>
                  <a:ext cx="24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sz="1600"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2</a:t>
                  </a:r>
                </a:p>
              </p:txBody>
            </p:sp>
          </p:grpSp>
          <p:grpSp>
            <p:nvGrpSpPr>
              <p:cNvPr id="37930" name="Group 42"/>
              <p:cNvGrpSpPr>
                <a:grpSpLocks/>
              </p:cNvGrpSpPr>
              <p:nvPr/>
            </p:nvGrpSpPr>
            <p:grpSpPr bwMode="auto">
              <a:xfrm>
                <a:off x="3504" y="1188"/>
                <a:ext cx="2112" cy="2268"/>
                <a:chOff x="3504" y="1188"/>
                <a:chExt cx="2112" cy="2268"/>
              </a:xfrm>
            </p:grpSpPr>
            <p:sp>
              <p:nvSpPr>
                <p:cNvPr id="37931" name="AutoShape 43"/>
                <p:cNvSpPr>
                  <a:spLocks noChangeArrowheads="1"/>
                </p:cNvSpPr>
                <p:nvPr/>
              </p:nvSpPr>
              <p:spPr bwMode="auto">
                <a:xfrm>
                  <a:off x="3744" y="1440"/>
                  <a:ext cx="1536" cy="1776"/>
                </a:xfrm>
                <a:prstGeom prst="triangle">
                  <a:avLst>
                    <a:gd name="adj" fmla="val 50000"/>
                  </a:avLst>
                </a:prstGeom>
                <a:noFill/>
                <a:ln w="2857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3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398" y="1188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400"/>
                    <a:t>A</a:t>
                  </a:r>
                </a:p>
              </p:txBody>
            </p:sp>
            <p:sp>
              <p:nvSpPr>
                <p:cNvPr id="3793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5280" y="3120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400"/>
                    <a:t>C</a:t>
                  </a:r>
                </a:p>
              </p:txBody>
            </p:sp>
            <p:sp>
              <p:nvSpPr>
                <p:cNvPr id="3793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504" y="3120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400"/>
                    <a:t>B</a:t>
                  </a:r>
                </a:p>
              </p:txBody>
            </p:sp>
            <p:sp>
              <p:nvSpPr>
                <p:cNvPr id="37935" name="Line 47"/>
                <p:cNvSpPr>
                  <a:spLocks noChangeShapeType="1"/>
                </p:cNvSpPr>
                <p:nvPr/>
              </p:nvSpPr>
              <p:spPr bwMode="auto">
                <a:xfrm>
                  <a:off x="4512" y="1440"/>
                  <a:ext cx="0" cy="17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793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4416" y="3168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400"/>
                    <a:t>M</a:t>
                  </a:r>
                </a:p>
              </p:txBody>
            </p:sp>
            <p:grpSp>
              <p:nvGrpSpPr>
                <p:cNvPr id="37937" name="Group 49"/>
                <p:cNvGrpSpPr>
                  <a:grpSpLocks/>
                </p:cNvGrpSpPr>
                <p:nvPr/>
              </p:nvGrpSpPr>
              <p:grpSpPr bwMode="auto">
                <a:xfrm>
                  <a:off x="4032" y="2361"/>
                  <a:ext cx="117" cy="78"/>
                  <a:chOff x="4032" y="2073"/>
                  <a:chExt cx="117" cy="78"/>
                </a:xfrm>
              </p:grpSpPr>
              <p:sp>
                <p:nvSpPr>
                  <p:cNvPr id="37938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2103"/>
                    <a:ext cx="96" cy="4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37939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4053" y="2073"/>
                    <a:ext cx="96" cy="4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7940" name="Group 52"/>
                <p:cNvGrpSpPr>
                  <a:grpSpLocks/>
                </p:cNvGrpSpPr>
                <p:nvPr/>
              </p:nvGrpSpPr>
              <p:grpSpPr bwMode="auto">
                <a:xfrm flipH="1">
                  <a:off x="4887" y="2352"/>
                  <a:ext cx="96" cy="96"/>
                  <a:chOff x="4032" y="2073"/>
                  <a:chExt cx="117" cy="78"/>
                </a:xfrm>
              </p:grpSpPr>
              <p:sp>
                <p:nvSpPr>
                  <p:cNvPr id="37941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2103"/>
                    <a:ext cx="96" cy="4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37942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4053" y="2073"/>
                    <a:ext cx="96" cy="4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7943" name="Group 55"/>
                <p:cNvGrpSpPr>
                  <a:grpSpLocks/>
                </p:cNvGrpSpPr>
                <p:nvPr/>
              </p:nvGrpSpPr>
              <p:grpSpPr bwMode="auto">
                <a:xfrm>
                  <a:off x="4395" y="1719"/>
                  <a:ext cx="228" cy="117"/>
                  <a:chOff x="2715" y="1274"/>
                  <a:chExt cx="228" cy="117"/>
                </a:xfrm>
              </p:grpSpPr>
              <p:sp>
                <p:nvSpPr>
                  <p:cNvPr id="37944" name="Arc 56"/>
                  <p:cNvSpPr>
                    <a:spLocks/>
                  </p:cNvSpPr>
                  <p:nvPr/>
                </p:nvSpPr>
                <p:spPr bwMode="auto">
                  <a:xfrm rot="9000000">
                    <a:off x="2715" y="1280"/>
                    <a:ext cx="113" cy="111"/>
                  </a:xfrm>
                  <a:custGeom>
                    <a:avLst/>
                    <a:gdLst>
                      <a:gd name="G0" fmla="+- 0 0 0"/>
                      <a:gd name="G1" fmla="+- 21073 0 0"/>
                      <a:gd name="G2" fmla="+- 21600 0 0"/>
                      <a:gd name="T0" fmla="*/ 4744 w 21600"/>
                      <a:gd name="T1" fmla="*/ 0 h 21073"/>
                      <a:gd name="T2" fmla="*/ 21600 w 21600"/>
                      <a:gd name="T3" fmla="*/ 21073 h 21073"/>
                      <a:gd name="T4" fmla="*/ 0 w 21600"/>
                      <a:gd name="T5" fmla="*/ 21073 h 2107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073" fill="none" extrusionOk="0">
                        <a:moveTo>
                          <a:pt x="4743" y="0"/>
                        </a:moveTo>
                        <a:cubicBezTo>
                          <a:pt x="14598" y="2218"/>
                          <a:pt x="21600" y="10971"/>
                          <a:pt x="21600" y="21073"/>
                        </a:cubicBezTo>
                      </a:path>
                      <a:path w="21600" h="21073" stroke="0" extrusionOk="0">
                        <a:moveTo>
                          <a:pt x="4743" y="0"/>
                        </a:moveTo>
                        <a:cubicBezTo>
                          <a:pt x="14598" y="2218"/>
                          <a:pt x="21600" y="10971"/>
                          <a:pt x="21600" y="21073"/>
                        </a:cubicBezTo>
                        <a:lnTo>
                          <a:pt x="0" y="2107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7945" name="Arc 57"/>
                  <p:cNvSpPr>
                    <a:spLocks/>
                  </p:cNvSpPr>
                  <p:nvPr/>
                </p:nvSpPr>
                <p:spPr bwMode="auto">
                  <a:xfrm rot="7200000">
                    <a:off x="2833" y="1271"/>
                    <a:ext cx="108" cy="113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0647"/>
                      <a:gd name="T1" fmla="*/ 0 h 21600"/>
                      <a:gd name="T2" fmla="*/ 20647 w 20647"/>
                      <a:gd name="T3" fmla="*/ 15253 h 21600"/>
                      <a:gd name="T4" fmla="*/ 0 w 20647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647" h="21600" fill="none" extrusionOk="0">
                        <a:moveTo>
                          <a:pt x="0" y="0"/>
                        </a:moveTo>
                        <a:cubicBezTo>
                          <a:pt x="9484" y="0"/>
                          <a:pt x="17859" y="6187"/>
                          <a:pt x="20646" y="15253"/>
                        </a:cubicBezTo>
                      </a:path>
                      <a:path w="20647" h="21600" stroke="0" extrusionOk="0">
                        <a:moveTo>
                          <a:pt x="0" y="0"/>
                        </a:moveTo>
                        <a:cubicBezTo>
                          <a:pt x="9484" y="0"/>
                          <a:pt x="17859" y="6187"/>
                          <a:pt x="20646" y="15253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7946" name="Line 58"/>
            <p:cNvSpPr>
              <a:spLocks noChangeShapeType="1"/>
            </p:cNvSpPr>
            <p:nvPr/>
          </p:nvSpPr>
          <p:spPr bwMode="gray">
            <a:xfrm flipH="1">
              <a:off x="3600" y="2880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47" name="Line 59"/>
            <p:cNvSpPr>
              <a:spLocks noChangeShapeType="1"/>
            </p:cNvSpPr>
            <p:nvPr/>
          </p:nvSpPr>
          <p:spPr bwMode="gray">
            <a:xfrm flipH="1">
              <a:off x="4320" y="2880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ream">
  <a:themeElements>
    <a:clrScheme name="1_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4220</TotalTime>
  <Words>1252</Words>
  <Application>Microsoft Office PowerPoint</Application>
  <PresentationFormat>On-screen Show (4:3)</PresentationFormat>
  <Paragraphs>229</Paragraphs>
  <Slides>22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Arial</vt:lpstr>
      <vt:lpstr>Garamond</vt:lpstr>
      <vt:lpstr>Times New Roman</vt:lpstr>
      <vt:lpstr>Wingdings</vt:lpstr>
      <vt:lpstr>.VnCourier</vt:lpstr>
      <vt:lpstr>Verdana</vt:lpstr>
      <vt:lpstr>Symbol</vt:lpstr>
      <vt:lpstr>Wingdings 3</vt:lpstr>
      <vt:lpstr>VNI-Univer</vt:lpstr>
      <vt:lpstr>1_Stream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 Tính chất  Trong một tam giác cân, đường phân giác xuất phát từ đỉnh đối diện với đáy đồng thời là đường trung tuyến ứng với cạnh đáy.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FAMILY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Dell</cp:lastModifiedBy>
  <cp:revision>168</cp:revision>
  <dcterms:created xsi:type="dcterms:W3CDTF">2007-10-25T13:33:42Z</dcterms:created>
  <dcterms:modified xsi:type="dcterms:W3CDTF">2022-04-17T13:57:41Z</dcterms:modified>
</cp:coreProperties>
</file>