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2" r:id="rId1"/>
  </p:sldMasterIdLst>
  <p:sldIdLst>
    <p:sldId id="273" r:id="rId2"/>
    <p:sldId id="274" r:id="rId3"/>
    <p:sldId id="257" r:id="rId4"/>
    <p:sldId id="258" r:id="rId5"/>
    <p:sldId id="275" r:id="rId6"/>
    <p:sldId id="276" r:id="rId7"/>
    <p:sldId id="278" r:id="rId8"/>
    <p:sldId id="279" r:id="rId9"/>
    <p:sldId id="260" r:id="rId10"/>
    <p:sldId id="264" r:id="rId11"/>
    <p:sldId id="280" r:id="rId12"/>
    <p:sldId id="282" r:id="rId13"/>
    <p:sldId id="281" r:id="rId14"/>
    <p:sldId id="267" r:id="rId15"/>
    <p:sldId id="284" r:id="rId16"/>
    <p:sldId id="283" r:id="rId17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  <a:srgbClr val="DDE3EF"/>
    <a:srgbClr val="990000"/>
    <a:srgbClr val="0000FF"/>
    <a:srgbClr val="FF0066"/>
    <a:srgbClr val="9900FF"/>
    <a:srgbClr val="FFFF00"/>
    <a:srgbClr val="FF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2266" autoAdjust="0"/>
    <p:restoredTop sz="94660"/>
  </p:normalViewPr>
  <p:slideViewPr>
    <p:cSldViewPr>
      <p:cViewPr>
        <p:scale>
          <a:sx n="76" d="100"/>
          <a:sy n="76" d="100"/>
        </p:scale>
        <p:origin x="-936" y="1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300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C69290-3C87-4B99-9B1D-70F370D2316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119590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064775-B286-4935-B4DD-481B4240920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43278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85F390-85B6-4CDA-B75E-5BF1E24841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97845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25F6CB-1037-40E9-8C5B-7438D24E32B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3680514"/>
      </p:ext>
    </p:extLst>
  </p:cSld>
  <p:clrMapOvr>
    <a:masterClrMapping/>
  </p:clrMapOvr>
  <p:transition advClick="0" advTm="500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>
            <a:normAutofit/>
          </a:bodyPr>
          <a:lstStyle/>
          <a:p>
            <a:pPr lvl="0"/>
            <a:endParaRPr lang="en-US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E1016F-797D-404B-9523-F43C97269AB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096675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0EAE54-8045-41E5-B5AE-25BC0D386EE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7491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E8FBAA-45B2-4F7D-B9AC-62F1604A868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0067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83C387-7B60-4646-9C58-CE5DBB30A55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812596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5E86A1-193E-44DA-8B6D-9C67004B14F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88874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09CF87-C7F9-4B01-9576-1132618AC25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66509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183B9A-4188-413D-A3D0-95995CF7401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88498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1A56E4-1823-43B9-BDD8-F84B3338155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65383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7D167C-C7CC-4834-AA47-AEB369A47FC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73049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nip and Round Single Corner Rectangle 4"/>
          <p:cNvSpPr/>
          <p:nvPr/>
        </p:nvSpPr>
        <p:spPr>
          <a:xfrm rot="420000" flipV="1">
            <a:off x="3165475" y="1108075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Right Triangle 5"/>
          <p:cNvSpPr/>
          <p:nvPr/>
        </p:nvSpPr>
        <p:spPr>
          <a:xfrm rot="420000" flipV="1">
            <a:off x="8004175" y="5359400"/>
            <a:ext cx="155575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7" name="Freeform 6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9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AD67AA-8E8B-4E4F-A9A4-FEE14CCD2F0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34346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6148" name="Title Placeholder 8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6149" name="Text Placeholder 29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  <a:cs typeface="+mn-cs"/>
              </a:defRPr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  <a:cs typeface="+mn-cs"/>
              </a:defRPr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  <a:cs typeface="+mn-cs"/>
              </a:defRPr>
            </a:lvl1pPr>
          </a:lstStyle>
          <a:p>
            <a:pPr>
              <a:defRPr/>
            </a:pPr>
            <a:fld id="{0497309E-34BA-4DD2-A008-90F64A664182}" type="slidenum">
              <a:rPr lang="vi-VN"/>
              <a:pPr>
                <a:defRPr/>
              </a:pPr>
              <a:t>‹#›</a:t>
            </a:fld>
            <a:endParaRPr lang="vi-VN"/>
          </a:p>
        </p:txBody>
      </p:sp>
      <p:grpSp>
        <p:nvGrpSpPr>
          <p:cNvPr id="6153" name="Group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84" r:id="rId1"/>
    <p:sldLayoutId id="2147484085" r:id="rId2"/>
    <p:sldLayoutId id="2147484086" r:id="rId3"/>
    <p:sldLayoutId id="2147484087" r:id="rId4"/>
    <p:sldLayoutId id="2147484088" r:id="rId5"/>
    <p:sldLayoutId id="2147484089" r:id="rId6"/>
    <p:sldLayoutId id="2147484090" r:id="rId7"/>
    <p:sldLayoutId id="2147484091" r:id="rId8"/>
    <p:sldLayoutId id="2147484092" r:id="rId9"/>
    <p:sldLayoutId id="2147484093" r:id="rId10"/>
    <p:sldLayoutId id="2147484094" r:id="rId11"/>
    <p:sldLayoutId id="2147484095" r:id="rId12"/>
    <p:sldLayoutId id="2147484096" r:id="rId13"/>
    <p:sldLayoutId id="2147484097" r:id="rId14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B&#224;i%20777777777.ppt#6. 1. &#272;&#7883;nh l&#237; v&#7873; t&#237;nh ch&#7845;t c&#7911;a c&#225;c &#273;i&#7875;m        thu&#7897;c &#273;&#432;&#7901;ng tr..." TargetMode="External"/><Relationship Id="rId2" Type="http://schemas.openxmlformats.org/officeDocument/2006/relationships/hyperlink" Target="B&#224;i%20777777777.ppt#7. 2. &#272;&#7883;nh l&#237; &#273;&#7843;o: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.bin"/><Relationship Id="rId3" Type="http://schemas.openxmlformats.org/officeDocument/2006/relationships/oleObject" Target="../embeddings/oleObject2.bin"/><Relationship Id="rId7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4.bin"/><Relationship Id="rId5" Type="http://schemas.openxmlformats.org/officeDocument/2006/relationships/oleObject" Target="../embeddings/oleObject3.bin"/><Relationship Id="rId4" Type="http://schemas.openxmlformats.org/officeDocument/2006/relationships/image" Target="../media/image6.wmf"/><Relationship Id="rId9" Type="http://schemas.openxmlformats.org/officeDocument/2006/relationships/oleObject" Target="../embeddings/oleObject7.bin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3.wmf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933450" y="4521200"/>
            <a:ext cx="7467600" cy="758825"/>
            <a:chOff x="1980" y="6660"/>
            <a:chExt cx="7920" cy="900"/>
          </a:xfrm>
        </p:grpSpPr>
        <p:sp>
          <p:nvSpPr>
            <p:cNvPr id="32818" name="Rectangle 5"/>
            <p:cNvSpPr>
              <a:spLocks noChangeArrowheads="1"/>
            </p:cNvSpPr>
            <p:nvPr/>
          </p:nvSpPr>
          <p:spPr bwMode="auto">
            <a:xfrm>
              <a:off x="1980" y="6660"/>
              <a:ext cx="7920" cy="900"/>
            </a:xfrm>
            <a:prstGeom prst="rect">
              <a:avLst/>
            </a:prstGeom>
            <a:solidFill>
              <a:srgbClr val="99CC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 sz="1200"/>
            </a:p>
            <a:p>
              <a:r>
                <a:rPr lang="en-US" sz="1200"/>
                <a:t>   </a:t>
              </a:r>
              <a:endParaRPr lang="en-US" sz="1200" b="1"/>
            </a:p>
            <a:p>
              <a:endParaRPr lang="en-US" sz="1200" b="1"/>
            </a:p>
            <a:p>
              <a:r>
                <a:rPr lang="en-US" sz="1200" b="1"/>
                <a:t>    0               1              2             3             4               5               6            7               8               9             10</a:t>
              </a:r>
              <a:endParaRPr lang="en-US"/>
            </a:p>
          </p:txBody>
        </p:sp>
        <p:sp>
          <p:nvSpPr>
            <p:cNvPr id="32819" name="Line 6"/>
            <p:cNvSpPr>
              <a:spLocks noChangeShapeType="1"/>
            </p:cNvSpPr>
            <p:nvPr/>
          </p:nvSpPr>
          <p:spPr bwMode="auto">
            <a:xfrm>
              <a:off x="1980" y="6660"/>
              <a:ext cx="0" cy="36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820" name="Line 7"/>
            <p:cNvSpPr>
              <a:spLocks noChangeShapeType="1"/>
            </p:cNvSpPr>
            <p:nvPr/>
          </p:nvSpPr>
          <p:spPr bwMode="auto">
            <a:xfrm>
              <a:off x="2340" y="6660"/>
              <a:ext cx="0" cy="36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821" name="Line 8"/>
            <p:cNvSpPr>
              <a:spLocks noChangeShapeType="1"/>
            </p:cNvSpPr>
            <p:nvPr/>
          </p:nvSpPr>
          <p:spPr bwMode="auto">
            <a:xfrm>
              <a:off x="2700" y="6660"/>
              <a:ext cx="0" cy="36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822" name="Line 9"/>
            <p:cNvSpPr>
              <a:spLocks noChangeShapeType="1"/>
            </p:cNvSpPr>
            <p:nvPr/>
          </p:nvSpPr>
          <p:spPr bwMode="auto">
            <a:xfrm>
              <a:off x="3060" y="6660"/>
              <a:ext cx="0" cy="36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823" name="Line 10"/>
            <p:cNvSpPr>
              <a:spLocks noChangeShapeType="1"/>
            </p:cNvSpPr>
            <p:nvPr/>
          </p:nvSpPr>
          <p:spPr bwMode="auto">
            <a:xfrm>
              <a:off x="3420" y="6660"/>
              <a:ext cx="0" cy="36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824" name="Line 11"/>
            <p:cNvSpPr>
              <a:spLocks noChangeShapeType="1"/>
            </p:cNvSpPr>
            <p:nvPr/>
          </p:nvSpPr>
          <p:spPr bwMode="auto">
            <a:xfrm>
              <a:off x="3780" y="6660"/>
              <a:ext cx="0" cy="36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825" name="Line 12"/>
            <p:cNvSpPr>
              <a:spLocks noChangeShapeType="1"/>
            </p:cNvSpPr>
            <p:nvPr/>
          </p:nvSpPr>
          <p:spPr bwMode="auto">
            <a:xfrm>
              <a:off x="4140" y="6660"/>
              <a:ext cx="0" cy="36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826" name="Line 13"/>
            <p:cNvSpPr>
              <a:spLocks noChangeShapeType="1"/>
            </p:cNvSpPr>
            <p:nvPr/>
          </p:nvSpPr>
          <p:spPr bwMode="auto">
            <a:xfrm>
              <a:off x="4500" y="6660"/>
              <a:ext cx="0" cy="36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827" name="Line 14"/>
            <p:cNvSpPr>
              <a:spLocks noChangeShapeType="1"/>
            </p:cNvSpPr>
            <p:nvPr/>
          </p:nvSpPr>
          <p:spPr bwMode="auto">
            <a:xfrm>
              <a:off x="4860" y="6660"/>
              <a:ext cx="0" cy="36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828" name="Line 15"/>
            <p:cNvSpPr>
              <a:spLocks noChangeShapeType="1"/>
            </p:cNvSpPr>
            <p:nvPr/>
          </p:nvSpPr>
          <p:spPr bwMode="auto">
            <a:xfrm>
              <a:off x="5220" y="6660"/>
              <a:ext cx="0" cy="36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829" name="Line 16"/>
            <p:cNvSpPr>
              <a:spLocks noChangeShapeType="1"/>
            </p:cNvSpPr>
            <p:nvPr/>
          </p:nvSpPr>
          <p:spPr bwMode="auto">
            <a:xfrm>
              <a:off x="5580" y="6660"/>
              <a:ext cx="0" cy="36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830" name="Line 17"/>
            <p:cNvSpPr>
              <a:spLocks noChangeShapeType="1"/>
            </p:cNvSpPr>
            <p:nvPr/>
          </p:nvSpPr>
          <p:spPr bwMode="auto">
            <a:xfrm>
              <a:off x="5940" y="6660"/>
              <a:ext cx="0" cy="36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831" name="Line 18"/>
            <p:cNvSpPr>
              <a:spLocks noChangeShapeType="1"/>
            </p:cNvSpPr>
            <p:nvPr/>
          </p:nvSpPr>
          <p:spPr bwMode="auto">
            <a:xfrm>
              <a:off x="6300" y="6660"/>
              <a:ext cx="0" cy="36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832" name="Line 19"/>
            <p:cNvSpPr>
              <a:spLocks noChangeShapeType="1"/>
            </p:cNvSpPr>
            <p:nvPr/>
          </p:nvSpPr>
          <p:spPr bwMode="auto">
            <a:xfrm>
              <a:off x="7020" y="6660"/>
              <a:ext cx="0" cy="36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833" name="Line 20"/>
            <p:cNvSpPr>
              <a:spLocks noChangeShapeType="1"/>
            </p:cNvSpPr>
            <p:nvPr/>
          </p:nvSpPr>
          <p:spPr bwMode="auto">
            <a:xfrm>
              <a:off x="7380" y="6660"/>
              <a:ext cx="0" cy="36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834" name="Line 21"/>
            <p:cNvSpPr>
              <a:spLocks noChangeShapeType="1"/>
            </p:cNvSpPr>
            <p:nvPr/>
          </p:nvSpPr>
          <p:spPr bwMode="auto">
            <a:xfrm>
              <a:off x="7740" y="6660"/>
              <a:ext cx="0" cy="36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835" name="Line 22"/>
            <p:cNvSpPr>
              <a:spLocks noChangeShapeType="1"/>
            </p:cNvSpPr>
            <p:nvPr/>
          </p:nvSpPr>
          <p:spPr bwMode="auto">
            <a:xfrm>
              <a:off x="8100" y="6660"/>
              <a:ext cx="0" cy="36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836" name="Line 23"/>
            <p:cNvSpPr>
              <a:spLocks noChangeShapeType="1"/>
            </p:cNvSpPr>
            <p:nvPr/>
          </p:nvSpPr>
          <p:spPr bwMode="auto">
            <a:xfrm>
              <a:off x="6660" y="6660"/>
              <a:ext cx="0" cy="36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837" name="Line 24"/>
            <p:cNvSpPr>
              <a:spLocks noChangeShapeType="1"/>
            </p:cNvSpPr>
            <p:nvPr/>
          </p:nvSpPr>
          <p:spPr bwMode="auto">
            <a:xfrm>
              <a:off x="8460" y="6660"/>
              <a:ext cx="0" cy="36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838" name="Line 25"/>
            <p:cNvSpPr>
              <a:spLocks noChangeShapeType="1"/>
            </p:cNvSpPr>
            <p:nvPr/>
          </p:nvSpPr>
          <p:spPr bwMode="auto">
            <a:xfrm>
              <a:off x="8820" y="6660"/>
              <a:ext cx="0" cy="36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839" name="Line 26"/>
            <p:cNvSpPr>
              <a:spLocks noChangeShapeType="1"/>
            </p:cNvSpPr>
            <p:nvPr/>
          </p:nvSpPr>
          <p:spPr bwMode="auto">
            <a:xfrm>
              <a:off x="9180" y="6660"/>
              <a:ext cx="0" cy="36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840" name="Line 27"/>
            <p:cNvSpPr>
              <a:spLocks noChangeShapeType="1"/>
            </p:cNvSpPr>
            <p:nvPr/>
          </p:nvSpPr>
          <p:spPr bwMode="auto">
            <a:xfrm>
              <a:off x="9540" y="6660"/>
              <a:ext cx="0" cy="36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96284" name="Line 28"/>
          <p:cNvSpPr>
            <a:spLocks noChangeShapeType="1"/>
          </p:cNvSpPr>
          <p:nvPr/>
        </p:nvSpPr>
        <p:spPr bwMode="auto">
          <a:xfrm flipV="1">
            <a:off x="2390775" y="4343400"/>
            <a:ext cx="123825" cy="279400"/>
          </a:xfrm>
          <a:prstGeom prst="line">
            <a:avLst/>
          </a:prstGeom>
          <a:noFill/>
          <a:ln w="38100" cmpd="dbl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6285" name="Line 29"/>
          <p:cNvSpPr>
            <a:spLocks noChangeShapeType="1"/>
          </p:cNvSpPr>
          <p:nvPr/>
        </p:nvSpPr>
        <p:spPr bwMode="auto">
          <a:xfrm flipV="1">
            <a:off x="6048375" y="4343400"/>
            <a:ext cx="123825" cy="279400"/>
          </a:xfrm>
          <a:prstGeom prst="line">
            <a:avLst/>
          </a:prstGeom>
          <a:noFill/>
          <a:ln w="38100" cmpd="dbl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6286" name="Rectangle 30"/>
          <p:cNvSpPr>
            <a:spLocks noChangeArrowheads="1"/>
          </p:cNvSpPr>
          <p:nvPr/>
        </p:nvSpPr>
        <p:spPr bwMode="auto">
          <a:xfrm>
            <a:off x="381000" y="5181600"/>
            <a:ext cx="3429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/>
            <a:r>
              <a:rPr lang="en-US" sz="2200">
                <a:latin typeface="VNI-Times" pitchFamily="2" charset="0"/>
              </a:rPr>
              <a:t>  </a:t>
            </a:r>
            <a:r>
              <a:rPr lang="en-US" sz="2200" b="1">
                <a:solidFill>
                  <a:srgbClr val="0052FF"/>
                </a:solidFill>
                <a:latin typeface="VNI-Times" pitchFamily="2" charset="0"/>
              </a:rPr>
              <a:t>B1</a:t>
            </a:r>
            <a:r>
              <a:rPr lang="en-US" sz="2200">
                <a:solidFill>
                  <a:srgbClr val="0052FF"/>
                </a:solidFill>
                <a:latin typeface="VNI-Times" pitchFamily="2" charset="0"/>
              </a:rPr>
              <a:t> : X</a:t>
            </a:r>
            <a:r>
              <a:rPr lang="en-US" sz="2200">
                <a:solidFill>
                  <a:srgbClr val="0052FF"/>
                </a:solidFill>
              </a:rPr>
              <a:t>ác định trung điểm</a:t>
            </a:r>
          </a:p>
          <a:p>
            <a:pPr algn="ctr"/>
            <a:r>
              <a:rPr lang="en-US" sz="2200">
                <a:solidFill>
                  <a:srgbClr val="0052FF"/>
                </a:solidFill>
              </a:rPr>
              <a:t> M của đoạn thẳng AB</a:t>
            </a:r>
          </a:p>
        </p:txBody>
      </p:sp>
      <p:grpSp>
        <p:nvGrpSpPr>
          <p:cNvPr id="3" name="Group 31"/>
          <p:cNvGrpSpPr>
            <a:grpSpLocks/>
          </p:cNvGrpSpPr>
          <p:nvPr/>
        </p:nvGrpSpPr>
        <p:grpSpPr bwMode="auto">
          <a:xfrm>
            <a:off x="2706688" y="2555875"/>
            <a:ext cx="1941512" cy="1939925"/>
            <a:chOff x="4860" y="2067"/>
            <a:chExt cx="3057" cy="3056"/>
          </a:xfrm>
        </p:grpSpPr>
        <p:sp>
          <p:nvSpPr>
            <p:cNvPr id="32816" name="AutoShape 32"/>
            <p:cNvSpPr>
              <a:spLocks noChangeArrowheads="1"/>
            </p:cNvSpPr>
            <p:nvPr/>
          </p:nvSpPr>
          <p:spPr bwMode="auto">
            <a:xfrm rot="-5400000">
              <a:off x="4861" y="2066"/>
              <a:ext cx="3056" cy="3057"/>
            </a:xfrm>
            <a:prstGeom prst="rtTriangle">
              <a:avLst/>
            </a:prstGeom>
            <a:solidFill>
              <a:srgbClr val="CC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817" name="AutoShape 33"/>
            <p:cNvSpPr>
              <a:spLocks noChangeArrowheads="1"/>
            </p:cNvSpPr>
            <p:nvPr/>
          </p:nvSpPr>
          <p:spPr bwMode="auto">
            <a:xfrm rot="-5400000">
              <a:off x="6120" y="3327"/>
              <a:ext cx="1260" cy="1260"/>
            </a:xfrm>
            <a:prstGeom prst="rtTriangl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96290" name="Line 34"/>
          <p:cNvSpPr>
            <a:spLocks noChangeShapeType="1"/>
          </p:cNvSpPr>
          <p:nvPr/>
        </p:nvSpPr>
        <p:spPr bwMode="auto">
          <a:xfrm>
            <a:off x="4648200" y="1143000"/>
            <a:ext cx="0" cy="3325813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6291" name="Line 35"/>
          <p:cNvSpPr>
            <a:spLocks noChangeShapeType="1"/>
          </p:cNvSpPr>
          <p:nvPr/>
        </p:nvSpPr>
        <p:spPr bwMode="auto">
          <a:xfrm>
            <a:off x="4676775" y="4013200"/>
            <a:ext cx="533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6292" name="Line 36"/>
          <p:cNvSpPr>
            <a:spLocks noChangeShapeType="1"/>
          </p:cNvSpPr>
          <p:nvPr/>
        </p:nvSpPr>
        <p:spPr bwMode="auto">
          <a:xfrm>
            <a:off x="5210175" y="4013200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6293" name="Rectangle 37"/>
          <p:cNvSpPr>
            <a:spLocks noChangeArrowheads="1"/>
          </p:cNvSpPr>
          <p:nvPr/>
        </p:nvSpPr>
        <p:spPr bwMode="auto">
          <a:xfrm>
            <a:off x="4343400" y="990600"/>
            <a:ext cx="10668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/>
            <a:r>
              <a:rPr lang="en-US" sz="3200"/>
              <a:t>d</a:t>
            </a:r>
          </a:p>
        </p:txBody>
      </p:sp>
      <p:sp>
        <p:nvSpPr>
          <p:cNvPr id="96294" name="Rectangle 38"/>
          <p:cNvSpPr>
            <a:spLocks noChangeArrowheads="1"/>
          </p:cNvSpPr>
          <p:nvPr/>
        </p:nvSpPr>
        <p:spPr bwMode="auto">
          <a:xfrm>
            <a:off x="4953000" y="5181600"/>
            <a:ext cx="3962400" cy="1177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/>
            <a:r>
              <a:rPr lang="en-US" sz="2100" b="1">
                <a:solidFill>
                  <a:srgbClr val="0052FF"/>
                </a:solidFill>
                <a:latin typeface="VNI-Times" pitchFamily="2" charset="0"/>
              </a:rPr>
              <a:t>B2</a:t>
            </a:r>
            <a:r>
              <a:rPr lang="en-US" sz="2100">
                <a:solidFill>
                  <a:srgbClr val="0052FF"/>
                </a:solidFill>
                <a:latin typeface="VNI-Times" pitchFamily="2" charset="0"/>
              </a:rPr>
              <a:t> : Qua trung </a:t>
            </a:r>
            <a:r>
              <a:rPr lang="en-US" sz="2100">
                <a:solidFill>
                  <a:srgbClr val="0052FF"/>
                </a:solidFill>
              </a:rPr>
              <a:t>điểm M dùng êke</a:t>
            </a:r>
          </a:p>
          <a:p>
            <a:pPr algn="ctr"/>
            <a:r>
              <a:rPr lang="en-US" sz="2100">
                <a:solidFill>
                  <a:srgbClr val="0052FF"/>
                </a:solidFill>
              </a:rPr>
              <a:t>kẻ đường thẳng d vuông góc với AB</a:t>
            </a:r>
          </a:p>
        </p:txBody>
      </p:sp>
      <p:grpSp>
        <p:nvGrpSpPr>
          <p:cNvPr id="4" name="Group 40"/>
          <p:cNvGrpSpPr>
            <a:grpSpLocks/>
          </p:cNvGrpSpPr>
          <p:nvPr/>
        </p:nvGrpSpPr>
        <p:grpSpPr bwMode="auto">
          <a:xfrm rot="5400000">
            <a:off x="1464469" y="3717131"/>
            <a:ext cx="5727700" cy="579438"/>
            <a:chOff x="1980" y="6660"/>
            <a:chExt cx="7920" cy="900"/>
          </a:xfrm>
        </p:grpSpPr>
        <p:sp>
          <p:nvSpPr>
            <p:cNvPr id="32793" name="Rectangle 41"/>
            <p:cNvSpPr>
              <a:spLocks noChangeArrowheads="1"/>
            </p:cNvSpPr>
            <p:nvPr/>
          </p:nvSpPr>
          <p:spPr bwMode="auto">
            <a:xfrm>
              <a:off x="1980" y="6660"/>
              <a:ext cx="7920" cy="900"/>
            </a:xfrm>
            <a:prstGeom prst="rect">
              <a:avLst/>
            </a:prstGeom>
            <a:solidFill>
              <a:srgbClr val="99CC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 sz="1200"/>
            </a:p>
            <a:p>
              <a:r>
                <a:rPr lang="en-US" sz="1200"/>
                <a:t>   </a:t>
              </a:r>
              <a:endParaRPr lang="en-US" sz="1200" b="1"/>
            </a:p>
            <a:p>
              <a:r>
                <a:rPr lang="en-US" sz="1200" b="1"/>
                <a:t>   </a:t>
              </a:r>
              <a:endParaRPr lang="en-US"/>
            </a:p>
          </p:txBody>
        </p:sp>
        <p:sp>
          <p:nvSpPr>
            <p:cNvPr id="32794" name="Line 42"/>
            <p:cNvSpPr>
              <a:spLocks noChangeShapeType="1"/>
            </p:cNvSpPr>
            <p:nvPr/>
          </p:nvSpPr>
          <p:spPr bwMode="auto">
            <a:xfrm>
              <a:off x="1980" y="6660"/>
              <a:ext cx="0" cy="36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795" name="Line 43"/>
            <p:cNvSpPr>
              <a:spLocks noChangeShapeType="1"/>
            </p:cNvSpPr>
            <p:nvPr/>
          </p:nvSpPr>
          <p:spPr bwMode="auto">
            <a:xfrm>
              <a:off x="2340" y="6660"/>
              <a:ext cx="0" cy="36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796" name="Line 44"/>
            <p:cNvSpPr>
              <a:spLocks noChangeShapeType="1"/>
            </p:cNvSpPr>
            <p:nvPr/>
          </p:nvSpPr>
          <p:spPr bwMode="auto">
            <a:xfrm>
              <a:off x="2700" y="6660"/>
              <a:ext cx="0" cy="36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797" name="Line 45"/>
            <p:cNvSpPr>
              <a:spLocks noChangeShapeType="1"/>
            </p:cNvSpPr>
            <p:nvPr/>
          </p:nvSpPr>
          <p:spPr bwMode="auto">
            <a:xfrm>
              <a:off x="3060" y="6660"/>
              <a:ext cx="0" cy="36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798" name="Line 46"/>
            <p:cNvSpPr>
              <a:spLocks noChangeShapeType="1"/>
            </p:cNvSpPr>
            <p:nvPr/>
          </p:nvSpPr>
          <p:spPr bwMode="auto">
            <a:xfrm>
              <a:off x="3420" y="6660"/>
              <a:ext cx="0" cy="36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799" name="Line 47"/>
            <p:cNvSpPr>
              <a:spLocks noChangeShapeType="1"/>
            </p:cNvSpPr>
            <p:nvPr/>
          </p:nvSpPr>
          <p:spPr bwMode="auto">
            <a:xfrm>
              <a:off x="3780" y="6660"/>
              <a:ext cx="0" cy="36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800" name="Line 48"/>
            <p:cNvSpPr>
              <a:spLocks noChangeShapeType="1"/>
            </p:cNvSpPr>
            <p:nvPr/>
          </p:nvSpPr>
          <p:spPr bwMode="auto">
            <a:xfrm>
              <a:off x="4140" y="6660"/>
              <a:ext cx="0" cy="36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801" name="Line 49"/>
            <p:cNvSpPr>
              <a:spLocks noChangeShapeType="1"/>
            </p:cNvSpPr>
            <p:nvPr/>
          </p:nvSpPr>
          <p:spPr bwMode="auto">
            <a:xfrm>
              <a:off x="4500" y="6660"/>
              <a:ext cx="0" cy="36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802" name="Line 50"/>
            <p:cNvSpPr>
              <a:spLocks noChangeShapeType="1"/>
            </p:cNvSpPr>
            <p:nvPr/>
          </p:nvSpPr>
          <p:spPr bwMode="auto">
            <a:xfrm>
              <a:off x="4860" y="6660"/>
              <a:ext cx="0" cy="36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803" name="Line 51"/>
            <p:cNvSpPr>
              <a:spLocks noChangeShapeType="1"/>
            </p:cNvSpPr>
            <p:nvPr/>
          </p:nvSpPr>
          <p:spPr bwMode="auto">
            <a:xfrm>
              <a:off x="5220" y="6660"/>
              <a:ext cx="0" cy="36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804" name="Line 52"/>
            <p:cNvSpPr>
              <a:spLocks noChangeShapeType="1"/>
            </p:cNvSpPr>
            <p:nvPr/>
          </p:nvSpPr>
          <p:spPr bwMode="auto">
            <a:xfrm>
              <a:off x="5580" y="6660"/>
              <a:ext cx="0" cy="36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805" name="Line 53"/>
            <p:cNvSpPr>
              <a:spLocks noChangeShapeType="1"/>
            </p:cNvSpPr>
            <p:nvPr/>
          </p:nvSpPr>
          <p:spPr bwMode="auto">
            <a:xfrm>
              <a:off x="5940" y="6660"/>
              <a:ext cx="0" cy="36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806" name="Line 54"/>
            <p:cNvSpPr>
              <a:spLocks noChangeShapeType="1"/>
            </p:cNvSpPr>
            <p:nvPr/>
          </p:nvSpPr>
          <p:spPr bwMode="auto">
            <a:xfrm>
              <a:off x="6300" y="6660"/>
              <a:ext cx="0" cy="36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807" name="Line 55"/>
            <p:cNvSpPr>
              <a:spLocks noChangeShapeType="1"/>
            </p:cNvSpPr>
            <p:nvPr/>
          </p:nvSpPr>
          <p:spPr bwMode="auto">
            <a:xfrm>
              <a:off x="7020" y="6660"/>
              <a:ext cx="0" cy="36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808" name="Line 56"/>
            <p:cNvSpPr>
              <a:spLocks noChangeShapeType="1"/>
            </p:cNvSpPr>
            <p:nvPr/>
          </p:nvSpPr>
          <p:spPr bwMode="auto">
            <a:xfrm>
              <a:off x="7380" y="6660"/>
              <a:ext cx="0" cy="36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809" name="Line 57"/>
            <p:cNvSpPr>
              <a:spLocks noChangeShapeType="1"/>
            </p:cNvSpPr>
            <p:nvPr/>
          </p:nvSpPr>
          <p:spPr bwMode="auto">
            <a:xfrm>
              <a:off x="7740" y="6660"/>
              <a:ext cx="0" cy="36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810" name="Line 58"/>
            <p:cNvSpPr>
              <a:spLocks noChangeShapeType="1"/>
            </p:cNvSpPr>
            <p:nvPr/>
          </p:nvSpPr>
          <p:spPr bwMode="auto">
            <a:xfrm>
              <a:off x="8100" y="6660"/>
              <a:ext cx="0" cy="36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811" name="Line 59"/>
            <p:cNvSpPr>
              <a:spLocks noChangeShapeType="1"/>
            </p:cNvSpPr>
            <p:nvPr/>
          </p:nvSpPr>
          <p:spPr bwMode="auto">
            <a:xfrm>
              <a:off x="6660" y="6660"/>
              <a:ext cx="0" cy="36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812" name="Line 60"/>
            <p:cNvSpPr>
              <a:spLocks noChangeShapeType="1"/>
            </p:cNvSpPr>
            <p:nvPr/>
          </p:nvSpPr>
          <p:spPr bwMode="auto">
            <a:xfrm>
              <a:off x="8460" y="6660"/>
              <a:ext cx="0" cy="36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813" name="Line 61"/>
            <p:cNvSpPr>
              <a:spLocks noChangeShapeType="1"/>
            </p:cNvSpPr>
            <p:nvPr/>
          </p:nvSpPr>
          <p:spPr bwMode="auto">
            <a:xfrm>
              <a:off x="8820" y="6660"/>
              <a:ext cx="0" cy="36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814" name="Line 62"/>
            <p:cNvSpPr>
              <a:spLocks noChangeShapeType="1"/>
            </p:cNvSpPr>
            <p:nvPr/>
          </p:nvSpPr>
          <p:spPr bwMode="auto">
            <a:xfrm>
              <a:off x="9180" y="6660"/>
              <a:ext cx="0" cy="36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815" name="Line 63"/>
            <p:cNvSpPr>
              <a:spLocks noChangeShapeType="1"/>
            </p:cNvSpPr>
            <p:nvPr/>
          </p:nvSpPr>
          <p:spPr bwMode="auto">
            <a:xfrm>
              <a:off x="9540" y="6660"/>
              <a:ext cx="0" cy="36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96320" name="Line 64"/>
          <p:cNvSpPr>
            <a:spLocks noChangeShapeType="1"/>
          </p:cNvSpPr>
          <p:nvPr/>
        </p:nvSpPr>
        <p:spPr bwMode="auto">
          <a:xfrm flipH="1">
            <a:off x="4648200" y="4495800"/>
            <a:ext cx="0" cy="24384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6321" name="Text Box 65"/>
          <p:cNvSpPr txBox="1">
            <a:spLocks noChangeArrowheads="1"/>
          </p:cNvSpPr>
          <p:nvPr/>
        </p:nvSpPr>
        <p:spPr bwMode="auto">
          <a:xfrm>
            <a:off x="4495800" y="3154363"/>
            <a:ext cx="1143000" cy="1189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7200" b="1">
                <a:sym typeface="Wingdings" pitchFamily="2" charset="2"/>
              </a:rPr>
              <a:t></a:t>
            </a:r>
          </a:p>
        </p:txBody>
      </p:sp>
      <p:sp>
        <p:nvSpPr>
          <p:cNvPr id="96322" name="Text Box 66"/>
          <p:cNvSpPr txBox="1">
            <a:spLocks noChangeArrowheads="1"/>
          </p:cNvSpPr>
          <p:nvPr/>
        </p:nvSpPr>
        <p:spPr bwMode="auto">
          <a:xfrm>
            <a:off x="4497388" y="5916613"/>
            <a:ext cx="1143000" cy="1189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7200" b="1">
                <a:sym typeface="Wingdings" pitchFamily="2" charset="2"/>
              </a:rPr>
              <a:t></a:t>
            </a:r>
          </a:p>
        </p:txBody>
      </p:sp>
      <p:sp>
        <p:nvSpPr>
          <p:cNvPr id="32784" name="Text Box 67"/>
          <p:cNvSpPr txBox="1">
            <a:spLocks noChangeArrowheads="1"/>
          </p:cNvSpPr>
          <p:nvPr/>
        </p:nvSpPr>
        <p:spPr bwMode="auto">
          <a:xfrm>
            <a:off x="381000" y="304800"/>
            <a:ext cx="8458200" cy="466725"/>
          </a:xfrm>
          <a:prstGeom prst="rect">
            <a:avLst/>
          </a:prstGeom>
          <a:noFill/>
          <a:ln w="9525">
            <a:solidFill>
              <a:srgbClr val="E7193B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 b="1" dirty="0" smtClean="0">
                <a:solidFill>
                  <a:srgbClr val="E7193B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vẽ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trung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trực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thẳng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thước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êke</a:t>
            </a:r>
            <a:endParaRPr lang="en-US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785" name="Line 70"/>
          <p:cNvSpPr>
            <a:spLocks noChangeShapeType="1"/>
          </p:cNvSpPr>
          <p:nvPr/>
        </p:nvSpPr>
        <p:spPr bwMode="auto">
          <a:xfrm>
            <a:off x="914400" y="4494213"/>
            <a:ext cx="7478713" cy="1587"/>
          </a:xfrm>
          <a:prstGeom prst="line">
            <a:avLst/>
          </a:prstGeom>
          <a:noFill/>
          <a:ln w="39688">
            <a:solidFill>
              <a:srgbClr val="000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86" name="Rectangle 72"/>
          <p:cNvSpPr>
            <a:spLocks noChangeArrowheads="1"/>
          </p:cNvSpPr>
          <p:nvPr/>
        </p:nvSpPr>
        <p:spPr bwMode="auto">
          <a:xfrm>
            <a:off x="706438" y="3652838"/>
            <a:ext cx="347662" cy="625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4100">
                <a:solidFill>
                  <a:srgbClr val="000000"/>
                </a:solidFill>
              </a:rPr>
              <a:t>A</a:t>
            </a:r>
            <a:endParaRPr lang="en-US"/>
          </a:p>
        </p:txBody>
      </p:sp>
      <p:sp>
        <p:nvSpPr>
          <p:cNvPr id="32787" name="Rectangle 74"/>
          <p:cNvSpPr>
            <a:spLocks noChangeArrowheads="1"/>
          </p:cNvSpPr>
          <p:nvPr/>
        </p:nvSpPr>
        <p:spPr bwMode="auto">
          <a:xfrm>
            <a:off x="8145463" y="3652838"/>
            <a:ext cx="347662" cy="625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4100">
                <a:solidFill>
                  <a:srgbClr val="000000"/>
                </a:solidFill>
              </a:rPr>
              <a:t>B</a:t>
            </a:r>
            <a:endParaRPr lang="en-US"/>
          </a:p>
        </p:txBody>
      </p:sp>
      <p:sp>
        <p:nvSpPr>
          <p:cNvPr id="32788" name="Text Box 75"/>
          <p:cNvSpPr txBox="1">
            <a:spLocks noChangeArrowheads="1"/>
          </p:cNvSpPr>
          <p:nvPr/>
        </p:nvSpPr>
        <p:spPr bwMode="auto">
          <a:xfrm>
            <a:off x="762000" y="4127500"/>
            <a:ext cx="4572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4000">
                <a:solidFill>
                  <a:srgbClr val="E7193B"/>
                </a:solidFill>
                <a:sym typeface="Wingdings 2" pitchFamily="18" charset="2"/>
              </a:rPr>
              <a:t></a:t>
            </a:r>
          </a:p>
        </p:txBody>
      </p:sp>
      <p:sp>
        <p:nvSpPr>
          <p:cNvPr id="32789" name="Text Box 76"/>
          <p:cNvSpPr txBox="1">
            <a:spLocks noChangeArrowheads="1"/>
          </p:cNvSpPr>
          <p:nvPr/>
        </p:nvSpPr>
        <p:spPr bwMode="auto">
          <a:xfrm>
            <a:off x="8216900" y="4140200"/>
            <a:ext cx="4572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4000">
                <a:solidFill>
                  <a:srgbClr val="E7193B"/>
                </a:solidFill>
                <a:sym typeface="Wingdings 2" pitchFamily="18" charset="2"/>
              </a:rPr>
              <a:t></a:t>
            </a:r>
          </a:p>
        </p:txBody>
      </p:sp>
      <p:grpSp>
        <p:nvGrpSpPr>
          <p:cNvPr id="5" name="Group 78"/>
          <p:cNvGrpSpPr>
            <a:grpSpLocks/>
          </p:cNvGrpSpPr>
          <p:nvPr/>
        </p:nvGrpSpPr>
        <p:grpSpPr bwMode="auto">
          <a:xfrm>
            <a:off x="3695700" y="3298825"/>
            <a:ext cx="1301750" cy="1539875"/>
            <a:chOff x="3356" y="1344"/>
            <a:chExt cx="820" cy="970"/>
          </a:xfrm>
        </p:grpSpPr>
        <p:pic>
          <p:nvPicPr>
            <p:cNvPr id="32791" name="Picture 39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356" y="1344"/>
              <a:ext cx="820" cy="8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2792" name="Text Box 77"/>
            <p:cNvSpPr txBox="1">
              <a:spLocks noChangeArrowheads="1"/>
            </p:cNvSpPr>
            <p:nvPr/>
          </p:nvSpPr>
          <p:spPr bwMode="auto">
            <a:xfrm>
              <a:off x="3840" y="1872"/>
              <a:ext cx="288" cy="4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4000">
                  <a:solidFill>
                    <a:srgbClr val="E7193B"/>
                  </a:solidFill>
                  <a:sym typeface="Wingdings 2" pitchFamily="18" charset="2"/>
                </a:rPr>
                <a:t></a:t>
              </a:r>
            </a:p>
          </p:txBody>
        </p:sp>
      </p:grp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962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962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5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19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962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id="23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962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27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1000" fill="hold"/>
                                        <p:tgtEl>
                                          <p:spTgt spid="962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1000" fill="hold"/>
                                        <p:tgtEl>
                                          <p:spTgt spid="962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32" presetID="2" presetClass="exit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3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7500"/>
                            </p:stCondLst>
                            <p:childTnLst>
                              <p:par>
                                <p:cTn id="37" presetID="2" presetClass="entr" presetSubtype="3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 nodeType="afterGroup">
                            <p:stCondLst>
                              <p:cond delay="9500"/>
                            </p:stCondLst>
                            <p:childTnLst>
                              <p:par>
                                <p:cTn id="42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1000" fill="hold"/>
                                        <p:tgtEl>
                                          <p:spTgt spid="963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1000" fill="hold"/>
                                        <p:tgtEl>
                                          <p:spTgt spid="963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1000" fill="hold"/>
                                        <p:tgtEl>
                                          <p:spTgt spid="962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1000" fill="hold"/>
                                        <p:tgtEl>
                                          <p:spTgt spid="962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 nodeType="afterGroup">
                            <p:stCondLst>
                              <p:cond delay="10500"/>
                            </p:stCondLst>
                            <p:childTnLst>
                              <p:par>
                                <p:cTn id="51" presetID="2" presetClass="exit" presetSubtype="3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2" dur="500"/>
                                        <p:tgtEl>
                                          <p:spTgt spid="963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/>
                                        <p:tgtEl>
                                          <p:spTgt spid="963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6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 nodeType="afterGroup">
                            <p:stCondLst>
                              <p:cond delay="11000"/>
                            </p:stCondLst>
                            <p:childTnLst>
                              <p:par>
                                <p:cTn id="56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8" dur="500"/>
                                        <p:tgtEl>
                                          <p:spTgt spid="962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 nodeType="afterGroup">
                            <p:stCondLst>
                              <p:cond delay="11500"/>
                            </p:stCondLst>
                            <p:childTnLst>
                              <p:par>
                                <p:cTn id="60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962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 nodeType="afterGroup">
                            <p:stCondLst>
                              <p:cond delay="12000"/>
                            </p:stCondLst>
                            <p:childTnLst>
                              <p:par>
                                <p:cTn id="64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6" dur="500"/>
                                        <p:tgtEl>
                                          <p:spTgt spid="962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 nodeType="afterGroup">
                            <p:stCondLst>
                              <p:cond delay="12500"/>
                            </p:stCondLst>
                            <p:childTnLst>
                              <p:par>
                                <p:cTn id="68" presetID="3" presetClass="exit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 nodeType="afterGroup">
                            <p:stCondLst>
                              <p:cond delay="13000"/>
                            </p:stCondLst>
                            <p:childTnLst>
                              <p:par>
                                <p:cTn id="72" presetID="5" presetClass="exit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73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 nodeType="afterGroup">
                            <p:stCondLst>
                              <p:cond delay="15000"/>
                            </p:stCondLst>
                            <p:childTnLst>
                              <p:par>
                                <p:cTn id="76" presetID="8" presetClass="exit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7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 nodeType="afterGroup">
                            <p:stCondLst>
                              <p:cond delay="15500"/>
                            </p:stCondLst>
                            <p:childTnLst>
                              <p:par>
                                <p:cTn id="80" presetID="2" presetClass="entr" presetSubtype="9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 nodeType="afterGroup">
                            <p:stCondLst>
                              <p:cond delay="16000"/>
                            </p:stCondLst>
                            <p:childTnLst>
                              <p:par>
                                <p:cTn id="85" presetID="2" presetClass="entr" presetSubtype="1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1000" fill="hold"/>
                                        <p:tgtEl>
                                          <p:spTgt spid="963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1000" fill="hold"/>
                                        <p:tgtEl>
                                          <p:spTgt spid="963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 nodeType="afterGroup">
                            <p:stCondLst>
                              <p:cond delay="17000"/>
                            </p:stCondLst>
                            <p:childTnLst>
                              <p:par>
                                <p:cTn id="90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2" dur="1000" fill="hold"/>
                                        <p:tgtEl>
                                          <p:spTgt spid="963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3" dur="1000" fill="hold"/>
                                        <p:tgtEl>
                                          <p:spTgt spid="963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 nodeType="afterGroup">
                            <p:stCondLst>
                              <p:cond delay="18000"/>
                            </p:stCondLst>
                            <p:childTnLst>
                              <p:par>
                                <p:cTn id="95" presetID="2" presetClass="exit" presetSubtype="9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96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7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 nodeType="afterGroup">
                            <p:stCondLst>
                              <p:cond delay="18500"/>
                            </p:stCondLst>
                            <p:childTnLst>
                              <p:par>
                                <p:cTn id="100" presetID="2" presetClass="exit" presetSubtype="3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01" dur="1000"/>
                                        <p:tgtEl>
                                          <p:spTgt spid="963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2" dur="1000"/>
                                        <p:tgtEl>
                                          <p:spTgt spid="963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6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6284" grpId="0" animBg="1"/>
      <p:bldP spid="96285" grpId="0" animBg="1"/>
      <p:bldP spid="96286" grpId="0"/>
      <p:bldP spid="96290" grpId="0" animBg="1"/>
      <p:bldP spid="96291" grpId="0" animBg="1"/>
      <p:bldP spid="96292" grpId="0" animBg="1"/>
      <p:bldP spid="96293" grpId="0"/>
      <p:bldP spid="96294" grpId="0"/>
      <p:bldP spid="96320" grpId="0" animBg="1"/>
      <p:bldP spid="96321" grpId="0"/>
      <p:bldP spid="96321" grpId="1"/>
      <p:bldP spid="96322" grpId="0"/>
      <p:bldP spid="96322" grpId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1143000"/>
            <a:ext cx="8610600" cy="2819400"/>
          </a:xfrm>
        </p:spPr>
        <p:txBody>
          <a:bodyPr/>
          <a:lstStyle/>
          <a:p>
            <a:pPr eaLnBrk="1" hangingPunct="1"/>
            <a:r>
              <a:rPr lang="vi-VN" sz="4000" u="sng" smtClean="0">
                <a:solidFill>
                  <a:srgbClr val="CC6600"/>
                </a:solidFill>
              </a:rPr>
              <a:t>* Nhận xét:</a:t>
            </a:r>
            <a:r>
              <a:rPr lang="vi-VN" sz="4000" smtClean="0"/>
              <a:t> Tập hợp các điểm cách đều hai mút của đoạn thẳng là đường trung trực của đoạn thẳng đó.</a:t>
            </a:r>
            <a:br>
              <a:rPr lang="vi-VN" sz="4000" smtClean="0"/>
            </a:br>
            <a:endParaRPr lang="vi-VN" sz="4000" smtClean="0"/>
          </a:p>
        </p:txBody>
      </p:sp>
      <p:sp>
        <p:nvSpPr>
          <p:cNvPr id="41987" name="Text Box 4"/>
          <p:cNvSpPr txBox="1">
            <a:spLocks noChangeArrowheads="1"/>
          </p:cNvSpPr>
          <p:nvPr/>
        </p:nvSpPr>
        <p:spPr bwMode="auto">
          <a:xfrm>
            <a:off x="8839200" y="6491288"/>
            <a:ext cx="3048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>
                <a:hlinkClick r:id="rId2" action="ppaction://hlinkpres?slideindex=7&amp;slidetitle=2. Định lí đảo:"/>
              </a:rPr>
              <a:t>7</a:t>
            </a:r>
            <a:endParaRPr lang="vi-VN"/>
          </a:p>
        </p:txBody>
      </p:sp>
      <p:sp>
        <p:nvSpPr>
          <p:cNvPr id="41988" name="Text Box 5"/>
          <p:cNvSpPr txBox="1">
            <a:spLocks noChangeArrowheads="1"/>
          </p:cNvSpPr>
          <p:nvPr/>
        </p:nvSpPr>
        <p:spPr bwMode="auto">
          <a:xfrm>
            <a:off x="8801100" y="5943600"/>
            <a:ext cx="6858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>
                <a:hlinkClick r:id="rId3" action="ppaction://hlinkpres?slideindex=6&amp;slidetitle=1. Định lí về tính chất của các điểm        thuộc đường tr..."/>
              </a:rPr>
              <a:t>6</a:t>
            </a:r>
            <a:endParaRPr lang="vi-VN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70" name="Text Box 10"/>
          <p:cNvSpPr txBox="1">
            <a:spLocks noChangeArrowheads="1"/>
          </p:cNvSpPr>
          <p:nvPr/>
        </p:nvSpPr>
        <p:spPr bwMode="auto">
          <a:xfrm>
            <a:off x="647700" y="914400"/>
            <a:ext cx="7924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400">
                <a:solidFill>
                  <a:srgbClr val="FF0728"/>
                </a:solidFill>
                <a:latin typeface=".VnTime" pitchFamily="34" charset="0"/>
              </a:rPr>
              <a:t>B2: LÊy M lµm t©m vÏ cung trßn b¸n kÝnh R &gt; 1/2 MN</a:t>
            </a:r>
          </a:p>
        </p:txBody>
      </p:sp>
      <p:sp>
        <p:nvSpPr>
          <p:cNvPr id="66572" name="Arc 12"/>
          <p:cNvSpPr>
            <a:spLocks/>
          </p:cNvSpPr>
          <p:nvPr/>
        </p:nvSpPr>
        <p:spPr bwMode="auto">
          <a:xfrm rot="10738344" flipH="1">
            <a:off x="2057400" y="3900488"/>
            <a:ext cx="2236788" cy="2424112"/>
          </a:xfrm>
          <a:custGeom>
            <a:avLst/>
            <a:gdLst>
              <a:gd name="T0" fmla="*/ 2147483647 w 21600"/>
              <a:gd name="T1" fmla="*/ 0 h 32348"/>
              <a:gd name="T2" fmla="*/ 2147483647 w 21600"/>
              <a:gd name="T3" fmla="*/ 2147483647 h 32348"/>
              <a:gd name="T4" fmla="*/ 0 w 21600"/>
              <a:gd name="T5" fmla="*/ 2147483647 h 32348"/>
              <a:gd name="T6" fmla="*/ 0 60000 65536"/>
              <a:gd name="T7" fmla="*/ 0 60000 65536"/>
              <a:gd name="T8" fmla="*/ 0 60000 65536"/>
              <a:gd name="T9" fmla="*/ 0 w 21600"/>
              <a:gd name="T10" fmla="*/ 0 h 32348"/>
              <a:gd name="T11" fmla="*/ 21600 w 21600"/>
              <a:gd name="T12" fmla="*/ 32348 h 3234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32348" fill="none" extrusionOk="0">
                <a:moveTo>
                  <a:pt x="14041" y="0"/>
                </a:moveTo>
                <a:cubicBezTo>
                  <a:pt x="18838" y="4103"/>
                  <a:pt x="21600" y="10100"/>
                  <a:pt x="21600" y="16413"/>
                </a:cubicBezTo>
                <a:cubicBezTo>
                  <a:pt x="21600" y="22474"/>
                  <a:pt x="19053" y="28256"/>
                  <a:pt x="14582" y="32348"/>
                </a:cubicBezTo>
              </a:path>
              <a:path w="21600" h="32348" stroke="0" extrusionOk="0">
                <a:moveTo>
                  <a:pt x="14041" y="0"/>
                </a:moveTo>
                <a:cubicBezTo>
                  <a:pt x="18838" y="4103"/>
                  <a:pt x="21600" y="10100"/>
                  <a:pt x="21600" y="16413"/>
                </a:cubicBezTo>
                <a:cubicBezTo>
                  <a:pt x="21600" y="22474"/>
                  <a:pt x="19053" y="28256"/>
                  <a:pt x="14582" y="32348"/>
                </a:cubicBezTo>
                <a:lnTo>
                  <a:pt x="0" y="16413"/>
                </a:lnTo>
                <a:close/>
              </a:path>
            </a:pathLst>
          </a:custGeom>
          <a:noFill/>
          <a:ln w="28575">
            <a:solidFill>
              <a:srgbClr val="3333C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rot="10800000" wrap="none" anchor="ctr"/>
          <a:lstStyle/>
          <a:p>
            <a:pPr algn="ctr"/>
            <a:endParaRPr lang="en-US">
              <a:latin typeface=".VnTime" pitchFamily="34" charset="0"/>
            </a:endParaRPr>
          </a:p>
        </p:txBody>
      </p:sp>
      <p:sp>
        <p:nvSpPr>
          <p:cNvPr id="66578" name="Text Box 18"/>
          <p:cNvSpPr txBox="1">
            <a:spLocks noChangeArrowheads="1"/>
          </p:cNvSpPr>
          <p:nvPr/>
        </p:nvSpPr>
        <p:spPr bwMode="auto">
          <a:xfrm>
            <a:off x="635000" y="457200"/>
            <a:ext cx="5181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400">
                <a:solidFill>
                  <a:srgbClr val="FF0728"/>
                </a:solidFill>
                <a:latin typeface=".VnTime" pitchFamily="34" charset="0"/>
              </a:rPr>
              <a:t>B1: VÏ ®o¹n th¼ng MN</a:t>
            </a:r>
          </a:p>
        </p:txBody>
      </p:sp>
      <p:sp>
        <p:nvSpPr>
          <p:cNvPr id="66579" name="Text Box 19"/>
          <p:cNvSpPr txBox="1">
            <a:spLocks noChangeArrowheads="1"/>
          </p:cNvSpPr>
          <p:nvPr/>
        </p:nvSpPr>
        <p:spPr bwMode="auto">
          <a:xfrm>
            <a:off x="647700" y="1447800"/>
            <a:ext cx="7924800" cy="1370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400">
                <a:solidFill>
                  <a:srgbClr val="FF0728"/>
                </a:solidFill>
                <a:latin typeface=".VnTime" pitchFamily="34" charset="0"/>
              </a:rPr>
              <a:t>B3: LÊy N lµm t©m vÏ cung trßn cã cïng b¸n kÝnh.Gäi giao cña hai cung lµ P vµ Q</a:t>
            </a:r>
          </a:p>
          <a:p>
            <a:pPr>
              <a:spcBef>
                <a:spcPct val="50000"/>
              </a:spcBef>
            </a:pPr>
            <a:endParaRPr lang="en-US" sz="2400">
              <a:solidFill>
                <a:srgbClr val="FF0728"/>
              </a:solidFill>
              <a:latin typeface=".VnTime" pitchFamily="34" charset="0"/>
            </a:endParaRPr>
          </a:p>
        </p:txBody>
      </p:sp>
      <p:sp>
        <p:nvSpPr>
          <p:cNvPr id="66580" name="Text Box 20"/>
          <p:cNvSpPr txBox="1">
            <a:spLocks noChangeArrowheads="1"/>
          </p:cNvSpPr>
          <p:nvPr/>
        </p:nvSpPr>
        <p:spPr bwMode="auto">
          <a:xfrm>
            <a:off x="660400" y="2362200"/>
            <a:ext cx="67818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400">
                <a:solidFill>
                  <a:srgbClr val="FF0728"/>
                </a:solidFill>
                <a:latin typeface=".VnTime" pitchFamily="34" charset="0"/>
              </a:rPr>
              <a:t>B4: Dïng th­íc vÏ ®­êng th¼ng  PQ. VËy PQ chÝnh lµ ®­êng trung trùc cña MN</a:t>
            </a:r>
          </a:p>
        </p:txBody>
      </p:sp>
      <p:sp>
        <p:nvSpPr>
          <p:cNvPr id="66582" name="Arc 22"/>
          <p:cNvSpPr>
            <a:spLocks/>
          </p:cNvSpPr>
          <p:nvPr/>
        </p:nvSpPr>
        <p:spPr bwMode="auto">
          <a:xfrm flipH="1">
            <a:off x="3452813" y="3898900"/>
            <a:ext cx="2338387" cy="2362200"/>
          </a:xfrm>
          <a:custGeom>
            <a:avLst/>
            <a:gdLst>
              <a:gd name="T0" fmla="*/ 2147483647 w 21600"/>
              <a:gd name="T1" fmla="*/ 0 h 32432"/>
              <a:gd name="T2" fmla="*/ 2147483647 w 21600"/>
              <a:gd name="T3" fmla="*/ 2147483647 h 32432"/>
              <a:gd name="T4" fmla="*/ 0 w 21600"/>
              <a:gd name="T5" fmla="*/ 2147483647 h 32432"/>
              <a:gd name="T6" fmla="*/ 0 60000 65536"/>
              <a:gd name="T7" fmla="*/ 0 60000 65536"/>
              <a:gd name="T8" fmla="*/ 0 60000 65536"/>
              <a:gd name="T9" fmla="*/ 0 w 21600"/>
              <a:gd name="T10" fmla="*/ 0 h 32432"/>
              <a:gd name="T11" fmla="*/ 21600 w 21600"/>
              <a:gd name="T12" fmla="*/ 32432 h 32432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32432" fill="none" extrusionOk="0">
                <a:moveTo>
                  <a:pt x="14172" y="-1"/>
                </a:moveTo>
                <a:cubicBezTo>
                  <a:pt x="18890" y="4101"/>
                  <a:pt x="21600" y="10047"/>
                  <a:pt x="21600" y="16300"/>
                </a:cubicBezTo>
                <a:cubicBezTo>
                  <a:pt x="21600" y="22463"/>
                  <a:pt x="18967" y="28333"/>
                  <a:pt x="14363" y="32431"/>
                </a:cubicBezTo>
              </a:path>
              <a:path w="21600" h="32432" stroke="0" extrusionOk="0">
                <a:moveTo>
                  <a:pt x="14172" y="-1"/>
                </a:moveTo>
                <a:cubicBezTo>
                  <a:pt x="18890" y="4101"/>
                  <a:pt x="21600" y="10047"/>
                  <a:pt x="21600" y="16300"/>
                </a:cubicBezTo>
                <a:cubicBezTo>
                  <a:pt x="21600" y="22463"/>
                  <a:pt x="18967" y="28333"/>
                  <a:pt x="14363" y="32431"/>
                </a:cubicBezTo>
                <a:lnTo>
                  <a:pt x="0" y="16300"/>
                </a:lnTo>
                <a:close/>
              </a:path>
            </a:pathLst>
          </a:custGeom>
          <a:noFill/>
          <a:ln w="28575">
            <a:solidFill>
              <a:srgbClr val="3333C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endParaRPr lang="en-US">
              <a:solidFill>
                <a:srgbClr val="0052FF"/>
              </a:solidFill>
              <a:latin typeface=".VnTime" pitchFamily="34" charset="0"/>
            </a:endParaRPr>
          </a:p>
        </p:txBody>
      </p:sp>
      <p:grpSp>
        <p:nvGrpSpPr>
          <p:cNvPr id="2" name="Group 26"/>
          <p:cNvGrpSpPr>
            <a:grpSpLocks/>
          </p:cNvGrpSpPr>
          <p:nvPr/>
        </p:nvGrpSpPr>
        <p:grpSpPr bwMode="auto">
          <a:xfrm>
            <a:off x="3962400" y="4052888"/>
            <a:ext cx="457200" cy="2105025"/>
            <a:chOff x="4224" y="2553"/>
            <a:chExt cx="288" cy="1326"/>
          </a:xfrm>
        </p:grpSpPr>
        <p:sp>
          <p:nvSpPr>
            <p:cNvPr id="43051" name="Text Box 24"/>
            <p:cNvSpPr txBox="1">
              <a:spLocks noChangeArrowheads="1"/>
            </p:cNvSpPr>
            <p:nvPr/>
          </p:nvSpPr>
          <p:spPr bwMode="auto">
            <a:xfrm>
              <a:off x="4272" y="2553"/>
              <a:ext cx="240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>
                  <a:latin typeface=".VnTime" pitchFamily="34" charset="0"/>
                </a:rPr>
                <a:t>P</a:t>
              </a:r>
            </a:p>
          </p:txBody>
        </p:sp>
        <p:sp>
          <p:nvSpPr>
            <p:cNvPr id="43052" name="Text Box 25"/>
            <p:cNvSpPr txBox="1">
              <a:spLocks noChangeArrowheads="1"/>
            </p:cNvSpPr>
            <p:nvPr/>
          </p:nvSpPr>
          <p:spPr bwMode="auto">
            <a:xfrm>
              <a:off x="4224" y="3648"/>
              <a:ext cx="28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>
                  <a:latin typeface=".VnTime" pitchFamily="34" charset="0"/>
                </a:rPr>
                <a:t>Q</a:t>
              </a:r>
            </a:p>
          </p:txBody>
        </p:sp>
      </p:grpSp>
      <p:sp>
        <p:nvSpPr>
          <p:cNvPr id="66587" name="Text Box 27"/>
          <p:cNvSpPr txBox="1">
            <a:spLocks noChangeArrowheads="1"/>
          </p:cNvSpPr>
          <p:nvPr/>
        </p:nvSpPr>
        <p:spPr bwMode="auto">
          <a:xfrm>
            <a:off x="381000" y="76200"/>
            <a:ext cx="8763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3333CC"/>
                </a:solidFill>
                <a:latin typeface=".VnTime" pitchFamily="34" charset="0"/>
              </a:rPr>
              <a:t>3. </a:t>
            </a:r>
            <a:r>
              <a:rPr lang="en-US" sz="2400" b="1">
                <a:solidFill>
                  <a:srgbClr val="3333CC"/>
                </a:solidFill>
                <a:latin typeface=".VnTimeH" pitchFamily="34" charset="0"/>
              </a:rPr>
              <a:t>ø</a:t>
            </a:r>
            <a:r>
              <a:rPr lang="en-US" sz="2400" b="1">
                <a:solidFill>
                  <a:srgbClr val="3333CC"/>
                </a:solidFill>
                <a:latin typeface=".VnTime" pitchFamily="34" charset="0"/>
              </a:rPr>
              <a:t>ng dông: </a:t>
            </a:r>
            <a:r>
              <a:rPr lang="en-US" sz="2400" b="1" i="1">
                <a:solidFill>
                  <a:srgbClr val="3333CC"/>
                </a:solidFill>
                <a:latin typeface=".VnTime" pitchFamily="34" charset="0"/>
              </a:rPr>
              <a:t>VÏ ®­êng trung trùc cña ®o¹n th¼ng MN</a:t>
            </a:r>
          </a:p>
        </p:txBody>
      </p:sp>
      <p:sp>
        <p:nvSpPr>
          <p:cNvPr id="66588" name="Text Box 28"/>
          <p:cNvSpPr txBox="1">
            <a:spLocks noChangeArrowheads="1"/>
          </p:cNvSpPr>
          <p:nvPr/>
        </p:nvSpPr>
        <p:spPr bwMode="auto">
          <a:xfrm>
            <a:off x="3886200" y="4724400"/>
            <a:ext cx="457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>
                <a:latin typeface=".VnTime" pitchFamily="34" charset="0"/>
              </a:rPr>
              <a:t>I</a:t>
            </a:r>
          </a:p>
        </p:txBody>
      </p:sp>
      <p:grpSp>
        <p:nvGrpSpPr>
          <p:cNvPr id="3" name="Group 86"/>
          <p:cNvGrpSpPr>
            <a:grpSpLocks/>
          </p:cNvGrpSpPr>
          <p:nvPr/>
        </p:nvGrpSpPr>
        <p:grpSpPr bwMode="auto">
          <a:xfrm>
            <a:off x="2209800" y="4787900"/>
            <a:ext cx="3527425" cy="671513"/>
            <a:chOff x="2914" y="3016"/>
            <a:chExt cx="2222" cy="423"/>
          </a:xfrm>
        </p:grpSpPr>
        <p:sp>
          <p:nvSpPr>
            <p:cNvPr id="43046" name="Line 5"/>
            <p:cNvSpPr>
              <a:spLocks noChangeShapeType="1"/>
            </p:cNvSpPr>
            <p:nvPr/>
          </p:nvSpPr>
          <p:spPr bwMode="auto">
            <a:xfrm>
              <a:off x="3063" y="3208"/>
              <a:ext cx="1737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047" name="Text Box 8"/>
            <p:cNvSpPr txBox="1">
              <a:spLocks noChangeArrowheads="1"/>
            </p:cNvSpPr>
            <p:nvPr/>
          </p:nvSpPr>
          <p:spPr bwMode="auto">
            <a:xfrm>
              <a:off x="2914" y="3208"/>
              <a:ext cx="39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>
                  <a:latin typeface=".VnTime" pitchFamily="34" charset="0"/>
                </a:rPr>
                <a:t>M</a:t>
              </a:r>
            </a:p>
          </p:txBody>
        </p:sp>
        <p:sp>
          <p:nvSpPr>
            <p:cNvPr id="43048" name="Text Box 9"/>
            <p:cNvSpPr txBox="1">
              <a:spLocks noChangeArrowheads="1"/>
            </p:cNvSpPr>
            <p:nvPr/>
          </p:nvSpPr>
          <p:spPr bwMode="auto">
            <a:xfrm>
              <a:off x="4729" y="3208"/>
              <a:ext cx="359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>
                  <a:latin typeface=".VnTime" pitchFamily="34" charset="0"/>
                </a:rPr>
                <a:t>N</a:t>
              </a:r>
            </a:p>
          </p:txBody>
        </p:sp>
        <p:sp>
          <p:nvSpPr>
            <p:cNvPr id="43049" name="Text Box 29"/>
            <p:cNvSpPr txBox="1">
              <a:spLocks noChangeArrowheads="1"/>
            </p:cNvSpPr>
            <p:nvPr/>
          </p:nvSpPr>
          <p:spPr bwMode="auto">
            <a:xfrm>
              <a:off x="4704" y="3016"/>
              <a:ext cx="432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3200">
                  <a:solidFill>
                    <a:srgbClr val="E7193B"/>
                  </a:solidFill>
                  <a:sym typeface="Wingdings 2" pitchFamily="18" charset="2"/>
                </a:rPr>
                <a:t></a:t>
              </a:r>
            </a:p>
          </p:txBody>
        </p:sp>
        <p:sp>
          <p:nvSpPr>
            <p:cNvPr id="43050" name="Text Box 30"/>
            <p:cNvSpPr txBox="1">
              <a:spLocks noChangeArrowheads="1"/>
            </p:cNvSpPr>
            <p:nvPr/>
          </p:nvSpPr>
          <p:spPr bwMode="auto">
            <a:xfrm>
              <a:off x="2952" y="3016"/>
              <a:ext cx="432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3200">
                  <a:solidFill>
                    <a:srgbClr val="E7193B"/>
                  </a:solidFill>
                  <a:sym typeface="Wingdings 2" pitchFamily="18" charset="2"/>
                </a:rPr>
                <a:t></a:t>
              </a:r>
            </a:p>
          </p:txBody>
        </p:sp>
      </p:grpSp>
      <p:sp>
        <p:nvSpPr>
          <p:cNvPr id="66620" name="Line 60"/>
          <p:cNvSpPr>
            <a:spLocks noChangeShapeType="1"/>
          </p:cNvSpPr>
          <p:nvPr/>
        </p:nvSpPr>
        <p:spPr bwMode="auto">
          <a:xfrm>
            <a:off x="3917950" y="3200400"/>
            <a:ext cx="0" cy="36576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4" name="Group 61"/>
          <p:cNvGrpSpPr>
            <a:grpSpLocks/>
          </p:cNvGrpSpPr>
          <p:nvPr/>
        </p:nvGrpSpPr>
        <p:grpSpPr bwMode="auto">
          <a:xfrm rot="5400000">
            <a:off x="-1866900" y="4000500"/>
            <a:ext cx="4572000" cy="381000"/>
            <a:chOff x="1980" y="6660"/>
            <a:chExt cx="7920" cy="900"/>
          </a:xfrm>
        </p:grpSpPr>
        <p:sp>
          <p:nvSpPr>
            <p:cNvPr id="43023" name="Rectangle 62"/>
            <p:cNvSpPr>
              <a:spLocks noChangeArrowheads="1"/>
            </p:cNvSpPr>
            <p:nvPr/>
          </p:nvSpPr>
          <p:spPr bwMode="auto">
            <a:xfrm>
              <a:off x="1980" y="6660"/>
              <a:ext cx="7920" cy="900"/>
            </a:xfrm>
            <a:prstGeom prst="rect">
              <a:avLst/>
            </a:prstGeom>
            <a:solidFill>
              <a:srgbClr val="99CC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 sz="1200"/>
            </a:p>
            <a:p>
              <a:r>
                <a:rPr lang="en-US" sz="1200"/>
                <a:t>   </a:t>
              </a:r>
              <a:endParaRPr lang="en-US" sz="1200" b="1"/>
            </a:p>
            <a:p>
              <a:r>
                <a:rPr lang="en-US" sz="1200" b="1"/>
                <a:t>   </a:t>
              </a:r>
              <a:endParaRPr lang="en-US"/>
            </a:p>
          </p:txBody>
        </p:sp>
        <p:sp>
          <p:nvSpPr>
            <p:cNvPr id="43024" name="Line 63"/>
            <p:cNvSpPr>
              <a:spLocks noChangeShapeType="1"/>
            </p:cNvSpPr>
            <p:nvPr/>
          </p:nvSpPr>
          <p:spPr bwMode="auto">
            <a:xfrm>
              <a:off x="1980" y="6660"/>
              <a:ext cx="0" cy="36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025" name="Line 64"/>
            <p:cNvSpPr>
              <a:spLocks noChangeShapeType="1"/>
            </p:cNvSpPr>
            <p:nvPr/>
          </p:nvSpPr>
          <p:spPr bwMode="auto">
            <a:xfrm>
              <a:off x="2340" y="6660"/>
              <a:ext cx="0" cy="36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026" name="Line 65"/>
            <p:cNvSpPr>
              <a:spLocks noChangeShapeType="1"/>
            </p:cNvSpPr>
            <p:nvPr/>
          </p:nvSpPr>
          <p:spPr bwMode="auto">
            <a:xfrm>
              <a:off x="2700" y="6660"/>
              <a:ext cx="0" cy="36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027" name="Line 66"/>
            <p:cNvSpPr>
              <a:spLocks noChangeShapeType="1"/>
            </p:cNvSpPr>
            <p:nvPr/>
          </p:nvSpPr>
          <p:spPr bwMode="auto">
            <a:xfrm>
              <a:off x="3060" y="6660"/>
              <a:ext cx="0" cy="36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028" name="Line 67"/>
            <p:cNvSpPr>
              <a:spLocks noChangeShapeType="1"/>
            </p:cNvSpPr>
            <p:nvPr/>
          </p:nvSpPr>
          <p:spPr bwMode="auto">
            <a:xfrm>
              <a:off x="3420" y="6660"/>
              <a:ext cx="0" cy="36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029" name="Line 68"/>
            <p:cNvSpPr>
              <a:spLocks noChangeShapeType="1"/>
            </p:cNvSpPr>
            <p:nvPr/>
          </p:nvSpPr>
          <p:spPr bwMode="auto">
            <a:xfrm>
              <a:off x="3780" y="6660"/>
              <a:ext cx="0" cy="36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030" name="Line 69"/>
            <p:cNvSpPr>
              <a:spLocks noChangeShapeType="1"/>
            </p:cNvSpPr>
            <p:nvPr/>
          </p:nvSpPr>
          <p:spPr bwMode="auto">
            <a:xfrm>
              <a:off x="4140" y="6660"/>
              <a:ext cx="0" cy="36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031" name="Line 70"/>
            <p:cNvSpPr>
              <a:spLocks noChangeShapeType="1"/>
            </p:cNvSpPr>
            <p:nvPr/>
          </p:nvSpPr>
          <p:spPr bwMode="auto">
            <a:xfrm>
              <a:off x="4500" y="6660"/>
              <a:ext cx="0" cy="36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032" name="Line 71"/>
            <p:cNvSpPr>
              <a:spLocks noChangeShapeType="1"/>
            </p:cNvSpPr>
            <p:nvPr/>
          </p:nvSpPr>
          <p:spPr bwMode="auto">
            <a:xfrm>
              <a:off x="4860" y="6660"/>
              <a:ext cx="0" cy="36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033" name="Line 72"/>
            <p:cNvSpPr>
              <a:spLocks noChangeShapeType="1"/>
            </p:cNvSpPr>
            <p:nvPr/>
          </p:nvSpPr>
          <p:spPr bwMode="auto">
            <a:xfrm>
              <a:off x="5220" y="6660"/>
              <a:ext cx="0" cy="36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034" name="Line 73"/>
            <p:cNvSpPr>
              <a:spLocks noChangeShapeType="1"/>
            </p:cNvSpPr>
            <p:nvPr/>
          </p:nvSpPr>
          <p:spPr bwMode="auto">
            <a:xfrm>
              <a:off x="5580" y="6660"/>
              <a:ext cx="0" cy="36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035" name="Line 74"/>
            <p:cNvSpPr>
              <a:spLocks noChangeShapeType="1"/>
            </p:cNvSpPr>
            <p:nvPr/>
          </p:nvSpPr>
          <p:spPr bwMode="auto">
            <a:xfrm>
              <a:off x="5940" y="6660"/>
              <a:ext cx="0" cy="36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036" name="Line 75"/>
            <p:cNvSpPr>
              <a:spLocks noChangeShapeType="1"/>
            </p:cNvSpPr>
            <p:nvPr/>
          </p:nvSpPr>
          <p:spPr bwMode="auto">
            <a:xfrm>
              <a:off x="6300" y="6660"/>
              <a:ext cx="0" cy="36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037" name="Line 76"/>
            <p:cNvSpPr>
              <a:spLocks noChangeShapeType="1"/>
            </p:cNvSpPr>
            <p:nvPr/>
          </p:nvSpPr>
          <p:spPr bwMode="auto">
            <a:xfrm>
              <a:off x="7020" y="6660"/>
              <a:ext cx="0" cy="36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038" name="Line 77"/>
            <p:cNvSpPr>
              <a:spLocks noChangeShapeType="1"/>
            </p:cNvSpPr>
            <p:nvPr/>
          </p:nvSpPr>
          <p:spPr bwMode="auto">
            <a:xfrm>
              <a:off x="7380" y="6660"/>
              <a:ext cx="0" cy="36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039" name="Line 78"/>
            <p:cNvSpPr>
              <a:spLocks noChangeShapeType="1"/>
            </p:cNvSpPr>
            <p:nvPr/>
          </p:nvSpPr>
          <p:spPr bwMode="auto">
            <a:xfrm>
              <a:off x="7740" y="6660"/>
              <a:ext cx="0" cy="36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040" name="Line 79"/>
            <p:cNvSpPr>
              <a:spLocks noChangeShapeType="1"/>
            </p:cNvSpPr>
            <p:nvPr/>
          </p:nvSpPr>
          <p:spPr bwMode="auto">
            <a:xfrm>
              <a:off x="8100" y="6660"/>
              <a:ext cx="0" cy="36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041" name="Line 80"/>
            <p:cNvSpPr>
              <a:spLocks noChangeShapeType="1"/>
            </p:cNvSpPr>
            <p:nvPr/>
          </p:nvSpPr>
          <p:spPr bwMode="auto">
            <a:xfrm>
              <a:off x="6660" y="6660"/>
              <a:ext cx="0" cy="36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042" name="Line 81"/>
            <p:cNvSpPr>
              <a:spLocks noChangeShapeType="1"/>
            </p:cNvSpPr>
            <p:nvPr/>
          </p:nvSpPr>
          <p:spPr bwMode="auto">
            <a:xfrm>
              <a:off x="8460" y="6660"/>
              <a:ext cx="0" cy="36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043" name="Line 82"/>
            <p:cNvSpPr>
              <a:spLocks noChangeShapeType="1"/>
            </p:cNvSpPr>
            <p:nvPr/>
          </p:nvSpPr>
          <p:spPr bwMode="auto">
            <a:xfrm>
              <a:off x="8820" y="6660"/>
              <a:ext cx="0" cy="36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044" name="Line 83"/>
            <p:cNvSpPr>
              <a:spLocks noChangeShapeType="1"/>
            </p:cNvSpPr>
            <p:nvPr/>
          </p:nvSpPr>
          <p:spPr bwMode="auto">
            <a:xfrm>
              <a:off x="9180" y="6660"/>
              <a:ext cx="0" cy="36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045" name="Line 84"/>
            <p:cNvSpPr>
              <a:spLocks noChangeShapeType="1"/>
            </p:cNvSpPr>
            <p:nvPr/>
          </p:nvSpPr>
          <p:spPr bwMode="auto">
            <a:xfrm>
              <a:off x="9540" y="6660"/>
              <a:ext cx="0" cy="36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66645" name="Text Box 85"/>
          <p:cNvSpPr txBox="1">
            <a:spLocks noChangeArrowheads="1"/>
          </p:cNvSpPr>
          <p:nvPr/>
        </p:nvSpPr>
        <p:spPr bwMode="auto">
          <a:xfrm>
            <a:off x="4019550" y="2057400"/>
            <a:ext cx="831850" cy="1189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7200" b="1">
                <a:sym typeface="Wingdings" pitchFamily="2" charset="2"/>
              </a:rPr>
              <a:t>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65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65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665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65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65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9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665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65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0" dur="3000"/>
                                        <p:tgtEl>
                                          <p:spTgt spid="665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665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665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1" dur="3000"/>
                                        <p:tgtEl>
                                          <p:spTgt spid="665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53" dur="500"/>
                                        <p:tgtEl>
                                          <p:spTgt spid="665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5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59" presetID="49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3334 -0.01111 L 0.35834 0.21111 " pathEditMode="relative" rAng="0" ptsTypes="AA">
                                      <p:cBhvr>
                                        <p:cTn id="60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250" y="1111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62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6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4" dur="2000"/>
                                        <p:tgtEl>
                                          <p:spTgt spid="666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 nodeType="afterGroup">
                            <p:stCondLst>
                              <p:cond delay="6500"/>
                            </p:stCondLst>
                            <p:childTnLst>
                              <p:par>
                                <p:cTn id="66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2813 0.05787 L -0.02813 0.66899 " pathEditMode="relative" rAng="0" ptsTypes="AA">
                                      <p:cBhvr>
                                        <p:cTn id="67" dur="3000" fill="hold"/>
                                        <p:tgtEl>
                                          <p:spTgt spid="6664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3055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 nodeType="afterGroup">
                            <p:stCondLst>
                              <p:cond delay="9500"/>
                            </p:stCondLst>
                            <p:childTnLst>
                              <p:par>
                                <p:cTn id="69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6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1" dur="1000"/>
                                        <p:tgtEl>
                                          <p:spTgt spid="666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 nodeType="afterGroup">
                            <p:stCondLst>
                              <p:cond delay="10500"/>
                            </p:stCondLst>
                            <p:childTnLst>
                              <p:par>
                                <p:cTn id="73" presetID="49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35834 0.21112 L -0.08333 -0.33333 " pathEditMode="relative" rAng="0" ptsTypes="AA">
                                      <p:cBhvr>
                                        <p:cTn id="74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2083" y="-2722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 nodeType="afterGroup">
                            <p:stCondLst>
                              <p:cond delay="12500"/>
                            </p:stCondLst>
                            <p:childTnLst>
                              <p:par>
                                <p:cTn id="76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8" dur="2000"/>
                                        <p:tgtEl>
                                          <p:spTgt spid="665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6570" grpId="0"/>
      <p:bldP spid="66572" grpId="0" animBg="1"/>
      <p:bldP spid="66578" grpId="0"/>
      <p:bldP spid="66579" grpId="0"/>
      <p:bldP spid="66580" grpId="0"/>
      <p:bldP spid="66582" grpId="0" animBg="1"/>
      <p:bldP spid="66587" grpId="0"/>
      <p:bldP spid="66588" grpId="0"/>
      <p:bldP spid="66620" grpId="0" animBg="1"/>
      <p:bldP spid="66645" grpId="0"/>
      <p:bldP spid="66645" grpId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6" name="Text Box 4"/>
          <p:cNvSpPr txBox="1">
            <a:spLocks noChangeArrowheads="1"/>
          </p:cNvSpPr>
          <p:nvPr/>
        </p:nvSpPr>
        <p:spPr bwMode="auto">
          <a:xfrm>
            <a:off x="533400" y="838200"/>
            <a:ext cx="7772400" cy="1446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  <a:buFont typeface="Wingdings" pitchFamily="2" charset="2"/>
              <a:buChar char="Ø"/>
            </a:pPr>
            <a:r>
              <a:rPr lang="en-US" sz="2800" b="1" i="1">
                <a:solidFill>
                  <a:srgbClr val="FF0728"/>
                </a:solidFill>
                <a:latin typeface=".VnTime" pitchFamily="34" charset="0"/>
                <a:sym typeface="Wingdings" pitchFamily="2" charset="2"/>
              </a:rPr>
              <a:t>Chó ý:</a:t>
            </a:r>
          </a:p>
          <a:p>
            <a:pPr algn="ctr">
              <a:spcBef>
                <a:spcPct val="50000"/>
              </a:spcBef>
              <a:buFont typeface="Wingdings" pitchFamily="2" charset="2"/>
              <a:buNone/>
            </a:pPr>
            <a:r>
              <a:rPr lang="en-US" sz="2400" i="1">
                <a:latin typeface=".VnTeknical" pitchFamily="34" charset="0"/>
                <a:sym typeface="Wingdings" pitchFamily="2" charset="2"/>
              </a:rPr>
              <a:t>- </a:t>
            </a:r>
            <a:r>
              <a:rPr lang="en-US" sz="2400" b="1">
                <a:solidFill>
                  <a:srgbClr val="FF0000"/>
                </a:solidFill>
                <a:latin typeface=".VnTeknical" pitchFamily="34" charset="0"/>
                <a:sym typeface="Wingdings" pitchFamily="2" charset="2"/>
              </a:rPr>
              <a:t>Khi vÏ hai cung trßn, ta ph¶i lÊy b¸n kÝnh R &gt; 1/2MN t</a:t>
            </a:r>
            <a:r>
              <a:rPr lang="en-US" sz="24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hì</a:t>
            </a:r>
            <a:r>
              <a:rPr lang="en-US" sz="2400" b="1">
                <a:solidFill>
                  <a:srgbClr val="FF0000"/>
                </a:solidFill>
                <a:latin typeface=".VnTeknical" pitchFamily="34" charset="0"/>
                <a:sym typeface="Wingdings" pitchFamily="2" charset="2"/>
              </a:rPr>
              <a:t> hai cung trßn ®ã míi cã ®iÓm chung.</a:t>
            </a:r>
          </a:p>
        </p:txBody>
      </p:sp>
      <p:sp>
        <p:nvSpPr>
          <p:cNvPr id="54278" name="Text Box 6"/>
          <p:cNvSpPr txBox="1">
            <a:spLocks noChangeArrowheads="1"/>
          </p:cNvSpPr>
          <p:nvPr/>
        </p:nvSpPr>
        <p:spPr bwMode="auto">
          <a:xfrm>
            <a:off x="0" y="2514600"/>
            <a:ext cx="861060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400">
                <a:latin typeface=".VnTime" pitchFamily="34" charset="0"/>
              </a:rPr>
              <a:t>- </a:t>
            </a:r>
            <a:r>
              <a:rPr lang="en-US" sz="2400" b="1">
                <a:solidFill>
                  <a:srgbClr val="0052FF"/>
                </a:solidFill>
                <a:latin typeface=".VnTime" pitchFamily="34" charset="0"/>
              </a:rPr>
              <a:t>Giao ®iÓm I cña ®­êng th¼ng PQ víi ®­êng th¼ng MN </a:t>
            </a:r>
            <a:r>
              <a:rPr lang="en-US" sz="2400" b="1" i="1">
                <a:solidFill>
                  <a:srgbClr val="0052FF"/>
                </a:solidFill>
                <a:latin typeface=".VnTime" pitchFamily="34" charset="0"/>
              </a:rPr>
              <a:t>lµ trung ®iÓm</a:t>
            </a:r>
            <a:r>
              <a:rPr lang="en-US" sz="2400" b="1">
                <a:solidFill>
                  <a:srgbClr val="0052FF"/>
                </a:solidFill>
                <a:latin typeface=".VnTime" pitchFamily="34" charset="0"/>
              </a:rPr>
              <a:t> cña ®o¹n th¼ng MN nªn c¸ch vÏ trªn còng lµ c¸ch dùng trung ®iÓm cña mét ®o¹n th¼ng b»ng th­íc vµ compa.</a:t>
            </a:r>
          </a:p>
        </p:txBody>
      </p:sp>
      <p:sp>
        <p:nvSpPr>
          <p:cNvPr id="44036" name="Arc 8"/>
          <p:cNvSpPr>
            <a:spLocks/>
          </p:cNvSpPr>
          <p:nvPr/>
        </p:nvSpPr>
        <p:spPr bwMode="auto">
          <a:xfrm rot="10738344" flipH="1">
            <a:off x="2667000" y="4267200"/>
            <a:ext cx="1905000" cy="2360613"/>
          </a:xfrm>
          <a:custGeom>
            <a:avLst/>
            <a:gdLst>
              <a:gd name="T0" fmla="*/ 2147483647 w 21600"/>
              <a:gd name="T1" fmla="*/ 0 h 35221"/>
              <a:gd name="T2" fmla="*/ 2147483647 w 21600"/>
              <a:gd name="T3" fmla="*/ 2147483647 h 35221"/>
              <a:gd name="T4" fmla="*/ 0 w 21600"/>
              <a:gd name="T5" fmla="*/ 2147483647 h 35221"/>
              <a:gd name="T6" fmla="*/ 0 60000 65536"/>
              <a:gd name="T7" fmla="*/ 0 60000 65536"/>
              <a:gd name="T8" fmla="*/ 0 60000 65536"/>
              <a:gd name="T9" fmla="*/ 0 w 21600"/>
              <a:gd name="T10" fmla="*/ 0 h 35221"/>
              <a:gd name="T11" fmla="*/ 21600 w 21600"/>
              <a:gd name="T12" fmla="*/ 35221 h 35221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35221" fill="none" extrusionOk="0">
                <a:moveTo>
                  <a:pt x="12659" y="0"/>
                </a:moveTo>
                <a:cubicBezTo>
                  <a:pt x="18274" y="4061"/>
                  <a:pt x="21600" y="10570"/>
                  <a:pt x="21600" y="17501"/>
                </a:cubicBezTo>
                <a:cubicBezTo>
                  <a:pt x="21600" y="24564"/>
                  <a:pt x="18146" y="31181"/>
                  <a:pt x="12351" y="35220"/>
                </a:cubicBezTo>
              </a:path>
              <a:path w="21600" h="35221" stroke="0" extrusionOk="0">
                <a:moveTo>
                  <a:pt x="12659" y="0"/>
                </a:moveTo>
                <a:cubicBezTo>
                  <a:pt x="18274" y="4061"/>
                  <a:pt x="21600" y="10570"/>
                  <a:pt x="21600" y="17501"/>
                </a:cubicBezTo>
                <a:cubicBezTo>
                  <a:pt x="21600" y="24564"/>
                  <a:pt x="18146" y="31181"/>
                  <a:pt x="12351" y="35220"/>
                </a:cubicBezTo>
                <a:lnTo>
                  <a:pt x="0" y="17501"/>
                </a:lnTo>
                <a:close/>
              </a:path>
            </a:pathLst>
          </a:custGeom>
          <a:noFill/>
          <a:ln w="28575">
            <a:solidFill>
              <a:srgbClr val="3333C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rot="10800000" wrap="none" anchor="ctr"/>
          <a:lstStyle/>
          <a:p>
            <a:pPr algn="ctr"/>
            <a:endParaRPr lang="en-US">
              <a:latin typeface=".VnTime" pitchFamily="34" charset="0"/>
            </a:endParaRPr>
          </a:p>
        </p:txBody>
      </p:sp>
      <p:sp>
        <p:nvSpPr>
          <p:cNvPr id="44037" name="Line 9"/>
          <p:cNvSpPr>
            <a:spLocks noChangeShapeType="1"/>
          </p:cNvSpPr>
          <p:nvPr/>
        </p:nvSpPr>
        <p:spPr bwMode="auto">
          <a:xfrm>
            <a:off x="2651125" y="5486400"/>
            <a:ext cx="2530475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38" name="Text Box 12"/>
          <p:cNvSpPr txBox="1">
            <a:spLocks noChangeArrowheads="1"/>
          </p:cNvSpPr>
          <p:nvPr/>
        </p:nvSpPr>
        <p:spPr bwMode="auto">
          <a:xfrm>
            <a:off x="2520950" y="5561013"/>
            <a:ext cx="588963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>
                <a:latin typeface=".VnTime" pitchFamily="34" charset="0"/>
              </a:rPr>
              <a:t>M</a:t>
            </a:r>
          </a:p>
        </p:txBody>
      </p:sp>
      <p:sp>
        <p:nvSpPr>
          <p:cNvPr id="44039" name="Text Box 13"/>
          <p:cNvSpPr txBox="1">
            <a:spLocks noChangeArrowheads="1"/>
          </p:cNvSpPr>
          <p:nvPr/>
        </p:nvSpPr>
        <p:spPr bwMode="auto">
          <a:xfrm>
            <a:off x="5029200" y="5486400"/>
            <a:ext cx="528638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>
                <a:latin typeface=".VnTime" pitchFamily="34" charset="0"/>
              </a:rPr>
              <a:t>N</a:t>
            </a:r>
          </a:p>
        </p:txBody>
      </p:sp>
      <p:sp>
        <p:nvSpPr>
          <p:cNvPr id="44040" name="Arc 14"/>
          <p:cNvSpPr>
            <a:spLocks/>
          </p:cNvSpPr>
          <p:nvPr/>
        </p:nvSpPr>
        <p:spPr bwMode="auto">
          <a:xfrm flipH="1">
            <a:off x="3300413" y="4191000"/>
            <a:ext cx="2338387" cy="2532063"/>
          </a:xfrm>
          <a:custGeom>
            <a:avLst/>
            <a:gdLst>
              <a:gd name="T0" fmla="*/ 2147483647 w 21600"/>
              <a:gd name="T1" fmla="*/ 0 h 36072"/>
              <a:gd name="T2" fmla="*/ 2147483647 w 21600"/>
              <a:gd name="T3" fmla="*/ 2147483647 h 36072"/>
              <a:gd name="T4" fmla="*/ 0 w 21600"/>
              <a:gd name="T5" fmla="*/ 2147483647 h 36072"/>
              <a:gd name="T6" fmla="*/ 0 60000 65536"/>
              <a:gd name="T7" fmla="*/ 0 60000 65536"/>
              <a:gd name="T8" fmla="*/ 0 60000 65536"/>
              <a:gd name="T9" fmla="*/ 0 w 21600"/>
              <a:gd name="T10" fmla="*/ 0 h 36072"/>
              <a:gd name="T11" fmla="*/ 21600 w 21600"/>
              <a:gd name="T12" fmla="*/ 36072 h 36072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36072" fill="none" extrusionOk="0">
                <a:moveTo>
                  <a:pt x="11921" y="-1"/>
                </a:moveTo>
                <a:cubicBezTo>
                  <a:pt x="17965" y="3999"/>
                  <a:pt x="21600" y="10764"/>
                  <a:pt x="21600" y="18012"/>
                </a:cubicBezTo>
                <a:cubicBezTo>
                  <a:pt x="21600" y="25290"/>
                  <a:pt x="17934" y="32079"/>
                  <a:pt x="11848" y="36071"/>
                </a:cubicBezTo>
              </a:path>
              <a:path w="21600" h="36072" stroke="0" extrusionOk="0">
                <a:moveTo>
                  <a:pt x="11921" y="-1"/>
                </a:moveTo>
                <a:cubicBezTo>
                  <a:pt x="17965" y="3999"/>
                  <a:pt x="21600" y="10764"/>
                  <a:pt x="21600" y="18012"/>
                </a:cubicBezTo>
                <a:cubicBezTo>
                  <a:pt x="21600" y="25290"/>
                  <a:pt x="17934" y="32079"/>
                  <a:pt x="11848" y="36071"/>
                </a:cubicBezTo>
                <a:lnTo>
                  <a:pt x="0" y="18012"/>
                </a:lnTo>
                <a:close/>
              </a:path>
            </a:pathLst>
          </a:custGeom>
          <a:noFill/>
          <a:ln w="28575">
            <a:solidFill>
              <a:srgbClr val="3333C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endParaRPr lang="en-US">
              <a:solidFill>
                <a:srgbClr val="3333CC"/>
              </a:solidFill>
              <a:latin typeface=".VnTime" pitchFamily="34" charset="0"/>
            </a:endParaRPr>
          </a:p>
        </p:txBody>
      </p:sp>
      <p:sp>
        <p:nvSpPr>
          <p:cNvPr id="44041" name="Line 15"/>
          <p:cNvSpPr>
            <a:spLocks noChangeShapeType="1"/>
          </p:cNvSpPr>
          <p:nvPr/>
        </p:nvSpPr>
        <p:spPr bwMode="auto">
          <a:xfrm>
            <a:off x="3962400" y="3886200"/>
            <a:ext cx="0" cy="3276600"/>
          </a:xfrm>
          <a:prstGeom prst="line">
            <a:avLst/>
          </a:prstGeom>
          <a:noFill/>
          <a:ln w="28575">
            <a:solidFill>
              <a:srgbClr val="E7193B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42" name="Text Box 16"/>
          <p:cNvSpPr txBox="1">
            <a:spLocks noChangeArrowheads="1"/>
          </p:cNvSpPr>
          <p:nvPr/>
        </p:nvSpPr>
        <p:spPr bwMode="auto">
          <a:xfrm>
            <a:off x="4114800" y="4205288"/>
            <a:ext cx="6096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>
                <a:latin typeface=".VnTime" pitchFamily="34" charset="0"/>
              </a:rPr>
              <a:t>P</a:t>
            </a:r>
          </a:p>
        </p:txBody>
      </p:sp>
      <p:sp>
        <p:nvSpPr>
          <p:cNvPr id="44043" name="Text Box 17"/>
          <p:cNvSpPr txBox="1">
            <a:spLocks noChangeArrowheads="1"/>
          </p:cNvSpPr>
          <p:nvPr/>
        </p:nvSpPr>
        <p:spPr bwMode="auto">
          <a:xfrm>
            <a:off x="4191000" y="6324600"/>
            <a:ext cx="6096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>
                <a:latin typeface=".VnTime" pitchFamily="34" charset="0"/>
              </a:rPr>
              <a:t>Q</a:t>
            </a:r>
          </a:p>
        </p:txBody>
      </p:sp>
      <p:sp>
        <p:nvSpPr>
          <p:cNvPr id="44044" name="Text Box 18"/>
          <p:cNvSpPr txBox="1">
            <a:spLocks noChangeArrowheads="1"/>
          </p:cNvSpPr>
          <p:nvPr/>
        </p:nvSpPr>
        <p:spPr bwMode="auto">
          <a:xfrm>
            <a:off x="3962400" y="5181600"/>
            <a:ext cx="6096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>
                <a:latin typeface=".VnTime" pitchFamily="34" charset="0"/>
              </a:rPr>
              <a:t>I</a:t>
            </a:r>
          </a:p>
        </p:txBody>
      </p:sp>
      <p:sp>
        <p:nvSpPr>
          <p:cNvPr id="44045" name="Text Box 19"/>
          <p:cNvSpPr txBox="1">
            <a:spLocks noChangeArrowheads="1"/>
          </p:cNvSpPr>
          <p:nvPr/>
        </p:nvSpPr>
        <p:spPr bwMode="auto">
          <a:xfrm>
            <a:off x="2514600" y="5257800"/>
            <a:ext cx="381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400">
                <a:solidFill>
                  <a:srgbClr val="E7193B"/>
                </a:solidFill>
                <a:sym typeface="Wingdings 2" pitchFamily="18" charset="2"/>
              </a:rPr>
              <a:t></a:t>
            </a:r>
          </a:p>
        </p:txBody>
      </p:sp>
      <p:sp>
        <p:nvSpPr>
          <p:cNvPr id="44046" name="Text Box 20"/>
          <p:cNvSpPr txBox="1">
            <a:spLocks noChangeArrowheads="1"/>
          </p:cNvSpPr>
          <p:nvPr/>
        </p:nvSpPr>
        <p:spPr bwMode="auto">
          <a:xfrm>
            <a:off x="5041900" y="5257800"/>
            <a:ext cx="381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400">
                <a:solidFill>
                  <a:srgbClr val="E7193B"/>
                </a:solidFill>
                <a:sym typeface="Wingdings 2" pitchFamily="18" charset="2"/>
              </a:rPr>
              <a:t>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1000"/>
                                        <p:tgtEl>
                                          <p:spTgt spid="542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1000"/>
                                        <p:tgtEl>
                                          <p:spTgt spid="542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276" grpId="0"/>
      <p:bldP spid="54278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313" name="AutoShape 17"/>
          <p:cNvSpPr>
            <a:spLocks noChangeArrowheads="1"/>
          </p:cNvSpPr>
          <p:nvPr/>
        </p:nvSpPr>
        <p:spPr bwMode="auto">
          <a:xfrm>
            <a:off x="76200" y="152400"/>
            <a:ext cx="5410200" cy="1905000"/>
          </a:xfrm>
          <a:prstGeom prst="wedgeEllipseCallout">
            <a:avLst>
              <a:gd name="adj1" fmla="val 63616"/>
              <a:gd name="adj2" fmla="val 17796"/>
            </a:avLst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algn="ctr">
              <a:defRPr/>
            </a:pPr>
            <a:r>
              <a:rPr lang="vi-VN" sz="3200" i="1" u="sng" dirty="0">
                <a:solidFill>
                  <a:schemeClr val="tx2"/>
                </a:solidFill>
              </a:rPr>
              <a:t>Bài tập về nhà</a:t>
            </a:r>
          </a:p>
          <a:p>
            <a:pPr algn="ctr">
              <a:defRPr/>
            </a:pPr>
            <a:r>
              <a:rPr lang="en-US" sz="2400" dirty="0">
                <a:solidFill>
                  <a:srgbClr val="E7193B"/>
                </a:solidFill>
                <a:latin typeface=".VnTime" pitchFamily="34" charset="0"/>
              </a:rPr>
              <a:t>Chøng minh ®­êng th¼ng PQ ®óng lµ trung trùc cña ®o¹n th¼ng MN</a:t>
            </a:r>
            <a:r>
              <a:rPr lang="en-US" sz="2400" b="1" dirty="0">
                <a:solidFill>
                  <a:srgbClr val="E7193B"/>
                </a:solidFill>
                <a:latin typeface=".VnTime" pitchFamily="34" charset="0"/>
              </a:rPr>
              <a:t>.</a:t>
            </a:r>
          </a:p>
        </p:txBody>
      </p:sp>
      <p:sp>
        <p:nvSpPr>
          <p:cNvPr id="55314" name="Text Box 18"/>
          <p:cNvSpPr txBox="1">
            <a:spLocks noChangeArrowheads="1"/>
          </p:cNvSpPr>
          <p:nvPr/>
        </p:nvSpPr>
        <p:spPr bwMode="auto">
          <a:xfrm>
            <a:off x="762000" y="1981200"/>
            <a:ext cx="4648200" cy="884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800" b="1" i="1">
                <a:solidFill>
                  <a:srgbClr val="3333CC"/>
                </a:solidFill>
                <a:latin typeface=".VnTime" pitchFamily="34" charset="0"/>
              </a:rPr>
              <a:t>Gîi ý</a:t>
            </a:r>
            <a:r>
              <a:rPr lang="en-US" sz="2400">
                <a:solidFill>
                  <a:srgbClr val="3333CC"/>
                </a:solidFill>
                <a:latin typeface=".VnTime" pitchFamily="34" charset="0"/>
              </a:rPr>
              <a:t>: Nèi PM, PN, QM, QN. Sau ®ã sö dông ®Þnh lý 2</a:t>
            </a:r>
          </a:p>
        </p:txBody>
      </p:sp>
      <p:sp>
        <p:nvSpPr>
          <p:cNvPr id="45060" name="Text Box 20"/>
          <p:cNvSpPr txBox="1">
            <a:spLocks noChangeArrowheads="1"/>
          </p:cNvSpPr>
          <p:nvPr/>
        </p:nvSpPr>
        <p:spPr bwMode="auto">
          <a:xfrm>
            <a:off x="8305800" y="1752600"/>
            <a:ext cx="528638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>
                <a:latin typeface=".VnTime" pitchFamily="34" charset="0"/>
              </a:rPr>
              <a:t>N</a:t>
            </a:r>
          </a:p>
        </p:txBody>
      </p:sp>
      <p:sp>
        <p:nvSpPr>
          <p:cNvPr id="45061" name="Line 21"/>
          <p:cNvSpPr>
            <a:spLocks noChangeShapeType="1"/>
          </p:cNvSpPr>
          <p:nvPr/>
        </p:nvSpPr>
        <p:spPr bwMode="auto">
          <a:xfrm>
            <a:off x="7315200" y="228600"/>
            <a:ext cx="0" cy="2971800"/>
          </a:xfrm>
          <a:prstGeom prst="line">
            <a:avLst/>
          </a:prstGeom>
          <a:noFill/>
          <a:ln w="28575">
            <a:solidFill>
              <a:srgbClr val="E7193B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5062" name="Arc 22"/>
          <p:cNvSpPr>
            <a:spLocks/>
          </p:cNvSpPr>
          <p:nvPr/>
        </p:nvSpPr>
        <p:spPr bwMode="auto">
          <a:xfrm rot="10738344" flipH="1">
            <a:off x="6019800" y="457200"/>
            <a:ext cx="1905000" cy="2360613"/>
          </a:xfrm>
          <a:custGeom>
            <a:avLst/>
            <a:gdLst>
              <a:gd name="T0" fmla="*/ 2147483647 w 21600"/>
              <a:gd name="T1" fmla="*/ 0 h 35221"/>
              <a:gd name="T2" fmla="*/ 2147483647 w 21600"/>
              <a:gd name="T3" fmla="*/ 2147483647 h 35221"/>
              <a:gd name="T4" fmla="*/ 0 w 21600"/>
              <a:gd name="T5" fmla="*/ 2147483647 h 35221"/>
              <a:gd name="T6" fmla="*/ 0 60000 65536"/>
              <a:gd name="T7" fmla="*/ 0 60000 65536"/>
              <a:gd name="T8" fmla="*/ 0 60000 65536"/>
              <a:gd name="T9" fmla="*/ 0 w 21600"/>
              <a:gd name="T10" fmla="*/ 0 h 35221"/>
              <a:gd name="T11" fmla="*/ 21600 w 21600"/>
              <a:gd name="T12" fmla="*/ 35221 h 35221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35221" fill="none" extrusionOk="0">
                <a:moveTo>
                  <a:pt x="12659" y="0"/>
                </a:moveTo>
                <a:cubicBezTo>
                  <a:pt x="18274" y="4061"/>
                  <a:pt x="21600" y="10570"/>
                  <a:pt x="21600" y="17501"/>
                </a:cubicBezTo>
                <a:cubicBezTo>
                  <a:pt x="21600" y="24564"/>
                  <a:pt x="18146" y="31181"/>
                  <a:pt x="12351" y="35220"/>
                </a:cubicBezTo>
              </a:path>
              <a:path w="21600" h="35221" stroke="0" extrusionOk="0">
                <a:moveTo>
                  <a:pt x="12659" y="0"/>
                </a:moveTo>
                <a:cubicBezTo>
                  <a:pt x="18274" y="4061"/>
                  <a:pt x="21600" y="10570"/>
                  <a:pt x="21600" y="17501"/>
                </a:cubicBezTo>
                <a:cubicBezTo>
                  <a:pt x="21600" y="24564"/>
                  <a:pt x="18146" y="31181"/>
                  <a:pt x="12351" y="35220"/>
                </a:cubicBezTo>
                <a:lnTo>
                  <a:pt x="0" y="17501"/>
                </a:lnTo>
                <a:close/>
              </a:path>
            </a:pathLst>
          </a:custGeom>
          <a:noFill/>
          <a:ln w="28575">
            <a:solidFill>
              <a:srgbClr val="3333C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rot="10800000" wrap="none" anchor="ctr"/>
          <a:lstStyle/>
          <a:p>
            <a:pPr algn="ctr"/>
            <a:endParaRPr lang="en-US">
              <a:latin typeface=".VnTime" pitchFamily="34" charset="0"/>
            </a:endParaRPr>
          </a:p>
        </p:txBody>
      </p:sp>
      <p:sp>
        <p:nvSpPr>
          <p:cNvPr id="45063" name="Text Box 26"/>
          <p:cNvSpPr txBox="1">
            <a:spLocks noChangeArrowheads="1"/>
          </p:cNvSpPr>
          <p:nvPr/>
        </p:nvSpPr>
        <p:spPr bwMode="auto">
          <a:xfrm>
            <a:off x="5873750" y="1751013"/>
            <a:ext cx="588963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>
                <a:latin typeface=".VnTime" pitchFamily="34" charset="0"/>
              </a:rPr>
              <a:t>M</a:t>
            </a:r>
          </a:p>
        </p:txBody>
      </p:sp>
      <p:sp>
        <p:nvSpPr>
          <p:cNvPr id="45064" name="Arc 27"/>
          <p:cNvSpPr>
            <a:spLocks/>
          </p:cNvSpPr>
          <p:nvPr/>
        </p:nvSpPr>
        <p:spPr bwMode="auto">
          <a:xfrm flipH="1">
            <a:off x="6653213" y="381000"/>
            <a:ext cx="2338387" cy="2532063"/>
          </a:xfrm>
          <a:custGeom>
            <a:avLst/>
            <a:gdLst>
              <a:gd name="T0" fmla="*/ 2147483647 w 21600"/>
              <a:gd name="T1" fmla="*/ 0 h 36072"/>
              <a:gd name="T2" fmla="*/ 2147483647 w 21600"/>
              <a:gd name="T3" fmla="*/ 2147483647 h 36072"/>
              <a:gd name="T4" fmla="*/ 0 w 21600"/>
              <a:gd name="T5" fmla="*/ 2147483647 h 36072"/>
              <a:gd name="T6" fmla="*/ 0 60000 65536"/>
              <a:gd name="T7" fmla="*/ 0 60000 65536"/>
              <a:gd name="T8" fmla="*/ 0 60000 65536"/>
              <a:gd name="T9" fmla="*/ 0 w 21600"/>
              <a:gd name="T10" fmla="*/ 0 h 36072"/>
              <a:gd name="T11" fmla="*/ 21600 w 21600"/>
              <a:gd name="T12" fmla="*/ 36072 h 36072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36072" fill="none" extrusionOk="0">
                <a:moveTo>
                  <a:pt x="11921" y="-1"/>
                </a:moveTo>
                <a:cubicBezTo>
                  <a:pt x="17965" y="3999"/>
                  <a:pt x="21600" y="10764"/>
                  <a:pt x="21600" y="18012"/>
                </a:cubicBezTo>
                <a:cubicBezTo>
                  <a:pt x="21600" y="25290"/>
                  <a:pt x="17934" y="32079"/>
                  <a:pt x="11848" y="36071"/>
                </a:cubicBezTo>
              </a:path>
              <a:path w="21600" h="36072" stroke="0" extrusionOk="0">
                <a:moveTo>
                  <a:pt x="11921" y="-1"/>
                </a:moveTo>
                <a:cubicBezTo>
                  <a:pt x="17965" y="3999"/>
                  <a:pt x="21600" y="10764"/>
                  <a:pt x="21600" y="18012"/>
                </a:cubicBezTo>
                <a:cubicBezTo>
                  <a:pt x="21600" y="25290"/>
                  <a:pt x="17934" y="32079"/>
                  <a:pt x="11848" y="36071"/>
                </a:cubicBezTo>
                <a:lnTo>
                  <a:pt x="0" y="18012"/>
                </a:lnTo>
                <a:close/>
              </a:path>
            </a:pathLst>
          </a:custGeom>
          <a:noFill/>
          <a:ln w="28575">
            <a:solidFill>
              <a:srgbClr val="3333C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endParaRPr lang="en-US">
              <a:latin typeface=".VnTime" pitchFamily="34" charset="0"/>
            </a:endParaRPr>
          </a:p>
        </p:txBody>
      </p:sp>
      <p:sp>
        <p:nvSpPr>
          <p:cNvPr id="45065" name="Text Box 28"/>
          <p:cNvSpPr txBox="1">
            <a:spLocks noChangeArrowheads="1"/>
          </p:cNvSpPr>
          <p:nvPr/>
        </p:nvSpPr>
        <p:spPr bwMode="auto">
          <a:xfrm>
            <a:off x="7467600" y="395288"/>
            <a:ext cx="6096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>
                <a:latin typeface=".VnTime" pitchFamily="34" charset="0"/>
              </a:rPr>
              <a:t>P</a:t>
            </a:r>
          </a:p>
        </p:txBody>
      </p:sp>
      <p:sp>
        <p:nvSpPr>
          <p:cNvPr id="45066" name="Text Box 29"/>
          <p:cNvSpPr txBox="1">
            <a:spLocks noChangeArrowheads="1"/>
          </p:cNvSpPr>
          <p:nvPr/>
        </p:nvSpPr>
        <p:spPr bwMode="auto">
          <a:xfrm>
            <a:off x="7543800" y="2514600"/>
            <a:ext cx="6096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>
                <a:latin typeface=".VnTime" pitchFamily="34" charset="0"/>
              </a:rPr>
              <a:t>Q</a:t>
            </a:r>
          </a:p>
        </p:txBody>
      </p:sp>
      <p:sp>
        <p:nvSpPr>
          <p:cNvPr id="45067" name="Text Box 30"/>
          <p:cNvSpPr txBox="1">
            <a:spLocks noChangeArrowheads="1"/>
          </p:cNvSpPr>
          <p:nvPr/>
        </p:nvSpPr>
        <p:spPr bwMode="auto">
          <a:xfrm>
            <a:off x="7315200" y="1371600"/>
            <a:ext cx="6096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>
                <a:latin typeface=".VnTime" pitchFamily="34" charset="0"/>
              </a:rPr>
              <a:t>I</a:t>
            </a:r>
          </a:p>
        </p:txBody>
      </p:sp>
      <p:sp>
        <p:nvSpPr>
          <p:cNvPr id="55327" name="Line 31"/>
          <p:cNvSpPr>
            <a:spLocks noChangeShapeType="1"/>
          </p:cNvSpPr>
          <p:nvPr/>
        </p:nvSpPr>
        <p:spPr bwMode="auto">
          <a:xfrm>
            <a:off x="7315200" y="622300"/>
            <a:ext cx="1219200" cy="1130300"/>
          </a:xfrm>
          <a:prstGeom prst="line">
            <a:avLst/>
          </a:prstGeom>
          <a:noFill/>
          <a:ln w="9525">
            <a:solidFill>
              <a:srgbClr val="FF0000"/>
            </a:solidFill>
            <a:prstDash val="lg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5328" name="Line 32"/>
          <p:cNvSpPr>
            <a:spLocks noChangeShapeType="1"/>
          </p:cNvSpPr>
          <p:nvPr/>
        </p:nvSpPr>
        <p:spPr bwMode="auto">
          <a:xfrm flipV="1">
            <a:off x="7315200" y="1752600"/>
            <a:ext cx="1219200" cy="990600"/>
          </a:xfrm>
          <a:prstGeom prst="line">
            <a:avLst/>
          </a:prstGeom>
          <a:noFill/>
          <a:ln w="9525">
            <a:solidFill>
              <a:srgbClr val="FF0000"/>
            </a:solidFill>
            <a:prstDash val="lg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5329" name="Line 33"/>
          <p:cNvSpPr>
            <a:spLocks noChangeShapeType="1"/>
          </p:cNvSpPr>
          <p:nvPr/>
        </p:nvSpPr>
        <p:spPr bwMode="auto">
          <a:xfrm flipV="1">
            <a:off x="5943600" y="685800"/>
            <a:ext cx="1295400" cy="1066800"/>
          </a:xfrm>
          <a:prstGeom prst="line">
            <a:avLst/>
          </a:prstGeom>
          <a:noFill/>
          <a:ln w="9525">
            <a:solidFill>
              <a:srgbClr val="FF0000"/>
            </a:solidFill>
            <a:prstDash val="lg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5330" name="Line 34"/>
          <p:cNvSpPr>
            <a:spLocks noChangeShapeType="1"/>
          </p:cNvSpPr>
          <p:nvPr/>
        </p:nvSpPr>
        <p:spPr bwMode="auto">
          <a:xfrm>
            <a:off x="5943600" y="1752600"/>
            <a:ext cx="1371600" cy="990600"/>
          </a:xfrm>
          <a:prstGeom prst="line">
            <a:avLst/>
          </a:prstGeom>
          <a:noFill/>
          <a:ln w="9525">
            <a:solidFill>
              <a:srgbClr val="FF0000"/>
            </a:solidFill>
            <a:prstDash val="lg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5336" name="Text Box 40"/>
          <p:cNvSpPr txBox="1">
            <a:spLocks noChangeArrowheads="1"/>
          </p:cNvSpPr>
          <p:nvPr/>
        </p:nvSpPr>
        <p:spPr bwMode="auto">
          <a:xfrm>
            <a:off x="457200" y="3048000"/>
            <a:ext cx="2057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FF0000"/>
                </a:solidFill>
                <a:latin typeface=".VnTime" pitchFamily="34" charset="0"/>
              </a:rPr>
              <a:t>Chøng minh</a:t>
            </a:r>
          </a:p>
        </p:txBody>
      </p:sp>
      <p:sp>
        <p:nvSpPr>
          <p:cNvPr id="55338" name="Text Box 42"/>
          <p:cNvSpPr txBox="1">
            <a:spLocks noChangeArrowheads="1"/>
          </p:cNvSpPr>
          <p:nvPr/>
        </p:nvSpPr>
        <p:spPr bwMode="auto">
          <a:xfrm>
            <a:off x="84138" y="3467100"/>
            <a:ext cx="8837612" cy="1004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/>
            <a:r>
              <a:rPr lang="en-US" sz="2400">
                <a:solidFill>
                  <a:srgbClr val="0052FF"/>
                </a:solidFill>
                <a:latin typeface=".VnTime" pitchFamily="34" charset="0"/>
              </a:rPr>
              <a:t>Theo c¸ch vÏ cã PM = PN = R suy ra  P thuéc trung trùc cña MN</a:t>
            </a:r>
          </a:p>
          <a:p>
            <a:pPr algn="ctr">
              <a:spcBef>
                <a:spcPct val="50000"/>
              </a:spcBef>
            </a:pPr>
            <a:endParaRPr lang="en-US" sz="2400">
              <a:solidFill>
                <a:srgbClr val="0052FF"/>
              </a:solidFill>
              <a:latin typeface=".VnTime" pitchFamily="34" charset="0"/>
            </a:endParaRPr>
          </a:p>
        </p:txBody>
      </p:sp>
      <p:sp>
        <p:nvSpPr>
          <p:cNvPr id="55339" name="Rectangle 43"/>
          <p:cNvSpPr>
            <a:spLocks noChangeArrowheads="1"/>
          </p:cNvSpPr>
          <p:nvPr/>
        </p:nvSpPr>
        <p:spPr bwMode="auto">
          <a:xfrm>
            <a:off x="2286000" y="3962400"/>
            <a:ext cx="61642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>
                <a:solidFill>
                  <a:srgbClr val="0052FF"/>
                </a:solidFill>
                <a:latin typeface=".VnTime" pitchFamily="34" charset="0"/>
              </a:rPr>
              <a:t>QM = QN = R suy ra Q thuéc trung trùc cña MN</a:t>
            </a:r>
          </a:p>
        </p:txBody>
      </p:sp>
      <p:sp>
        <p:nvSpPr>
          <p:cNvPr id="55340" name="Rectangle 44"/>
          <p:cNvSpPr>
            <a:spLocks noChangeArrowheads="1"/>
          </p:cNvSpPr>
          <p:nvPr/>
        </p:nvSpPr>
        <p:spPr bwMode="auto">
          <a:xfrm>
            <a:off x="1066800" y="4648200"/>
            <a:ext cx="693102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2400">
                <a:solidFill>
                  <a:srgbClr val="0052FF"/>
                </a:solidFill>
                <a:latin typeface=".VnTime" pitchFamily="34" charset="0"/>
              </a:rPr>
              <a:t>VËy ®­êng th¼ng PQ lµ trung trùc cña ®o¹n th¼ng MN.</a:t>
            </a:r>
          </a:p>
        </p:txBody>
      </p:sp>
      <p:sp>
        <p:nvSpPr>
          <p:cNvPr id="45076" name="Line 23"/>
          <p:cNvSpPr>
            <a:spLocks noChangeShapeType="1"/>
          </p:cNvSpPr>
          <p:nvPr/>
        </p:nvSpPr>
        <p:spPr bwMode="auto">
          <a:xfrm>
            <a:off x="5969000" y="1739900"/>
            <a:ext cx="2530475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5077" name="Text Box 45"/>
          <p:cNvSpPr txBox="1">
            <a:spLocks noChangeArrowheads="1"/>
          </p:cNvSpPr>
          <p:nvPr/>
        </p:nvSpPr>
        <p:spPr bwMode="auto">
          <a:xfrm>
            <a:off x="5829300" y="1536700"/>
            <a:ext cx="5334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000">
                <a:sym typeface="Wingdings 2" pitchFamily="18" charset="2"/>
              </a:rPr>
              <a:t></a:t>
            </a:r>
          </a:p>
        </p:txBody>
      </p:sp>
      <p:sp>
        <p:nvSpPr>
          <p:cNvPr id="45078" name="Text Box 46"/>
          <p:cNvSpPr txBox="1">
            <a:spLocks noChangeArrowheads="1"/>
          </p:cNvSpPr>
          <p:nvPr/>
        </p:nvSpPr>
        <p:spPr bwMode="auto">
          <a:xfrm>
            <a:off x="8382000" y="1536700"/>
            <a:ext cx="5334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000">
                <a:sym typeface="Wingdings 2" pitchFamily="18" charset="2"/>
              </a:rPr>
              <a:t>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53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53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500"/>
                                        <p:tgtEl>
                                          <p:spTgt spid="553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5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500"/>
                                        <p:tgtEl>
                                          <p:spTgt spid="553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9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1" dur="500"/>
                                        <p:tgtEl>
                                          <p:spTgt spid="553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3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5" dur="500"/>
                                        <p:tgtEl>
                                          <p:spTgt spid="553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53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9" dur="500"/>
                                        <p:tgtEl>
                                          <p:spTgt spid="553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/>
                                        <p:tgtEl>
                                          <p:spTgt spid="553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1" dur="500"/>
                                        <p:tgtEl>
                                          <p:spTgt spid="553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5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53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53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2000" fill="hold"/>
                                        <p:tgtEl>
                                          <p:spTgt spid="553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2000" fill="hold"/>
                                        <p:tgtEl>
                                          <p:spTgt spid="553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4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2000" fill="hold"/>
                                        <p:tgtEl>
                                          <p:spTgt spid="553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2000" fill="hold"/>
                                        <p:tgtEl>
                                          <p:spTgt spid="553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5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2000" fill="hold"/>
                                        <p:tgtEl>
                                          <p:spTgt spid="553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2000" fill="hold"/>
                                        <p:tgtEl>
                                          <p:spTgt spid="553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314" grpId="0"/>
      <p:bldP spid="55314" grpId="1"/>
      <p:bldP spid="55327" grpId="0" animBg="1"/>
      <p:bldP spid="55328" grpId="0" animBg="1"/>
      <p:bldP spid="55329" grpId="0" animBg="1"/>
      <p:bldP spid="55330" grpId="0" animBg="1"/>
      <p:bldP spid="55336" grpId="0"/>
      <p:bldP spid="55338" grpId="0"/>
      <p:bldP spid="55339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762000"/>
          </a:xfrm>
        </p:spPr>
        <p:txBody>
          <a:bodyPr/>
          <a:lstStyle/>
          <a:p>
            <a:pPr eaLnBrk="1" hangingPunct="1"/>
            <a:r>
              <a:rPr lang="vi-VN" sz="4000" smtClean="0">
                <a:solidFill>
                  <a:srgbClr val="6600FF"/>
                </a:solidFill>
              </a:rPr>
              <a:t>Hoạt động nhóm</a:t>
            </a:r>
            <a:endParaRPr lang="en-US" sz="4000" smtClean="0">
              <a:solidFill>
                <a:srgbClr val="6600FF"/>
              </a:solidFill>
            </a:endParaRPr>
          </a:p>
        </p:txBody>
      </p:sp>
      <p:sp>
        <p:nvSpPr>
          <p:cNvPr id="162819" name="Rectangle 3"/>
          <p:cNvSpPr>
            <a:spLocks noGrp="1" noChangeArrowheads="1"/>
          </p:cNvSpPr>
          <p:nvPr>
            <p:ph idx="1"/>
          </p:nvPr>
        </p:nvSpPr>
        <p:spPr>
          <a:xfrm>
            <a:off x="0" y="762000"/>
            <a:ext cx="9144000" cy="6096000"/>
          </a:xfrm>
        </p:spPr>
        <p:txBody>
          <a:bodyPr/>
          <a:lstStyle/>
          <a:p>
            <a:pPr marL="609600" indent="-609600" eaLnBrk="1" hangingPunct="1">
              <a:buFontTx/>
              <a:buNone/>
            </a:pPr>
            <a:r>
              <a:rPr lang="en-US" u="sng" smtClean="0">
                <a:solidFill>
                  <a:srgbClr val="CC6600"/>
                </a:solidFill>
              </a:rPr>
              <a:t>Bài 2:</a:t>
            </a:r>
            <a:r>
              <a:rPr lang="en-US" sz="2800" smtClean="0"/>
              <a:t> </a:t>
            </a:r>
            <a:r>
              <a:rPr lang="en-US" sz="2800" b="1" i="1" smtClean="0"/>
              <a:t>Hãy chọn đáp án đúng trong các câu sau: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en-US" sz="2800" smtClean="0"/>
              <a:t>Cho đoạn thẳng KL, d là đường trung trực của KL. I thuộc d. Khi đó:</a:t>
            </a:r>
          </a:p>
          <a:p>
            <a:pPr marL="609600" indent="-609600" eaLnBrk="1" hangingPunct="1">
              <a:buFontTx/>
              <a:buNone/>
            </a:pPr>
            <a:r>
              <a:rPr lang="en-US" sz="2800" smtClean="0"/>
              <a:t>      a) IK &gt; IL             b) IK &lt; IL               c) IK = IL </a:t>
            </a:r>
          </a:p>
          <a:p>
            <a:pPr marL="609600" indent="-609600" eaLnBrk="1" hangingPunct="1">
              <a:buFontTx/>
              <a:buNone/>
            </a:pPr>
            <a:r>
              <a:rPr lang="en-US" sz="2800" smtClean="0"/>
              <a:t> </a:t>
            </a:r>
          </a:p>
        </p:txBody>
      </p:sp>
      <p:sp>
        <p:nvSpPr>
          <p:cNvPr id="162820" name="Text Box 4"/>
          <p:cNvSpPr txBox="1">
            <a:spLocks noChangeArrowheads="1"/>
          </p:cNvSpPr>
          <p:nvPr/>
        </p:nvSpPr>
        <p:spPr bwMode="auto">
          <a:xfrm>
            <a:off x="0" y="2743200"/>
            <a:ext cx="9144000" cy="2227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566738" indent="-566738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en-US" sz="2800"/>
              <a:t>2.   Cho đoạn thẳng AB, P và N nằm ngoài AB sao cho </a:t>
            </a:r>
          </a:p>
          <a:p>
            <a:r>
              <a:rPr lang="en-US" sz="2800"/>
              <a:t>      PA = PB và NA = NB. Khi đó:</a:t>
            </a:r>
          </a:p>
          <a:p>
            <a:r>
              <a:rPr lang="en-US" sz="2800"/>
              <a:t>      a)     APN =    BPN</a:t>
            </a:r>
          </a:p>
          <a:p>
            <a:r>
              <a:rPr lang="en-US" sz="2800"/>
              <a:t>      b)     APN &lt;    BPN</a:t>
            </a:r>
          </a:p>
          <a:p>
            <a:r>
              <a:rPr lang="en-US" sz="2800"/>
              <a:t>      c)     APN &gt;    BPN.</a:t>
            </a:r>
          </a:p>
        </p:txBody>
      </p:sp>
      <p:graphicFrame>
        <p:nvGraphicFramePr>
          <p:cNvPr id="162821" name="Object 5"/>
          <p:cNvGraphicFramePr>
            <a:graphicFrameLocks noChangeAspect="1"/>
          </p:cNvGraphicFramePr>
          <p:nvPr/>
        </p:nvGraphicFramePr>
        <p:xfrm>
          <a:off x="1066800" y="3581400"/>
          <a:ext cx="5334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04" name="Equation" r:id="rId3" imgW="139680" imgH="164880" progId="Equation.3">
                  <p:embed/>
                </p:oleObj>
              </mc:Choice>
              <mc:Fallback>
                <p:oleObj name="Equation" r:id="rId3" imgW="139680" imgH="16488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3581400"/>
                        <a:ext cx="533400" cy="50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2825" name="Object 9"/>
          <p:cNvGraphicFramePr>
            <a:graphicFrameLocks noChangeAspect="1"/>
          </p:cNvGraphicFramePr>
          <p:nvPr/>
        </p:nvGraphicFramePr>
        <p:xfrm>
          <a:off x="2514600" y="3581400"/>
          <a:ext cx="5334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05" name="Equation" r:id="rId5" imgW="139680" imgH="164880" progId="Equation.3">
                  <p:embed/>
                </p:oleObj>
              </mc:Choice>
              <mc:Fallback>
                <p:oleObj name="Equation" r:id="rId5" imgW="139680" imgH="164880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4600" y="3581400"/>
                        <a:ext cx="533400" cy="50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2827" name="Object 11"/>
          <p:cNvGraphicFramePr>
            <a:graphicFrameLocks noChangeAspect="1"/>
          </p:cNvGraphicFramePr>
          <p:nvPr/>
        </p:nvGraphicFramePr>
        <p:xfrm>
          <a:off x="1066800" y="3962400"/>
          <a:ext cx="5334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06" name="Equation" r:id="rId6" imgW="139680" imgH="164880" progId="Equation.3">
                  <p:embed/>
                </p:oleObj>
              </mc:Choice>
              <mc:Fallback>
                <p:oleObj name="Equation" r:id="rId6" imgW="139680" imgH="164880" progId="Equation.3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3962400"/>
                        <a:ext cx="533400" cy="50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2829" name="Object 13"/>
          <p:cNvGraphicFramePr>
            <a:graphicFrameLocks noChangeAspect="1"/>
          </p:cNvGraphicFramePr>
          <p:nvPr/>
        </p:nvGraphicFramePr>
        <p:xfrm>
          <a:off x="2514600" y="3962400"/>
          <a:ext cx="5334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07" name="Equation" r:id="rId7" imgW="139680" imgH="164880" progId="Equation.3">
                  <p:embed/>
                </p:oleObj>
              </mc:Choice>
              <mc:Fallback>
                <p:oleObj name="Equation" r:id="rId7" imgW="139680" imgH="164880" progId="Equation.3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4600" y="3962400"/>
                        <a:ext cx="533400" cy="50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2830" name="Object 14"/>
          <p:cNvGraphicFramePr>
            <a:graphicFrameLocks noChangeAspect="1"/>
          </p:cNvGraphicFramePr>
          <p:nvPr/>
        </p:nvGraphicFramePr>
        <p:xfrm>
          <a:off x="1066800" y="4419600"/>
          <a:ext cx="5334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08" name="Equation" r:id="rId8" imgW="139680" imgH="164880" progId="Equation.3">
                  <p:embed/>
                </p:oleObj>
              </mc:Choice>
              <mc:Fallback>
                <p:oleObj name="Equation" r:id="rId8" imgW="139680" imgH="164880" progId="Equation.3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4419600"/>
                        <a:ext cx="533400" cy="50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2831" name="Object 15"/>
          <p:cNvGraphicFramePr>
            <a:graphicFrameLocks noChangeAspect="1"/>
          </p:cNvGraphicFramePr>
          <p:nvPr/>
        </p:nvGraphicFramePr>
        <p:xfrm>
          <a:off x="2514600" y="4419600"/>
          <a:ext cx="5334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09" name="Equation" r:id="rId9" imgW="139680" imgH="164880" progId="Equation.3">
                  <p:embed/>
                </p:oleObj>
              </mc:Choice>
              <mc:Fallback>
                <p:oleObj name="Equation" r:id="rId9" imgW="139680" imgH="164880" progId="Equation.3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4600" y="4419600"/>
                        <a:ext cx="533400" cy="50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Oval 10"/>
          <p:cNvSpPr>
            <a:spLocks noChangeArrowheads="1"/>
          </p:cNvSpPr>
          <p:nvPr/>
        </p:nvSpPr>
        <p:spPr bwMode="auto">
          <a:xfrm>
            <a:off x="5715000" y="2209800"/>
            <a:ext cx="609600" cy="525463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" name="Oval 10"/>
          <p:cNvSpPr>
            <a:spLocks noChangeArrowheads="1"/>
          </p:cNvSpPr>
          <p:nvPr/>
        </p:nvSpPr>
        <p:spPr bwMode="auto">
          <a:xfrm>
            <a:off x="304800" y="3657600"/>
            <a:ext cx="609600" cy="525463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" name="TextBox 14"/>
          <p:cNvSpPr txBox="1">
            <a:spLocks noChangeArrowheads="1"/>
          </p:cNvSpPr>
          <p:nvPr/>
        </p:nvSpPr>
        <p:spPr bwMode="auto">
          <a:xfrm>
            <a:off x="838200" y="5029200"/>
            <a:ext cx="66294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en-US" sz="28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Có giải thích và vẽ hình.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62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8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1628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3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5" dur="1" fill="hold"/>
                                        <p:tgtEl>
                                          <p:spTgt spid="162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8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0" dur="1" fill="hold"/>
                                        <p:tgtEl>
                                          <p:spTgt spid="16282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1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8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3" dur="1" fill="hold"/>
                                        <p:tgtEl>
                                          <p:spTgt spid="162829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4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8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6" dur="1" fill="hold"/>
                                        <p:tgtEl>
                                          <p:spTgt spid="162831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7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8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9" dur="1" fill="hold"/>
                                        <p:tgtEl>
                                          <p:spTgt spid="162821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0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8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2" dur="1" fill="hold"/>
                                        <p:tgtEl>
                                          <p:spTgt spid="16282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3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8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5" dur="1" fill="hold"/>
                                        <p:tgtEl>
                                          <p:spTgt spid="16283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6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8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8" dur="1" fill="hold"/>
                                        <p:tgtEl>
                                          <p:spTgt spid="16282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2820" grpId="0"/>
      <p:bldP spid="13" grpId="0" animBg="1"/>
      <p:bldP spid="14" grpId="0" animBg="1"/>
      <p:bldP spid="15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4281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9200" y="228600"/>
            <a:ext cx="4114800" cy="434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42819" name="Text Box 3"/>
          <p:cNvSpPr txBox="1">
            <a:spLocks noChangeArrowheads="1"/>
          </p:cNvSpPr>
          <p:nvPr/>
        </p:nvSpPr>
        <p:spPr bwMode="auto">
          <a:xfrm>
            <a:off x="152400" y="533400"/>
            <a:ext cx="4876800" cy="3232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400" b="1" u="sng">
                <a:solidFill>
                  <a:srgbClr val="0000FF"/>
                </a:solidFill>
                <a:latin typeface=".VnTime" pitchFamily="34" charset="0"/>
              </a:rPr>
              <a:t>Bµi 50: (Sgk/trang77):</a:t>
            </a:r>
          </a:p>
          <a:p>
            <a:pPr>
              <a:spcBef>
                <a:spcPct val="50000"/>
              </a:spcBef>
            </a:pPr>
            <a:r>
              <a:rPr lang="en-US" sz="2400">
                <a:latin typeface=".VnTime" pitchFamily="34" charset="0"/>
              </a:rPr>
              <a:t>Mét con ®­êng quèc lé c¸ch kh«ng </a:t>
            </a:r>
          </a:p>
          <a:p>
            <a:pPr>
              <a:spcBef>
                <a:spcPct val="50000"/>
              </a:spcBef>
            </a:pPr>
            <a:r>
              <a:rPr lang="en-US" sz="2400">
                <a:latin typeface=".VnTime" pitchFamily="34" charset="0"/>
              </a:rPr>
              <a:t>xa hai ®iÓm khu d©n c­. H·y </a:t>
            </a:r>
            <a:r>
              <a:rPr lang="en-US" sz="2400"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2400">
                <a:latin typeface=".VnTime" pitchFamily="34" charset="0"/>
              </a:rPr>
              <a:t> bªn</a:t>
            </a:r>
          </a:p>
          <a:p>
            <a:pPr>
              <a:spcBef>
                <a:spcPct val="50000"/>
              </a:spcBef>
            </a:pPr>
            <a:r>
              <a:rPr lang="en-US" sz="2400">
                <a:latin typeface=".VnTime" pitchFamily="34" charset="0"/>
              </a:rPr>
              <a:t> ®­êng ®ã mét ®Þa ®iÓm ®Ó x©y dùng</a:t>
            </a:r>
          </a:p>
          <a:p>
            <a:pPr>
              <a:spcBef>
                <a:spcPct val="50000"/>
              </a:spcBef>
            </a:pPr>
            <a:r>
              <a:rPr lang="en-US" sz="2400">
                <a:latin typeface=".VnTime" pitchFamily="34" charset="0"/>
              </a:rPr>
              <a:t> mét tr¹m y tÕ sao cho tr¹m y tÕ nµy</a:t>
            </a:r>
          </a:p>
          <a:p>
            <a:pPr>
              <a:spcBef>
                <a:spcPct val="50000"/>
              </a:spcBef>
            </a:pPr>
            <a:r>
              <a:rPr lang="en-US" sz="2400">
                <a:latin typeface=".VnTime" pitchFamily="34" charset="0"/>
              </a:rPr>
              <a:t> c¸ch ®Òu hai khu d©n c­.</a:t>
            </a:r>
          </a:p>
        </p:txBody>
      </p:sp>
      <p:sp>
        <p:nvSpPr>
          <p:cNvPr id="1442820" name="Text Box 4"/>
          <p:cNvSpPr txBox="1">
            <a:spLocks noChangeArrowheads="1"/>
          </p:cNvSpPr>
          <p:nvPr/>
        </p:nvSpPr>
        <p:spPr bwMode="auto">
          <a:xfrm>
            <a:off x="203200" y="4089400"/>
            <a:ext cx="6502400" cy="2014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 b="1" u="sng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</a:t>
            </a:r>
            <a:r>
              <a:rPr lang="en-US" sz="2800" b="1" u="sng" dirty="0">
                <a:solidFill>
                  <a:srgbClr val="0000FF"/>
                </a:solidFill>
                <a:latin typeface=".VnTime" pitchFamily="34" charset="0"/>
                <a:cs typeface="+mn-cs"/>
              </a:rPr>
              <a:t>¸p ¸n:</a:t>
            </a:r>
          </a:p>
          <a:p>
            <a:pPr>
              <a:spcBef>
                <a:spcPct val="50000"/>
              </a:spcBef>
              <a:defRPr/>
            </a:pPr>
            <a:r>
              <a:rPr lang="en-US" sz="2800" dirty="0">
                <a:latin typeface=".VnTime" pitchFamily="34" charset="0"/>
                <a:cs typeface="+mn-cs"/>
              </a:rPr>
              <a:t>-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Đ</a:t>
            </a:r>
            <a:r>
              <a:rPr lang="en-US" sz="2800" dirty="0">
                <a:latin typeface=".VnTime" pitchFamily="34" charset="0"/>
                <a:cs typeface="+mn-cs"/>
              </a:rPr>
              <a:t>Þa ®iÓm x©y tr¹m y tÕ lµ giao cña ®­êng trung trùc nèi hai ®iÓm d©n c</a:t>
            </a:r>
            <a:r>
              <a:rPr lang="vi-VN" sz="2800" dirty="0">
                <a:latin typeface="+mn-lt"/>
                <a:cs typeface="+mn-cs"/>
              </a:rPr>
              <a:t>ư</a:t>
            </a:r>
            <a:r>
              <a:rPr lang="en-US" sz="2800" dirty="0">
                <a:latin typeface=".VnTime" pitchFamily="34" charset="0"/>
                <a:cs typeface="+mn-cs"/>
              </a:rPr>
              <a:t> víi c¹nh ®ưêng quèc lé</a:t>
            </a:r>
            <a:r>
              <a:rPr lang="vi-VN" sz="2800" dirty="0">
                <a:latin typeface=".VnTime" pitchFamily="34" charset="0"/>
                <a:cs typeface="+mn-cs"/>
              </a:rPr>
              <a:t> (</a:t>
            </a:r>
            <a:r>
              <a:rPr lang="vi-VN" sz="2800" dirty="0">
                <a:latin typeface="+mn-lt"/>
                <a:cs typeface="+mn-cs"/>
              </a:rPr>
              <a:t>Áp dụng định lý 1).</a:t>
            </a:r>
            <a:endParaRPr lang="en-US" sz="2800" dirty="0">
              <a:latin typeface=".VnTime" pitchFamily="34" charset="0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2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442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442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442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28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4428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4428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4428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2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442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442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442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28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4428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4428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4428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28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4428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4428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4428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28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4428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4428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4428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32" presetClass="emph" presetSubtype="0" repeatCount="indefinite" fill="hold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Clr clrSpc="rgb" dir="cw">
                                      <p:cBhvr override="childStyle">
                                        <p:cTn id="38" dur="200" fill="hold"/>
                                        <p:tgtEl>
                                          <p:spTgt spid="14428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39" dur="200" fill="hold"/>
                                        <p:tgtEl>
                                          <p:spTgt spid="14428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0" dur="200" fill="hold"/>
                                        <p:tgtEl>
                                          <p:spTgt spid="14428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1" dur="200" fill="hold"/>
                                        <p:tgtEl>
                                          <p:spTgt spid="144281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42" dur="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281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3" dur="4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44281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44" dur="4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44281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5" dur="4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144281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46" dur="4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144281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28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4428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4428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14428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28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58" dur="1000"/>
                                        <p:tgtEl>
                                          <p:spTgt spid="14428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6" name="Text Box 4"/>
          <p:cNvSpPr txBox="1">
            <a:spLocks noChangeArrowheads="1"/>
          </p:cNvSpPr>
          <p:nvPr/>
        </p:nvSpPr>
        <p:spPr bwMode="auto">
          <a:xfrm>
            <a:off x="685800" y="0"/>
            <a:ext cx="7315200" cy="1384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400" b="1" i="1">
                <a:solidFill>
                  <a:srgbClr val="E7193B"/>
                </a:solidFill>
                <a:latin typeface=".VnTime" pitchFamily="34" charset="0"/>
              </a:rPr>
              <a:t>Bµi 46 trang 76 SGK</a:t>
            </a:r>
          </a:p>
          <a:p>
            <a:pPr>
              <a:spcBef>
                <a:spcPct val="50000"/>
              </a:spcBef>
            </a:pPr>
            <a:r>
              <a:rPr lang="en-US" sz="2400">
                <a:solidFill>
                  <a:srgbClr val="FF0000"/>
                </a:solidFill>
                <a:latin typeface=".VnTime" pitchFamily="34" charset="0"/>
              </a:rPr>
              <a:t>Cho tam gi¸c c©n ABC, BDC, EBC cã chung ®¸y BC. Chøng minh ba ®iÓm A, D, E th¼ng hµng</a:t>
            </a:r>
            <a:r>
              <a:rPr lang="en-US">
                <a:solidFill>
                  <a:srgbClr val="FF0000"/>
                </a:solidFill>
                <a:latin typeface=".VnTime" pitchFamily="34" charset="0"/>
              </a:rPr>
              <a:t>. </a:t>
            </a:r>
          </a:p>
        </p:txBody>
      </p:sp>
      <p:grpSp>
        <p:nvGrpSpPr>
          <p:cNvPr id="2" name="Group 30"/>
          <p:cNvGrpSpPr>
            <a:grpSpLocks/>
          </p:cNvGrpSpPr>
          <p:nvPr/>
        </p:nvGrpSpPr>
        <p:grpSpPr bwMode="auto">
          <a:xfrm>
            <a:off x="5715000" y="533400"/>
            <a:ext cx="3505200" cy="4100513"/>
            <a:chOff x="2544" y="1104"/>
            <a:chExt cx="2208" cy="2583"/>
          </a:xfrm>
        </p:grpSpPr>
        <p:sp>
          <p:nvSpPr>
            <p:cNvPr id="47117" name="Line 6"/>
            <p:cNvSpPr>
              <a:spLocks noChangeShapeType="1"/>
            </p:cNvSpPr>
            <p:nvPr/>
          </p:nvSpPr>
          <p:spPr bwMode="auto">
            <a:xfrm>
              <a:off x="2688" y="2544"/>
              <a:ext cx="177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7118" name="Line 7"/>
            <p:cNvSpPr>
              <a:spLocks noChangeShapeType="1"/>
            </p:cNvSpPr>
            <p:nvPr/>
          </p:nvSpPr>
          <p:spPr bwMode="auto">
            <a:xfrm>
              <a:off x="3600" y="1152"/>
              <a:ext cx="0" cy="24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lg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7119" name="Line 8"/>
            <p:cNvSpPr>
              <a:spLocks noChangeShapeType="1"/>
            </p:cNvSpPr>
            <p:nvPr/>
          </p:nvSpPr>
          <p:spPr bwMode="auto">
            <a:xfrm flipH="1">
              <a:off x="2688" y="1824"/>
              <a:ext cx="912" cy="72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7120" name="Line 9"/>
            <p:cNvSpPr>
              <a:spLocks noChangeShapeType="1"/>
            </p:cNvSpPr>
            <p:nvPr/>
          </p:nvSpPr>
          <p:spPr bwMode="auto">
            <a:xfrm>
              <a:off x="3600" y="1824"/>
              <a:ext cx="864" cy="72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7121" name="Line 10"/>
            <p:cNvSpPr>
              <a:spLocks noChangeShapeType="1"/>
            </p:cNvSpPr>
            <p:nvPr/>
          </p:nvSpPr>
          <p:spPr bwMode="auto">
            <a:xfrm flipH="1">
              <a:off x="2688" y="1296"/>
              <a:ext cx="912" cy="12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7122" name="Line 11"/>
            <p:cNvSpPr>
              <a:spLocks noChangeShapeType="1"/>
            </p:cNvSpPr>
            <p:nvPr/>
          </p:nvSpPr>
          <p:spPr bwMode="auto">
            <a:xfrm>
              <a:off x="3600" y="1296"/>
              <a:ext cx="864" cy="12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7123" name="Line 12"/>
            <p:cNvSpPr>
              <a:spLocks noChangeShapeType="1"/>
            </p:cNvSpPr>
            <p:nvPr/>
          </p:nvSpPr>
          <p:spPr bwMode="auto">
            <a:xfrm>
              <a:off x="2688" y="2544"/>
              <a:ext cx="912" cy="86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7124" name="Line 13"/>
            <p:cNvSpPr>
              <a:spLocks noChangeShapeType="1"/>
            </p:cNvSpPr>
            <p:nvPr/>
          </p:nvSpPr>
          <p:spPr bwMode="auto">
            <a:xfrm flipH="1">
              <a:off x="3600" y="2544"/>
              <a:ext cx="864" cy="86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7125" name="Line 14"/>
            <p:cNvSpPr>
              <a:spLocks noChangeShapeType="1"/>
            </p:cNvSpPr>
            <p:nvPr/>
          </p:nvSpPr>
          <p:spPr bwMode="auto">
            <a:xfrm>
              <a:off x="3120" y="1872"/>
              <a:ext cx="9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7126" name="Line 15"/>
            <p:cNvSpPr>
              <a:spLocks noChangeShapeType="1"/>
            </p:cNvSpPr>
            <p:nvPr/>
          </p:nvSpPr>
          <p:spPr bwMode="auto">
            <a:xfrm>
              <a:off x="3936" y="1872"/>
              <a:ext cx="9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7127" name="Line 16"/>
            <p:cNvSpPr>
              <a:spLocks noChangeShapeType="1"/>
            </p:cNvSpPr>
            <p:nvPr/>
          </p:nvSpPr>
          <p:spPr bwMode="auto">
            <a:xfrm>
              <a:off x="3216" y="2064"/>
              <a:ext cx="0" cy="96"/>
            </a:xfrm>
            <a:prstGeom prst="line">
              <a:avLst/>
            </a:prstGeom>
            <a:noFill/>
            <a:ln w="38100" cmpd="dbl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7128" name="Line 17"/>
            <p:cNvSpPr>
              <a:spLocks noChangeShapeType="1"/>
            </p:cNvSpPr>
            <p:nvPr/>
          </p:nvSpPr>
          <p:spPr bwMode="auto">
            <a:xfrm>
              <a:off x="3936" y="2064"/>
              <a:ext cx="0" cy="96"/>
            </a:xfrm>
            <a:prstGeom prst="line">
              <a:avLst/>
            </a:prstGeom>
            <a:noFill/>
            <a:ln w="38100" cmpd="dbl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7129" name="Line 18"/>
            <p:cNvSpPr>
              <a:spLocks noChangeShapeType="1"/>
            </p:cNvSpPr>
            <p:nvPr/>
          </p:nvSpPr>
          <p:spPr bwMode="auto">
            <a:xfrm>
              <a:off x="3120" y="2880"/>
              <a:ext cx="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7130" name="Line 20"/>
            <p:cNvSpPr>
              <a:spLocks noChangeShapeType="1"/>
            </p:cNvSpPr>
            <p:nvPr/>
          </p:nvSpPr>
          <p:spPr bwMode="auto">
            <a:xfrm>
              <a:off x="4080" y="2880"/>
              <a:ext cx="0" cy="9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7131" name="Line 23"/>
            <p:cNvSpPr>
              <a:spLocks noChangeShapeType="1"/>
            </p:cNvSpPr>
            <p:nvPr/>
          </p:nvSpPr>
          <p:spPr bwMode="auto">
            <a:xfrm>
              <a:off x="4032" y="2928"/>
              <a:ext cx="9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7132" name="Line 24"/>
            <p:cNvSpPr>
              <a:spLocks noChangeShapeType="1"/>
            </p:cNvSpPr>
            <p:nvPr/>
          </p:nvSpPr>
          <p:spPr bwMode="auto">
            <a:xfrm>
              <a:off x="3072" y="2928"/>
              <a:ext cx="9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7133" name="Text Box 25"/>
            <p:cNvSpPr txBox="1">
              <a:spLocks noChangeArrowheads="1"/>
            </p:cNvSpPr>
            <p:nvPr/>
          </p:nvSpPr>
          <p:spPr bwMode="auto">
            <a:xfrm>
              <a:off x="2544" y="2544"/>
              <a:ext cx="480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/>
                <a:t>B</a:t>
              </a:r>
            </a:p>
          </p:txBody>
        </p:sp>
        <p:sp>
          <p:nvSpPr>
            <p:cNvPr id="47134" name="Text Box 26"/>
            <p:cNvSpPr txBox="1">
              <a:spLocks noChangeArrowheads="1"/>
            </p:cNvSpPr>
            <p:nvPr/>
          </p:nvSpPr>
          <p:spPr bwMode="auto">
            <a:xfrm>
              <a:off x="4416" y="2496"/>
              <a:ext cx="336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/>
                <a:t>C</a:t>
              </a:r>
            </a:p>
          </p:txBody>
        </p:sp>
        <p:sp>
          <p:nvSpPr>
            <p:cNvPr id="47135" name="Text Box 27"/>
            <p:cNvSpPr txBox="1">
              <a:spLocks noChangeArrowheads="1"/>
            </p:cNvSpPr>
            <p:nvPr/>
          </p:nvSpPr>
          <p:spPr bwMode="auto">
            <a:xfrm>
              <a:off x="3600" y="1104"/>
              <a:ext cx="28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/>
                <a:t>A</a:t>
              </a:r>
            </a:p>
          </p:txBody>
        </p:sp>
        <p:sp>
          <p:nvSpPr>
            <p:cNvPr id="47136" name="Text Box 28"/>
            <p:cNvSpPr txBox="1">
              <a:spLocks noChangeArrowheads="1"/>
            </p:cNvSpPr>
            <p:nvPr/>
          </p:nvSpPr>
          <p:spPr bwMode="auto">
            <a:xfrm>
              <a:off x="3744" y="3456"/>
              <a:ext cx="28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/>
                <a:t>E</a:t>
              </a:r>
            </a:p>
          </p:txBody>
        </p:sp>
        <p:sp>
          <p:nvSpPr>
            <p:cNvPr id="47137" name="Text Box 29"/>
            <p:cNvSpPr txBox="1">
              <a:spLocks noChangeArrowheads="1"/>
            </p:cNvSpPr>
            <p:nvPr/>
          </p:nvSpPr>
          <p:spPr bwMode="auto">
            <a:xfrm>
              <a:off x="3600" y="1632"/>
              <a:ext cx="384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/>
                <a:t>D</a:t>
              </a:r>
            </a:p>
          </p:txBody>
        </p:sp>
      </p:grpSp>
      <p:grpSp>
        <p:nvGrpSpPr>
          <p:cNvPr id="3" name="Group 37"/>
          <p:cNvGrpSpPr>
            <a:grpSpLocks/>
          </p:cNvGrpSpPr>
          <p:nvPr/>
        </p:nvGrpSpPr>
        <p:grpSpPr bwMode="auto">
          <a:xfrm>
            <a:off x="990600" y="1524000"/>
            <a:ext cx="3733800" cy="2073275"/>
            <a:chOff x="624" y="1766"/>
            <a:chExt cx="2352" cy="1306"/>
          </a:xfrm>
        </p:grpSpPr>
        <p:sp>
          <p:nvSpPr>
            <p:cNvPr id="47111" name="Line 31"/>
            <p:cNvSpPr>
              <a:spLocks noChangeShapeType="1"/>
            </p:cNvSpPr>
            <p:nvPr/>
          </p:nvSpPr>
          <p:spPr bwMode="auto">
            <a:xfrm>
              <a:off x="960" y="1824"/>
              <a:ext cx="0" cy="12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7112" name="Line 32"/>
            <p:cNvSpPr>
              <a:spLocks noChangeShapeType="1"/>
            </p:cNvSpPr>
            <p:nvPr/>
          </p:nvSpPr>
          <p:spPr bwMode="auto">
            <a:xfrm>
              <a:off x="624" y="2726"/>
              <a:ext cx="235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7113" name="Text Box 33"/>
            <p:cNvSpPr txBox="1">
              <a:spLocks noChangeArrowheads="1"/>
            </p:cNvSpPr>
            <p:nvPr/>
          </p:nvSpPr>
          <p:spPr bwMode="auto">
            <a:xfrm>
              <a:off x="624" y="2121"/>
              <a:ext cx="336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>
                  <a:solidFill>
                    <a:srgbClr val="3333CC"/>
                  </a:solidFill>
                  <a:latin typeface=".VnTime" pitchFamily="34" charset="0"/>
                </a:rPr>
                <a:t>GT</a:t>
              </a:r>
            </a:p>
          </p:txBody>
        </p:sp>
        <p:sp>
          <p:nvSpPr>
            <p:cNvPr id="47114" name="Text Box 34"/>
            <p:cNvSpPr txBox="1">
              <a:spLocks noChangeArrowheads="1"/>
            </p:cNvSpPr>
            <p:nvPr/>
          </p:nvSpPr>
          <p:spPr bwMode="auto">
            <a:xfrm>
              <a:off x="624" y="2736"/>
              <a:ext cx="336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>
                  <a:solidFill>
                    <a:srgbClr val="3333CC"/>
                  </a:solidFill>
                  <a:latin typeface=".VnTime" pitchFamily="34" charset="0"/>
                </a:rPr>
                <a:t>KL</a:t>
              </a:r>
            </a:p>
          </p:txBody>
        </p:sp>
        <p:sp>
          <p:nvSpPr>
            <p:cNvPr id="47115" name="Text Box 35"/>
            <p:cNvSpPr txBox="1">
              <a:spLocks noChangeArrowheads="1"/>
            </p:cNvSpPr>
            <p:nvPr/>
          </p:nvSpPr>
          <p:spPr bwMode="auto">
            <a:xfrm>
              <a:off x="1008" y="1766"/>
              <a:ext cx="1872" cy="9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2400">
                  <a:solidFill>
                    <a:srgbClr val="3333CC"/>
                  </a:solidFill>
                  <a:latin typeface=".VnTime" pitchFamily="34" charset="0"/>
                  <a:sym typeface="Wingdings 3" pitchFamily="18" charset="2"/>
                </a:rPr>
                <a:t>ABC: AB = AC</a:t>
              </a:r>
            </a:p>
            <a:p>
              <a:pPr>
                <a:spcBef>
                  <a:spcPct val="50000"/>
                </a:spcBef>
              </a:pPr>
              <a:r>
                <a:rPr lang="en-US" sz="2400">
                  <a:solidFill>
                    <a:srgbClr val="3333CC"/>
                  </a:solidFill>
                  <a:latin typeface=".VnTime" pitchFamily="34" charset="0"/>
                  <a:sym typeface="Wingdings 3" pitchFamily="18" charset="2"/>
                </a:rPr>
                <a:t>DBC: DB = DC</a:t>
              </a:r>
            </a:p>
            <a:p>
              <a:pPr>
                <a:spcBef>
                  <a:spcPct val="50000"/>
                </a:spcBef>
              </a:pPr>
              <a:r>
                <a:rPr lang="en-US" sz="2400">
                  <a:solidFill>
                    <a:srgbClr val="3333CC"/>
                  </a:solidFill>
                  <a:latin typeface=".VnTime" pitchFamily="34" charset="0"/>
                  <a:sym typeface="Wingdings 3" pitchFamily="18" charset="2"/>
                </a:rPr>
                <a:t>EBC: EB = EC</a:t>
              </a:r>
            </a:p>
          </p:txBody>
        </p:sp>
        <p:sp>
          <p:nvSpPr>
            <p:cNvPr id="47116" name="Text Box 36"/>
            <p:cNvSpPr txBox="1">
              <a:spLocks noChangeArrowheads="1"/>
            </p:cNvSpPr>
            <p:nvPr/>
          </p:nvSpPr>
          <p:spPr bwMode="auto">
            <a:xfrm>
              <a:off x="1056" y="2736"/>
              <a:ext cx="1680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2400">
                  <a:solidFill>
                    <a:srgbClr val="3333CC"/>
                  </a:solidFill>
                  <a:latin typeface=".VnTime" pitchFamily="34" charset="0"/>
                </a:rPr>
                <a:t>A, D, E th¼ng hµng</a:t>
              </a:r>
            </a:p>
          </p:txBody>
        </p:sp>
      </p:grpSp>
      <p:sp>
        <p:nvSpPr>
          <p:cNvPr id="59430" name="Text Box 38"/>
          <p:cNvSpPr txBox="1">
            <a:spLocks noChangeArrowheads="1"/>
          </p:cNvSpPr>
          <p:nvPr/>
        </p:nvSpPr>
        <p:spPr bwMode="auto">
          <a:xfrm>
            <a:off x="457200" y="4267200"/>
            <a:ext cx="8382000" cy="2382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lnSpc>
                <a:spcPct val="70000"/>
              </a:lnSpc>
              <a:spcBef>
                <a:spcPct val="50000"/>
              </a:spcBef>
            </a:pPr>
            <a:r>
              <a:rPr lang="en-US" sz="2400">
                <a:solidFill>
                  <a:srgbClr val="3333CC"/>
                </a:solidFill>
                <a:latin typeface=".VnTime" pitchFamily="34" charset="0"/>
              </a:rPr>
              <a:t>AB = AC (gt) </a:t>
            </a:r>
            <a:r>
              <a:rPr lang="en-US" sz="2400">
                <a:solidFill>
                  <a:srgbClr val="3333CC"/>
                </a:solidFill>
                <a:sym typeface="Wingdings 3" pitchFamily="18" charset="2"/>
              </a:rPr>
              <a:t> </a:t>
            </a:r>
            <a:r>
              <a:rPr lang="en-US" sz="2400">
                <a:solidFill>
                  <a:srgbClr val="3333CC"/>
                </a:solidFill>
                <a:latin typeface=".VnTime" pitchFamily="34" charset="0"/>
                <a:sym typeface="Wingdings 3" pitchFamily="18" charset="2"/>
              </a:rPr>
              <a:t>A thuéc trung trùc cña BC ( </a:t>
            </a:r>
            <a:r>
              <a:rPr lang="en-US" sz="2400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  <a:sym typeface="Wingdings 3" pitchFamily="18" charset="2"/>
              </a:rPr>
              <a:t>Đ</a:t>
            </a:r>
            <a:r>
              <a:rPr lang="en-US" sz="2400">
                <a:solidFill>
                  <a:srgbClr val="3333CC"/>
                </a:solidFill>
                <a:latin typeface=".VnTime" pitchFamily="34" charset="0"/>
                <a:cs typeface="Times New Roman" pitchFamily="18" charset="0"/>
                <a:sym typeface="Wingdings 3" pitchFamily="18" charset="2"/>
              </a:rPr>
              <a:t>ịnh lý</a:t>
            </a:r>
            <a:r>
              <a:rPr lang="en-US" sz="2400">
                <a:solidFill>
                  <a:srgbClr val="3333CC"/>
                </a:solidFill>
                <a:latin typeface=".VnTime" pitchFamily="34" charset="0"/>
                <a:sym typeface="Wingdings 3" pitchFamily="18" charset="2"/>
              </a:rPr>
              <a:t> </a:t>
            </a:r>
            <a:r>
              <a:rPr lang="en-US" sz="2400" i="1">
                <a:solidFill>
                  <a:srgbClr val="3333CC"/>
                </a:solidFill>
                <a:latin typeface=".VnTime" pitchFamily="34" charset="0"/>
                <a:sym typeface="Wingdings 3" pitchFamily="18" charset="2"/>
              </a:rPr>
              <a:t>2</a:t>
            </a:r>
            <a:r>
              <a:rPr lang="en-US" sz="2400">
                <a:solidFill>
                  <a:srgbClr val="3333CC"/>
                </a:solidFill>
                <a:latin typeface=".VnTime" pitchFamily="34" charset="0"/>
                <a:sym typeface="Wingdings 3" pitchFamily="18" charset="2"/>
              </a:rPr>
              <a:t>)</a:t>
            </a:r>
          </a:p>
          <a:p>
            <a:pPr>
              <a:lnSpc>
                <a:spcPct val="70000"/>
              </a:lnSpc>
              <a:spcBef>
                <a:spcPct val="50000"/>
              </a:spcBef>
            </a:pPr>
            <a:r>
              <a:rPr lang="en-US" sz="2400">
                <a:solidFill>
                  <a:srgbClr val="3333CC"/>
                </a:solidFill>
                <a:latin typeface=".VnTime" pitchFamily="34" charset="0"/>
                <a:sym typeface="Wingdings 3" pitchFamily="18" charset="2"/>
              </a:rPr>
              <a:t>T­¬ng tù  DB = DC (gt)</a:t>
            </a:r>
          </a:p>
          <a:p>
            <a:pPr>
              <a:lnSpc>
                <a:spcPct val="70000"/>
              </a:lnSpc>
              <a:spcBef>
                <a:spcPct val="50000"/>
              </a:spcBef>
            </a:pPr>
            <a:r>
              <a:rPr lang="en-US" sz="2400">
                <a:solidFill>
                  <a:srgbClr val="3333CC"/>
                </a:solidFill>
                <a:latin typeface=".VnTime" pitchFamily="34" charset="0"/>
                <a:sym typeface="Wingdings 3" pitchFamily="18" charset="2"/>
              </a:rPr>
              <a:t>                 EB = EC (gt)</a:t>
            </a:r>
          </a:p>
          <a:p>
            <a:pPr>
              <a:lnSpc>
                <a:spcPct val="70000"/>
              </a:lnSpc>
              <a:spcBef>
                <a:spcPct val="50000"/>
              </a:spcBef>
            </a:pPr>
            <a:r>
              <a:rPr lang="en-US" sz="2400">
                <a:solidFill>
                  <a:srgbClr val="3333CC"/>
                </a:solidFill>
                <a:latin typeface=".VnTime" pitchFamily="34" charset="0"/>
                <a:sym typeface="Wingdings 3" pitchFamily="18" charset="2"/>
              </a:rPr>
              <a:t> </a:t>
            </a:r>
            <a:r>
              <a:rPr lang="en-US" sz="2400">
                <a:solidFill>
                  <a:srgbClr val="3333CC"/>
                </a:solidFill>
                <a:sym typeface="Wingdings 3" pitchFamily="18" charset="2"/>
              </a:rPr>
              <a:t></a:t>
            </a:r>
            <a:r>
              <a:rPr lang="en-US" sz="2400">
                <a:solidFill>
                  <a:srgbClr val="3333CC"/>
                </a:solidFill>
                <a:latin typeface=".VnTime" pitchFamily="34" charset="0"/>
                <a:sym typeface="Wingdings 3" pitchFamily="18" charset="2"/>
              </a:rPr>
              <a:t> E, D còng thuéc trung trùc cña BC</a:t>
            </a:r>
          </a:p>
          <a:p>
            <a:pPr>
              <a:lnSpc>
                <a:spcPct val="70000"/>
              </a:lnSpc>
              <a:spcBef>
                <a:spcPct val="50000"/>
              </a:spcBef>
            </a:pPr>
            <a:r>
              <a:rPr lang="en-US" sz="2400">
                <a:solidFill>
                  <a:srgbClr val="3333CC"/>
                </a:solidFill>
                <a:sym typeface="Wingdings 3" pitchFamily="18" charset="2"/>
              </a:rPr>
              <a:t> Suy ra:  </a:t>
            </a:r>
            <a:r>
              <a:rPr lang="en-US" sz="2400">
                <a:solidFill>
                  <a:srgbClr val="3333CC"/>
                </a:solidFill>
                <a:latin typeface=".VnTime" pitchFamily="34" charset="0"/>
                <a:sym typeface="Wingdings 3" pitchFamily="18" charset="2"/>
              </a:rPr>
              <a:t>A, D, E th¼ng hµng ( v</a:t>
            </a:r>
            <a:r>
              <a:rPr lang="en-US" sz="2400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  <a:sym typeface="Wingdings 3" pitchFamily="18" charset="2"/>
              </a:rPr>
              <a:t>ì</a:t>
            </a:r>
            <a:r>
              <a:rPr lang="en-US" sz="2400">
                <a:solidFill>
                  <a:srgbClr val="3333CC"/>
                </a:solidFill>
                <a:latin typeface=".VnTime" pitchFamily="34" charset="0"/>
                <a:sym typeface="Wingdings 3" pitchFamily="18" charset="2"/>
              </a:rPr>
              <a:t> cïng thuéc </a:t>
            </a:r>
            <a:r>
              <a:rPr lang="en-US" sz="2400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  <a:sym typeface="Wingdings 3" pitchFamily="18" charset="2"/>
              </a:rPr>
              <a:t>đườn</a:t>
            </a:r>
            <a:r>
              <a:rPr lang="en-US" sz="2400">
                <a:solidFill>
                  <a:srgbClr val="3333CC"/>
                </a:solidFill>
                <a:latin typeface=".VnTime" pitchFamily="34" charset="0"/>
                <a:sym typeface="Wingdings 3" pitchFamily="18" charset="2"/>
              </a:rPr>
              <a:t>g trung trùc cña BC )</a:t>
            </a:r>
          </a:p>
        </p:txBody>
      </p:sp>
      <p:sp>
        <p:nvSpPr>
          <p:cNvPr id="59434" name="Text Box 42"/>
          <p:cNvSpPr txBox="1">
            <a:spLocks noChangeArrowheads="1"/>
          </p:cNvSpPr>
          <p:nvPr/>
        </p:nvSpPr>
        <p:spPr bwMode="auto">
          <a:xfrm>
            <a:off x="2819400" y="3733800"/>
            <a:ext cx="2057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E7193B"/>
                </a:solidFill>
                <a:latin typeface=".VnTime" pitchFamily="34" charset="0"/>
              </a:rPr>
              <a:t>Chøng minh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500"/>
                                        <p:tgtEl>
                                          <p:spTgt spid="593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594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94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8" dur="500"/>
                                        <p:tgtEl>
                                          <p:spTgt spid="594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396" grpId="0"/>
      <p:bldP spid="59430" grpId="0"/>
      <p:bldP spid="5943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AutoShape 22"/>
          <p:cNvSpPr>
            <a:spLocks noChangeArrowheads="1"/>
          </p:cNvSpPr>
          <p:nvPr/>
        </p:nvSpPr>
        <p:spPr bwMode="auto">
          <a:xfrm>
            <a:off x="3810000" y="152400"/>
            <a:ext cx="5029200" cy="2286000"/>
          </a:xfrm>
          <a:prstGeom prst="wedgeEllipseCallout">
            <a:avLst>
              <a:gd name="adj1" fmla="val -48546"/>
              <a:gd name="adj2" fmla="val 103333"/>
            </a:avLst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US" sz="24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Dùng thước và compa dựng đường trung trực của đoạn thẳng như thế nào?</a:t>
            </a:r>
          </a:p>
        </p:txBody>
      </p:sp>
      <p:grpSp>
        <p:nvGrpSpPr>
          <p:cNvPr id="33795" name="Group 26"/>
          <p:cNvGrpSpPr>
            <a:grpSpLocks/>
          </p:cNvGrpSpPr>
          <p:nvPr/>
        </p:nvGrpSpPr>
        <p:grpSpPr bwMode="auto">
          <a:xfrm>
            <a:off x="762000" y="2590800"/>
            <a:ext cx="3505200" cy="3109913"/>
            <a:chOff x="576" y="720"/>
            <a:chExt cx="2208" cy="1959"/>
          </a:xfrm>
        </p:grpSpPr>
        <p:sp>
          <p:nvSpPr>
            <p:cNvPr id="33796" name="Oval 5"/>
            <p:cNvSpPr>
              <a:spLocks noChangeArrowheads="1"/>
            </p:cNvSpPr>
            <p:nvPr/>
          </p:nvSpPr>
          <p:spPr bwMode="auto">
            <a:xfrm>
              <a:off x="1584" y="1104"/>
              <a:ext cx="192" cy="192"/>
            </a:xfrm>
            <a:prstGeom prst="ellips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3797" name="Line 6"/>
            <p:cNvSpPr>
              <a:spLocks noChangeShapeType="1"/>
            </p:cNvSpPr>
            <p:nvPr/>
          </p:nvSpPr>
          <p:spPr bwMode="auto">
            <a:xfrm>
              <a:off x="1680" y="1296"/>
              <a:ext cx="0" cy="624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798" name="Line 7"/>
            <p:cNvSpPr>
              <a:spLocks noChangeShapeType="1"/>
            </p:cNvSpPr>
            <p:nvPr/>
          </p:nvSpPr>
          <p:spPr bwMode="auto">
            <a:xfrm flipH="1">
              <a:off x="1392" y="1920"/>
              <a:ext cx="288" cy="38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799" name="Line 8"/>
            <p:cNvSpPr>
              <a:spLocks noChangeShapeType="1"/>
            </p:cNvSpPr>
            <p:nvPr/>
          </p:nvSpPr>
          <p:spPr bwMode="auto">
            <a:xfrm>
              <a:off x="1680" y="1920"/>
              <a:ext cx="288" cy="38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800" name="Line 9"/>
            <p:cNvSpPr>
              <a:spLocks noChangeShapeType="1"/>
            </p:cNvSpPr>
            <p:nvPr/>
          </p:nvSpPr>
          <p:spPr bwMode="auto">
            <a:xfrm>
              <a:off x="1392" y="1488"/>
              <a:ext cx="57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801" name="Line 10"/>
            <p:cNvSpPr>
              <a:spLocks noChangeShapeType="1"/>
            </p:cNvSpPr>
            <p:nvPr/>
          </p:nvSpPr>
          <p:spPr bwMode="auto">
            <a:xfrm flipH="1">
              <a:off x="1248" y="1488"/>
              <a:ext cx="144" cy="14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802" name="Line 11"/>
            <p:cNvSpPr>
              <a:spLocks noChangeShapeType="1"/>
            </p:cNvSpPr>
            <p:nvPr/>
          </p:nvSpPr>
          <p:spPr bwMode="auto">
            <a:xfrm>
              <a:off x="1968" y="1488"/>
              <a:ext cx="192" cy="14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803" name="Line 12"/>
            <p:cNvSpPr>
              <a:spLocks noChangeShapeType="1"/>
            </p:cNvSpPr>
            <p:nvPr/>
          </p:nvSpPr>
          <p:spPr bwMode="auto">
            <a:xfrm>
              <a:off x="2160" y="1536"/>
              <a:ext cx="0" cy="96"/>
            </a:xfrm>
            <a:prstGeom prst="line">
              <a:avLst/>
            </a:prstGeom>
            <a:noFill/>
            <a:ln w="38100" cmpd="dbl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804" name="Line 13"/>
            <p:cNvSpPr>
              <a:spLocks noChangeShapeType="1"/>
            </p:cNvSpPr>
            <p:nvPr/>
          </p:nvSpPr>
          <p:spPr bwMode="auto">
            <a:xfrm flipH="1">
              <a:off x="2064" y="1632"/>
              <a:ext cx="96" cy="52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805" name="Line 14"/>
            <p:cNvSpPr>
              <a:spLocks noChangeShapeType="1"/>
            </p:cNvSpPr>
            <p:nvPr/>
          </p:nvSpPr>
          <p:spPr bwMode="auto">
            <a:xfrm>
              <a:off x="2160" y="1632"/>
              <a:ext cx="192" cy="52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806" name="Line 15"/>
            <p:cNvSpPr>
              <a:spLocks noChangeShapeType="1"/>
            </p:cNvSpPr>
            <p:nvPr/>
          </p:nvSpPr>
          <p:spPr bwMode="auto">
            <a:xfrm flipH="1">
              <a:off x="1200" y="1344"/>
              <a:ext cx="96" cy="624"/>
            </a:xfrm>
            <a:prstGeom prst="line">
              <a:avLst/>
            </a:prstGeom>
            <a:noFill/>
            <a:ln w="76200" cmpd="tri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807" name="Line 16"/>
            <p:cNvSpPr>
              <a:spLocks noChangeShapeType="1"/>
            </p:cNvSpPr>
            <p:nvPr/>
          </p:nvSpPr>
          <p:spPr bwMode="auto">
            <a:xfrm>
              <a:off x="864" y="2448"/>
              <a:ext cx="1632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808" name="Text Box 17"/>
            <p:cNvSpPr txBox="1">
              <a:spLocks noChangeArrowheads="1"/>
            </p:cNvSpPr>
            <p:nvPr/>
          </p:nvSpPr>
          <p:spPr bwMode="auto">
            <a:xfrm>
              <a:off x="576" y="2448"/>
              <a:ext cx="28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>
                  <a:latin typeface=".VnTime" pitchFamily="34" charset="0"/>
                </a:rPr>
                <a:t>A</a:t>
              </a:r>
            </a:p>
          </p:txBody>
        </p:sp>
        <p:sp>
          <p:nvSpPr>
            <p:cNvPr id="33809" name="Text Box 18"/>
            <p:cNvSpPr txBox="1">
              <a:spLocks noChangeArrowheads="1"/>
            </p:cNvSpPr>
            <p:nvPr/>
          </p:nvSpPr>
          <p:spPr bwMode="auto">
            <a:xfrm>
              <a:off x="2496" y="2448"/>
              <a:ext cx="28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>
                  <a:latin typeface=".VnTime" pitchFamily="34" charset="0"/>
                </a:rPr>
                <a:t>B</a:t>
              </a:r>
            </a:p>
          </p:txBody>
        </p:sp>
        <p:sp>
          <p:nvSpPr>
            <p:cNvPr id="33810" name="Text Box 19"/>
            <p:cNvSpPr txBox="1">
              <a:spLocks noChangeArrowheads="1"/>
            </p:cNvSpPr>
            <p:nvPr/>
          </p:nvSpPr>
          <p:spPr bwMode="auto">
            <a:xfrm>
              <a:off x="1728" y="720"/>
              <a:ext cx="336" cy="51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4800" b="1">
                  <a:latin typeface=".VnTime" pitchFamily="34" charset="0"/>
                </a:rPr>
                <a:t>?</a:t>
              </a:r>
            </a:p>
          </p:txBody>
        </p:sp>
        <p:sp>
          <p:nvSpPr>
            <p:cNvPr id="33811" name="Text Box 24"/>
            <p:cNvSpPr txBox="1">
              <a:spLocks noChangeArrowheads="1"/>
            </p:cNvSpPr>
            <p:nvPr/>
          </p:nvSpPr>
          <p:spPr bwMode="auto">
            <a:xfrm>
              <a:off x="736" y="2320"/>
              <a:ext cx="288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2000">
                  <a:solidFill>
                    <a:srgbClr val="E7193B"/>
                  </a:solidFill>
                  <a:sym typeface="Wingdings 2" pitchFamily="18" charset="2"/>
                </a:rPr>
                <a:t></a:t>
              </a:r>
            </a:p>
          </p:txBody>
        </p:sp>
        <p:sp>
          <p:nvSpPr>
            <p:cNvPr id="33812" name="Text Box 25"/>
            <p:cNvSpPr txBox="1">
              <a:spLocks noChangeArrowheads="1"/>
            </p:cNvSpPr>
            <p:nvPr/>
          </p:nvSpPr>
          <p:spPr bwMode="auto">
            <a:xfrm>
              <a:off x="2400" y="2320"/>
              <a:ext cx="288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2000">
                  <a:solidFill>
                    <a:srgbClr val="E7193B"/>
                  </a:solidFill>
                  <a:sym typeface="Wingdings 2" pitchFamily="18" charset="2"/>
                </a:rPr>
                <a:t>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517525" indent="-517525" eaLnBrk="1" fontAlgn="auto" hangingPunct="1">
              <a:spcAft>
                <a:spcPts val="0"/>
              </a:spcAft>
              <a:defRPr/>
            </a:pPr>
            <a:r>
              <a:rPr lang="en-US" sz="4000" dirty="0">
                <a:latin typeface="Times New Roman" pitchFamily="18" charset="0"/>
              </a:rPr>
              <a:t>1. </a:t>
            </a:r>
            <a:r>
              <a:rPr lang="en-US" sz="4000" u="sng" dirty="0">
                <a:solidFill>
                  <a:srgbClr val="6600FF"/>
                </a:solidFill>
                <a:latin typeface="Times New Roman" pitchFamily="18" charset="0"/>
              </a:rPr>
              <a:t>Định lí về tính chất của các điểm            thuộc đường trung trực</a:t>
            </a:r>
            <a:r>
              <a:rPr lang="en-US" sz="4000" dirty="0">
                <a:solidFill>
                  <a:srgbClr val="6600FF"/>
                </a:solidFill>
                <a:latin typeface="Times New Roman" pitchFamily="18" charset="0"/>
              </a:rPr>
              <a:t>: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371600"/>
            <a:ext cx="4343400" cy="5486400"/>
          </a:xfrm>
        </p:spPr>
        <p:txBody>
          <a:bodyPr>
            <a:normAutofit fontScale="92500"/>
          </a:bodyPr>
          <a:lstStyle/>
          <a:p>
            <a:pPr marL="609600" indent="-609600" eaLnBrk="1" fontAlgn="auto" hangingPunct="1">
              <a:lnSpc>
                <a:spcPct val="80000"/>
              </a:lnSpc>
              <a:spcAft>
                <a:spcPts val="0"/>
              </a:spcAft>
              <a:buClr>
                <a:schemeClr val="accent3"/>
              </a:buClr>
              <a:buFontTx/>
              <a:buAutoNum type="alphaLcParenR"/>
              <a:defRPr/>
            </a:pPr>
            <a:r>
              <a:rPr lang="en-US" u="sng" dirty="0">
                <a:solidFill>
                  <a:srgbClr val="CC6600"/>
                </a:solidFill>
              </a:rPr>
              <a:t>Thực hành:</a:t>
            </a:r>
          </a:p>
          <a:p>
            <a:pPr marL="609600" indent="-609600" eaLnBrk="1" fontAlgn="auto" hangingPunct="1">
              <a:lnSpc>
                <a:spcPct val="80000"/>
              </a:lnSpc>
              <a:spcAft>
                <a:spcPts val="0"/>
              </a:spcAft>
              <a:buClr>
                <a:schemeClr val="accent3"/>
              </a:buClr>
              <a:buFontTx/>
              <a:buNone/>
              <a:defRPr/>
            </a:pPr>
            <a:r>
              <a:rPr lang="en-US" sz="2000" dirty="0"/>
              <a:t>   </a:t>
            </a:r>
            <a:r>
              <a:rPr lang="en-US" sz="2400" dirty="0">
                <a:sym typeface="Wingdings 2" pitchFamily="18" charset="2"/>
              </a:rPr>
              <a:t> </a:t>
            </a:r>
            <a:r>
              <a:rPr lang="en-US" sz="2800" dirty="0"/>
              <a:t>Lấy một mảnh giấy có mép cắt là đoạn thẳng  AB:</a:t>
            </a:r>
          </a:p>
          <a:p>
            <a:pPr marL="609600" indent="-609600" eaLnBrk="1" fontAlgn="auto" hangingPunct="1">
              <a:lnSpc>
                <a:spcPct val="80000"/>
              </a:lnSpc>
              <a:spcAft>
                <a:spcPts val="0"/>
              </a:spcAft>
              <a:buClr>
                <a:schemeClr val="accent3"/>
              </a:buClr>
              <a:buFontTx/>
              <a:buNone/>
              <a:defRPr/>
            </a:pPr>
            <a:endParaRPr lang="en-US" sz="2800" dirty="0"/>
          </a:p>
          <a:p>
            <a:pPr marL="609600" indent="-609600" eaLnBrk="1" fontAlgn="auto" hangingPunct="1">
              <a:lnSpc>
                <a:spcPct val="80000"/>
              </a:lnSpc>
              <a:spcAft>
                <a:spcPts val="0"/>
              </a:spcAft>
              <a:buClr>
                <a:schemeClr val="accent3"/>
              </a:buClr>
              <a:buFontTx/>
              <a:buNone/>
              <a:defRPr/>
            </a:pPr>
            <a:endParaRPr lang="en-US" sz="2800" dirty="0"/>
          </a:p>
          <a:p>
            <a:pPr marL="609600" indent="-609600" eaLnBrk="1" fontAlgn="auto" hangingPunct="1">
              <a:lnSpc>
                <a:spcPct val="80000"/>
              </a:lnSpc>
              <a:spcAft>
                <a:spcPts val="0"/>
              </a:spcAft>
              <a:buClr>
                <a:schemeClr val="accent3"/>
              </a:buClr>
              <a:buFontTx/>
              <a:buNone/>
              <a:defRPr/>
            </a:pPr>
            <a:r>
              <a:rPr lang="en-US" sz="2800" dirty="0"/>
              <a:t>   </a:t>
            </a:r>
            <a:r>
              <a:rPr lang="en-US" sz="2800" dirty="0">
                <a:sym typeface="Wingdings 2" pitchFamily="18" charset="2"/>
              </a:rPr>
              <a:t> Gấp mảnh giấy sao </a:t>
            </a:r>
            <a:r>
              <a:rPr lang="en-US" sz="2800" dirty="0" smtClean="0">
                <a:sym typeface="Wingdings 2" pitchFamily="18" charset="2"/>
              </a:rPr>
              <a:t>cho mút </a:t>
            </a:r>
            <a:r>
              <a:rPr lang="en-US" sz="2800" dirty="0">
                <a:sym typeface="Wingdings 2" pitchFamily="18" charset="2"/>
              </a:rPr>
              <a:t>A trùng với </a:t>
            </a:r>
            <a:r>
              <a:rPr lang="en-US" sz="2800" dirty="0" smtClean="0">
                <a:sym typeface="Wingdings 2" pitchFamily="18" charset="2"/>
              </a:rPr>
              <a:t>mút B. Ta được nếp gấp 1.</a:t>
            </a:r>
          </a:p>
          <a:p>
            <a:pPr marL="609600" indent="-609600" eaLnBrk="1" fontAlgn="auto" hangingPunct="1">
              <a:lnSpc>
                <a:spcPct val="80000"/>
              </a:lnSpc>
              <a:spcAft>
                <a:spcPts val="0"/>
              </a:spcAft>
              <a:buClr>
                <a:schemeClr val="accent3"/>
              </a:buClr>
              <a:buFontTx/>
              <a:buNone/>
              <a:defRPr/>
            </a:pPr>
            <a:endParaRPr lang="en-US" sz="2800" dirty="0"/>
          </a:p>
          <a:p>
            <a:pPr marL="609600" indent="-609600" eaLnBrk="1" fontAlgn="auto" hangingPunct="1">
              <a:lnSpc>
                <a:spcPct val="80000"/>
              </a:lnSpc>
              <a:spcAft>
                <a:spcPts val="0"/>
              </a:spcAft>
              <a:buClr>
                <a:schemeClr val="accent3"/>
              </a:buClr>
              <a:buFontTx/>
              <a:buNone/>
              <a:defRPr/>
            </a:pPr>
            <a:r>
              <a:rPr lang="en-US" sz="2800" dirty="0"/>
              <a:t>  </a:t>
            </a:r>
            <a:r>
              <a:rPr lang="en-US" sz="2800" dirty="0">
                <a:solidFill>
                  <a:srgbClr val="0000FF"/>
                </a:solidFill>
                <a:sym typeface="Wingdings 2" pitchFamily="18" charset="2"/>
              </a:rPr>
              <a:t></a:t>
            </a:r>
            <a:r>
              <a:rPr lang="en-US" sz="2800" dirty="0">
                <a:sym typeface="Wingdings 2" pitchFamily="18" charset="2"/>
              </a:rPr>
              <a:t>  Nếp gấp 1 là đường trung trực của đoạn thẳng AB</a:t>
            </a:r>
            <a:r>
              <a:rPr lang="en-US" sz="2800" dirty="0" smtClean="0">
                <a:sym typeface="Wingdings 2" pitchFamily="18" charset="2"/>
              </a:rPr>
              <a:t>.( Vì nó vuông góc với đoạn thẳng AB tại trung điểm của nó)</a:t>
            </a:r>
            <a:endParaRPr lang="en-US" sz="2800" dirty="0">
              <a:sym typeface="Wingdings 2" pitchFamily="18" charset="2"/>
            </a:endParaRPr>
          </a:p>
        </p:txBody>
      </p:sp>
      <p:grpSp>
        <p:nvGrpSpPr>
          <p:cNvPr id="2" name="Group 35"/>
          <p:cNvGrpSpPr>
            <a:grpSpLocks/>
          </p:cNvGrpSpPr>
          <p:nvPr/>
        </p:nvGrpSpPr>
        <p:grpSpPr bwMode="auto">
          <a:xfrm>
            <a:off x="4724400" y="1676400"/>
            <a:ext cx="3084513" cy="2389188"/>
            <a:chOff x="1632" y="2208"/>
            <a:chExt cx="2208" cy="1872"/>
          </a:xfrm>
        </p:grpSpPr>
        <p:sp>
          <p:nvSpPr>
            <p:cNvPr id="1038" name="Text Box 22"/>
            <p:cNvSpPr txBox="1">
              <a:spLocks noChangeArrowheads="1"/>
            </p:cNvSpPr>
            <p:nvPr/>
          </p:nvSpPr>
          <p:spPr bwMode="auto">
            <a:xfrm>
              <a:off x="1632" y="3849"/>
              <a:ext cx="43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>
                  <a:latin typeface=".VnTime" pitchFamily="34" charset="0"/>
                </a:rPr>
                <a:t>A</a:t>
              </a:r>
            </a:p>
          </p:txBody>
        </p:sp>
        <p:sp>
          <p:nvSpPr>
            <p:cNvPr id="1039" name="Text Box 23"/>
            <p:cNvSpPr txBox="1">
              <a:spLocks noChangeArrowheads="1"/>
            </p:cNvSpPr>
            <p:nvPr/>
          </p:nvSpPr>
          <p:spPr bwMode="auto">
            <a:xfrm>
              <a:off x="3504" y="3849"/>
              <a:ext cx="336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>
                  <a:latin typeface=".VnTime" pitchFamily="34" charset="0"/>
                </a:rPr>
                <a:t>B</a:t>
              </a:r>
            </a:p>
          </p:txBody>
        </p:sp>
        <p:sp>
          <p:nvSpPr>
            <p:cNvPr id="1040" name="Line 24"/>
            <p:cNvSpPr>
              <a:spLocks noChangeShapeType="1"/>
            </p:cNvSpPr>
            <p:nvPr/>
          </p:nvSpPr>
          <p:spPr bwMode="auto">
            <a:xfrm>
              <a:off x="1872" y="3840"/>
              <a:ext cx="1776" cy="0"/>
            </a:xfrm>
            <a:prstGeom prst="line">
              <a:avLst/>
            </a:prstGeom>
            <a:noFill/>
            <a:ln w="38100">
              <a:solidFill>
                <a:srgbClr val="E7193B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41" name="Line 27"/>
            <p:cNvSpPr>
              <a:spLocks noChangeShapeType="1"/>
            </p:cNvSpPr>
            <p:nvPr/>
          </p:nvSpPr>
          <p:spPr bwMode="auto">
            <a:xfrm flipV="1">
              <a:off x="1872" y="2736"/>
              <a:ext cx="0" cy="110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42" name="Line 28"/>
            <p:cNvSpPr>
              <a:spLocks noChangeShapeType="1"/>
            </p:cNvSpPr>
            <p:nvPr/>
          </p:nvSpPr>
          <p:spPr bwMode="auto">
            <a:xfrm flipV="1">
              <a:off x="3648" y="2208"/>
              <a:ext cx="0" cy="163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43" name="Freeform 34"/>
            <p:cNvSpPr>
              <a:spLocks/>
            </p:cNvSpPr>
            <p:nvPr/>
          </p:nvSpPr>
          <p:spPr bwMode="auto">
            <a:xfrm>
              <a:off x="1880" y="2216"/>
              <a:ext cx="1760" cy="520"/>
            </a:xfrm>
            <a:custGeom>
              <a:avLst/>
              <a:gdLst>
                <a:gd name="T0" fmla="*/ 0 w 1760"/>
                <a:gd name="T1" fmla="*/ 520 h 520"/>
                <a:gd name="T2" fmla="*/ 120 w 1760"/>
                <a:gd name="T3" fmla="*/ 448 h 520"/>
                <a:gd name="T4" fmla="*/ 168 w 1760"/>
                <a:gd name="T5" fmla="*/ 416 h 520"/>
                <a:gd name="T6" fmla="*/ 192 w 1760"/>
                <a:gd name="T7" fmla="*/ 400 h 520"/>
                <a:gd name="T8" fmla="*/ 288 w 1760"/>
                <a:gd name="T9" fmla="*/ 328 h 520"/>
                <a:gd name="T10" fmla="*/ 336 w 1760"/>
                <a:gd name="T11" fmla="*/ 296 h 520"/>
                <a:gd name="T12" fmla="*/ 400 w 1760"/>
                <a:gd name="T13" fmla="*/ 264 h 520"/>
                <a:gd name="T14" fmla="*/ 512 w 1760"/>
                <a:gd name="T15" fmla="*/ 184 h 520"/>
                <a:gd name="T16" fmla="*/ 744 w 1760"/>
                <a:gd name="T17" fmla="*/ 160 h 520"/>
                <a:gd name="T18" fmla="*/ 1184 w 1760"/>
                <a:gd name="T19" fmla="*/ 152 h 520"/>
                <a:gd name="T20" fmla="*/ 1328 w 1760"/>
                <a:gd name="T21" fmla="*/ 72 h 520"/>
                <a:gd name="T22" fmla="*/ 1384 w 1760"/>
                <a:gd name="T23" fmla="*/ 40 h 520"/>
                <a:gd name="T24" fmla="*/ 1456 w 1760"/>
                <a:gd name="T25" fmla="*/ 0 h 520"/>
                <a:gd name="T26" fmla="*/ 1760 w 1760"/>
                <a:gd name="T27" fmla="*/ 0 h 520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w 1760"/>
                <a:gd name="T43" fmla="*/ 0 h 520"/>
                <a:gd name="T44" fmla="*/ 1760 w 1760"/>
                <a:gd name="T45" fmla="*/ 520 h 520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T42" t="T43" r="T44" b="T45"/>
              <a:pathLst>
                <a:path w="1760" h="520">
                  <a:moveTo>
                    <a:pt x="0" y="520"/>
                  </a:moveTo>
                  <a:cubicBezTo>
                    <a:pt x="71" y="508"/>
                    <a:pt x="69" y="488"/>
                    <a:pt x="120" y="448"/>
                  </a:cubicBezTo>
                  <a:cubicBezTo>
                    <a:pt x="135" y="436"/>
                    <a:pt x="152" y="427"/>
                    <a:pt x="168" y="416"/>
                  </a:cubicBezTo>
                  <a:cubicBezTo>
                    <a:pt x="176" y="411"/>
                    <a:pt x="192" y="400"/>
                    <a:pt x="192" y="400"/>
                  </a:cubicBezTo>
                  <a:cubicBezTo>
                    <a:pt x="215" y="365"/>
                    <a:pt x="253" y="351"/>
                    <a:pt x="288" y="328"/>
                  </a:cubicBezTo>
                  <a:cubicBezTo>
                    <a:pt x="348" y="288"/>
                    <a:pt x="279" y="315"/>
                    <a:pt x="336" y="296"/>
                  </a:cubicBezTo>
                  <a:cubicBezTo>
                    <a:pt x="475" y="192"/>
                    <a:pt x="274" y="336"/>
                    <a:pt x="400" y="264"/>
                  </a:cubicBezTo>
                  <a:cubicBezTo>
                    <a:pt x="438" y="242"/>
                    <a:pt x="470" y="202"/>
                    <a:pt x="512" y="184"/>
                  </a:cubicBezTo>
                  <a:cubicBezTo>
                    <a:pt x="574" y="157"/>
                    <a:pt x="693" y="161"/>
                    <a:pt x="744" y="160"/>
                  </a:cubicBezTo>
                  <a:cubicBezTo>
                    <a:pt x="891" y="156"/>
                    <a:pt x="1037" y="155"/>
                    <a:pt x="1184" y="152"/>
                  </a:cubicBezTo>
                  <a:cubicBezTo>
                    <a:pt x="1230" y="137"/>
                    <a:pt x="1288" y="99"/>
                    <a:pt x="1328" y="72"/>
                  </a:cubicBezTo>
                  <a:cubicBezTo>
                    <a:pt x="1385" y="34"/>
                    <a:pt x="1316" y="57"/>
                    <a:pt x="1384" y="40"/>
                  </a:cubicBezTo>
                  <a:cubicBezTo>
                    <a:pt x="1439" y="3"/>
                    <a:pt x="1414" y="14"/>
                    <a:pt x="1456" y="0"/>
                  </a:cubicBezTo>
                  <a:cubicBezTo>
                    <a:pt x="1756" y="8"/>
                    <a:pt x="1682" y="78"/>
                    <a:pt x="1760" y="0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" name="Group 42"/>
          <p:cNvGrpSpPr>
            <a:grpSpLocks/>
          </p:cNvGrpSpPr>
          <p:nvPr/>
        </p:nvGrpSpPr>
        <p:grpSpPr bwMode="auto">
          <a:xfrm>
            <a:off x="5334000" y="4267200"/>
            <a:ext cx="1828800" cy="2374900"/>
            <a:chOff x="480" y="816"/>
            <a:chExt cx="1152" cy="1479"/>
          </a:xfrm>
        </p:grpSpPr>
        <p:sp>
          <p:nvSpPr>
            <p:cNvPr id="1031" name="Line 26"/>
            <p:cNvSpPr>
              <a:spLocks noChangeShapeType="1"/>
            </p:cNvSpPr>
            <p:nvPr/>
          </p:nvSpPr>
          <p:spPr bwMode="auto">
            <a:xfrm>
              <a:off x="720" y="1056"/>
              <a:ext cx="0" cy="100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32" name="Line 27"/>
            <p:cNvSpPr>
              <a:spLocks noChangeShapeType="1"/>
            </p:cNvSpPr>
            <p:nvPr/>
          </p:nvSpPr>
          <p:spPr bwMode="auto">
            <a:xfrm>
              <a:off x="720" y="2064"/>
              <a:ext cx="720" cy="0"/>
            </a:xfrm>
            <a:prstGeom prst="line">
              <a:avLst/>
            </a:prstGeom>
            <a:noFill/>
            <a:ln w="38100">
              <a:solidFill>
                <a:srgbClr val="E7193B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33" name="Line 28"/>
            <p:cNvSpPr>
              <a:spLocks noChangeShapeType="1"/>
            </p:cNvSpPr>
            <p:nvPr/>
          </p:nvSpPr>
          <p:spPr bwMode="auto">
            <a:xfrm flipV="1">
              <a:off x="1440" y="816"/>
              <a:ext cx="0" cy="1248"/>
            </a:xfrm>
            <a:prstGeom prst="line">
              <a:avLst/>
            </a:prstGeom>
            <a:noFill/>
            <a:ln w="38100">
              <a:solidFill>
                <a:srgbClr val="0052FF"/>
              </a:solidFill>
              <a:prstDash val="lg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cxnSp>
          <p:nvCxnSpPr>
            <p:cNvPr id="1034" name="AutoShape 29"/>
            <p:cNvCxnSpPr>
              <a:cxnSpLocks noChangeShapeType="1"/>
            </p:cNvCxnSpPr>
            <p:nvPr/>
          </p:nvCxnSpPr>
          <p:spPr bwMode="auto">
            <a:xfrm rot="-5400000">
              <a:off x="960" y="576"/>
              <a:ext cx="240" cy="720"/>
            </a:xfrm>
            <a:prstGeom prst="curvedConnector2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035" name="Text Box 30"/>
            <p:cNvSpPr txBox="1">
              <a:spLocks noChangeArrowheads="1"/>
            </p:cNvSpPr>
            <p:nvPr/>
          </p:nvSpPr>
          <p:spPr bwMode="auto">
            <a:xfrm>
              <a:off x="480" y="2064"/>
              <a:ext cx="360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>
                  <a:latin typeface=".VnTime" pitchFamily="34" charset="0"/>
                </a:rPr>
                <a:t>A</a:t>
              </a:r>
            </a:p>
          </p:txBody>
        </p:sp>
        <p:sp>
          <p:nvSpPr>
            <p:cNvPr id="1036" name="Text Box 31"/>
            <p:cNvSpPr txBox="1">
              <a:spLocks noChangeArrowheads="1"/>
            </p:cNvSpPr>
            <p:nvPr/>
          </p:nvSpPr>
          <p:spPr bwMode="auto">
            <a:xfrm>
              <a:off x="720" y="2064"/>
              <a:ext cx="576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>
                  <a:latin typeface=".VnTime" pitchFamily="34" charset="0"/>
                </a:rPr>
                <a:t>B</a:t>
              </a:r>
            </a:p>
          </p:txBody>
        </p:sp>
        <p:graphicFrame>
          <p:nvGraphicFramePr>
            <p:cNvPr id="1026" name="Object 43"/>
            <p:cNvGraphicFramePr>
              <a:graphicFrameLocks noChangeAspect="1"/>
            </p:cNvGraphicFramePr>
            <p:nvPr/>
          </p:nvGraphicFramePr>
          <p:xfrm>
            <a:off x="738" y="2160"/>
            <a:ext cx="78" cy="7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51" name="Equation" r:id="rId3" imgW="126725" imgH="126725" progId="Equation.DSMT4">
                    <p:embed/>
                  </p:oleObj>
                </mc:Choice>
                <mc:Fallback>
                  <p:oleObj name="Equation" r:id="rId3" imgW="126725" imgH="126725" progId="Equation.DSMT4">
                    <p:embed/>
                    <p:pic>
                      <p:nvPicPr>
                        <p:cNvPr id="0" name="Object 4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738" y="2160"/>
                          <a:ext cx="78" cy="7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037" name="Text Box 34"/>
            <p:cNvSpPr txBox="1">
              <a:spLocks noChangeArrowheads="1"/>
            </p:cNvSpPr>
            <p:nvPr/>
          </p:nvSpPr>
          <p:spPr bwMode="auto">
            <a:xfrm>
              <a:off x="1440" y="1344"/>
              <a:ext cx="19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>
                  <a:latin typeface=".VnTime" pitchFamily="34" charset="0"/>
                </a:rPr>
                <a:t>1</a:t>
              </a: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48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2000"/>
                                        <p:tgtEl>
                                          <p:spTgt spid="34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348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7" dur="500"/>
                                        <p:tgtEl>
                                          <p:spTgt spid="348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48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48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1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534988" indent="-534988" eaLnBrk="1" fontAlgn="auto" hangingPunct="1">
              <a:spcAft>
                <a:spcPts val="0"/>
              </a:spcAft>
              <a:defRPr/>
            </a:pPr>
            <a:r>
              <a:rPr lang="en-US" sz="4000">
                <a:latin typeface="Times New Roman" pitchFamily="18" charset="0"/>
              </a:rPr>
              <a:t>1. </a:t>
            </a:r>
            <a:r>
              <a:rPr lang="en-US" sz="4000" u="sng">
                <a:solidFill>
                  <a:srgbClr val="6600FF"/>
                </a:solidFill>
                <a:latin typeface="Times New Roman" pitchFamily="18" charset="0"/>
              </a:rPr>
              <a:t>Định lí về tính chất của các điểm        thuộc đường trung trực:</a:t>
            </a:r>
          </a:p>
        </p:txBody>
      </p:sp>
      <p:pic>
        <p:nvPicPr>
          <p:cNvPr id="47112" name="Picture 8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638800" y="1143000"/>
            <a:ext cx="3505200" cy="3505200"/>
          </a:xfrm>
          <a:noFill/>
        </p:spPr>
      </p:pic>
      <p:sp>
        <p:nvSpPr>
          <p:cNvPr id="4710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905000"/>
            <a:ext cx="8229600" cy="4525963"/>
          </a:xfrm>
        </p:spPr>
        <p:txBody>
          <a:bodyPr/>
          <a:lstStyle/>
          <a:p>
            <a:pPr marL="609600" indent="-609600" eaLnBrk="1" hangingPunct="1">
              <a:lnSpc>
                <a:spcPct val="80000"/>
              </a:lnSpc>
              <a:buFontTx/>
              <a:buAutoNum type="alphaLcParenR"/>
            </a:pPr>
            <a:r>
              <a:rPr lang="en-US" u="sng" smtClean="0">
                <a:solidFill>
                  <a:srgbClr val="CC6600"/>
                </a:solidFill>
              </a:rPr>
              <a:t>Thực hành:</a:t>
            </a:r>
          </a:p>
          <a:p>
            <a:pPr marL="609600" indent="-609600" eaLnBrk="1" hangingPunct="1">
              <a:lnSpc>
                <a:spcPct val="80000"/>
              </a:lnSpc>
              <a:buFontTx/>
              <a:buNone/>
            </a:pPr>
            <a:r>
              <a:rPr lang="en-US" sz="2000" smtClean="0"/>
              <a:t>   </a:t>
            </a:r>
            <a:r>
              <a:rPr lang="en-US" sz="2800" smtClean="0">
                <a:sym typeface="Wingdings 2" pitchFamily="18" charset="2"/>
              </a:rPr>
              <a:t> Lấy điểm M trên nếp </a:t>
            </a:r>
          </a:p>
          <a:p>
            <a:pPr marL="609600" indent="-609600" eaLnBrk="1" hangingPunct="1">
              <a:lnSpc>
                <a:spcPct val="80000"/>
              </a:lnSpc>
              <a:buFontTx/>
              <a:buNone/>
            </a:pPr>
            <a:r>
              <a:rPr lang="en-US" sz="2800" smtClean="0">
                <a:sym typeface="Wingdings 2" pitchFamily="18" charset="2"/>
              </a:rPr>
              <a:t>       gấp 1, gấp đoạn thẳng </a:t>
            </a:r>
          </a:p>
          <a:p>
            <a:pPr marL="609600" indent="-609600" eaLnBrk="1" hangingPunct="1">
              <a:lnSpc>
                <a:spcPct val="80000"/>
              </a:lnSpc>
              <a:buFontTx/>
              <a:buNone/>
            </a:pPr>
            <a:r>
              <a:rPr lang="en-US" sz="2800" smtClean="0">
                <a:sym typeface="Wingdings 2" pitchFamily="18" charset="2"/>
              </a:rPr>
              <a:t>       AM (hoặc BM) được </a:t>
            </a:r>
          </a:p>
          <a:p>
            <a:pPr marL="609600" indent="-609600" eaLnBrk="1" hangingPunct="1">
              <a:lnSpc>
                <a:spcPct val="80000"/>
              </a:lnSpc>
              <a:buFontTx/>
              <a:buNone/>
            </a:pPr>
            <a:r>
              <a:rPr lang="en-US" sz="2800" smtClean="0">
                <a:sym typeface="Wingdings 2" pitchFamily="18" charset="2"/>
              </a:rPr>
              <a:t>       nếp gấp 2.</a:t>
            </a:r>
          </a:p>
          <a:p>
            <a:pPr marL="609600" indent="-609600" eaLnBrk="1" hangingPunct="1">
              <a:lnSpc>
                <a:spcPct val="80000"/>
              </a:lnSpc>
              <a:buFontTx/>
              <a:buNone/>
            </a:pPr>
            <a:r>
              <a:rPr lang="en-US" sz="2800" smtClean="0">
                <a:sym typeface="Wingdings 2" pitchFamily="18" charset="2"/>
              </a:rPr>
              <a:t>     </a:t>
            </a:r>
          </a:p>
          <a:p>
            <a:pPr marL="609600" indent="-609600" eaLnBrk="1" hangingPunct="1">
              <a:lnSpc>
                <a:spcPct val="80000"/>
              </a:lnSpc>
              <a:buFontTx/>
              <a:buNone/>
            </a:pPr>
            <a:r>
              <a:rPr lang="en-US" sz="2800" smtClean="0">
                <a:sym typeface="Wingdings 2" pitchFamily="18" charset="2"/>
              </a:rPr>
              <a:t>     - Độ dài của nếp gấp 2 </a:t>
            </a:r>
          </a:p>
          <a:p>
            <a:pPr marL="609600" indent="-609600" eaLnBrk="1" hangingPunct="1">
              <a:lnSpc>
                <a:spcPct val="80000"/>
              </a:lnSpc>
              <a:buFontTx/>
              <a:buNone/>
            </a:pPr>
            <a:r>
              <a:rPr lang="en-US" sz="2800" smtClean="0">
                <a:sym typeface="Wingdings 2" pitchFamily="18" charset="2"/>
              </a:rPr>
              <a:t>       là khoảng cách từ M đến A và B.</a:t>
            </a:r>
          </a:p>
          <a:p>
            <a:pPr marL="609600" indent="-609600" eaLnBrk="1" hangingPunct="1">
              <a:lnSpc>
                <a:spcPct val="80000"/>
              </a:lnSpc>
              <a:buFontTx/>
              <a:buNone/>
            </a:pPr>
            <a:r>
              <a:rPr lang="en-US" sz="2800" smtClean="0">
                <a:sym typeface="Wingdings 2" pitchFamily="18" charset="2"/>
              </a:rPr>
              <a:t>     - Hãy so sánh độ dài MA và MB? </a:t>
            </a:r>
          </a:p>
          <a:p>
            <a:pPr marL="609600" indent="-609600" eaLnBrk="1" hangingPunct="1">
              <a:lnSpc>
                <a:spcPct val="80000"/>
              </a:lnSpc>
              <a:buFontTx/>
              <a:buNone/>
            </a:pPr>
            <a:r>
              <a:rPr lang="en-US" sz="2800" smtClean="0">
                <a:sym typeface="Wingdings 2" pitchFamily="18" charset="2"/>
              </a:rPr>
              <a:t>   </a:t>
            </a:r>
            <a:r>
              <a:rPr lang="en-US" sz="2800" smtClean="0">
                <a:solidFill>
                  <a:srgbClr val="0000FF"/>
                </a:solidFill>
                <a:sym typeface="Wingdings 2" pitchFamily="18" charset="2"/>
              </a:rPr>
              <a:t>Ta thấy: MA = MB (vì A trùng với B)</a:t>
            </a:r>
          </a:p>
        </p:txBody>
      </p:sp>
      <p:sp>
        <p:nvSpPr>
          <p:cNvPr id="35845" name="Rectangle 9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5105400" y="1600200"/>
            <a:ext cx="4038600" cy="4525963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endParaRPr lang="en-US" sz="2000" smtClean="0"/>
          </a:p>
          <a:p>
            <a:pPr eaLnBrk="1" hangingPunct="1">
              <a:lnSpc>
                <a:spcPct val="80000"/>
              </a:lnSpc>
            </a:pPr>
            <a:endParaRPr lang="en-US" sz="2000" smtClean="0"/>
          </a:p>
          <a:p>
            <a:pPr eaLnBrk="1" hangingPunct="1">
              <a:lnSpc>
                <a:spcPct val="80000"/>
              </a:lnSpc>
            </a:pPr>
            <a:endParaRPr lang="en-US" sz="2000" smtClean="0"/>
          </a:p>
          <a:p>
            <a:pPr eaLnBrk="1" hangingPunct="1">
              <a:lnSpc>
                <a:spcPct val="80000"/>
              </a:lnSpc>
            </a:pPr>
            <a:endParaRPr lang="en-US" sz="2000" smtClean="0"/>
          </a:p>
          <a:p>
            <a:pPr eaLnBrk="1" hangingPunct="1">
              <a:lnSpc>
                <a:spcPct val="80000"/>
              </a:lnSpc>
            </a:pPr>
            <a:endParaRPr lang="en-US" sz="2000" smtClean="0"/>
          </a:p>
          <a:p>
            <a:pPr eaLnBrk="1" hangingPunct="1">
              <a:lnSpc>
                <a:spcPct val="80000"/>
              </a:lnSpc>
            </a:pPr>
            <a:endParaRPr lang="vi-VN" sz="200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471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0" dur="500"/>
                                        <p:tgtEl>
                                          <p:spTgt spid="471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3" dur="500"/>
                                        <p:tgtEl>
                                          <p:spTgt spid="471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6" dur="500"/>
                                        <p:tgtEl>
                                          <p:spTgt spid="471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1" dur="2000"/>
                                        <p:tgtEl>
                                          <p:spTgt spid="47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471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471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471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4710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4710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4710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4710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4710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4710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4710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4710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4710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4" name="Text Box 6"/>
          <p:cNvSpPr txBox="1">
            <a:spLocks noChangeArrowheads="1"/>
          </p:cNvSpPr>
          <p:nvPr/>
        </p:nvSpPr>
        <p:spPr bwMode="auto">
          <a:xfrm>
            <a:off x="533400" y="1600200"/>
            <a:ext cx="82296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 b="1">
                <a:solidFill>
                  <a:srgbClr val="3333CC"/>
                </a:solidFill>
                <a:latin typeface=".VnTime" pitchFamily="34" charset="0"/>
              </a:rPr>
              <a:t>b. ĐÞnh lý 1 </a:t>
            </a:r>
            <a:r>
              <a:rPr lang="en-US" sz="2400" b="1" i="1">
                <a:solidFill>
                  <a:srgbClr val="3333CC"/>
                </a:solidFill>
                <a:latin typeface=".VnTime" pitchFamily="34" charset="0"/>
              </a:rPr>
              <a:t>(ĐÞnh lý thuËn</a:t>
            </a:r>
            <a:r>
              <a:rPr lang="en-US" sz="2400" b="1">
                <a:solidFill>
                  <a:srgbClr val="3333CC"/>
                </a:solidFill>
                <a:latin typeface=".VnTime" pitchFamily="34" charset="0"/>
              </a:rPr>
              <a:t> </a:t>
            </a:r>
            <a:r>
              <a:rPr lang="en-US" sz="2400" b="1" i="1">
                <a:solidFill>
                  <a:srgbClr val="3333CC"/>
                </a:solidFill>
                <a:latin typeface=".VnTime" pitchFamily="34" charset="0"/>
              </a:rPr>
              <a:t>):</a:t>
            </a:r>
          </a:p>
        </p:txBody>
      </p:sp>
      <p:graphicFrame>
        <p:nvGraphicFramePr>
          <p:cNvPr id="22561" name="Group 33"/>
          <p:cNvGraphicFramePr>
            <a:graphicFrameLocks noGrp="1"/>
          </p:cNvGraphicFramePr>
          <p:nvPr>
            <p:ph idx="1"/>
          </p:nvPr>
        </p:nvGraphicFramePr>
        <p:xfrm>
          <a:off x="304800" y="2057400"/>
          <a:ext cx="8610600" cy="1066800"/>
        </p:xfrm>
        <a:graphic>
          <a:graphicData uri="http://schemas.openxmlformats.org/drawingml/2006/table">
            <a:tbl>
              <a:tblPr/>
              <a:tblGrid>
                <a:gridCol w="8610600"/>
              </a:tblGrid>
              <a:tr h="990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.VnTime" pitchFamily="34" charset="0"/>
                        </a:rPr>
                        <a:t>§iÓm n»m trªn ®­êng trung trùc cña mét ®o¹n th¼ng th× c¸ch ®Òu hai ®Çu mót cña ®o¹n th¼ng ®ã.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6873" name="Text Box 22"/>
          <p:cNvSpPr txBox="1">
            <a:spLocks noChangeArrowheads="1"/>
          </p:cNvSpPr>
          <p:nvPr/>
        </p:nvSpPr>
        <p:spPr bwMode="auto">
          <a:xfrm>
            <a:off x="304800" y="3214688"/>
            <a:ext cx="83058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/>
          </a:p>
        </p:txBody>
      </p:sp>
      <p:sp>
        <p:nvSpPr>
          <p:cNvPr id="36874" name="Text Box 23"/>
          <p:cNvSpPr txBox="1">
            <a:spLocks noChangeArrowheads="1"/>
          </p:cNvSpPr>
          <p:nvPr/>
        </p:nvSpPr>
        <p:spPr bwMode="auto">
          <a:xfrm>
            <a:off x="304800" y="0"/>
            <a:ext cx="82296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400">
                <a:solidFill>
                  <a:srgbClr val="FF0728"/>
                </a:solidFill>
                <a:latin typeface=".VnTime" pitchFamily="34" charset="0"/>
              </a:rPr>
              <a:t>TiÕt 61: </a:t>
            </a:r>
            <a:r>
              <a:rPr lang="en-US" sz="2400">
                <a:solidFill>
                  <a:srgbClr val="FF0728"/>
                </a:solidFill>
                <a:latin typeface=".VnTimeH" pitchFamily="34" charset="0"/>
              </a:rPr>
              <a:t>tÝnh chÊt ®­êng trung trùc cña mét ®o¹n th¼ng</a:t>
            </a:r>
          </a:p>
        </p:txBody>
      </p:sp>
      <p:sp>
        <p:nvSpPr>
          <p:cNvPr id="36875" name="Rectangle 24"/>
          <p:cNvSpPr>
            <a:spLocks noChangeArrowheads="1"/>
          </p:cNvSpPr>
          <p:nvPr/>
        </p:nvSpPr>
        <p:spPr bwMode="auto">
          <a:xfrm>
            <a:off x="228600" y="838200"/>
            <a:ext cx="82296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en-US" sz="2400" b="1">
                <a:latin typeface=".VnTime" pitchFamily="34" charset="0"/>
              </a:rPr>
              <a:t>1. ĐÞnh lý vÒ tÝnh chÊt cña c¸c ®iÓm thuéc ®­ưêng trung trùc.</a:t>
            </a:r>
          </a:p>
        </p:txBody>
      </p:sp>
      <p:sp>
        <p:nvSpPr>
          <p:cNvPr id="36876" name="Text Box 25"/>
          <p:cNvSpPr txBox="1">
            <a:spLocks noChangeArrowheads="1"/>
          </p:cNvSpPr>
          <p:nvPr/>
        </p:nvSpPr>
        <p:spPr bwMode="auto">
          <a:xfrm>
            <a:off x="685800" y="1371600"/>
            <a:ext cx="73914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/>
          </a:p>
        </p:txBody>
      </p:sp>
      <p:sp>
        <p:nvSpPr>
          <p:cNvPr id="36877" name="Text Box 26"/>
          <p:cNvSpPr txBox="1">
            <a:spLocks noChangeArrowheads="1"/>
          </p:cNvSpPr>
          <p:nvPr/>
        </p:nvSpPr>
        <p:spPr bwMode="auto">
          <a:xfrm>
            <a:off x="533400" y="1219200"/>
            <a:ext cx="7543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 b="1">
                <a:latin typeface=".VnTime" pitchFamily="34" charset="0"/>
              </a:rPr>
              <a:t>a. Thùc hµnh:</a:t>
            </a:r>
          </a:p>
        </p:txBody>
      </p:sp>
      <p:sp>
        <p:nvSpPr>
          <p:cNvPr id="36878" name="Text Box 27"/>
          <p:cNvSpPr txBox="1">
            <a:spLocks noChangeArrowheads="1"/>
          </p:cNvSpPr>
          <p:nvPr/>
        </p:nvSpPr>
        <p:spPr bwMode="auto">
          <a:xfrm>
            <a:off x="533400" y="3276600"/>
            <a:ext cx="8001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/>
          </a:p>
        </p:txBody>
      </p:sp>
      <p:sp>
        <p:nvSpPr>
          <p:cNvPr id="22557" name="Text Box 29"/>
          <p:cNvSpPr txBox="1">
            <a:spLocks noChangeArrowheads="1"/>
          </p:cNvSpPr>
          <p:nvPr/>
        </p:nvSpPr>
        <p:spPr bwMode="auto">
          <a:xfrm>
            <a:off x="304800" y="3200400"/>
            <a:ext cx="9067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 i="1">
                <a:solidFill>
                  <a:srgbClr val="FF0000"/>
                </a:solidFill>
                <a:latin typeface=".VnTime" pitchFamily="34" charset="0"/>
              </a:rPr>
              <a:t>Cô thÓ</a:t>
            </a:r>
            <a:r>
              <a:rPr lang="en-US" sz="2400">
                <a:solidFill>
                  <a:srgbClr val="FF0000"/>
                </a:solidFill>
                <a:latin typeface=".VnTime" pitchFamily="34" charset="0"/>
              </a:rPr>
              <a:t>: </a:t>
            </a:r>
            <a:r>
              <a:rPr lang="en-US" sz="2200">
                <a:solidFill>
                  <a:srgbClr val="FF0000"/>
                </a:solidFill>
                <a:latin typeface=".VnTime" pitchFamily="34" charset="0"/>
              </a:rPr>
              <a:t>NÕu M n»m trªn ®­êng trung trùc cña ®o¹n th¼ng AB </a:t>
            </a:r>
            <a:r>
              <a:rPr lang="en-US" sz="22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2200">
                <a:solidFill>
                  <a:srgbClr val="FF0000"/>
                </a:solidFill>
                <a:latin typeface=".VnTime" pitchFamily="34" charset="0"/>
              </a:rPr>
              <a:t> MA = MB</a:t>
            </a:r>
          </a:p>
        </p:txBody>
      </p:sp>
      <p:sp>
        <p:nvSpPr>
          <p:cNvPr id="22569" name="AutoShape 41"/>
          <p:cNvSpPr>
            <a:spLocks noChangeArrowheads="1"/>
          </p:cNvSpPr>
          <p:nvPr/>
        </p:nvSpPr>
        <p:spPr bwMode="auto">
          <a:xfrm>
            <a:off x="228600" y="3657600"/>
            <a:ext cx="6629400" cy="1143000"/>
          </a:xfrm>
          <a:prstGeom prst="wedgeEllipseCallout">
            <a:avLst>
              <a:gd name="adj1" fmla="val 33861"/>
              <a:gd name="adj2" fmla="val 102222"/>
            </a:avLst>
          </a:prstGeom>
          <a:ln>
            <a:headEnd/>
            <a:tailEnd/>
          </a:ln>
          <a:extLst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algn="ctr">
              <a:spcBef>
                <a:spcPct val="50000"/>
              </a:spcBef>
              <a:defRPr/>
            </a:pPr>
            <a:r>
              <a:rPr lang="en-US" sz="2800" b="1" dirty="0">
                <a:solidFill>
                  <a:srgbClr val="FF0000"/>
                </a:solidFill>
                <a:latin typeface=".VnTime" pitchFamily="34" charset="0"/>
              </a:rPr>
              <a:t>H·y viÕt GT, KL cña ®Þnh lý</a:t>
            </a:r>
          </a:p>
          <a:p>
            <a:pPr algn="ctr">
              <a:defRPr/>
            </a:pPr>
            <a:endParaRPr lang="en-US" sz="2800" dirty="0">
              <a:solidFill>
                <a:schemeClr val="accent3">
                  <a:lumMod val="40000"/>
                  <a:lumOff val="60000"/>
                </a:schemeClr>
              </a:solidFill>
              <a:latin typeface=".VnTime" pitchFamily="34" charset="0"/>
            </a:endParaRPr>
          </a:p>
        </p:txBody>
      </p:sp>
      <p:grpSp>
        <p:nvGrpSpPr>
          <p:cNvPr id="2" name="Group 67"/>
          <p:cNvGrpSpPr>
            <a:grpSpLocks/>
          </p:cNvGrpSpPr>
          <p:nvPr/>
        </p:nvGrpSpPr>
        <p:grpSpPr bwMode="auto">
          <a:xfrm>
            <a:off x="5257800" y="3810000"/>
            <a:ext cx="3659188" cy="2743200"/>
            <a:chOff x="3312" y="2400"/>
            <a:chExt cx="2305" cy="1728"/>
          </a:xfrm>
        </p:grpSpPr>
        <p:sp>
          <p:nvSpPr>
            <p:cNvPr id="36889" name="Line 47"/>
            <p:cNvSpPr>
              <a:spLocks noChangeShapeType="1"/>
            </p:cNvSpPr>
            <p:nvPr/>
          </p:nvSpPr>
          <p:spPr bwMode="auto">
            <a:xfrm>
              <a:off x="4446" y="2400"/>
              <a:ext cx="18" cy="1728"/>
            </a:xfrm>
            <a:prstGeom prst="line">
              <a:avLst/>
            </a:prstGeom>
            <a:noFill/>
            <a:ln w="28575">
              <a:solidFill>
                <a:srgbClr val="E7193B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890" name="Rectangle 49"/>
            <p:cNvSpPr>
              <a:spLocks noChangeArrowheads="1"/>
            </p:cNvSpPr>
            <p:nvPr/>
          </p:nvSpPr>
          <p:spPr bwMode="auto">
            <a:xfrm>
              <a:off x="4502" y="2400"/>
              <a:ext cx="71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600">
                  <a:solidFill>
                    <a:srgbClr val="000000"/>
                  </a:solidFill>
                </a:rPr>
                <a:t>d</a:t>
              </a:r>
              <a:endParaRPr lang="en-US"/>
            </a:p>
          </p:txBody>
        </p:sp>
        <p:sp>
          <p:nvSpPr>
            <p:cNvPr id="36891" name="Line 50"/>
            <p:cNvSpPr>
              <a:spLocks noChangeShapeType="1"/>
            </p:cNvSpPr>
            <p:nvPr/>
          </p:nvSpPr>
          <p:spPr bwMode="auto">
            <a:xfrm>
              <a:off x="3418" y="3539"/>
              <a:ext cx="2052" cy="1"/>
            </a:xfrm>
            <a:prstGeom prst="line">
              <a:avLst/>
            </a:prstGeom>
            <a:noFill/>
            <a:ln w="22225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892" name="Line 51"/>
            <p:cNvSpPr>
              <a:spLocks noChangeShapeType="1"/>
            </p:cNvSpPr>
            <p:nvPr/>
          </p:nvSpPr>
          <p:spPr bwMode="auto">
            <a:xfrm flipH="1">
              <a:off x="3418" y="2729"/>
              <a:ext cx="1021" cy="810"/>
            </a:xfrm>
            <a:prstGeom prst="line">
              <a:avLst/>
            </a:prstGeom>
            <a:noFill/>
            <a:ln w="22225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893" name="Line 52"/>
            <p:cNvSpPr>
              <a:spLocks noChangeShapeType="1"/>
            </p:cNvSpPr>
            <p:nvPr/>
          </p:nvSpPr>
          <p:spPr bwMode="auto">
            <a:xfrm>
              <a:off x="4439" y="2729"/>
              <a:ext cx="1031" cy="810"/>
            </a:xfrm>
            <a:prstGeom prst="line">
              <a:avLst/>
            </a:prstGeom>
            <a:noFill/>
            <a:ln w="22225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894" name="Line 53"/>
            <p:cNvSpPr>
              <a:spLocks noChangeShapeType="1"/>
            </p:cNvSpPr>
            <p:nvPr/>
          </p:nvSpPr>
          <p:spPr bwMode="auto">
            <a:xfrm flipH="1">
              <a:off x="3891" y="3491"/>
              <a:ext cx="64" cy="89"/>
            </a:xfrm>
            <a:prstGeom prst="line">
              <a:avLst/>
            </a:prstGeom>
            <a:noFill/>
            <a:ln w="22225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895" name="Line 54"/>
            <p:cNvSpPr>
              <a:spLocks noChangeShapeType="1"/>
            </p:cNvSpPr>
            <p:nvPr/>
          </p:nvSpPr>
          <p:spPr bwMode="auto">
            <a:xfrm flipH="1">
              <a:off x="4847" y="3475"/>
              <a:ext cx="54" cy="105"/>
            </a:xfrm>
            <a:prstGeom prst="line">
              <a:avLst/>
            </a:prstGeom>
            <a:noFill/>
            <a:ln w="22225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896" name="Oval 55"/>
            <p:cNvSpPr>
              <a:spLocks noChangeArrowheads="1"/>
            </p:cNvSpPr>
            <p:nvPr/>
          </p:nvSpPr>
          <p:spPr bwMode="auto">
            <a:xfrm>
              <a:off x="4428" y="3523"/>
              <a:ext cx="43" cy="33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6897" name="Rectangle 56"/>
            <p:cNvSpPr>
              <a:spLocks noChangeArrowheads="1"/>
            </p:cNvSpPr>
            <p:nvPr/>
          </p:nvSpPr>
          <p:spPr bwMode="auto">
            <a:xfrm>
              <a:off x="4320" y="3312"/>
              <a:ext cx="100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/>
            <a:p>
              <a:r>
                <a:rPr lang="en-US" sz="2400">
                  <a:latin typeface=".VnTimeH" pitchFamily="34" charset="0"/>
                </a:rPr>
                <a:t>i</a:t>
              </a:r>
            </a:p>
          </p:txBody>
        </p:sp>
        <p:sp>
          <p:nvSpPr>
            <p:cNvPr id="36898" name="Oval 57"/>
            <p:cNvSpPr>
              <a:spLocks noChangeArrowheads="1"/>
            </p:cNvSpPr>
            <p:nvPr/>
          </p:nvSpPr>
          <p:spPr bwMode="auto">
            <a:xfrm>
              <a:off x="3397" y="3523"/>
              <a:ext cx="32" cy="33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6899" name="Rectangle 58"/>
            <p:cNvSpPr>
              <a:spLocks noChangeArrowheads="1"/>
            </p:cNvSpPr>
            <p:nvPr/>
          </p:nvSpPr>
          <p:spPr bwMode="auto">
            <a:xfrm>
              <a:off x="3312" y="3578"/>
              <a:ext cx="92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1">
                  <a:solidFill>
                    <a:srgbClr val="000000"/>
                  </a:solidFill>
                </a:rPr>
                <a:t>A</a:t>
              </a:r>
              <a:endParaRPr lang="en-US" b="1"/>
            </a:p>
          </p:txBody>
        </p:sp>
        <p:sp>
          <p:nvSpPr>
            <p:cNvPr id="36900" name="Oval 59"/>
            <p:cNvSpPr>
              <a:spLocks noChangeArrowheads="1"/>
            </p:cNvSpPr>
            <p:nvPr/>
          </p:nvSpPr>
          <p:spPr bwMode="auto">
            <a:xfrm>
              <a:off x="5448" y="3523"/>
              <a:ext cx="43" cy="33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6901" name="Rectangle 60"/>
            <p:cNvSpPr>
              <a:spLocks noChangeArrowheads="1"/>
            </p:cNvSpPr>
            <p:nvPr/>
          </p:nvSpPr>
          <p:spPr bwMode="auto">
            <a:xfrm>
              <a:off x="5526" y="3578"/>
              <a:ext cx="91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1">
                  <a:solidFill>
                    <a:srgbClr val="000000"/>
                  </a:solidFill>
                </a:rPr>
                <a:t>B</a:t>
              </a:r>
              <a:endParaRPr lang="en-US" b="1"/>
            </a:p>
          </p:txBody>
        </p:sp>
        <p:sp>
          <p:nvSpPr>
            <p:cNvPr id="36902" name="Oval 61"/>
            <p:cNvSpPr>
              <a:spLocks noChangeArrowheads="1"/>
            </p:cNvSpPr>
            <p:nvPr/>
          </p:nvSpPr>
          <p:spPr bwMode="auto">
            <a:xfrm>
              <a:off x="4428" y="2722"/>
              <a:ext cx="43" cy="24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6903" name="Rectangle 62"/>
            <p:cNvSpPr>
              <a:spLocks noChangeArrowheads="1"/>
            </p:cNvSpPr>
            <p:nvPr/>
          </p:nvSpPr>
          <p:spPr bwMode="auto">
            <a:xfrm>
              <a:off x="4502" y="2625"/>
              <a:ext cx="107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600">
                  <a:solidFill>
                    <a:srgbClr val="000000"/>
                  </a:solidFill>
                </a:rPr>
                <a:t>M</a:t>
              </a:r>
              <a:endParaRPr lang="en-US"/>
            </a:p>
          </p:txBody>
        </p:sp>
        <p:grpSp>
          <p:nvGrpSpPr>
            <p:cNvPr id="36904" name="Group 63"/>
            <p:cNvGrpSpPr>
              <a:grpSpLocks/>
            </p:cNvGrpSpPr>
            <p:nvPr/>
          </p:nvGrpSpPr>
          <p:grpSpPr bwMode="auto">
            <a:xfrm>
              <a:off x="4444" y="3439"/>
              <a:ext cx="107" cy="101"/>
              <a:chOff x="2160" y="3456"/>
              <a:chExt cx="144" cy="144"/>
            </a:xfrm>
          </p:grpSpPr>
          <p:sp>
            <p:nvSpPr>
              <p:cNvPr id="36905" name="Line 64"/>
              <p:cNvSpPr>
                <a:spLocks noChangeShapeType="1"/>
              </p:cNvSpPr>
              <p:nvPr/>
            </p:nvSpPr>
            <p:spPr bwMode="auto">
              <a:xfrm>
                <a:off x="2304" y="3456"/>
                <a:ext cx="0" cy="144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6906" name="Line 65"/>
              <p:cNvSpPr>
                <a:spLocks noChangeShapeType="1"/>
              </p:cNvSpPr>
              <p:nvPr/>
            </p:nvSpPr>
            <p:spPr bwMode="auto">
              <a:xfrm flipH="1">
                <a:off x="2160" y="3456"/>
                <a:ext cx="1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4" name="Group 35"/>
          <p:cNvGrpSpPr>
            <a:grpSpLocks/>
          </p:cNvGrpSpPr>
          <p:nvPr/>
        </p:nvGrpSpPr>
        <p:grpSpPr bwMode="auto">
          <a:xfrm>
            <a:off x="36513" y="4411663"/>
            <a:ext cx="5414962" cy="1755775"/>
            <a:chOff x="816" y="3070"/>
            <a:chExt cx="2928" cy="1106"/>
          </a:xfrm>
        </p:grpSpPr>
        <p:sp>
          <p:nvSpPr>
            <p:cNvPr id="36883" name="Line 36"/>
            <p:cNvSpPr>
              <a:spLocks noChangeShapeType="1"/>
            </p:cNvSpPr>
            <p:nvPr/>
          </p:nvSpPr>
          <p:spPr bwMode="auto">
            <a:xfrm>
              <a:off x="1296" y="3070"/>
              <a:ext cx="0" cy="110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884" name="Line 37"/>
            <p:cNvSpPr>
              <a:spLocks noChangeShapeType="1"/>
            </p:cNvSpPr>
            <p:nvPr/>
          </p:nvSpPr>
          <p:spPr bwMode="auto">
            <a:xfrm>
              <a:off x="912" y="3648"/>
              <a:ext cx="2784" cy="1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885" name="Text Box 38"/>
            <p:cNvSpPr txBox="1">
              <a:spLocks noChangeArrowheads="1"/>
            </p:cNvSpPr>
            <p:nvPr/>
          </p:nvSpPr>
          <p:spPr bwMode="auto">
            <a:xfrm>
              <a:off x="1248" y="3075"/>
              <a:ext cx="2448" cy="52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lnSpc>
                  <a:spcPct val="75000"/>
                </a:lnSpc>
                <a:spcBef>
                  <a:spcPct val="50000"/>
                </a:spcBef>
              </a:pPr>
              <a:r>
                <a:rPr lang="en-US" sz="2400">
                  <a:latin typeface="Times New Roman" pitchFamily="18" charset="0"/>
                  <a:cs typeface="Times New Roman" pitchFamily="18" charset="0"/>
                </a:rPr>
                <a:t>Đoạn thẳng AB </a:t>
              </a:r>
            </a:p>
            <a:p>
              <a:pPr algn="ctr" eaLnBrk="1" hangingPunct="1">
                <a:lnSpc>
                  <a:spcPct val="75000"/>
                </a:lnSpc>
                <a:spcBef>
                  <a:spcPct val="50000"/>
                </a:spcBef>
              </a:pPr>
              <a:r>
                <a:rPr lang="en-US" sz="2400">
                  <a:latin typeface="Times New Roman" pitchFamily="18" charset="0"/>
                  <a:cs typeface="Times New Roman" pitchFamily="18" charset="0"/>
                </a:rPr>
                <a:t>M thuộc đường trung trực của AB</a:t>
              </a:r>
            </a:p>
          </p:txBody>
        </p:sp>
        <p:sp>
          <p:nvSpPr>
            <p:cNvPr id="36886" name="Text Box 39"/>
            <p:cNvSpPr txBox="1">
              <a:spLocks noChangeArrowheads="1"/>
            </p:cNvSpPr>
            <p:nvPr/>
          </p:nvSpPr>
          <p:spPr bwMode="auto">
            <a:xfrm>
              <a:off x="1248" y="3759"/>
              <a:ext cx="2496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2400">
                  <a:latin typeface="Times New Roman" pitchFamily="18" charset="0"/>
                  <a:cs typeface="Times New Roman" pitchFamily="18" charset="0"/>
                </a:rPr>
                <a:t>MA = MB</a:t>
              </a:r>
            </a:p>
          </p:txBody>
        </p:sp>
        <p:sp>
          <p:nvSpPr>
            <p:cNvPr id="36887" name="Text Box 40"/>
            <p:cNvSpPr txBox="1">
              <a:spLocks noChangeArrowheads="1"/>
            </p:cNvSpPr>
            <p:nvPr/>
          </p:nvSpPr>
          <p:spPr bwMode="auto">
            <a:xfrm>
              <a:off x="816" y="3369"/>
              <a:ext cx="480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2400">
                  <a:latin typeface="Times New Roman" pitchFamily="18" charset="0"/>
                  <a:cs typeface="Times New Roman" pitchFamily="18" charset="0"/>
                </a:rPr>
                <a:t>GT</a:t>
              </a:r>
            </a:p>
          </p:txBody>
        </p:sp>
        <p:sp>
          <p:nvSpPr>
            <p:cNvPr id="36888" name="Text Box 41"/>
            <p:cNvSpPr txBox="1">
              <a:spLocks noChangeArrowheads="1"/>
            </p:cNvSpPr>
            <p:nvPr/>
          </p:nvSpPr>
          <p:spPr bwMode="auto">
            <a:xfrm>
              <a:off x="816" y="3744"/>
              <a:ext cx="480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2400">
                  <a:latin typeface="Times New Roman" pitchFamily="18" charset="0"/>
                  <a:cs typeface="Times New Roman" pitchFamily="18" charset="0"/>
                </a:rPr>
                <a:t>KL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25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25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25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" dur="500"/>
                                        <p:tgtEl>
                                          <p:spTgt spid="225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25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25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5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25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25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5" dur="500"/>
                                        <p:tgtEl>
                                          <p:spTgt spid="2256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5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4" grpId="0"/>
      <p:bldP spid="22557" grpId="0"/>
      <p:bldP spid="22569" grpId="0" animBg="1"/>
      <p:bldP spid="22569" grpId="1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Hướng dẫn chứng minh định lý:</a:t>
            </a:r>
          </a:p>
        </p:txBody>
      </p:sp>
      <p:sp>
        <p:nvSpPr>
          <p:cNvPr id="37891" name="TextBox 23"/>
          <p:cNvSpPr txBox="1">
            <a:spLocks noChangeArrowheads="1"/>
          </p:cNvSpPr>
          <p:nvPr/>
        </p:nvSpPr>
        <p:spPr bwMode="auto">
          <a:xfrm>
            <a:off x="4267200" y="2209800"/>
            <a:ext cx="4572000" cy="3108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en-US" sz="2800">
                <a:latin typeface="Times New Roman" pitchFamily="18" charset="0"/>
                <a:cs typeface="Times New Roman" pitchFamily="18" charset="0"/>
              </a:rPr>
              <a:t>Do IA , IB lần lượt là hình chiếu của 2 đường xiên MA, MB trên đường thẳng AB.</a:t>
            </a:r>
          </a:p>
          <a:p>
            <a:r>
              <a:rPr lang="en-US" sz="2800">
                <a:latin typeface="Times New Roman" pitchFamily="18" charset="0"/>
                <a:cs typeface="Times New Roman" pitchFamily="18" charset="0"/>
              </a:rPr>
              <a:t>Mà </a:t>
            </a:r>
            <a:r>
              <a:rPr lang="en-US" sz="28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IA=IB (gt) </a:t>
            </a:r>
          </a:p>
          <a:p>
            <a:r>
              <a:rPr lang="en-US" sz="2800">
                <a:latin typeface="Times New Roman" pitchFamily="18" charset="0"/>
                <a:cs typeface="Times New Roman" pitchFamily="18" charset="0"/>
              </a:rPr>
              <a:t>Suy ra </a:t>
            </a:r>
            <a:r>
              <a:rPr lang="en-US" sz="28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MA=MB</a:t>
            </a:r>
            <a:r>
              <a:rPr lang="en-US" sz="280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(quan hệ giữa đường xiên và hình chiếu của nó).</a:t>
            </a:r>
          </a:p>
        </p:txBody>
      </p:sp>
      <p:sp>
        <p:nvSpPr>
          <p:cNvPr id="37892" name="TextBox 24"/>
          <p:cNvSpPr txBox="1">
            <a:spLocks noChangeArrowheads="1"/>
          </p:cNvSpPr>
          <p:nvPr/>
        </p:nvSpPr>
        <p:spPr bwMode="auto">
          <a:xfrm>
            <a:off x="2743200" y="1600200"/>
            <a:ext cx="14478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en-US" sz="32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Cách 1:</a:t>
            </a:r>
          </a:p>
        </p:txBody>
      </p:sp>
      <p:grpSp>
        <p:nvGrpSpPr>
          <p:cNvPr id="2" name="Group 67"/>
          <p:cNvGrpSpPr>
            <a:grpSpLocks/>
          </p:cNvGrpSpPr>
          <p:nvPr/>
        </p:nvGrpSpPr>
        <p:grpSpPr bwMode="auto">
          <a:xfrm>
            <a:off x="0" y="2209800"/>
            <a:ext cx="3659188" cy="2743200"/>
            <a:chOff x="3312" y="2400"/>
            <a:chExt cx="2305" cy="1728"/>
          </a:xfrm>
        </p:grpSpPr>
        <p:sp>
          <p:nvSpPr>
            <p:cNvPr id="37894" name="Line 47"/>
            <p:cNvSpPr>
              <a:spLocks noChangeShapeType="1"/>
            </p:cNvSpPr>
            <p:nvPr/>
          </p:nvSpPr>
          <p:spPr bwMode="auto">
            <a:xfrm>
              <a:off x="4446" y="2400"/>
              <a:ext cx="18" cy="1728"/>
            </a:xfrm>
            <a:prstGeom prst="line">
              <a:avLst/>
            </a:prstGeom>
            <a:noFill/>
            <a:ln w="28575">
              <a:solidFill>
                <a:srgbClr val="E7193B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895" name="Rectangle 49"/>
            <p:cNvSpPr>
              <a:spLocks noChangeArrowheads="1"/>
            </p:cNvSpPr>
            <p:nvPr/>
          </p:nvSpPr>
          <p:spPr bwMode="auto">
            <a:xfrm>
              <a:off x="4502" y="2400"/>
              <a:ext cx="71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600">
                  <a:solidFill>
                    <a:srgbClr val="000000"/>
                  </a:solidFill>
                </a:rPr>
                <a:t>d</a:t>
              </a:r>
              <a:endParaRPr lang="en-US"/>
            </a:p>
          </p:txBody>
        </p:sp>
        <p:sp>
          <p:nvSpPr>
            <p:cNvPr id="37896" name="Line 50"/>
            <p:cNvSpPr>
              <a:spLocks noChangeShapeType="1"/>
            </p:cNvSpPr>
            <p:nvPr/>
          </p:nvSpPr>
          <p:spPr bwMode="auto">
            <a:xfrm>
              <a:off x="3418" y="3539"/>
              <a:ext cx="2052" cy="1"/>
            </a:xfrm>
            <a:prstGeom prst="line">
              <a:avLst/>
            </a:prstGeom>
            <a:noFill/>
            <a:ln w="22225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897" name="Line 51"/>
            <p:cNvSpPr>
              <a:spLocks noChangeShapeType="1"/>
            </p:cNvSpPr>
            <p:nvPr/>
          </p:nvSpPr>
          <p:spPr bwMode="auto">
            <a:xfrm flipH="1">
              <a:off x="3418" y="2729"/>
              <a:ext cx="1021" cy="810"/>
            </a:xfrm>
            <a:prstGeom prst="line">
              <a:avLst/>
            </a:prstGeom>
            <a:noFill/>
            <a:ln w="22225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898" name="Line 52"/>
            <p:cNvSpPr>
              <a:spLocks noChangeShapeType="1"/>
            </p:cNvSpPr>
            <p:nvPr/>
          </p:nvSpPr>
          <p:spPr bwMode="auto">
            <a:xfrm>
              <a:off x="4439" y="2729"/>
              <a:ext cx="1031" cy="810"/>
            </a:xfrm>
            <a:prstGeom prst="line">
              <a:avLst/>
            </a:prstGeom>
            <a:noFill/>
            <a:ln w="22225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899" name="Line 53"/>
            <p:cNvSpPr>
              <a:spLocks noChangeShapeType="1"/>
            </p:cNvSpPr>
            <p:nvPr/>
          </p:nvSpPr>
          <p:spPr bwMode="auto">
            <a:xfrm flipH="1">
              <a:off x="3891" y="3491"/>
              <a:ext cx="64" cy="89"/>
            </a:xfrm>
            <a:prstGeom prst="line">
              <a:avLst/>
            </a:prstGeom>
            <a:noFill/>
            <a:ln w="22225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900" name="Line 54"/>
            <p:cNvSpPr>
              <a:spLocks noChangeShapeType="1"/>
            </p:cNvSpPr>
            <p:nvPr/>
          </p:nvSpPr>
          <p:spPr bwMode="auto">
            <a:xfrm flipH="1">
              <a:off x="4847" y="3475"/>
              <a:ext cx="54" cy="105"/>
            </a:xfrm>
            <a:prstGeom prst="line">
              <a:avLst/>
            </a:prstGeom>
            <a:noFill/>
            <a:ln w="22225">
              <a:solidFill>
                <a:srgbClr val="000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901" name="Oval 55"/>
            <p:cNvSpPr>
              <a:spLocks noChangeArrowheads="1"/>
            </p:cNvSpPr>
            <p:nvPr/>
          </p:nvSpPr>
          <p:spPr bwMode="auto">
            <a:xfrm>
              <a:off x="4428" y="3523"/>
              <a:ext cx="43" cy="33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7902" name="Rectangle 56"/>
            <p:cNvSpPr>
              <a:spLocks noChangeArrowheads="1"/>
            </p:cNvSpPr>
            <p:nvPr/>
          </p:nvSpPr>
          <p:spPr bwMode="auto">
            <a:xfrm>
              <a:off x="4320" y="3312"/>
              <a:ext cx="100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/>
            <a:p>
              <a:r>
                <a:rPr lang="en-US" sz="2400">
                  <a:latin typeface=".VnTimeH" pitchFamily="34" charset="0"/>
                </a:rPr>
                <a:t>i</a:t>
              </a:r>
            </a:p>
          </p:txBody>
        </p:sp>
        <p:sp>
          <p:nvSpPr>
            <p:cNvPr id="37903" name="Oval 57"/>
            <p:cNvSpPr>
              <a:spLocks noChangeArrowheads="1"/>
            </p:cNvSpPr>
            <p:nvPr/>
          </p:nvSpPr>
          <p:spPr bwMode="auto">
            <a:xfrm>
              <a:off x="3397" y="3523"/>
              <a:ext cx="32" cy="33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7904" name="Rectangle 58"/>
            <p:cNvSpPr>
              <a:spLocks noChangeArrowheads="1"/>
            </p:cNvSpPr>
            <p:nvPr/>
          </p:nvSpPr>
          <p:spPr bwMode="auto">
            <a:xfrm>
              <a:off x="3312" y="3578"/>
              <a:ext cx="92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1">
                  <a:solidFill>
                    <a:srgbClr val="000000"/>
                  </a:solidFill>
                </a:rPr>
                <a:t>A</a:t>
              </a:r>
              <a:endParaRPr lang="en-US" b="1"/>
            </a:p>
          </p:txBody>
        </p:sp>
        <p:sp>
          <p:nvSpPr>
            <p:cNvPr id="37905" name="Oval 59"/>
            <p:cNvSpPr>
              <a:spLocks noChangeArrowheads="1"/>
            </p:cNvSpPr>
            <p:nvPr/>
          </p:nvSpPr>
          <p:spPr bwMode="auto">
            <a:xfrm>
              <a:off x="5448" y="3523"/>
              <a:ext cx="43" cy="33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7906" name="Rectangle 60"/>
            <p:cNvSpPr>
              <a:spLocks noChangeArrowheads="1"/>
            </p:cNvSpPr>
            <p:nvPr/>
          </p:nvSpPr>
          <p:spPr bwMode="auto">
            <a:xfrm>
              <a:off x="5526" y="3578"/>
              <a:ext cx="91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1">
                  <a:solidFill>
                    <a:srgbClr val="000000"/>
                  </a:solidFill>
                </a:rPr>
                <a:t>B</a:t>
              </a:r>
              <a:endParaRPr lang="en-US" b="1"/>
            </a:p>
          </p:txBody>
        </p:sp>
        <p:sp>
          <p:nvSpPr>
            <p:cNvPr id="37907" name="Oval 61"/>
            <p:cNvSpPr>
              <a:spLocks noChangeArrowheads="1"/>
            </p:cNvSpPr>
            <p:nvPr/>
          </p:nvSpPr>
          <p:spPr bwMode="auto">
            <a:xfrm>
              <a:off x="4428" y="2722"/>
              <a:ext cx="43" cy="24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7908" name="Rectangle 62"/>
            <p:cNvSpPr>
              <a:spLocks noChangeArrowheads="1"/>
            </p:cNvSpPr>
            <p:nvPr/>
          </p:nvSpPr>
          <p:spPr bwMode="auto">
            <a:xfrm>
              <a:off x="4502" y="2625"/>
              <a:ext cx="107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600">
                  <a:solidFill>
                    <a:srgbClr val="000000"/>
                  </a:solidFill>
                </a:rPr>
                <a:t>M</a:t>
              </a:r>
              <a:endParaRPr lang="en-US"/>
            </a:p>
          </p:txBody>
        </p:sp>
        <p:grpSp>
          <p:nvGrpSpPr>
            <p:cNvPr id="37909" name="Group 63"/>
            <p:cNvGrpSpPr>
              <a:grpSpLocks/>
            </p:cNvGrpSpPr>
            <p:nvPr/>
          </p:nvGrpSpPr>
          <p:grpSpPr bwMode="auto">
            <a:xfrm>
              <a:off x="4464" y="3406"/>
              <a:ext cx="144" cy="103"/>
              <a:chOff x="1625" y="3412"/>
              <a:chExt cx="144" cy="147"/>
            </a:xfrm>
          </p:grpSpPr>
          <p:sp>
            <p:nvSpPr>
              <p:cNvPr id="37910" name="Line 64"/>
              <p:cNvSpPr>
                <a:spLocks noChangeShapeType="1"/>
              </p:cNvSpPr>
              <p:nvPr/>
            </p:nvSpPr>
            <p:spPr bwMode="auto">
              <a:xfrm>
                <a:off x="1769" y="3415"/>
                <a:ext cx="0" cy="144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7911" name="Line 65"/>
              <p:cNvSpPr>
                <a:spLocks noChangeShapeType="1"/>
              </p:cNvSpPr>
              <p:nvPr/>
            </p:nvSpPr>
            <p:spPr bwMode="auto">
              <a:xfrm flipH="1">
                <a:off x="1625" y="3412"/>
                <a:ext cx="1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78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78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378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500"/>
                                        <p:tgtEl>
                                          <p:spTgt spid="378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" dur="500"/>
                                        <p:tgtEl>
                                          <p:spTgt spid="378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89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6" name="AutoShape 4"/>
          <p:cNvSpPr>
            <a:spLocks noChangeArrowheads="1"/>
          </p:cNvSpPr>
          <p:nvPr/>
        </p:nvSpPr>
        <p:spPr bwMode="auto">
          <a:xfrm>
            <a:off x="5334000" y="2900363"/>
            <a:ext cx="2819400" cy="838200"/>
          </a:xfrm>
          <a:prstGeom prst="roundRect">
            <a:avLst>
              <a:gd name="adj" fmla="val 16667"/>
            </a:avLst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/>
            <a:r>
              <a:rPr lang="en-US" sz="2400">
                <a:latin typeface="Times New Roman" pitchFamily="18" charset="0"/>
                <a:sym typeface="Wingdings 3" pitchFamily="18" charset="2"/>
              </a:rPr>
              <a:t>X</a:t>
            </a:r>
            <a:r>
              <a:rPr lang="en-US" sz="2400">
                <a:sym typeface="Wingdings 3" pitchFamily="18" charset="2"/>
              </a:rPr>
              <a:t>ét  </a:t>
            </a:r>
            <a:r>
              <a:rPr lang="en-US" sz="2400">
                <a:latin typeface="VNI-Times" pitchFamily="2" charset="0"/>
                <a:sym typeface="Wingdings 3" pitchFamily="18" charset="2"/>
              </a:rPr>
              <a:t>MIA v</a:t>
            </a:r>
            <a:r>
              <a:rPr lang="en-US" sz="2400">
                <a:sym typeface="Wingdings 3" pitchFamily="18" charset="2"/>
              </a:rPr>
              <a:t>à</a:t>
            </a:r>
            <a:r>
              <a:rPr lang="en-US" sz="2400">
                <a:latin typeface="VNI-Times" pitchFamily="2" charset="0"/>
                <a:sym typeface="Wingdings 3" pitchFamily="18" charset="2"/>
              </a:rPr>
              <a:t> MIB</a:t>
            </a:r>
          </a:p>
        </p:txBody>
      </p:sp>
      <p:sp>
        <p:nvSpPr>
          <p:cNvPr id="100364" name="AutoShape 12"/>
          <p:cNvSpPr>
            <a:spLocks noChangeArrowheads="1"/>
          </p:cNvSpPr>
          <p:nvPr/>
        </p:nvSpPr>
        <p:spPr bwMode="auto">
          <a:xfrm>
            <a:off x="1828800" y="3657600"/>
            <a:ext cx="1600200" cy="609600"/>
          </a:xfrm>
          <a:prstGeom prst="roundRect">
            <a:avLst>
              <a:gd name="adj" fmla="val 16667"/>
            </a:avLst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/>
            <a:r>
              <a:rPr lang="en-US" sz="2000"/>
              <a:t>IA = IB (gt)</a:t>
            </a:r>
          </a:p>
        </p:txBody>
      </p:sp>
      <p:sp>
        <p:nvSpPr>
          <p:cNvPr id="100365" name="AutoShape 13"/>
          <p:cNvSpPr>
            <a:spLocks noChangeArrowheads="1"/>
          </p:cNvSpPr>
          <p:nvPr/>
        </p:nvSpPr>
        <p:spPr bwMode="auto">
          <a:xfrm>
            <a:off x="1676400" y="1676400"/>
            <a:ext cx="1676400" cy="609600"/>
          </a:xfrm>
          <a:prstGeom prst="roundRect">
            <a:avLst>
              <a:gd name="adj" fmla="val 16667"/>
            </a:avLst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/>
            <a:r>
              <a:rPr lang="en-US" sz="2400">
                <a:latin typeface="VNI-Times" pitchFamily="2" charset="0"/>
              </a:rPr>
              <a:t>MI c</a:t>
            </a:r>
            <a:r>
              <a:rPr lang="en-US" sz="2400"/>
              <a:t>ạn</a:t>
            </a:r>
            <a:r>
              <a:rPr lang="en-US" sz="2400">
                <a:latin typeface="VNI-Times" pitchFamily="2" charset="0"/>
              </a:rPr>
              <a:t>h chung</a:t>
            </a:r>
          </a:p>
        </p:txBody>
      </p:sp>
      <p:sp>
        <p:nvSpPr>
          <p:cNvPr id="100370" name="Text Box 18"/>
          <p:cNvSpPr txBox="1">
            <a:spLocks noChangeArrowheads="1"/>
          </p:cNvSpPr>
          <p:nvPr/>
        </p:nvSpPr>
        <p:spPr bwMode="auto">
          <a:xfrm rot="4466822">
            <a:off x="244475" y="2560638"/>
            <a:ext cx="989013" cy="1189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7200" b="1">
                <a:sym typeface="Wingdings" pitchFamily="2" charset="2"/>
              </a:rPr>
              <a:t></a:t>
            </a:r>
          </a:p>
        </p:txBody>
      </p:sp>
      <p:sp>
        <p:nvSpPr>
          <p:cNvPr id="100371" name="Text Box 19"/>
          <p:cNvSpPr txBox="1">
            <a:spLocks noChangeArrowheads="1"/>
          </p:cNvSpPr>
          <p:nvPr/>
        </p:nvSpPr>
        <p:spPr bwMode="auto">
          <a:xfrm rot="4466822">
            <a:off x="2474912" y="2595563"/>
            <a:ext cx="989013" cy="1189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7200" b="1">
                <a:sym typeface="Wingdings" pitchFamily="2" charset="2"/>
              </a:rPr>
              <a:t></a:t>
            </a:r>
          </a:p>
        </p:txBody>
      </p:sp>
      <p:sp>
        <p:nvSpPr>
          <p:cNvPr id="100372" name="Text Box 20"/>
          <p:cNvSpPr txBox="1">
            <a:spLocks noChangeArrowheads="1"/>
          </p:cNvSpPr>
          <p:nvPr/>
        </p:nvSpPr>
        <p:spPr bwMode="auto">
          <a:xfrm>
            <a:off x="2514600" y="2489200"/>
            <a:ext cx="304800" cy="366713"/>
          </a:xfrm>
          <a:prstGeom prst="rect">
            <a:avLst/>
          </a:prstGeom>
          <a:solidFill>
            <a:srgbClr val="3366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endParaRPr lang="en-US"/>
          </a:p>
        </p:txBody>
      </p:sp>
      <p:sp>
        <p:nvSpPr>
          <p:cNvPr id="100373" name="Text Box 21"/>
          <p:cNvSpPr txBox="1">
            <a:spLocks noChangeArrowheads="1"/>
          </p:cNvSpPr>
          <p:nvPr/>
        </p:nvSpPr>
        <p:spPr bwMode="auto">
          <a:xfrm>
            <a:off x="2154238" y="2479675"/>
            <a:ext cx="304800" cy="366713"/>
          </a:xfrm>
          <a:prstGeom prst="rect">
            <a:avLst/>
          </a:prstGeom>
          <a:solidFill>
            <a:srgbClr val="3366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endParaRPr lang="en-US"/>
          </a:p>
        </p:txBody>
      </p:sp>
      <p:sp>
        <p:nvSpPr>
          <p:cNvPr id="100374" name="Line 22"/>
          <p:cNvSpPr>
            <a:spLocks noChangeShapeType="1"/>
          </p:cNvSpPr>
          <p:nvPr/>
        </p:nvSpPr>
        <p:spPr bwMode="auto">
          <a:xfrm>
            <a:off x="2473325" y="1066800"/>
            <a:ext cx="0" cy="18288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0375" name="AutoShape 23"/>
          <p:cNvSpPr>
            <a:spLocks noChangeArrowheads="1"/>
          </p:cNvSpPr>
          <p:nvPr/>
        </p:nvSpPr>
        <p:spPr bwMode="auto">
          <a:xfrm>
            <a:off x="2514600" y="1066800"/>
            <a:ext cx="2209800" cy="1828800"/>
          </a:xfrm>
          <a:prstGeom prst="rtTriangle">
            <a:avLst/>
          </a:prstGeom>
          <a:solidFill>
            <a:srgbClr val="FF99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0376" name="AutoShape 24"/>
          <p:cNvSpPr>
            <a:spLocks noChangeArrowheads="1"/>
          </p:cNvSpPr>
          <p:nvPr/>
        </p:nvSpPr>
        <p:spPr bwMode="auto">
          <a:xfrm rot="-5400000">
            <a:off x="490538" y="850900"/>
            <a:ext cx="1860550" cy="2187575"/>
          </a:xfrm>
          <a:prstGeom prst="rtTriangle">
            <a:avLst/>
          </a:prstGeom>
          <a:solidFill>
            <a:srgbClr val="FF99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8924" name="Line 27"/>
          <p:cNvSpPr>
            <a:spLocks noChangeShapeType="1"/>
          </p:cNvSpPr>
          <p:nvPr/>
        </p:nvSpPr>
        <p:spPr bwMode="auto">
          <a:xfrm>
            <a:off x="2487613" y="304800"/>
            <a:ext cx="1587" cy="4648200"/>
          </a:xfrm>
          <a:prstGeom prst="line">
            <a:avLst/>
          </a:prstGeom>
          <a:noFill/>
          <a:ln w="22225">
            <a:solidFill>
              <a:srgbClr val="000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925" name="Rectangle 28"/>
          <p:cNvSpPr>
            <a:spLocks noChangeArrowheads="1"/>
          </p:cNvSpPr>
          <p:nvPr/>
        </p:nvSpPr>
        <p:spPr bwMode="auto">
          <a:xfrm>
            <a:off x="2614613" y="396875"/>
            <a:ext cx="112712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600">
                <a:solidFill>
                  <a:srgbClr val="000000"/>
                </a:solidFill>
              </a:rPr>
              <a:t>d</a:t>
            </a:r>
            <a:endParaRPr lang="en-US"/>
          </a:p>
        </p:txBody>
      </p:sp>
      <p:sp>
        <p:nvSpPr>
          <p:cNvPr id="38926" name="Line 29"/>
          <p:cNvSpPr>
            <a:spLocks noChangeShapeType="1"/>
          </p:cNvSpPr>
          <p:nvPr/>
        </p:nvSpPr>
        <p:spPr bwMode="auto">
          <a:xfrm>
            <a:off x="319088" y="2868613"/>
            <a:ext cx="4343400" cy="1587"/>
          </a:xfrm>
          <a:prstGeom prst="line">
            <a:avLst/>
          </a:prstGeom>
          <a:noFill/>
          <a:ln w="22225">
            <a:solidFill>
              <a:srgbClr val="000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927" name="Line 30"/>
          <p:cNvSpPr>
            <a:spLocks noChangeShapeType="1"/>
          </p:cNvSpPr>
          <p:nvPr/>
        </p:nvSpPr>
        <p:spPr bwMode="auto">
          <a:xfrm flipH="1">
            <a:off x="319088" y="1046163"/>
            <a:ext cx="2160587" cy="1822450"/>
          </a:xfrm>
          <a:prstGeom prst="line">
            <a:avLst/>
          </a:prstGeom>
          <a:noFill/>
          <a:ln w="22225">
            <a:solidFill>
              <a:srgbClr val="000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928" name="Line 31"/>
          <p:cNvSpPr>
            <a:spLocks noChangeShapeType="1"/>
          </p:cNvSpPr>
          <p:nvPr/>
        </p:nvSpPr>
        <p:spPr bwMode="auto">
          <a:xfrm>
            <a:off x="2479675" y="1046163"/>
            <a:ext cx="2182813" cy="1822450"/>
          </a:xfrm>
          <a:prstGeom prst="line">
            <a:avLst/>
          </a:prstGeom>
          <a:noFill/>
          <a:ln w="22225">
            <a:solidFill>
              <a:srgbClr val="000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929" name="Line 32"/>
          <p:cNvSpPr>
            <a:spLocks noChangeShapeType="1"/>
          </p:cNvSpPr>
          <p:nvPr/>
        </p:nvSpPr>
        <p:spPr bwMode="auto">
          <a:xfrm flipH="1">
            <a:off x="1319213" y="2760663"/>
            <a:ext cx="136525" cy="198437"/>
          </a:xfrm>
          <a:prstGeom prst="line">
            <a:avLst/>
          </a:prstGeom>
          <a:noFill/>
          <a:ln w="22225">
            <a:solidFill>
              <a:srgbClr val="000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930" name="Line 33"/>
          <p:cNvSpPr>
            <a:spLocks noChangeShapeType="1"/>
          </p:cNvSpPr>
          <p:nvPr/>
        </p:nvSpPr>
        <p:spPr bwMode="auto">
          <a:xfrm flipH="1">
            <a:off x="3343275" y="2724150"/>
            <a:ext cx="114300" cy="234950"/>
          </a:xfrm>
          <a:prstGeom prst="line">
            <a:avLst/>
          </a:prstGeom>
          <a:noFill/>
          <a:ln w="22225">
            <a:solidFill>
              <a:srgbClr val="000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931" name="Oval 34"/>
          <p:cNvSpPr>
            <a:spLocks noChangeArrowheads="1"/>
          </p:cNvSpPr>
          <p:nvPr/>
        </p:nvSpPr>
        <p:spPr bwMode="auto">
          <a:xfrm>
            <a:off x="2455863" y="2832100"/>
            <a:ext cx="92075" cy="73025"/>
          </a:xfrm>
          <a:prstGeom prst="ellipse">
            <a:avLst/>
          </a:prstGeom>
          <a:solidFill>
            <a:srgbClr val="FF0000"/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8932" name="Rectangle 35"/>
          <p:cNvSpPr>
            <a:spLocks noChangeArrowheads="1"/>
          </p:cNvSpPr>
          <p:nvPr/>
        </p:nvSpPr>
        <p:spPr bwMode="auto">
          <a:xfrm>
            <a:off x="2286000" y="2514600"/>
            <a:ext cx="109538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r>
              <a:rPr lang="en-US" sz="2400">
                <a:latin typeface=".VnTimeH" pitchFamily="34" charset="0"/>
              </a:rPr>
              <a:t>i</a:t>
            </a:r>
          </a:p>
        </p:txBody>
      </p:sp>
      <p:sp>
        <p:nvSpPr>
          <p:cNvPr id="38933" name="Oval 36"/>
          <p:cNvSpPr>
            <a:spLocks noChangeArrowheads="1"/>
          </p:cNvSpPr>
          <p:nvPr/>
        </p:nvSpPr>
        <p:spPr bwMode="auto">
          <a:xfrm>
            <a:off x="273050" y="2832100"/>
            <a:ext cx="68263" cy="73025"/>
          </a:xfrm>
          <a:prstGeom prst="ellipse">
            <a:avLst/>
          </a:prstGeom>
          <a:solidFill>
            <a:srgbClr val="FF0000"/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8934" name="Rectangle 37"/>
          <p:cNvSpPr>
            <a:spLocks noChangeArrowheads="1"/>
          </p:cNvSpPr>
          <p:nvPr/>
        </p:nvSpPr>
        <p:spPr bwMode="auto">
          <a:xfrm>
            <a:off x="93663" y="2955925"/>
            <a:ext cx="14605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600" b="1">
                <a:solidFill>
                  <a:srgbClr val="000000"/>
                </a:solidFill>
              </a:rPr>
              <a:t>A</a:t>
            </a:r>
            <a:endParaRPr lang="en-US" b="1"/>
          </a:p>
        </p:txBody>
      </p:sp>
      <p:sp>
        <p:nvSpPr>
          <p:cNvPr id="38935" name="Oval 38"/>
          <p:cNvSpPr>
            <a:spLocks noChangeArrowheads="1"/>
          </p:cNvSpPr>
          <p:nvPr/>
        </p:nvSpPr>
        <p:spPr bwMode="auto">
          <a:xfrm>
            <a:off x="4616450" y="2832100"/>
            <a:ext cx="90488" cy="73025"/>
          </a:xfrm>
          <a:prstGeom prst="ellipse">
            <a:avLst/>
          </a:prstGeom>
          <a:solidFill>
            <a:srgbClr val="FF0000"/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8936" name="Rectangle 39"/>
          <p:cNvSpPr>
            <a:spLocks noChangeArrowheads="1"/>
          </p:cNvSpPr>
          <p:nvPr/>
        </p:nvSpPr>
        <p:spPr bwMode="auto">
          <a:xfrm>
            <a:off x="4775200" y="2955925"/>
            <a:ext cx="14605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600" b="1">
                <a:solidFill>
                  <a:srgbClr val="000000"/>
                </a:solidFill>
              </a:rPr>
              <a:t>B</a:t>
            </a:r>
            <a:endParaRPr lang="en-US" b="1"/>
          </a:p>
        </p:txBody>
      </p:sp>
      <p:sp>
        <p:nvSpPr>
          <p:cNvPr id="38937" name="Oval 44"/>
          <p:cNvSpPr>
            <a:spLocks noChangeArrowheads="1"/>
          </p:cNvSpPr>
          <p:nvPr/>
        </p:nvSpPr>
        <p:spPr bwMode="auto">
          <a:xfrm>
            <a:off x="2455863" y="1028700"/>
            <a:ext cx="92075" cy="53975"/>
          </a:xfrm>
          <a:prstGeom prst="ellipse">
            <a:avLst/>
          </a:prstGeom>
          <a:solidFill>
            <a:srgbClr val="FF0000"/>
          </a:solidFill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8938" name="Rectangle 45"/>
          <p:cNvSpPr>
            <a:spLocks noChangeArrowheads="1"/>
          </p:cNvSpPr>
          <p:nvPr/>
        </p:nvSpPr>
        <p:spPr bwMode="auto">
          <a:xfrm>
            <a:off x="2614613" y="811213"/>
            <a:ext cx="169862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600">
                <a:solidFill>
                  <a:srgbClr val="000000"/>
                </a:solidFill>
              </a:rPr>
              <a:t>M</a:t>
            </a:r>
            <a:endParaRPr lang="en-US"/>
          </a:p>
        </p:txBody>
      </p:sp>
      <p:grpSp>
        <p:nvGrpSpPr>
          <p:cNvPr id="38939" name="Group 51"/>
          <p:cNvGrpSpPr>
            <a:grpSpLocks/>
          </p:cNvGrpSpPr>
          <p:nvPr/>
        </p:nvGrpSpPr>
        <p:grpSpPr bwMode="auto">
          <a:xfrm>
            <a:off x="2489200" y="2641600"/>
            <a:ext cx="228600" cy="228600"/>
            <a:chOff x="2160" y="3456"/>
            <a:chExt cx="144" cy="144"/>
          </a:xfrm>
        </p:grpSpPr>
        <p:sp>
          <p:nvSpPr>
            <p:cNvPr id="38952" name="Line 49"/>
            <p:cNvSpPr>
              <a:spLocks noChangeShapeType="1"/>
            </p:cNvSpPr>
            <p:nvPr/>
          </p:nvSpPr>
          <p:spPr bwMode="auto">
            <a:xfrm>
              <a:off x="2304" y="3456"/>
              <a:ext cx="0" cy="14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8953" name="Line 50"/>
            <p:cNvSpPr>
              <a:spLocks noChangeShapeType="1"/>
            </p:cNvSpPr>
            <p:nvPr/>
          </p:nvSpPr>
          <p:spPr bwMode="auto">
            <a:xfrm flipH="1">
              <a:off x="2160" y="3456"/>
              <a:ext cx="144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00404" name="Text Box 52"/>
          <p:cNvSpPr txBox="1">
            <a:spLocks noChangeArrowheads="1"/>
          </p:cNvSpPr>
          <p:nvPr/>
        </p:nvSpPr>
        <p:spPr bwMode="auto">
          <a:xfrm>
            <a:off x="5257800" y="3581400"/>
            <a:ext cx="289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400">
                <a:latin typeface="Times New Roman" pitchFamily="18" charset="0"/>
              </a:rPr>
              <a:t>C</a:t>
            </a:r>
            <a:r>
              <a:rPr lang="en-US" sz="2400"/>
              <a:t>ó</a:t>
            </a:r>
          </a:p>
        </p:txBody>
      </p:sp>
      <p:grpSp>
        <p:nvGrpSpPr>
          <p:cNvPr id="3" name="Group 57"/>
          <p:cNvGrpSpPr>
            <a:grpSpLocks/>
          </p:cNvGrpSpPr>
          <p:nvPr/>
        </p:nvGrpSpPr>
        <p:grpSpPr bwMode="auto">
          <a:xfrm>
            <a:off x="1676400" y="2895600"/>
            <a:ext cx="1905000" cy="609600"/>
            <a:chOff x="240" y="2928"/>
            <a:chExt cx="1200" cy="384"/>
          </a:xfrm>
        </p:grpSpPr>
        <p:sp>
          <p:nvSpPr>
            <p:cNvPr id="38945" name="AutoShape 15"/>
            <p:cNvSpPr>
              <a:spLocks noChangeArrowheads="1"/>
            </p:cNvSpPr>
            <p:nvPr/>
          </p:nvSpPr>
          <p:spPr bwMode="auto">
            <a:xfrm>
              <a:off x="240" y="2928"/>
              <a:ext cx="1200" cy="384"/>
            </a:xfrm>
            <a:prstGeom prst="roundRect">
              <a:avLst>
                <a:gd name="adj" fmla="val 16667"/>
              </a:avLst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/>
              <a:r>
                <a:rPr lang="en-US"/>
                <a:t>MIA = MIB = 90</a:t>
              </a:r>
              <a:r>
                <a:rPr lang="en-US" baseline="30000"/>
                <a:t>0</a:t>
              </a:r>
              <a:endParaRPr lang="en-US"/>
            </a:p>
          </p:txBody>
        </p:sp>
        <p:sp>
          <p:nvSpPr>
            <p:cNvPr id="38946" name="Freeform 16"/>
            <p:cNvSpPr>
              <a:spLocks/>
            </p:cNvSpPr>
            <p:nvPr/>
          </p:nvSpPr>
          <p:spPr bwMode="auto">
            <a:xfrm>
              <a:off x="288" y="2976"/>
              <a:ext cx="288" cy="35"/>
            </a:xfrm>
            <a:custGeom>
              <a:avLst/>
              <a:gdLst>
                <a:gd name="T0" fmla="*/ 0 w 288"/>
                <a:gd name="T1" fmla="*/ 34 h 35"/>
                <a:gd name="T2" fmla="*/ 137 w 288"/>
                <a:gd name="T3" fmla="*/ 0 h 35"/>
                <a:gd name="T4" fmla="*/ 288 w 288"/>
                <a:gd name="T5" fmla="*/ 35 h 35"/>
                <a:gd name="T6" fmla="*/ 0 60000 65536"/>
                <a:gd name="T7" fmla="*/ 0 60000 65536"/>
                <a:gd name="T8" fmla="*/ 0 60000 65536"/>
                <a:gd name="T9" fmla="*/ 0 w 288"/>
                <a:gd name="T10" fmla="*/ 0 h 35"/>
                <a:gd name="T11" fmla="*/ 288 w 288"/>
                <a:gd name="T12" fmla="*/ 35 h 35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88" h="35">
                  <a:moveTo>
                    <a:pt x="0" y="34"/>
                  </a:moveTo>
                  <a:lnTo>
                    <a:pt x="137" y="0"/>
                  </a:lnTo>
                  <a:lnTo>
                    <a:pt x="288" y="35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8947" name="Freeform 17"/>
            <p:cNvSpPr>
              <a:spLocks/>
            </p:cNvSpPr>
            <p:nvPr/>
          </p:nvSpPr>
          <p:spPr bwMode="auto">
            <a:xfrm>
              <a:off x="720" y="2976"/>
              <a:ext cx="288" cy="35"/>
            </a:xfrm>
            <a:custGeom>
              <a:avLst/>
              <a:gdLst>
                <a:gd name="T0" fmla="*/ 0 w 288"/>
                <a:gd name="T1" fmla="*/ 34 h 35"/>
                <a:gd name="T2" fmla="*/ 137 w 288"/>
                <a:gd name="T3" fmla="*/ 0 h 35"/>
                <a:gd name="T4" fmla="*/ 288 w 288"/>
                <a:gd name="T5" fmla="*/ 35 h 35"/>
                <a:gd name="T6" fmla="*/ 0 60000 65536"/>
                <a:gd name="T7" fmla="*/ 0 60000 65536"/>
                <a:gd name="T8" fmla="*/ 0 60000 65536"/>
                <a:gd name="T9" fmla="*/ 0 w 288"/>
                <a:gd name="T10" fmla="*/ 0 h 35"/>
                <a:gd name="T11" fmla="*/ 288 w 288"/>
                <a:gd name="T12" fmla="*/ 35 h 35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88" h="35">
                  <a:moveTo>
                    <a:pt x="0" y="34"/>
                  </a:moveTo>
                  <a:lnTo>
                    <a:pt x="137" y="0"/>
                  </a:lnTo>
                  <a:lnTo>
                    <a:pt x="288" y="35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8948" name="Line 53"/>
            <p:cNvSpPr>
              <a:spLocks noChangeShapeType="1"/>
            </p:cNvSpPr>
            <p:nvPr/>
          </p:nvSpPr>
          <p:spPr bwMode="auto">
            <a:xfrm flipV="1">
              <a:off x="288" y="2976"/>
              <a:ext cx="144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8949" name="Line 54"/>
            <p:cNvSpPr>
              <a:spLocks noChangeShapeType="1"/>
            </p:cNvSpPr>
            <p:nvPr/>
          </p:nvSpPr>
          <p:spPr bwMode="auto">
            <a:xfrm>
              <a:off x="432" y="2976"/>
              <a:ext cx="144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8950" name="Line 55"/>
            <p:cNvSpPr>
              <a:spLocks noChangeShapeType="1"/>
            </p:cNvSpPr>
            <p:nvPr/>
          </p:nvSpPr>
          <p:spPr bwMode="auto">
            <a:xfrm flipV="1">
              <a:off x="720" y="2976"/>
              <a:ext cx="144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8951" name="Line 56"/>
            <p:cNvSpPr>
              <a:spLocks noChangeShapeType="1"/>
            </p:cNvSpPr>
            <p:nvPr/>
          </p:nvSpPr>
          <p:spPr bwMode="auto">
            <a:xfrm>
              <a:off x="864" y="2976"/>
              <a:ext cx="144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00410" name="Text Box 58"/>
          <p:cNvSpPr txBox="1">
            <a:spLocks noChangeArrowheads="1"/>
          </p:cNvSpPr>
          <p:nvPr/>
        </p:nvSpPr>
        <p:spPr bwMode="auto">
          <a:xfrm>
            <a:off x="4648200" y="5181600"/>
            <a:ext cx="3962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400">
                <a:latin typeface="Times New Roman" pitchFamily="18" charset="0"/>
              </a:rPr>
              <a:t>V</a:t>
            </a:r>
            <a:r>
              <a:rPr lang="en-US" sz="2400"/>
              <a:t>ậy </a:t>
            </a:r>
            <a:r>
              <a:rPr lang="en-US" sz="2400">
                <a:sym typeface="Wingdings 3" pitchFamily="18" charset="2"/>
              </a:rPr>
              <a:t>MIA = MIB (c.g.c)</a:t>
            </a:r>
          </a:p>
        </p:txBody>
      </p:sp>
      <p:sp>
        <p:nvSpPr>
          <p:cNvPr id="100411" name="Text Box 59"/>
          <p:cNvSpPr txBox="1">
            <a:spLocks noChangeArrowheads="1"/>
          </p:cNvSpPr>
          <p:nvPr/>
        </p:nvSpPr>
        <p:spPr bwMode="auto">
          <a:xfrm>
            <a:off x="3962400" y="5791200"/>
            <a:ext cx="47244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400">
                <a:latin typeface="Times New Roman" pitchFamily="18" charset="0"/>
              </a:rPr>
              <a:t>Do đó MA = MB</a:t>
            </a:r>
            <a:r>
              <a:rPr lang="vi-VN" sz="2400">
                <a:latin typeface="Times New Roman" pitchFamily="18" charset="0"/>
              </a:rPr>
              <a:t> (2 cạnh tương ứng)</a:t>
            </a:r>
            <a:endParaRPr lang="en-US" sz="2400">
              <a:latin typeface="Times New Roman" pitchFamily="18" charset="0"/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4876800" y="990600"/>
            <a:ext cx="2209800" cy="5238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vi-VN" sz="2800" b="1" dirty="0">
                <a:solidFill>
                  <a:srgbClr val="FF0000"/>
                </a:solidFill>
                <a:latin typeface="+mn-lt"/>
                <a:cs typeface="+mn-cs"/>
              </a:rPr>
              <a:t>Cách 2</a:t>
            </a:r>
            <a:endParaRPr lang="en-US" sz="2800" b="1" dirty="0">
              <a:solidFill>
                <a:srgbClr val="FF0000"/>
              </a:solidFill>
              <a:latin typeface="+mn-lt"/>
              <a:cs typeface="+mn-cs"/>
            </a:endParaRPr>
          </a:p>
        </p:txBody>
      </p:sp>
    </p:spTree>
  </p:cSld>
  <p:clrMapOvr>
    <a:masterClrMapping/>
  </p:clrMapOvr>
  <p:transition>
    <p:randomBa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1003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1003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7" presetID="35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8" dur="1000" fill="hold"/>
                                        <p:tgtEl>
                                          <p:spTgt spid="100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20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003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4" presetID="35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5" dur="1000" fill="hold"/>
                                        <p:tgtEl>
                                          <p:spTgt spid="100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7" presetID="3" presetClass="exit" presetSubtype="1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8" dur="1000"/>
                                        <p:tgtEl>
                                          <p:spTgt spid="1003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0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31" presetID="3" presetClass="exit" presetSubtype="1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2" dur="1000"/>
                                        <p:tgtEl>
                                          <p:spTgt spid="1003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0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35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4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7" dur="500"/>
                                        <p:tgtEl>
                                          <p:spTgt spid="1004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 nodeType="afterGroup">
                            <p:stCondLst>
                              <p:cond delay="6500"/>
                            </p:stCondLst>
                            <p:childTnLst>
                              <p:par>
                                <p:cTn id="39" presetID="3" presetClass="entr" presetSubtype="1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1003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43" presetID="37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3.71706E-6 L 0.06093 0.03999 C 0.07378 0.04901 0.09288 0.0541 0.11284 0.0541 C 0.13559 0.0541 0.15364 0.04901 0.16649 0.03999 L 0.2276 -3.71706E-6 " pathEditMode="relative" rAng="0" ptsTypes="FffFF">
                                      <p:cBhvr>
                                        <p:cTn id="44" dur="1000" fill="hold"/>
                                        <p:tgtEl>
                                          <p:spTgt spid="10037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372" y="270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46" presetID="3" presetClass="exit" presetSubtype="5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vertical)">
                                      <p:cBhvr>
                                        <p:cTn id="47" dur="500"/>
                                        <p:tgtEl>
                                          <p:spTgt spid="1003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0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 nodeType="afterGroup">
                            <p:stCondLst>
                              <p:cond delay="8500"/>
                            </p:stCondLst>
                            <p:childTnLst>
                              <p:par>
                                <p:cTn id="50" presetID="3" presetClass="entr" presetSubtype="1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003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54" presetID="37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112E-17 -3.71706E-6 L 0.05816 0.03537 C 0.07031 0.04346 0.08854 0.04809 0.10747 0.04809 C 0.12917 0.04809 0.14653 0.04346 0.15868 0.03537 L 0.21701 -3.71706E-6 " pathEditMode="relative" rAng="0" ptsTypes="FffFF">
                                      <p:cBhvr>
                                        <p:cTn id="55" dur="1000" fill="hold"/>
                                        <p:tgtEl>
                                          <p:spTgt spid="10037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851" y="240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 nodeType="afterGroup">
                            <p:stCondLst>
                              <p:cond delay="10000"/>
                            </p:stCondLst>
                            <p:childTnLst>
                              <p:par>
                                <p:cTn id="57" presetID="3" presetClass="exit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8" dur="500"/>
                                        <p:tgtEl>
                                          <p:spTgt spid="1003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0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 nodeType="afterGroup">
                            <p:stCondLst>
                              <p:cond delay="10500"/>
                            </p:stCondLst>
                            <p:childTnLst>
                              <p:par>
                                <p:cTn id="61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3" dur="500"/>
                                        <p:tgtEl>
                                          <p:spTgt spid="1003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 nodeType="afterGroup">
                            <p:stCondLst>
                              <p:cond delay="11000"/>
                            </p:stCondLst>
                            <p:childTnLst>
                              <p:par>
                                <p:cTn id="65" presetID="49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2.22222E-6 L 0.4125 -0.02222 " pathEditMode="relative" rAng="0" ptsTypes="AA">
                                      <p:cBhvr>
                                        <p:cTn id="66" dur="1000" fill="hold"/>
                                        <p:tgtEl>
                                          <p:spTgt spid="10036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0625" y="-111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 nodeType="afterGroup">
                            <p:stCondLst>
                              <p:cond delay="12000"/>
                            </p:stCondLst>
                            <p:childTnLst>
                              <p:par>
                                <p:cTn id="6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1003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 nodeType="afterGroup">
                            <p:stCondLst>
                              <p:cond delay="13000"/>
                            </p:stCondLst>
                            <p:childTnLst>
                              <p:par>
                                <p:cTn id="7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 nodeType="afterGroup">
                            <p:stCondLst>
                              <p:cond delay="13000"/>
                            </p:stCondLst>
                            <p:childTnLst>
                              <p:par>
                                <p:cTn id="75" presetID="3" presetClass="exit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76" dur="500"/>
                                        <p:tgtEl>
                                          <p:spTgt spid="10037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0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 nodeType="afterGroup">
                            <p:stCondLst>
                              <p:cond delay="13500"/>
                            </p:stCondLst>
                            <p:childTnLst>
                              <p:par>
                                <p:cTn id="79" presetID="3" presetClass="exit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80" dur="500"/>
                                        <p:tgtEl>
                                          <p:spTgt spid="1003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0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 nodeType="afterGroup">
                            <p:stCondLst>
                              <p:cond delay="14000"/>
                            </p:stCondLst>
                            <p:childTnLst>
                              <p:par>
                                <p:cTn id="83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8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 nodeType="afterGroup">
                            <p:stCondLst>
                              <p:cond delay="14500"/>
                            </p:stCondLst>
                            <p:childTnLst>
                              <p:par>
                                <p:cTn id="87" presetID="49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3.7037E-6 L 0.39167 0.16227 " pathEditMode="relative" rAng="0" ptsTypes="AA">
                                      <p:cBhvr>
                                        <p:cTn id="8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583" y="810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 nodeType="afterGroup">
                            <p:stCondLst>
                              <p:cond delay="15000"/>
                            </p:stCondLst>
                            <p:childTnLst>
                              <p:par>
                                <p:cTn id="90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1003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 nodeType="afterGroup">
                            <p:stCondLst>
                              <p:cond delay="15500"/>
                            </p:stCondLst>
                            <p:childTnLst>
                              <p:par>
                                <p:cTn id="94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6" dur="500"/>
                                        <p:tgtEl>
                                          <p:spTgt spid="1003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 nodeType="afterGroup">
                            <p:stCondLst>
                              <p:cond delay="16000"/>
                            </p:stCondLst>
                            <p:childTnLst>
                              <p:par>
                                <p:cTn id="98" presetID="3" presetClass="exit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99" dur="500"/>
                                        <p:tgtEl>
                                          <p:spTgt spid="1003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0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1" fill="hold" nodeType="afterGroup">
                            <p:stCondLst>
                              <p:cond delay="16500"/>
                            </p:stCondLst>
                            <p:childTnLst>
                              <p:par>
                                <p:cTn id="102" presetID="49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1.11111E-6 L 0.41667 0.41111 " pathEditMode="relative" rAng="0" ptsTypes="AA">
                                      <p:cBhvr>
                                        <p:cTn id="103" dur="500" fill="hold"/>
                                        <p:tgtEl>
                                          <p:spTgt spid="10036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0833" y="2055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 nodeType="afterGroup">
                            <p:stCondLst>
                              <p:cond delay="17000"/>
                            </p:stCondLst>
                            <p:childTnLst>
                              <p:par>
                                <p:cTn id="105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07" dur="500"/>
                                        <p:tgtEl>
                                          <p:spTgt spid="1004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8" fill="hold" nodeType="afterGroup">
                            <p:stCondLst>
                              <p:cond delay="17500"/>
                            </p:stCondLst>
                            <p:childTnLst>
                              <p:par>
                                <p:cTn id="109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11" dur="500"/>
                                        <p:tgtEl>
                                          <p:spTgt spid="1004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0356" grpId="0"/>
      <p:bldP spid="100364" grpId="0"/>
      <p:bldP spid="100364" grpId="1"/>
      <p:bldP spid="100365" grpId="0"/>
      <p:bldP spid="100365" grpId="1"/>
      <p:bldP spid="100370" grpId="0"/>
      <p:bldP spid="100370" grpId="1"/>
      <p:bldP spid="100370" grpId="2"/>
      <p:bldP spid="100371" grpId="0"/>
      <p:bldP spid="100371" grpId="1"/>
      <p:bldP spid="100371" grpId="2"/>
      <p:bldP spid="100372" grpId="0" animBg="1"/>
      <p:bldP spid="100372" grpId="1" animBg="1"/>
      <p:bldP spid="100373" grpId="0" animBg="1"/>
      <p:bldP spid="100373" grpId="1" animBg="1"/>
      <p:bldP spid="100374" grpId="0" animBg="1"/>
      <p:bldP spid="100374" grpId="1" animBg="1"/>
      <p:bldP spid="100375" grpId="0" animBg="1"/>
      <p:bldP spid="100375" grpId="1" animBg="1"/>
      <p:bldP spid="100375" grpId="2" animBg="1"/>
      <p:bldP spid="100376" grpId="0" animBg="1"/>
      <p:bldP spid="100376" grpId="1" animBg="1"/>
      <p:bldP spid="100376" grpId="2" animBg="1"/>
      <p:bldP spid="100404" grpId="0"/>
      <p:bldP spid="100410" grpId="0"/>
      <p:bldP spid="100411" grpId="0"/>
      <p:bldP spid="4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Text Box 2"/>
          <p:cNvSpPr txBox="1">
            <a:spLocks noChangeArrowheads="1"/>
          </p:cNvSpPr>
          <p:nvPr/>
        </p:nvSpPr>
        <p:spPr bwMode="auto">
          <a:xfrm>
            <a:off x="685800" y="2362200"/>
            <a:ext cx="6400800" cy="101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400" b="1" i="1">
                <a:solidFill>
                  <a:srgbClr val="E7193B"/>
                </a:solidFill>
                <a:latin typeface=".VnTime" pitchFamily="34" charset="0"/>
              </a:rPr>
              <a:t>Tr¶ lêi</a:t>
            </a:r>
            <a:r>
              <a:rPr lang="en-US" sz="2400" i="1">
                <a:solidFill>
                  <a:srgbClr val="3333CC"/>
                </a:solidFill>
                <a:latin typeface=".VnTime" pitchFamily="34" charset="0"/>
              </a:rPr>
              <a:t>: </a:t>
            </a:r>
            <a:r>
              <a:rPr lang="en-US" sz="2400">
                <a:solidFill>
                  <a:srgbClr val="3333CC"/>
                </a:solidFill>
                <a:latin typeface=".VnTime" pitchFamily="34" charset="0"/>
              </a:rPr>
              <a:t>V</a:t>
            </a:r>
            <a:r>
              <a:rPr lang="en-US" sz="2400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ì  </a:t>
            </a:r>
            <a:r>
              <a:rPr lang="en-US" sz="2400">
                <a:solidFill>
                  <a:srgbClr val="3333CC"/>
                </a:solidFill>
                <a:latin typeface=".VnTime" pitchFamily="34" charset="0"/>
              </a:rPr>
              <a:t>M thuéc ®­êng trung trùc cña AB </a:t>
            </a:r>
          </a:p>
          <a:p>
            <a:pPr algn="ctr">
              <a:spcBef>
                <a:spcPct val="50000"/>
              </a:spcBef>
            </a:pPr>
            <a:r>
              <a:rPr lang="en-US" sz="2400">
                <a:solidFill>
                  <a:srgbClr val="3333CC"/>
                </a:solidFill>
                <a:latin typeface=".VnTime" pitchFamily="34" charset="0"/>
                <a:sym typeface="Wingdings 3" pitchFamily="18" charset="2"/>
              </a:rPr>
              <a:t> MB = MA = 5cm </a:t>
            </a:r>
            <a:r>
              <a:rPr lang="en-US" sz="2400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  <a:sym typeface="Wingdings 3" pitchFamily="18" charset="2"/>
              </a:rPr>
              <a:t>( Định lý 1).</a:t>
            </a:r>
          </a:p>
        </p:txBody>
      </p:sp>
      <p:sp>
        <p:nvSpPr>
          <p:cNvPr id="39939" name="Rectangle 3"/>
          <p:cNvSpPr>
            <a:spLocks noChangeArrowheads="1"/>
          </p:cNvSpPr>
          <p:nvPr/>
        </p:nvSpPr>
        <p:spPr bwMode="auto">
          <a:xfrm>
            <a:off x="381000" y="1066800"/>
            <a:ext cx="8153400" cy="1919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en-US" sz="2400" b="1" i="1">
                <a:solidFill>
                  <a:srgbClr val="E7193B"/>
                </a:solidFill>
                <a:latin typeface=".VnTime" pitchFamily="34" charset="0"/>
              </a:rPr>
              <a:t>Bµi 44 (SGK tr.76)</a:t>
            </a:r>
          </a:p>
          <a:p>
            <a:r>
              <a:rPr lang="en-US" sz="2400">
                <a:solidFill>
                  <a:srgbClr val="3333CC"/>
                </a:solidFill>
                <a:latin typeface=".VnTime" pitchFamily="34" charset="0"/>
              </a:rPr>
              <a:t>Gäi M lµ ®iÓm n»m trªn ®­êng trung trùc cña ®o¹n AB. </a:t>
            </a:r>
          </a:p>
          <a:p>
            <a:r>
              <a:rPr lang="en-US" sz="2400">
                <a:solidFill>
                  <a:srgbClr val="3333CC"/>
                </a:solidFill>
                <a:latin typeface=".VnTime" pitchFamily="34" charset="0"/>
              </a:rPr>
              <a:t>Cho MA = 5 cm. Hái MB =?</a:t>
            </a:r>
          </a:p>
          <a:p>
            <a:pPr>
              <a:spcBef>
                <a:spcPct val="50000"/>
              </a:spcBef>
            </a:pPr>
            <a:endParaRPr lang="en-US" sz="3200">
              <a:solidFill>
                <a:srgbClr val="E7193B"/>
              </a:solidFill>
              <a:latin typeface=".VnTime" pitchFamily="34" charset="0"/>
            </a:endParaRPr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685800" y="4114800"/>
            <a:ext cx="7772400" cy="1570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en-US" sz="32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Ngược lại, nếu MA=MB thì điểm M có nằm trên đường trung trực của đoạn thẳng AB không?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36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36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3666" grpId="0"/>
      <p:bldP spid="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81000"/>
            <a:ext cx="8229600" cy="685800"/>
          </a:xfrm>
        </p:spPr>
        <p:txBody>
          <a:bodyPr/>
          <a:lstStyle/>
          <a:p>
            <a:pPr eaLnBrk="1" hangingPunct="1"/>
            <a:r>
              <a:rPr lang="en-US" sz="4000" smtClean="0"/>
              <a:t>2. </a:t>
            </a:r>
            <a:r>
              <a:rPr lang="en-US" sz="4000" u="sng" smtClean="0">
                <a:solidFill>
                  <a:srgbClr val="6600FF"/>
                </a:solidFill>
              </a:rPr>
              <a:t>Định lý đảo:</a:t>
            </a:r>
          </a:p>
        </p:txBody>
      </p:sp>
      <p:graphicFrame>
        <p:nvGraphicFramePr>
          <p:cNvPr id="54325" name="Group 53"/>
          <p:cNvGraphicFramePr>
            <a:graphicFrameLocks noGrp="1"/>
          </p:cNvGraphicFramePr>
          <p:nvPr>
            <p:ph idx="1"/>
          </p:nvPr>
        </p:nvGraphicFramePr>
        <p:xfrm>
          <a:off x="3733800" y="3733800"/>
          <a:ext cx="4876800" cy="2057400"/>
        </p:xfrm>
        <a:graphic>
          <a:graphicData uri="http://schemas.openxmlformats.org/drawingml/2006/table">
            <a:tbl>
              <a:tblPr/>
              <a:tblGrid>
                <a:gridCol w="838200"/>
                <a:gridCol w="4038600"/>
              </a:tblGrid>
              <a:tr h="110966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GT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Đoạn thẳng AB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MA = MB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47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KL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 thuộc đường trung trực của đoạn thẳng AB.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5427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143000"/>
            <a:ext cx="8229600" cy="4525963"/>
          </a:xfrm>
        </p:spPr>
        <p:txBody>
          <a:bodyPr/>
          <a:lstStyle/>
          <a:p>
            <a:pPr marL="714375" indent="-357188" eaLnBrk="1" hangingPunct="1">
              <a:buFontTx/>
              <a:buNone/>
            </a:pPr>
            <a:r>
              <a:rPr lang="en-US" sz="2800" smtClean="0"/>
              <a:t>    </a:t>
            </a:r>
            <a:r>
              <a:rPr lang="en-US" u="sng" smtClean="0">
                <a:solidFill>
                  <a:srgbClr val="CC6600"/>
                </a:solidFill>
              </a:rPr>
              <a:t>Định l ý 2:</a:t>
            </a:r>
            <a:r>
              <a:rPr lang="en-US" smtClean="0"/>
              <a:t> </a:t>
            </a:r>
            <a:r>
              <a:rPr lang="en-US" i="1" smtClean="0"/>
              <a:t>(định lý đảo)</a:t>
            </a:r>
          </a:p>
          <a:p>
            <a:pPr marL="714375" indent="-357188" eaLnBrk="1" hangingPunct="1">
              <a:buFontTx/>
              <a:buNone/>
            </a:pPr>
            <a:r>
              <a:rPr lang="en-US" sz="2800" smtClean="0"/>
              <a:t>    </a:t>
            </a:r>
            <a:r>
              <a:rPr lang="en-US" sz="2800" i="1" smtClean="0"/>
              <a:t>Điểm cách đều hai đầu mút của một đoạn thẳng thì nằm trên đường trung trực của đoạn thẳng đó.</a:t>
            </a:r>
          </a:p>
          <a:p>
            <a:pPr marL="714375" indent="-357188" eaLnBrk="1" hangingPunct="1">
              <a:buFontTx/>
              <a:buNone/>
            </a:pPr>
            <a:r>
              <a:rPr lang="en-US" sz="2800" smtClean="0"/>
              <a:t>     * Hãy vẽ hình và ghi GT – KL ?</a:t>
            </a:r>
          </a:p>
        </p:txBody>
      </p:sp>
      <p:pic>
        <p:nvPicPr>
          <p:cNvPr id="54309" name="Picture 3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3505200"/>
            <a:ext cx="2743200" cy="289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" name="TextBox 20"/>
          <p:cNvSpPr txBox="1">
            <a:spLocks noChangeArrowheads="1"/>
          </p:cNvSpPr>
          <p:nvPr/>
        </p:nvSpPr>
        <p:spPr bwMode="auto">
          <a:xfrm>
            <a:off x="4267200" y="5867400"/>
            <a:ext cx="3429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vi-VN" sz="2800" u="sng"/>
              <a:t>Chứng minh:</a:t>
            </a:r>
            <a:r>
              <a:rPr lang="vi-VN" sz="2800"/>
              <a:t> (SGK)</a:t>
            </a:r>
            <a:r>
              <a:rPr lang="en-US" sz="2800"/>
              <a:t>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542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542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" dur="500"/>
                                        <p:tgtEl>
                                          <p:spTgt spid="542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8" dur="500"/>
                                        <p:tgtEl>
                                          <p:spTgt spid="543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3" dur="500"/>
                                        <p:tgtEl>
                                          <p:spTgt spid="543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274" grpId="0" autoUpdateAnimBg="0"/>
      <p:bldP spid="54275" grpId="0" autoUpdateAnimBg="0"/>
      <p:bldP spid="21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Flow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2.xml><?xml version="1.0" encoding="utf-8"?>
<a:themeOverride xmlns:a="http://schemas.openxmlformats.org/drawingml/2006/main">
  <a:clrScheme name="Flow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800</TotalTime>
  <Words>1269</Words>
  <Application>Microsoft Office PowerPoint</Application>
  <PresentationFormat>On-screen Show (4:3)</PresentationFormat>
  <Paragraphs>193</Paragraphs>
  <Slides>16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8" baseType="lpstr">
      <vt:lpstr>Flow</vt:lpstr>
      <vt:lpstr>Equation</vt:lpstr>
      <vt:lpstr>PowerPoint Presentation</vt:lpstr>
      <vt:lpstr>PowerPoint Presentation</vt:lpstr>
      <vt:lpstr>1. Định lí về tính chất của các điểm            thuộc đường trung trực:</vt:lpstr>
      <vt:lpstr>1. Định lí về tính chất của các điểm        thuộc đường trung trực:</vt:lpstr>
      <vt:lpstr>PowerPoint Presentation</vt:lpstr>
      <vt:lpstr>Hướng dẫn chứng minh định lý:</vt:lpstr>
      <vt:lpstr>PowerPoint Presentation</vt:lpstr>
      <vt:lpstr>PowerPoint Presentation</vt:lpstr>
      <vt:lpstr>2. Định lý đảo:</vt:lpstr>
      <vt:lpstr>* Nhận xét: Tập hợp các điểm cách đều hai mút của đoạn thẳng là đường trung trực của đoạn thẳng đó. </vt:lpstr>
      <vt:lpstr>PowerPoint Presentation</vt:lpstr>
      <vt:lpstr>PowerPoint Presentation</vt:lpstr>
      <vt:lpstr>PowerPoint Presentation</vt:lpstr>
      <vt:lpstr>Hoạt động nhóm</vt:lpstr>
      <vt:lpstr>PowerPoint Presentation</vt:lpstr>
      <vt:lpstr>PowerPoint Presentation</vt:lpstr>
    </vt:vector>
  </TitlesOfParts>
  <Company>PBMKhoaToan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Bài 7: TÍNH CHẤT ĐƯỜNG TRUNG TRỰC CỦA MỘT ĐOẠN THẲNG</dc:title>
  <dc:creator>LeMinhCuong</dc:creator>
  <cp:lastModifiedBy>Dell</cp:lastModifiedBy>
  <cp:revision>45</cp:revision>
  <dcterms:created xsi:type="dcterms:W3CDTF">2001-12-31T17:12:51Z</dcterms:created>
  <dcterms:modified xsi:type="dcterms:W3CDTF">2022-04-16T14:21:49Z</dcterms:modified>
</cp:coreProperties>
</file>