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9"/>
  </p:notesMasterIdLst>
  <p:sldIdLst>
    <p:sldId id="281" r:id="rId3"/>
    <p:sldId id="282" r:id="rId4"/>
    <p:sldId id="283" r:id="rId5"/>
    <p:sldId id="284" r:id="rId6"/>
    <p:sldId id="286" r:id="rId7"/>
    <p:sldId id="287" r:id="rId8"/>
    <p:sldId id="290" r:id="rId9"/>
    <p:sldId id="300" r:id="rId10"/>
    <p:sldId id="291" r:id="rId11"/>
    <p:sldId id="304" r:id="rId12"/>
    <p:sldId id="310" r:id="rId13"/>
    <p:sldId id="303" r:id="rId14"/>
    <p:sldId id="297" r:id="rId15"/>
    <p:sldId id="301" r:id="rId16"/>
    <p:sldId id="302" r:id="rId17"/>
    <p:sldId id="299" r:id="rId18"/>
  </p:sldIdLst>
  <p:sldSz cx="9144000" cy="6858000" type="screen4x3"/>
  <p:notesSz cx="6858000" cy="9144000"/>
  <p:custDataLst>
    <p:tags r:id="rId20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660066"/>
    <a:srgbClr val="00FF00"/>
    <a:srgbClr val="FFFF00"/>
    <a:srgbClr val="66FFFF"/>
    <a:srgbClr val="00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8" autoAdjust="0"/>
    <p:restoredTop sz="94660"/>
  </p:normalViewPr>
  <p:slideViewPr>
    <p:cSldViewPr>
      <p:cViewPr>
        <p:scale>
          <a:sx n="76" d="100"/>
          <a:sy n="76" d="100"/>
        </p:scale>
        <p:origin x="-108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64.wmf"/><Relationship Id="rId7" Type="http://schemas.openxmlformats.org/officeDocument/2006/relationships/image" Target="../media/image79.wmf"/><Relationship Id="rId2" Type="http://schemas.openxmlformats.org/officeDocument/2006/relationships/image" Target="../media/image63.wmf"/><Relationship Id="rId1" Type="http://schemas.openxmlformats.org/officeDocument/2006/relationships/image" Target="../media/image76.wmf"/><Relationship Id="rId6" Type="http://schemas.openxmlformats.org/officeDocument/2006/relationships/image" Target="../media/image78.wmf"/><Relationship Id="rId5" Type="http://schemas.openxmlformats.org/officeDocument/2006/relationships/image" Target="../media/image66.wmf"/><Relationship Id="rId4" Type="http://schemas.openxmlformats.org/officeDocument/2006/relationships/image" Target="../media/image77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11" Type="http://schemas.openxmlformats.org/officeDocument/2006/relationships/image" Target="../media/image51.wmf"/><Relationship Id="rId5" Type="http://schemas.openxmlformats.org/officeDocument/2006/relationships/image" Target="../media/image4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3513AF0-B2E0-47FD-B524-4C64DC2A49E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4152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9D7A2-71F2-4079-A579-E82E0E9474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031913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7594E-5BDE-4A69-90F8-4392459179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864357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DBEA5-5B46-43BB-A10B-146CC41FCD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030816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041CA-9B59-4ED3-B050-C315050A37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7669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3420C-484A-4BE5-8022-AC7BA4D474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985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EAC86-08EB-42C3-9C4E-24036AFEB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906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AFFE2-07EB-45DB-83BE-2D731CAB22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4550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1E131-E4E9-4A31-B386-9CB5F19654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423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090C6-777C-4A53-AAD8-7FF3E7670C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1610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110DA-9264-4102-82FA-4056049995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617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F4D64-F210-4293-8DFF-A40A21B036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247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A7CA3-F624-4819-8605-BDB40D40A1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489823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3E805-464E-4B5E-8CAD-E50241A715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7128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0F4CF1-F1ED-49B8-82D6-69D1563176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0570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AC771-4824-4E6C-876D-CF10220FF1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838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76D92-53EF-4228-89EA-34847B028D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11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29BDA-65A7-481C-AB18-841B2FB432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3198212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6D7ED-ADA5-4032-A7D9-69571A4C69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392160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0D141-F998-4921-AB90-60272F4F841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60827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3C7D1-26F8-4ED2-BA21-CFCACA8111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425190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30DBC-70F0-4FDA-AB51-67FC3C5231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59713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C6897-902E-44BA-A4DA-1B565C76A4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364292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B1742-B0C2-44D2-B030-7B8C06BD4C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15961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FC9AC79-9A6F-42D3-9E31-DDEC9E0631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CCC3076-A88A-41A6-959E-DD122DBA8A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13" Type="http://schemas.openxmlformats.org/officeDocument/2006/relationships/oleObject" Target="../embeddings/oleObject4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1.bin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6" Type="http://schemas.openxmlformats.org/officeDocument/2006/relationships/slide" Target="slide7.xml"/><Relationship Id="rId11" Type="http://schemas.openxmlformats.org/officeDocument/2006/relationships/oleObject" Target="../embeddings/oleObject3.bin"/><Relationship Id="rId5" Type="http://schemas.openxmlformats.org/officeDocument/2006/relationships/audio" Target="../media/audio3.wav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2.wmf"/><Relationship Id="rId4" Type="http://schemas.openxmlformats.org/officeDocument/2006/relationships/audio" Target="../media/audio2.wav"/><Relationship Id="rId9" Type="http://schemas.openxmlformats.org/officeDocument/2006/relationships/oleObject" Target="../embeddings/oleObject2.bin"/><Relationship Id="rId1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48.wmf"/><Relationship Id="rId3" Type="http://schemas.openxmlformats.org/officeDocument/2006/relationships/oleObject" Target="../embeddings/oleObject40.bin"/><Relationship Id="rId21" Type="http://schemas.openxmlformats.org/officeDocument/2006/relationships/oleObject" Target="../embeddings/oleObject49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47.bin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44.bin"/><Relationship Id="rId24" Type="http://schemas.openxmlformats.org/officeDocument/2006/relationships/image" Target="../media/image51.wmf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23" Type="http://schemas.openxmlformats.org/officeDocument/2006/relationships/oleObject" Target="../embeddings/oleObject50.bin"/><Relationship Id="rId10" Type="http://schemas.openxmlformats.org/officeDocument/2006/relationships/image" Target="../media/image44.wmf"/><Relationship Id="rId19" Type="http://schemas.openxmlformats.org/officeDocument/2006/relationships/oleObject" Target="../embeddings/oleObject48.bin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46.wmf"/><Relationship Id="rId22" Type="http://schemas.openxmlformats.org/officeDocument/2006/relationships/image" Target="../media/image5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3.gif"/><Relationship Id="rId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54.bin"/><Relationship Id="rId18" Type="http://schemas.openxmlformats.org/officeDocument/2006/relationships/image" Target="../media/image59.wmf"/><Relationship Id="rId3" Type="http://schemas.openxmlformats.org/officeDocument/2006/relationships/audio" Target="../media/audio6.wav"/><Relationship Id="rId21" Type="http://schemas.openxmlformats.org/officeDocument/2006/relationships/oleObject" Target="../embeddings/oleObject58.bin"/><Relationship Id="rId7" Type="http://schemas.openxmlformats.org/officeDocument/2006/relationships/oleObject" Target="../embeddings/oleObject51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8.wmf"/><Relationship Id="rId20" Type="http://schemas.openxmlformats.org/officeDocument/2006/relationships/image" Target="../media/image60.wmf"/><Relationship Id="rId1" Type="http://schemas.openxmlformats.org/officeDocument/2006/relationships/vmlDrawing" Target="../drawings/vmlDrawing10.vml"/><Relationship Id="rId6" Type="http://schemas.openxmlformats.org/officeDocument/2006/relationships/slide" Target="slide16.xml"/><Relationship Id="rId11" Type="http://schemas.openxmlformats.org/officeDocument/2006/relationships/oleObject" Target="../embeddings/oleObject53.bin"/><Relationship Id="rId5" Type="http://schemas.openxmlformats.org/officeDocument/2006/relationships/audio" Target="../media/audio3.wav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57.bin"/><Relationship Id="rId4" Type="http://schemas.openxmlformats.org/officeDocument/2006/relationships/audio" Target="../media/audio2.wav"/><Relationship Id="rId9" Type="http://schemas.openxmlformats.org/officeDocument/2006/relationships/oleObject" Target="../embeddings/oleObject52.bin"/><Relationship Id="rId14" Type="http://schemas.openxmlformats.org/officeDocument/2006/relationships/image" Target="../media/image57.wmf"/><Relationship Id="rId22" Type="http://schemas.openxmlformats.org/officeDocument/2006/relationships/image" Target="../media/image6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65.wmf"/><Relationship Id="rId18" Type="http://schemas.openxmlformats.org/officeDocument/2006/relationships/oleObject" Target="../embeddings/oleObject65.bin"/><Relationship Id="rId3" Type="http://schemas.openxmlformats.org/officeDocument/2006/relationships/audio" Target="../media/audio3.wav"/><Relationship Id="rId21" Type="http://schemas.openxmlformats.org/officeDocument/2006/relationships/image" Target="../media/image69.wmf"/><Relationship Id="rId7" Type="http://schemas.openxmlformats.org/officeDocument/2006/relationships/image" Target="../media/image62.wmf"/><Relationship Id="rId12" Type="http://schemas.openxmlformats.org/officeDocument/2006/relationships/oleObject" Target="../embeddings/oleObject62.bin"/><Relationship Id="rId17" Type="http://schemas.openxmlformats.org/officeDocument/2006/relationships/image" Target="../media/image67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4.bin"/><Relationship Id="rId20" Type="http://schemas.openxmlformats.org/officeDocument/2006/relationships/oleObject" Target="../embeddings/oleObject66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64.wmf"/><Relationship Id="rId5" Type="http://schemas.openxmlformats.org/officeDocument/2006/relationships/slide" Target="slide7.xml"/><Relationship Id="rId15" Type="http://schemas.openxmlformats.org/officeDocument/2006/relationships/image" Target="../media/image66.wmf"/><Relationship Id="rId10" Type="http://schemas.openxmlformats.org/officeDocument/2006/relationships/oleObject" Target="../embeddings/oleObject61.bin"/><Relationship Id="rId19" Type="http://schemas.openxmlformats.org/officeDocument/2006/relationships/image" Target="../media/image68.wmf"/><Relationship Id="rId4" Type="http://schemas.openxmlformats.org/officeDocument/2006/relationships/audio" Target="../media/audio2.wav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6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image" Target="../media/image73.wmf"/><Relationship Id="rId18" Type="http://schemas.openxmlformats.org/officeDocument/2006/relationships/oleObject" Target="../embeddings/oleObject73.bin"/><Relationship Id="rId3" Type="http://schemas.openxmlformats.org/officeDocument/2006/relationships/audio" Target="../media/audio3.wav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70.bin"/><Relationship Id="rId17" Type="http://schemas.openxmlformats.org/officeDocument/2006/relationships/image" Target="../media/image75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2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72.wmf"/><Relationship Id="rId5" Type="http://schemas.openxmlformats.org/officeDocument/2006/relationships/slide" Target="slide7.xml"/><Relationship Id="rId15" Type="http://schemas.openxmlformats.org/officeDocument/2006/relationships/image" Target="../media/image74.wmf"/><Relationship Id="rId10" Type="http://schemas.openxmlformats.org/officeDocument/2006/relationships/oleObject" Target="../embeddings/oleObject69.bin"/><Relationship Id="rId4" Type="http://schemas.openxmlformats.org/officeDocument/2006/relationships/audio" Target="../media/audio2.wav"/><Relationship Id="rId9" Type="http://schemas.openxmlformats.org/officeDocument/2006/relationships/image" Target="../media/image71.wmf"/><Relationship Id="rId14" Type="http://schemas.openxmlformats.org/officeDocument/2006/relationships/oleObject" Target="../embeddings/oleObject71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77.wmf"/><Relationship Id="rId18" Type="http://schemas.openxmlformats.org/officeDocument/2006/relationships/oleObject" Target="../embeddings/oleObject80.bin"/><Relationship Id="rId3" Type="http://schemas.openxmlformats.org/officeDocument/2006/relationships/audio" Target="../media/audio3.wav"/><Relationship Id="rId21" Type="http://schemas.openxmlformats.org/officeDocument/2006/relationships/image" Target="../media/image80.wmf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77.bin"/><Relationship Id="rId17" Type="http://schemas.openxmlformats.org/officeDocument/2006/relationships/image" Target="../media/image78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9.bin"/><Relationship Id="rId20" Type="http://schemas.openxmlformats.org/officeDocument/2006/relationships/oleObject" Target="../embeddings/oleObject81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64.wmf"/><Relationship Id="rId5" Type="http://schemas.openxmlformats.org/officeDocument/2006/relationships/slide" Target="slide7.xml"/><Relationship Id="rId15" Type="http://schemas.openxmlformats.org/officeDocument/2006/relationships/image" Target="../media/image66.wmf"/><Relationship Id="rId10" Type="http://schemas.openxmlformats.org/officeDocument/2006/relationships/oleObject" Target="../embeddings/oleObject76.bin"/><Relationship Id="rId19" Type="http://schemas.openxmlformats.org/officeDocument/2006/relationships/image" Target="../media/image79.wmf"/><Relationship Id="rId4" Type="http://schemas.openxmlformats.org/officeDocument/2006/relationships/audio" Target="../media/audio2.wav"/><Relationship Id="rId9" Type="http://schemas.openxmlformats.org/officeDocument/2006/relationships/image" Target="../media/image63.wmf"/><Relationship Id="rId14" Type="http://schemas.openxmlformats.org/officeDocument/2006/relationships/oleObject" Target="../embeddings/oleObject7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85.wmf"/><Relationship Id="rId18" Type="http://schemas.openxmlformats.org/officeDocument/2006/relationships/oleObject" Target="../embeddings/oleObject89.bin"/><Relationship Id="rId3" Type="http://schemas.openxmlformats.org/officeDocument/2006/relationships/slide" Target="slide7.xml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86.bin"/><Relationship Id="rId17" Type="http://schemas.openxmlformats.org/officeDocument/2006/relationships/image" Target="../media/image87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88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84.wmf"/><Relationship Id="rId5" Type="http://schemas.openxmlformats.org/officeDocument/2006/relationships/image" Target="../media/image81.wmf"/><Relationship Id="rId15" Type="http://schemas.openxmlformats.org/officeDocument/2006/relationships/image" Target="../media/image86.wmf"/><Relationship Id="rId10" Type="http://schemas.openxmlformats.org/officeDocument/2006/relationships/oleObject" Target="../embeddings/oleObject85.bin"/><Relationship Id="rId19" Type="http://schemas.openxmlformats.org/officeDocument/2006/relationships/image" Target="../media/image88.wmf"/><Relationship Id="rId4" Type="http://schemas.openxmlformats.org/officeDocument/2006/relationships/oleObject" Target="../embeddings/oleObject82.bin"/><Relationship Id="rId9" Type="http://schemas.openxmlformats.org/officeDocument/2006/relationships/image" Target="../media/image83.wmf"/><Relationship Id="rId14" Type="http://schemas.openxmlformats.org/officeDocument/2006/relationships/oleObject" Target="../embeddings/oleObject8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slide" Target="slide7.xml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2.wmf"/><Relationship Id="rId3" Type="http://schemas.openxmlformats.org/officeDocument/2006/relationships/audio" Target="../media/audio1.wav"/><Relationship Id="rId7" Type="http://schemas.openxmlformats.org/officeDocument/2006/relationships/oleObject" Target="../embeddings/oleObject7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.wmf"/><Relationship Id="rId1" Type="http://schemas.openxmlformats.org/officeDocument/2006/relationships/vmlDrawing" Target="../drawings/vmlDrawing3.vml"/><Relationship Id="rId6" Type="http://schemas.openxmlformats.org/officeDocument/2006/relationships/slide" Target="slide7.xml"/><Relationship Id="rId11" Type="http://schemas.openxmlformats.org/officeDocument/2006/relationships/oleObject" Target="../embeddings/oleObject9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8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6.bin"/><Relationship Id="rId3" Type="http://schemas.openxmlformats.org/officeDocument/2006/relationships/audio" Target="../media/audio1.wav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.wmf"/><Relationship Id="rId1" Type="http://schemas.openxmlformats.org/officeDocument/2006/relationships/vmlDrawing" Target="../drawings/vmlDrawing4.vml"/><Relationship Id="rId6" Type="http://schemas.openxmlformats.org/officeDocument/2006/relationships/slide" Target="slide7.xml"/><Relationship Id="rId11" Type="http://schemas.openxmlformats.org/officeDocument/2006/relationships/oleObject" Target="../embeddings/oleObject15.bin"/><Relationship Id="rId5" Type="http://schemas.openxmlformats.org/officeDocument/2006/relationships/audio" Target="../media/audio2.wav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14.wmf"/><Relationship Id="rId4" Type="http://schemas.openxmlformats.org/officeDocument/2006/relationships/audio" Target="../media/audio3.wav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2.wmf"/><Relationship Id="rId3" Type="http://schemas.openxmlformats.org/officeDocument/2006/relationships/image" Target="../media/image24.jpeg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2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32.wmf"/><Relationship Id="rId3" Type="http://schemas.openxmlformats.org/officeDocument/2006/relationships/oleObject" Target="../embeddings/oleObject24.bin"/><Relationship Id="rId21" Type="http://schemas.openxmlformats.org/officeDocument/2006/relationships/oleObject" Target="../embeddings/oleObject33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32.bin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0.wmf"/><Relationship Id="rId22" Type="http://schemas.openxmlformats.org/officeDocument/2006/relationships/image" Target="../media/image34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" descr="Kết quả hình ảnh cho hình ảnh hộp quà tặng sinh nhật"/>
          <p:cNvSpPr>
            <a:spLocks noChangeAspect="1" noChangeArrowheads="1"/>
          </p:cNvSpPr>
          <p:nvPr/>
        </p:nvSpPr>
        <p:spPr bwMode="auto">
          <a:xfrm>
            <a:off x="4419600" y="2971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5" name="AutoShape 4" descr="Kết quả hình ảnh cho hình ảnh hộp quà tặng sinh nhật"/>
          <p:cNvSpPr>
            <a:spLocks noChangeAspect="1" noChangeArrowheads="1"/>
          </p:cNvSpPr>
          <p:nvPr/>
        </p:nvSpPr>
        <p:spPr bwMode="auto">
          <a:xfrm>
            <a:off x="4419600" y="2971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3076" name="Text Box 11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0000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</a:rPr>
              <a:t>KHỞI ĐỘNG</a:t>
            </a:r>
          </a:p>
        </p:txBody>
      </p:sp>
      <p:sp>
        <p:nvSpPr>
          <p:cNvPr id="3077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701800" y="681038"/>
            <a:ext cx="5791200" cy="609600"/>
          </a:xfrm>
          <a:noFill/>
        </p:spPr>
        <p:txBody>
          <a:bodyPr/>
          <a:lstStyle/>
          <a:p>
            <a:pPr algn="just" eaLnBrk="1" hangingPunct="1"/>
            <a:r>
              <a:rPr lang="en-US" altLang="en-US" sz="3600" smtClean="0">
                <a:latin typeface="Times New Roman" pitchFamily="18" charset="0"/>
                <a:cs typeface="Times New Roman" pitchFamily="18" charset="0"/>
              </a:rPr>
              <a:t>Kết quả của phép tính	</a:t>
            </a:r>
            <a:endParaRPr lang="en-GB" altLang="en-US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Rectangle 13"/>
          <p:cNvSpPr>
            <a:spLocks noChangeArrowheads="1"/>
          </p:cNvSpPr>
          <p:nvPr/>
        </p:nvSpPr>
        <p:spPr bwMode="auto">
          <a:xfrm>
            <a:off x="0" y="7620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200">
                <a:solidFill>
                  <a:srgbClr val="0000FF"/>
                </a:solidFill>
                <a:latin typeface="Times New Roman" pitchFamily="18" charset="0"/>
              </a:rPr>
              <a:t>Câu hỏi :</a:t>
            </a:r>
            <a:endParaRPr lang="en-GB" altLang="en-US" sz="3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266700" y="1846263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A.</a:t>
            </a:r>
            <a:endParaRPr lang="en-GB" alt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228600" y="2971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B.</a:t>
            </a:r>
            <a:endParaRPr lang="en-GB" alt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228600" y="4191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C.</a:t>
            </a:r>
            <a:endParaRPr lang="en-GB" alt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228600" y="5257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D.</a:t>
            </a:r>
            <a:endParaRPr lang="en-GB" alt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7362" name="AutoShape 18"/>
          <p:cNvSpPr>
            <a:spLocks noChangeArrowheads="1"/>
          </p:cNvSpPr>
          <p:nvPr/>
        </p:nvSpPr>
        <p:spPr bwMode="auto">
          <a:xfrm>
            <a:off x="3276600" y="1697038"/>
            <a:ext cx="2286000" cy="1066800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Đúng rồi!</a:t>
            </a:r>
            <a:endParaRPr lang="en-GB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7363" name="AutoShape 19"/>
          <p:cNvSpPr>
            <a:spLocks noChangeArrowheads="1"/>
          </p:cNvSpPr>
          <p:nvPr/>
        </p:nvSpPr>
        <p:spPr bwMode="auto">
          <a:xfrm>
            <a:off x="2667000" y="2819400"/>
            <a:ext cx="3733800" cy="1143000"/>
          </a:xfrm>
          <a:prstGeom prst="irregularSeal1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Chưa chính xác</a:t>
            </a:r>
            <a:endParaRPr lang="en-GB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7364" name="Oval 20"/>
          <p:cNvSpPr>
            <a:spLocks noChangeArrowheads="1"/>
          </p:cNvSpPr>
          <p:nvPr/>
        </p:nvSpPr>
        <p:spPr bwMode="auto">
          <a:xfrm>
            <a:off x="228600" y="1981200"/>
            <a:ext cx="457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7365" name="Oval 21"/>
          <p:cNvSpPr>
            <a:spLocks noChangeArrowheads="1"/>
          </p:cNvSpPr>
          <p:nvPr/>
        </p:nvSpPr>
        <p:spPr bwMode="auto">
          <a:xfrm>
            <a:off x="203200" y="3187700"/>
            <a:ext cx="457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7366" name="Oval 22"/>
          <p:cNvSpPr>
            <a:spLocks noChangeArrowheads="1"/>
          </p:cNvSpPr>
          <p:nvPr/>
        </p:nvSpPr>
        <p:spPr bwMode="auto">
          <a:xfrm>
            <a:off x="228600" y="4343400"/>
            <a:ext cx="457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7367" name="Oval 23"/>
          <p:cNvSpPr>
            <a:spLocks noChangeArrowheads="1"/>
          </p:cNvSpPr>
          <p:nvPr/>
        </p:nvSpPr>
        <p:spPr bwMode="auto">
          <a:xfrm>
            <a:off x="228600" y="5410200"/>
            <a:ext cx="457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7368" name="AutoShape 24"/>
          <p:cNvSpPr>
            <a:spLocks noChangeArrowheads="1"/>
          </p:cNvSpPr>
          <p:nvPr/>
        </p:nvSpPr>
        <p:spPr bwMode="auto">
          <a:xfrm>
            <a:off x="2667000" y="3962400"/>
            <a:ext cx="3581400" cy="1219200"/>
          </a:xfrm>
          <a:prstGeom prst="irregularSeal1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Chưa chính xác</a:t>
            </a:r>
            <a:endParaRPr lang="en-GB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7369" name="AutoShape 25"/>
          <p:cNvSpPr>
            <a:spLocks noChangeArrowheads="1"/>
          </p:cNvSpPr>
          <p:nvPr/>
        </p:nvSpPr>
        <p:spPr bwMode="auto">
          <a:xfrm>
            <a:off x="2743200" y="5257800"/>
            <a:ext cx="3733800" cy="1219200"/>
          </a:xfrm>
          <a:prstGeom prst="irregularSeal1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Chưa chính xác</a:t>
            </a:r>
            <a:endParaRPr lang="en-GB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091" name="Rectangle 26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aphicFrame>
        <p:nvGraphicFramePr>
          <p:cNvPr id="3092" name="Object 27"/>
          <p:cNvGraphicFramePr>
            <a:graphicFrameLocks noChangeAspect="1"/>
          </p:cNvGraphicFramePr>
          <p:nvPr/>
        </p:nvGraphicFramePr>
        <p:xfrm>
          <a:off x="1676400" y="1168400"/>
          <a:ext cx="426720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Equation" r:id="rId7" imgW="1447800" imgH="228600" progId="Equation.3">
                  <p:embed/>
                </p:oleObj>
              </mc:Choice>
              <mc:Fallback>
                <p:oleObj name="Equation" r:id="rId7" imgW="1447800" imgH="22860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68400"/>
                        <a:ext cx="4267200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3" name="Rectangle 28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aphicFrame>
        <p:nvGraphicFramePr>
          <p:cNvPr id="3094" name="Object 29"/>
          <p:cNvGraphicFramePr>
            <a:graphicFrameLocks noChangeAspect="1"/>
          </p:cNvGraphicFramePr>
          <p:nvPr/>
        </p:nvGraphicFramePr>
        <p:xfrm>
          <a:off x="966788" y="4275138"/>
          <a:ext cx="11430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9" imgW="393529" imgH="228501" progId="Equation.3">
                  <p:embed/>
                </p:oleObj>
              </mc:Choice>
              <mc:Fallback>
                <p:oleObj name="Equation" r:id="rId9" imgW="393529" imgH="228501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4275138"/>
                        <a:ext cx="114300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5" name="Rectangle 30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aphicFrame>
        <p:nvGraphicFramePr>
          <p:cNvPr id="3096" name="Object 31"/>
          <p:cNvGraphicFramePr>
            <a:graphicFrameLocks noChangeAspect="1"/>
          </p:cNvGraphicFramePr>
          <p:nvPr/>
        </p:nvGraphicFramePr>
        <p:xfrm>
          <a:off x="771525" y="3060700"/>
          <a:ext cx="152400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11" imgW="508000" imgH="228600" progId="Equation.3">
                  <p:embed/>
                </p:oleObj>
              </mc:Choice>
              <mc:Fallback>
                <p:oleObj name="Equation" r:id="rId11" imgW="508000" imgH="2286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3060700"/>
                        <a:ext cx="1524000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7" name="Rectangle 32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aphicFrame>
        <p:nvGraphicFramePr>
          <p:cNvPr id="3098" name="Object 33"/>
          <p:cNvGraphicFramePr>
            <a:graphicFrameLocks noChangeAspect="1"/>
          </p:cNvGraphicFramePr>
          <p:nvPr/>
        </p:nvGraphicFramePr>
        <p:xfrm>
          <a:off x="1047750" y="1938338"/>
          <a:ext cx="11430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Equation" r:id="rId13" imgW="393529" imgH="228501" progId="Equation.3">
                  <p:embed/>
                </p:oleObj>
              </mc:Choice>
              <mc:Fallback>
                <p:oleObj name="Equation" r:id="rId13" imgW="393529" imgH="228501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0" y="1938338"/>
                        <a:ext cx="1143000" cy="66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9" name="Object 35"/>
          <p:cNvGraphicFramePr>
            <a:graphicFrameLocks noChangeAspect="1"/>
          </p:cNvGraphicFramePr>
          <p:nvPr/>
        </p:nvGraphicFramePr>
        <p:xfrm>
          <a:off x="1017588" y="5334000"/>
          <a:ext cx="11430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Equation" r:id="rId15" imgW="393529" imgH="228501" progId="Equation.3">
                  <p:embed/>
                </p:oleObj>
              </mc:Choice>
              <mc:Fallback>
                <p:oleObj name="Equation" r:id="rId15" imgW="393529" imgH="228501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5334000"/>
                        <a:ext cx="1143000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0" name="Rectangle 1"/>
          <p:cNvSpPr>
            <a:spLocks noChangeArrowheads="1"/>
          </p:cNvSpPr>
          <p:nvPr/>
        </p:nvSpPr>
        <p:spPr bwMode="auto">
          <a:xfrm>
            <a:off x="5969000" y="1147763"/>
            <a:ext cx="110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600">
                <a:latin typeface="Times New Roman" pitchFamily="18" charset="0"/>
                <a:cs typeface="Times New Roman" pitchFamily="18" charset="0"/>
              </a:rPr>
              <a:t>là:</a:t>
            </a:r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en-US" sz="2400"/>
          </a:p>
        </p:txBody>
      </p:sp>
    </p:spTree>
  </p:cSld>
  <p:clrMapOvr>
    <a:masterClrMapping/>
  </p:clrMapOvr>
  <p:transition>
    <p:sndAc>
      <p:stSnd>
        <p:snd r:embed="rId3" name="Chime-sound-effect_free_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ning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7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IL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5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7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IL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6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7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IL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361"/>
                  </p:tgtEl>
                </p:cond>
              </p:nextCondLst>
            </p:seq>
          </p:childTnLst>
        </p:cTn>
      </p:par>
    </p:tnLst>
    <p:bldLst>
      <p:bldP spid="57362" grpId="0" animBg="1"/>
      <p:bldP spid="57363" grpId="0" animBg="1"/>
      <p:bldP spid="57364" grpId="0" animBg="1"/>
      <p:bldP spid="57365" grpId="0" animBg="1"/>
      <p:bldP spid="57366" grpId="0" animBg="1"/>
      <p:bldP spid="57367" grpId="0" animBg="1"/>
      <p:bldP spid="57368" grpId="0" animBg="1"/>
      <p:bldP spid="5736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9"/>
          <p:cNvSpPr txBox="1">
            <a:spLocks noChangeArrowheads="1"/>
          </p:cNvSpPr>
          <p:nvPr/>
        </p:nvSpPr>
        <p:spPr bwMode="auto">
          <a:xfrm>
            <a:off x="288925" y="7427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2291" name="Rectangle 65"/>
          <p:cNvSpPr>
            <a:spLocks noChangeArrowheads="1"/>
          </p:cNvSpPr>
          <p:nvPr/>
        </p:nvSpPr>
        <p:spPr bwMode="auto">
          <a:xfrm>
            <a:off x="6732588" y="2708275"/>
            <a:ext cx="100806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solidFill>
                <a:srgbClr val="000000"/>
              </a:solidFill>
            </a:endParaRPr>
          </a:p>
        </p:txBody>
      </p:sp>
      <p:sp>
        <p:nvSpPr>
          <p:cNvPr id="12292" name="Rectangle 66"/>
          <p:cNvSpPr>
            <a:spLocks noChangeArrowheads="1"/>
          </p:cNvSpPr>
          <p:nvPr/>
        </p:nvSpPr>
        <p:spPr bwMode="auto">
          <a:xfrm>
            <a:off x="5724525" y="2708275"/>
            <a:ext cx="10080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solidFill>
                <a:srgbClr val="000000"/>
              </a:solidFill>
            </a:endParaRPr>
          </a:p>
        </p:txBody>
      </p:sp>
      <p:sp>
        <p:nvSpPr>
          <p:cNvPr id="12293" name="Rectangle 67"/>
          <p:cNvSpPr>
            <a:spLocks noChangeArrowheads="1"/>
          </p:cNvSpPr>
          <p:nvPr/>
        </p:nvSpPr>
        <p:spPr bwMode="auto">
          <a:xfrm>
            <a:off x="3419475" y="2708275"/>
            <a:ext cx="23050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solidFill>
                <a:srgbClr val="000000"/>
              </a:solidFill>
            </a:endParaRPr>
          </a:p>
        </p:txBody>
      </p:sp>
      <p:sp>
        <p:nvSpPr>
          <p:cNvPr id="12294" name="Rectangle 69"/>
          <p:cNvSpPr>
            <a:spLocks noChangeArrowheads="1"/>
          </p:cNvSpPr>
          <p:nvPr/>
        </p:nvSpPr>
        <p:spPr bwMode="auto">
          <a:xfrm>
            <a:off x="6732588" y="1846263"/>
            <a:ext cx="100806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solidFill>
                <a:srgbClr val="000000"/>
              </a:solidFill>
            </a:endParaRPr>
          </a:p>
        </p:txBody>
      </p:sp>
      <p:sp>
        <p:nvSpPr>
          <p:cNvPr id="12295" name="Rectangle 70"/>
          <p:cNvSpPr>
            <a:spLocks noChangeArrowheads="1"/>
          </p:cNvSpPr>
          <p:nvPr/>
        </p:nvSpPr>
        <p:spPr bwMode="auto">
          <a:xfrm>
            <a:off x="5724525" y="1846263"/>
            <a:ext cx="100806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solidFill>
                <a:srgbClr val="000000"/>
              </a:solidFill>
            </a:endParaRPr>
          </a:p>
        </p:txBody>
      </p:sp>
      <p:sp>
        <p:nvSpPr>
          <p:cNvPr id="12296" name="Rectangle 71"/>
          <p:cNvSpPr>
            <a:spLocks noChangeArrowheads="1"/>
          </p:cNvSpPr>
          <p:nvPr/>
        </p:nvSpPr>
        <p:spPr bwMode="auto">
          <a:xfrm>
            <a:off x="3419475" y="1846263"/>
            <a:ext cx="23050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vi-VN" altLang="en-US" sz="2800">
              <a:solidFill>
                <a:srgbClr val="000000"/>
              </a:solidFill>
            </a:endParaRPr>
          </a:p>
        </p:txBody>
      </p:sp>
      <p:sp>
        <p:nvSpPr>
          <p:cNvPr id="12297" name="Line 72"/>
          <p:cNvSpPr>
            <a:spLocks noChangeShapeType="1"/>
          </p:cNvSpPr>
          <p:nvPr/>
        </p:nvSpPr>
        <p:spPr bwMode="auto">
          <a:xfrm>
            <a:off x="803275" y="3162300"/>
            <a:ext cx="53292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73"/>
          <p:cNvSpPr>
            <a:spLocks noChangeShapeType="1"/>
          </p:cNvSpPr>
          <p:nvPr/>
        </p:nvSpPr>
        <p:spPr bwMode="auto">
          <a:xfrm>
            <a:off x="2709863" y="2306638"/>
            <a:ext cx="0" cy="1438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74"/>
          <p:cNvSpPr>
            <a:spLocks noChangeShapeType="1"/>
          </p:cNvSpPr>
          <p:nvPr/>
        </p:nvSpPr>
        <p:spPr bwMode="auto">
          <a:xfrm>
            <a:off x="3811588" y="2306638"/>
            <a:ext cx="0" cy="1438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75"/>
          <p:cNvSpPr>
            <a:spLocks noChangeShapeType="1"/>
          </p:cNvSpPr>
          <p:nvPr/>
        </p:nvSpPr>
        <p:spPr bwMode="auto">
          <a:xfrm>
            <a:off x="4856163" y="2306638"/>
            <a:ext cx="0" cy="1438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76"/>
          <p:cNvSpPr>
            <a:spLocks noChangeShapeType="1"/>
          </p:cNvSpPr>
          <p:nvPr/>
        </p:nvSpPr>
        <p:spPr bwMode="auto">
          <a:xfrm>
            <a:off x="803275" y="2308225"/>
            <a:ext cx="0" cy="14382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77"/>
          <p:cNvSpPr>
            <a:spLocks noChangeShapeType="1"/>
          </p:cNvSpPr>
          <p:nvPr/>
        </p:nvSpPr>
        <p:spPr bwMode="auto">
          <a:xfrm>
            <a:off x="803275" y="2298700"/>
            <a:ext cx="532923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Line 78"/>
          <p:cNvSpPr>
            <a:spLocks noChangeShapeType="1"/>
          </p:cNvSpPr>
          <p:nvPr/>
        </p:nvSpPr>
        <p:spPr bwMode="auto">
          <a:xfrm>
            <a:off x="6132513" y="2293938"/>
            <a:ext cx="0" cy="14382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4" name="Line 79"/>
          <p:cNvSpPr>
            <a:spLocks noChangeShapeType="1"/>
          </p:cNvSpPr>
          <p:nvPr/>
        </p:nvSpPr>
        <p:spPr bwMode="auto">
          <a:xfrm>
            <a:off x="803275" y="3746500"/>
            <a:ext cx="5329238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2305" name="Object 80"/>
          <p:cNvGraphicFramePr>
            <a:graphicFrameLocks noChangeAspect="1"/>
          </p:cNvGraphicFramePr>
          <p:nvPr/>
        </p:nvGraphicFramePr>
        <p:xfrm>
          <a:off x="957263" y="2376488"/>
          <a:ext cx="155892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Equation" r:id="rId3" imgW="1701800" imgH="723900" progId="Equation.DSMT4">
                  <p:embed/>
                </p:oleObj>
              </mc:Choice>
              <mc:Fallback>
                <p:oleObj name="Equation" r:id="rId3" imgW="1701800" imgH="723900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7263" y="2376488"/>
                        <a:ext cx="155892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6" name="Object 81"/>
          <p:cNvGraphicFramePr>
            <a:graphicFrameLocks noChangeAspect="1"/>
          </p:cNvGraphicFramePr>
          <p:nvPr/>
        </p:nvGraphicFramePr>
        <p:xfrm>
          <a:off x="887413" y="3217863"/>
          <a:ext cx="17843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5" name="Equation" r:id="rId5" imgW="2298700" imgH="508000" progId="Equation.DSMT4">
                  <p:embed/>
                </p:oleObj>
              </mc:Choice>
              <mc:Fallback>
                <p:oleObj name="Equation" r:id="rId5" imgW="2298700" imgH="508000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413" y="3217863"/>
                        <a:ext cx="1784350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7" name="Object 82"/>
          <p:cNvGraphicFramePr>
            <a:graphicFrameLocks noChangeAspect="1"/>
          </p:cNvGraphicFramePr>
          <p:nvPr/>
        </p:nvGraphicFramePr>
        <p:xfrm>
          <a:off x="4124325" y="2314575"/>
          <a:ext cx="2889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6" name="Equation" r:id="rId7" imgW="241195" imgH="723586" progId="Equation.DSMT4">
                  <p:embed/>
                </p:oleObj>
              </mc:Choice>
              <mc:Fallback>
                <p:oleObj name="Equation" r:id="rId7" imgW="241195" imgH="723586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4325" y="2314575"/>
                        <a:ext cx="28892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8" name="Text Box 84"/>
          <p:cNvSpPr txBox="1">
            <a:spLocks noChangeArrowheads="1"/>
          </p:cNvSpPr>
          <p:nvPr/>
        </p:nvSpPr>
        <p:spPr bwMode="auto">
          <a:xfrm>
            <a:off x="3836988" y="3179763"/>
            <a:ext cx="863600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05557" name="Text Box 85"/>
          <p:cNvSpPr txBox="1">
            <a:spLocks noChangeArrowheads="1"/>
          </p:cNvSpPr>
          <p:nvPr/>
        </p:nvSpPr>
        <p:spPr bwMode="auto">
          <a:xfrm>
            <a:off x="5138738" y="3194050"/>
            <a:ext cx="777875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00"/>
                </a:solidFill>
              </a:rPr>
              <a:t>-1</a:t>
            </a:r>
          </a:p>
        </p:txBody>
      </p:sp>
      <p:sp>
        <p:nvSpPr>
          <p:cNvPr id="12310" name="Text Box 86"/>
          <p:cNvSpPr txBox="1">
            <a:spLocks noChangeArrowheads="1"/>
          </p:cNvSpPr>
          <p:nvPr/>
        </p:nvSpPr>
        <p:spPr bwMode="auto">
          <a:xfrm>
            <a:off x="784225" y="661988"/>
            <a:ext cx="662622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 các số cho sau mỗi đa thức, số nào là nghiệm của đa thức?</a:t>
            </a:r>
          </a:p>
        </p:txBody>
      </p:sp>
      <p:graphicFrame>
        <p:nvGraphicFramePr>
          <p:cNvPr id="12311" name="Object 87"/>
          <p:cNvGraphicFramePr>
            <a:graphicFrameLocks noChangeAspect="1"/>
          </p:cNvGraphicFramePr>
          <p:nvPr/>
        </p:nvGraphicFramePr>
        <p:xfrm>
          <a:off x="3132138" y="2276475"/>
          <a:ext cx="2873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7" name="Equation" r:id="rId9" imgW="241195" imgH="723586" progId="Equation.DSMT4">
                  <p:embed/>
                </p:oleObj>
              </mc:Choice>
              <mc:Fallback>
                <p:oleObj name="Equation" r:id="rId9" imgW="241195" imgH="723586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2276475"/>
                        <a:ext cx="287337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60" name="Object 88"/>
          <p:cNvGraphicFramePr>
            <a:graphicFrameLocks noChangeAspect="1"/>
          </p:cNvGraphicFramePr>
          <p:nvPr/>
        </p:nvGraphicFramePr>
        <p:xfrm>
          <a:off x="5257800" y="2276475"/>
          <a:ext cx="541338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8" name="Equation" r:id="rId11" imgW="444307" imgH="723586" progId="Equation.DSMT4">
                  <p:embed/>
                </p:oleObj>
              </mc:Choice>
              <mc:Fallback>
                <p:oleObj name="Equation" r:id="rId11" imgW="444307" imgH="723586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276475"/>
                        <a:ext cx="541338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61" name="Object 89"/>
          <p:cNvGraphicFramePr>
            <a:graphicFrameLocks noChangeAspect="1"/>
          </p:cNvGraphicFramePr>
          <p:nvPr/>
        </p:nvGraphicFramePr>
        <p:xfrm>
          <a:off x="1114425" y="5821363"/>
          <a:ext cx="230505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Equation" r:id="rId13" imgW="2476500" imgH="812800" progId="Equation.DSMT4">
                  <p:embed/>
                </p:oleObj>
              </mc:Choice>
              <mc:Fallback>
                <p:oleObj name="Equation" r:id="rId13" imgW="2476500" imgH="812800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5821363"/>
                        <a:ext cx="230505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62" name="Object 90"/>
          <p:cNvGraphicFramePr>
            <a:graphicFrameLocks noChangeAspect="1"/>
          </p:cNvGraphicFramePr>
          <p:nvPr/>
        </p:nvGraphicFramePr>
        <p:xfrm>
          <a:off x="1049338" y="4984750"/>
          <a:ext cx="236061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0" name="Equation" r:id="rId15" imgW="2374900" imgH="812800" progId="Equation.DSMT4">
                  <p:embed/>
                </p:oleObj>
              </mc:Choice>
              <mc:Fallback>
                <p:oleObj name="Equation" r:id="rId15" imgW="2374900" imgH="812800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9338" y="4984750"/>
                        <a:ext cx="2360612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63" name="Object 91"/>
          <p:cNvGraphicFramePr>
            <a:graphicFrameLocks noChangeAspect="1"/>
          </p:cNvGraphicFramePr>
          <p:nvPr/>
        </p:nvGraphicFramePr>
        <p:xfrm>
          <a:off x="1014413" y="4149725"/>
          <a:ext cx="26368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Equation" r:id="rId17" imgW="3136900" imgH="812800" progId="Equation.DSMT4">
                  <p:embed/>
                </p:oleObj>
              </mc:Choice>
              <mc:Fallback>
                <p:oleObj name="Equation" r:id="rId17" imgW="3136900" imgH="812800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4149725"/>
                        <a:ext cx="2636837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16" name="AutoShape 9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17475" y="661988"/>
            <a:ext cx="666750" cy="700087"/>
          </a:xfrm>
          <a:prstGeom prst="actionButtonBlank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?2</a:t>
            </a:r>
          </a:p>
        </p:txBody>
      </p:sp>
      <p:graphicFrame>
        <p:nvGraphicFramePr>
          <p:cNvPr id="105565" name="Object 93"/>
          <p:cNvGraphicFramePr>
            <a:graphicFrameLocks noChangeAspect="1"/>
          </p:cNvGraphicFramePr>
          <p:nvPr/>
        </p:nvGraphicFramePr>
        <p:xfrm>
          <a:off x="4902200" y="5133975"/>
          <a:ext cx="34861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Equation" r:id="rId19" imgW="3568700" imgH="406400" progId="Equation.DSMT4">
                  <p:embed/>
                </p:oleObj>
              </mc:Choice>
              <mc:Fallback>
                <p:oleObj name="Equation" r:id="rId19" imgW="3568700" imgH="406400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5133975"/>
                        <a:ext cx="348615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66" name="Object 94"/>
          <p:cNvGraphicFramePr>
            <a:graphicFrameLocks noChangeAspect="1"/>
          </p:cNvGraphicFramePr>
          <p:nvPr/>
        </p:nvGraphicFramePr>
        <p:xfrm>
          <a:off x="4864100" y="4365625"/>
          <a:ext cx="28765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Equation" r:id="rId21" imgW="2667000" imgH="406400" progId="Equation.DSMT4">
                  <p:embed/>
                </p:oleObj>
              </mc:Choice>
              <mc:Fallback>
                <p:oleObj name="Equation" r:id="rId21" imgW="2667000" imgH="406400" progId="Equation.DSMT4">
                  <p:embed/>
                  <p:pic>
                    <p:nvPicPr>
                      <p:cNvPr id="0" name="Object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4100" y="4365625"/>
                        <a:ext cx="287655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67" name="Object 95"/>
          <p:cNvGraphicFramePr>
            <a:graphicFrameLocks noChangeAspect="1"/>
          </p:cNvGraphicFramePr>
          <p:nvPr/>
        </p:nvGraphicFramePr>
        <p:xfrm>
          <a:off x="4967288" y="5946775"/>
          <a:ext cx="28733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Equation" r:id="rId23" imgW="2743200" imgH="406400" progId="Equation.DSMT4">
                  <p:embed/>
                </p:oleObj>
              </mc:Choice>
              <mc:Fallback>
                <p:oleObj name="Equation" r:id="rId23" imgW="2743200" imgH="406400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8" y="5946775"/>
                        <a:ext cx="287337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78" name="Text Box 106"/>
          <p:cNvSpPr txBox="1">
            <a:spLocks noChangeArrowheads="1"/>
          </p:cNvSpPr>
          <p:nvPr/>
        </p:nvSpPr>
        <p:spPr bwMode="auto">
          <a:xfrm>
            <a:off x="2859088" y="3219450"/>
            <a:ext cx="792162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05595" name="Oval 123"/>
          <p:cNvSpPr>
            <a:spLocks noChangeArrowheads="1"/>
          </p:cNvSpPr>
          <p:nvPr/>
        </p:nvSpPr>
        <p:spPr bwMode="auto">
          <a:xfrm>
            <a:off x="5138738" y="2308225"/>
            <a:ext cx="863600" cy="81597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05596" name="Oval 124"/>
          <p:cNvSpPr>
            <a:spLocks noChangeArrowheads="1"/>
          </p:cNvSpPr>
          <p:nvPr/>
        </p:nvSpPr>
        <p:spPr bwMode="auto">
          <a:xfrm>
            <a:off x="2787650" y="3219450"/>
            <a:ext cx="863600" cy="5032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05597" name="Oval 125"/>
          <p:cNvSpPr>
            <a:spLocks noChangeArrowheads="1"/>
          </p:cNvSpPr>
          <p:nvPr/>
        </p:nvSpPr>
        <p:spPr bwMode="auto">
          <a:xfrm>
            <a:off x="5129213" y="3203575"/>
            <a:ext cx="863600" cy="5032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5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10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55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5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10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56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55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1000"/>
                                        <p:tgtEl>
                                          <p:spTgt spid="10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578"/>
                  </p:tgtEl>
                </p:cond>
              </p:nextCondLst>
            </p:seq>
          </p:childTnLst>
        </p:cTn>
      </p:par>
    </p:tnLst>
    <p:bldLst>
      <p:bldP spid="105595" grpId="0" animBg="1"/>
      <p:bldP spid="105596" grpId="0" animBg="1"/>
      <p:bldP spid="10559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auto">
          <a:xfrm>
            <a:off x="288925" y="7427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3315" name="Text Box 8"/>
          <p:cNvSpPr txBox="1">
            <a:spLocks noChangeArrowheads="1"/>
          </p:cNvSpPr>
          <p:nvPr/>
        </p:nvSpPr>
        <p:spPr bwMode="auto">
          <a:xfrm>
            <a:off x="-34925" y="0"/>
            <a:ext cx="9144000" cy="542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§9. NGHIỆM CỦA ĐA THỨC MỘT BIẾN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2452688" y="4568825"/>
            <a:ext cx="4103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học bài ở nhà</a:t>
            </a: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2028825" y="5164138"/>
            <a:ext cx="64817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Nắm vững phần ghi nhớ kiến thức</a:t>
            </a: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Bài tập 54 ; 55 ; 56/ trang 48 SGK.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43 ; 44 ; 46 ; 47/ trang 15 + 16 SBT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300163" y="550863"/>
            <a:ext cx="6473825" cy="3560762"/>
            <a:chOff x="975" y="482"/>
            <a:chExt cx="4651" cy="2449"/>
          </a:xfrm>
        </p:grpSpPr>
        <p:sp>
          <p:nvSpPr>
            <p:cNvPr id="13321" name="AutoShape 13"/>
            <p:cNvSpPr>
              <a:spLocks noChangeArrowheads="1"/>
            </p:cNvSpPr>
            <p:nvPr/>
          </p:nvSpPr>
          <p:spPr bwMode="auto">
            <a:xfrm>
              <a:off x="975" y="482"/>
              <a:ext cx="4604" cy="2449"/>
            </a:xfrm>
            <a:prstGeom prst="wedgeRoundRectCallout">
              <a:avLst>
                <a:gd name="adj1" fmla="val -49394"/>
                <a:gd name="adj2" fmla="val 64657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r>
                <a:rPr lang="en-US" altLang="en-US" sz="3200" b="1">
                  <a:solidFill>
                    <a:srgbClr val="000000"/>
                  </a:solidFill>
                </a:rPr>
                <a:t> </a:t>
              </a:r>
              <a:endParaRPr lang="en-US" altLang="en-US" sz="2000" b="1">
                <a:solidFill>
                  <a:srgbClr val="000000"/>
                </a:solidFill>
              </a:endParaRPr>
            </a:p>
          </p:txBody>
        </p:sp>
        <p:sp>
          <p:nvSpPr>
            <p:cNvPr id="13322" name="Text Box 14"/>
            <p:cNvSpPr txBox="1">
              <a:spLocks noChangeArrowheads="1"/>
            </p:cNvSpPr>
            <p:nvPr/>
          </p:nvSpPr>
          <p:spPr bwMode="auto">
            <a:xfrm>
              <a:off x="1293" y="1329"/>
              <a:ext cx="4127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898525" indent="-898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Cách 1: Kiểm tra lần lượt các giá trị của biến. Giá trị nào làm cho P(x) = 0 thì giá trị đó là nghiệm của đa thức P(x).</a:t>
              </a:r>
            </a:p>
          </p:txBody>
        </p:sp>
        <p:sp>
          <p:nvSpPr>
            <p:cNvPr id="13323" name="Text Box 15"/>
            <p:cNvSpPr txBox="1">
              <a:spLocks noChangeArrowheads="1"/>
            </p:cNvSpPr>
            <p:nvPr/>
          </p:nvSpPr>
          <p:spPr bwMode="auto">
            <a:xfrm>
              <a:off x="1282" y="2022"/>
              <a:ext cx="251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Cách 2: Cho P(x) = 0 rồi tìm x</a:t>
              </a:r>
            </a:p>
          </p:txBody>
        </p:sp>
        <p:grpSp>
          <p:nvGrpSpPr>
            <p:cNvPr id="13324" name="Group 16"/>
            <p:cNvGrpSpPr>
              <a:grpSpLocks/>
            </p:cNvGrpSpPr>
            <p:nvPr/>
          </p:nvGrpSpPr>
          <p:grpSpPr bwMode="auto">
            <a:xfrm>
              <a:off x="1156" y="754"/>
              <a:ext cx="4174" cy="364"/>
              <a:chOff x="1110" y="1114"/>
              <a:chExt cx="4174" cy="308"/>
            </a:xfrm>
          </p:grpSpPr>
          <p:sp>
            <p:nvSpPr>
              <p:cNvPr id="13332" name="Text Box 17"/>
              <p:cNvSpPr txBox="1">
                <a:spLocks noChangeArrowheads="1"/>
              </p:cNvSpPr>
              <p:nvPr/>
            </p:nvSpPr>
            <p:spPr bwMode="auto">
              <a:xfrm>
                <a:off x="1295" y="1126"/>
                <a:ext cx="3989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4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a là nghiệm của đa thức P(x)</a:t>
                </a:r>
                <a:r>
                  <a:rPr lang="en-US" altLang="en-US" sz="2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 P(a) = 0</a:t>
                </a:r>
              </a:p>
            </p:txBody>
          </p:sp>
          <p:sp>
            <p:nvSpPr>
              <p:cNvPr id="13333" name="Text Box 18"/>
              <p:cNvSpPr txBox="1">
                <a:spLocks noChangeArrowheads="1"/>
              </p:cNvSpPr>
              <p:nvPr/>
            </p:nvSpPr>
            <p:spPr bwMode="auto">
              <a:xfrm>
                <a:off x="1110" y="1114"/>
                <a:ext cx="318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>
                    <a:solidFill>
                      <a:srgbClr val="FF0066"/>
                    </a:solidFill>
                    <a:sym typeface="Wingdings" pitchFamily="2" charset="2"/>
                  </a:rPr>
                  <a:t></a:t>
                </a:r>
              </a:p>
            </p:txBody>
          </p:sp>
        </p:grpSp>
        <p:grpSp>
          <p:nvGrpSpPr>
            <p:cNvPr id="13325" name="Group 19"/>
            <p:cNvGrpSpPr>
              <a:grpSpLocks/>
            </p:cNvGrpSpPr>
            <p:nvPr/>
          </p:nvGrpSpPr>
          <p:grpSpPr bwMode="auto">
            <a:xfrm>
              <a:off x="1147" y="1030"/>
              <a:ext cx="4470" cy="365"/>
              <a:chOff x="1111" y="1492"/>
              <a:chExt cx="4470" cy="309"/>
            </a:xfrm>
          </p:grpSpPr>
          <p:sp>
            <p:nvSpPr>
              <p:cNvPr id="13330" name="Text Box 20"/>
              <p:cNvSpPr txBox="1">
                <a:spLocks noChangeArrowheads="1"/>
              </p:cNvSpPr>
              <p:nvPr/>
            </p:nvSpPr>
            <p:spPr bwMode="auto">
              <a:xfrm>
                <a:off x="1408" y="1525"/>
                <a:ext cx="4173" cy="2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Để tìm nghiệm của đa thức một biến P(x):</a:t>
                </a:r>
              </a:p>
            </p:txBody>
          </p:sp>
          <p:sp>
            <p:nvSpPr>
              <p:cNvPr id="13331" name="Text Box 21"/>
              <p:cNvSpPr txBox="1">
                <a:spLocks noChangeArrowheads="1"/>
              </p:cNvSpPr>
              <p:nvPr/>
            </p:nvSpPr>
            <p:spPr bwMode="auto">
              <a:xfrm>
                <a:off x="1111" y="1492"/>
                <a:ext cx="318" cy="3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>
                    <a:solidFill>
                      <a:srgbClr val="FF0066"/>
                    </a:solidFill>
                    <a:sym typeface="Wingdings" pitchFamily="2" charset="2"/>
                  </a:rPr>
                  <a:t></a:t>
                </a:r>
              </a:p>
            </p:txBody>
          </p:sp>
        </p:grpSp>
        <p:sp>
          <p:nvSpPr>
            <p:cNvPr id="13326" name="Rectangle 22"/>
            <p:cNvSpPr>
              <a:spLocks noChangeArrowheads="1"/>
            </p:cNvSpPr>
            <p:nvPr/>
          </p:nvSpPr>
          <p:spPr bwMode="auto">
            <a:xfrm>
              <a:off x="2608" y="527"/>
              <a:ext cx="93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2400" u="sng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GHI NHỚ</a:t>
              </a:r>
            </a:p>
          </p:txBody>
        </p:sp>
        <p:grpSp>
          <p:nvGrpSpPr>
            <p:cNvPr id="13327" name="Group 23"/>
            <p:cNvGrpSpPr>
              <a:grpSpLocks/>
            </p:cNvGrpSpPr>
            <p:nvPr/>
          </p:nvGrpSpPr>
          <p:grpSpPr bwMode="auto">
            <a:xfrm>
              <a:off x="1181" y="2238"/>
              <a:ext cx="4445" cy="587"/>
              <a:chOff x="1111" y="1525"/>
              <a:chExt cx="4445" cy="420"/>
            </a:xfrm>
          </p:grpSpPr>
          <p:sp>
            <p:nvSpPr>
              <p:cNvPr id="13328" name="Text Box 24"/>
              <p:cNvSpPr txBox="1">
                <a:spLocks noChangeArrowheads="1"/>
              </p:cNvSpPr>
              <p:nvPr/>
            </p:nvSpPr>
            <p:spPr bwMode="auto">
              <a:xfrm>
                <a:off x="1383" y="1570"/>
                <a:ext cx="4173" cy="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altLang="en-US" sz="24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Một đa thức (khác đa thức không) có số nghiệm không vượt quá bậc của nó.</a:t>
                </a:r>
              </a:p>
            </p:txBody>
          </p:sp>
          <p:sp>
            <p:nvSpPr>
              <p:cNvPr id="13329" name="Text Box 25"/>
              <p:cNvSpPr txBox="1">
                <a:spLocks noChangeArrowheads="1"/>
              </p:cNvSpPr>
              <p:nvPr/>
            </p:nvSpPr>
            <p:spPr bwMode="auto">
              <a:xfrm>
                <a:off x="1111" y="1525"/>
                <a:ext cx="318" cy="2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>
                    <a:solidFill>
                      <a:srgbClr val="FF0066"/>
                    </a:solidFill>
                    <a:sym typeface="Wingdings" pitchFamily="2" charset="2"/>
                  </a:rPr>
                  <a:t></a:t>
                </a:r>
              </a:p>
            </p:txBody>
          </p:sp>
        </p:grpSp>
      </p:grpSp>
      <p:pic>
        <p:nvPicPr>
          <p:cNvPr id="1331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4011613"/>
            <a:ext cx="1470025" cy="235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238" y="4722813"/>
            <a:ext cx="2417762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HAPPY SOUND EFF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mboo-Hit-_Anime-Cartoon-Sound_-Sound-Effect-for-Edi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2" grpId="0"/>
      <p:bldP spid="9524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Kết quả hình ảnh cho hình ảnh hộp quà tặng sinh nhật"/>
          <p:cNvSpPr>
            <a:spLocks noChangeAspect="1" noChangeArrowheads="1"/>
          </p:cNvSpPr>
          <p:nvPr/>
        </p:nvSpPr>
        <p:spPr bwMode="auto">
          <a:xfrm>
            <a:off x="4419600" y="2971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339" name="AutoShape 3" descr="Kết quả hình ảnh cho hình ảnh hộp quà tặng sinh nhật"/>
          <p:cNvSpPr>
            <a:spLocks noChangeAspect="1" noChangeArrowheads="1"/>
          </p:cNvSpPr>
          <p:nvPr/>
        </p:nvSpPr>
        <p:spPr bwMode="auto">
          <a:xfrm>
            <a:off x="4419600" y="2971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4340" name="Text Box 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0000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</a:rPr>
              <a:t>TÌM HÌNH BÍ MẬT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6200" y="685800"/>
            <a:ext cx="8915400" cy="609600"/>
          </a:xfrm>
          <a:noFill/>
        </p:spPr>
        <p:txBody>
          <a:bodyPr/>
          <a:lstStyle/>
          <a:p>
            <a:pPr algn="just" eaLnBrk="1" hangingPunct="1"/>
            <a:r>
              <a:rPr lang="en-US" altLang="en-US" sz="2800" smtClean="0">
                <a:latin typeface="Times New Roman" pitchFamily="18" charset="0"/>
              </a:rPr>
              <a:t>Trong các số sau số nào là nghiệm của đa thức </a:t>
            </a:r>
            <a:r>
              <a:rPr lang="en-US" altLang="en-US" sz="3200" smtClean="0">
                <a:latin typeface="Times New Roman" pitchFamily="18" charset="0"/>
              </a:rPr>
              <a:t>	</a:t>
            </a:r>
            <a:endParaRPr lang="en-GB" altLang="en-US" sz="3200" smtClean="0">
              <a:latin typeface="Times New Roman" pitchFamily="18" charset="0"/>
            </a:endParaRP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228600" y="1828800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A.</a:t>
            </a:r>
            <a:endParaRPr lang="en-GB" alt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228600" y="2971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B.</a:t>
            </a:r>
            <a:endParaRPr lang="en-GB" alt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28600" y="4038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C.</a:t>
            </a:r>
            <a:endParaRPr lang="en-GB" alt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228600" y="5257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D.</a:t>
            </a:r>
            <a:endParaRPr lang="en-GB" alt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7050" name="AutoShape 10"/>
          <p:cNvSpPr>
            <a:spLocks noChangeArrowheads="1"/>
          </p:cNvSpPr>
          <p:nvPr/>
        </p:nvSpPr>
        <p:spPr bwMode="auto">
          <a:xfrm>
            <a:off x="2895600" y="1676400"/>
            <a:ext cx="2286000" cy="1066800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Đúng rồi!</a:t>
            </a:r>
            <a:endParaRPr lang="en-GB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7051" name="AutoShape 11"/>
          <p:cNvSpPr>
            <a:spLocks noChangeArrowheads="1"/>
          </p:cNvSpPr>
          <p:nvPr/>
        </p:nvSpPr>
        <p:spPr bwMode="auto">
          <a:xfrm>
            <a:off x="2667000" y="2819400"/>
            <a:ext cx="3733800" cy="1143000"/>
          </a:xfrm>
          <a:prstGeom prst="irregularSeal1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Chưa chính xác</a:t>
            </a:r>
            <a:endParaRPr lang="en-GB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7052" name="Oval 12"/>
          <p:cNvSpPr>
            <a:spLocks noChangeArrowheads="1"/>
          </p:cNvSpPr>
          <p:nvPr/>
        </p:nvSpPr>
        <p:spPr bwMode="auto">
          <a:xfrm>
            <a:off x="228600" y="1981200"/>
            <a:ext cx="457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87053" name="Oval 13"/>
          <p:cNvSpPr>
            <a:spLocks noChangeArrowheads="1"/>
          </p:cNvSpPr>
          <p:nvPr/>
        </p:nvSpPr>
        <p:spPr bwMode="auto">
          <a:xfrm>
            <a:off x="203200" y="3187700"/>
            <a:ext cx="457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87054" name="Oval 14"/>
          <p:cNvSpPr>
            <a:spLocks noChangeArrowheads="1"/>
          </p:cNvSpPr>
          <p:nvPr/>
        </p:nvSpPr>
        <p:spPr bwMode="auto">
          <a:xfrm>
            <a:off x="228600" y="4203700"/>
            <a:ext cx="457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87055" name="Oval 15"/>
          <p:cNvSpPr>
            <a:spLocks noChangeArrowheads="1"/>
          </p:cNvSpPr>
          <p:nvPr/>
        </p:nvSpPr>
        <p:spPr bwMode="auto">
          <a:xfrm>
            <a:off x="228600" y="5410200"/>
            <a:ext cx="457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87056" name="AutoShape 16"/>
          <p:cNvSpPr>
            <a:spLocks noChangeArrowheads="1"/>
          </p:cNvSpPr>
          <p:nvPr/>
        </p:nvSpPr>
        <p:spPr bwMode="auto">
          <a:xfrm>
            <a:off x="2667000" y="3962400"/>
            <a:ext cx="3581400" cy="1219200"/>
          </a:xfrm>
          <a:prstGeom prst="irregularSeal1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Chưa chính xác</a:t>
            </a:r>
            <a:endParaRPr lang="en-GB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7057" name="AutoShape 17"/>
          <p:cNvSpPr>
            <a:spLocks noChangeArrowheads="1"/>
          </p:cNvSpPr>
          <p:nvPr/>
        </p:nvSpPr>
        <p:spPr bwMode="auto">
          <a:xfrm>
            <a:off x="2743200" y="5257800"/>
            <a:ext cx="3733800" cy="1219200"/>
          </a:xfrm>
          <a:prstGeom prst="irregularSeal1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Chưa chính xác</a:t>
            </a:r>
            <a:endParaRPr lang="en-GB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aphicFrame>
        <p:nvGraphicFramePr>
          <p:cNvPr id="14355" name="Object 19"/>
          <p:cNvGraphicFramePr>
            <a:graphicFrameLocks noChangeAspect="1"/>
          </p:cNvGraphicFramePr>
          <p:nvPr/>
        </p:nvGraphicFramePr>
        <p:xfrm>
          <a:off x="6838950" y="628650"/>
          <a:ext cx="205740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6" name="Equation" r:id="rId7" imgW="875920" imgH="393529" progId="Equation.3">
                  <p:embed/>
                </p:oleObj>
              </mc:Choice>
              <mc:Fallback>
                <p:oleObj name="Equation" r:id="rId7" imgW="875920" imgH="393529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8950" y="628650"/>
                        <a:ext cx="2057400" cy="925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aphicFrame>
        <p:nvGraphicFramePr>
          <p:cNvPr id="14357" name="Object 21"/>
          <p:cNvGraphicFramePr>
            <a:graphicFrameLocks noChangeAspect="1"/>
          </p:cNvGraphicFramePr>
          <p:nvPr/>
        </p:nvGraphicFramePr>
        <p:xfrm>
          <a:off x="1219200" y="3962400"/>
          <a:ext cx="442913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9" imgW="152334" imgH="393529" progId="Equation.3">
                  <p:embed/>
                </p:oleObj>
              </mc:Choice>
              <mc:Fallback>
                <p:oleObj name="Equation" r:id="rId9" imgW="152334" imgH="393529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962400"/>
                        <a:ext cx="442913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aphicFrame>
        <p:nvGraphicFramePr>
          <p:cNvPr id="14359" name="Object 23"/>
          <p:cNvGraphicFramePr>
            <a:graphicFrameLocks noChangeAspect="1"/>
          </p:cNvGraphicFramePr>
          <p:nvPr/>
        </p:nvGraphicFramePr>
        <p:xfrm>
          <a:off x="1295400" y="3119438"/>
          <a:ext cx="3810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11" imgW="126725" imgH="177415" progId="Equation.3">
                  <p:embed/>
                </p:oleObj>
              </mc:Choice>
              <mc:Fallback>
                <p:oleObj name="Equation" r:id="rId11" imgW="126725" imgH="177415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119438"/>
                        <a:ext cx="3810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60" name="Rectangle 24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aphicFrame>
        <p:nvGraphicFramePr>
          <p:cNvPr id="14361" name="Object 25"/>
          <p:cNvGraphicFramePr>
            <a:graphicFrameLocks noChangeAspect="1"/>
          </p:cNvGraphicFramePr>
          <p:nvPr/>
        </p:nvGraphicFramePr>
        <p:xfrm>
          <a:off x="990600" y="1739900"/>
          <a:ext cx="738188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Equation" r:id="rId13" imgW="253890" imgH="393529" progId="Equation.3">
                  <p:embed/>
                </p:oleObj>
              </mc:Choice>
              <mc:Fallback>
                <p:oleObj name="Equation" r:id="rId13" imgW="253890" imgH="393529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39900"/>
                        <a:ext cx="738188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62" name="Object 26"/>
          <p:cNvGraphicFramePr>
            <a:graphicFrameLocks noChangeAspect="1"/>
          </p:cNvGraphicFramePr>
          <p:nvPr/>
        </p:nvGraphicFramePr>
        <p:xfrm>
          <a:off x="1219200" y="5092700"/>
          <a:ext cx="442913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0" name="Equation" r:id="rId15" imgW="152334" imgH="393529" progId="Equation.3">
                  <p:embed/>
                </p:oleObj>
              </mc:Choice>
              <mc:Fallback>
                <p:oleObj name="Equation" r:id="rId15" imgW="152334" imgH="393529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092700"/>
                        <a:ext cx="442913" cy="1150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67" name="Object 27"/>
          <p:cNvGraphicFramePr>
            <a:graphicFrameLocks noChangeAspect="1"/>
          </p:cNvGraphicFramePr>
          <p:nvPr/>
        </p:nvGraphicFramePr>
        <p:xfrm>
          <a:off x="6135688" y="1390650"/>
          <a:ext cx="2994025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Equation" r:id="rId17" imgW="1320227" imgH="431613" progId="Equation.3">
                  <p:embed/>
                </p:oleObj>
              </mc:Choice>
              <mc:Fallback>
                <p:oleObj name="Equation" r:id="rId17" imgW="1320227" imgH="431613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5688" y="1390650"/>
                        <a:ext cx="2994025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68" name="Object 28"/>
          <p:cNvGraphicFramePr>
            <a:graphicFrameLocks noChangeAspect="1"/>
          </p:cNvGraphicFramePr>
          <p:nvPr/>
        </p:nvGraphicFramePr>
        <p:xfrm>
          <a:off x="6159500" y="2217738"/>
          <a:ext cx="239077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2" name="Equation" r:id="rId19" imgW="1054100" imgH="393700" progId="Equation.3">
                  <p:embed/>
                </p:oleObj>
              </mc:Choice>
              <mc:Fallback>
                <p:oleObj name="Equation" r:id="rId19" imgW="1054100" imgH="3937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2217738"/>
                        <a:ext cx="2390775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69" name="Object 29"/>
          <p:cNvGraphicFramePr>
            <a:graphicFrameLocks noChangeAspect="1"/>
          </p:cNvGraphicFramePr>
          <p:nvPr/>
        </p:nvGraphicFramePr>
        <p:xfrm>
          <a:off x="6491288" y="3095625"/>
          <a:ext cx="155575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" name="Equation" r:id="rId21" imgW="685800" imgH="393700" progId="Equation.3">
                  <p:embed/>
                </p:oleObj>
              </mc:Choice>
              <mc:Fallback>
                <p:oleObj name="Equation" r:id="rId21" imgW="685800" imgH="3937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288" y="3095625"/>
                        <a:ext cx="1555750" cy="89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ndAc>
      <p:stSnd>
        <p:snd r:embed="rId3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7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7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87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7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7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87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ning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4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70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87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IL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4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7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87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87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IL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4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7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87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87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AIL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49"/>
                  </p:tgtEl>
                </p:cond>
              </p:nextCondLst>
            </p:seq>
          </p:childTnLst>
        </p:cTn>
      </p:par>
    </p:tnLst>
    <p:bldLst>
      <p:bldP spid="87050" grpId="0" animBg="1"/>
      <p:bldP spid="87051" grpId="0" animBg="1"/>
      <p:bldP spid="87052" grpId="0" animBg="1"/>
      <p:bldP spid="87053" grpId="0" animBg="1"/>
      <p:bldP spid="87054" grpId="0" animBg="1"/>
      <p:bldP spid="87055" grpId="0" animBg="1"/>
      <p:bldP spid="87056" grpId="0" animBg="1"/>
      <p:bldP spid="870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Kết quả hình ảnh cho hình ảnh hộp quà tặng sinh nhật"/>
          <p:cNvSpPr>
            <a:spLocks noChangeAspect="1" noChangeArrowheads="1"/>
          </p:cNvSpPr>
          <p:nvPr/>
        </p:nvSpPr>
        <p:spPr bwMode="auto">
          <a:xfrm>
            <a:off x="4419600" y="2971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3" name="AutoShape 3" descr="Kết quả hình ảnh cho hình ảnh hộp quà tặng sinh nhật"/>
          <p:cNvSpPr>
            <a:spLocks noChangeAspect="1" noChangeArrowheads="1"/>
          </p:cNvSpPr>
          <p:nvPr/>
        </p:nvSpPr>
        <p:spPr bwMode="auto">
          <a:xfrm>
            <a:off x="4419600" y="2971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5364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0000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</a:rPr>
              <a:t>TÌM HÌNH BÍ MẬT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6200" y="685800"/>
            <a:ext cx="8915400" cy="609600"/>
          </a:xfrm>
          <a:noFill/>
        </p:spPr>
        <p:txBody>
          <a:bodyPr/>
          <a:lstStyle/>
          <a:p>
            <a:pPr algn="just" eaLnBrk="1" hangingPunct="1"/>
            <a:r>
              <a:rPr lang="en-US" altLang="en-US" sz="2800" smtClean="0">
                <a:latin typeface="Times New Roman" pitchFamily="18" charset="0"/>
              </a:rPr>
              <a:t>Trong các số sau số nào là nghiệm của đa thức </a:t>
            </a:r>
            <a:r>
              <a:rPr lang="en-US" altLang="en-US" sz="3200" smtClean="0">
                <a:latin typeface="Times New Roman" pitchFamily="18" charset="0"/>
              </a:rPr>
              <a:t>	</a:t>
            </a:r>
            <a:endParaRPr lang="en-GB" altLang="en-US" sz="3200" smtClean="0">
              <a:latin typeface="Times New Roman" pitchFamily="18" charset="0"/>
            </a:endParaRP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228600" y="1828800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A.</a:t>
            </a:r>
            <a:endParaRPr lang="en-GB" alt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228600" y="2971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B.</a:t>
            </a:r>
            <a:endParaRPr lang="en-GB" alt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228600" y="4038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C.</a:t>
            </a:r>
            <a:endParaRPr lang="en-GB" alt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228600" y="5257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D.</a:t>
            </a:r>
            <a:endParaRPr lang="en-GB" alt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6810" name="AutoShape 10"/>
          <p:cNvSpPr>
            <a:spLocks noChangeArrowheads="1"/>
          </p:cNvSpPr>
          <p:nvPr/>
        </p:nvSpPr>
        <p:spPr bwMode="auto">
          <a:xfrm>
            <a:off x="2355850" y="2933700"/>
            <a:ext cx="2286000" cy="1066800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Đúng rồi!</a:t>
            </a:r>
            <a:endParaRPr lang="en-GB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6811" name="AutoShape 11"/>
          <p:cNvSpPr>
            <a:spLocks noChangeArrowheads="1"/>
          </p:cNvSpPr>
          <p:nvPr/>
        </p:nvSpPr>
        <p:spPr bwMode="auto">
          <a:xfrm>
            <a:off x="1944688" y="5126038"/>
            <a:ext cx="3733800" cy="1143000"/>
          </a:xfrm>
          <a:prstGeom prst="irregularSeal1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Chưa chính xác</a:t>
            </a:r>
            <a:endParaRPr lang="en-GB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6812" name="Oval 12"/>
          <p:cNvSpPr>
            <a:spLocks noChangeArrowheads="1"/>
          </p:cNvSpPr>
          <p:nvPr/>
        </p:nvSpPr>
        <p:spPr bwMode="auto">
          <a:xfrm>
            <a:off x="228600" y="5410200"/>
            <a:ext cx="457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76813" name="Oval 13"/>
          <p:cNvSpPr>
            <a:spLocks noChangeArrowheads="1"/>
          </p:cNvSpPr>
          <p:nvPr/>
        </p:nvSpPr>
        <p:spPr bwMode="auto">
          <a:xfrm>
            <a:off x="203200" y="3187700"/>
            <a:ext cx="457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76814" name="Oval 14"/>
          <p:cNvSpPr>
            <a:spLocks noChangeArrowheads="1"/>
          </p:cNvSpPr>
          <p:nvPr/>
        </p:nvSpPr>
        <p:spPr bwMode="auto">
          <a:xfrm>
            <a:off x="228600" y="4203700"/>
            <a:ext cx="457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76815" name="Oval 15"/>
          <p:cNvSpPr>
            <a:spLocks noChangeArrowheads="1"/>
          </p:cNvSpPr>
          <p:nvPr/>
        </p:nvSpPr>
        <p:spPr bwMode="auto">
          <a:xfrm>
            <a:off x="228600" y="1981200"/>
            <a:ext cx="457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76816" name="AutoShape 16"/>
          <p:cNvSpPr>
            <a:spLocks noChangeArrowheads="1"/>
          </p:cNvSpPr>
          <p:nvPr/>
        </p:nvSpPr>
        <p:spPr bwMode="auto">
          <a:xfrm>
            <a:off x="1897063" y="3906838"/>
            <a:ext cx="3581400" cy="1219200"/>
          </a:xfrm>
          <a:prstGeom prst="irregularSeal1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Chưa chính xác</a:t>
            </a:r>
            <a:endParaRPr lang="en-GB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6817" name="AutoShape 17"/>
          <p:cNvSpPr>
            <a:spLocks noChangeArrowheads="1"/>
          </p:cNvSpPr>
          <p:nvPr/>
        </p:nvSpPr>
        <p:spPr bwMode="auto">
          <a:xfrm>
            <a:off x="1828800" y="1676400"/>
            <a:ext cx="3733800" cy="1219200"/>
          </a:xfrm>
          <a:prstGeom prst="irregularSeal1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Chưa chính xác</a:t>
            </a:r>
            <a:endParaRPr lang="en-GB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aphicFrame>
        <p:nvGraphicFramePr>
          <p:cNvPr id="15379" name="Object 19"/>
          <p:cNvGraphicFramePr>
            <a:graphicFrameLocks noChangeAspect="1"/>
          </p:cNvGraphicFramePr>
          <p:nvPr/>
        </p:nvGraphicFramePr>
        <p:xfrm>
          <a:off x="6897688" y="757238"/>
          <a:ext cx="21209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0" name="Equation" r:id="rId6" imgW="1130300" imgH="228600" progId="Equation.3">
                  <p:embed/>
                </p:oleObj>
              </mc:Choice>
              <mc:Fallback>
                <p:oleObj name="Equation" r:id="rId6" imgW="1130300" imgH="228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7688" y="757238"/>
                        <a:ext cx="21209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0" name="Rectangle 20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aphicFrame>
        <p:nvGraphicFramePr>
          <p:cNvPr id="15381" name="Object 21"/>
          <p:cNvGraphicFramePr>
            <a:graphicFrameLocks noChangeAspect="1"/>
          </p:cNvGraphicFramePr>
          <p:nvPr/>
        </p:nvGraphicFramePr>
        <p:xfrm>
          <a:off x="1265238" y="4114800"/>
          <a:ext cx="25876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1" name="Equation" r:id="rId8" imgW="88707" imgH="164742" progId="Equation.3">
                  <p:embed/>
                </p:oleObj>
              </mc:Choice>
              <mc:Fallback>
                <p:oleObj name="Equation" r:id="rId8" imgW="88707" imgH="164742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5238" y="4114800"/>
                        <a:ext cx="258762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2" name="Rectangle 22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aphicFrame>
        <p:nvGraphicFramePr>
          <p:cNvPr id="15383" name="Object 23"/>
          <p:cNvGraphicFramePr>
            <a:graphicFrameLocks noChangeAspect="1"/>
          </p:cNvGraphicFramePr>
          <p:nvPr/>
        </p:nvGraphicFramePr>
        <p:xfrm>
          <a:off x="1143000" y="5407025"/>
          <a:ext cx="3810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2" name="Equation" r:id="rId10" imgW="126725" imgH="177415" progId="Equation.3">
                  <p:embed/>
                </p:oleObj>
              </mc:Choice>
              <mc:Fallback>
                <p:oleObj name="Equation" r:id="rId10" imgW="126725" imgH="177415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407025"/>
                        <a:ext cx="3810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aphicFrame>
        <p:nvGraphicFramePr>
          <p:cNvPr id="15385" name="Object 25"/>
          <p:cNvGraphicFramePr>
            <a:graphicFrameLocks noChangeAspect="1"/>
          </p:cNvGraphicFramePr>
          <p:nvPr/>
        </p:nvGraphicFramePr>
        <p:xfrm>
          <a:off x="1027113" y="2055813"/>
          <a:ext cx="6635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Equation" r:id="rId12" imgW="228402" imgH="177646" progId="Equation.3">
                  <p:embed/>
                </p:oleObj>
              </mc:Choice>
              <mc:Fallback>
                <p:oleObj name="Equation" r:id="rId12" imgW="228402" imgH="177646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113" y="2055813"/>
                        <a:ext cx="66357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6" name="Object 26"/>
          <p:cNvGraphicFramePr>
            <a:graphicFrameLocks noChangeAspect="1"/>
          </p:cNvGraphicFramePr>
          <p:nvPr/>
        </p:nvGraphicFramePr>
        <p:xfrm>
          <a:off x="990600" y="3200400"/>
          <a:ext cx="5905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Equation" r:id="rId14" imgW="203024" imgH="164957" progId="Equation.3">
                  <p:embed/>
                </p:oleObj>
              </mc:Choice>
              <mc:Fallback>
                <p:oleObj name="Equation" r:id="rId14" imgW="203024" imgH="164957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00400"/>
                        <a:ext cx="59055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28" name="Object 28"/>
          <p:cNvGraphicFramePr>
            <a:graphicFrameLocks noChangeAspect="1"/>
          </p:cNvGraphicFramePr>
          <p:nvPr/>
        </p:nvGraphicFramePr>
        <p:xfrm>
          <a:off x="5713413" y="1281113"/>
          <a:ext cx="33559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name="Equation" r:id="rId16" imgW="1587500" imgH="228600" progId="Equation.3">
                  <p:embed/>
                </p:oleObj>
              </mc:Choice>
              <mc:Fallback>
                <p:oleObj name="Equation" r:id="rId16" imgW="1587500" imgH="2286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3413" y="1281113"/>
                        <a:ext cx="33559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29" name="Object 29"/>
          <p:cNvGraphicFramePr>
            <a:graphicFrameLocks noChangeAspect="1"/>
          </p:cNvGraphicFramePr>
          <p:nvPr/>
        </p:nvGraphicFramePr>
        <p:xfrm>
          <a:off x="5810250" y="1890713"/>
          <a:ext cx="21748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6" name="Equation" r:id="rId18" imgW="1028254" imgH="203112" progId="Equation.3">
                  <p:embed/>
                </p:oleObj>
              </mc:Choice>
              <mc:Fallback>
                <p:oleObj name="Equation" r:id="rId18" imgW="1028254" imgH="203112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1890713"/>
                        <a:ext cx="2174875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30" name="Object 30"/>
          <p:cNvGraphicFramePr>
            <a:graphicFrameLocks noChangeAspect="1"/>
          </p:cNvGraphicFramePr>
          <p:nvPr/>
        </p:nvGraphicFramePr>
        <p:xfrm>
          <a:off x="6049963" y="2438400"/>
          <a:ext cx="13414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7" name="Equation" r:id="rId20" imgW="634725" imgH="203112" progId="Equation.3">
                  <p:embed/>
                </p:oleObj>
              </mc:Choice>
              <mc:Fallback>
                <p:oleObj name="Equation" r:id="rId20" imgW="634725" imgH="203112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9963" y="2438400"/>
                        <a:ext cx="1341437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6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6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6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68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68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7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ning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68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76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68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76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9"/>
                  </p:tgtEl>
                </p:cond>
              </p:nextCondLst>
            </p:seq>
          </p:childTnLst>
        </p:cTn>
      </p:par>
    </p:tnLst>
    <p:bldLst>
      <p:bldP spid="76810" grpId="0" animBg="1"/>
      <p:bldP spid="76811" grpId="0" animBg="1"/>
      <p:bldP spid="76812" grpId="0" animBg="1"/>
      <p:bldP spid="76813" grpId="0" animBg="1"/>
      <p:bldP spid="76814" grpId="0" animBg="1"/>
      <p:bldP spid="76815" grpId="0" animBg="1"/>
      <p:bldP spid="76816" grpId="0" animBg="1"/>
      <p:bldP spid="768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Kết quả hình ảnh cho hình ảnh hộp quà tặng sinh nhật"/>
          <p:cNvSpPr>
            <a:spLocks noChangeAspect="1" noChangeArrowheads="1"/>
          </p:cNvSpPr>
          <p:nvPr/>
        </p:nvSpPr>
        <p:spPr bwMode="auto">
          <a:xfrm>
            <a:off x="4419600" y="2971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AutoShape 3" descr="Kết quả hình ảnh cho hình ảnh hộp quà tặng sinh nhật"/>
          <p:cNvSpPr>
            <a:spLocks noChangeAspect="1" noChangeArrowheads="1"/>
          </p:cNvSpPr>
          <p:nvPr/>
        </p:nvSpPr>
        <p:spPr bwMode="auto">
          <a:xfrm>
            <a:off x="4419600" y="2971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8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0000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</a:rPr>
              <a:t>TÌM HÌNH BÍ MẬT</a:t>
            </a: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228600" y="1828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A.</a:t>
            </a:r>
            <a:endParaRPr lang="en-GB" alt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228600" y="30480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B.</a:t>
            </a:r>
            <a:endParaRPr lang="en-GB" alt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3978" name="AutoShape 10"/>
          <p:cNvSpPr>
            <a:spLocks noChangeArrowheads="1"/>
          </p:cNvSpPr>
          <p:nvPr/>
        </p:nvSpPr>
        <p:spPr bwMode="auto">
          <a:xfrm>
            <a:off x="5562600" y="3048000"/>
            <a:ext cx="2286000" cy="1066800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Đúng rồi!</a:t>
            </a:r>
            <a:endParaRPr lang="en-GB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3980" name="Oval 12"/>
          <p:cNvSpPr>
            <a:spLocks noChangeArrowheads="1"/>
          </p:cNvSpPr>
          <p:nvPr/>
        </p:nvSpPr>
        <p:spPr bwMode="auto">
          <a:xfrm>
            <a:off x="228600" y="3200400"/>
            <a:ext cx="457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83982" name="Oval 14"/>
          <p:cNvSpPr>
            <a:spLocks noChangeArrowheads="1"/>
          </p:cNvSpPr>
          <p:nvPr/>
        </p:nvSpPr>
        <p:spPr bwMode="auto">
          <a:xfrm>
            <a:off x="228600" y="1981200"/>
            <a:ext cx="457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83984" name="AutoShape 16"/>
          <p:cNvSpPr>
            <a:spLocks noChangeArrowheads="1"/>
          </p:cNvSpPr>
          <p:nvPr/>
        </p:nvSpPr>
        <p:spPr bwMode="auto">
          <a:xfrm>
            <a:off x="4876800" y="1752600"/>
            <a:ext cx="3581400" cy="1219200"/>
          </a:xfrm>
          <a:prstGeom prst="irregularSeal1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Chưa chính xác</a:t>
            </a:r>
            <a:endParaRPr lang="en-GB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6395" name="Rectangle 18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16396" name="Rectangle 20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16397" name="Rectangle 22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16398" name="Rectangle 24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16399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1066800" y="914400"/>
            <a:ext cx="4953000" cy="609600"/>
          </a:xfrm>
          <a:noFill/>
        </p:spPr>
        <p:txBody>
          <a:bodyPr/>
          <a:lstStyle/>
          <a:p>
            <a:pPr algn="just" eaLnBrk="1" hangingPunct="1"/>
            <a:r>
              <a:rPr lang="en-US" altLang="en-US" smtClean="0"/>
              <a:t> </a:t>
            </a:r>
            <a:r>
              <a:rPr lang="en-US" altLang="en-US" sz="2800" smtClean="0">
                <a:latin typeface="Times New Roman" pitchFamily="18" charset="0"/>
              </a:rPr>
              <a:t>có phải là nghiệm của đa thức 	</a:t>
            </a:r>
            <a:endParaRPr lang="en-GB" altLang="en-US" sz="2800" smtClean="0">
              <a:latin typeface="Times New Roman" pitchFamily="18" charset="0"/>
            </a:endParaRPr>
          </a:p>
        </p:txBody>
      </p:sp>
      <p:graphicFrame>
        <p:nvGraphicFramePr>
          <p:cNvPr id="16400" name="Object 29"/>
          <p:cNvGraphicFramePr>
            <a:graphicFrameLocks noChangeAspect="1"/>
          </p:cNvGraphicFramePr>
          <p:nvPr/>
        </p:nvGraphicFramePr>
        <p:xfrm>
          <a:off x="5638800" y="863600"/>
          <a:ext cx="1752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Equation" r:id="rId6" imgW="875920" imgH="393529" progId="Equation.3">
                  <p:embed/>
                </p:oleObj>
              </mc:Choice>
              <mc:Fallback>
                <p:oleObj name="Equation" r:id="rId6" imgW="875920" imgH="393529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863600"/>
                        <a:ext cx="17526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1" name="Object 30"/>
          <p:cNvGraphicFramePr>
            <a:graphicFrameLocks noChangeAspect="1"/>
          </p:cNvGraphicFramePr>
          <p:nvPr/>
        </p:nvGraphicFramePr>
        <p:xfrm>
          <a:off x="228600" y="874713"/>
          <a:ext cx="106680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Equation" r:id="rId8" imgW="444307" imgH="393529" progId="Equation.3">
                  <p:embed/>
                </p:oleObj>
              </mc:Choice>
              <mc:Fallback>
                <p:oleObj name="Equation" r:id="rId8" imgW="444307" imgH="393529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874713"/>
                        <a:ext cx="1066800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2" name="Rectangle 31"/>
          <p:cNvSpPr>
            <a:spLocks noChangeArrowheads="1"/>
          </p:cNvSpPr>
          <p:nvPr/>
        </p:nvSpPr>
        <p:spPr bwMode="auto">
          <a:xfrm>
            <a:off x="7391400" y="1219200"/>
            <a:ext cx="167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 eaLnBrk="1" hangingPunct="1"/>
            <a:r>
              <a:rPr lang="en-US" altLang="en-US" sz="2800">
                <a:solidFill>
                  <a:schemeClr val="tx2"/>
                </a:solidFill>
                <a:latin typeface="Times New Roman" pitchFamily="18" charset="0"/>
              </a:rPr>
              <a:t>không?</a:t>
            </a:r>
            <a:r>
              <a:rPr lang="en-US" altLang="en-US" sz="3200">
                <a:solidFill>
                  <a:schemeClr val="tx2"/>
                </a:solidFill>
                <a:latin typeface="Times New Roman" pitchFamily="18" charset="0"/>
              </a:rPr>
              <a:t>	</a:t>
            </a:r>
            <a:endParaRPr lang="en-GB" altLang="en-US" sz="3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403" name="Rectangle 32"/>
          <p:cNvSpPr>
            <a:spLocks noChangeArrowheads="1"/>
          </p:cNvSpPr>
          <p:nvPr/>
        </p:nvSpPr>
        <p:spPr bwMode="auto">
          <a:xfrm>
            <a:off x="871538" y="1931988"/>
            <a:ext cx="403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 eaLnBrk="1" hangingPunct="1"/>
            <a:r>
              <a:rPr lang="en-US" altLang="en-US" sz="2800">
                <a:solidFill>
                  <a:schemeClr val="tx2"/>
                </a:solidFill>
                <a:latin typeface="Times New Roman" pitchFamily="18" charset="0"/>
              </a:rPr>
              <a:t>Là nghiệm của P(x)</a:t>
            </a:r>
            <a:r>
              <a:rPr lang="en-US" altLang="en-US" sz="3200">
                <a:solidFill>
                  <a:schemeClr val="tx2"/>
                </a:solidFill>
                <a:latin typeface="Times New Roman" pitchFamily="18" charset="0"/>
              </a:rPr>
              <a:t>	</a:t>
            </a:r>
            <a:endParaRPr lang="en-GB" altLang="en-US" sz="3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404" name="Rectangle 33"/>
          <p:cNvSpPr>
            <a:spLocks noChangeArrowheads="1"/>
          </p:cNvSpPr>
          <p:nvPr/>
        </p:nvSpPr>
        <p:spPr bwMode="auto">
          <a:xfrm>
            <a:off x="838200" y="3124200"/>
            <a:ext cx="480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 eaLnBrk="1" hangingPunct="1"/>
            <a:r>
              <a:rPr lang="en-US" altLang="en-US" sz="2800">
                <a:solidFill>
                  <a:schemeClr val="tx2"/>
                </a:solidFill>
                <a:latin typeface="Times New Roman" pitchFamily="18" charset="0"/>
              </a:rPr>
              <a:t>Không là nghiệm của P(x)</a:t>
            </a:r>
            <a:r>
              <a:rPr lang="en-US" altLang="en-US" sz="3200">
                <a:solidFill>
                  <a:schemeClr val="tx2"/>
                </a:solidFill>
                <a:latin typeface="Times New Roman" pitchFamily="18" charset="0"/>
              </a:rPr>
              <a:t>	</a:t>
            </a:r>
            <a:endParaRPr lang="en-GB" altLang="en-US" sz="320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84002" name="Object 34"/>
          <p:cNvGraphicFramePr>
            <a:graphicFrameLocks noChangeAspect="1"/>
          </p:cNvGraphicFramePr>
          <p:nvPr/>
        </p:nvGraphicFramePr>
        <p:xfrm>
          <a:off x="500063" y="4213225"/>
          <a:ext cx="23653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Equation" r:id="rId10" imgW="1091726" imgH="393529" progId="Equation.3">
                  <p:embed/>
                </p:oleObj>
              </mc:Choice>
              <mc:Fallback>
                <p:oleObj name="Equation" r:id="rId10" imgW="1091726" imgH="393529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4213225"/>
                        <a:ext cx="236537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03" name="Object 35"/>
          <p:cNvGraphicFramePr>
            <a:graphicFrameLocks noChangeAspect="1"/>
          </p:cNvGraphicFramePr>
          <p:nvPr/>
        </p:nvGraphicFramePr>
        <p:xfrm>
          <a:off x="2971800" y="4262438"/>
          <a:ext cx="1198563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Equation" r:id="rId12" imgW="558558" imgH="393529" progId="Equation.3">
                  <p:embed/>
                </p:oleObj>
              </mc:Choice>
              <mc:Fallback>
                <p:oleObj name="Equation" r:id="rId12" imgW="558558" imgH="393529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262438"/>
                        <a:ext cx="1198563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04" name="Object 36"/>
          <p:cNvGraphicFramePr>
            <a:graphicFrameLocks noChangeAspect="1"/>
          </p:cNvGraphicFramePr>
          <p:nvPr/>
        </p:nvGraphicFramePr>
        <p:xfrm>
          <a:off x="4343400" y="4252913"/>
          <a:ext cx="1090613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Equation" r:id="rId14" imgW="507780" imgH="393529" progId="Equation.3">
                  <p:embed/>
                </p:oleObj>
              </mc:Choice>
              <mc:Fallback>
                <p:oleObj name="Equation" r:id="rId14" imgW="507780" imgH="393529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252913"/>
                        <a:ext cx="1090613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005" name="Object 37"/>
          <p:cNvGraphicFramePr>
            <a:graphicFrameLocks noChangeAspect="1"/>
          </p:cNvGraphicFramePr>
          <p:nvPr/>
        </p:nvGraphicFramePr>
        <p:xfrm>
          <a:off x="5562600" y="4441825"/>
          <a:ext cx="558800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Equation" r:id="rId16" imgW="215619" imgH="164885" progId="Equation.3">
                  <p:embed/>
                </p:oleObj>
              </mc:Choice>
              <mc:Fallback>
                <p:oleObj name="Equation" r:id="rId16" imgW="215619" imgH="164885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4441825"/>
                        <a:ext cx="558800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006" name="Rectangle 38"/>
          <p:cNvSpPr>
            <a:spLocks noChangeArrowheads="1"/>
          </p:cNvSpPr>
          <p:nvPr/>
        </p:nvSpPr>
        <p:spPr bwMode="auto">
          <a:xfrm>
            <a:off x="76200" y="5257800"/>
            <a:ext cx="6400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 eaLnBrk="1" hangingPunct="1"/>
            <a:r>
              <a:rPr lang="en-US" altLang="en-US" sz="2800">
                <a:solidFill>
                  <a:schemeClr val="tx2"/>
                </a:solidFill>
                <a:latin typeface="Times New Roman" pitchFamily="18" charset="0"/>
              </a:rPr>
              <a:t>Vậy          	   không phải là nghiệm của </a:t>
            </a:r>
            <a:br>
              <a:rPr lang="en-US" altLang="en-US" sz="28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altLang="en-US" sz="280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en-US" altLang="en-US" sz="28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en-US" altLang="en-US" sz="2800">
                <a:solidFill>
                  <a:schemeClr val="tx2"/>
                </a:solidFill>
                <a:latin typeface="Times New Roman" pitchFamily="18" charset="0"/>
              </a:rPr>
              <a:t>đa thức P(x)</a:t>
            </a:r>
            <a:endParaRPr lang="en-GB" alt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84007" name="Object 39"/>
          <p:cNvGraphicFramePr>
            <a:graphicFrameLocks noChangeAspect="1"/>
          </p:cNvGraphicFramePr>
          <p:nvPr/>
        </p:nvGraphicFramePr>
        <p:xfrm>
          <a:off x="838200" y="5029200"/>
          <a:ext cx="120967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Equation" r:id="rId18" imgW="444307" imgH="393529" progId="Equation.3">
                  <p:embed/>
                </p:oleObj>
              </mc:Choice>
              <mc:Fallback>
                <p:oleObj name="Equation" r:id="rId18" imgW="444307" imgH="393529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029200"/>
                        <a:ext cx="1209675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8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4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8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8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8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84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39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83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39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ning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8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977"/>
                  </p:tgtEl>
                </p:cond>
              </p:nextCondLst>
            </p:seq>
          </p:childTnLst>
        </p:cTn>
      </p:par>
    </p:tnLst>
    <p:bldLst>
      <p:bldP spid="83978" grpId="0" animBg="1"/>
      <p:bldP spid="83980" grpId="0" animBg="1"/>
      <p:bldP spid="83982" grpId="0" animBg="1"/>
      <p:bldP spid="83984" grpId="0" animBg="1"/>
      <p:bldP spid="840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Kết quả hình ảnh cho hình ảnh hộp quà tặng sinh nhật"/>
          <p:cNvSpPr>
            <a:spLocks noChangeAspect="1" noChangeArrowheads="1"/>
          </p:cNvSpPr>
          <p:nvPr/>
        </p:nvSpPr>
        <p:spPr bwMode="auto">
          <a:xfrm>
            <a:off x="4419600" y="2971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1" name="AutoShape 3" descr="Kết quả hình ảnh cho hình ảnh hộp quà tặng sinh nhật"/>
          <p:cNvSpPr>
            <a:spLocks noChangeAspect="1" noChangeArrowheads="1"/>
          </p:cNvSpPr>
          <p:nvPr/>
        </p:nvSpPr>
        <p:spPr bwMode="auto">
          <a:xfrm>
            <a:off x="4419600" y="2971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2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0000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</a:rPr>
              <a:t>TÌM HÌNH BÍ MẬT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6200" y="685800"/>
            <a:ext cx="8915400" cy="609600"/>
          </a:xfrm>
          <a:noFill/>
        </p:spPr>
        <p:txBody>
          <a:bodyPr/>
          <a:lstStyle/>
          <a:p>
            <a:pPr algn="just" eaLnBrk="1" hangingPunct="1"/>
            <a:r>
              <a:rPr lang="en-US" altLang="en-US" sz="2800" smtClean="0">
                <a:latin typeface="Times New Roman" pitchFamily="18" charset="0"/>
              </a:rPr>
              <a:t>Trong các số sau số nào là nghiệm của đa thức </a:t>
            </a:r>
            <a:r>
              <a:rPr lang="en-US" altLang="en-US" sz="3200" smtClean="0">
                <a:latin typeface="Times New Roman" pitchFamily="18" charset="0"/>
              </a:rPr>
              <a:t>	</a:t>
            </a:r>
            <a:endParaRPr lang="en-GB" altLang="en-US" sz="3200" smtClean="0">
              <a:latin typeface="Times New Roman" pitchFamily="18" charset="0"/>
            </a:endParaRP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228600" y="1828800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A.</a:t>
            </a:r>
            <a:endParaRPr lang="en-GB" alt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228600" y="29718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B.</a:t>
            </a:r>
            <a:endParaRPr lang="en-GB" alt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228600" y="4038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C.</a:t>
            </a:r>
            <a:endParaRPr lang="en-GB" alt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228600" y="5257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D.</a:t>
            </a:r>
            <a:endParaRPr lang="en-GB" alt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6026" name="AutoShape 10"/>
          <p:cNvSpPr>
            <a:spLocks noChangeArrowheads="1"/>
          </p:cNvSpPr>
          <p:nvPr/>
        </p:nvSpPr>
        <p:spPr bwMode="auto">
          <a:xfrm>
            <a:off x="2789238" y="3925888"/>
            <a:ext cx="2286000" cy="1066800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Đúng rồi!</a:t>
            </a:r>
            <a:endParaRPr lang="en-GB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6027" name="AutoShape 11"/>
          <p:cNvSpPr>
            <a:spLocks noChangeArrowheads="1"/>
          </p:cNvSpPr>
          <p:nvPr/>
        </p:nvSpPr>
        <p:spPr bwMode="auto">
          <a:xfrm>
            <a:off x="2362200" y="2819400"/>
            <a:ext cx="3733800" cy="1143000"/>
          </a:xfrm>
          <a:prstGeom prst="irregularSeal1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Chưa chính xác</a:t>
            </a:r>
            <a:endParaRPr lang="en-GB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6028" name="Oval 12"/>
          <p:cNvSpPr>
            <a:spLocks noChangeArrowheads="1"/>
          </p:cNvSpPr>
          <p:nvPr/>
        </p:nvSpPr>
        <p:spPr bwMode="auto">
          <a:xfrm>
            <a:off x="228600" y="5410200"/>
            <a:ext cx="457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86029" name="Oval 13"/>
          <p:cNvSpPr>
            <a:spLocks noChangeArrowheads="1"/>
          </p:cNvSpPr>
          <p:nvPr/>
        </p:nvSpPr>
        <p:spPr bwMode="auto">
          <a:xfrm>
            <a:off x="203200" y="3187700"/>
            <a:ext cx="457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86030" name="Oval 14"/>
          <p:cNvSpPr>
            <a:spLocks noChangeArrowheads="1"/>
          </p:cNvSpPr>
          <p:nvPr/>
        </p:nvSpPr>
        <p:spPr bwMode="auto">
          <a:xfrm>
            <a:off x="228600" y="4203700"/>
            <a:ext cx="457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86031" name="Oval 15"/>
          <p:cNvSpPr>
            <a:spLocks noChangeArrowheads="1"/>
          </p:cNvSpPr>
          <p:nvPr/>
        </p:nvSpPr>
        <p:spPr bwMode="auto">
          <a:xfrm>
            <a:off x="228600" y="1981200"/>
            <a:ext cx="457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86032" name="AutoShape 16"/>
          <p:cNvSpPr>
            <a:spLocks noChangeArrowheads="1"/>
          </p:cNvSpPr>
          <p:nvPr/>
        </p:nvSpPr>
        <p:spPr bwMode="auto">
          <a:xfrm>
            <a:off x="2314575" y="5094288"/>
            <a:ext cx="3581400" cy="1219200"/>
          </a:xfrm>
          <a:prstGeom prst="irregularSeal1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Chưa chính xác</a:t>
            </a:r>
            <a:endParaRPr lang="en-GB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6033" name="AutoShape 17"/>
          <p:cNvSpPr>
            <a:spLocks noChangeArrowheads="1"/>
          </p:cNvSpPr>
          <p:nvPr/>
        </p:nvSpPr>
        <p:spPr bwMode="auto">
          <a:xfrm>
            <a:off x="2438400" y="1676400"/>
            <a:ext cx="3733800" cy="1219200"/>
          </a:xfrm>
          <a:prstGeom prst="irregularSeal1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Chưa chính xác</a:t>
            </a:r>
            <a:endParaRPr lang="en-GB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aphicFrame>
        <p:nvGraphicFramePr>
          <p:cNvPr id="17427" name="Object 19"/>
          <p:cNvGraphicFramePr>
            <a:graphicFrameLocks noChangeAspect="1"/>
          </p:cNvGraphicFramePr>
          <p:nvPr/>
        </p:nvGraphicFramePr>
        <p:xfrm>
          <a:off x="6858000" y="754063"/>
          <a:ext cx="22860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8" name="Equation" r:id="rId6" imgW="1130300" imgH="228600" progId="Equation.3">
                  <p:embed/>
                </p:oleObj>
              </mc:Choice>
              <mc:Fallback>
                <p:oleObj name="Equation" r:id="rId6" imgW="1130300" imgH="228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754063"/>
                        <a:ext cx="22860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aphicFrame>
        <p:nvGraphicFramePr>
          <p:cNvPr id="17429" name="Object 21"/>
          <p:cNvGraphicFramePr>
            <a:graphicFrameLocks noChangeAspect="1"/>
          </p:cNvGraphicFramePr>
          <p:nvPr/>
        </p:nvGraphicFramePr>
        <p:xfrm>
          <a:off x="1311275" y="4191000"/>
          <a:ext cx="25876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9" name="Equation" r:id="rId8" imgW="88707" imgH="164742" progId="Equation.3">
                  <p:embed/>
                </p:oleObj>
              </mc:Choice>
              <mc:Fallback>
                <p:oleObj name="Equation" r:id="rId8" imgW="88707" imgH="164742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275" y="4191000"/>
                        <a:ext cx="25876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aphicFrame>
        <p:nvGraphicFramePr>
          <p:cNvPr id="17431" name="Object 23"/>
          <p:cNvGraphicFramePr>
            <a:graphicFrameLocks noChangeAspect="1"/>
          </p:cNvGraphicFramePr>
          <p:nvPr/>
        </p:nvGraphicFramePr>
        <p:xfrm>
          <a:off x="1295400" y="3119438"/>
          <a:ext cx="3810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0" name="Equation" r:id="rId10" imgW="126725" imgH="177415" progId="Equation.3">
                  <p:embed/>
                </p:oleObj>
              </mc:Choice>
              <mc:Fallback>
                <p:oleObj name="Equation" r:id="rId10" imgW="126725" imgH="177415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119438"/>
                        <a:ext cx="3810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aphicFrame>
        <p:nvGraphicFramePr>
          <p:cNvPr id="17433" name="Object 25"/>
          <p:cNvGraphicFramePr>
            <a:graphicFrameLocks noChangeAspect="1"/>
          </p:cNvGraphicFramePr>
          <p:nvPr/>
        </p:nvGraphicFramePr>
        <p:xfrm>
          <a:off x="1173163" y="1981200"/>
          <a:ext cx="3698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1" name="Equation" r:id="rId12" imgW="126780" imgH="164814" progId="Equation.3">
                  <p:embed/>
                </p:oleObj>
              </mc:Choice>
              <mc:Fallback>
                <p:oleObj name="Equation" r:id="rId12" imgW="126780" imgH="164814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1981200"/>
                        <a:ext cx="36988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34" name="Object 26"/>
          <p:cNvGraphicFramePr>
            <a:graphicFrameLocks noChangeAspect="1"/>
          </p:cNvGraphicFramePr>
          <p:nvPr/>
        </p:nvGraphicFramePr>
        <p:xfrm>
          <a:off x="1066800" y="5426075"/>
          <a:ext cx="5905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2" name="Equation" r:id="rId14" imgW="203024" imgH="164957" progId="Equation.3">
                  <p:embed/>
                </p:oleObj>
              </mc:Choice>
              <mc:Fallback>
                <p:oleObj name="Equation" r:id="rId14" imgW="203024" imgH="164957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426075"/>
                        <a:ext cx="59055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43" name="Object 27"/>
          <p:cNvGraphicFramePr>
            <a:graphicFrameLocks noChangeAspect="1"/>
          </p:cNvGraphicFramePr>
          <p:nvPr/>
        </p:nvGraphicFramePr>
        <p:xfrm>
          <a:off x="6580188" y="1303338"/>
          <a:ext cx="25638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3" name="Equation" r:id="rId16" imgW="1091726" imgH="228501" progId="Equation.3">
                  <p:embed/>
                </p:oleObj>
              </mc:Choice>
              <mc:Fallback>
                <p:oleObj name="Equation" r:id="rId16" imgW="1091726" imgH="228501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0188" y="1303338"/>
                        <a:ext cx="2563812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44" name="Object 28"/>
          <p:cNvGraphicFramePr>
            <a:graphicFrameLocks noChangeAspect="1"/>
          </p:cNvGraphicFramePr>
          <p:nvPr/>
        </p:nvGraphicFramePr>
        <p:xfrm>
          <a:off x="6569075" y="1933575"/>
          <a:ext cx="21764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4" name="Equation" r:id="rId18" imgW="926698" imgH="203112" progId="Equation.3">
                  <p:embed/>
                </p:oleObj>
              </mc:Choice>
              <mc:Fallback>
                <p:oleObj name="Equation" r:id="rId18" imgW="926698" imgH="203112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9075" y="1933575"/>
                        <a:ext cx="217646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45" name="Object 29"/>
          <p:cNvGraphicFramePr>
            <a:graphicFrameLocks noChangeAspect="1"/>
          </p:cNvGraphicFramePr>
          <p:nvPr/>
        </p:nvGraphicFramePr>
        <p:xfrm>
          <a:off x="6630988" y="2484438"/>
          <a:ext cx="12525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5" name="Equation" r:id="rId20" imgW="533169" imgH="203112" progId="Equation.3">
                  <p:embed/>
                </p:oleObj>
              </mc:Choice>
              <mc:Fallback>
                <p:oleObj name="Equation" r:id="rId20" imgW="533169" imgH="203112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988" y="2484438"/>
                        <a:ext cx="125253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6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86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86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60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6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86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60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86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860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6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86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ning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6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86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86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L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5"/>
                  </p:tgtEl>
                </p:cond>
              </p:nextCondLst>
            </p:seq>
          </p:childTnLst>
        </p:cTn>
      </p:par>
    </p:tnLst>
    <p:bldLst>
      <p:bldP spid="86026" grpId="0" animBg="1"/>
      <p:bldP spid="86027" grpId="0" animBg="1"/>
      <p:bldP spid="86028" grpId="0" animBg="1"/>
      <p:bldP spid="86029" grpId="0" animBg="1"/>
      <p:bldP spid="86030" grpId="0" animBg="1"/>
      <p:bldP spid="86031" grpId="0" animBg="1"/>
      <p:bldP spid="86032" grpId="0" animBg="1"/>
      <p:bldP spid="860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Kết quả hình ảnh cho hình ảnh hộp quà tặng sinh nhật"/>
          <p:cNvSpPr>
            <a:spLocks noChangeAspect="1" noChangeArrowheads="1"/>
          </p:cNvSpPr>
          <p:nvPr/>
        </p:nvSpPr>
        <p:spPr bwMode="auto">
          <a:xfrm>
            <a:off x="4419600" y="2971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8435" name="AutoShape 3" descr="Kết quả hình ảnh cho hình ảnh hộp quà tặng sinh nhật"/>
          <p:cNvSpPr>
            <a:spLocks noChangeAspect="1" noChangeArrowheads="1"/>
          </p:cNvSpPr>
          <p:nvPr/>
        </p:nvSpPr>
        <p:spPr bwMode="auto">
          <a:xfrm>
            <a:off x="4419600" y="2971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8436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0000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</a:rPr>
              <a:t>Bài tập 55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400" y="685800"/>
            <a:ext cx="8915400" cy="609600"/>
          </a:xfrm>
          <a:noFill/>
        </p:spPr>
        <p:txBody>
          <a:bodyPr/>
          <a:lstStyle/>
          <a:p>
            <a:pPr algn="just" eaLnBrk="1" hangingPunct="1"/>
            <a:r>
              <a:rPr lang="en-US" altLang="en-US" sz="3200" smtClean="0">
                <a:latin typeface="Times New Roman" pitchFamily="18" charset="0"/>
              </a:rPr>
              <a:t>a. Tìm nghiệm của đa thức 	</a:t>
            </a:r>
            <a:endParaRPr lang="en-GB" altLang="en-US" sz="3200" smtClean="0">
              <a:latin typeface="Times New Roman" pitchFamily="18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aphicFrame>
        <p:nvGraphicFramePr>
          <p:cNvPr id="79879" name="Object 7"/>
          <p:cNvGraphicFramePr>
            <a:graphicFrameLocks noChangeAspect="1"/>
          </p:cNvGraphicFramePr>
          <p:nvPr/>
        </p:nvGraphicFramePr>
        <p:xfrm>
          <a:off x="4829175" y="785813"/>
          <a:ext cx="202882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Equation" r:id="rId4" imgW="863225" imgH="203112" progId="Equation.3">
                  <p:embed/>
                </p:oleObj>
              </mc:Choice>
              <mc:Fallback>
                <p:oleObj name="Equation" r:id="rId4" imgW="863225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175" y="785813"/>
                        <a:ext cx="202882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285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aphicFrame>
        <p:nvGraphicFramePr>
          <p:cNvPr id="79885" name="Object 13"/>
          <p:cNvGraphicFramePr>
            <a:graphicFrameLocks noChangeAspect="1"/>
          </p:cNvGraphicFramePr>
          <p:nvPr/>
        </p:nvGraphicFramePr>
        <p:xfrm>
          <a:off x="571500" y="1524000"/>
          <a:ext cx="27146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Equation" r:id="rId6" imgW="1155700" imgH="203200" progId="Equation.3">
                  <p:embed/>
                </p:oleObj>
              </mc:Choice>
              <mc:Fallback>
                <p:oleObj name="Equation" r:id="rId6" imgW="1155700" imgH="203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1524000"/>
                        <a:ext cx="27146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6" name="Object 14"/>
          <p:cNvGraphicFramePr>
            <a:graphicFrameLocks noChangeAspect="1"/>
          </p:cNvGraphicFramePr>
          <p:nvPr/>
        </p:nvGraphicFramePr>
        <p:xfrm>
          <a:off x="3462338" y="1524000"/>
          <a:ext cx="1490662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Equation" r:id="rId8" imgW="634725" imgH="203112" progId="Equation.3">
                  <p:embed/>
                </p:oleObj>
              </mc:Choice>
              <mc:Fallback>
                <p:oleObj name="Equation" r:id="rId8" imgW="634725" imgH="203112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338" y="1524000"/>
                        <a:ext cx="1490662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87" name="Object 15"/>
          <p:cNvGraphicFramePr>
            <a:graphicFrameLocks noChangeAspect="1"/>
          </p:cNvGraphicFramePr>
          <p:nvPr/>
        </p:nvGraphicFramePr>
        <p:xfrm>
          <a:off x="5181600" y="1554163"/>
          <a:ext cx="5651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Equation" r:id="rId10" imgW="241091" imgH="177646" progId="Equation.3">
                  <p:embed/>
                </p:oleObj>
              </mc:Choice>
              <mc:Fallback>
                <p:oleObj name="Equation" r:id="rId10" imgW="241091" imgH="177646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554163"/>
                        <a:ext cx="565150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152400" y="2286000"/>
            <a:ext cx="647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 eaLnBrk="1" hangingPunct="1"/>
            <a:r>
              <a:rPr lang="en-US" altLang="en-US" sz="3200">
                <a:solidFill>
                  <a:schemeClr val="tx2"/>
                </a:solidFill>
                <a:latin typeface="Times New Roman" pitchFamily="18" charset="0"/>
              </a:rPr>
              <a:t>Vậy y = -2 nghiệm của đa thức P(y)</a:t>
            </a:r>
            <a:endParaRPr lang="en-GB" altLang="en-US" sz="3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9891" name="Rectangle 19"/>
          <p:cNvSpPr>
            <a:spLocks noChangeArrowheads="1"/>
          </p:cNvSpPr>
          <p:nvPr/>
        </p:nvSpPr>
        <p:spPr bwMode="auto">
          <a:xfrm>
            <a:off x="152400" y="3962400"/>
            <a:ext cx="914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 eaLnBrk="1" hangingPunct="1"/>
            <a:r>
              <a:rPr lang="en-US" altLang="en-US" sz="3200">
                <a:solidFill>
                  <a:schemeClr val="tx2"/>
                </a:solidFill>
                <a:latin typeface="Times New Roman" pitchFamily="18" charset="0"/>
              </a:rPr>
              <a:t>Cho </a:t>
            </a:r>
            <a:endParaRPr lang="en-GB" altLang="en-US" sz="320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79892" name="Object 20"/>
          <p:cNvGraphicFramePr>
            <a:graphicFrameLocks noChangeAspect="1"/>
          </p:cNvGraphicFramePr>
          <p:nvPr/>
        </p:nvGraphicFramePr>
        <p:xfrm>
          <a:off x="1258888" y="4094163"/>
          <a:ext cx="14922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8" name="Equation" r:id="rId12" imgW="634725" imgH="203112" progId="Equation.3">
                  <p:embed/>
                </p:oleObj>
              </mc:Choice>
              <mc:Fallback>
                <p:oleObj name="Equation" r:id="rId12" imgW="634725" imgH="203112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094163"/>
                        <a:ext cx="149225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93" name="Object 21"/>
          <p:cNvGraphicFramePr>
            <a:graphicFrameLocks noChangeAspect="1"/>
          </p:cNvGraphicFramePr>
          <p:nvPr/>
        </p:nvGraphicFramePr>
        <p:xfrm>
          <a:off x="2895600" y="4094163"/>
          <a:ext cx="1641475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Equation" r:id="rId14" imgW="698197" imgH="203112" progId="Equation.3">
                  <p:embed/>
                </p:oleObj>
              </mc:Choice>
              <mc:Fallback>
                <p:oleObj name="Equation" r:id="rId14" imgW="698197" imgH="203112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094163"/>
                        <a:ext cx="1641475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94" name="Object 22"/>
          <p:cNvGraphicFramePr>
            <a:graphicFrameLocks noChangeAspect="1"/>
          </p:cNvGraphicFramePr>
          <p:nvPr/>
        </p:nvGraphicFramePr>
        <p:xfrm>
          <a:off x="4800600" y="3875088"/>
          <a:ext cx="1581150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0" name="Equation" r:id="rId16" imgW="672808" imgH="393529" progId="Equation.3">
                  <p:embed/>
                </p:oleObj>
              </mc:Choice>
              <mc:Fallback>
                <p:oleObj name="Equation" r:id="rId16" imgW="672808" imgH="393529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875088"/>
                        <a:ext cx="1581150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95" name="Object 23"/>
          <p:cNvGraphicFramePr>
            <a:graphicFrameLocks noChangeAspect="1"/>
          </p:cNvGraphicFramePr>
          <p:nvPr/>
        </p:nvGraphicFramePr>
        <p:xfrm>
          <a:off x="6400800" y="4114800"/>
          <a:ext cx="14620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1" name="Equation" r:id="rId18" imgW="622030" imgH="203112" progId="Equation.3">
                  <p:embed/>
                </p:oleObj>
              </mc:Choice>
              <mc:Fallback>
                <p:oleObj name="Equation" r:id="rId18" imgW="622030" imgH="203112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114800"/>
                        <a:ext cx="146208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96" name="Rectangle 24"/>
          <p:cNvSpPr>
            <a:spLocks noChangeArrowheads="1"/>
          </p:cNvSpPr>
          <p:nvPr/>
        </p:nvSpPr>
        <p:spPr bwMode="auto">
          <a:xfrm>
            <a:off x="152400" y="4953000"/>
            <a:ext cx="6477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 eaLnBrk="1" hangingPunct="1"/>
            <a:r>
              <a:rPr lang="en-US" altLang="en-US" sz="3200">
                <a:solidFill>
                  <a:schemeClr val="tx2"/>
                </a:solidFill>
                <a:latin typeface="Times New Roman" pitchFamily="18" charset="0"/>
              </a:rPr>
              <a:t>Vậy y = -2 nghiệm của đa thức P(y)</a:t>
            </a:r>
            <a:endParaRPr lang="en-GB" altLang="en-US" sz="3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9897" name="Rectangle 25"/>
          <p:cNvSpPr>
            <a:spLocks noChangeArrowheads="1"/>
          </p:cNvSpPr>
          <p:nvPr/>
        </p:nvSpPr>
        <p:spPr bwMode="auto">
          <a:xfrm>
            <a:off x="228600" y="32004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 eaLnBrk="1" hangingPunct="1"/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</a:rPr>
              <a:t>Cách 2: tìm nghiệm đa thức bậc 1</a:t>
            </a:r>
            <a:endParaRPr lang="en-GB" altLang="en-US" sz="32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79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500"/>
                                        <p:tgtEl>
                                          <p:spTgt spid="7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1000"/>
                                        <p:tgtEl>
                                          <p:spTgt spid="7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  <p:bldP spid="79888" grpId="0"/>
      <p:bldP spid="79891" grpId="0"/>
      <p:bldP spid="79896" grpId="0"/>
      <p:bldP spid="798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Kết quả hình ảnh cho hình ảnh hộp quà tặng sinh nhậ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9" name="AutoShape 3" descr="Kết quả hình ảnh cho hình ảnh hộp quà tặng sinh nhậ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100" name="Text Box 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0000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</a:rPr>
              <a:t>KHỞI ĐỘNG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28600" y="1143000"/>
            <a:ext cx="4191000" cy="609600"/>
          </a:xfrm>
          <a:noFill/>
        </p:spPr>
        <p:txBody>
          <a:bodyPr/>
          <a:lstStyle/>
          <a:p>
            <a:pPr algn="just" eaLnBrk="1" hangingPunct="1"/>
            <a:r>
              <a:rPr lang="en-US" altLang="en-US" sz="3200" smtClean="0">
                <a:latin typeface="Times New Roman" pitchFamily="18" charset="0"/>
              </a:rPr>
              <a:t>Bậc của đa thức </a:t>
            </a:r>
            <a:r>
              <a:rPr lang="en-US" altLang="en-US" smtClean="0"/>
              <a:t> 	</a:t>
            </a:r>
            <a:endParaRPr lang="en-GB" altLang="en-US" smtClean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88913" y="6858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200">
                <a:solidFill>
                  <a:srgbClr val="0000FF"/>
                </a:solidFill>
                <a:latin typeface="Times New Roman" pitchFamily="18" charset="0"/>
              </a:rPr>
              <a:t>Câu hỏi :</a:t>
            </a:r>
            <a:endParaRPr lang="en-GB" altLang="en-US" sz="3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228600" y="228600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A.</a:t>
            </a:r>
            <a:endParaRPr lang="en-GB" alt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228600" y="3352800"/>
            <a:ext cx="76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B.</a:t>
            </a:r>
            <a:endParaRPr lang="en-GB" alt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228600" y="4572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C.</a:t>
            </a:r>
            <a:endParaRPr lang="en-GB" alt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228600" y="5791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D.</a:t>
            </a:r>
            <a:endParaRPr lang="en-GB" alt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8379" name="AutoShape 11"/>
          <p:cNvSpPr>
            <a:spLocks noChangeArrowheads="1"/>
          </p:cNvSpPr>
          <p:nvPr/>
        </p:nvSpPr>
        <p:spPr bwMode="auto">
          <a:xfrm>
            <a:off x="1828800" y="3200400"/>
            <a:ext cx="2667000" cy="1066800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Đúng rồi!</a:t>
            </a:r>
            <a:endParaRPr lang="en-GB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8380" name="AutoShape 12"/>
          <p:cNvSpPr>
            <a:spLocks noChangeArrowheads="1"/>
          </p:cNvSpPr>
          <p:nvPr/>
        </p:nvSpPr>
        <p:spPr bwMode="auto">
          <a:xfrm>
            <a:off x="1676400" y="1905000"/>
            <a:ext cx="4038600" cy="1219200"/>
          </a:xfrm>
          <a:prstGeom prst="irregularSeal1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Chưa chính xác</a:t>
            </a:r>
            <a:endParaRPr lang="en-GB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8381" name="Oval 13"/>
          <p:cNvSpPr>
            <a:spLocks noChangeArrowheads="1"/>
          </p:cNvSpPr>
          <p:nvPr/>
        </p:nvSpPr>
        <p:spPr bwMode="auto">
          <a:xfrm>
            <a:off x="228600" y="2362200"/>
            <a:ext cx="457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8382" name="Oval 14"/>
          <p:cNvSpPr>
            <a:spLocks noChangeArrowheads="1"/>
          </p:cNvSpPr>
          <p:nvPr/>
        </p:nvSpPr>
        <p:spPr bwMode="auto">
          <a:xfrm>
            <a:off x="203200" y="3429000"/>
            <a:ext cx="457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8383" name="Oval 15"/>
          <p:cNvSpPr>
            <a:spLocks noChangeArrowheads="1"/>
          </p:cNvSpPr>
          <p:nvPr/>
        </p:nvSpPr>
        <p:spPr bwMode="auto">
          <a:xfrm>
            <a:off x="228600" y="4686300"/>
            <a:ext cx="457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8384" name="Oval 16"/>
          <p:cNvSpPr>
            <a:spLocks noChangeArrowheads="1"/>
          </p:cNvSpPr>
          <p:nvPr/>
        </p:nvSpPr>
        <p:spPr bwMode="auto">
          <a:xfrm>
            <a:off x="228600" y="5943600"/>
            <a:ext cx="457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8385" name="AutoShape 17"/>
          <p:cNvSpPr>
            <a:spLocks noChangeArrowheads="1"/>
          </p:cNvSpPr>
          <p:nvPr/>
        </p:nvSpPr>
        <p:spPr bwMode="auto">
          <a:xfrm>
            <a:off x="1600200" y="4267200"/>
            <a:ext cx="4191000" cy="1219200"/>
          </a:xfrm>
          <a:prstGeom prst="irregularSeal1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Chưa chính xác</a:t>
            </a:r>
            <a:endParaRPr lang="en-GB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8386" name="AutoShape 18"/>
          <p:cNvSpPr>
            <a:spLocks noChangeArrowheads="1"/>
          </p:cNvSpPr>
          <p:nvPr/>
        </p:nvSpPr>
        <p:spPr bwMode="auto">
          <a:xfrm>
            <a:off x="1905000" y="5486400"/>
            <a:ext cx="3733800" cy="1219200"/>
          </a:xfrm>
          <a:prstGeom prst="irregularSeal1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Chưa chính xác</a:t>
            </a:r>
            <a:endParaRPr lang="en-GB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4116" name="Rectangle 21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4117" name="Rectangle 23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4118" name="Rectangle 27"/>
          <p:cNvSpPr>
            <a:spLocks noChangeArrowheads="1"/>
          </p:cNvSpPr>
          <p:nvPr/>
        </p:nvSpPr>
        <p:spPr bwMode="auto">
          <a:xfrm>
            <a:off x="0" y="396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4119" name="Rectangle 32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aphicFrame>
        <p:nvGraphicFramePr>
          <p:cNvPr id="4120" name="Object 31"/>
          <p:cNvGraphicFramePr>
            <a:graphicFrameLocks noChangeAspect="1"/>
          </p:cNvGraphicFramePr>
          <p:nvPr/>
        </p:nvGraphicFramePr>
        <p:xfrm>
          <a:off x="3048000" y="1185863"/>
          <a:ext cx="51816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7" imgW="1828800" imgH="203200" progId="Equation.3">
                  <p:embed/>
                </p:oleObj>
              </mc:Choice>
              <mc:Fallback>
                <p:oleObj name="Equation" r:id="rId7" imgW="1828800" imgH="2032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185863"/>
                        <a:ext cx="5181600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1" name="Rectangle 33"/>
          <p:cNvSpPr>
            <a:spLocks noChangeArrowheads="1"/>
          </p:cNvSpPr>
          <p:nvPr/>
        </p:nvSpPr>
        <p:spPr bwMode="auto">
          <a:xfrm>
            <a:off x="990600" y="22860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 eaLnBrk="1" hangingPunct="1"/>
            <a:r>
              <a:rPr lang="en-US" altLang="en-US" sz="3200">
                <a:solidFill>
                  <a:schemeClr val="tx2"/>
                </a:solidFill>
                <a:latin typeface="Times New Roman" pitchFamily="18" charset="0"/>
              </a:rPr>
              <a:t>3</a:t>
            </a:r>
            <a:endParaRPr lang="en-GB" altLang="en-US" sz="3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122" name="Rectangle 34"/>
          <p:cNvSpPr>
            <a:spLocks noChangeArrowheads="1"/>
          </p:cNvSpPr>
          <p:nvPr/>
        </p:nvSpPr>
        <p:spPr bwMode="auto">
          <a:xfrm>
            <a:off x="914400" y="33528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 eaLnBrk="1" hangingPunct="1"/>
            <a:r>
              <a:rPr lang="en-US" altLang="en-US" sz="3200">
                <a:solidFill>
                  <a:schemeClr val="tx2"/>
                </a:solidFill>
                <a:latin typeface="Times New Roman" pitchFamily="18" charset="0"/>
              </a:rPr>
              <a:t>5</a:t>
            </a:r>
            <a:endParaRPr lang="en-GB" altLang="en-US" sz="3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123" name="Rectangle 35"/>
          <p:cNvSpPr>
            <a:spLocks noChangeArrowheads="1"/>
          </p:cNvSpPr>
          <p:nvPr/>
        </p:nvSpPr>
        <p:spPr bwMode="auto">
          <a:xfrm>
            <a:off x="914400" y="46482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 eaLnBrk="1" hangingPunct="1"/>
            <a:r>
              <a:rPr lang="en-US" altLang="en-US" sz="3200">
                <a:solidFill>
                  <a:schemeClr val="tx2"/>
                </a:solidFill>
                <a:latin typeface="Times New Roman" pitchFamily="18" charset="0"/>
              </a:rPr>
              <a:t>2</a:t>
            </a:r>
            <a:endParaRPr lang="en-GB" altLang="en-US" sz="3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124" name="Rectangle 36"/>
          <p:cNvSpPr>
            <a:spLocks noChangeArrowheads="1"/>
          </p:cNvSpPr>
          <p:nvPr/>
        </p:nvSpPr>
        <p:spPr bwMode="auto">
          <a:xfrm>
            <a:off x="990600" y="58674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 eaLnBrk="1" hangingPunct="1"/>
            <a:r>
              <a:rPr lang="en-US" altLang="en-US" sz="3200">
                <a:solidFill>
                  <a:schemeClr val="tx2"/>
                </a:solidFill>
                <a:latin typeface="Times New Roman" pitchFamily="18" charset="0"/>
              </a:rPr>
              <a:t>8</a:t>
            </a:r>
            <a:endParaRPr lang="en-GB" altLang="en-US" sz="3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125" name="Rectangle 37"/>
          <p:cNvSpPr>
            <a:spLocks noChangeArrowheads="1"/>
          </p:cNvSpPr>
          <p:nvPr/>
        </p:nvSpPr>
        <p:spPr bwMode="auto">
          <a:xfrm>
            <a:off x="8305800" y="1219200"/>
            <a:ext cx="68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 eaLnBrk="1" hangingPunct="1"/>
            <a:r>
              <a:rPr lang="en-US" altLang="en-US" sz="3200">
                <a:solidFill>
                  <a:schemeClr val="tx2"/>
                </a:solidFill>
                <a:latin typeface="Times New Roman" pitchFamily="18" charset="0"/>
              </a:rPr>
              <a:t>là:</a:t>
            </a:r>
            <a:endParaRPr lang="en-GB" altLang="en-US" sz="32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3" name="Chime-sound-effect_free_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3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IL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83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ning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83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IL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83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IL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8"/>
                  </p:tgtEl>
                </p:cond>
              </p:nextCondLst>
            </p:seq>
          </p:childTnLst>
        </p:cTn>
      </p:par>
    </p:tnLst>
    <p:bldLst>
      <p:bldP spid="58379" grpId="0" animBg="1"/>
      <p:bldP spid="58380" grpId="0" animBg="1"/>
      <p:bldP spid="58381" grpId="0" animBg="1"/>
      <p:bldP spid="58382" grpId="0" animBg="1"/>
      <p:bldP spid="58383" grpId="0" animBg="1"/>
      <p:bldP spid="58384" grpId="0" animBg="1"/>
      <p:bldP spid="58385" grpId="0" animBg="1"/>
      <p:bldP spid="583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Kết quả hình ảnh cho hình ảnh hộp quà tặng sinh nhậ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3" name="AutoShape 3" descr="Kết quả hình ảnh cho hình ảnh hộp quà tặng sinh nhậ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4" name="Text Box 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0000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</a:rPr>
              <a:t>KHỞI ĐỘNG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676400" y="609600"/>
            <a:ext cx="6781800" cy="609600"/>
          </a:xfrm>
          <a:noFill/>
        </p:spPr>
        <p:txBody>
          <a:bodyPr/>
          <a:lstStyle/>
          <a:p>
            <a:pPr algn="just" eaLnBrk="1" hangingPunct="1"/>
            <a:r>
              <a:rPr lang="en-US" altLang="en-US" sz="3200" smtClean="0">
                <a:latin typeface="Times New Roman" pitchFamily="18" charset="0"/>
              </a:rPr>
              <a:t>Điền đơn thức thích hợp vào ô vuông</a:t>
            </a:r>
            <a:r>
              <a:rPr lang="en-US" altLang="en-US" smtClean="0"/>
              <a:t> 	</a:t>
            </a:r>
            <a:endParaRPr lang="en-GB" altLang="en-US" smtClean="0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685800"/>
            <a:ext cx="899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200">
                <a:solidFill>
                  <a:srgbClr val="0000FF"/>
                </a:solidFill>
                <a:latin typeface="Times New Roman" pitchFamily="18" charset="0"/>
              </a:rPr>
              <a:t>Câu hỏi :</a:t>
            </a:r>
            <a:endParaRPr lang="en-GB" altLang="en-US" sz="3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228600" y="2362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A.</a:t>
            </a:r>
            <a:endParaRPr lang="en-GB" alt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228600" y="3505200"/>
            <a:ext cx="609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B.</a:t>
            </a:r>
            <a:endParaRPr lang="en-GB" alt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228600" y="4751388"/>
            <a:ext cx="609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C.</a:t>
            </a:r>
            <a:endParaRPr lang="en-GB" alt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228600" y="5994400"/>
            <a:ext cx="609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D.</a:t>
            </a:r>
            <a:endParaRPr lang="en-GB" alt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2362200" y="1990725"/>
            <a:ext cx="2895600" cy="1066800"/>
          </a:xfrm>
          <a:prstGeom prst="irregularSeal1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Sai rồi!</a:t>
            </a:r>
            <a:endParaRPr lang="en-GB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9404" name="AutoShape 12"/>
          <p:cNvSpPr>
            <a:spLocks noChangeArrowheads="1"/>
          </p:cNvSpPr>
          <p:nvPr/>
        </p:nvSpPr>
        <p:spPr bwMode="auto">
          <a:xfrm>
            <a:off x="2286000" y="3124200"/>
            <a:ext cx="4038600" cy="1219200"/>
          </a:xfrm>
          <a:prstGeom prst="irregularSeal1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Chưa chính xác</a:t>
            </a:r>
            <a:endParaRPr lang="en-GB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9405" name="Oval 13"/>
          <p:cNvSpPr>
            <a:spLocks noChangeArrowheads="1"/>
          </p:cNvSpPr>
          <p:nvPr/>
        </p:nvSpPr>
        <p:spPr bwMode="auto">
          <a:xfrm>
            <a:off x="228600" y="2286000"/>
            <a:ext cx="457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9406" name="Oval 14"/>
          <p:cNvSpPr>
            <a:spLocks noChangeArrowheads="1"/>
          </p:cNvSpPr>
          <p:nvPr/>
        </p:nvSpPr>
        <p:spPr bwMode="auto">
          <a:xfrm>
            <a:off x="203200" y="3492500"/>
            <a:ext cx="457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9407" name="Oval 15"/>
          <p:cNvSpPr>
            <a:spLocks noChangeArrowheads="1"/>
          </p:cNvSpPr>
          <p:nvPr/>
        </p:nvSpPr>
        <p:spPr bwMode="auto">
          <a:xfrm>
            <a:off x="228600" y="4724400"/>
            <a:ext cx="457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9408" name="Oval 16"/>
          <p:cNvSpPr>
            <a:spLocks noChangeArrowheads="1"/>
          </p:cNvSpPr>
          <p:nvPr/>
        </p:nvSpPr>
        <p:spPr bwMode="auto">
          <a:xfrm>
            <a:off x="228600" y="5994400"/>
            <a:ext cx="457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59409" name="AutoShape 17"/>
          <p:cNvSpPr>
            <a:spLocks noChangeArrowheads="1"/>
          </p:cNvSpPr>
          <p:nvPr/>
        </p:nvSpPr>
        <p:spPr bwMode="auto">
          <a:xfrm>
            <a:off x="2251075" y="4432300"/>
            <a:ext cx="3429000" cy="1219200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GB" altLang="en-US" sz="2800" b="1">
                <a:solidFill>
                  <a:srgbClr val="FF0000"/>
                </a:solidFill>
                <a:latin typeface="Times New Roman" pitchFamily="18" charset="0"/>
              </a:rPr>
              <a:t>Đúng rồi</a:t>
            </a:r>
          </a:p>
        </p:txBody>
      </p:sp>
      <p:sp>
        <p:nvSpPr>
          <p:cNvPr id="59410" name="AutoShape 18"/>
          <p:cNvSpPr>
            <a:spLocks noChangeArrowheads="1"/>
          </p:cNvSpPr>
          <p:nvPr/>
        </p:nvSpPr>
        <p:spPr bwMode="auto">
          <a:xfrm>
            <a:off x="2362200" y="5562600"/>
            <a:ext cx="3352800" cy="1219200"/>
          </a:xfrm>
          <a:prstGeom prst="irregularSeal1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Chưa chính xác</a:t>
            </a:r>
            <a:endParaRPr lang="en-GB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5143" name="Rectangle 23"/>
          <p:cNvSpPr>
            <a:spLocks noChangeArrowheads="1"/>
          </p:cNvSpPr>
          <p:nvPr/>
        </p:nvSpPr>
        <p:spPr bwMode="auto">
          <a:xfrm>
            <a:off x="0" y="3962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5144" name="Rectangle 2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5145" name="Rectangle 3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aphicFrame>
        <p:nvGraphicFramePr>
          <p:cNvPr id="5146" name="Object 33"/>
          <p:cNvGraphicFramePr>
            <a:graphicFrameLocks noChangeAspect="1"/>
          </p:cNvGraphicFramePr>
          <p:nvPr/>
        </p:nvGraphicFramePr>
        <p:xfrm>
          <a:off x="1447800" y="1157288"/>
          <a:ext cx="106680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7" imgW="393529" imgH="228501" progId="Equation.3">
                  <p:embed/>
                </p:oleObj>
              </mc:Choice>
              <mc:Fallback>
                <p:oleObj name="Equation" r:id="rId7" imgW="393529" imgH="228501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157288"/>
                        <a:ext cx="1066800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47" name="Object 35"/>
          <p:cNvGraphicFramePr>
            <a:graphicFrameLocks noChangeAspect="1"/>
          </p:cNvGraphicFramePr>
          <p:nvPr/>
        </p:nvGraphicFramePr>
        <p:xfrm>
          <a:off x="4994275" y="1143000"/>
          <a:ext cx="110172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9" imgW="406224" imgH="228501" progId="Equation.3">
                  <p:embed/>
                </p:oleObj>
              </mc:Choice>
              <mc:Fallback>
                <p:oleObj name="Equation" r:id="rId9" imgW="406224" imgH="228501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1143000"/>
                        <a:ext cx="1101725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8" name="Rectangle 36"/>
          <p:cNvSpPr>
            <a:spLocks noChangeArrowheads="1"/>
          </p:cNvSpPr>
          <p:nvPr/>
        </p:nvSpPr>
        <p:spPr bwMode="auto">
          <a:xfrm>
            <a:off x="2590800" y="1233488"/>
            <a:ext cx="38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 eaLnBrk="1" hangingPunct="1"/>
            <a:r>
              <a:rPr lang="en-US" altLang="en-US" sz="3200">
                <a:solidFill>
                  <a:schemeClr val="tx2"/>
                </a:solidFill>
                <a:latin typeface="Times New Roman" pitchFamily="18" charset="0"/>
              </a:rPr>
              <a:t>+</a:t>
            </a:r>
            <a:endParaRPr lang="en-GB" altLang="en-US" sz="3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149" name="Rectangle 37"/>
          <p:cNvSpPr>
            <a:spLocks noChangeArrowheads="1"/>
          </p:cNvSpPr>
          <p:nvPr/>
        </p:nvSpPr>
        <p:spPr bwMode="auto">
          <a:xfrm>
            <a:off x="3082925" y="1190625"/>
            <a:ext cx="11430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just" eaLnBrk="1" hangingPunct="1"/>
            <a:endParaRPr lang="en-US" altLang="en-US" sz="3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150" name="Rectangle 38"/>
          <p:cNvSpPr>
            <a:spLocks noChangeArrowheads="1"/>
          </p:cNvSpPr>
          <p:nvPr/>
        </p:nvSpPr>
        <p:spPr bwMode="auto">
          <a:xfrm>
            <a:off x="4419600" y="1233488"/>
            <a:ext cx="38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 eaLnBrk="1" hangingPunct="1"/>
            <a:r>
              <a:rPr lang="en-US" altLang="en-US" sz="3200">
                <a:solidFill>
                  <a:schemeClr val="tx2"/>
                </a:solidFill>
                <a:latin typeface="Times New Roman" pitchFamily="18" charset="0"/>
              </a:rPr>
              <a:t>=</a:t>
            </a:r>
            <a:endParaRPr lang="en-GB" altLang="en-US" sz="320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5151" name="Object 39"/>
          <p:cNvGraphicFramePr>
            <a:graphicFrameLocks noChangeAspect="1"/>
          </p:cNvGraphicFramePr>
          <p:nvPr/>
        </p:nvGraphicFramePr>
        <p:xfrm>
          <a:off x="660400" y="3359150"/>
          <a:ext cx="1550988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11" imgW="571252" imgH="228501" progId="Equation.3">
                  <p:embed/>
                </p:oleObj>
              </mc:Choice>
              <mc:Fallback>
                <p:oleObj name="Equation" r:id="rId11" imgW="571252" imgH="228501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3359150"/>
                        <a:ext cx="1550988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2" name="Object 40"/>
          <p:cNvGraphicFramePr>
            <a:graphicFrameLocks noChangeAspect="1"/>
          </p:cNvGraphicFramePr>
          <p:nvPr/>
        </p:nvGraphicFramePr>
        <p:xfrm>
          <a:off x="862013" y="4633913"/>
          <a:ext cx="1103312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13" imgW="406224" imgH="228501" progId="Equation.3">
                  <p:embed/>
                </p:oleObj>
              </mc:Choice>
              <mc:Fallback>
                <p:oleObj name="Equation" r:id="rId13" imgW="406224" imgH="228501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3" y="4633913"/>
                        <a:ext cx="1103312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3" name="Object 41"/>
          <p:cNvGraphicFramePr>
            <a:graphicFrameLocks noChangeAspect="1"/>
          </p:cNvGraphicFramePr>
          <p:nvPr/>
        </p:nvGraphicFramePr>
        <p:xfrm>
          <a:off x="879475" y="2297113"/>
          <a:ext cx="1068388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15" imgW="393529" imgH="228501" progId="Equation.3">
                  <p:embed/>
                </p:oleObj>
              </mc:Choice>
              <mc:Fallback>
                <p:oleObj name="Equation" r:id="rId15" imgW="393529" imgH="228501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2297113"/>
                        <a:ext cx="1068388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54" name="Object 42"/>
          <p:cNvGraphicFramePr>
            <a:graphicFrameLocks noChangeAspect="1"/>
          </p:cNvGraphicFramePr>
          <p:nvPr/>
        </p:nvGraphicFramePr>
        <p:xfrm>
          <a:off x="754063" y="5943600"/>
          <a:ext cx="137953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17" imgW="508000" imgH="228600" progId="Equation.3">
                  <p:embed/>
                </p:oleObj>
              </mc:Choice>
              <mc:Fallback>
                <p:oleObj name="Equation" r:id="rId17" imgW="508000" imgH="22860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063" y="5943600"/>
                        <a:ext cx="1379537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sndAc>
      <p:stSnd>
        <p:snd r:embed="rId3" name="Chime-sound-effect_free_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3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1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IL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94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IL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94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ning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94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IL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402"/>
                  </p:tgtEl>
                </p:cond>
              </p:nextCondLst>
            </p:seq>
          </p:childTnLst>
        </p:cTn>
      </p:par>
    </p:tnLst>
    <p:bldLst>
      <p:bldP spid="59403" grpId="0" animBg="1"/>
      <p:bldP spid="59404" grpId="0" animBg="1"/>
      <p:bldP spid="59405" grpId="0" animBg="1"/>
      <p:bldP spid="59406" grpId="0" animBg="1"/>
      <p:bldP spid="59407" grpId="0" animBg="1"/>
      <p:bldP spid="59408" grpId="0" animBg="1"/>
      <p:bldP spid="59409" grpId="0" animBg="1"/>
      <p:bldP spid="594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Kết quả hình ảnh cho hình ảnh hộp quà tặng sinh nhậ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47" name="AutoShape 3" descr="Kết quả hình ảnh cho hình ảnh hộp quà tặng sinh nhật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148" name="Text Box 4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588963"/>
          </a:xfrm>
          <a:prstGeom prst="rect">
            <a:avLst/>
          </a:prstGeom>
          <a:solidFill>
            <a:srgbClr val="0000FF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3399"/>
                </a:solidFill>
                <a:latin typeface="Times New Roman" pitchFamily="18" charset="0"/>
              </a:rPr>
              <a:t>KHỞI ĐỘNG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1143000"/>
            <a:ext cx="2514600" cy="609600"/>
          </a:xfrm>
          <a:noFill/>
        </p:spPr>
        <p:txBody>
          <a:bodyPr/>
          <a:lstStyle/>
          <a:p>
            <a:pPr algn="just" eaLnBrk="1" hangingPunct="1"/>
            <a:r>
              <a:rPr lang="en-US" altLang="en-US" sz="3200" smtClean="0">
                <a:latin typeface="Times New Roman" pitchFamily="18" charset="0"/>
              </a:rPr>
              <a:t>Cho đa thức</a:t>
            </a:r>
            <a:endParaRPr lang="en-GB" altLang="en-US" smtClean="0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6858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200">
                <a:solidFill>
                  <a:srgbClr val="0000FF"/>
                </a:solidFill>
                <a:latin typeface="Times New Roman" pitchFamily="18" charset="0"/>
              </a:rPr>
              <a:t>Câu hỏi :</a:t>
            </a:r>
            <a:endParaRPr lang="en-GB" altLang="en-US" sz="3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228600" y="2286000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A.</a:t>
            </a:r>
            <a:endParaRPr lang="en-GB" alt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228600" y="3430588"/>
            <a:ext cx="75247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B.</a:t>
            </a:r>
            <a:endParaRPr lang="en-GB" alt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228600" y="4724400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C.</a:t>
            </a:r>
            <a:endParaRPr lang="en-GB" alt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228600" y="5956300"/>
            <a:ext cx="6096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</a:rPr>
              <a:t>D.</a:t>
            </a:r>
            <a:endParaRPr lang="en-GB" altLang="en-US" sz="28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0427" name="AutoShape 11"/>
          <p:cNvSpPr>
            <a:spLocks noChangeArrowheads="1"/>
          </p:cNvSpPr>
          <p:nvPr/>
        </p:nvSpPr>
        <p:spPr bwMode="auto">
          <a:xfrm>
            <a:off x="2362200" y="4419600"/>
            <a:ext cx="2895600" cy="1066800"/>
          </a:xfrm>
          <a:prstGeom prst="irregularSeal1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Đúng rồi!</a:t>
            </a:r>
            <a:endParaRPr lang="en-GB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0428" name="AutoShape 12"/>
          <p:cNvSpPr>
            <a:spLocks noChangeArrowheads="1"/>
          </p:cNvSpPr>
          <p:nvPr/>
        </p:nvSpPr>
        <p:spPr bwMode="auto">
          <a:xfrm>
            <a:off x="2133600" y="3276600"/>
            <a:ext cx="4038600" cy="1219200"/>
          </a:xfrm>
          <a:prstGeom prst="irregularSeal1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Chưa chính xác</a:t>
            </a:r>
            <a:endParaRPr lang="en-GB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0429" name="Oval 13"/>
          <p:cNvSpPr>
            <a:spLocks noChangeArrowheads="1"/>
          </p:cNvSpPr>
          <p:nvPr/>
        </p:nvSpPr>
        <p:spPr bwMode="auto">
          <a:xfrm>
            <a:off x="228600" y="2286000"/>
            <a:ext cx="457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0430" name="Oval 14"/>
          <p:cNvSpPr>
            <a:spLocks noChangeArrowheads="1"/>
          </p:cNvSpPr>
          <p:nvPr/>
        </p:nvSpPr>
        <p:spPr bwMode="auto">
          <a:xfrm>
            <a:off x="203200" y="3492500"/>
            <a:ext cx="457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0431" name="Oval 15"/>
          <p:cNvSpPr>
            <a:spLocks noChangeArrowheads="1"/>
          </p:cNvSpPr>
          <p:nvPr/>
        </p:nvSpPr>
        <p:spPr bwMode="auto">
          <a:xfrm>
            <a:off x="228600" y="4724400"/>
            <a:ext cx="457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0432" name="Oval 16"/>
          <p:cNvSpPr>
            <a:spLocks noChangeArrowheads="1"/>
          </p:cNvSpPr>
          <p:nvPr/>
        </p:nvSpPr>
        <p:spPr bwMode="auto">
          <a:xfrm>
            <a:off x="228600" y="5994400"/>
            <a:ext cx="457200" cy="533400"/>
          </a:xfrm>
          <a:prstGeom prst="ellipse">
            <a:avLst/>
          </a:prstGeom>
          <a:noFill/>
          <a:ln w="285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60433" name="AutoShape 17"/>
          <p:cNvSpPr>
            <a:spLocks noChangeArrowheads="1"/>
          </p:cNvSpPr>
          <p:nvPr/>
        </p:nvSpPr>
        <p:spPr bwMode="auto">
          <a:xfrm>
            <a:off x="2362200" y="1905000"/>
            <a:ext cx="3429000" cy="1219200"/>
          </a:xfrm>
          <a:prstGeom prst="irregularSeal1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Chưa chính xác</a:t>
            </a:r>
            <a:endParaRPr lang="en-GB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0434" name="AutoShape 18"/>
          <p:cNvSpPr>
            <a:spLocks noChangeArrowheads="1"/>
          </p:cNvSpPr>
          <p:nvPr/>
        </p:nvSpPr>
        <p:spPr bwMode="auto">
          <a:xfrm>
            <a:off x="2362200" y="5562600"/>
            <a:ext cx="3352800" cy="1219200"/>
          </a:xfrm>
          <a:prstGeom prst="irregularSeal1">
            <a:avLst/>
          </a:prstGeom>
          <a:solidFill>
            <a:srgbClr val="0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Chưa chính xác</a:t>
            </a:r>
            <a:endParaRPr lang="en-GB" alt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6167" name="Rectangle 2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6168" name="Rectangle 26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aphicFrame>
        <p:nvGraphicFramePr>
          <p:cNvPr id="6169" name="Object 32"/>
          <p:cNvGraphicFramePr>
            <a:graphicFrameLocks noChangeAspect="1"/>
          </p:cNvGraphicFramePr>
          <p:nvPr/>
        </p:nvGraphicFramePr>
        <p:xfrm>
          <a:off x="1054100" y="3514725"/>
          <a:ext cx="7588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7" imgW="279279" imgH="165028" progId="Equation.3">
                  <p:embed/>
                </p:oleObj>
              </mc:Choice>
              <mc:Fallback>
                <p:oleObj name="Equation" r:id="rId7" imgW="279279" imgH="165028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3514725"/>
                        <a:ext cx="7588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0" name="Object 33"/>
          <p:cNvGraphicFramePr>
            <a:graphicFrameLocks noChangeAspect="1"/>
          </p:cNvGraphicFramePr>
          <p:nvPr/>
        </p:nvGraphicFramePr>
        <p:xfrm>
          <a:off x="993775" y="2295525"/>
          <a:ext cx="7921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9" imgW="291847" imgH="164957" progId="Equation.3">
                  <p:embed/>
                </p:oleObj>
              </mc:Choice>
              <mc:Fallback>
                <p:oleObj name="Equation" r:id="rId9" imgW="291847" imgH="164957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295525"/>
                        <a:ext cx="7921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1" name="Object 34"/>
          <p:cNvGraphicFramePr>
            <a:graphicFrameLocks noChangeAspect="1"/>
          </p:cNvGraphicFramePr>
          <p:nvPr/>
        </p:nvGraphicFramePr>
        <p:xfrm>
          <a:off x="1222375" y="4733925"/>
          <a:ext cx="4476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8" name="Equation" r:id="rId11" imgW="164885" imgH="164885" progId="Equation.3">
                  <p:embed/>
                </p:oleObj>
              </mc:Choice>
              <mc:Fallback>
                <p:oleObj name="Equation" r:id="rId11" imgW="164885" imgH="164885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4733925"/>
                        <a:ext cx="4476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72" name="Object 35"/>
          <p:cNvGraphicFramePr>
            <a:graphicFrameLocks noChangeAspect="1"/>
          </p:cNvGraphicFramePr>
          <p:nvPr/>
        </p:nvGraphicFramePr>
        <p:xfrm>
          <a:off x="1184275" y="6029325"/>
          <a:ext cx="5175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name="Equation" r:id="rId13" imgW="190335" imgH="164957" progId="Equation.3">
                  <p:embed/>
                </p:oleObj>
              </mc:Choice>
              <mc:Fallback>
                <p:oleObj name="Equation" r:id="rId13" imgW="190335" imgH="164957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275" y="6029325"/>
                        <a:ext cx="5175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3" name="Rectangle 3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aphicFrame>
        <p:nvGraphicFramePr>
          <p:cNvPr id="6174" name="Object 36"/>
          <p:cNvGraphicFramePr>
            <a:graphicFrameLocks noChangeAspect="1"/>
          </p:cNvGraphicFramePr>
          <p:nvPr/>
        </p:nvGraphicFramePr>
        <p:xfrm>
          <a:off x="2667000" y="1166813"/>
          <a:ext cx="236220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Equation" r:id="rId15" imgW="927100" imgH="228600" progId="Equation.3">
                  <p:embed/>
                </p:oleObj>
              </mc:Choice>
              <mc:Fallback>
                <p:oleObj name="Equation" r:id="rId15" imgW="927100" imgH="2286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166813"/>
                        <a:ext cx="2362200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75" name="Rectangle 38"/>
          <p:cNvSpPr>
            <a:spLocks noChangeArrowheads="1"/>
          </p:cNvSpPr>
          <p:nvPr/>
        </p:nvSpPr>
        <p:spPr bwMode="auto">
          <a:xfrm>
            <a:off x="5029200" y="1143000"/>
            <a:ext cx="342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 eaLnBrk="1" hangingPunct="1"/>
            <a:r>
              <a:rPr lang="en-US" altLang="en-US" sz="3200">
                <a:solidFill>
                  <a:schemeClr val="tx2"/>
                </a:solidFill>
                <a:latin typeface="Times New Roman" pitchFamily="18" charset="0"/>
              </a:rPr>
              <a:t>Giá trị của N(-2) là</a:t>
            </a:r>
            <a:endParaRPr lang="en-GB" altLang="en-US" sz="32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3" name="Chime-sound-effect_free_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4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IL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04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2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3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IL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04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ning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04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IL-SOUND-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426"/>
                  </p:tgtEl>
                </p:cond>
              </p:nextCondLst>
            </p:seq>
          </p:childTnLst>
        </p:cTn>
      </p:par>
    </p:tnLst>
    <p:bldLst>
      <p:bldP spid="60427" grpId="0" animBg="1"/>
      <p:bldP spid="60428" grpId="0" animBg="1"/>
      <p:bldP spid="60429" grpId="0" animBg="1"/>
      <p:bldP spid="60430" grpId="0" animBg="1"/>
      <p:bldP spid="60431" grpId="0" animBg="1"/>
      <p:bldP spid="60432" grpId="0" animBg="1"/>
      <p:bldP spid="60433" grpId="0" animBg="1"/>
      <p:bldP spid="604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nhiệt giai là gì? các thang đo nhiệt độ thường gặp và cách chuyển đổ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50292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graphicFrame>
        <p:nvGraphicFramePr>
          <p:cNvPr id="63496" name="Object 8"/>
          <p:cNvGraphicFramePr>
            <a:graphicFrameLocks noChangeAspect="1"/>
          </p:cNvGraphicFramePr>
          <p:nvPr/>
        </p:nvGraphicFramePr>
        <p:xfrm>
          <a:off x="5837238" y="809625"/>
          <a:ext cx="2009775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4" imgW="926698" imgH="393529" progId="Equation.DSMT4">
                  <p:embed/>
                </p:oleObj>
              </mc:Choice>
              <mc:Fallback>
                <p:oleObj name="Equation" r:id="rId4" imgW="926698" imgH="393529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238" y="809625"/>
                        <a:ext cx="2009775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5648325" y="109538"/>
            <a:ext cx="27432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Công thức đổi từ </a:t>
            </a:r>
          </a:p>
          <a:p>
            <a:pPr eaLnBrk="1" hangingPunct="1"/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độ C sang độ F là:</a:t>
            </a:r>
            <a:r>
              <a:rPr lang="en-US" altLang="en-US" sz="2400">
                <a:solidFill>
                  <a:schemeClr val="tx2"/>
                </a:solidFill>
              </a:rPr>
              <a:t> </a:t>
            </a:r>
            <a:endParaRPr lang="en-GB" altLang="en-US" sz="2400">
              <a:solidFill>
                <a:schemeClr val="tx2"/>
              </a:solidFill>
            </a:endParaRPr>
          </a:p>
        </p:txBody>
      </p:sp>
      <p:graphicFrame>
        <p:nvGraphicFramePr>
          <p:cNvPr id="63499" name="Object 11"/>
          <p:cNvGraphicFramePr>
            <a:graphicFrameLocks noChangeAspect="1"/>
          </p:cNvGraphicFramePr>
          <p:nvPr/>
        </p:nvGraphicFramePr>
        <p:xfrm>
          <a:off x="5838825" y="1574800"/>
          <a:ext cx="230346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Equation" r:id="rId6" imgW="1054100" imgH="393700" progId="Equation.3">
                  <p:embed/>
                </p:oleObj>
              </mc:Choice>
              <mc:Fallback>
                <p:oleObj name="Equation" r:id="rId6" imgW="1054100" imgH="3937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8825" y="1574800"/>
                        <a:ext cx="2303463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0" name="Object 12"/>
          <p:cNvGraphicFramePr>
            <a:graphicFrameLocks noChangeAspect="1"/>
          </p:cNvGraphicFramePr>
          <p:nvPr/>
        </p:nvGraphicFramePr>
        <p:xfrm>
          <a:off x="5807075" y="2362200"/>
          <a:ext cx="19812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Equation" r:id="rId8" imgW="850531" imgH="177723" progId="Equation.3">
                  <p:embed/>
                </p:oleObj>
              </mc:Choice>
              <mc:Fallback>
                <p:oleObj name="Equation" r:id="rId8" imgW="850531" imgH="177723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2362200"/>
                        <a:ext cx="1981200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01" name="Object 13"/>
          <p:cNvGraphicFramePr>
            <a:graphicFrameLocks noChangeAspect="1"/>
          </p:cNvGraphicFramePr>
          <p:nvPr/>
        </p:nvGraphicFramePr>
        <p:xfrm>
          <a:off x="5829300" y="2849563"/>
          <a:ext cx="16002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10" imgW="647419" imgH="177723" progId="Equation.3">
                  <p:embed/>
                </p:oleObj>
              </mc:Choice>
              <mc:Fallback>
                <p:oleObj name="Equation" r:id="rId10" imgW="647419" imgH="177723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9300" y="2849563"/>
                        <a:ext cx="1600200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02" name="Rectangle 14"/>
          <p:cNvSpPr>
            <a:spLocks noChangeArrowheads="1"/>
          </p:cNvSpPr>
          <p:nvPr/>
        </p:nvSpPr>
        <p:spPr bwMode="auto">
          <a:xfrm>
            <a:off x="5105400" y="3181350"/>
            <a:ext cx="4038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Vậy nước đóng băng ở</a:t>
            </a:r>
            <a:r>
              <a:rPr lang="en-US" altLang="en-US" sz="200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altLang="en-US" sz="3600">
                <a:solidFill>
                  <a:schemeClr val="tx2"/>
                </a:solidFill>
              </a:rPr>
              <a:t> </a:t>
            </a:r>
            <a:endParaRPr lang="en-GB" altLang="en-US" sz="3600">
              <a:solidFill>
                <a:schemeClr val="tx2"/>
              </a:solidFill>
            </a:endParaRPr>
          </a:p>
        </p:txBody>
      </p:sp>
      <p:graphicFrame>
        <p:nvGraphicFramePr>
          <p:cNvPr id="63503" name="Object 15"/>
          <p:cNvGraphicFramePr>
            <a:graphicFrameLocks noChangeAspect="1"/>
          </p:cNvGraphicFramePr>
          <p:nvPr/>
        </p:nvGraphicFramePr>
        <p:xfrm>
          <a:off x="8139113" y="3298825"/>
          <a:ext cx="852487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Equation" r:id="rId12" imgW="380835" imgH="203112" progId="Equation.3">
                  <p:embed/>
                </p:oleObj>
              </mc:Choice>
              <mc:Fallback>
                <p:oleObj name="Equation" r:id="rId12" imgW="380835" imgH="203112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9113" y="3298825"/>
                        <a:ext cx="852487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9" name="Rectangle 16"/>
          <p:cNvSpPr>
            <a:spLocks noChangeArrowheads="1"/>
          </p:cNvSpPr>
          <p:nvPr/>
        </p:nvSpPr>
        <p:spPr bwMode="auto">
          <a:xfrm>
            <a:off x="0" y="76200"/>
            <a:ext cx="1752600" cy="3810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</a:rPr>
              <a:t>Fahrenheit </a:t>
            </a:r>
            <a:r>
              <a:rPr lang="en-US" altLang="en-US" sz="4400">
                <a:solidFill>
                  <a:srgbClr val="0000FF"/>
                </a:solidFill>
              </a:rPr>
              <a:t> </a:t>
            </a:r>
            <a:endParaRPr lang="en-GB" altLang="en-US" sz="4400">
              <a:solidFill>
                <a:srgbClr val="0000FF"/>
              </a:solidFill>
            </a:endParaRPr>
          </a:p>
        </p:txBody>
      </p:sp>
      <p:sp>
        <p:nvSpPr>
          <p:cNvPr id="7180" name="Rectangle 17"/>
          <p:cNvSpPr>
            <a:spLocks noChangeArrowheads="1"/>
          </p:cNvSpPr>
          <p:nvPr/>
        </p:nvSpPr>
        <p:spPr bwMode="auto">
          <a:xfrm>
            <a:off x="1676400" y="76200"/>
            <a:ext cx="1600200" cy="3810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</a:rPr>
              <a:t>Celsius </a:t>
            </a:r>
            <a:r>
              <a:rPr lang="en-US" altLang="en-US" sz="4400">
                <a:solidFill>
                  <a:srgbClr val="0000FF"/>
                </a:solidFill>
              </a:rPr>
              <a:t> </a:t>
            </a:r>
            <a:endParaRPr lang="en-GB" altLang="en-US" sz="4400">
              <a:solidFill>
                <a:srgbClr val="0000FF"/>
              </a:solidFill>
            </a:endParaRPr>
          </a:p>
        </p:txBody>
      </p:sp>
      <p:sp>
        <p:nvSpPr>
          <p:cNvPr id="7181" name="Rectangle 18"/>
          <p:cNvSpPr>
            <a:spLocks noChangeArrowheads="1"/>
          </p:cNvSpPr>
          <p:nvPr/>
        </p:nvSpPr>
        <p:spPr bwMode="auto">
          <a:xfrm>
            <a:off x="3200400" y="76200"/>
            <a:ext cx="1828800" cy="3810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</a:rPr>
              <a:t>Kelvin </a:t>
            </a:r>
            <a:r>
              <a:rPr lang="en-US" altLang="en-US" sz="4400">
                <a:solidFill>
                  <a:srgbClr val="0000FF"/>
                </a:solidFill>
              </a:rPr>
              <a:t> </a:t>
            </a:r>
            <a:endParaRPr lang="en-GB" altLang="en-US" sz="4400">
              <a:solidFill>
                <a:srgbClr val="0000FF"/>
              </a:solidFill>
            </a:endParaRPr>
          </a:p>
        </p:txBody>
      </p:sp>
      <p:sp>
        <p:nvSpPr>
          <p:cNvPr id="63507" name="Rectangle 19"/>
          <p:cNvSpPr>
            <a:spLocks noChangeArrowheads="1"/>
          </p:cNvSpPr>
          <p:nvPr/>
        </p:nvSpPr>
        <p:spPr bwMode="auto">
          <a:xfrm>
            <a:off x="2209800" y="2895600"/>
            <a:ext cx="1447800" cy="4572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000">
                <a:solidFill>
                  <a:srgbClr val="0000FF"/>
                </a:solidFill>
                <a:latin typeface="Times New Roman" pitchFamily="18" charset="0"/>
              </a:rPr>
              <a:t>Điểm nước </a:t>
            </a:r>
            <a:br>
              <a:rPr lang="en-US" altLang="en-US" sz="200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altLang="en-US" sz="2000">
                <a:solidFill>
                  <a:srgbClr val="0000FF"/>
                </a:solidFill>
                <a:latin typeface="Times New Roman" pitchFamily="18" charset="0"/>
              </a:rPr>
              <a:t>đóng băng </a:t>
            </a:r>
            <a:endParaRPr lang="en-GB" altLang="en-US" sz="4400">
              <a:solidFill>
                <a:srgbClr val="0000FF"/>
              </a:solidFill>
            </a:endParaRPr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544513" y="3119438"/>
            <a:ext cx="598487" cy="5746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200">
                <a:solidFill>
                  <a:srgbClr val="0000FF"/>
                </a:solidFill>
                <a:latin typeface="Times New Roman" pitchFamily="18" charset="0"/>
              </a:rPr>
              <a:t> ? </a:t>
            </a:r>
            <a:endParaRPr lang="en-GB" altLang="en-US" sz="3200">
              <a:solidFill>
                <a:srgbClr val="0000FF"/>
              </a:solidFill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5114925" y="3886200"/>
            <a:ext cx="27432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GB" altLang="en-US" sz="2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Xét đa thức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6716713" y="3857625"/>
          <a:ext cx="2211387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Equation" r:id="rId14" imgW="1079032" imgH="393529" progId="Equation.DSMT4">
                  <p:embed/>
                </p:oleObj>
              </mc:Choice>
              <mc:Fallback>
                <p:oleObj name="Equation" r:id="rId14" imgW="1079032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6713" y="3857625"/>
                        <a:ext cx="2211387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105400" y="4632325"/>
            <a:ext cx="3970338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Tại giá trị x = 32 thì đa thức </a:t>
            </a:r>
          </a:p>
          <a:p>
            <a:pPr eaLnBrk="1" hangingPunct="1"/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C(x) = 0. Khi đó x = 32 là </a:t>
            </a:r>
          </a:p>
          <a:p>
            <a:pPr eaLnBrk="1" hangingPunct="1"/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1 nghiệm của của đa thức C(x)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3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5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5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5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40" presetID="2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1" dur="2000"/>
                                        <p:tgtEl>
                                          <p:spTgt spid="63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8" grpId="0"/>
      <p:bldP spid="63502" grpId="0"/>
      <p:bldP spid="63507" grpId="0" animBg="1"/>
      <p:bldP spid="63508" grpId="0" animBg="1"/>
      <p:bldP spid="16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381000" y="1390650"/>
            <a:ext cx="327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600">
                <a:solidFill>
                  <a:srgbClr val="0000FF"/>
                </a:solidFill>
                <a:latin typeface="Times New Roman" pitchFamily="18" charset="0"/>
              </a:rPr>
              <a:t>  Định nghĩa</a:t>
            </a:r>
            <a:endParaRPr lang="en-GB" altLang="en-US" sz="36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533400" y="2117725"/>
            <a:ext cx="8458200" cy="19050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en-US" sz="3600">
                <a:solidFill>
                  <a:srgbClr val="660066"/>
                </a:solidFill>
                <a:latin typeface="Times New Roman" pitchFamily="18" charset="0"/>
              </a:rPr>
              <a:t>Nếu tại x = a, đa thức P(x) có giá trị bằng 0 thì ta nói x = a (hoặc a) là một nghiệm của đa thức đó.</a:t>
            </a:r>
            <a:endParaRPr lang="en-GB" altLang="en-US" sz="3600">
              <a:solidFill>
                <a:srgbClr val="660066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244475"/>
            <a:ext cx="4572000" cy="12017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defRPr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(Sgk-T48)</a:t>
            </a:r>
            <a:endParaRPr lang="en-US"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5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5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1" grpId="0"/>
      <p:bldP spid="645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04800" y="4594225"/>
            <a:ext cx="259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</a:rPr>
              <a:t>* Chú ý</a:t>
            </a:r>
            <a:endParaRPr lang="en-GB" altLang="en-US" sz="28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290513" y="5110163"/>
            <a:ext cx="861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Một đa thức (khác đa thức không) có thể có một nghiệm, hai nghiệm, ...hoặc không có nghiệm.</a:t>
            </a:r>
            <a:b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</a:br>
            <a:endParaRPr lang="en-GB" alt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9652" name="Rectangle 20"/>
          <p:cNvSpPr>
            <a:spLocks noChangeArrowheads="1"/>
          </p:cNvSpPr>
          <p:nvPr/>
        </p:nvSpPr>
        <p:spPr bwMode="auto">
          <a:xfrm>
            <a:off x="290513" y="5614988"/>
            <a:ext cx="876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Số nghiệm của một đa thức (khác đa thức không) không vượt quá bậc của nó.</a:t>
            </a:r>
            <a:endParaRPr lang="en-GB" alt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293" name="Rectangle 27"/>
          <p:cNvSpPr>
            <a:spLocks noChangeArrowheads="1"/>
          </p:cNvSpPr>
          <p:nvPr/>
        </p:nvSpPr>
        <p:spPr bwMode="auto">
          <a:xfrm>
            <a:off x="733425" y="1041400"/>
            <a:ext cx="213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GB" altLang="en-US" sz="2400">
                <a:solidFill>
                  <a:schemeClr val="tx2"/>
                </a:solidFill>
                <a:latin typeface="Times New Roman" pitchFamily="18" charset="0"/>
              </a:rPr>
              <a:t>Vì </a:t>
            </a:r>
          </a:p>
        </p:txBody>
      </p:sp>
      <p:graphicFrame>
        <p:nvGraphicFramePr>
          <p:cNvPr id="12294" name="Object 28"/>
          <p:cNvGraphicFramePr>
            <a:graphicFrameLocks noChangeAspect="1"/>
          </p:cNvGraphicFramePr>
          <p:nvPr/>
        </p:nvGraphicFramePr>
        <p:xfrm>
          <a:off x="1816100" y="3170238"/>
          <a:ext cx="200818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2" name="Equation" r:id="rId3" imgW="825500" imgH="228600" progId="Equation.3">
                  <p:embed/>
                </p:oleObj>
              </mc:Choice>
              <mc:Fallback>
                <p:oleObj name="Equation" r:id="rId3" imgW="825500" imgH="2286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3170238"/>
                        <a:ext cx="2008188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61" name="Rectangle 29"/>
          <p:cNvSpPr>
            <a:spLocks noChangeArrowheads="1"/>
          </p:cNvSpPr>
          <p:nvPr/>
        </p:nvSpPr>
        <p:spPr bwMode="auto">
          <a:xfrm>
            <a:off x="6729413" y="3052763"/>
            <a:ext cx="4343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Không có nghiệm</a:t>
            </a:r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en-GB" alt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296" name="Rectangle 30"/>
          <p:cNvSpPr>
            <a:spLocks noChangeArrowheads="1"/>
          </p:cNvSpPr>
          <p:nvPr/>
        </p:nvSpPr>
        <p:spPr bwMode="auto">
          <a:xfrm>
            <a:off x="366713" y="458788"/>
            <a:ext cx="19192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a) Đa thức </a:t>
            </a:r>
            <a:endParaRPr lang="en-GB" alt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2297" name="Rectangle 31"/>
          <p:cNvSpPr>
            <a:spLocks noChangeArrowheads="1"/>
          </p:cNvSpPr>
          <p:nvPr/>
        </p:nvSpPr>
        <p:spPr bwMode="auto">
          <a:xfrm>
            <a:off x="3822700" y="428625"/>
            <a:ext cx="2057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GB" altLang="en-US" sz="2400">
                <a:solidFill>
                  <a:schemeClr val="tx2"/>
                </a:solidFill>
                <a:latin typeface="Times New Roman" pitchFamily="18" charset="0"/>
              </a:rPr>
              <a:t>có nghiệm là </a:t>
            </a:r>
          </a:p>
        </p:txBody>
      </p:sp>
      <p:graphicFrame>
        <p:nvGraphicFramePr>
          <p:cNvPr id="12298" name="Object 32"/>
          <p:cNvGraphicFramePr>
            <a:graphicFrameLocks noChangeAspect="1"/>
          </p:cNvGraphicFramePr>
          <p:nvPr/>
        </p:nvGraphicFramePr>
        <p:xfrm>
          <a:off x="1766888" y="1725613"/>
          <a:ext cx="187801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3" name="Equation" r:id="rId5" imgW="825500" imgH="228600" progId="Equation.DSMT4">
                  <p:embed/>
                </p:oleObj>
              </mc:Choice>
              <mc:Fallback>
                <p:oleObj name="Equation" r:id="rId5" imgW="825500" imgH="2286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888" y="1725613"/>
                        <a:ext cx="1878012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65" name="Rectangle 33"/>
          <p:cNvSpPr>
            <a:spLocks noChangeArrowheads="1"/>
          </p:cNvSpPr>
          <p:nvPr/>
        </p:nvSpPr>
        <p:spPr bwMode="auto">
          <a:xfrm>
            <a:off x="6521450" y="434975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Có một nghiệm</a:t>
            </a:r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en-GB" alt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9666" name="Rectangle 34"/>
          <p:cNvSpPr>
            <a:spLocks noChangeArrowheads="1"/>
          </p:cNvSpPr>
          <p:nvPr/>
        </p:nvSpPr>
        <p:spPr bwMode="auto">
          <a:xfrm>
            <a:off x="7240588" y="1603375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Có hai nghiệm</a:t>
            </a:r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en-GB" alt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12301" name="Object 35"/>
          <p:cNvGraphicFramePr>
            <a:graphicFrameLocks noChangeAspect="1"/>
          </p:cNvGraphicFramePr>
          <p:nvPr/>
        </p:nvGraphicFramePr>
        <p:xfrm>
          <a:off x="1858963" y="554038"/>
          <a:ext cx="19288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Equation" r:id="rId7" imgW="812447" imgH="203112" progId="Equation.DSMT4">
                  <p:embed/>
                </p:oleObj>
              </mc:Choice>
              <mc:Fallback>
                <p:oleObj name="Equation" r:id="rId7" imgW="812447" imgH="203112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63" y="554038"/>
                        <a:ext cx="1928812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68" name="Rectangle 36"/>
          <p:cNvSpPr>
            <a:spLocks noChangeArrowheads="1"/>
          </p:cNvSpPr>
          <p:nvPr/>
        </p:nvSpPr>
        <p:spPr bwMode="auto">
          <a:xfrm>
            <a:off x="6521450" y="957263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400">
                <a:solidFill>
                  <a:srgbClr val="0000FF"/>
                </a:solidFill>
                <a:latin typeface="Times New Roman" pitchFamily="18" charset="0"/>
              </a:rPr>
              <a:t>Có bậc là 1</a:t>
            </a:r>
            <a:endParaRPr lang="en-GB" alt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9669" name="Rectangle 37"/>
          <p:cNvSpPr>
            <a:spLocks noChangeArrowheads="1"/>
          </p:cNvSpPr>
          <p:nvPr/>
        </p:nvSpPr>
        <p:spPr bwMode="auto">
          <a:xfrm>
            <a:off x="6729413" y="3416300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400">
                <a:solidFill>
                  <a:srgbClr val="0000FF"/>
                </a:solidFill>
                <a:latin typeface="Times New Roman" pitchFamily="18" charset="0"/>
              </a:rPr>
              <a:t>Có bậc là 2</a:t>
            </a:r>
            <a:endParaRPr lang="en-GB" alt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69670" name="Rectangle 38"/>
          <p:cNvSpPr>
            <a:spLocks noChangeArrowheads="1"/>
          </p:cNvSpPr>
          <p:nvPr/>
        </p:nvSpPr>
        <p:spPr bwMode="auto">
          <a:xfrm>
            <a:off x="7273925" y="2066925"/>
            <a:ext cx="1981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400">
                <a:solidFill>
                  <a:srgbClr val="0000FF"/>
                </a:solidFill>
                <a:latin typeface="Times New Roman" pitchFamily="18" charset="0"/>
              </a:rPr>
              <a:t>Có bậc là 2</a:t>
            </a:r>
            <a:endParaRPr lang="en-GB" alt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9233" name="Text Box 8"/>
          <p:cNvSpPr txBox="1">
            <a:spLocks noChangeArrowheads="1"/>
          </p:cNvSpPr>
          <p:nvPr/>
        </p:nvSpPr>
        <p:spPr bwMode="auto">
          <a:xfrm>
            <a:off x="304800" y="20638"/>
            <a:ext cx="13446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Ví dụ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5600700" y="303213"/>
          <a:ext cx="295275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name="Equation" r:id="rId9" imgW="139639" imgH="393529" progId="Equation.DSMT4">
                  <p:embed/>
                </p:oleObj>
              </mc:Choice>
              <mc:Fallback>
                <p:oleObj name="Equation" r:id="rId9" imgW="139639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700" y="303213"/>
                        <a:ext cx="295275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819400" y="873125"/>
          <a:ext cx="245586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Equation" r:id="rId11" imgW="1054100" imgH="393700" progId="Equation.DSMT4">
                  <p:embed/>
                </p:oleObj>
              </mc:Choice>
              <mc:Fallback>
                <p:oleObj name="Equation" r:id="rId11" imgW="1054100" imgH="393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873125"/>
                        <a:ext cx="2455863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08150" y="920750"/>
          <a:ext cx="10287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Equation" r:id="rId13" imgW="469696" imgH="393529" progId="Equation.DSMT4">
                  <p:embed/>
                </p:oleObj>
              </mc:Choice>
              <mc:Fallback>
                <p:oleObj name="Equation" r:id="rId13" imgW="469696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920750"/>
                        <a:ext cx="102870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30"/>
          <p:cNvSpPr>
            <a:spLocks noChangeArrowheads="1"/>
          </p:cNvSpPr>
          <p:nvPr/>
        </p:nvSpPr>
        <p:spPr bwMode="auto">
          <a:xfrm>
            <a:off x="320675" y="1657350"/>
            <a:ext cx="1917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b) Đa thức </a:t>
            </a:r>
            <a:endParaRPr lang="en-GB" alt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3697288" y="1652588"/>
            <a:ext cx="2057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GB" altLang="en-US" sz="2400">
                <a:solidFill>
                  <a:schemeClr val="tx2"/>
                </a:solidFill>
                <a:latin typeface="Times New Roman" pitchFamily="18" charset="0"/>
              </a:rPr>
              <a:t>có nghiệm là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459413" y="1714500"/>
          <a:ext cx="178117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8" name="Equation" r:id="rId15" imgW="761669" imgH="203112" progId="Equation.DSMT4">
                  <p:embed/>
                </p:oleObj>
              </mc:Choice>
              <mc:Fallback>
                <p:oleObj name="Equation" r:id="rId15" imgW="76166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1714500"/>
                        <a:ext cx="178117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746125" y="2176463"/>
            <a:ext cx="213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GB" altLang="en-US" sz="2400">
                <a:solidFill>
                  <a:schemeClr val="tx2"/>
                </a:solidFill>
                <a:latin typeface="Times New Roman" pitchFamily="18" charset="0"/>
              </a:rPr>
              <a:t>Vì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771650" y="2212975"/>
          <a:ext cx="2770188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Equation" r:id="rId17" imgW="1282700" imgH="482600" progId="Equation.DSMT4">
                  <p:embed/>
                </p:oleObj>
              </mc:Choice>
              <mc:Fallback>
                <p:oleObj name="Equation" r:id="rId17" imgW="1282700" imgH="482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2212975"/>
                        <a:ext cx="2770188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366713" y="3121025"/>
            <a:ext cx="19192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400">
                <a:solidFill>
                  <a:schemeClr val="tx2"/>
                </a:solidFill>
                <a:latin typeface="Times New Roman" pitchFamily="18" charset="0"/>
              </a:rPr>
              <a:t>c) Đa thức </a:t>
            </a:r>
            <a:endParaRPr lang="en-GB" alt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27" name="Group 61"/>
          <p:cNvGrpSpPr>
            <a:grpSpLocks/>
          </p:cNvGrpSpPr>
          <p:nvPr/>
        </p:nvGrpSpPr>
        <p:grpSpPr bwMode="auto">
          <a:xfrm>
            <a:off x="681038" y="3727450"/>
            <a:ext cx="2773362" cy="839788"/>
            <a:chOff x="2870" y="3353"/>
            <a:chExt cx="1747" cy="529"/>
          </a:xfrm>
        </p:grpSpPr>
        <p:sp>
          <p:nvSpPr>
            <p:cNvPr id="9249" name="Text Box 42"/>
            <p:cNvSpPr txBox="1">
              <a:spLocks noChangeArrowheads="1"/>
            </p:cNvSpPr>
            <p:nvPr/>
          </p:nvSpPr>
          <p:spPr bwMode="auto">
            <a:xfrm>
              <a:off x="2870" y="3383"/>
              <a:ext cx="35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Vì </a:t>
              </a:r>
            </a:p>
          </p:txBody>
        </p:sp>
        <p:graphicFrame>
          <p:nvGraphicFramePr>
            <p:cNvPr id="9250" name="Object 43"/>
            <p:cNvGraphicFramePr>
              <a:graphicFrameLocks noChangeAspect="1"/>
            </p:cNvGraphicFramePr>
            <p:nvPr/>
          </p:nvGraphicFramePr>
          <p:xfrm>
            <a:off x="3185" y="3392"/>
            <a:ext cx="552" cy="4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0" name="Equation" r:id="rId19" imgW="545863" imgH="507780" progId="Equation.3">
                    <p:embed/>
                  </p:oleObj>
                </mc:Choice>
                <mc:Fallback>
                  <p:oleObj name="Equation" r:id="rId19" imgW="545863" imgH="507780" progId="Equation.3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85" y="3392"/>
                          <a:ext cx="552" cy="49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51" name="Text Box 44"/>
            <p:cNvSpPr txBox="1">
              <a:spLocks noChangeArrowheads="1"/>
            </p:cNvSpPr>
            <p:nvPr/>
          </p:nvSpPr>
          <p:spPr bwMode="auto">
            <a:xfrm>
              <a:off x="3752" y="3353"/>
              <a:ext cx="86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với mọi x</a:t>
              </a:r>
            </a:p>
          </p:txBody>
        </p:sp>
      </p:grpSp>
      <p:grpSp>
        <p:nvGrpSpPr>
          <p:cNvPr id="31" name="Group 62"/>
          <p:cNvGrpSpPr>
            <a:grpSpLocks/>
          </p:cNvGrpSpPr>
          <p:nvPr/>
        </p:nvGrpSpPr>
        <p:grpSpPr bwMode="auto">
          <a:xfrm>
            <a:off x="3530600" y="3740150"/>
            <a:ext cx="3414713" cy="842963"/>
            <a:chOff x="4041" y="3392"/>
            <a:chExt cx="1959" cy="472"/>
          </a:xfrm>
        </p:grpSpPr>
        <p:graphicFrame>
          <p:nvGraphicFramePr>
            <p:cNvPr id="9247" name="Object 46"/>
            <p:cNvGraphicFramePr>
              <a:graphicFrameLocks noChangeAspect="1"/>
            </p:cNvGraphicFramePr>
            <p:nvPr/>
          </p:nvGraphicFramePr>
          <p:xfrm>
            <a:off x="4041" y="3425"/>
            <a:ext cx="1172" cy="4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1" name="Equation" r:id="rId21" imgW="1295400" imgH="508000" progId="Equation.3">
                    <p:embed/>
                  </p:oleObj>
                </mc:Choice>
                <mc:Fallback>
                  <p:oleObj name="Equation" r:id="rId21" imgW="1295400" imgH="508000" progId="Equation.3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1" y="3425"/>
                          <a:ext cx="1172" cy="4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8" name="Text Box 47"/>
            <p:cNvSpPr txBox="1">
              <a:spLocks noChangeArrowheads="1"/>
            </p:cNvSpPr>
            <p:nvPr/>
          </p:nvSpPr>
          <p:spPr bwMode="auto">
            <a:xfrm>
              <a:off x="5213" y="3392"/>
              <a:ext cx="787" cy="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>
                  <a:latin typeface="Times New Roman" pitchFamily="18" charset="0"/>
                  <a:cs typeface="Times New Roman" pitchFamily="18" charset="0"/>
                </a:rPr>
                <a:t>với mọi x</a:t>
              </a:r>
            </a:p>
          </p:txBody>
        </p:sp>
      </p:grp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654050" y="4203700"/>
            <a:ext cx="4165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itchFamily="18" charset="0"/>
                <a:cs typeface="Times New Roman" pitchFamily="18" charset="0"/>
              </a:rPr>
              <a:t>Hay đa thức G(x) &gt; 0 với mọi x </a:t>
            </a:r>
          </a:p>
        </p:txBody>
      </p:sp>
      <p:sp>
        <p:nvSpPr>
          <p:cNvPr id="35" name="Rectangle 31"/>
          <p:cNvSpPr>
            <a:spLocks noChangeArrowheads="1"/>
          </p:cNvSpPr>
          <p:nvPr/>
        </p:nvSpPr>
        <p:spPr bwMode="auto">
          <a:xfrm>
            <a:off x="3859213" y="3097213"/>
            <a:ext cx="302418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GB" altLang="en-US" sz="2400">
                <a:solidFill>
                  <a:schemeClr val="tx2"/>
                </a:solidFill>
                <a:latin typeface="Times New Roman" pitchFamily="18" charset="0"/>
              </a:rPr>
              <a:t>Không có nghiệm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5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5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5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5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25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250"/>
                                        <p:tgtEl>
                                          <p:spTgt spid="69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250"/>
                                        <p:tgtEl>
                                          <p:spTgt spid="6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250"/>
                                        <p:tgtEl>
                                          <p:spTgt spid="69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25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0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6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25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9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250"/>
                                        <p:tgtEl>
                                          <p:spTgt spid="6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250"/>
                                        <p:tgtEl>
                                          <p:spTgt spid="6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  <p:bldP spid="69637" grpId="0"/>
      <p:bldP spid="69652" grpId="0"/>
      <p:bldP spid="12293" grpId="0"/>
      <p:bldP spid="69661" grpId="0"/>
      <p:bldP spid="12296" grpId="0"/>
      <p:bldP spid="12297" grpId="0"/>
      <p:bldP spid="69665" grpId="0"/>
      <p:bldP spid="69666" grpId="0"/>
      <p:bldP spid="69668" grpId="0"/>
      <p:bldP spid="69669" grpId="0"/>
      <p:bldP spid="69670" grpId="0"/>
      <p:bldP spid="21" grpId="0"/>
      <p:bldP spid="22" grpId="0"/>
      <p:bldP spid="24" grpId="0"/>
      <p:bldP spid="26" grpId="0"/>
      <p:bldP spid="34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304800" y="371475"/>
            <a:ext cx="2590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600">
                <a:solidFill>
                  <a:srgbClr val="0000FF"/>
                </a:solidFill>
                <a:latin typeface="Times New Roman" pitchFamily="18" charset="0"/>
              </a:rPr>
              <a:t>* Nhận xét</a:t>
            </a:r>
            <a:endParaRPr lang="en-GB" altLang="en-US" sz="36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407988" y="1066800"/>
            <a:ext cx="876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200">
                <a:solidFill>
                  <a:schemeClr val="tx2"/>
                </a:solidFill>
                <a:latin typeface="Times New Roman" pitchFamily="18" charset="0"/>
              </a:rPr>
              <a:t>Để kiểm tra x=a có phải là nghiệm của đa thức P(x) ta làm như sau:</a:t>
            </a:r>
            <a:endParaRPr lang="en-GB" altLang="en-US" sz="3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395288" y="2139950"/>
            <a:ext cx="28813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200">
                <a:solidFill>
                  <a:schemeClr val="tx2"/>
                </a:solidFill>
                <a:latin typeface="Times New Roman" pitchFamily="18" charset="0"/>
              </a:rPr>
              <a:t>Tính P(a) =?</a:t>
            </a:r>
            <a:endParaRPr lang="en-GB" altLang="en-US" sz="3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407988" y="2759075"/>
            <a:ext cx="8763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200">
                <a:solidFill>
                  <a:schemeClr val="tx2"/>
                </a:solidFill>
                <a:latin typeface="Times New Roman" pitchFamily="18" charset="0"/>
              </a:rPr>
              <a:t>Nếu P(a) = 0 thì x = a là nghiệm của đa thức P(x)</a:t>
            </a:r>
            <a:endParaRPr lang="en-GB" altLang="en-US" sz="32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381000" y="3367088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200">
                <a:solidFill>
                  <a:schemeClr val="tx2"/>
                </a:solidFill>
                <a:latin typeface="Times New Roman" pitchFamily="18" charset="0"/>
              </a:rPr>
              <a:t>Nếu P(a)         thì x=a không là nghiệm của đa thức P(x)</a:t>
            </a:r>
            <a:endParaRPr lang="en-GB" altLang="en-US" sz="3200">
              <a:solidFill>
                <a:schemeClr val="tx2"/>
              </a:solidFill>
              <a:latin typeface="Times New Roman" pitchFamily="18" charset="0"/>
            </a:endParaRPr>
          </a:p>
        </p:txBody>
      </p:sp>
      <p:graphicFrame>
        <p:nvGraphicFramePr>
          <p:cNvPr id="81930" name="Object 10"/>
          <p:cNvGraphicFramePr>
            <a:graphicFrameLocks noChangeAspect="1"/>
          </p:cNvGraphicFramePr>
          <p:nvPr/>
        </p:nvGraphicFramePr>
        <p:xfrm>
          <a:off x="1981200" y="3444875"/>
          <a:ext cx="62865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3" imgW="241091" imgH="177646" progId="Equation.3">
                  <p:embed/>
                </p:oleObj>
              </mc:Choice>
              <mc:Fallback>
                <p:oleObj name="Equation" r:id="rId3" imgW="241091" imgH="177646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444875"/>
                        <a:ext cx="62865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5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/>
      <p:bldP spid="81928" grpId="0"/>
      <p:bldP spid="819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2400" y="304800"/>
            <a:ext cx="762000" cy="6096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600">
                <a:solidFill>
                  <a:srgbClr val="FF0000"/>
                </a:solidFill>
                <a:latin typeface="Times New Roman" pitchFamily="18" charset="0"/>
              </a:rPr>
              <a:t>?1</a:t>
            </a:r>
            <a:endParaRPr lang="en-GB" altLang="en-US" sz="36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900113" y="-38100"/>
            <a:ext cx="8610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200">
                <a:solidFill>
                  <a:schemeClr val="tx2"/>
                </a:solidFill>
                <a:latin typeface="Times New Roman" pitchFamily="18" charset="0"/>
              </a:rPr>
              <a:t>Kiểm tra x = -2; x = 0; x = 2; x = -1 có phải là nghiệm của đa thức                             hay không ?</a:t>
            </a:r>
            <a:r>
              <a:rPr lang="en-US" altLang="en-US" sz="4400">
                <a:solidFill>
                  <a:schemeClr val="tx2"/>
                </a:solidFill>
              </a:rPr>
              <a:t> </a:t>
            </a:r>
            <a:endParaRPr lang="en-GB" altLang="en-US" sz="4400">
              <a:solidFill>
                <a:schemeClr val="tx2"/>
              </a:solidFill>
            </a:endParaRPr>
          </a:p>
        </p:txBody>
      </p:sp>
      <p:graphicFrame>
        <p:nvGraphicFramePr>
          <p:cNvPr id="11268" name="Object 11"/>
          <p:cNvGraphicFramePr>
            <a:graphicFrameLocks noChangeAspect="1"/>
          </p:cNvGraphicFramePr>
          <p:nvPr/>
        </p:nvGraphicFramePr>
        <p:xfrm>
          <a:off x="4267200" y="869950"/>
          <a:ext cx="268922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Equation" r:id="rId3" imgW="914400" imgH="228600" progId="Equation.DSMT4">
                  <p:embed/>
                </p:oleObj>
              </mc:Choice>
              <mc:Fallback>
                <p:oleObj name="Equation" r:id="rId3" imgW="9144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869950"/>
                        <a:ext cx="268922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935038" y="19812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600">
                <a:solidFill>
                  <a:srgbClr val="0000FF"/>
                </a:solidFill>
                <a:latin typeface="Times New Roman" pitchFamily="18" charset="0"/>
              </a:rPr>
              <a:t>* Nhóm 1 và 3: Kiểm tra x = -2; x = 0</a:t>
            </a:r>
            <a:endParaRPr lang="en-GB" altLang="en-US" sz="36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969963" y="2771775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3600">
                <a:solidFill>
                  <a:srgbClr val="0000FF"/>
                </a:solidFill>
                <a:latin typeface="Times New Roman" pitchFamily="18" charset="0"/>
              </a:rPr>
              <a:t>* Nhóm 2 và 4: Kiểm tra x = 2; x = -1</a:t>
            </a:r>
            <a:endParaRPr lang="en-GB" altLang="en-US" sz="36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001713" y="3465513"/>
            <a:ext cx="15621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án</a:t>
            </a:r>
            <a:r>
              <a:rPr lang="en-US" alt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8" name="Object 22"/>
          <p:cNvGraphicFramePr>
            <a:graphicFrameLocks noChangeAspect="1"/>
          </p:cNvGraphicFramePr>
          <p:nvPr/>
        </p:nvGraphicFramePr>
        <p:xfrm>
          <a:off x="2609850" y="3516313"/>
          <a:ext cx="511810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Equation" r:id="rId5" imgW="2933700" imgH="292100" progId="Equation.DSMT4">
                  <p:embed/>
                </p:oleObj>
              </mc:Choice>
              <mc:Fallback>
                <p:oleObj name="Equation" r:id="rId5" imgW="2933700" imgH="2921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3516313"/>
                        <a:ext cx="5118100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5"/>
          <p:cNvGraphicFramePr>
            <a:graphicFrameLocks noChangeAspect="1"/>
          </p:cNvGraphicFramePr>
          <p:nvPr/>
        </p:nvGraphicFramePr>
        <p:xfrm>
          <a:off x="2563813" y="4076700"/>
          <a:ext cx="3303587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name="Equation" r:id="rId7" imgW="1777229" imgH="533169" progId="Equation.3">
                  <p:embed/>
                </p:oleObj>
              </mc:Choice>
              <mc:Fallback>
                <p:oleObj name="Equation" r:id="rId7" imgW="1777229" imgH="533169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813" y="4076700"/>
                        <a:ext cx="3303587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300038" y="5710238"/>
            <a:ext cx="94170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Vậy x = 2; x = 0; x= -2 là nghiệm của đa thức H(x)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563813" y="5214938"/>
          <a:ext cx="58340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Equation" r:id="rId9" imgW="3238500" imgH="292100" progId="Equation.DSMT4">
                  <p:embed/>
                </p:oleObj>
              </mc:Choice>
              <mc:Fallback>
                <p:oleObj name="Equation" r:id="rId9" imgW="3238500" imgH="2921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813" y="5214938"/>
                        <a:ext cx="5834062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563813" y="4660900"/>
          <a:ext cx="4065587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Equation" r:id="rId11" imgW="2184400" imgH="292100" progId="Equation.DSMT4">
                  <p:embed/>
                </p:oleObj>
              </mc:Choice>
              <mc:Fallback>
                <p:oleObj name="Equation" r:id="rId11" imgW="2184400" imgH="292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813" y="4660900"/>
                        <a:ext cx="4065587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9"/>
          <p:cNvSpPr txBox="1">
            <a:spLocks noChangeArrowheads="1"/>
          </p:cNvSpPr>
          <p:nvPr/>
        </p:nvSpPr>
        <p:spPr bwMode="auto">
          <a:xfrm>
            <a:off x="460375" y="6140450"/>
            <a:ext cx="9417050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itchFamily="18" charset="0"/>
                <a:cs typeface="Times New Roman" pitchFamily="18" charset="0"/>
              </a:rPr>
              <a:t>       x = -1 không phải là nghiệm của đa thức H(x)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8" grpId="0"/>
      <p:bldP spid="70669" grpId="0"/>
      <p:bldP spid="7" grpId="0"/>
      <p:bldP spid="10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21&quot;&gt;&lt;property id=&quot;20148&quot; value=&quot;5&quot;/&gt;&lt;property id=&quot;20300&quot; value=&quot;Slide 20&quot;/&gt;&lt;property id=&quot;20307&quot; value=&quot;275&quot;/&gt;&lt;/object&gt;&lt;object type=&quot;3&quot; unique_id=&quot;10022&quot;&gt;&lt;property id=&quot;20148&quot; value=&quot;5&quot;/&gt;&lt;property id=&quot;20300&quot; value=&quot;Slide 21&quot;/&gt;&lt;property id=&quot;20307&quot; value=&quot;276&quot;/&gt;&lt;/object&gt;&lt;object type=&quot;3&quot; unique_id=&quot;10310&quot;&gt;&lt;property id=&quot;20148&quot; value=&quot;5&quot;/&gt;&lt;property id=&quot;20300&quot; value=&quot;Slide 3 - &amp;quot;Tính &amp;amp;#x09;&amp;quot;&quot;/&gt;&lt;property id=&quot;20307&quot; value=&quot;281&quot;/&gt;&lt;/object&gt;&lt;object type=&quot;3&quot; unique_id=&quot;10311&quot;&gt;&lt;property id=&quot;20148&quot; value=&quot;5&quot;/&gt;&lt;property id=&quot;20300&quot; value=&quot;Slide 4 - &amp;quot;Bậc của đa thức  &amp;amp;#x09;&amp;quot;&quot;/&gt;&lt;property id=&quot;20307&quot; value=&quot;282&quot;/&gt;&lt;/object&gt;&lt;object type=&quot;3&quot; unique_id=&quot;10426&quot;&gt;&lt;property id=&quot;20148&quot; value=&quot;5&quot;/&gt;&lt;property id=&quot;20300&quot; value=&quot;Slide 5 - &amp;quot;Điền đơn thức thích hợp vào ô vuông &amp;amp;#x09;&amp;quot;&quot;/&gt;&lt;property id=&quot;20307&quot; value=&quot;283&quot;/&gt;&lt;/object&gt;&lt;object type=&quot;3&quot; unique_id=&quot;10555&quot;&gt;&lt;property id=&quot;20148&quot; value=&quot;5&quot;/&gt;&lt;property id=&quot;20300&quot; value=&quot;Slide 6 - &amp;quot;Cho đa thức&amp;quot;&quot;/&gt;&lt;property id=&quot;20307&quot; value=&quot;284&quot;/&gt;&lt;/object&gt;&lt;object type=&quot;3&quot; unique_id=&quot;10675&quot;&gt;&lt;property id=&quot;20148&quot; value=&quot;5&quot;/&gt;&lt;property id=&quot;20300&quot; value=&quot;Slide 8&quot;/&gt;&lt;property id=&quot;20307&quot; value=&quot;285&quot;/&gt;&lt;/object&gt;&lt;object type=&quot;3&quot; unique_id=&quot;10946&quot;&gt;&lt;property id=&quot;20148&quot; value=&quot;5&quot;/&gt;&lt;property id=&quot;20300&quot; value=&quot;Slide 9&quot;/&gt;&lt;property id=&quot;20307&quot; value=&quot;286&quot;/&gt;&lt;/object&gt;&lt;object type=&quot;3&quot; unique_id=&quot;11384&quot;&gt;&lt;property id=&quot;20148&quot; value=&quot;5&quot;/&gt;&lt;property id=&quot;20300&quot; value=&quot;Slide 10&quot;/&gt;&lt;property id=&quot;20307&quot; value=&quot;287&quot;/&gt;&lt;/object&gt;&lt;object type=&quot;3&quot; unique_id=&quot;12244&quot;&gt;&lt;property id=&quot;20148&quot; value=&quot;5&quot;/&gt;&lt;property id=&quot;20300&quot; value=&quot;Slide 11&quot;/&gt;&lt;property id=&quot;20307&quot; value=&quot;290&quot;/&gt;&lt;/object&gt;&lt;object type=&quot;3&quot; unique_id=&quot;12452&quot;&gt;&lt;property id=&quot;20148&quot; value=&quot;5&quot;/&gt;&lt;property id=&quot;20300&quot; value=&quot;Slide 13&quot;/&gt;&lt;property id=&quot;20307&quot; value=&quot;291&quot;/&gt;&lt;/object&gt;&lt;object type=&quot;3&quot; unique_id=&quot;12694&quot;&gt;&lt;property id=&quot;20148&quot; value=&quot;5&quot;/&gt;&lt;property id=&quot;20300&quot; value=&quot;Slide 14&quot;/&gt;&lt;property id=&quot;20307&quot; value=&quot;293&quot;/&gt;&lt;/object&gt;&lt;object type=&quot;3&quot; unique_id=&quot;12695&quot;&gt;&lt;property id=&quot;20148&quot; value=&quot;5&quot;/&gt;&lt;property id=&quot;20300&quot; value=&quot;Slide 16 - &amp;quot;Trong các số sau số nào là nghiệm của đa thức &amp;amp;#x09;&amp;quot;&quot;/&gt;&lt;property id=&quot;20307&quot; value=&quot;297&quot;/&gt;&lt;/object&gt;&lt;object type=&quot;3&quot; unique_id=&quot;12771&quot;&gt;&lt;property id=&quot;20148&quot; value=&quot;5&quot;/&gt;&lt;property id=&quot;20300&quot; value=&quot;Slide 19 - &amp;quot;a. Tìm nghiệm của đa thức &amp;amp;#x09;&amp;quot;&quot;/&gt;&lt;property id=&quot;20307&quot; value=&quot;299&quot;/&gt;&lt;/object&gt;&lt;object type=&quot;3&quot; unique_id=&quot;13080&quot;&gt;&lt;property id=&quot;20148&quot; value=&quot;5&quot;/&gt;&lt;property id=&quot;20300&quot; value=&quot;Slide 12&quot;/&gt;&lt;property id=&quot;20307&quot; value=&quot;300&quot;/&gt;&lt;/object&gt;&lt;object type=&quot;3&quot; unique_id=&quot;13449&quot;&gt;&lt;property id=&quot;20148&quot; value=&quot;5&quot;/&gt;&lt;property id=&quot;20300&quot; value=&quot;Slide 17 - &amp;quot; có phải là nghiệm của đa thức &amp;amp;#x09;&amp;quot;&quot;/&gt;&lt;property id=&quot;20307&quot; value=&quot;301&quot;/&gt;&lt;/object&gt;&lt;object type=&quot;3&quot; unique_id=&quot;13450&quot;&gt;&lt;property id=&quot;20148&quot; value=&quot;5&quot;/&gt;&lt;property id=&quot;20300&quot; value=&quot;Slide 18 - &amp;quot;Trong các số sau số nào là nghiệm của đa thức &amp;amp;#x09;&amp;quot;&quot;/&gt;&lt;property id=&quot;20307&quot; value=&quot;302&quot;/&gt;&lt;/object&gt;&lt;object type=&quot;3&quot; unique_id=&quot;13668&quot;&gt;&lt;property id=&quot;20148&quot; value=&quot;5&quot;/&gt;&lt;property id=&quot;20300&quot; value=&quot;Slide 15 - &amp;quot;Trong các số sau số nào là nghiệm của đa thức &amp;amp;#x09;&amp;quot;&quot;/&gt;&lt;property id=&quot;20307&quot; value=&quot;30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4737</TotalTime>
  <Words>856</Words>
  <Application>Microsoft Office PowerPoint</Application>
  <PresentationFormat>On-screen Show (4:3)</PresentationFormat>
  <Paragraphs>169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Times New Roman</vt:lpstr>
      <vt:lpstr>Wingdings</vt:lpstr>
      <vt:lpstr>Symbol</vt:lpstr>
      <vt:lpstr>Default Design</vt:lpstr>
      <vt:lpstr>1_Default Design</vt:lpstr>
      <vt:lpstr>Microsoft Equation 3.0</vt:lpstr>
      <vt:lpstr>MathType 7.0 Equation</vt:lpstr>
      <vt:lpstr>MathType 5.0 Equation</vt:lpstr>
      <vt:lpstr>Kết quả của phép tính </vt:lpstr>
      <vt:lpstr>Bậc của đa thức   </vt:lpstr>
      <vt:lpstr>Điền đơn thức thích hợp vào ô vuông  </vt:lpstr>
      <vt:lpstr>Cho đa thức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Trong các số sau số nào là nghiệm của đa thức  </vt:lpstr>
      <vt:lpstr>Trong các số sau số nào là nghiệm của đa thức  </vt:lpstr>
      <vt:lpstr> có phải là nghiệm của đa thức  </vt:lpstr>
      <vt:lpstr>Trong các số sau số nào là nghiệm của đa thức  </vt:lpstr>
      <vt:lpstr>a. Tìm nghiệm của đa thức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Dell</cp:lastModifiedBy>
  <cp:revision>351</cp:revision>
  <cp:lastPrinted>1601-01-01T00:00:00Z</cp:lastPrinted>
  <dcterms:created xsi:type="dcterms:W3CDTF">1601-01-01T00:00:00Z</dcterms:created>
  <dcterms:modified xsi:type="dcterms:W3CDTF">2022-04-16T15:02:30Z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