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4" r:id="rId2"/>
    <p:sldId id="257" r:id="rId3"/>
    <p:sldId id="270" r:id="rId4"/>
    <p:sldId id="271" r:id="rId5"/>
    <p:sldId id="258" r:id="rId6"/>
    <p:sldId id="259" r:id="rId7"/>
    <p:sldId id="276" r:id="rId8"/>
    <p:sldId id="260" r:id="rId9"/>
    <p:sldId id="262" r:id="rId10"/>
    <p:sldId id="261" r:id="rId11"/>
    <p:sldId id="272" r:id="rId12"/>
    <p:sldId id="273" r:id="rId13"/>
    <p:sldId id="265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9900"/>
    <a:srgbClr val="08C82D"/>
    <a:srgbClr val="FF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635360-23FC-4D6A-B12C-5C260FC88116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83ADA9-9855-4129-8E05-C6FDECA8D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F5CBF6C-1231-4A0F-9C26-8BD626DE5A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47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738F5-B41E-4F3A-89E0-A7A031FCCC74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7B532-1D2C-4835-96DF-4FF903894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B6018-D662-4CE9-A8D7-DDEB37E458D0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537D5-DD76-494E-AC80-9C73FB605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FC0BE-236B-4E3D-A0C7-D039DB997DCB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E24A4-D7E2-4108-9D21-A5A6703AF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6CB0C-8FAD-4523-BF82-ABFC778A9C97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2607-F8E1-4122-B3E8-68E46EB86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AFF7A-17F7-4D8B-97C1-FB116C3D6F4F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58DC4-2FD4-4FC4-BC39-53FD2B2A6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03636-DC33-4F04-8FA8-6DF2452383B7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AB5D2-F9B2-4FD1-857E-FDE239DFF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DF8D1-7B23-4910-93A7-CA16DEEA45FD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BB208-6724-40D2-A968-FDD3B48AD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CB0F-47B0-4270-9BB1-B0C2548E981E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B3B7-97D9-4A49-9B94-0E1E1A050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A2768-7B7E-4066-8B20-3DE085E49B70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3695F-D40B-4E36-B864-F7F2FC43C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41FB2-8546-4570-BD8C-87BEE740DA06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A9751-C5E6-449C-AA25-F34C047FB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71C09-F818-4004-BEC8-1A84688E46C4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7D646-C08C-4E63-8103-DFF1860E4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B0173A-8C8F-4585-9265-B4F512214497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D1000F-1807-4400-9B98-64A143B8F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5.jpe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31.wmf"/><Relationship Id="rId3" Type="http://schemas.openxmlformats.org/officeDocument/2006/relationships/image" Target="../media/image32.png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8498" y="838200"/>
            <a:ext cx="9051878" cy="954107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  <p:txBody>
          <a:bodyPr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QUAN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GIỮA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VUÔNG GÓC VÀ ĐƯỜNG XIÊN, ĐƯỜNG XIÊN VÀ HÌNH CHIẾU 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9" name="Picture 1" descr="AA019189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493434">
            <a:off x="683419" y="6039644"/>
            <a:ext cx="12112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" descr="AA022278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775" y="5924550"/>
            <a:ext cx="471488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8" descr="200235995-00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9688" y="5800725"/>
            <a:ext cx="51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9" descr="AA020053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06575" y="6151563"/>
            <a:ext cx="6810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0" descr="TR003039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5686425"/>
            <a:ext cx="96202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15"/>
          <p:cNvSpPr/>
          <p:nvPr/>
        </p:nvSpPr>
        <p:spPr>
          <a:xfrm>
            <a:off x="10537825" y="2822575"/>
            <a:ext cx="549275" cy="4429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endParaRPr lang="en-US" sz="1400" u="sng">
              <a:solidFill>
                <a:srgbClr val="00808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856788" y="2674938"/>
            <a:ext cx="650875" cy="4746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endParaRPr lang="en-US" sz="1400" u="sng">
              <a:solidFill>
                <a:srgbClr val="008080"/>
              </a:solidFill>
              <a:latin typeface="Times New Roman"/>
              <a:ea typeface="Calibri"/>
              <a:cs typeface="Times New Roman"/>
            </a:endParaRPr>
          </a:p>
        </p:txBody>
      </p:sp>
      <p:pic>
        <p:nvPicPr>
          <p:cNvPr id="8206" name="Picture 4" descr="C:\Program Files (x86)\Microsoft Office\MEDIA\OFFICE12\Bullets\BD14790_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43913" y="80963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5" descr="C:\Program Files (x86)\Microsoft Office\MEDIA\OFFICE12\Bullets\BD14790_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9550" y="85725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8" name="Picture 6" descr="C:\Program Files (x86)\Microsoft Office\MEDIA\OFFICE12\Bullets\BD14981_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345488" y="485775"/>
            <a:ext cx="223837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9" name="Picture 7" descr="C:\Program Files (x86)\Microsoft Office\MEDIA\OFFICE12\Bullets\BD15168_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813800" y="62753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0" name="Picture 9" descr="C:\Program Files (x86)\Microsoft Office\MEDIA\OFFICE12\Bullets\BD21295_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50875" y="112713"/>
            <a:ext cx="2286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10" descr="C:\Program Files (x86)\Microsoft Office\MEDIA\OFFICE12\Bullets\BD21295_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585200" y="825500"/>
            <a:ext cx="2476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2" name="Picture 12" descr="C:\Program Files (x86)\Microsoft Office\MEDIA\OFFICE12\Bullets\BD21302_.gi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82563" y="477838"/>
            <a:ext cx="2286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13" descr="C:\Program Files (x86)\Microsoft Office\MEDIA\OFFICE12\Bullets\BD21299_.gif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766175" y="76200"/>
            <a:ext cx="279400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14" descr="C:\Program Files (x86)\Microsoft Office\MEDIA\OFFICE12\Bullets\BD21308_.gi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27125" y="195263"/>
            <a:ext cx="21431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5" name="Picture 15" descr="C:\Program Files (x86)\Microsoft Office\MEDIA\OFFICE12\Bullets\BD21314_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156575" y="6580188"/>
            <a:ext cx="3984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6" name="Picture 16" descr="C:\Program Files (x86)\Microsoft Office\MEDIA\OFFICE12\Bullets\BD21421_.gif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621713" y="6462713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7" name="Picture 17" descr="C:\Program Files (x86)\Microsoft Office\MEDIA\OFFICE12\Bullets\BD21504_.gif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859838" y="1055688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8" name="Picture 18" descr="C:\Program Files (x86)\Microsoft Office\MEDIA\OFFICE12\Bullets\BD21518_.gif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8086725" y="128588"/>
            <a:ext cx="223838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9" name="Picture 19" descr="C:\Program Files (x86)\Microsoft Office\MEDIA\OFFICE12\Bullets\j0115835.gif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82563" y="1100138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0" name="Picture 23" descr="C:\Program Files (x86)\Microsoft Office\MEDIA\OFFICE12\Bullets\BD15171_.gif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93713" y="830263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1" name="Picture 24" descr="C:\Program Files (x86)\Microsoft Office\MEDIA\OFFICE12\Bullets\BD15060_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669338" y="374650"/>
            <a:ext cx="2857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2" name="Picture 25" descr="C:\Program Files (x86)\Microsoft Office\MEDIA\OFFICE12\Bullets\BD21304_.gif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03263" y="449263"/>
            <a:ext cx="233362" cy="23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3" name="Picture 2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6688138" y="3552825"/>
            <a:ext cx="2430462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304800" y="609600"/>
            <a:ext cx="5334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Relaxed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?4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38200" y="6096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(SGK)</a:t>
            </a:r>
          </a:p>
        </p:txBody>
      </p:sp>
      <p:sp>
        <p:nvSpPr>
          <p:cNvPr id="37" name="TextBox 15"/>
          <p:cNvSpPr txBox="1">
            <a:spLocks noChangeArrowheads="1"/>
          </p:cNvSpPr>
          <p:nvPr/>
        </p:nvSpPr>
        <p:spPr bwMode="auto">
          <a:xfrm>
            <a:off x="3810000" y="4960938"/>
            <a:ext cx="426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&gt; AC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&gt; HC </a:t>
            </a:r>
          </a:p>
        </p:txBody>
      </p:sp>
      <p:sp>
        <p:nvSpPr>
          <p:cNvPr id="38" name="TextBox 18"/>
          <p:cNvSpPr txBox="1">
            <a:spLocks noChangeArrowheads="1"/>
          </p:cNvSpPr>
          <p:nvPr/>
        </p:nvSpPr>
        <p:spPr bwMode="auto">
          <a:xfrm>
            <a:off x="3810000" y="4498975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&gt; HC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&gt; AC   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267200" y="57912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= AC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= HC 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810000" y="3667125"/>
            <a:ext cx="4800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-go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6213" y="1276350"/>
            <a:ext cx="2744787" cy="194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172200" y="333375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Hình 10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810000" y="5410200"/>
            <a:ext cx="533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= HC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= AC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và ngược </a:t>
            </a: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lại,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1219200"/>
            <a:ext cx="4648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+mj-lt"/>
              </a:rPr>
              <a:t>Xét tam giác AHB vuông tại H</a:t>
            </a:r>
          </a:p>
          <a:p>
            <a:r>
              <a:rPr lang="vi-VN" sz="2000" b="1" dirty="0" smtClean="0">
                <a:latin typeface="+mj-lt"/>
              </a:rPr>
              <a:t>Áp dụng định lí Py-ta-go ta có:</a:t>
            </a:r>
          </a:p>
          <a:p>
            <a:r>
              <a:rPr lang="vi-VN" sz="2000" b="1" dirty="0" smtClean="0">
                <a:latin typeface="+mj-lt"/>
              </a:rPr>
              <a:t>AB</a:t>
            </a:r>
            <a:r>
              <a:rPr lang="vi-VN" sz="2000" b="1" baseline="30000" dirty="0" smtClean="0">
                <a:latin typeface="+mj-lt"/>
              </a:rPr>
              <a:t>2</a:t>
            </a:r>
            <a:r>
              <a:rPr lang="vi-VN" sz="2000" b="1" dirty="0" smtClean="0">
                <a:latin typeface="+mj-lt"/>
              </a:rPr>
              <a:t> = AH</a:t>
            </a:r>
            <a:r>
              <a:rPr lang="vi-VN" sz="2000" b="1" baseline="30000" dirty="0" smtClean="0">
                <a:latin typeface="+mj-lt"/>
              </a:rPr>
              <a:t>2</a:t>
            </a:r>
            <a:r>
              <a:rPr lang="vi-VN" sz="2000" b="1" dirty="0" smtClean="0">
                <a:latin typeface="+mj-lt"/>
              </a:rPr>
              <a:t> + HB</a:t>
            </a:r>
            <a:r>
              <a:rPr lang="vi-VN" sz="2000" b="1" baseline="30000" dirty="0" smtClean="0">
                <a:latin typeface="+mj-lt"/>
              </a:rPr>
              <a:t>2</a:t>
            </a:r>
            <a:r>
              <a:rPr lang="vi-VN" sz="2000" b="1" dirty="0" smtClean="0">
                <a:latin typeface="+mj-lt"/>
              </a:rPr>
              <a:t> (1)</a:t>
            </a:r>
          </a:p>
          <a:p>
            <a:r>
              <a:rPr lang="vi-VN" sz="2000" b="1" dirty="0" smtClean="0">
                <a:latin typeface="+mj-lt"/>
              </a:rPr>
              <a:t>Xét tam giác AHC vuông tại H</a:t>
            </a:r>
          </a:p>
          <a:p>
            <a:r>
              <a:rPr lang="vi-VN" sz="2000" b="1" dirty="0" smtClean="0">
                <a:latin typeface="+mj-lt"/>
              </a:rPr>
              <a:t>Áp dụng định lí Py-ta-go ta có:</a:t>
            </a:r>
          </a:p>
          <a:p>
            <a:r>
              <a:rPr lang="vi-VN" sz="2000" b="1" dirty="0" smtClean="0">
                <a:latin typeface="+mj-lt"/>
              </a:rPr>
              <a:t>AC</a:t>
            </a:r>
            <a:r>
              <a:rPr lang="vi-VN" sz="2000" b="1" baseline="30000" dirty="0" smtClean="0">
                <a:latin typeface="+mj-lt"/>
              </a:rPr>
              <a:t>2</a:t>
            </a:r>
            <a:r>
              <a:rPr lang="vi-VN" sz="2000" b="1" dirty="0" smtClean="0">
                <a:latin typeface="+mj-lt"/>
              </a:rPr>
              <a:t> = AH</a:t>
            </a:r>
            <a:r>
              <a:rPr lang="vi-VN" sz="2000" b="1" baseline="30000" dirty="0" smtClean="0">
                <a:latin typeface="+mj-lt"/>
              </a:rPr>
              <a:t>2</a:t>
            </a:r>
            <a:r>
              <a:rPr lang="vi-VN" sz="2000" b="1" dirty="0" smtClean="0">
                <a:latin typeface="+mj-lt"/>
              </a:rPr>
              <a:t> + HC</a:t>
            </a:r>
            <a:r>
              <a:rPr lang="vi-VN" sz="2000" b="1" baseline="30000" dirty="0" smtClean="0">
                <a:latin typeface="+mj-lt"/>
              </a:rPr>
              <a:t>2</a:t>
            </a:r>
            <a:r>
              <a:rPr lang="vi-VN" sz="2000" b="1" dirty="0" smtClean="0">
                <a:latin typeface="+mj-lt"/>
              </a:rPr>
              <a:t> (2)</a:t>
            </a:r>
            <a:endParaRPr lang="en-US" sz="2000" b="1" dirty="0" smtClean="0">
              <a:latin typeface="+mj-lt"/>
            </a:endParaRPr>
          </a:p>
          <a:p>
            <a:endParaRPr lang="vi-VN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3198674"/>
            <a:ext cx="3810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a) Nếu HB &gt; HC ⇒ HB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 &gt; HC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⇒ AH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 + HB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 &gt; AH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 + HC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Kết hợp với 2 điều kiện (1) và (2)</a:t>
            </a:r>
          </a:p>
          <a:p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⇒ AB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 &gt; AC</a:t>
            </a:r>
            <a:r>
              <a:rPr lang="vi-VN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⇒ AB &gt; AC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7" grpId="0"/>
      <p:bldP spid="38" grpId="0"/>
      <p:bldP spid="39" grpId="0"/>
      <p:bldP spid="40" grpId="0"/>
      <p:bldP spid="42" grpId="0"/>
      <p:bldP spid="44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304800" y="609600"/>
            <a:ext cx="5334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Relaxed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?4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38200" y="6096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(SGK)</a:t>
            </a:r>
          </a:p>
        </p:txBody>
      </p:sp>
      <p:sp>
        <p:nvSpPr>
          <p:cNvPr id="37" name="TextBox 15"/>
          <p:cNvSpPr txBox="1">
            <a:spLocks noChangeArrowheads="1"/>
          </p:cNvSpPr>
          <p:nvPr/>
        </p:nvSpPr>
        <p:spPr bwMode="auto">
          <a:xfrm>
            <a:off x="3810000" y="4960938"/>
            <a:ext cx="426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&gt; AC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&gt; HC </a:t>
            </a:r>
          </a:p>
        </p:txBody>
      </p:sp>
      <p:sp>
        <p:nvSpPr>
          <p:cNvPr id="38" name="TextBox 18"/>
          <p:cNvSpPr txBox="1">
            <a:spLocks noChangeArrowheads="1"/>
          </p:cNvSpPr>
          <p:nvPr/>
        </p:nvSpPr>
        <p:spPr bwMode="auto">
          <a:xfrm>
            <a:off x="3810000" y="4498975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&gt; HC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&gt; AC   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267200" y="57912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= AC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= HC 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810000" y="3667125"/>
            <a:ext cx="4800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-go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6213" y="1276350"/>
            <a:ext cx="2744787" cy="194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172200" y="333375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Hình 10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810000" y="5410200"/>
            <a:ext cx="533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HB = HC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en-US" sz="2400" b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AB = AC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và ngược </a:t>
            </a: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lại,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1066800"/>
            <a:ext cx="388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b) AB &gt; AC ⇒ AB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&gt; AC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Kết hợp với 2 điều kiện (1) và (2)</a:t>
            </a: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⇒ AH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+ HB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&gt; AH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+ HC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⇒ HB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&gt; HC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⇒ HB &gt; HC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2928878"/>
            <a:ext cx="358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c) - Nếu HB = HC ⇒ HB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= HC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⇒ AH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+ HB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= AH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+ HC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Kết hợp với 2 điều kiện (1) và (2)</a:t>
            </a: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⇒ AB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= AC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⇒ AB = AC</a:t>
            </a: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- Nếu AB = AC ⇒ AB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= AC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Kết hợp với 2 điều kiện (1) và (2)</a:t>
            </a:r>
          </a:p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⇒ AH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+ HB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= AH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 + HC</a:t>
            </a:r>
            <a:r>
              <a:rPr lang="vi-VN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 smtClean="0"/>
              <a:t>⇒ HB</a:t>
            </a:r>
            <a:r>
              <a:rPr lang="vi-VN" b="1" baseline="30000" dirty="0" smtClean="0"/>
              <a:t>2</a:t>
            </a:r>
            <a:r>
              <a:rPr lang="vi-VN" b="1" dirty="0" smtClean="0"/>
              <a:t> = HC</a:t>
            </a:r>
            <a:r>
              <a:rPr lang="vi-VN" b="1" baseline="30000" dirty="0" smtClean="0"/>
              <a:t>2</a:t>
            </a:r>
            <a:endParaRPr lang="vi-VN" b="1" dirty="0" smtClean="0"/>
          </a:p>
          <a:p>
            <a:r>
              <a:rPr lang="vi-VN" b="1" dirty="0" smtClean="0"/>
              <a:t>⇒ HB = HC</a:t>
            </a:r>
            <a:endParaRPr lang="vi-VN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7" grpId="0"/>
      <p:bldP spid="38" grpId="0"/>
      <p:bldP spid="39" grpId="0"/>
      <p:bldP spid="40" grpId="0"/>
      <p:bldP spid="42" grpId="0"/>
      <p:bldP spid="44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762000"/>
            <a:ext cx="762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 ?4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ular Callout 20"/>
          <p:cNvSpPr/>
          <p:nvPr/>
        </p:nvSpPr>
        <p:spPr>
          <a:xfrm>
            <a:off x="0" y="1066800"/>
            <a:ext cx="9067800" cy="5716588"/>
          </a:xfrm>
          <a:prstGeom prst="wedgeRectCallout">
            <a:avLst>
              <a:gd name="adj1" fmla="val -78120"/>
              <a:gd name="adj2" fmla="val 469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304800" y="12192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28600" y="2743200"/>
            <a:ext cx="891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i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0" y="3817938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0" y="4495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i="1" dirty="0">
                <a:solidFill>
                  <a:srgbClr val="08C82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0" y="521176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1143000"/>
            <a:ext cx="2287588" cy="1676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8" name="Rectangle 27"/>
          <p:cNvSpPr/>
          <p:nvPr/>
        </p:nvSpPr>
        <p:spPr>
          <a:xfrm>
            <a:off x="5514989" y="1015425"/>
            <a:ext cx="1876411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TẬP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8"/>
          <p:cNvSpPr txBox="1">
            <a:spLocks noChangeArrowheads="1"/>
          </p:cNvSpPr>
          <p:nvPr/>
        </p:nvSpPr>
        <p:spPr bwMode="auto">
          <a:xfrm>
            <a:off x="3733800" y="1676400"/>
            <a:ext cx="5410200" cy="326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400" b="1" u="sng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(SGK/Trang59)</a:t>
            </a:r>
          </a:p>
          <a:p>
            <a:pPr>
              <a:spcBef>
                <a:spcPct val="10000"/>
              </a:spcBef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11.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AB &lt; AC.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a) HB = HC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b) HB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HC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c) HB &lt; HC</a:t>
            </a:r>
          </a:p>
        </p:txBody>
      </p:sp>
      <p:grpSp>
        <p:nvGrpSpPr>
          <p:cNvPr id="45" name="Group 23"/>
          <p:cNvGrpSpPr>
            <a:grpSpLocks/>
          </p:cNvGrpSpPr>
          <p:nvPr/>
        </p:nvGrpSpPr>
        <p:grpSpPr bwMode="auto">
          <a:xfrm>
            <a:off x="5943600" y="2895600"/>
            <a:ext cx="3200400" cy="2514600"/>
            <a:chOff x="3168" y="2304"/>
            <a:chExt cx="2292" cy="1836"/>
          </a:xfrm>
        </p:grpSpPr>
        <p:sp>
          <p:nvSpPr>
            <p:cNvPr id="24608" name="Line 10"/>
            <p:cNvSpPr>
              <a:spLocks noChangeShapeType="1"/>
            </p:cNvSpPr>
            <p:nvPr/>
          </p:nvSpPr>
          <p:spPr bwMode="auto">
            <a:xfrm>
              <a:off x="3300" y="3504"/>
              <a:ext cx="191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Line 11"/>
            <p:cNvSpPr>
              <a:spLocks noChangeShapeType="1"/>
            </p:cNvSpPr>
            <p:nvPr/>
          </p:nvSpPr>
          <p:spPr bwMode="auto">
            <a:xfrm>
              <a:off x="3888" y="2592"/>
              <a:ext cx="0" cy="91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Line 12"/>
            <p:cNvSpPr>
              <a:spLocks noChangeShapeType="1"/>
            </p:cNvSpPr>
            <p:nvPr/>
          </p:nvSpPr>
          <p:spPr bwMode="auto">
            <a:xfrm flipH="1">
              <a:off x="3300" y="2592"/>
              <a:ext cx="588" cy="91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Rectangle 13"/>
            <p:cNvSpPr>
              <a:spLocks noChangeArrowheads="1"/>
            </p:cNvSpPr>
            <p:nvPr/>
          </p:nvSpPr>
          <p:spPr bwMode="auto">
            <a:xfrm>
              <a:off x="3888" y="3408"/>
              <a:ext cx="96" cy="96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12" name="Text Box 15"/>
            <p:cNvSpPr txBox="1">
              <a:spLocks noChangeArrowheads="1"/>
            </p:cNvSpPr>
            <p:nvPr/>
          </p:nvSpPr>
          <p:spPr bwMode="auto">
            <a:xfrm>
              <a:off x="3756" y="2304"/>
              <a:ext cx="3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4613" name="Text Box 16"/>
            <p:cNvSpPr txBox="1">
              <a:spLocks noChangeArrowheads="1"/>
            </p:cNvSpPr>
            <p:nvPr/>
          </p:nvSpPr>
          <p:spPr bwMode="auto">
            <a:xfrm>
              <a:off x="3756" y="3468"/>
              <a:ext cx="3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24614" name="Text Box 17"/>
            <p:cNvSpPr txBox="1">
              <a:spLocks noChangeArrowheads="1"/>
            </p:cNvSpPr>
            <p:nvPr/>
          </p:nvSpPr>
          <p:spPr bwMode="auto">
            <a:xfrm>
              <a:off x="5124" y="3456"/>
              <a:ext cx="3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4615" name="Line 18"/>
            <p:cNvSpPr>
              <a:spLocks noChangeShapeType="1"/>
            </p:cNvSpPr>
            <p:nvPr/>
          </p:nvSpPr>
          <p:spPr bwMode="auto">
            <a:xfrm>
              <a:off x="3888" y="2592"/>
              <a:ext cx="1344" cy="91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Text Box 19"/>
            <p:cNvSpPr txBox="1">
              <a:spLocks noChangeArrowheads="1"/>
            </p:cNvSpPr>
            <p:nvPr/>
          </p:nvSpPr>
          <p:spPr bwMode="auto">
            <a:xfrm>
              <a:off x="3168" y="3456"/>
              <a:ext cx="3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4617" name="Text Box 20"/>
            <p:cNvSpPr txBox="1">
              <a:spLocks noChangeArrowheads="1"/>
            </p:cNvSpPr>
            <p:nvPr/>
          </p:nvSpPr>
          <p:spPr bwMode="auto">
            <a:xfrm>
              <a:off x="3814" y="388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Hình 11</a:t>
              </a:r>
            </a:p>
          </p:txBody>
        </p:sp>
      </p:grpSp>
      <p:sp>
        <p:nvSpPr>
          <p:cNvPr id="56" name="Oval 22"/>
          <p:cNvSpPr>
            <a:spLocks noChangeArrowheads="1"/>
          </p:cNvSpPr>
          <p:nvPr/>
        </p:nvSpPr>
        <p:spPr bwMode="auto">
          <a:xfrm>
            <a:off x="3886200" y="4419600"/>
            <a:ext cx="50165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latin typeface="Calibri" pitchFamily="34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886200" y="548163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AB &lt; AC (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6172200" y="5557838"/>
          <a:ext cx="1822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Equation" r:id="rId5" imgW="812447" imgH="177723" progId="Equation.DSMT4">
                  <p:embed/>
                </p:oleObj>
              </mc:Choice>
              <mc:Fallback>
                <p:oleObj name="Equation" r:id="rId5" imgW="812447" imgH="17772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557838"/>
                        <a:ext cx="18224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44" grpId="0"/>
      <p:bldP spid="56" grpId="0" animBg="1"/>
      <p:bldP spid="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838200"/>
            <a:ext cx="9067800" cy="1143000"/>
          </a:xfrm>
        </p:spPr>
        <p:txBody>
          <a:bodyPr/>
          <a:lstStyle/>
          <a:p>
            <a:pPr algn="l"/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Cho hình vẽ sau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Đ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iền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b="1" dirty="0" smtClean="0">
                <a:solidFill>
                  <a:srgbClr val="FF1111"/>
                </a:solidFill>
                <a:cs typeface="Times New Roman" pitchFamily="18" charset="0"/>
              </a:rPr>
              <a:t>Đ</a:t>
            </a:r>
            <a:r>
              <a:rPr lang="en-US" sz="2800" b="1" dirty="0" smtClean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 hoặc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vi-VN" sz="3200" b="1" dirty="0" smtClean="0">
                <a:solidFill>
                  <a:srgbClr val="FF1111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b="1" dirty="0" smtClean="0">
                <a:solidFill>
                  <a:srgbClr val="FF1111"/>
                </a:solidFill>
                <a:cs typeface="Times New Roman" pitchFamily="18" charset="0"/>
              </a:rPr>
              <a:t>S</a:t>
            </a:r>
            <a:r>
              <a:rPr lang="en-US" sz="2800" b="1" dirty="0" smtClean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vào ô trống tương ứng với mỗi câu sau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:</a:t>
            </a:r>
            <a:b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</a:br>
            <a:endParaRPr lang="vi-VN" sz="2400" b="1" dirty="0" smtClean="0">
              <a:solidFill>
                <a:srgbClr val="00206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163513" y="1752600"/>
            <a:ext cx="22748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3124200" y="1828800"/>
          <a:ext cx="5723313" cy="4768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1331"/>
                <a:gridCol w="4557869"/>
                <a:gridCol w="694113"/>
              </a:tblGrid>
              <a:tr h="740483"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24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BH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vuông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kẻ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a.</a:t>
                      </a:r>
                      <a:endParaRPr lang="vi-VN" sz="24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vi-VN" sz="3200" b="1" dirty="0">
                        <a:solidFill>
                          <a:srgbClr val="FF111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</a:tr>
              <a:tr h="777251"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24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AH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gọi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chiếu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xiên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BA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a.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vi-VN" sz="3200" b="1" dirty="0">
                        <a:solidFill>
                          <a:srgbClr val="FF111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</a:tr>
              <a:tr h="1069591"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24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nằm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kẻ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vô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vuông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xiên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a.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vi-VN" sz="3200" b="1" dirty="0">
                        <a:solidFill>
                          <a:srgbClr val="FF111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</a:tr>
              <a:tr h="8370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24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HB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gọi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chiếu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AB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lang="en-US" sz="2400" b="1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HB.</a:t>
                      </a:r>
                      <a:endParaRPr lang="en-US" sz="2400" b="1" dirty="0" smtClean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vi-VN" sz="3200" b="1" dirty="0">
                        <a:solidFill>
                          <a:srgbClr val="FF111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/>
                </a:tc>
              </a:tr>
            </a:tbl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76200" y="4506913"/>
            <a:ext cx="2514600" cy="227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urved Left Arrow 12"/>
          <p:cNvSpPr/>
          <p:nvPr/>
        </p:nvSpPr>
        <p:spPr>
          <a:xfrm rot="819921">
            <a:off x="2398713" y="2995613"/>
            <a:ext cx="514350" cy="2043112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9989" y="76200"/>
            <a:ext cx="1876411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TẬP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281988" y="2082800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vi-VN" sz="3200" b="1">
              <a:solidFill>
                <a:srgbClr val="FF111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281988" y="3276600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vi-VN" sz="3200" b="1">
              <a:solidFill>
                <a:srgbClr val="FF111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281988" y="5867400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vi-VN" sz="3200" b="1">
              <a:solidFill>
                <a:srgbClr val="FF111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305800" y="452120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vi-VN" sz="3200" b="1">
              <a:solidFill>
                <a:srgbClr val="FF111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2459" y="152400"/>
            <a:ext cx="54989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u="sng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1143000"/>
            <a:ext cx="8991600" cy="2895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771" name="Rectangle 11"/>
          <p:cNvSpPr>
            <a:spLocks noChangeArrowheads="1"/>
          </p:cNvSpPr>
          <p:nvPr/>
        </p:nvSpPr>
        <p:spPr bwMode="auto">
          <a:xfrm>
            <a:off x="152400" y="1219200"/>
            <a:ext cx="88392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3200" b="1" dirty="0">
                <a:solidFill>
                  <a:srgbClr val="0000CC"/>
                </a:solidFill>
                <a:latin typeface="Times New Roman" pitchFamily="18" charset="0"/>
              </a:rPr>
              <a:t>- Trình bày lại chứng minh ?4 vào vở bài học.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  <a:p>
            <a:r>
              <a:rPr lang="af-ZA" sz="3200" b="1" dirty="0">
                <a:solidFill>
                  <a:srgbClr val="0000CC"/>
                </a:solidFill>
                <a:latin typeface="Times New Roman" pitchFamily="18" charset="0"/>
              </a:rPr>
              <a:t>- Học thuộc định lí 1 và 2.</a:t>
            </a:r>
          </a:p>
          <a:p>
            <a:r>
              <a:rPr lang="af-ZA" sz="3200" b="1" dirty="0">
                <a:solidFill>
                  <a:srgbClr val="0000CC"/>
                </a:solidFill>
                <a:latin typeface="Times New Roman" pitchFamily="18" charset="0"/>
              </a:rPr>
              <a:t>- Làm các bài tập </a:t>
            </a:r>
            <a:r>
              <a:rPr lang="af-ZA" sz="3200" b="1" dirty="0" smtClean="0">
                <a:solidFill>
                  <a:srgbClr val="0000CC"/>
                </a:solidFill>
                <a:latin typeface="Times New Roman" pitchFamily="18" charset="0"/>
              </a:rPr>
              <a:t>9, 10, 12/Tr 59, 60 </a:t>
            </a:r>
            <a:r>
              <a:rPr lang="af-ZA" sz="3200" b="1" dirty="0">
                <a:solidFill>
                  <a:srgbClr val="0000CC"/>
                </a:solidFill>
                <a:latin typeface="Times New Roman" pitchFamily="18" charset="0"/>
              </a:rPr>
              <a:t>SGK.</a:t>
            </a:r>
          </a:p>
          <a:p>
            <a:r>
              <a:rPr lang="af-ZA" sz="3200" b="1" dirty="0">
                <a:solidFill>
                  <a:srgbClr val="0000CC"/>
                </a:solidFill>
                <a:latin typeface="Times New Roman" pitchFamily="18" charset="0"/>
              </a:rPr>
              <a:t>- Chuẩn bị tiết sau : </a:t>
            </a:r>
            <a:r>
              <a:rPr lang="af-ZA" sz="2800" b="1" dirty="0" smtClean="0">
                <a:solidFill>
                  <a:srgbClr val="FF0000"/>
                </a:solidFill>
                <a:latin typeface="Times New Roman" pitchFamily="18" charset="0"/>
              </a:rPr>
              <a:t>QUAN HỆ GIỮA BA CẠNH CỦA TAM GIÁC. BẤT ĐẲNG TỨC TAM GIÁC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76200"/>
            <a:ext cx="526868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u="sng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838200"/>
            <a:ext cx="89154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d, AB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d, AC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286000"/>
            <a:ext cx="4953000" cy="2586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79"/>
              </a:clrFrom>
              <a:clrTo>
                <a:srgbClr val="00007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3905250"/>
            <a:ext cx="12223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79"/>
              </a:clrFrom>
              <a:clrTo>
                <a:srgbClr val="00007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7986790">
            <a:off x="3809207" y="4234656"/>
            <a:ext cx="59055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133600" y="22860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4800600"/>
            <a:ext cx="5105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04800" y="520065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19200" y="6324600"/>
            <a:ext cx="6858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AC &gt; AB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4648200" y="5105400"/>
          <a:ext cx="1371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6" imgW="495085" imgH="228501" progId="Equation.DSMT4">
                  <p:embed/>
                </p:oleObj>
              </mc:Choice>
              <mc:Fallback>
                <p:oleObj name="Equation" r:id="rId6" imgW="495085" imgH="22850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05400"/>
                        <a:ext cx="1371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90751E-6 L 0.00174 -0.1789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89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73988E-6 L 0.15937 -0.2039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76200"/>
            <a:ext cx="526868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u="sng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17410" name="TextBox 4"/>
          <p:cNvSpPr txBox="1">
            <a:spLocks noChangeArrowheads="1"/>
          </p:cNvSpPr>
          <p:nvPr/>
        </p:nvSpPr>
        <p:spPr bwMode="auto">
          <a:xfrm>
            <a:off x="228600" y="3589338"/>
            <a:ext cx="8686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2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phát biểu hai định lí về quan hệ giữa góc và cạnh đối diện trong một tam giác ?</a:t>
            </a:r>
          </a:p>
        </p:txBody>
      </p:sp>
      <p:sp>
        <p:nvSpPr>
          <p:cNvPr id="17411" name="TextBox 5"/>
          <p:cNvSpPr txBox="1">
            <a:spLocks noChangeArrowheads="1"/>
          </p:cNvSpPr>
          <p:nvPr/>
        </p:nvSpPr>
        <p:spPr bwMode="auto">
          <a:xfrm>
            <a:off x="228600" y="11430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838200"/>
            <a:ext cx="4953000" cy="2586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ectangle 9"/>
          <p:cNvSpPr/>
          <p:nvPr/>
        </p:nvSpPr>
        <p:spPr>
          <a:xfrm>
            <a:off x="304800" y="4495800"/>
            <a:ext cx="8534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1000" y="4579938"/>
            <a:ext cx="8305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 lí 1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 một tam giác, góc đối diện với cạnh lớn hơn là góc lớn hơn.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4800" y="5638800"/>
            <a:ext cx="8534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81000" y="5722938"/>
            <a:ext cx="8305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 lí 2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 một tam giác, cạnh đối diện với góc lớn hơn là cạnh lớn hơn. </a:t>
            </a:r>
          </a:p>
        </p:txBody>
      </p:sp>
      <p:sp>
        <p:nvSpPr>
          <p:cNvPr id="17417" name="TextBox 11"/>
          <p:cNvSpPr txBox="1">
            <a:spLocks noChangeArrowheads="1"/>
          </p:cNvSpPr>
          <p:nvPr/>
        </p:nvSpPr>
        <p:spPr bwMode="auto">
          <a:xfrm>
            <a:off x="2133600" y="833438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8498" y="838200"/>
            <a:ext cx="9051878" cy="954107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  <p:txBody>
          <a:bodyPr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GIỮA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VUÔNG GÓC VÀ ĐƯỜNG XIÊN, ĐƯỜNG XIÊN VÀ HÌNH CHIẾU 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9" name="Picture 1" descr="AA019189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493434">
            <a:off x="683419" y="6039644"/>
            <a:ext cx="12112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" descr="AA022278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775" y="5924550"/>
            <a:ext cx="471488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8" descr="200235995-00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9688" y="5800725"/>
            <a:ext cx="51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9" descr="AA020053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06575" y="6151563"/>
            <a:ext cx="6810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0" descr="TR003039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5686425"/>
            <a:ext cx="96202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15"/>
          <p:cNvSpPr/>
          <p:nvPr/>
        </p:nvSpPr>
        <p:spPr>
          <a:xfrm>
            <a:off x="10537825" y="2822575"/>
            <a:ext cx="549275" cy="4429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endParaRPr lang="en-US" sz="1400" u="sng">
              <a:solidFill>
                <a:srgbClr val="00808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856788" y="2674938"/>
            <a:ext cx="650875" cy="4746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endParaRPr lang="en-US" sz="1400" u="sng">
              <a:solidFill>
                <a:srgbClr val="008080"/>
              </a:solidFill>
              <a:latin typeface="Times New Roman"/>
              <a:ea typeface="Calibri"/>
              <a:cs typeface="Times New Roman"/>
            </a:endParaRPr>
          </a:p>
        </p:txBody>
      </p:sp>
      <p:pic>
        <p:nvPicPr>
          <p:cNvPr id="8206" name="Picture 4" descr="C:\Program Files (x86)\Microsoft Office\MEDIA\OFFICE12\Bullets\BD14790_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43913" y="80963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5" descr="C:\Program Files (x86)\Microsoft Office\MEDIA\OFFICE12\Bullets\BD14790_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9550" y="85725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8" name="Picture 6" descr="C:\Program Files (x86)\Microsoft Office\MEDIA\OFFICE12\Bullets\BD14981_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345488" y="485775"/>
            <a:ext cx="223837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9" name="Picture 7" descr="C:\Program Files (x86)\Microsoft Office\MEDIA\OFFICE12\Bullets\BD15168_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813800" y="62753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0" name="Picture 9" descr="C:\Program Files (x86)\Microsoft Office\MEDIA\OFFICE12\Bullets\BD21295_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50875" y="112713"/>
            <a:ext cx="2286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10" descr="C:\Program Files (x86)\Microsoft Office\MEDIA\OFFICE12\Bullets\BD21295_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585200" y="825500"/>
            <a:ext cx="2476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2" name="Picture 12" descr="C:\Program Files (x86)\Microsoft Office\MEDIA\OFFICE12\Bullets\BD21302_.gi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82563" y="477838"/>
            <a:ext cx="2286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13" descr="C:\Program Files (x86)\Microsoft Office\MEDIA\OFFICE12\Bullets\BD21299_.gif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766175" y="76200"/>
            <a:ext cx="279400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14" descr="C:\Program Files (x86)\Microsoft Office\MEDIA\OFFICE12\Bullets\BD21308_.gi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27125" y="195263"/>
            <a:ext cx="21431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5" name="Picture 15" descr="C:\Program Files (x86)\Microsoft Office\MEDIA\OFFICE12\Bullets\BD21314_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156575" y="6580188"/>
            <a:ext cx="3984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6" name="Picture 16" descr="C:\Program Files (x86)\Microsoft Office\MEDIA\OFFICE12\Bullets\BD21421_.gif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621713" y="6462713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7" name="Picture 17" descr="C:\Program Files (x86)\Microsoft Office\MEDIA\OFFICE12\Bullets\BD21504_.gif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859838" y="1055688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8" name="Picture 18" descr="C:\Program Files (x86)\Microsoft Office\MEDIA\OFFICE12\Bullets\BD21518_.gif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8086725" y="128588"/>
            <a:ext cx="223838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9" name="Picture 19" descr="C:\Program Files (x86)\Microsoft Office\MEDIA\OFFICE12\Bullets\j0115835.gif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82563" y="1100138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0" name="Picture 23" descr="C:\Program Files (x86)\Microsoft Office\MEDIA\OFFICE12\Bullets\BD15171_.gif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93713" y="830263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1" name="Picture 24" descr="C:\Program Files (x86)\Microsoft Office\MEDIA\OFFICE12\Bullets\BD15060_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669338" y="374650"/>
            <a:ext cx="2857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2" name="Picture 25" descr="C:\Program Files (x86)\Microsoft Office\MEDIA\OFFICE12\Bullets\BD21304_.gif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03263" y="449263"/>
            <a:ext cx="233362" cy="23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3" name="Picture 2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6688138" y="3552825"/>
            <a:ext cx="2430462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457200" y="24384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endParaRPr 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4343400" y="3810000"/>
            <a:ext cx="4171950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8" name="Group 24"/>
          <p:cNvGrpSpPr>
            <a:grpSpLocks/>
          </p:cNvGrpSpPr>
          <p:nvPr/>
        </p:nvGrpSpPr>
        <p:grpSpPr bwMode="auto">
          <a:xfrm>
            <a:off x="5486400" y="1839913"/>
            <a:ext cx="228600" cy="369887"/>
            <a:chOff x="4800600" y="1981200"/>
            <a:chExt cx="228600" cy="369513"/>
          </a:xfrm>
        </p:grpSpPr>
        <p:sp>
          <p:nvSpPr>
            <p:cNvPr id="18700" name="Rectangle 16"/>
            <p:cNvSpPr>
              <a:spLocks noChangeArrowheads="1"/>
            </p:cNvSpPr>
            <p:nvPr/>
          </p:nvSpPr>
          <p:spPr bwMode="auto">
            <a:xfrm>
              <a:off x="4800600" y="1981200"/>
              <a:ext cx="228600" cy="369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A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8701" name="Oval 17"/>
            <p:cNvSpPr>
              <a:spLocks noChangeArrowheads="1"/>
            </p:cNvSpPr>
            <p:nvPr/>
          </p:nvSpPr>
          <p:spPr bwMode="auto">
            <a:xfrm>
              <a:off x="4872391" y="2304925"/>
              <a:ext cx="44755" cy="4475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8378825" y="3429000"/>
            <a:ext cx="384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 sz="2400">
              <a:latin typeface="Calibri" pitchFamily="34" charset="0"/>
            </a:endParaRPr>
          </a:p>
        </p:txBody>
      </p:sp>
      <p:grpSp>
        <p:nvGrpSpPr>
          <p:cNvPr id="22" name="Group 23"/>
          <p:cNvGrpSpPr>
            <a:grpSpLocks/>
          </p:cNvGrpSpPr>
          <p:nvPr/>
        </p:nvGrpSpPr>
        <p:grpSpPr bwMode="auto">
          <a:xfrm>
            <a:off x="5562600" y="2187575"/>
            <a:ext cx="225425" cy="1622425"/>
            <a:chOff x="4894769" y="2327303"/>
            <a:chExt cx="225640" cy="1622370"/>
          </a:xfrm>
        </p:grpSpPr>
        <p:sp>
          <p:nvSpPr>
            <p:cNvPr id="18697" name="Line 8"/>
            <p:cNvSpPr>
              <a:spLocks noChangeShapeType="1"/>
            </p:cNvSpPr>
            <p:nvPr/>
          </p:nvSpPr>
          <p:spPr bwMode="auto">
            <a:xfrm>
              <a:off x="4894769" y="2327303"/>
              <a:ext cx="1865" cy="162237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98" name="Line 9"/>
            <p:cNvSpPr>
              <a:spLocks noChangeShapeType="1"/>
            </p:cNvSpPr>
            <p:nvPr/>
          </p:nvSpPr>
          <p:spPr bwMode="auto">
            <a:xfrm>
              <a:off x="4894769" y="3815407"/>
              <a:ext cx="223775" cy="186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99" name="Line 10"/>
            <p:cNvSpPr>
              <a:spLocks noChangeShapeType="1"/>
            </p:cNvSpPr>
            <p:nvPr/>
          </p:nvSpPr>
          <p:spPr bwMode="auto">
            <a:xfrm>
              <a:off x="5118544" y="3815407"/>
              <a:ext cx="1865" cy="13426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3810000" y="3886200"/>
            <a:ext cx="6172200" cy="914400"/>
            <a:chOff x="575" y="816"/>
            <a:chExt cx="5859" cy="629"/>
          </a:xfrm>
        </p:grpSpPr>
        <p:sp>
          <p:nvSpPr>
            <p:cNvPr id="18581" name="Rectangle 5"/>
            <p:cNvSpPr>
              <a:spLocks noChangeArrowheads="1"/>
            </p:cNvSpPr>
            <p:nvPr/>
          </p:nvSpPr>
          <p:spPr bwMode="auto">
            <a:xfrm>
              <a:off x="576" y="816"/>
              <a:ext cx="4992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582" name="Line 6"/>
            <p:cNvSpPr>
              <a:spLocks noChangeShapeType="1"/>
            </p:cNvSpPr>
            <p:nvPr/>
          </p:nvSpPr>
          <p:spPr bwMode="auto">
            <a:xfrm>
              <a:off x="6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3" name="Line 7"/>
            <p:cNvSpPr>
              <a:spLocks noChangeShapeType="1"/>
            </p:cNvSpPr>
            <p:nvPr/>
          </p:nvSpPr>
          <p:spPr bwMode="auto">
            <a:xfrm>
              <a:off x="7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4" name="Line 8"/>
            <p:cNvSpPr>
              <a:spLocks noChangeShapeType="1"/>
            </p:cNvSpPr>
            <p:nvPr/>
          </p:nvSpPr>
          <p:spPr bwMode="auto">
            <a:xfrm>
              <a:off x="7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5" name="Line 9"/>
            <p:cNvSpPr>
              <a:spLocks noChangeShapeType="1"/>
            </p:cNvSpPr>
            <p:nvPr/>
          </p:nvSpPr>
          <p:spPr bwMode="auto">
            <a:xfrm>
              <a:off x="8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6" name="Line 10"/>
            <p:cNvSpPr>
              <a:spLocks noChangeShapeType="1"/>
            </p:cNvSpPr>
            <p:nvPr/>
          </p:nvSpPr>
          <p:spPr bwMode="auto">
            <a:xfrm>
              <a:off x="8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7" name="Line 11"/>
            <p:cNvSpPr>
              <a:spLocks noChangeShapeType="1"/>
            </p:cNvSpPr>
            <p:nvPr/>
          </p:nvSpPr>
          <p:spPr bwMode="auto">
            <a:xfrm>
              <a:off x="9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8" name="Line 12"/>
            <p:cNvSpPr>
              <a:spLocks noChangeShapeType="1"/>
            </p:cNvSpPr>
            <p:nvPr/>
          </p:nvSpPr>
          <p:spPr bwMode="auto">
            <a:xfrm>
              <a:off x="9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9" name="Line 13"/>
            <p:cNvSpPr>
              <a:spLocks noChangeShapeType="1"/>
            </p:cNvSpPr>
            <p:nvPr/>
          </p:nvSpPr>
          <p:spPr bwMode="auto">
            <a:xfrm>
              <a:off x="10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0" name="Line 14"/>
            <p:cNvSpPr>
              <a:spLocks noChangeShapeType="1"/>
            </p:cNvSpPr>
            <p:nvPr/>
          </p:nvSpPr>
          <p:spPr bwMode="auto">
            <a:xfrm>
              <a:off x="10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1" name="Line 15"/>
            <p:cNvSpPr>
              <a:spLocks noChangeShapeType="1"/>
            </p:cNvSpPr>
            <p:nvPr/>
          </p:nvSpPr>
          <p:spPr bwMode="auto">
            <a:xfrm>
              <a:off x="11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2" name="Line 16"/>
            <p:cNvSpPr>
              <a:spLocks noChangeShapeType="1"/>
            </p:cNvSpPr>
            <p:nvPr/>
          </p:nvSpPr>
          <p:spPr bwMode="auto">
            <a:xfrm>
              <a:off x="12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3" name="Line 17"/>
            <p:cNvSpPr>
              <a:spLocks noChangeShapeType="1"/>
            </p:cNvSpPr>
            <p:nvPr/>
          </p:nvSpPr>
          <p:spPr bwMode="auto">
            <a:xfrm>
              <a:off x="12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4" name="Line 18"/>
            <p:cNvSpPr>
              <a:spLocks noChangeShapeType="1"/>
            </p:cNvSpPr>
            <p:nvPr/>
          </p:nvSpPr>
          <p:spPr bwMode="auto">
            <a:xfrm>
              <a:off x="12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5" name="Line 19"/>
            <p:cNvSpPr>
              <a:spLocks noChangeShapeType="1"/>
            </p:cNvSpPr>
            <p:nvPr/>
          </p:nvSpPr>
          <p:spPr bwMode="auto">
            <a:xfrm>
              <a:off x="13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6" name="Line 20"/>
            <p:cNvSpPr>
              <a:spLocks noChangeShapeType="1"/>
            </p:cNvSpPr>
            <p:nvPr/>
          </p:nvSpPr>
          <p:spPr bwMode="auto">
            <a:xfrm>
              <a:off x="14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7" name="Line 21"/>
            <p:cNvSpPr>
              <a:spLocks noChangeShapeType="1"/>
            </p:cNvSpPr>
            <p:nvPr/>
          </p:nvSpPr>
          <p:spPr bwMode="auto">
            <a:xfrm>
              <a:off x="14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8" name="Line 22"/>
            <p:cNvSpPr>
              <a:spLocks noChangeShapeType="1"/>
            </p:cNvSpPr>
            <p:nvPr/>
          </p:nvSpPr>
          <p:spPr bwMode="auto">
            <a:xfrm>
              <a:off x="15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99" name="Line 23"/>
            <p:cNvSpPr>
              <a:spLocks noChangeShapeType="1"/>
            </p:cNvSpPr>
            <p:nvPr/>
          </p:nvSpPr>
          <p:spPr bwMode="auto">
            <a:xfrm>
              <a:off x="15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0" name="Line 24"/>
            <p:cNvSpPr>
              <a:spLocks noChangeShapeType="1"/>
            </p:cNvSpPr>
            <p:nvPr/>
          </p:nvSpPr>
          <p:spPr bwMode="auto">
            <a:xfrm>
              <a:off x="16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1" name="Line 25"/>
            <p:cNvSpPr>
              <a:spLocks noChangeShapeType="1"/>
            </p:cNvSpPr>
            <p:nvPr/>
          </p:nvSpPr>
          <p:spPr bwMode="auto">
            <a:xfrm>
              <a:off x="17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2" name="Line 26"/>
            <p:cNvSpPr>
              <a:spLocks noChangeShapeType="1"/>
            </p:cNvSpPr>
            <p:nvPr/>
          </p:nvSpPr>
          <p:spPr bwMode="auto">
            <a:xfrm>
              <a:off x="17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3" name="Line 27"/>
            <p:cNvSpPr>
              <a:spLocks noChangeShapeType="1"/>
            </p:cNvSpPr>
            <p:nvPr/>
          </p:nvSpPr>
          <p:spPr bwMode="auto">
            <a:xfrm>
              <a:off x="18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4" name="Line 28"/>
            <p:cNvSpPr>
              <a:spLocks noChangeShapeType="1"/>
            </p:cNvSpPr>
            <p:nvPr/>
          </p:nvSpPr>
          <p:spPr bwMode="auto">
            <a:xfrm>
              <a:off x="19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5" name="Line 29"/>
            <p:cNvSpPr>
              <a:spLocks noChangeShapeType="1"/>
            </p:cNvSpPr>
            <p:nvPr/>
          </p:nvSpPr>
          <p:spPr bwMode="auto">
            <a:xfrm>
              <a:off x="19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6" name="Line 30"/>
            <p:cNvSpPr>
              <a:spLocks noChangeShapeType="1"/>
            </p:cNvSpPr>
            <p:nvPr/>
          </p:nvSpPr>
          <p:spPr bwMode="auto">
            <a:xfrm>
              <a:off x="20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7" name="Line 31"/>
            <p:cNvSpPr>
              <a:spLocks noChangeShapeType="1"/>
            </p:cNvSpPr>
            <p:nvPr/>
          </p:nvSpPr>
          <p:spPr bwMode="auto">
            <a:xfrm>
              <a:off x="20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8" name="Line 32"/>
            <p:cNvSpPr>
              <a:spLocks noChangeShapeType="1"/>
            </p:cNvSpPr>
            <p:nvPr/>
          </p:nvSpPr>
          <p:spPr bwMode="auto">
            <a:xfrm>
              <a:off x="21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09" name="Line 33"/>
            <p:cNvSpPr>
              <a:spLocks noChangeShapeType="1"/>
            </p:cNvSpPr>
            <p:nvPr/>
          </p:nvSpPr>
          <p:spPr bwMode="auto">
            <a:xfrm>
              <a:off x="22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0" name="Line 34"/>
            <p:cNvSpPr>
              <a:spLocks noChangeShapeType="1"/>
            </p:cNvSpPr>
            <p:nvPr/>
          </p:nvSpPr>
          <p:spPr bwMode="auto">
            <a:xfrm>
              <a:off x="22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1" name="Line 35"/>
            <p:cNvSpPr>
              <a:spLocks noChangeShapeType="1"/>
            </p:cNvSpPr>
            <p:nvPr/>
          </p:nvSpPr>
          <p:spPr bwMode="auto">
            <a:xfrm>
              <a:off x="23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2" name="Line 36"/>
            <p:cNvSpPr>
              <a:spLocks noChangeShapeType="1"/>
            </p:cNvSpPr>
            <p:nvPr/>
          </p:nvSpPr>
          <p:spPr bwMode="auto">
            <a:xfrm>
              <a:off x="24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3" name="Line 37"/>
            <p:cNvSpPr>
              <a:spLocks noChangeShapeType="1"/>
            </p:cNvSpPr>
            <p:nvPr/>
          </p:nvSpPr>
          <p:spPr bwMode="auto">
            <a:xfrm>
              <a:off x="24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4" name="Line 38"/>
            <p:cNvSpPr>
              <a:spLocks noChangeShapeType="1"/>
            </p:cNvSpPr>
            <p:nvPr/>
          </p:nvSpPr>
          <p:spPr bwMode="auto">
            <a:xfrm>
              <a:off x="24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5" name="Line 39"/>
            <p:cNvSpPr>
              <a:spLocks noChangeShapeType="1"/>
            </p:cNvSpPr>
            <p:nvPr/>
          </p:nvSpPr>
          <p:spPr bwMode="auto">
            <a:xfrm>
              <a:off x="25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6" name="Line 40"/>
            <p:cNvSpPr>
              <a:spLocks noChangeShapeType="1"/>
            </p:cNvSpPr>
            <p:nvPr/>
          </p:nvSpPr>
          <p:spPr bwMode="auto">
            <a:xfrm>
              <a:off x="26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7" name="Line 41"/>
            <p:cNvSpPr>
              <a:spLocks noChangeShapeType="1"/>
            </p:cNvSpPr>
            <p:nvPr/>
          </p:nvSpPr>
          <p:spPr bwMode="auto">
            <a:xfrm>
              <a:off x="26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8" name="Line 42"/>
            <p:cNvSpPr>
              <a:spLocks noChangeShapeType="1"/>
            </p:cNvSpPr>
            <p:nvPr/>
          </p:nvSpPr>
          <p:spPr bwMode="auto">
            <a:xfrm>
              <a:off x="27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19" name="Line 43"/>
            <p:cNvSpPr>
              <a:spLocks noChangeShapeType="1"/>
            </p:cNvSpPr>
            <p:nvPr/>
          </p:nvSpPr>
          <p:spPr bwMode="auto">
            <a:xfrm>
              <a:off x="27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0" name="Line 44"/>
            <p:cNvSpPr>
              <a:spLocks noChangeShapeType="1"/>
            </p:cNvSpPr>
            <p:nvPr/>
          </p:nvSpPr>
          <p:spPr bwMode="auto">
            <a:xfrm>
              <a:off x="28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1" name="Line 45"/>
            <p:cNvSpPr>
              <a:spLocks noChangeShapeType="1"/>
            </p:cNvSpPr>
            <p:nvPr/>
          </p:nvSpPr>
          <p:spPr bwMode="auto">
            <a:xfrm>
              <a:off x="29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2" name="Line 46"/>
            <p:cNvSpPr>
              <a:spLocks noChangeShapeType="1"/>
            </p:cNvSpPr>
            <p:nvPr/>
          </p:nvSpPr>
          <p:spPr bwMode="auto">
            <a:xfrm>
              <a:off x="29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3" name="Line 47"/>
            <p:cNvSpPr>
              <a:spLocks noChangeShapeType="1"/>
            </p:cNvSpPr>
            <p:nvPr/>
          </p:nvSpPr>
          <p:spPr bwMode="auto">
            <a:xfrm>
              <a:off x="30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4" name="Line 48"/>
            <p:cNvSpPr>
              <a:spLocks noChangeShapeType="1"/>
            </p:cNvSpPr>
            <p:nvPr/>
          </p:nvSpPr>
          <p:spPr bwMode="auto">
            <a:xfrm>
              <a:off x="31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5" name="Line 49"/>
            <p:cNvSpPr>
              <a:spLocks noChangeShapeType="1"/>
            </p:cNvSpPr>
            <p:nvPr/>
          </p:nvSpPr>
          <p:spPr bwMode="auto">
            <a:xfrm>
              <a:off x="31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6" name="Line 50"/>
            <p:cNvSpPr>
              <a:spLocks noChangeShapeType="1"/>
            </p:cNvSpPr>
            <p:nvPr/>
          </p:nvSpPr>
          <p:spPr bwMode="auto">
            <a:xfrm>
              <a:off x="32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7" name="Line 51"/>
            <p:cNvSpPr>
              <a:spLocks noChangeShapeType="1"/>
            </p:cNvSpPr>
            <p:nvPr/>
          </p:nvSpPr>
          <p:spPr bwMode="auto">
            <a:xfrm>
              <a:off x="32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8" name="Line 52"/>
            <p:cNvSpPr>
              <a:spLocks noChangeShapeType="1"/>
            </p:cNvSpPr>
            <p:nvPr/>
          </p:nvSpPr>
          <p:spPr bwMode="auto">
            <a:xfrm>
              <a:off x="33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29" name="Line 53"/>
            <p:cNvSpPr>
              <a:spLocks noChangeShapeType="1"/>
            </p:cNvSpPr>
            <p:nvPr/>
          </p:nvSpPr>
          <p:spPr bwMode="auto">
            <a:xfrm>
              <a:off x="34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0" name="Line 54"/>
            <p:cNvSpPr>
              <a:spLocks noChangeShapeType="1"/>
            </p:cNvSpPr>
            <p:nvPr/>
          </p:nvSpPr>
          <p:spPr bwMode="auto">
            <a:xfrm>
              <a:off x="34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1" name="Line 55"/>
            <p:cNvSpPr>
              <a:spLocks noChangeShapeType="1"/>
            </p:cNvSpPr>
            <p:nvPr/>
          </p:nvSpPr>
          <p:spPr bwMode="auto">
            <a:xfrm>
              <a:off x="35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2" name="Line 56"/>
            <p:cNvSpPr>
              <a:spLocks noChangeShapeType="1"/>
            </p:cNvSpPr>
            <p:nvPr/>
          </p:nvSpPr>
          <p:spPr bwMode="auto">
            <a:xfrm>
              <a:off x="36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3" name="Line 57"/>
            <p:cNvSpPr>
              <a:spLocks noChangeShapeType="1"/>
            </p:cNvSpPr>
            <p:nvPr/>
          </p:nvSpPr>
          <p:spPr bwMode="auto">
            <a:xfrm>
              <a:off x="36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4" name="Line 58"/>
            <p:cNvSpPr>
              <a:spLocks noChangeShapeType="1"/>
            </p:cNvSpPr>
            <p:nvPr/>
          </p:nvSpPr>
          <p:spPr bwMode="auto">
            <a:xfrm>
              <a:off x="36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5" name="Line 59"/>
            <p:cNvSpPr>
              <a:spLocks noChangeShapeType="1"/>
            </p:cNvSpPr>
            <p:nvPr/>
          </p:nvSpPr>
          <p:spPr bwMode="auto">
            <a:xfrm>
              <a:off x="37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6" name="Line 60"/>
            <p:cNvSpPr>
              <a:spLocks noChangeShapeType="1"/>
            </p:cNvSpPr>
            <p:nvPr/>
          </p:nvSpPr>
          <p:spPr bwMode="auto">
            <a:xfrm>
              <a:off x="38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7" name="Line 61"/>
            <p:cNvSpPr>
              <a:spLocks noChangeShapeType="1"/>
            </p:cNvSpPr>
            <p:nvPr/>
          </p:nvSpPr>
          <p:spPr bwMode="auto">
            <a:xfrm>
              <a:off x="38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8" name="Line 62"/>
            <p:cNvSpPr>
              <a:spLocks noChangeShapeType="1"/>
            </p:cNvSpPr>
            <p:nvPr/>
          </p:nvSpPr>
          <p:spPr bwMode="auto">
            <a:xfrm>
              <a:off x="39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39" name="Line 63"/>
            <p:cNvSpPr>
              <a:spLocks noChangeShapeType="1"/>
            </p:cNvSpPr>
            <p:nvPr/>
          </p:nvSpPr>
          <p:spPr bwMode="auto">
            <a:xfrm>
              <a:off x="39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0" name="Line 64"/>
            <p:cNvSpPr>
              <a:spLocks noChangeShapeType="1"/>
            </p:cNvSpPr>
            <p:nvPr/>
          </p:nvSpPr>
          <p:spPr bwMode="auto">
            <a:xfrm>
              <a:off x="40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1" name="Line 65"/>
            <p:cNvSpPr>
              <a:spLocks noChangeShapeType="1"/>
            </p:cNvSpPr>
            <p:nvPr/>
          </p:nvSpPr>
          <p:spPr bwMode="auto">
            <a:xfrm>
              <a:off x="41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2" name="Line 66"/>
            <p:cNvSpPr>
              <a:spLocks noChangeShapeType="1"/>
            </p:cNvSpPr>
            <p:nvPr/>
          </p:nvSpPr>
          <p:spPr bwMode="auto">
            <a:xfrm>
              <a:off x="41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3" name="Line 67"/>
            <p:cNvSpPr>
              <a:spLocks noChangeShapeType="1"/>
            </p:cNvSpPr>
            <p:nvPr/>
          </p:nvSpPr>
          <p:spPr bwMode="auto">
            <a:xfrm>
              <a:off x="42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4" name="Line 68"/>
            <p:cNvSpPr>
              <a:spLocks noChangeShapeType="1"/>
            </p:cNvSpPr>
            <p:nvPr/>
          </p:nvSpPr>
          <p:spPr bwMode="auto">
            <a:xfrm>
              <a:off x="43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5" name="Line 69"/>
            <p:cNvSpPr>
              <a:spLocks noChangeShapeType="1"/>
            </p:cNvSpPr>
            <p:nvPr/>
          </p:nvSpPr>
          <p:spPr bwMode="auto">
            <a:xfrm>
              <a:off x="43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6" name="Line 70"/>
            <p:cNvSpPr>
              <a:spLocks noChangeShapeType="1"/>
            </p:cNvSpPr>
            <p:nvPr/>
          </p:nvSpPr>
          <p:spPr bwMode="auto">
            <a:xfrm>
              <a:off x="44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7" name="Line 71"/>
            <p:cNvSpPr>
              <a:spLocks noChangeShapeType="1"/>
            </p:cNvSpPr>
            <p:nvPr/>
          </p:nvSpPr>
          <p:spPr bwMode="auto">
            <a:xfrm>
              <a:off x="44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8" name="Line 72"/>
            <p:cNvSpPr>
              <a:spLocks noChangeShapeType="1"/>
            </p:cNvSpPr>
            <p:nvPr/>
          </p:nvSpPr>
          <p:spPr bwMode="auto">
            <a:xfrm>
              <a:off x="45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49" name="Line 73"/>
            <p:cNvSpPr>
              <a:spLocks noChangeShapeType="1"/>
            </p:cNvSpPr>
            <p:nvPr/>
          </p:nvSpPr>
          <p:spPr bwMode="auto">
            <a:xfrm>
              <a:off x="46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0" name="Line 74"/>
            <p:cNvSpPr>
              <a:spLocks noChangeShapeType="1"/>
            </p:cNvSpPr>
            <p:nvPr/>
          </p:nvSpPr>
          <p:spPr bwMode="auto">
            <a:xfrm>
              <a:off x="46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1" name="Line 75"/>
            <p:cNvSpPr>
              <a:spLocks noChangeShapeType="1"/>
            </p:cNvSpPr>
            <p:nvPr/>
          </p:nvSpPr>
          <p:spPr bwMode="auto">
            <a:xfrm>
              <a:off x="47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2" name="Line 76"/>
            <p:cNvSpPr>
              <a:spLocks noChangeShapeType="1"/>
            </p:cNvSpPr>
            <p:nvPr/>
          </p:nvSpPr>
          <p:spPr bwMode="auto">
            <a:xfrm>
              <a:off x="48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3" name="Line 77"/>
            <p:cNvSpPr>
              <a:spLocks noChangeShapeType="1"/>
            </p:cNvSpPr>
            <p:nvPr/>
          </p:nvSpPr>
          <p:spPr bwMode="auto">
            <a:xfrm>
              <a:off x="48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4" name="Line 78"/>
            <p:cNvSpPr>
              <a:spLocks noChangeShapeType="1"/>
            </p:cNvSpPr>
            <p:nvPr/>
          </p:nvSpPr>
          <p:spPr bwMode="auto">
            <a:xfrm>
              <a:off x="48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5" name="Line 79"/>
            <p:cNvSpPr>
              <a:spLocks noChangeShapeType="1"/>
            </p:cNvSpPr>
            <p:nvPr/>
          </p:nvSpPr>
          <p:spPr bwMode="auto">
            <a:xfrm>
              <a:off x="49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6" name="Line 80"/>
            <p:cNvSpPr>
              <a:spLocks noChangeShapeType="1"/>
            </p:cNvSpPr>
            <p:nvPr/>
          </p:nvSpPr>
          <p:spPr bwMode="auto">
            <a:xfrm>
              <a:off x="50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7" name="Line 81"/>
            <p:cNvSpPr>
              <a:spLocks noChangeShapeType="1"/>
            </p:cNvSpPr>
            <p:nvPr/>
          </p:nvSpPr>
          <p:spPr bwMode="auto">
            <a:xfrm>
              <a:off x="50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8" name="Line 82"/>
            <p:cNvSpPr>
              <a:spLocks noChangeShapeType="1"/>
            </p:cNvSpPr>
            <p:nvPr/>
          </p:nvSpPr>
          <p:spPr bwMode="auto">
            <a:xfrm>
              <a:off x="11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59" name="Line 83"/>
            <p:cNvSpPr>
              <a:spLocks noChangeShapeType="1"/>
            </p:cNvSpPr>
            <p:nvPr/>
          </p:nvSpPr>
          <p:spPr bwMode="auto">
            <a:xfrm>
              <a:off x="16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0" name="Line 84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1" name="Line 85"/>
            <p:cNvSpPr>
              <a:spLocks noChangeShapeType="1"/>
            </p:cNvSpPr>
            <p:nvPr/>
          </p:nvSpPr>
          <p:spPr bwMode="auto">
            <a:xfrm>
              <a:off x="25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2" name="Line 86"/>
            <p:cNvSpPr>
              <a:spLocks noChangeShapeType="1"/>
            </p:cNvSpPr>
            <p:nvPr/>
          </p:nvSpPr>
          <p:spPr bwMode="auto">
            <a:xfrm>
              <a:off x="30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3" name="Line 87"/>
            <p:cNvSpPr>
              <a:spLocks noChangeShapeType="1"/>
            </p:cNvSpPr>
            <p:nvPr/>
          </p:nvSpPr>
          <p:spPr bwMode="auto">
            <a:xfrm>
              <a:off x="35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4" name="Line 88"/>
            <p:cNvSpPr>
              <a:spLocks noChangeShapeType="1"/>
            </p:cNvSpPr>
            <p:nvPr/>
          </p:nvSpPr>
          <p:spPr bwMode="auto">
            <a:xfrm>
              <a:off x="40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5" name="Line 89"/>
            <p:cNvSpPr>
              <a:spLocks noChangeShapeType="1"/>
            </p:cNvSpPr>
            <p:nvPr/>
          </p:nvSpPr>
          <p:spPr bwMode="auto">
            <a:xfrm>
              <a:off x="45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6" name="Line 90"/>
            <p:cNvSpPr>
              <a:spLocks noChangeShapeType="1"/>
            </p:cNvSpPr>
            <p:nvPr/>
          </p:nvSpPr>
          <p:spPr bwMode="auto">
            <a:xfrm>
              <a:off x="49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7" name="Line 91"/>
            <p:cNvSpPr>
              <a:spLocks noChangeShapeType="1"/>
            </p:cNvSpPr>
            <p:nvPr/>
          </p:nvSpPr>
          <p:spPr bwMode="auto">
            <a:xfrm>
              <a:off x="13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8" name="Line 92"/>
            <p:cNvSpPr>
              <a:spLocks noChangeShapeType="1"/>
            </p:cNvSpPr>
            <p:nvPr/>
          </p:nvSpPr>
          <p:spPr bwMode="auto">
            <a:xfrm>
              <a:off x="18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69" name="Line 93"/>
            <p:cNvSpPr>
              <a:spLocks noChangeShapeType="1"/>
            </p:cNvSpPr>
            <p:nvPr/>
          </p:nvSpPr>
          <p:spPr bwMode="auto">
            <a:xfrm>
              <a:off x="23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70" name="Line 94"/>
            <p:cNvSpPr>
              <a:spLocks noChangeShapeType="1"/>
            </p:cNvSpPr>
            <p:nvPr/>
          </p:nvSpPr>
          <p:spPr bwMode="auto">
            <a:xfrm>
              <a:off x="28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71" name="Line 95"/>
            <p:cNvSpPr>
              <a:spLocks noChangeShapeType="1"/>
            </p:cNvSpPr>
            <p:nvPr/>
          </p:nvSpPr>
          <p:spPr bwMode="auto">
            <a:xfrm>
              <a:off x="33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72" name="Line 96"/>
            <p:cNvSpPr>
              <a:spLocks noChangeShapeType="1"/>
            </p:cNvSpPr>
            <p:nvPr/>
          </p:nvSpPr>
          <p:spPr bwMode="auto">
            <a:xfrm>
              <a:off x="37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73" name="Line 97"/>
            <p:cNvSpPr>
              <a:spLocks noChangeShapeType="1"/>
            </p:cNvSpPr>
            <p:nvPr/>
          </p:nvSpPr>
          <p:spPr bwMode="auto">
            <a:xfrm>
              <a:off x="42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74" name="Line 98"/>
            <p:cNvSpPr>
              <a:spLocks noChangeShapeType="1"/>
            </p:cNvSpPr>
            <p:nvPr/>
          </p:nvSpPr>
          <p:spPr bwMode="auto">
            <a:xfrm>
              <a:off x="47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75" name="Text Box 99"/>
            <p:cNvSpPr txBox="1">
              <a:spLocks noChangeArrowheads="1"/>
            </p:cNvSpPr>
            <p:nvPr/>
          </p:nvSpPr>
          <p:spPr bwMode="auto">
            <a:xfrm>
              <a:off x="575" y="969"/>
              <a:ext cx="7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 Cm</a:t>
              </a:r>
            </a:p>
          </p:txBody>
        </p:sp>
        <p:sp>
          <p:nvSpPr>
            <p:cNvPr id="18676" name="Text Box 100"/>
            <p:cNvSpPr txBox="1">
              <a:spLocks noChangeArrowheads="1"/>
            </p:cNvSpPr>
            <p:nvPr/>
          </p:nvSpPr>
          <p:spPr bwMode="auto">
            <a:xfrm>
              <a:off x="1054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8677" name="Text Box 101"/>
            <p:cNvSpPr txBox="1">
              <a:spLocks noChangeArrowheads="1"/>
            </p:cNvSpPr>
            <p:nvPr/>
          </p:nvSpPr>
          <p:spPr bwMode="auto">
            <a:xfrm>
              <a:off x="1535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8678" name="Text Box 102"/>
            <p:cNvSpPr txBox="1">
              <a:spLocks noChangeArrowheads="1"/>
            </p:cNvSpPr>
            <p:nvPr/>
          </p:nvSpPr>
          <p:spPr bwMode="auto">
            <a:xfrm>
              <a:off x="2014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679" name="Text Box 103"/>
            <p:cNvSpPr txBox="1">
              <a:spLocks noChangeArrowheads="1"/>
            </p:cNvSpPr>
            <p:nvPr/>
          </p:nvSpPr>
          <p:spPr bwMode="auto">
            <a:xfrm>
              <a:off x="2495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8680" name="Text Box 104"/>
            <p:cNvSpPr txBox="1">
              <a:spLocks noChangeArrowheads="1"/>
            </p:cNvSpPr>
            <p:nvPr/>
          </p:nvSpPr>
          <p:spPr bwMode="auto">
            <a:xfrm>
              <a:off x="2972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8681" name="Text Box 105"/>
            <p:cNvSpPr txBox="1">
              <a:spLocks noChangeArrowheads="1"/>
            </p:cNvSpPr>
            <p:nvPr/>
          </p:nvSpPr>
          <p:spPr bwMode="auto">
            <a:xfrm>
              <a:off x="3452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18682" name="Text Box 106"/>
            <p:cNvSpPr txBox="1">
              <a:spLocks noChangeArrowheads="1"/>
            </p:cNvSpPr>
            <p:nvPr/>
          </p:nvSpPr>
          <p:spPr bwMode="auto">
            <a:xfrm>
              <a:off x="3930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18683" name="Text Box 107"/>
            <p:cNvSpPr txBox="1">
              <a:spLocks noChangeArrowheads="1"/>
            </p:cNvSpPr>
            <p:nvPr/>
          </p:nvSpPr>
          <p:spPr bwMode="auto">
            <a:xfrm>
              <a:off x="4411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18684" name="Text Box 108"/>
            <p:cNvSpPr txBox="1">
              <a:spLocks noChangeArrowheads="1"/>
            </p:cNvSpPr>
            <p:nvPr/>
          </p:nvSpPr>
          <p:spPr bwMode="auto">
            <a:xfrm>
              <a:off x="4890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18685" name="Line 109"/>
            <p:cNvSpPr>
              <a:spLocks noChangeShapeType="1"/>
            </p:cNvSpPr>
            <p:nvPr/>
          </p:nvSpPr>
          <p:spPr bwMode="auto">
            <a:xfrm>
              <a:off x="51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86" name="Line 110"/>
            <p:cNvSpPr>
              <a:spLocks noChangeShapeType="1"/>
            </p:cNvSpPr>
            <p:nvPr/>
          </p:nvSpPr>
          <p:spPr bwMode="auto">
            <a:xfrm>
              <a:off x="51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87" name="Line 111"/>
            <p:cNvSpPr>
              <a:spLocks noChangeShapeType="1"/>
            </p:cNvSpPr>
            <p:nvPr/>
          </p:nvSpPr>
          <p:spPr bwMode="auto">
            <a:xfrm>
              <a:off x="52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88" name="Line 112"/>
            <p:cNvSpPr>
              <a:spLocks noChangeShapeType="1"/>
            </p:cNvSpPr>
            <p:nvPr/>
          </p:nvSpPr>
          <p:spPr bwMode="auto">
            <a:xfrm>
              <a:off x="53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89" name="Line 113"/>
            <p:cNvSpPr>
              <a:spLocks noChangeShapeType="1"/>
            </p:cNvSpPr>
            <p:nvPr/>
          </p:nvSpPr>
          <p:spPr bwMode="auto">
            <a:xfrm>
              <a:off x="53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90" name="Line 114"/>
            <p:cNvSpPr>
              <a:spLocks noChangeShapeType="1"/>
            </p:cNvSpPr>
            <p:nvPr/>
          </p:nvSpPr>
          <p:spPr bwMode="auto">
            <a:xfrm>
              <a:off x="54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91" name="Line 115"/>
            <p:cNvSpPr>
              <a:spLocks noChangeShapeType="1"/>
            </p:cNvSpPr>
            <p:nvPr/>
          </p:nvSpPr>
          <p:spPr bwMode="auto">
            <a:xfrm>
              <a:off x="52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92" name="Line 116"/>
            <p:cNvSpPr>
              <a:spLocks noChangeShapeType="1"/>
            </p:cNvSpPr>
            <p:nvPr/>
          </p:nvSpPr>
          <p:spPr bwMode="auto">
            <a:xfrm>
              <a:off x="54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93" name="Text Box 117"/>
            <p:cNvSpPr txBox="1">
              <a:spLocks noChangeArrowheads="1"/>
            </p:cNvSpPr>
            <p:nvPr/>
          </p:nvSpPr>
          <p:spPr bwMode="auto">
            <a:xfrm>
              <a:off x="5232" y="968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18694" name="Text Box 118"/>
            <p:cNvSpPr txBox="1">
              <a:spLocks noChangeArrowheads="1"/>
            </p:cNvSpPr>
            <p:nvPr/>
          </p:nvSpPr>
          <p:spPr bwMode="auto">
            <a:xfrm>
              <a:off x="4918" y="1193"/>
              <a:ext cx="15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THCS Phulac</a:t>
              </a:r>
            </a:p>
          </p:txBody>
        </p:sp>
        <p:sp>
          <p:nvSpPr>
            <p:cNvPr id="18695" name="Line 119"/>
            <p:cNvSpPr>
              <a:spLocks noChangeShapeType="1"/>
            </p:cNvSpPr>
            <p:nvPr/>
          </p:nvSpPr>
          <p:spPr bwMode="auto">
            <a:xfrm>
              <a:off x="576" y="1392"/>
              <a:ext cx="4992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96" name="Line 120"/>
            <p:cNvSpPr>
              <a:spLocks noChangeShapeType="1"/>
            </p:cNvSpPr>
            <p:nvPr/>
          </p:nvSpPr>
          <p:spPr bwMode="auto">
            <a:xfrm>
              <a:off x="576" y="816"/>
              <a:ext cx="0" cy="5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" name="Group 4"/>
          <p:cNvGrpSpPr>
            <a:grpSpLocks/>
          </p:cNvGrpSpPr>
          <p:nvPr/>
        </p:nvGrpSpPr>
        <p:grpSpPr bwMode="auto">
          <a:xfrm rot="2332658">
            <a:off x="3444875" y="3117850"/>
            <a:ext cx="6172200" cy="914400"/>
            <a:chOff x="575" y="816"/>
            <a:chExt cx="5859" cy="629"/>
          </a:xfrm>
        </p:grpSpPr>
        <p:sp>
          <p:nvSpPr>
            <p:cNvPr id="18465" name="Rectangle 5"/>
            <p:cNvSpPr>
              <a:spLocks noChangeArrowheads="1"/>
            </p:cNvSpPr>
            <p:nvPr/>
          </p:nvSpPr>
          <p:spPr bwMode="auto">
            <a:xfrm>
              <a:off x="576" y="816"/>
              <a:ext cx="4992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6" name="Line 6"/>
            <p:cNvSpPr>
              <a:spLocks noChangeShapeType="1"/>
            </p:cNvSpPr>
            <p:nvPr/>
          </p:nvSpPr>
          <p:spPr bwMode="auto">
            <a:xfrm>
              <a:off x="6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Line 7"/>
            <p:cNvSpPr>
              <a:spLocks noChangeShapeType="1"/>
            </p:cNvSpPr>
            <p:nvPr/>
          </p:nvSpPr>
          <p:spPr bwMode="auto">
            <a:xfrm>
              <a:off x="7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8"/>
            <p:cNvSpPr>
              <a:spLocks noChangeShapeType="1"/>
            </p:cNvSpPr>
            <p:nvPr/>
          </p:nvSpPr>
          <p:spPr bwMode="auto">
            <a:xfrm>
              <a:off x="7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9"/>
            <p:cNvSpPr>
              <a:spLocks noChangeShapeType="1"/>
            </p:cNvSpPr>
            <p:nvPr/>
          </p:nvSpPr>
          <p:spPr bwMode="auto">
            <a:xfrm>
              <a:off x="8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Line 10"/>
            <p:cNvSpPr>
              <a:spLocks noChangeShapeType="1"/>
            </p:cNvSpPr>
            <p:nvPr/>
          </p:nvSpPr>
          <p:spPr bwMode="auto">
            <a:xfrm>
              <a:off x="8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Line 11"/>
            <p:cNvSpPr>
              <a:spLocks noChangeShapeType="1"/>
            </p:cNvSpPr>
            <p:nvPr/>
          </p:nvSpPr>
          <p:spPr bwMode="auto">
            <a:xfrm>
              <a:off x="9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2" name="Line 12"/>
            <p:cNvSpPr>
              <a:spLocks noChangeShapeType="1"/>
            </p:cNvSpPr>
            <p:nvPr/>
          </p:nvSpPr>
          <p:spPr bwMode="auto">
            <a:xfrm>
              <a:off x="9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Line 13"/>
            <p:cNvSpPr>
              <a:spLocks noChangeShapeType="1"/>
            </p:cNvSpPr>
            <p:nvPr/>
          </p:nvSpPr>
          <p:spPr bwMode="auto">
            <a:xfrm>
              <a:off x="10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Line 14"/>
            <p:cNvSpPr>
              <a:spLocks noChangeShapeType="1"/>
            </p:cNvSpPr>
            <p:nvPr/>
          </p:nvSpPr>
          <p:spPr bwMode="auto">
            <a:xfrm>
              <a:off x="10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Line 15"/>
            <p:cNvSpPr>
              <a:spLocks noChangeShapeType="1"/>
            </p:cNvSpPr>
            <p:nvPr/>
          </p:nvSpPr>
          <p:spPr bwMode="auto">
            <a:xfrm>
              <a:off x="11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6" name="Line 16"/>
            <p:cNvSpPr>
              <a:spLocks noChangeShapeType="1"/>
            </p:cNvSpPr>
            <p:nvPr/>
          </p:nvSpPr>
          <p:spPr bwMode="auto">
            <a:xfrm>
              <a:off x="12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7" name="Line 17"/>
            <p:cNvSpPr>
              <a:spLocks noChangeShapeType="1"/>
            </p:cNvSpPr>
            <p:nvPr/>
          </p:nvSpPr>
          <p:spPr bwMode="auto">
            <a:xfrm>
              <a:off x="12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8" name="Line 18"/>
            <p:cNvSpPr>
              <a:spLocks noChangeShapeType="1"/>
            </p:cNvSpPr>
            <p:nvPr/>
          </p:nvSpPr>
          <p:spPr bwMode="auto">
            <a:xfrm>
              <a:off x="12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9" name="Line 19"/>
            <p:cNvSpPr>
              <a:spLocks noChangeShapeType="1"/>
            </p:cNvSpPr>
            <p:nvPr/>
          </p:nvSpPr>
          <p:spPr bwMode="auto">
            <a:xfrm>
              <a:off x="13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0" name="Line 20"/>
            <p:cNvSpPr>
              <a:spLocks noChangeShapeType="1"/>
            </p:cNvSpPr>
            <p:nvPr/>
          </p:nvSpPr>
          <p:spPr bwMode="auto">
            <a:xfrm>
              <a:off x="14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Line 21"/>
            <p:cNvSpPr>
              <a:spLocks noChangeShapeType="1"/>
            </p:cNvSpPr>
            <p:nvPr/>
          </p:nvSpPr>
          <p:spPr bwMode="auto">
            <a:xfrm>
              <a:off x="14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2" name="Line 22"/>
            <p:cNvSpPr>
              <a:spLocks noChangeShapeType="1"/>
            </p:cNvSpPr>
            <p:nvPr/>
          </p:nvSpPr>
          <p:spPr bwMode="auto">
            <a:xfrm>
              <a:off x="15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Line 23"/>
            <p:cNvSpPr>
              <a:spLocks noChangeShapeType="1"/>
            </p:cNvSpPr>
            <p:nvPr/>
          </p:nvSpPr>
          <p:spPr bwMode="auto">
            <a:xfrm>
              <a:off x="15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4" name="Line 24"/>
            <p:cNvSpPr>
              <a:spLocks noChangeShapeType="1"/>
            </p:cNvSpPr>
            <p:nvPr/>
          </p:nvSpPr>
          <p:spPr bwMode="auto">
            <a:xfrm>
              <a:off x="16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Line 25"/>
            <p:cNvSpPr>
              <a:spLocks noChangeShapeType="1"/>
            </p:cNvSpPr>
            <p:nvPr/>
          </p:nvSpPr>
          <p:spPr bwMode="auto">
            <a:xfrm>
              <a:off x="17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6" name="Line 26"/>
            <p:cNvSpPr>
              <a:spLocks noChangeShapeType="1"/>
            </p:cNvSpPr>
            <p:nvPr/>
          </p:nvSpPr>
          <p:spPr bwMode="auto">
            <a:xfrm>
              <a:off x="17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7" name="Line 27"/>
            <p:cNvSpPr>
              <a:spLocks noChangeShapeType="1"/>
            </p:cNvSpPr>
            <p:nvPr/>
          </p:nvSpPr>
          <p:spPr bwMode="auto">
            <a:xfrm>
              <a:off x="18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8" name="Line 28"/>
            <p:cNvSpPr>
              <a:spLocks noChangeShapeType="1"/>
            </p:cNvSpPr>
            <p:nvPr/>
          </p:nvSpPr>
          <p:spPr bwMode="auto">
            <a:xfrm>
              <a:off x="19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9" name="Line 29"/>
            <p:cNvSpPr>
              <a:spLocks noChangeShapeType="1"/>
            </p:cNvSpPr>
            <p:nvPr/>
          </p:nvSpPr>
          <p:spPr bwMode="auto">
            <a:xfrm>
              <a:off x="19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0" name="Line 30"/>
            <p:cNvSpPr>
              <a:spLocks noChangeShapeType="1"/>
            </p:cNvSpPr>
            <p:nvPr/>
          </p:nvSpPr>
          <p:spPr bwMode="auto">
            <a:xfrm>
              <a:off x="20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1" name="Line 31"/>
            <p:cNvSpPr>
              <a:spLocks noChangeShapeType="1"/>
            </p:cNvSpPr>
            <p:nvPr/>
          </p:nvSpPr>
          <p:spPr bwMode="auto">
            <a:xfrm>
              <a:off x="20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2" name="Line 32"/>
            <p:cNvSpPr>
              <a:spLocks noChangeShapeType="1"/>
            </p:cNvSpPr>
            <p:nvPr/>
          </p:nvSpPr>
          <p:spPr bwMode="auto">
            <a:xfrm>
              <a:off x="21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3" name="Line 33"/>
            <p:cNvSpPr>
              <a:spLocks noChangeShapeType="1"/>
            </p:cNvSpPr>
            <p:nvPr/>
          </p:nvSpPr>
          <p:spPr bwMode="auto">
            <a:xfrm>
              <a:off x="22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4" name="Line 34"/>
            <p:cNvSpPr>
              <a:spLocks noChangeShapeType="1"/>
            </p:cNvSpPr>
            <p:nvPr/>
          </p:nvSpPr>
          <p:spPr bwMode="auto">
            <a:xfrm>
              <a:off x="22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5" name="Line 35"/>
            <p:cNvSpPr>
              <a:spLocks noChangeShapeType="1"/>
            </p:cNvSpPr>
            <p:nvPr/>
          </p:nvSpPr>
          <p:spPr bwMode="auto">
            <a:xfrm>
              <a:off x="23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6" name="Line 36"/>
            <p:cNvSpPr>
              <a:spLocks noChangeShapeType="1"/>
            </p:cNvSpPr>
            <p:nvPr/>
          </p:nvSpPr>
          <p:spPr bwMode="auto">
            <a:xfrm>
              <a:off x="24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7" name="Line 37"/>
            <p:cNvSpPr>
              <a:spLocks noChangeShapeType="1"/>
            </p:cNvSpPr>
            <p:nvPr/>
          </p:nvSpPr>
          <p:spPr bwMode="auto">
            <a:xfrm>
              <a:off x="24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8" name="Line 38"/>
            <p:cNvSpPr>
              <a:spLocks noChangeShapeType="1"/>
            </p:cNvSpPr>
            <p:nvPr/>
          </p:nvSpPr>
          <p:spPr bwMode="auto">
            <a:xfrm>
              <a:off x="24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9" name="Line 39"/>
            <p:cNvSpPr>
              <a:spLocks noChangeShapeType="1"/>
            </p:cNvSpPr>
            <p:nvPr/>
          </p:nvSpPr>
          <p:spPr bwMode="auto">
            <a:xfrm>
              <a:off x="25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0" name="Line 40"/>
            <p:cNvSpPr>
              <a:spLocks noChangeShapeType="1"/>
            </p:cNvSpPr>
            <p:nvPr/>
          </p:nvSpPr>
          <p:spPr bwMode="auto">
            <a:xfrm>
              <a:off x="26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1" name="Line 41"/>
            <p:cNvSpPr>
              <a:spLocks noChangeShapeType="1"/>
            </p:cNvSpPr>
            <p:nvPr/>
          </p:nvSpPr>
          <p:spPr bwMode="auto">
            <a:xfrm>
              <a:off x="26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2" name="Line 42"/>
            <p:cNvSpPr>
              <a:spLocks noChangeShapeType="1"/>
            </p:cNvSpPr>
            <p:nvPr/>
          </p:nvSpPr>
          <p:spPr bwMode="auto">
            <a:xfrm>
              <a:off x="27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3" name="Line 43"/>
            <p:cNvSpPr>
              <a:spLocks noChangeShapeType="1"/>
            </p:cNvSpPr>
            <p:nvPr/>
          </p:nvSpPr>
          <p:spPr bwMode="auto">
            <a:xfrm>
              <a:off x="27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4" name="Line 44"/>
            <p:cNvSpPr>
              <a:spLocks noChangeShapeType="1"/>
            </p:cNvSpPr>
            <p:nvPr/>
          </p:nvSpPr>
          <p:spPr bwMode="auto">
            <a:xfrm>
              <a:off x="28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5" name="Line 45"/>
            <p:cNvSpPr>
              <a:spLocks noChangeShapeType="1"/>
            </p:cNvSpPr>
            <p:nvPr/>
          </p:nvSpPr>
          <p:spPr bwMode="auto">
            <a:xfrm>
              <a:off x="29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6" name="Line 46"/>
            <p:cNvSpPr>
              <a:spLocks noChangeShapeType="1"/>
            </p:cNvSpPr>
            <p:nvPr/>
          </p:nvSpPr>
          <p:spPr bwMode="auto">
            <a:xfrm>
              <a:off x="29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7" name="Line 47"/>
            <p:cNvSpPr>
              <a:spLocks noChangeShapeType="1"/>
            </p:cNvSpPr>
            <p:nvPr/>
          </p:nvSpPr>
          <p:spPr bwMode="auto">
            <a:xfrm>
              <a:off x="30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8" name="Line 48"/>
            <p:cNvSpPr>
              <a:spLocks noChangeShapeType="1"/>
            </p:cNvSpPr>
            <p:nvPr/>
          </p:nvSpPr>
          <p:spPr bwMode="auto">
            <a:xfrm>
              <a:off x="31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9" name="Line 49"/>
            <p:cNvSpPr>
              <a:spLocks noChangeShapeType="1"/>
            </p:cNvSpPr>
            <p:nvPr/>
          </p:nvSpPr>
          <p:spPr bwMode="auto">
            <a:xfrm>
              <a:off x="31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0" name="Line 50"/>
            <p:cNvSpPr>
              <a:spLocks noChangeShapeType="1"/>
            </p:cNvSpPr>
            <p:nvPr/>
          </p:nvSpPr>
          <p:spPr bwMode="auto">
            <a:xfrm>
              <a:off x="32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1" name="Line 51"/>
            <p:cNvSpPr>
              <a:spLocks noChangeShapeType="1"/>
            </p:cNvSpPr>
            <p:nvPr/>
          </p:nvSpPr>
          <p:spPr bwMode="auto">
            <a:xfrm>
              <a:off x="32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2" name="Line 52"/>
            <p:cNvSpPr>
              <a:spLocks noChangeShapeType="1"/>
            </p:cNvSpPr>
            <p:nvPr/>
          </p:nvSpPr>
          <p:spPr bwMode="auto">
            <a:xfrm>
              <a:off x="33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3" name="Line 53"/>
            <p:cNvSpPr>
              <a:spLocks noChangeShapeType="1"/>
            </p:cNvSpPr>
            <p:nvPr/>
          </p:nvSpPr>
          <p:spPr bwMode="auto">
            <a:xfrm>
              <a:off x="34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4" name="Line 54"/>
            <p:cNvSpPr>
              <a:spLocks noChangeShapeType="1"/>
            </p:cNvSpPr>
            <p:nvPr/>
          </p:nvSpPr>
          <p:spPr bwMode="auto">
            <a:xfrm>
              <a:off x="34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5" name="Line 55"/>
            <p:cNvSpPr>
              <a:spLocks noChangeShapeType="1"/>
            </p:cNvSpPr>
            <p:nvPr/>
          </p:nvSpPr>
          <p:spPr bwMode="auto">
            <a:xfrm>
              <a:off x="35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6" name="Line 56"/>
            <p:cNvSpPr>
              <a:spLocks noChangeShapeType="1"/>
            </p:cNvSpPr>
            <p:nvPr/>
          </p:nvSpPr>
          <p:spPr bwMode="auto">
            <a:xfrm>
              <a:off x="36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7" name="Line 57"/>
            <p:cNvSpPr>
              <a:spLocks noChangeShapeType="1"/>
            </p:cNvSpPr>
            <p:nvPr/>
          </p:nvSpPr>
          <p:spPr bwMode="auto">
            <a:xfrm>
              <a:off x="36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8" name="Line 58"/>
            <p:cNvSpPr>
              <a:spLocks noChangeShapeType="1"/>
            </p:cNvSpPr>
            <p:nvPr/>
          </p:nvSpPr>
          <p:spPr bwMode="auto">
            <a:xfrm>
              <a:off x="36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9" name="Line 59"/>
            <p:cNvSpPr>
              <a:spLocks noChangeShapeType="1"/>
            </p:cNvSpPr>
            <p:nvPr/>
          </p:nvSpPr>
          <p:spPr bwMode="auto">
            <a:xfrm>
              <a:off x="37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0" name="Line 60"/>
            <p:cNvSpPr>
              <a:spLocks noChangeShapeType="1"/>
            </p:cNvSpPr>
            <p:nvPr/>
          </p:nvSpPr>
          <p:spPr bwMode="auto">
            <a:xfrm>
              <a:off x="38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1" name="Line 61"/>
            <p:cNvSpPr>
              <a:spLocks noChangeShapeType="1"/>
            </p:cNvSpPr>
            <p:nvPr/>
          </p:nvSpPr>
          <p:spPr bwMode="auto">
            <a:xfrm>
              <a:off x="38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2" name="Line 62"/>
            <p:cNvSpPr>
              <a:spLocks noChangeShapeType="1"/>
            </p:cNvSpPr>
            <p:nvPr/>
          </p:nvSpPr>
          <p:spPr bwMode="auto">
            <a:xfrm>
              <a:off x="39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3" name="Line 63"/>
            <p:cNvSpPr>
              <a:spLocks noChangeShapeType="1"/>
            </p:cNvSpPr>
            <p:nvPr/>
          </p:nvSpPr>
          <p:spPr bwMode="auto">
            <a:xfrm>
              <a:off x="39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4" name="Line 64"/>
            <p:cNvSpPr>
              <a:spLocks noChangeShapeType="1"/>
            </p:cNvSpPr>
            <p:nvPr/>
          </p:nvSpPr>
          <p:spPr bwMode="auto">
            <a:xfrm>
              <a:off x="40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5" name="Line 65"/>
            <p:cNvSpPr>
              <a:spLocks noChangeShapeType="1"/>
            </p:cNvSpPr>
            <p:nvPr/>
          </p:nvSpPr>
          <p:spPr bwMode="auto">
            <a:xfrm>
              <a:off x="41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6" name="Line 66"/>
            <p:cNvSpPr>
              <a:spLocks noChangeShapeType="1"/>
            </p:cNvSpPr>
            <p:nvPr/>
          </p:nvSpPr>
          <p:spPr bwMode="auto">
            <a:xfrm>
              <a:off x="41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7" name="Line 67"/>
            <p:cNvSpPr>
              <a:spLocks noChangeShapeType="1"/>
            </p:cNvSpPr>
            <p:nvPr/>
          </p:nvSpPr>
          <p:spPr bwMode="auto">
            <a:xfrm>
              <a:off x="42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8" name="Line 68"/>
            <p:cNvSpPr>
              <a:spLocks noChangeShapeType="1"/>
            </p:cNvSpPr>
            <p:nvPr/>
          </p:nvSpPr>
          <p:spPr bwMode="auto">
            <a:xfrm>
              <a:off x="43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9" name="Line 69"/>
            <p:cNvSpPr>
              <a:spLocks noChangeShapeType="1"/>
            </p:cNvSpPr>
            <p:nvPr/>
          </p:nvSpPr>
          <p:spPr bwMode="auto">
            <a:xfrm>
              <a:off x="43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0" name="Line 70"/>
            <p:cNvSpPr>
              <a:spLocks noChangeShapeType="1"/>
            </p:cNvSpPr>
            <p:nvPr/>
          </p:nvSpPr>
          <p:spPr bwMode="auto">
            <a:xfrm>
              <a:off x="44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1" name="Line 71"/>
            <p:cNvSpPr>
              <a:spLocks noChangeShapeType="1"/>
            </p:cNvSpPr>
            <p:nvPr/>
          </p:nvSpPr>
          <p:spPr bwMode="auto">
            <a:xfrm>
              <a:off x="44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2" name="Line 72"/>
            <p:cNvSpPr>
              <a:spLocks noChangeShapeType="1"/>
            </p:cNvSpPr>
            <p:nvPr/>
          </p:nvSpPr>
          <p:spPr bwMode="auto">
            <a:xfrm>
              <a:off x="45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3" name="Line 73"/>
            <p:cNvSpPr>
              <a:spLocks noChangeShapeType="1"/>
            </p:cNvSpPr>
            <p:nvPr/>
          </p:nvSpPr>
          <p:spPr bwMode="auto">
            <a:xfrm>
              <a:off x="46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4" name="Line 74"/>
            <p:cNvSpPr>
              <a:spLocks noChangeShapeType="1"/>
            </p:cNvSpPr>
            <p:nvPr/>
          </p:nvSpPr>
          <p:spPr bwMode="auto">
            <a:xfrm>
              <a:off x="46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5" name="Line 75"/>
            <p:cNvSpPr>
              <a:spLocks noChangeShapeType="1"/>
            </p:cNvSpPr>
            <p:nvPr/>
          </p:nvSpPr>
          <p:spPr bwMode="auto">
            <a:xfrm>
              <a:off x="47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6" name="Line 76"/>
            <p:cNvSpPr>
              <a:spLocks noChangeShapeType="1"/>
            </p:cNvSpPr>
            <p:nvPr/>
          </p:nvSpPr>
          <p:spPr bwMode="auto">
            <a:xfrm>
              <a:off x="48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7" name="Line 77"/>
            <p:cNvSpPr>
              <a:spLocks noChangeShapeType="1"/>
            </p:cNvSpPr>
            <p:nvPr/>
          </p:nvSpPr>
          <p:spPr bwMode="auto">
            <a:xfrm>
              <a:off x="48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8" name="Line 78"/>
            <p:cNvSpPr>
              <a:spLocks noChangeShapeType="1"/>
            </p:cNvSpPr>
            <p:nvPr/>
          </p:nvSpPr>
          <p:spPr bwMode="auto">
            <a:xfrm>
              <a:off x="48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39" name="Line 79"/>
            <p:cNvSpPr>
              <a:spLocks noChangeShapeType="1"/>
            </p:cNvSpPr>
            <p:nvPr/>
          </p:nvSpPr>
          <p:spPr bwMode="auto">
            <a:xfrm>
              <a:off x="49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0" name="Line 80"/>
            <p:cNvSpPr>
              <a:spLocks noChangeShapeType="1"/>
            </p:cNvSpPr>
            <p:nvPr/>
          </p:nvSpPr>
          <p:spPr bwMode="auto">
            <a:xfrm>
              <a:off x="50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1" name="Line 81"/>
            <p:cNvSpPr>
              <a:spLocks noChangeShapeType="1"/>
            </p:cNvSpPr>
            <p:nvPr/>
          </p:nvSpPr>
          <p:spPr bwMode="auto">
            <a:xfrm>
              <a:off x="50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2" name="Line 82"/>
            <p:cNvSpPr>
              <a:spLocks noChangeShapeType="1"/>
            </p:cNvSpPr>
            <p:nvPr/>
          </p:nvSpPr>
          <p:spPr bwMode="auto">
            <a:xfrm>
              <a:off x="11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3" name="Line 83"/>
            <p:cNvSpPr>
              <a:spLocks noChangeShapeType="1"/>
            </p:cNvSpPr>
            <p:nvPr/>
          </p:nvSpPr>
          <p:spPr bwMode="auto">
            <a:xfrm>
              <a:off x="16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4" name="Line 84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5" name="Line 85"/>
            <p:cNvSpPr>
              <a:spLocks noChangeShapeType="1"/>
            </p:cNvSpPr>
            <p:nvPr/>
          </p:nvSpPr>
          <p:spPr bwMode="auto">
            <a:xfrm>
              <a:off x="25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6" name="Line 86"/>
            <p:cNvSpPr>
              <a:spLocks noChangeShapeType="1"/>
            </p:cNvSpPr>
            <p:nvPr/>
          </p:nvSpPr>
          <p:spPr bwMode="auto">
            <a:xfrm>
              <a:off x="30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7" name="Line 87"/>
            <p:cNvSpPr>
              <a:spLocks noChangeShapeType="1"/>
            </p:cNvSpPr>
            <p:nvPr/>
          </p:nvSpPr>
          <p:spPr bwMode="auto">
            <a:xfrm>
              <a:off x="35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8" name="Line 88"/>
            <p:cNvSpPr>
              <a:spLocks noChangeShapeType="1"/>
            </p:cNvSpPr>
            <p:nvPr/>
          </p:nvSpPr>
          <p:spPr bwMode="auto">
            <a:xfrm>
              <a:off x="40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49" name="Line 89"/>
            <p:cNvSpPr>
              <a:spLocks noChangeShapeType="1"/>
            </p:cNvSpPr>
            <p:nvPr/>
          </p:nvSpPr>
          <p:spPr bwMode="auto">
            <a:xfrm>
              <a:off x="45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0" name="Line 90"/>
            <p:cNvSpPr>
              <a:spLocks noChangeShapeType="1"/>
            </p:cNvSpPr>
            <p:nvPr/>
          </p:nvSpPr>
          <p:spPr bwMode="auto">
            <a:xfrm>
              <a:off x="49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1" name="Line 91"/>
            <p:cNvSpPr>
              <a:spLocks noChangeShapeType="1"/>
            </p:cNvSpPr>
            <p:nvPr/>
          </p:nvSpPr>
          <p:spPr bwMode="auto">
            <a:xfrm>
              <a:off x="13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2" name="Line 92"/>
            <p:cNvSpPr>
              <a:spLocks noChangeShapeType="1"/>
            </p:cNvSpPr>
            <p:nvPr/>
          </p:nvSpPr>
          <p:spPr bwMode="auto">
            <a:xfrm>
              <a:off x="18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3" name="Line 93"/>
            <p:cNvSpPr>
              <a:spLocks noChangeShapeType="1"/>
            </p:cNvSpPr>
            <p:nvPr/>
          </p:nvSpPr>
          <p:spPr bwMode="auto">
            <a:xfrm>
              <a:off x="23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4" name="Line 94"/>
            <p:cNvSpPr>
              <a:spLocks noChangeShapeType="1"/>
            </p:cNvSpPr>
            <p:nvPr/>
          </p:nvSpPr>
          <p:spPr bwMode="auto">
            <a:xfrm>
              <a:off x="28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5" name="Line 95"/>
            <p:cNvSpPr>
              <a:spLocks noChangeShapeType="1"/>
            </p:cNvSpPr>
            <p:nvPr/>
          </p:nvSpPr>
          <p:spPr bwMode="auto">
            <a:xfrm>
              <a:off x="33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6" name="Line 96"/>
            <p:cNvSpPr>
              <a:spLocks noChangeShapeType="1"/>
            </p:cNvSpPr>
            <p:nvPr/>
          </p:nvSpPr>
          <p:spPr bwMode="auto">
            <a:xfrm>
              <a:off x="37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7" name="Line 97"/>
            <p:cNvSpPr>
              <a:spLocks noChangeShapeType="1"/>
            </p:cNvSpPr>
            <p:nvPr/>
          </p:nvSpPr>
          <p:spPr bwMode="auto">
            <a:xfrm>
              <a:off x="42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8" name="Line 98"/>
            <p:cNvSpPr>
              <a:spLocks noChangeShapeType="1"/>
            </p:cNvSpPr>
            <p:nvPr/>
          </p:nvSpPr>
          <p:spPr bwMode="auto">
            <a:xfrm>
              <a:off x="47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9" name="Text Box 99"/>
            <p:cNvSpPr txBox="1">
              <a:spLocks noChangeArrowheads="1"/>
            </p:cNvSpPr>
            <p:nvPr/>
          </p:nvSpPr>
          <p:spPr bwMode="auto">
            <a:xfrm>
              <a:off x="575" y="969"/>
              <a:ext cx="7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 Cm</a:t>
              </a:r>
            </a:p>
          </p:txBody>
        </p:sp>
        <p:sp>
          <p:nvSpPr>
            <p:cNvPr id="18560" name="Text Box 100"/>
            <p:cNvSpPr txBox="1">
              <a:spLocks noChangeArrowheads="1"/>
            </p:cNvSpPr>
            <p:nvPr/>
          </p:nvSpPr>
          <p:spPr bwMode="auto">
            <a:xfrm>
              <a:off x="1054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8561" name="Text Box 101"/>
            <p:cNvSpPr txBox="1">
              <a:spLocks noChangeArrowheads="1"/>
            </p:cNvSpPr>
            <p:nvPr/>
          </p:nvSpPr>
          <p:spPr bwMode="auto">
            <a:xfrm>
              <a:off x="1535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8562" name="Text Box 102"/>
            <p:cNvSpPr txBox="1">
              <a:spLocks noChangeArrowheads="1"/>
            </p:cNvSpPr>
            <p:nvPr/>
          </p:nvSpPr>
          <p:spPr bwMode="auto">
            <a:xfrm>
              <a:off x="2014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563" name="Text Box 103"/>
            <p:cNvSpPr txBox="1">
              <a:spLocks noChangeArrowheads="1"/>
            </p:cNvSpPr>
            <p:nvPr/>
          </p:nvSpPr>
          <p:spPr bwMode="auto">
            <a:xfrm>
              <a:off x="2495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8564" name="Text Box 104"/>
            <p:cNvSpPr txBox="1">
              <a:spLocks noChangeArrowheads="1"/>
            </p:cNvSpPr>
            <p:nvPr/>
          </p:nvSpPr>
          <p:spPr bwMode="auto">
            <a:xfrm>
              <a:off x="2972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8565" name="Text Box 105"/>
            <p:cNvSpPr txBox="1">
              <a:spLocks noChangeArrowheads="1"/>
            </p:cNvSpPr>
            <p:nvPr/>
          </p:nvSpPr>
          <p:spPr bwMode="auto">
            <a:xfrm>
              <a:off x="3452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18566" name="Text Box 106"/>
            <p:cNvSpPr txBox="1">
              <a:spLocks noChangeArrowheads="1"/>
            </p:cNvSpPr>
            <p:nvPr/>
          </p:nvSpPr>
          <p:spPr bwMode="auto">
            <a:xfrm>
              <a:off x="3930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18567" name="Text Box 107"/>
            <p:cNvSpPr txBox="1">
              <a:spLocks noChangeArrowheads="1"/>
            </p:cNvSpPr>
            <p:nvPr/>
          </p:nvSpPr>
          <p:spPr bwMode="auto">
            <a:xfrm>
              <a:off x="4411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18568" name="Text Box 108"/>
            <p:cNvSpPr txBox="1">
              <a:spLocks noChangeArrowheads="1"/>
            </p:cNvSpPr>
            <p:nvPr/>
          </p:nvSpPr>
          <p:spPr bwMode="auto">
            <a:xfrm>
              <a:off x="4890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18569" name="Line 109"/>
            <p:cNvSpPr>
              <a:spLocks noChangeShapeType="1"/>
            </p:cNvSpPr>
            <p:nvPr/>
          </p:nvSpPr>
          <p:spPr bwMode="auto">
            <a:xfrm>
              <a:off x="51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0" name="Line 110"/>
            <p:cNvSpPr>
              <a:spLocks noChangeShapeType="1"/>
            </p:cNvSpPr>
            <p:nvPr/>
          </p:nvSpPr>
          <p:spPr bwMode="auto">
            <a:xfrm>
              <a:off x="51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1" name="Line 111"/>
            <p:cNvSpPr>
              <a:spLocks noChangeShapeType="1"/>
            </p:cNvSpPr>
            <p:nvPr/>
          </p:nvSpPr>
          <p:spPr bwMode="auto">
            <a:xfrm>
              <a:off x="52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2" name="Line 112"/>
            <p:cNvSpPr>
              <a:spLocks noChangeShapeType="1"/>
            </p:cNvSpPr>
            <p:nvPr/>
          </p:nvSpPr>
          <p:spPr bwMode="auto">
            <a:xfrm>
              <a:off x="53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3" name="Line 113"/>
            <p:cNvSpPr>
              <a:spLocks noChangeShapeType="1"/>
            </p:cNvSpPr>
            <p:nvPr/>
          </p:nvSpPr>
          <p:spPr bwMode="auto">
            <a:xfrm>
              <a:off x="53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4" name="Line 114"/>
            <p:cNvSpPr>
              <a:spLocks noChangeShapeType="1"/>
            </p:cNvSpPr>
            <p:nvPr/>
          </p:nvSpPr>
          <p:spPr bwMode="auto">
            <a:xfrm>
              <a:off x="54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5" name="Line 115"/>
            <p:cNvSpPr>
              <a:spLocks noChangeShapeType="1"/>
            </p:cNvSpPr>
            <p:nvPr/>
          </p:nvSpPr>
          <p:spPr bwMode="auto">
            <a:xfrm>
              <a:off x="52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6" name="Line 116"/>
            <p:cNvSpPr>
              <a:spLocks noChangeShapeType="1"/>
            </p:cNvSpPr>
            <p:nvPr/>
          </p:nvSpPr>
          <p:spPr bwMode="auto">
            <a:xfrm>
              <a:off x="54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77" name="Text Box 117"/>
            <p:cNvSpPr txBox="1">
              <a:spLocks noChangeArrowheads="1"/>
            </p:cNvSpPr>
            <p:nvPr/>
          </p:nvSpPr>
          <p:spPr bwMode="auto">
            <a:xfrm>
              <a:off x="5232" y="968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18578" name="Text Box 118"/>
            <p:cNvSpPr txBox="1">
              <a:spLocks noChangeArrowheads="1"/>
            </p:cNvSpPr>
            <p:nvPr/>
          </p:nvSpPr>
          <p:spPr bwMode="auto">
            <a:xfrm>
              <a:off x="4918" y="1193"/>
              <a:ext cx="15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THCS Phulac</a:t>
              </a:r>
            </a:p>
          </p:txBody>
        </p:sp>
        <p:sp>
          <p:nvSpPr>
            <p:cNvPr id="18579" name="Line 119"/>
            <p:cNvSpPr>
              <a:spLocks noChangeShapeType="1"/>
            </p:cNvSpPr>
            <p:nvPr/>
          </p:nvSpPr>
          <p:spPr bwMode="auto">
            <a:xfrm>
              <a:off x="576" y="1392"/>
              <a:ext cx="4992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80" name="Line 120"/>
            <p:cNvSpPr>
              <a:spLocks noChangeShapeType="1"/>
            </p:cNvSpPr>
            <p:nvPr/>
          </p:nvSpPr>
          <p:spPr bwMode="auto">
            <a:xfrm>
              <a:off x="576" y="816"/>
              <a:ext cx="0" cy="5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0" name="Group 64"/>
          <p:cNvGrpSpPr>
            <a:grpSpLocks/>
          </p:cNvGrpSpPr>
          <p:nvPr/>
        </p:nvGrpSpPr>
        <p:grpSpPr bwMode="auto">
          <a:xfrm rot="-5400000">
            <a:off x="3848100" y="2133600"/>
            <a:ext cx="2019300" cy="1333500"/>
            <a:chOff x="4128" y="1104"/>
            <a:chExt cx="1152" cy="2592"/>
          </a:xfrm>
        </p:grpSpPr>
        <p:sp>
          <p:nvSpPr>
            <p:cNvPr id="18463" name="AutoShape 65"/>
            <p:cNvSpPr>
              <a:spLocks noChangeArrowheads="1"/>
            </p:cNvSpPr>
            <p:nvPr/>
          </p:nvSpPr>
          <p:spPr bwMode="auto">
            <a:xfrm>
              <a:off x="4128" y="1104"/>
              <a:ext cx="1152" cy="2592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4" name="AutoShape 66"/>
            <p:cNvSpPr>
              <a:spLocks noChangeArrowheads="1"/>
            </p:cNvSpPr>
            <p:nvPr/>
          </p:nvSpPr>
          <p:spPr bwMode="auto">
            <a:xfrm>
              <a:off x="4325" y="2021"/>
              <a:ext cx="640" cy="1440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3" name="TextBox 262"/>
          <p:cNvSpPr txBox="1">
            <a:spLocks noChangeArrowheads="1"/>
          </p:cNvSpPr>
          <p:nvPr/>
        </p:nvSpPr>
        <p:spPr bwMode="auto">
          <a:xfrm>
            <a:off x="5334000" y="3733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267" name="TextBox 266"/>
          <p:cNvSpPr txBox="1">
            <a:spLocks noChangeArrowheads="1"/>
          </p:cNvSpPr>
          <p:nvPr/>
        </p:nvSpPr>
        <p:spPr bwMode="auto">
          <a:xfrm>
            <a:off x="7543800" y="37338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pic>
        <p:nvPicPr>
          <p:cNvPr id="269" name="Picture 36" descr="ha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FFE"/>
              </a:clrFrom>
              <a:clrTo>
                <a:srgbClr val="FA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3962183">
            <a:off x="4400551" y="3114675"/>
            <a:ext cx="9525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0" name="TextBox 269"/>
          <p:cNvSpPr txBox="1">
            <a:spLocks noChangeArrowheads="1"/>
          </p:cNvSpPr>
          <p:nvPr/>
        </p:nvSpPr>
        <p:spPr bwMode="auto">
          <a:xfrm>
            <a:off x="838200" y="2598738"/>
            <a:ext cx="3657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Đoạn thẳng AH là đường vuông góc kẻ từ A đến d.</a:t>
            </a:r>
          </a:p>
        </p:txBody>
      </p:sp>
      <p:cxnSp>
        <p:nvCxnSpPr>
          <p:cNvPr id="271" name="Straight Arrow Connector 270"/>
          <p:cNvCxnSpPr/>
          <p:nvPr/>
        </p:nvCxnSpPr>
        <p:spPr>
          <a:xfrm>
            <a:off x="4191000" y="3048000"/>
            <a:ext cx="1295400" cy="1588"/>
          </a:xfrm>
          <a:prstGeom prst="straightConnector1">
            <a:avLst/>
          </a:prstGeom>
          <a:ln w="28575">
            <a:solidFill>
              <a:srgbClr val="FF111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/>
          <p:cNvSpPr txBox="1">
            <a:spLocks noChangeArrowheads="1"/>
          </p:cNvSpPr>
          <p:nvPr/>
        </p:nvSpPr>
        <p:spPr bwMode="auto">
          <a:xfrm>
            <a:off x="457200" y="5105400"/>
            <a:ext cx="441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Điểm H là chân đường vuông góc hay hình chiếu của A trên d.</a:t>
            </a:r>
          </a:p>
        </p:txBody>
      </p:sp>
      <p:cxnSp>
        <p:nvCxnSpPr>
          <p:cNvPr id="273" name="Straight Arrow Connector 272"/>
          <p:cNvCxnSpPr/>
          <p:nvPr/>
        </p:nvCxnSpPr>
        <p:spPr>
          <a:xfrm flipV="1">
            <a:off x="2590800" y="4114800"/>
            <a:ext cx="2819400" cy="10668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Oval 18"/>
          <p:cNvSpPr>
            <a:spLocks noChangeArrowheads="1"/>
          </p:cNvSpPr>
          <p:nvPr/>
        </p:nvSpPr>
        <p:spPr bwMode="auto">
          <a:xfrm>
            <a:off x="5562600" y="3765550"/>
            <a:ext cx="44450" cy="444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0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8" name="Group 26"/>
          <p:cNvGrpSpPr>
            <a:grpSpLocks/>
          </p:cNvGrpSpPr>
          <p:nvPr/>
        </p:nvGrpSpPr>
        <p:grpSpPr bwMode="auto">
          <a:xfrm flipH="1">
            <a:off x="7620000" y="3810000"/>
            <a:ext cx="76200" cy="152400"/>
            <a:chOff x="6640196" y="3927295"/>
            <a:chExt cx="67151" cy="209908"/>
          </a:xfrm>
        </p:grpSpPr>
        <p:sp>
          <p:nvSpPr>
            <p:cNvPr id="18461" name="Rectangle 15"/>
            <p:cNvSpPr>
              <a:spLocks noChangeArrowheads="1"/>
            </p:cNvSpPr>
            <p:nvPr/>
          </p:nvSpPr>
          <p:spPr bwMode="auto">
            <a:xfrm>
              <a:off x="6640196" y="3983238"/>
              <a:ext cx="65" cy="153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sz="1000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2" name="Oval 19"/>
            <p:cNvSpPr>
              <a:spLocks noChangeArrowheads="1"/>
            </p:cNvSpPr>
            <p:nvPr/>
          </p:nvSpPr>
          <p:spPr bwMode="auto">
            <a:xfrm>
              <a:off x="6662592" y="3927295"/>
              <a:ext cx="44755" cy="4475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81" name="Picture 36" descr="ha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FFE"/>
              </a:clrFrom>
              <a:clrTo>
                <a:srgbClr val="FA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3962183">
            <a:off x="5695951" y="1438275"/>
            <a:ext cx="9525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2" name="Line 11"/>
          <p:cNvSpPr>
            <a:spLocks noChangeShapeType="1"/>
          </p:cNvSpPr>
          <p:nvPr/>
        </p:nvSpPr>
        <p:spPr bwMode="auto">
          <a:xfrm>
            <a:off x="5561013" y="2173288"/>
            <a:ext cx="2058987" cy="163671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4" name="Line 12"/>
          <p:cNvSpPr>
            <a:spLocks noChangeShapeType="1"/>
          </p:cNvSpPr>
          <p:nvPr/>
        </p:nvSpPr>
        <p:spPr bwMode="auto">
          <a:xfrm>
            <a:off x="5511814" y="3817046"/>
            <a:ext cx="2158972" cy="196"/>
          </a:xfrm>
          <a:prstGeom prst="line">
            <a:avLst/>
          </a:prstGeom>
          <a:noFill/>
          <a:ln w="28575">
            <a:solidFill>
              <a:srgbClr val="08C82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5" name="TextBox 284"/>
          <p:cNvSpPr txBox="1">
            <a:spLocks noChangeArrowheads="1"/>
          </p:cNvSpPr>
          <p:nvPr/>
        </p:nvSpPr>
        <p:spPr bwMode="auto">
          <a:xfrm>
            <a:off x="5638800" y="1219200"/>
            <a:ext cx="3429000" cy="830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rPr>
              <a:t>Đoạn thẳng AB là một đường xiên kẻ từ A đến d.</a:t>
            </a:r>
          </a:p>
        </p:txBody>
      </p:sp>
      <p:cxnSp>
        <p:nvCxnSpPr>
          <p:cNvPr id="286" name="Straight Arrow Connector 285"/>
          <p:cNvCxnSpPr/>
          <p:nvPr/>
        </p:nvCxnSpPr>
        <p:spPr>
          <a:xfrm rot="5400000">
            <a:off x="6492081" y="1889919"/>
            <a:ext cx="769938" cy="95250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/>
          <p:cNvSpPr txBox="1">
            <a:spLocks noChangeArrowheads="1"/>
          </p:cNvSpPr>
          <p:nvPr/>
        </p:nvSpPr>
        <p:spPr bwMode="auto">
          <a:xfrm>
            <a:off x="5029200" y="5029200"/>
            <a:ext cx="411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Đoạn thẳng HB là hình chiếu của đường xiên AB  trên d.</a:t>
            </a:r>
          </a:p>
        </p:txBody>
      </p:sp>
      <p:cxnSp>
        <p:nvCxnSpPr>
          <p:cNvPr id="288" name="Straight Arrow Connector 287"/>
          <p:cNvCxnSpPr/>
          <p:nvPr/>
        </p:nvCxnSpPr>
        <p:spPr>
          <a:xfrm rot="16200000" flipV="1">
            <a:off x="6057900" y="4076700"/>
            <a:ext cx="1143000" cy="762000"/>
          </a:xfrm>
          <a:prstGeom prst="straightConnector1">
            <a:avLst/>
          </a:prstGeom>
          <a:ln w="28575">
            <a:solidFill>
              <a:srgbClr val="08C82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9" name="Picture 36" descr="ha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FFE"/>
              </a:clrFrom>
              <a:clrTo>
                <a:srgbClr val="FA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6538437">
            <a:off x="5367338" y="1155700"/>
            <a:ext cx="9525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0.46667 0.0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84971E-6 L 1.11022E-16 0.25688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8092E-6 L 0.23594 0.25364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8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1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7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0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3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6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9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2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5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8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1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4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7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0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3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6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9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1" grpId="0"/>
      <p:bldP spid="21" grpId="1"/>
      <p:bldP spid="263" grpId="0"/>
      <p:bldP spid="263" grpId="1"/>
      <p:bldP spid="267" grpId="0"/>
      <p:bldP spid="267" grpId="1"/>
      <p:bldP spid="270" grpId="0"/>
      <p:bldP spid="270" grpId="1"/>
      <p:bldP spid="272" grpId="0"/>
      <p:bldP spid="272" grpId="1"/>
      <p:bldP spid="274" grpId="0" animBg="1"/>
      <p:bldP spid="274" grpId="1" animBg="1"/>
      <p:bldP spid="282" grpId="0" animBg="1"/>
      <p:bldP spid="282" grpId="1" animBg="1"/>
      <p:bldP spid="284" grpId="0" animBg="1"/>
      <p:bldP spid="284" grpId="1" animBg="1"/>
      <p:bldP spid="285" grpId="0" animBg="1"/>
      <p:bldP spid="285" grpId="1" animBg="1"/>
      <p:bldP spid="287" grpId="0"/>
      <p:bldP spid="28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17"/>
          <p:cNvSpPr>
            <a:spLocks noChangeArrowheads="1"/>
          </p:cNvSpPr>
          <p:nvPr/>
        </p:nvSpPr>
        <p:spPr bwMode="auto">
          <a:xfrm>
            <a:off x="5664200" y="4495800"/>
            <a:ext cx="50800" cy="58738"/>
          </a:xfrm>
          <a:prstGeom prst="ellipse">
            <a:avLst/>
          </a:prstGeom>
          <a:solidFill>
            <a:schemeClr val="tx1"/>
          </a:solidFill>
          <a:ln w="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343400" y="5410200"/>
            <a:ext cx="384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304800" y="1214735"/>
            <a:ext cx="5334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Relaxed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  <p:sp>
        <p:nvSpPr>
          <p:cNvPr id="282" name="TextBox 281"/>
          <p:cNvSpPr txBox="1">
            <a:spLocks noChangeArrowheads="1"/>
          </p:cNvSpPr>
          <p:nvPr/>
        </p:nvSpPr>
        <p:spPr bwMode="auto">
          <a:xfrm>
            <a:off x="914400" y="1143000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(SGK)</a:t>
            </a:r>
          </a:p>
        </p:txBody>
      </p:sp>
      <p:sp>
        <p:nvSpPr>
          <p:cNvPr id="284" name="TextBox 283"/>
          <p:cNvSpPr txBox="1">
            <a:spLocks noChangeArrowheads="1"/>
          </p:cNvSpPr>
          <p:nvPr/>
        </p:nvSpPr>
        <p:spPr bwMode="auto">
          <a:xfrm>
            <a:off x="2133600" y="1066800"/>
            <a:ext cx="5334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 (h.8).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êke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d. 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4343400" y="5791200"/>
            <a:ext cx="4038600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486400" y="41100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5715000" y="63246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Hình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282" grpId="0"/>
      <p:bldP spid="284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5"/>
          <p:cNvSpPr txBox="1">
            <a:spLocks noChangeArrowheads="1"/>
          </p:cNvSpPr>
          <p:nvPr/>
        </p:nvSpPr>
        <p:spPr bwMode="auto">
          <a:xfrm>
            <a:off x="76200" y="10668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. Khái niệm đường vuông góc, đường xiên, hình chiếu của đường xiên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71" name="Line 7"/>
          <p:cNvSpPr>
            <a:spLocks noChangeShapeType="1"/>
          </p:cNvSpPr>
          <p:nvPr/>
        </p:nvSpPr>
        <p:spPr bwMode="auto">
          <a:xfrm>
            <a:off x="2743200" y="5410200"/>
            <a:ext cx="4171950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886200" y="3440113"/>
            <a:ext cx="228600" cy="369887"/>
            <a:chOff x="4800600" y="1981200"/>
            <a:chExt cx="228600" cy="369513"/>
          </a:xfrm>
        </p:grpSpPr>
        <p:sp>
          <p:nvSpPr>
            <p:cNvPr id="7312" name="Rectangle 16"/>
            <p:cNvSpPr>
              <a:spLocks noChangeArrowheads="1"/>
            </p:cNvSpPr>
            <p:nvPr/>
          </p:nvSpPr>
          <p:spPr bwMode="auto">
            <a:xfrm>
              <a:off x="4800600" y="1981200"/>
              <a:ext cx="228600" cy="369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A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7313" name="Oval 17"/>
            <p:cNvSpPr>
              <a:spLocks noChangeArrowheads="1"/>
            </p:cNvSpPr>
            <p:nvPr/>
          </p:nvSpPr>
          <p:spPr bwMode="auto">
            <a:xfrm>
              <a:off x="4872391" y="2304925"/>
              <a:ext cx="44755" cy="4475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7173" name="Rectangle 299"/>
          <p:cNvSpPr>
            <a:spLocks noChangeArrowheads="1"/>
          </p:cNvSpPr>
          <p:nvPr/>
        </p:nvSpPr>
        <p:spPr bwMode="auto">
          <a:xfrm>
            <a:off x="6778625" y="5029200"/>
            <a:ext cx="384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 sz="2400">
              <a:latin typeface="Calibri" pitchFamily="34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962400" y="3787775"/>
            <a:ext cx="225425" cy="1622425"/>
            <a:chOff x="4894769" y="2327303"/>
            <a:chExt cx="225640" cy="1622370"/>
          </a:xfrm>
        </p:grpSpPr>
        <p:sp>
          <p:nvSpPr>
            <p:cNvPr id="7309" name="Line 8"/>
            <p:cNvSpPr>
              <a:spLocks noChangeShapeType="1"/>
            </p:cNvSpPr>
            <p:nvPr/>
          </p:nvSpPr>
          <p:spPr bwMode="auto">
            <a:xfrm>
              <a:off x="4894769" y="2327303"/>
              <a:ext cx="1865" cy="162237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0" name="Line 9"/>
            <p:cNvSpPr>
              <a:spLocks noChangeShapeType="1"/>
            </p:cNvSpPr>
            <p:nvPr/>
          </p:nvSpPr>
          <p:spPr bwMode="auto">
            <a:xfrm>
              <a:off x="4894769" y="3815407"/>
              <a:ext cx="223775" cy="186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1" name="Line 10"/>
            <p:cNvSpPr>
              <a:spLocks noChangeShapeType="1"/>
            </p:cNvSpPr>
            <p:nvPr/>
          </p:nvSpPr>
          <p:spPr bwMode="auto">
            <a:xfrm>
              <a:off x="5118544" y="3815407"/>
              <a:ext cx="1865" cy="13426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 rot="2332658">
            <a:off x="1844675" y="4718050"/>
            <a:ext cx="6172200" cy="914400"/>
            <a:chOff x="575" y="816"/>
            <a:chExt cx="5859" cy="629"/>
          </a:xfrm>
        </p:grpSpPr>
        <p:sp>
          <p:nvSpPr>
            <p:cNvPr id="423" name="Rectangle 5"/>
            <p:cNvSpPr>
              <a:spLocks noChangeArrowheads="1"/>
            </p:cNvSpPr>
            <p:nvPr/>
          </p:nvSpPr>
          <p:spPr bwMode="auto">
            <a:xfrm>
              <a:off x="566" y="813"/>
              <a:ext cx="4991" cy="5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94" name="Line 6"/>
            <p:cNvSpPr>
              <a:spLocks noChangeShapeType="1"/>
            </p:cNvSpPr>
            <p:nvPr/>
          </p:nvSpPr>
          <p:spPr bwMode="auto">
            <a:xfrm>
              <a:off x="6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7"/>
            <p:cNvSpPr>
              <a:spLocks noChangeShapeType="1"/>
            </p:cNvSpPr>
            <p:nvPr/>
          </p:nvSpPr>
          <p:spPr bwMode="auto">
            <a:xfrm>
              <a:off x="7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8"/>
            <p:cNvSpPr>
              <a:spLocks noChangeShapeType="1"/>
            </p:cNvSpPr>
            <p:nvPr/>
          </p:nvSpPr>
          <p:spPr bwMode="auto">
            <a:xfrm>
              <a:off x="7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9"/>
            <p:cNvSpPr>
              <a:spLocks noChangeShapeType="1"/>
            </p:cNvSpPr>
            <p:nvPr/>
          </p:nvSpPr>
          <p:spPr bwMode="auto">
            <a:xfrm>
              <a:off x="8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0"/>
            <p:cNvSpPr>
              <a:spLocks noChangeShapeType="1"/>
            </p:cNvSpPr>
            <p:nvPr/>
          </p:nvSpPr>
          <p:spPr bwMode="auto">
            <a:xfrm>
              <a:off x="8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1"/>
            <p:cNvSpPr>
              <a:spLocks noChangeShapeType="1"/>
            </p:cNvSpPr>
            <p:nvPr/>
          </p:nvSpPr>
          <p:spPr bwMode="auto">
            <a:xfrm>
              <a:off x="9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12"/>
            <p:cNvSpPr>
              <a:spLocks noChangeShapeType="1"/>
            </p:cNvSpPr>
            <p:nvPr/>
          </p:nvSpPr>
          <p:spPr bwMode="auto">
            <a:xfrm>
              <a:off x="9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13"/>
            <p:cNvSpPr>
              <a:spLocks noChangeShapeType="1"/>
            </p:cNvSpPr>
            <p:nvPr/>
          </p:nvSpPr>
          <p:spPr bwMode="auto">
            <a:xfrm>
              <a:off x="10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14"/>
            <p:cNvSpPr>
              <a:spLocks noChangeShapeType="1"/>
            </p:cNvSpPr>
            <p:nvPr/>
          </p:nvSpPr>
          <p:spPr bwMode="auto">
            <a:xfrm>
              <a:off x="10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Line 15"/>
            <p:cNvSpPr>
              <a:spLocks noChangeShapeType="1"/>
            </p:cNvSpPr>
            <p:nvPr/>
          </p:nvSpPr>
          <p:spPr bwMode="auto">
            <a:xfrm>
              <a:off x="11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Line 16"/>
            <p:cNvSpPr>
              <a:spLocks noChangeShapeType="1"/>
            </p:cNvSpPr>
            <p:nvPr/>
          </p:nvSpPr>
          <p:spPr bwMode="auto">
            <a:xfrm>
              <a:off x="12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17"/>
            <p:cNvSpPr>
              <a:spLocks noChangeShapeType="1"/>
            </p:cNvSpPr>
            <p:nvPr/>
          </p:nvSpPr>
          <p:spPr bwMode="auto">
            <a:xfrm>
              <a:off x="12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18"/>
            <p:cNvSpPr>
              <a:spLocks noChangeShapeType="1"/>
            </p:cNvSpPr>
            <p:nvPr/>
          </p:nvSpPr>
          <p:spPr bwMode="auto">
            <a:xfrm>
              <a:off x="12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19"/>
            <p:cNvSpPr>
              <a:spLocks noChangeShapeType="1"/>
            </p:cNvSpPr>
            <p:nvPr/>
          </p:nvSpPr>
          <p:spPr bwMode="auto">
            <a:xfrm>
              <a:off x="13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20"/>
            <p:cNvSpPr>
              <a:spLocks noChangeShapeType="1"/>
            </p:cNvSpPr>
            <p:nvPr/>
          </p:nvSpPr>
          <p:spPr bwMode="auto">
            <a:xfrm>
              <a:off x="14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21"/>
            <p:cNvSpPr>
              <a:spLocks noChangeShapeType="1"/>
            </p:cNvSpPr>
            <p:nvPr/>
          </p:nvSpPr>
          <p:spPr bwMode="auto">
            <a:xfrm>
              <a:off x="14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Line 22"/>
            <p:cNvSpPr>
              <a:spLocks noChangeShapeType="1"/>
            </p:cNvSpPr>
            <p:nvPr/>
          </p:nvSpPr>
          <p:spPr bwMode="auto">
            <a:xfrm>
              <a:off x="15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Line 23"/>
            <p:cNvSpPr>
              <a:spLocks noChangeShapeType="1"/>
            </p:cNvSpPr>
            <p:nvPr/>
          </p:nvSpPr>
          <p:spPr bwMode="auto">
            <a:xfrm>
              <a:off x="15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Line 24"/>
            <p:cNvSpPr>
              <a:spLocks noChangeShapeType="1"/>
            </p:cNvSpPr>
            <p:nvPr/>
          </p:nvSpPr>
          <p:spPr bwMode="auto">
            <a:xfrm>
              <a:off x="16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Line 25"/>
            <p:cNvSpPr>
              <a:spLocks noChangeShapeType="1"/>
            </p:cNvSpPr>
            <p:nvPr/>
          </p:nvSpPr>
          <p:spPr bwMode="auto">
            <a:xfrm>
              <a:off x="17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Line 26"/>
            <p:cNvSpPr>
              <a:spLocks noChangeShapeType="1"/>
            </p:cNvSpPr>
            <p:nvPr/>
          </p:nvSpPr>
          <p:spPr bwMode="auto">
            <a:xfrm>
              <a:off x="17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Line 27"/>
            <p:cNvSpPr>
              <a:spLocks noChangeShapeType="1"/>
            </p:cNvSpPr>
            <p:nvPr/>
          </p:nvSpPr>
          <p:spPr bwMode="auto">
            <a:xfrm>
              <a:off x="18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6" name="Line 28"/>
            <p:cNvSpPr>
              <a:spLocks noChangeShapeType="1"/>
            </p:cNvSpPr>
            <p:nvPr/>
          </p:nvSpPr>
          <p:spPr bwMode="auto">
            <a:xfrm>
              <a:off x="19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Line 29"/>
            <p:cNvSpPr>
              <a:spLocks noChangeShapeType="1"/>
            </p:cNvSpPr>
            <p:nvPr/>
          </p:nvSpPr>
          <p:spPr bwMode="auto">
            <a:xfrm>
              <a:off x="19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8" name="Line 30"/>
            <p:cNvSpPr>
              <a:spLocks noChangeShapeType="1"/>
            </p:cNvSpPr>
            <p:nvPr/>
          </p:nvSpPr>
          <p:spPr bwMode="auto">
            <a:xfrm>
              <a:off x="20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Line 31"/>
            <p:cNvSpPr>
              <a:spLocks noChangeShapeType="1"/>
            </p:cNvSpPr>
            <p:nvPr/>
          </p:nvSpPr>
          <p:spPr bwMode="auto">
            <a:xfrm>
              <a:off x="20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Line 32"/>
            <p:cNvSpPr>
              <a:spLocks noChangeShapeType="1"/>
            </p:cNvSpPr>
            <p:nvPr/>
          </p:nvSpPr>
          <p:spPr bwMode="auto">
            <a:xfrm>
              <a:off x="21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Line 33"/>
            <p:cNvSpPr>
              <a:spLocks noChangeShapeType="1"/>
            </p:cNvSpPr>
            <p:nvPr/>
          </p:nvSpPr>
          <p:spPr bwMode="auto">
            <a:xfrm>
              <a:off x="22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2" name="Line 34"/>
            <p:cNvSpPr>
              <a:spLocks noChangeShapeType="1"/>
            </p:cNvSpPr>
            <p:nvPr/>
          </p:nvSpPr>
          <p:spPr bwMode="auto">
            <a:xfrm>
              <a:off x="22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3" name="Line 35"/>
            <p:cNvSpPr>
              <a:spLocks noChangeShapeType="1"/>
            </p:cNvSpPr>
            <p:nvPr/>
          </p:nvSpPr>
          <p:spPr bwMode="auto">
            <a:xfrm>
              <a:off x="23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4" name="Line 36"/>
            <p:cNvSpPr>
              <a:spLocks noChangeShapeType="1"/>
            </p:cNvSpPr>
            <p:nvPr/>
          </p:nvSpPr>
          <p:spPr bwMode="auto">
            <a:xfrm>
              <a:off x="24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Line 37"/>
            <p:cNvSpPr>
              <a:spLocks noChangeShapeType="1"/>
            </p:cNvSpPr>
            <p:nvPr/>
          </p:nvSpPr>
          <p:spPr bwMode="auto">
            <a:xfrm>
              <a:off x="24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Line 38"/>
            <p:cNvSpPr>
              <a:spLocks noChangeShapeType="1"/>
            </p:cNvSpPr>
            <p:nvPr/>
          </p:nvSpPr>
          <p:spPr bwMode="auto">
            <a:xfrm>
              <a:off x="24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Line 39"/>
            <p:cNvSpPr>
              <a:spLocks noChangeShapeType="1"/>
            </p:cNvSpPr>
            <p:nvPr/>
          </p:nvSpPr>
          <p:spPr bwMode="auto">
            <a:xfrm>
              <a:off x="25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Line 40"/>
            <p:cNvSpPr>
              <a:spLocks noChangeShapeType="1"/>
            </p:cNvSpPr>
            <p:nvPr/>
          </p:nvSpPr>
          <p:spPr bwMode="auto">
            <a:xfrm>
              <a:off x="26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9" name="Line 41"/>
            <p:cNvSpPr>
              <a:spLocks noChangeShapeType="1"/>
            </p:cNvSpPr>
            <p:nvPr/>
          </p:nvSpPr>
          <p:spPr bwMode="auto">
            <a:xfrm>
              <a:off x="26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0" name="Line 42"/>
            <p:cNvSpPr>
              <a:spLocks noChangeShapeType="1"/>
            </p:cNvSpPr>
            <p:nvPr/>
          </p:nvSpPr>
          <p:spPr bwMode="auto">
            <a:xfrm>
              <a:off x="27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1" name="Line 43"/>
            <p:cNvSpPr>
              <a:spLocks noChangeShapeType="1"/>
            </p:cNvSpPr>
            <p:nvPr/>
          </p:nvSpPr>
          <p:spPr bwMode="auto">
            <a:xfrm>
              <a:off x="27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2" name="Line 44"/>
            <p:cNvSpPr>
              <a:spLocks noChangeShapeType="1"/>
            </p:cNvSpPr>
            <p:nvPr/>
          </p:nvSpPr>
          <p:spPr bwMode="auto">
            <a:xfrm>
              <a:off x="28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Line 45"/>
            <p:cNvSpPr>
              <a:spLocks noChangeShapeType="1"/>
            </p:cNvSpPr>
            <p:nvPr/>
          </p:nvSpPr>
          <p:spPr bwMode="auto">
            <a:xfrm>
              <a:off x="29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4" name="Line 46"/>
            <p:cNvSpPr>
              <a:spLocks noChangeShapeType="1"/>
            </p:cNvSpPr>
            <p:nvPr/>
          </p:nvSpPr>
          <p:spPr bwMode="auto">
            <a:xfrm>
              <a:off x="29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5" name="Line 47"/>
            <p:cNvSpPr>
              <a:spLocks noChangeShapeType="1"/>
            </p:cNvSpPr>
            <p:nvPr/>
          </p:nvSpPr>
          <p:spPr bwMode="auto">
            <a:xfrm>
              <a:off x="30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6" name="Line 48"/>
            <p:cNvSpPr>
              <a:spLocks noChangeShapeType="1"/>
            </p:cNvSpPr>
            <p:nvPr/>
          </p:nvSpPr>
          <p:spPr bwMode="auto">
            <a:xfrm>
              <a:off x="31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7" name="Line 49"/>
            <p:cNvSpPr>
              <a:spLocks noChangeShapeType="1"/>
            </p:cNvSpPr>
            <p:nvPr/>
          </p:nvSpPr>
          <p:spPr bwMode="auto">
            <a:xfrm>
              <a:off x="31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8" name="Line 50"/>
            <p:cNvSpPr>
              <a:spLocks noChangeShapeType="1"/>
            </p:cNvSpPr>
            <p:nvPr/>
          </p:nvSpPr>
          <p:spPr bwMode="auto">
            <a:xfrm>
              <a:off x="32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9" name="Line 51"/>
            <p:cNvSpPr>
              <a:spLocks noChangeShapeType="1"/>
            </p:cNvSpPr>
            <p:nvPr/>
          </p:nvSpPr>
          <p:spPr bwMode="auto">
            <a:xfrm>
              <a:off x="32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0" name="Line 52"/>
            <p:cNvSpPr>
              <a:spLocks noChangeShapeType="1"/>
            </p:cNvSpPr>
            <p:nvPr/>
          </p:nvSpPr>
          <p:spPr bwMode="auto">
            <a:xfrm>
              <a:off x="33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1" name="Line 53"/>
            <p:cNvSpPr>
              <a:spLocks noChangeShapeType="1"/>
            </p:cNvSpPr>
            <p:nvPr/>
          </p:nvSpPr>
          <p:spPr bwMode="auto">
            <a:xfrm>
              <a:off x="34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2" name="Line 54"/>
            <p:cNvSpPr>
              <a:spLocks noChangeShapeType="1"/>
            </p:cNvSpPr>
            <p:nvPr/>
          </p:nvSpPr>
          <p:spPr bwMode="auto">
            <a:xfrm>
              <a:off x="34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3" name="Line 55"/>
            <p:cNvSpPr>
              <a:spLocks noChangeShapeType="1"/>
            </p:cNvSpPr>
            <p:nvPr/>
          </p:nvSpPr>
          <p:spPr bwMode="auto">
            <a:xfrm>
              <a:off x="35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4" name="Line 56"/>
            <p:cNvSpPr>
              <a:spLocks noChangeShapeType="1"/>
            </p:cNvSpPr>
            <p:nvPr/>
          </p:nvSpPr>
          <p:spPr bwMode="auto">
            <a:xfrm>
              <a:off x="36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5" name="Line 57"/>
            <p:cNvSpPr>
              <a:spLocks noChangeShapeType="1"/>
            </p:cNvSpPr>
            <p:nvPr/>
          </p:nvSpPr>
          <p:spPr bwMode="auto">
            <a:xfrm>
              <a:off x="36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6" name="Line 58"/>
            <p:cNvSpPr>
              <a:spLocks noChangeShapeType="1"/>
            </p:cNvSpPr>
            <p:nvPr/>
          </p:nvSpPr>
          <p:spPr bwMode="auto">
            <a:xfrm>
              <a:off x="36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7" name="Line 59"/>
            <p:cNvSpPr>
              <a:spLocks noChangeShapeType="1"/>
            </p:cNvSpPr>
            <p:nvPr/>
          </p:nvSpPr>
          <p:spPr bwMode="auto">
            <a:xfrm>
              <a:off x="37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8" name="Line 60"/>
            <p:cNvSpPr>
              <a:spLocks noChangeShapeType="1"/>
            </p:cNvSpPr>
            <p:nvPr/>
          </p:nvSpPr>
          <p:spPr bwMode="auto">
            <a:xfrm>
              <a:off x="38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9" name="Line 61"/>
            <p:cNvSpPr>
              <a:spLocks noChangeShapeType="1"/>
            </p:cNvSpPr>
            <p:nvPr/>
          </p:nvSpPr>
          <p:spPr bwMode="auto">
            <a:xfrm>
              <a:off x="38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0" name="Line 62"/>
            <p:cNvSpPr>
              <a:spLocks noChangeShapeType="1"/>
            </p:cNvSpPr>
            <p:nvPr/>
          </p:nvSpPr>
          <p:spPr bwMode="auto">
            <a:xfrm>
              <a:off x="39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1" name="Line 63"/>
            <p:cNvSpPr>
              <a:spLocks noChangeShapeType="1"/>
            </p:cNvSpPr>
            <p:nvPr/>
          </p:nvSpPr>
          <p:spPr bwMode="auto">
            <a:xfrm>
              <a:off x="39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2" name="Line 64"/>
            <p:cNvSpPr>
              <a:spLocks noChangeShapeType="1"/>
            </p:cNvSpPr>
            <p:nvPr/>
          </p:nvSpPr>
          <p:spPr bwMode="auto">
            <a:xfrm>
              <a:off x="40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3" name="Line 65"/>
            <p:cNvSpPr>
              <a:spLocks noChangeShapeType="1"/>
            </p:cNvSpPr>
            <p:nvPr/>
          </p:nvSpPr>
          <p:spPr bwMode="auto">
            <a:xfrm>
              <a:off x="41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4" name="Line 66"/>
            <p:cNvSpPr>
              <a:spLocks noChangeShapeType="1"/>
            </p:cNvSpPr>
            <p:nvPr/>
          </p:nvSpPr>
          <p:spPr bwMode="auto">
            <a:xfrm>
              <a:off x="41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5" name="Line 67"/>
            <p:cNvSpPr>
              <a:spLocks noChangeShapeType="1"/>
            </p:cNvSpPr>
            <p:nvPr/>
          </p:nvSpPr>
          <p:spPr bwMode="auto">
            <a:xfrm>
              <a:off x="42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6" name="Line 68"/>
            <p:cNvSpPr>
              <a:spLocks noChangeShapeType="1"/>
            </p:cNvSpPr>
            <p:nvPr/>
          </p:nvSpPr>
          <p:spPr bwMode="auto">
            <a:xfrm>
              <a:off x="43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7" name="Line 69"/>
            <p:cNvSpPr>
              <a:spLocks noChangeShapeType="1"/>
            </p:cNvSpPr>
            <p:nvPr/>
          </p:nvSpPr>
          <p:spPr bwMode="auto">
            <a:xfrm>
              <a:off x="43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8" name="Line 70"/>
            <p:cNvSpPr>
              <a:spLocks noChangeShapeType="1"/>
            </p:cNvSpPr>
            <p:nvPr/>
          </p:nvSpPr>
          <p:spPr bwMode="auto">
            <a:xfrm>
              <a:off x="44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9" name="Line 71"/>
            <p:cNvSpPr>
              <a:spLocks noChangeShapeType="1"/>
            </p:cNvSpPr>
            <p:nvPr/>
          </p:nvSpPr>
          <p:spPr bwMode="auto">
            <a:xfrm>
              <a:off x="44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0" name="Line 72"/>
            <p:cNvSpPr>
              <a:spLocks noChangeShapeType="1"/>
            </p:cNvSpPr>
            <p:nvPr/>
          </p:nvSpPr>
          <p:spPr bwMode="auto">
            <a:xfrm>
              <a:off x="45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1" name="Line 73"/>
            <p:cNvSpPr>
              <a:spLocks noChangeShapeType="1"/>
            </p:cNvSpPr>
            <p:nvPr/>
          </p:nvSpPr>
          <p:spPr bwMode="auto">
            <a:xfrm>
              <a:off x="46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2" name="Line 74"/>
            <p:cNvSpPr>
              <a:spLocks noChangeShapeType="1"/>
            </p:cNvSpPr>
            <p:nvPr/>
          </p:nvSpPr>
          <p:spPr bwMode="auto">
            <a:xfrm>
              <a:off x="46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3" name="Line 75"/>
            <p:cNvSpPr>
              <a:spLocks noChangeShapeType="1"/>
            </p:cNvSpPr>
            <p:nvPr/>
          </p:nvSpPr>
          <p:spPr bwMode="auto">
            <a:xfrm>
              <a:off x="47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4" name="Line 76"/>
            <p:cNvSpPr>
              <a:spLocks noChangeShapeType="1"/>
            </p:cNvSpPr>
            <p:nvPr/>
          </p:nvSpPr>
          <p:spPr bwMode="auto">
            <a:xfrm>
              <a:off x="48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5" name="Line 77"/>
            <p:cNvSpPr>
              <a:spLocks noChangeShapeType="1"/>
            </p:cNvSpPr>
            <p:nvPr/>
          </p:nvSpPr>
          <p:spPr bwMode="auto">
            <a:xfrm>
              <a:off x="48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6" name="Line 78"/>
            <p:cNvSpPr>
              <a:spLocks noChangeShapeType="1"/>
            </p:cNvSpPr>
            <p:nvPr/>
          </p:nvSpPr>
          <p:spPr bwMode="auto">
            <a:xfrm>
              <a:off x="48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7" name="Line 79"/>
            <p:cNvSpPr>
              <a:spLocks noChangeShapeType="1"/>
            </p:cNvSpPr>
            <p:nvPr/>
          </p:nvSpPr>
          <p:spPr bwMode="auto">
            <a:xfrm>
              <a:off x="49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8" name="Line 80"/>
            <p:cNvSpPr>
              <a:spLocks noChangeShapeType="1"/>
            </p:cNvSpPr>
            <p:nvPr/>
          </p:nvSpPr>
          <p:spPr bwMode="auto">
            <a:xfrm>
              <a:off x="50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9" name="Line 81"/>
            <p:cNvSpPr>
              <a:spLocks noChangeShapeType="1"/>
            </p:cNvSpPr>
            <p:nvPr/>
          </p:nvSpPr>
          <p:spPr bwMode="auto">
            <a:xfrm>
              <a:off x="50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0" name="Line 82"/>
            <p:cNvSpPr>
              <a:spLocks noChangeShapeType="1"/>
            </p:cNvSpPr>
            <p:nvPr/>
          </p:nvSpPr>
          <p:spPr bwMode="auto">
            <a:xfrm>
              <a:off x="11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1" name="Line 83"/>
            <p:cNvSpPr>
              <a:spLocks noChangeShapeType="1"/>
            </p:cNvSpPr>
            <p:nvPr/>
          </p:nvSpPr>
          <p:spPr bwMode="auto">
            <a:xfrm>
              <a:off x="16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" name="Line 84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3" name="Line 85"/>
            <p:cNvSpPr>
              <a:spLocks noChangeShapeType="1"/>
            </p:cNvSpPr>
            <p:nvPr/>
          </p:nvSpPr>
          <p:spPr bwMode="auto">
            <a:xfrm>
              <a:off x="25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4" name="Line 86"/>
            <p:cNvSpPr>
              <a:spLocks noChangeShapeType="1"/>
            </p:cNvSpPr>
            <p:nvPr/>
          </p:nvSpPr>
          <p:spPr bwMode="auto">
            <a:xfrm>
              <a:off x="30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5" name="Line 87"/>
            <p:cNvSpPr>
              <a:spLocks noChangeShapeType="1"/>
            </p:cNvSpPr>
            <p:nvPr/>
          </p:nvSpPr>
          <p:spPr bwMode="auto">
            <a:xfrm>
              <a:off x="35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6" name="Line 88"/>
            <p:cNvSpPr>
              <a:spLocks noChangeShapeType="1"/>
            </p:cNvSpPr>
            <p:nvPr/>
          </p:nvSpPr>
          <p:spPr bwMode="auto">
            <a:xfrm>
              <a:off x="40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7" name="Line 89"/>
            <p:cNvSpPr>
              <a:spLocks noChangeShapeType="1"/>
            </p:cNvSpPr>
            <p:nvPr/>
          </p:nvSpPr>
          <p:spPr bwMode="auto">
            <a:xfrm>
              <a:off x="45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8" name="Line 90"/>
            <p:cNvSpPr>
              <a:spLocks noChangeShapeType="1"/>
            </p:cNvSpPr>
            <p:nvPr/>
          </p:nvSpPr>
          <p:spPr bwMode="auto">
            <a:xfrm>
              <a:off x="49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9" name="Line 91"/>
            <p:cNvSpPr>
              <a:spLocks noChangeShapeType="1"/>
            </p:cNvSpPr>
            <p:nvPr/>
          </p:nvSpPr>
          <p:spPr bwMode="auto">
            <a:xfrm>
              <a:off x="13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0" name="Line 92"/>
            <p:cNvSpPr>
              <a:spLocks noChangeShapeType="1"/>
            </p:cNvSpPr>
            <p:nvPr/>
          </p:nvSpPr>
          <p:spPr bwMode="auto">
            <a:xfrm>
              <a:off x="18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1" name="Line 93"/>
            <p:cNvSpPr>
              <a:spLocks noChangeShapeType="1"/>
            </p:cNvSpPr>
            <p:nvPr/>
          </p:nvSpPr>
          <p:spPr bwMode="auto">
            <a:xfrm>
              <a:off x="23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2" name="Line 94"/>
            <p:cNvSpPr>
              <a:spLocks noChangeShapeType="1"/>
            </p:cNvSpPr>
            <p:nvPr/>
          </p:nvSpPr>
          <p:spPr bwMode="auto">
            <a:xfrm>
              <a:off x="28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3" name="Line 95"/>
            <p:cNvSpPr>
              <a:spLocks noChangeShapeType="1"/>
            </p:cNvSpPr>
            <p:nvPr/>
          </p:nvSpPr>
          <p:spPr bwMode="auto">
            <a:xfrm>
              <a:off x="33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4" name="Line 96"/>
            <p:cNvSpPr>
              <a:spLocks noChangeShapeType="1"/>
            </p:cNvSpPr>
            <p:nvPr/>
          </p:nvSpPr>
          <p:spPr bwMode="auto">
            <a:xfrm>
              <a:off x="37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5" name="Line 97"/>
            <p:cNvSpPr>
              <a:spLocks noChangeShapeType="1"/>
            </p:cNvSpPr>
            <p:nvPr/>
          </p:nvSpPr>
          <p:spPr bwMode="auto">
            <a:xfrm>
              <a:off x="42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6" name="Line 98"/>
            <p:cNvSpPr>
              <a:spLocks noChangeShapeType="1"/>
            </p:cNvSpPr>
            <p:nvPr/>
          </p:nvSpPr>
          <p:spPr bwMode="auto">
            <a:xfrm>
              <a:off x="47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7" name="Text Box 99"/>
            <p:cNvSpPr txBox="1">
              <a:spLocks noChangeArrowheads="1"/>
            </p:cNvSpPr>
            <p:nvPr/>
          </p:nvSpPr>
          <p:spPr bwMode="auto">
            <a:xfrm>
              <a:off x="575" y="969"/>
              <a:ext cx="7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 Cm</a:t>
              </a:r>
            </a:p>
          </p:txBody>
        </p:sp>
        <p:sp>
          <p:nvSpPr>
            <p:cNvPr id="7288" name="Text Box 100"/>
            <p:cNvSpPr txBox="1">
              <a:spLocks noChangeArrowheads="1"/>
            </p:cNvSpPr>
            <p:nvPr/>
          </p:nvSpPr>
          <p:spPr bwMode="auto">
            <a:xfrm>
              <a:off x="1054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7289" name="Text Box 101"/>
            <p:cNvSpPr txBox="1">
              <a:spLocks noChangeArrowheads="1"/>
            </p:cNvSpPr>
            <p:nvPr/>
          </p:nvSpPr>
          <p:spPr bwMode="auto">
            <a:xfrm>
              <a:off x="1535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7290" name="Text Box 102"/>
            <p:cNvSpPr txBox="1">
              <a:spLocks noChangeArrowheads="1"/>
            </p:cNvSpPr>
            <p:nvPr/>
          </p:nvSpPr>
          <p:spPr bwMode="auto">
            <a:xfrm>
              <a:off x="2014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291" name="Text Box 103"/>
            <p:cNvSpPr txBox="1">
              <a:spLocks noChangeArrowheads="1"/>
            </p:cNvSpPr>
            <p:nvPr/>
          </p:nvSpPr>
          <p:spPr bwMode="auto">
            <a:xfrm>
              <a:off x="2495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522" name="Text Box 104"/>
            <p:cNvSpPr txBox="1">
              <a:spLocks noChangeArrowheads="1"/>
            </p:cNvSpPr>
            <p:nvPr/>
          </p:nvSpPr>
          <p:spPr bwMode="auto">
            <a:xfrm>
              <a:off x="2960" y="972"/>
              <a:ext cx="294" cy="2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7293" name="Text Box 105"/>
            <p:cNvSpPr txBox="1">
              <a:spLocks noChangeArrowheads="1"/>
            </p:cNvSpPr>
            <p:nvPr/>
          </p:nvSpPr>
          <p:spPr bwMode="auto">
            <a:xfrm>
              <a:off x="3452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7294" name="Text Box 106"/>
            <p:cNvSpPr txBox="1">
              <a:spLocks noChangeArrowheads="1"/>
            </p:cNvSpPr>
            <p:nvPr/>
          </p:nvSpPr>
          <p:spPr bwMode="auto">
            <a:xfrm>
              <a:off x="3930" y="96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95" name="Text Box 107"/>
            <p:cNvSpPr txBox="1">
              <a:spLocks noChangeArrowheads="1"/>
            </p:cNvSpPr>
            <p:nvPr/>
          </p:nvSpPr>
          <p:spPr bwMode="auto">
            <a:xfrm>
              <a:off x="4411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7296" name="Text Box 108"/>
            <p:cNvSpPr txBox="1">
              <a:spLocks noChangeArrowheads="1"/>
            </p:cNvSpPr>
            <p:nvPr/>
          </p:nvSpPr>
          <p:spPr bwMode="auto">
            <a:xfrm>
              <a:off x="4890" y="970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7297" name="Line 109"/>
            <p:cNvSpPr>
              <a:spLocks noChangeShapeType="1"/>
            </p:cNvSpPr>
            <p:nvPr/>
          </p:nvSpPr>
          <p:spPr bwMode="auto">
            <a:xfrm>
              <a:off x="51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8" name="Line 110"/>
            <p:cNvSpPr>
              <a:spLocks noChangeShapeType="1"/>
            </p:cNvSpPr>
            <p:nvPr/>
          </p:nvSpPr>
          <p:spPr bwMode="auto">
            <a:xfrm>
              <a:off x="51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9" name="Line 111"/>
            <p:cNvSpPr>
              <a:spLocks noChangeShapeType="1"/>
            </p:cNvSpPr>
            <p:nvPr/>
          </p:nvSpPr>
          <p:spPr bwMode="auto">
            <a:xfrm>
              <a:off x="52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0" name="Line 112"/>
            <p:cNvSpPr>
              <a:spLocks noChangeShapeType="1"/>
            </p:cNvSpPr>
            <p:nvPr/>
          </p:nvSpPr>
          <p:spPr bwMode="auto">
            <a:xfrm>
              <a:off x="53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1" name="Line 113"/>
            <p:cNvSpPr>
              <a:spLocks noChangeShapeType="1"/>
            </p:cNvSpPr>
            <p:nvPr/>
          </p:nvSpPr>
          <p:spPr bwMode="auto">
            <a:xfrm>
              <a:off x="53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2" name="Line 114"/>
            <p:cNvSpPr>
              <a:spLocks noChangeShapeType="1"/>
            </p:cNvSpPr>
            <p:nvPr/>
          </p:nvSpPr>
          <p:spPr bwMode="auto">
            <a:xfrm>
              <a:off x="54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3" name="Line 115"/>
            <p:cNvSpPr>
              <a:spLocks noChangeShapeType="1"/>
            </p:cNvSpPr>
            <p:nvPr/>
          </p:nvSpPr>
          <p:spPr bwMode="auto">
            <a:xfrm>
              <a:off x="52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4" name="Line 116"/>
            <p:cNvSpPr>
              <a:spLocks noChangeShapeType="1"/>
            </p:cNvSpPr>
            <p:nvPr/>
          </p:nvSpPr>
          <p:spPr bwMode="auto">
            <a:xfrm>
              <a:off x="54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5" name="Text Box 117"/>
            <p:cNvSpPr txBox="1">
              <a:spLocks noChangeArrowheads="1"/>
            </p:cNvSpPr>
            <p:nvPr/>
          </p:nvSpPr>
          <p:spPr bwMode="auto">
            <a:xfrm>
              <a:off x="5232" y="968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7306" name="Text Box 118"/>
            <p:cNvSpPr txBox="1">
              <a:spLocks noChangeArrowheads="1"/>
            </p:cNvSpPr>
            <p:nvPr/>
          </p:nvSpPr>
          <p:spPr bwMode="auto">
            <a:xfrm>
              <a:off x="4918" y="1193"/>
              <a:ext cx="15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THCS Phulac</a:t>
              </a:r>
            </a:p>
          </p:txBody>
        </p:sp>
        <p:sp>
          <p:nvSpPr>
            <p:cNvPr id="7307" name="Line 119"/>
            <p:cNvSpPr>
              <a:spLocks noChangeShapeType="1"/>
            </p:cNvSpPr>
            <p:nvPr/>
          </p:nvSpPr>
          <p:spPr bwMode="auto">
            <a:xfrm>
              <a:off x="576" y="1392"/>
              <a:ext cx="4992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8" name="Line 120"/>
            <p:cNvSpPr>
              <a:spLocks noChangeShapeType="1"/>
            </p:cNvSpPr>
            <p:nvPr/>
          </p:nvSpPr>
          <p:spPr bwMode="auto">
            <a:xfrm>
              <a:off x="576" y="816"/>
              <a:ext cx="0" cy="5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 rot="-5400000">
            <a:off x="2247900" y="3733800"/>
            <a:ext cx="2019300" cy="1333500"/>
            <a:chOff x="4128" y="1104"/>
            <a:chExt cx="1152" cy="2592"/>
          </a:xfrm>
        </p:grpSpPr>
        <p:sp>
          <p:nvSpPr>
            <p:cNvPr id="7191" name="AutoShape 65"/>
            <p:cNvSpPr>
              <a:spLocks noChangeArrowheads="1"/>
            </p:cNvSpPr>
            <p:nvPr/>
          </p:nvSpPr>
          <p:spPr bwMode="auto">
            <a:xfrm>
              <a:off x="4128" y="1104"/>
              <a:ext cx="1152" cy="2592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92" name="AutoShape 66"/>
            <p:cNvSpPr>
              <a:spLocks noChangeArrowheads="1"/>
            </p:cNvSpPr>
            <p:nvPr/>
          </p:nvSpPr>
          <p:spPr bwMode="auto">
            <a:xfrm>
              <a:off x="4325" y="2021"/>
              <a:ext cx="640" cy="1440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42" name="TextBox 541"/>
          <p:cNvSpPr txBox="1">
            <a:spLocks noChangeArrowheads="1"/>
          </p:cNvSpPr>
          <p:nvPr/>
        </p:nvSpPr>
        <p:spPr bwMode="auto">
          <a:xfrm>
            <a:off x="3733800" y="5334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543" name="TextBox 542"/>
          <p:cNvSpPr txBox="1">
            <a:spLocks noChangeArrowheads="1"/>
          </p:cNvSpPr>
          <p:nvPr/>
        </p:nvSpPr>
        <p:spPr bwMode="auto">
          <a:xfrm>
            <a:off x="5943600" y="53340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46" name="Oval 18"/>
          <p:cNvSpPr>
            <a:spLocks noChangeArrowheads="1"/>
          </p:cNvSpPr>
          <p:nvPr/>
        </p:nvSpPr>
        <p:spPr bwMode="auto">
          <a:xfrm>
            <a:off x="3962400" y="5365750"/>
            <a:ext cx="44450" cy="444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0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26"/>
          <p:cNvGrpSpPr>
            <a:grpSpLocks/>
          </p:cNvGrpSpPr>
          <p:nvPr/>
        </p:nvGrpSpPr>
        <p:grpSpPr bwMode="auto">
          <a:xfrm flipH="1">
            <a:off x="6019800" y="5410200"/>
            <a:ext cx="76200" cy="152400"/>
            <a:chOff x="6640196" y="3927295"/>
            <a:chExt cx="67151" cy="209908"/>
          </a:xfrm>
        </p:grpSpPr>
        <p:sp>
          <p:nvSpPr>
            <p:cNvPr id="7189" name="Rectangle 15"/>
            <p:cNvSpPr>
              <a:spLocks noChangeArrowheads="1"/>
            </p:cNvSpPr>
            <p:nvPr/>
          </p:nvSpPr>
          <p:spPr bwMode="auto">
            <a:xfrm>
              <a:off x="6640196" y="3983238"/>
              <a:ext cx="65" cy="153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sz="1000">
                <a:solidFill>
                  <a:srgbClr val="0000C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90" name="Oval 19"/>
            <p:cNvSpPr>
              <a:spLocks noChangeArrowheads="1"/>
            </p:cNvSpPr>
            <p:nvPr/>
          </p:nvSpPr>
          <p:spPr bwMode="auto">
            <a:xfrm>
              <a:off x="6662592" y="3927295"/>
              <a:ext cx="44755" cy="4475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550" name="Picture 36" descr="hand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AFFFE"/>
              </a:clrFrom>
              <a:clrTo>
                <a:srgbClr val="FA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3962183">
            <a:off x="4095751" y="3038475"/>
            <a:ext cx="9525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1" name="Line 11"/>
          <p:cNvSpPr>
            <a:spLocks noChangeShapeType="1"/>
          </p:cNvSpPr>
          <p:nvPr/>
        </p:nvSpPr>
        <p:spPr bwMode="auto">
          <a:xfrm>
            <a:off x="3960813" y="3773488"/>
            <a:ext cx="2058987" cy="163671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2" name="Line 12"/>
          <p:cNvSpPr>
            <a:spLocks noChangeShapeType="1"/>
          </p:cNvSpPr>
          <p:nvPr/>
        </p:nvSpPr>
        <p:spPr bwMode="auto">
          <a:xfrm>
            <a:off x="3911600" y="5416550"/>
            <a:ext cx="2159000" cy="1588"/>
          </a:xfrm>
          <a:prstGeom prst="line">
            <a:avLst/>
          </a:prstGeom>
          <a:noFill/>
          <a:ln w="28575">
            <a:solidFill>
              <a:srgbClr val="08C82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TextBox 2"/>
          <p:cNvSpPr txBox="1">
            <a:spLocks noChangeArrowheads="1"/>
          </p:cNvSpPr>
          <p:nvPr/>
        </p:nvSpPr>
        <p:spPr bwMode="auto">
          <a:xfrm>
            <a:off x="234950" y="1873250"/>
            <a:ext cx="868045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Times New Roman" pitchFamily="18" charset="0"/>
                <a:cs typeface="Times New Roman" pitchFamily="18" charset="0"/>
              </a:rPr>
              <a:t>        Cho điểm A không thuộc đường thẳng d (h.8). Hãy dùng êke để vẽ và tìm hình chiếu của điểm A trên d. Vẽ một đường xiên từ A đến d, tìm hình chiếu của đường xiên này trên d. </a:t>
            </a:r>
          </a:p>
          <a:p>
            <a:endParaRPr lang="en-US" sz="2200"/>
          </a:p>
        </p:txBody>
      </p:sp>
      <p:sp>
        <p:nvSpPr>
          <p:cNvPr id="7185" name="Rectangle 556"/>
          <p:cNvSpPr>
            <a:spLocks noChangeArrowheads="1"/>
          </p:cNvSpPr>
          <p:nvPr/>
        </p:nvSpPr>
        <p:spPr bwMode="auto">
          <a:xfrm>
            <a:off x="400050" y="762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QUAN HỆ GIỮA ĐƯỜNG VUÔNG GÓC VÀ ĐƯỜNG XIÊN, ĐƯỜNG XIÊN VÀ HÌNH CHIẾU. LUYỆN TẬP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678488" y="2952750"/>
            <a:ext cx="2463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 là h/c của điểm </a:t>
            </a:r>
            <a:r>
              <a:rPr lang="en-US" sz="22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619750" y="3413125"/>
            <a:ext cx="35242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b="1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 là h/c của đường xiên </a:t>
            </a:r>
            <a:r>
              <a:rPr lang="en-US" sz="2200" b="1">
                <a:latin typeface="Times New Roman" pitchFamily="18" charset="0"/>
                <a:cs typeface="Times New Roman" pitchFamily="18" charset="0"/>
              </a:rPr>
              <a:t>AB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4950" y="1873250"/>
            <a:ext cx="603250" cy="412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84971E-6 L 1.11022E-16 0.2568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" grpId="0"/>
      <p:bldP spid="543" grpId="0"/>
      <p:bldP spid="546" grpId="0" animBg="1"/>
      <p:bldP spid="551" grpId="0" animBg="1"/>
      <p:bldP spid="552" grpId="0" animBg="1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04800" y="681335"/>
            <a:ext cx="5334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Relaxed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?2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38200" y="6858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(SGK)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447800" y="13716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Từ một điểm A không nằm trên đường thẳng d, ta có thể kẻ được bao nhiêu đường vuông góc và bao nhiêu đường xiên đến đường thẳng d ? </a:t>
            </a:r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3810000" y="4957763"/>
            <a:ext cx="568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49" name="Line 8"/>
          <p:cNvSpPr>
            <a:spLocks noChangeShapeType="1"/>
          </p:cNvSpPr>
          <p:nvPr/>
        </p:nvSpPr>
        <p:spPr bwMode="auto">
          <a:xfrm>
            <a:off x="3881438" y="5387975"/>
            <a:ext cx="51101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Box 13"/>
          <p:cNvSpPr txBox="1">
            <a:spLocks noChangeArrowheads="1"/>
          </p:cNvSpPr>
          <p:nvPr/>
        </p:nvSpPr>
        <p:spPr bwMode="auto">
          <a:xfrm>
            <a:off x="5638800" y="3352800"/>
            <a:ext cx="568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61" name="Text Box 22"/>
          <p:cNvSpPr txBox="1">
            <a:spLocks noChangeArrowheads="1"/>
          </p:cNvSpPr>
          <p:nvPr/>
        </p:nvSpPr>
        <p:spPr bwMode="auto">
          <a:xfrm>
            <a:off x="4343400" y="5064125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alibri" pitchFamily="34" charset="0"/>
              </a:rPr>
              <a:t>…</a:t>
            </a:r>
          </a:p>
        </p:txBody>
      </p:sp>
      <p:sp>
        <p:nvSpPr>
          <p:cNvPr id="62" name="Text Box 23"/>
          <p:cNvSpPr txBox="1">
            <a:spLocks noChangeArrowheads="1"/>
          </p:cNvSpPr>
          <p:nvPr/>
        </p:nvSpPr>
        <p:spPr bwMode="auto">
          <a:xfrm>
            <a:off x="8382000" y="5064125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alibri" pitchFamily="34" charset="0"/>
              </a:rPr>
              <a:t>…</a:t>
            </a:r>
          </a:p>
        </p:txBody>
      </p:sp>
      <p:sp>
        <p:nvSpPr>
          <p:cNvPr id="63" name="Line 14"/>
          <p:cNvSpPr>
            <a:spLocks noChangeShapeType="1"/>
          </p:cNvSpPr>
          <p:nvPr/>
        </p:nvSpPr>
        <p:spPr bwMode="auto">
          <a:xfrm>
            <a:off x="5829300" y="3825875"/>
            <a:ext cx="0" cy="1554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" name="Line 21"/>
          <p:cNvSpPr>
            <a:spLocks noChangeShapeType="1"/>
          </p:cNvSpPr>
          <p:nvPr/>
        </p:nvSpPr>
        <p:spPr bwMode="auto">
          <a:xfrm>
            <a:off x="5848350" y="3844925"/>
            <a:ext cx="1009650" cy="154305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" name="Line 20"/>
          <p:cNvSpPr>
            <a:spLocks noChangeShapeType="1"/>
          </p:cNvSpPr>
          <p:nvPr/>
        </p:nvSpPr>
        <p:spPr bwMode="auto">
          <a:xfrm>
            <a:off x="5829300" y="3806825"/>
            <a:ext cx="1866900" cy="158115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" name="Line 17"/>
          <p:cNvSpPr>
            <a:spLocks noChangeShapeType="1"/>
          </p:cNvSpPr>
          <p:nvPr/>
        </p:nvSpPr>
        <p:spPr bwMode="auto">
          <a:xfrm>
            <a:off x="5829300" y="3806825"/>
            <a:ext cx="2552700" cy="1581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5829300" y="5235575"/>
            <a:ext cx="152400" cy="152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68" name="Line 18"/>
          <p:cNvSpPr>
            <a:spLocks noChangeShapeType="1"/>
          </p:cNvSpPr>
          <p:nvPr/>
        </p:nvSpPr>
        <p:spPr bwMode="auto">
          <a:xfrm flipH="1">
            <a:off x="4724400" y="3786188"/>
            <a:ext cx="1114425" cy="1601787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Line 19"/>
          <p:cNvSpPr>
            <a:spLocks noChangeShapeType="1"/>
          </p:cNvSpPr>
          <p:nvPr/>
        </p:nvSpPr>
        <p:spPr bwMode="auto">
          <a:xfrm flipH="1">
            <a:off x="5257800" y="3805238"/>
            <a:ext cx="571500" cy="15827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Oval 10"/>
          <p:cNvSpPr>
            <a:spLocks noChangeArrowheads="1"/>
          </p:cNvSpPr>
          <p:nvPr/>
        </p:nvSpPr>
        <p:spPr bwMode="auto">
          <a:xfrm flipV="1">
            <a:off x="5791200" y="3763963"/>
            <a:ext cx="76200" cy="460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228600" y="10287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u="sng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u="sng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400" b="1" dirty="0">
              <a:solidFill>
                <a:srgbClr val="FF111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676400" y="1524000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2400" y="2286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endParaRPr 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5" grpId="1"/>
      <p:bldP spid="48" grpId="0"/>
      <p:bldP spid="49" grpId="0" animBg="1"/>
      <p:bldP spid="50" grpId="0"/>
      <p:bldP spid="61" grpId="0"/>
      <p:bldP spid="62" grpId="0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/>
      <p:bldP spid="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038225"/>
            <a:ext cx="31242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810000" y="46482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Chứng minh</a:t>
            </a:r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810000" y="1066800"/>
            <a:ext cx="2743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d.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228600"/>
            <a:ext cx="5334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Relaxed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?3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09600" y="3048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(SGK)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267200" y="4157663"/>
            <a:ext cx="4343400" cy="33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114007" y="3855244"/>
            <a:ext cx="1524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267200" y="3786188"/>
            <a:ext cx="838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GT</a:t>
            </a:r>
          </a:p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KL</a:t>
            </a:r>
          </a:p>
        </p:txBody>
      </p:sp>
      <p:graphicFrame>
        <p:nvGraphicFramePr>
          <p:cNvPr id="35" name="Object 8"/>
          <p:cNvGraphicFramePr>
            <a:graphicFrameLocks noChangeAspect="1"/>
          </p:cNvGraphicFramePr>
          <p:nvPr/>
        </p:nvGraphicFramePr>
        <p:xfrm>
          <a:off x="5334000" y="3048000"/>
          <a:ext cx="38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4" imgW="126835" imgH="152202" progId="Equation.DSMT4">
                  <p:embed/>
                </p:oleObj>
              </mc:Choice>
              <mc:Fallback>
                <p:oleObj name="Equation" r:id="rId4" imgW="126835" imgH="152202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48000"/>
                        <a:ext cx="381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029200" y="3048000"/>
            <a:ext cx="350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    d</a:t>
            </a:r>
          </a:p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AH là đường vuông góc </a:t>
            </a:r>
          </a:p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 là đường xiên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029200" y="418623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AH &lt; AB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800600" y="2057400"/>
            <a:ext cx="1600200" cy="2286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1905000" y="51054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AHB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AH &lt; AB</a:t>
            </a:r>
          </a:p>
        </p:txBody>
      </p:sp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6096000" y="5029200"/>
          <a:ext cx="1219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6" imgW="533169" imgH="228501" progId="Equation.DSMT4">
                  <p:embed/>
                </p:oleObj>
              </mc:Choice>
              <mc:Fallback>
                <p:oleObj name="Equation" r:id="rId6" imgW="533169" imgH="228501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29200"/>
                        <a:ext cx="1219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600200" y="0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Py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-go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xiên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FF1111"/>
                </a:solidFill>
                <a:latin typeface="Times New Roman" pitchFamily="18" charset="0"/>
                <a:cs typeface="Times New Roman" pitchFamily="18" charset="0"/>
              </a:rPr>
              <a:t> d.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15240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AHB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600200" y="1828800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8" imgW="1333440" imgH="203040" progId="Equation.DSMT4">
                  <p:embed/>
                </p:oleObj>
              </mc:Choice>
              <mc:Fallback>
                <p:oleObj name="Equation" r:id="rId8" imgW="1333440" imgH="2030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28800"/>
                        <a:ext cx="1638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5" name="Object 25"/>
          <p:cNvGraphicFramePr>
            <a:graphicFrameLocks noChangeAspect="1"/>
          </p:cNvGraphicFramePr>
          <p:nvPr/>
        </p:nvGraphicFramePr>
        <p:xfrm>
          <a:off x="628650" y="2200275"/>
          <a:ext cx="129381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10" imgW="1054080" imgH="215640" progId="Equation.DSMT4">
                  <p:embed/>
                </p:oleObj>
              </mc:Choice>
              <mc:Fallback>
                <p:oleObj name="Equation" r:id="rId10" imgW="1054080" imgH="2156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200275"/>
                        <a:ext cx="129381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6" name="Object 26"/>
          <p:cNvGraphicFramePr>
            <a:graphicFrameLocks noChangeAspect="1"/>
          </p:cNvGraphicFramePr>
          <p:nvPr/>
        </p:nvGraphicFramePr>
        <p:xfrm>
          <a:off x="1981200" y="2228850"/>
          <a:ext cx="1154112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12" imgW="939600" imgH="190440" progId="Equation.DSMT4">
                  <p:embed/>
                </p:oleObj>
              </mc:Choice>
              <mc:Fallback>
                <p:oleObj name="Equation" r:id="rId12" imgW="939600" imgH="1904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28850"/>
                        <a:ext cx="1154112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4" grpId="0"/>
      <p:bldP spid="26" grpId="0"/>
      <p:bldP spid="34" grpId="0"/>
      <p:bldP spid="36" grpId="0"/>
      <p:bldP spid="52" grpId="0"/>
      <p:bldP spid="66" grpId="0"/>
      <p:bldP spid="53" grpId="0"/>
      <p:bldP spid="53" grpId="1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1207</Words>
  <Application>Microsoft Office PowerPoint</Application>
  <PresentationFormat>On-screen Show (4:3)</PresentationFormat>
  <Paragraphs>183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Cho hình vẽ sau. Điền đúng (Đ) hoặc sai (S) vào ô trống tương ứng với mỗi câu sau :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sony</cp:lastModifiedBy>
  <cp:revision>216</cp:revision>
  <dcterms:created xsi:type="dcterms:W3CDTF">2017-02-15T01:51:05Z</dcterms:created>
  <dcterms:modified xsi:type="dcterms:W3CDTF">2022-04-01T04:41:50Z</dcterms:modified>
</cp:coreProperties>
</file>