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59" r:id="rId3"/>
    <p:sldId id="262" r:id="rId4"/>
    <p:sldId id="285" r:id="rId5"/>
    <p:sldId id="286" r:id="rId6"/>
    <p:sldId id="264" r:id="rId7"/>
    <p:sldId id="263" r:id="rId8"/>
    <p:sldId id="265" r:id="rId9"/>
    <p:sldId id="266" r:id="rId10"/>
    <p:sldId id="278" r:id="rId11"/>
    <p:sldId id="268" r:id="rId12"/>
    <p:sldId id="269" r:id="rId13"/>
    <p:sldId id="271" r:id="rId14"/>
    <p:sldId id="279" r:id="rId15"/>
    <p:sldId id="280" r:id="rId16"/>
    <p:sldId id="272" r:id="rId17"/>
    <p:sldId id="273" r:id="rId18"/>
    <p:sldId id="281" r:id="rId19"/>
    <p:sldId id="282" r:id="rId20"/>
    <p:sldId id="283" r:id="rId21"/>
    <p:sldId id="274" r:id="rId22"/>
    <p:sldId id="284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71" d="100"/>
          <a:sy n="71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085B9-44E4-47F4-8511-943D99BD497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D89D1-D31A-443E-9DCE-807205AB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23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3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4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3/27/2022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  <a:cs typeface="Arial" pitchFamily="34" charset="0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7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>
                <a:solidFill>
                  <a:srgbClr val="9A5315"/>
                </a:solidFill>
                <a:cs typeface="Arial" pitchFamily="34" charset="0"/>
              </a:rPr>
              <a:pPr/>
              <a:t>3/27/2022</a:t>
            </a:fld>
            <a:endParaRPr>
              <a:solidFill>
                <a:srgbClr val="9A5315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9A5315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  <a:cs typeface="Arial" pitchFamily="34" charset="0"/>
              </a:rPr>
              <a:pPr/>
              <a:t>‹#›</a:t>
            </a:fld>
            <a:endParaRPr>
              <a:solidFill>
                <a:srgbClr val="9A531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owload\Documents\quan%20h&#234;&#803;%203%20ca&#803;nh\toan%207%20-%20mac%20kim%20loan\Bat%20dang%20thuc%20tam%20giac-MKLoan%20TQT\Bat%20dang%20thuc%20tam%20giac-MKLoan%20TQT\bdt%20tam%20giac\Vetamgiac.exe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990600" y="630227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AB=4cm, AC= 5cm, BC=6cm. </a:t>
            </a: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762000" y="10668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BC (H </a:t>
            </a:r>
            <a:r>
              <a:rPr lang="en-US" sz="24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4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BC). So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AB và AH, AC và HC ?</a:t>
            </a:r>
            <a:endParaRPr lang="en-US" sz="240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9560"/>
            <a:ext cx="1246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44" y="2057400"/>
            <a:ext cx="3605156" cy="255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752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1426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So sánh AB và AH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2675930"/>
                <a:ext cx="4274127" cy="121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ABH có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90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</a:t>
                </a:r>
                <a:endParaRPr lang="vi-VN" sz="24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AB &gt; AH (quan hệ đường vuông 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đường </a:t>
                </a:r>
                <a:r>
                  <a:rPr lang="vi-VN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xiên).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75930"/>
                <a:ext cx="4274127" cy="1210203"/>
              </a:xfrm>
              <a:prstGeom prst="rect">
                <a:avLst/>
              </a:prstGeom>
              <a:blipFill rotWithShape="1">
                <a:blip r:embed="rId4"/>
                <a:stretch>
                  <a:fillRect l="-2140" t="-35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39579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So sánh AC và HC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4495800"/>
                <a:ext cx="3886200" cy="121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AHC có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90</a:t>
                </a:r>
                <a:r>
                  <a:rPr lang="en-US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</a:t>
                </a:r>
                <a:endParaRPr lang="vi-VN" sz="24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</a:t>
                </a:r>
                <a:r>
                  <a:rPr lang="vi-VN" sz="240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 </a:t>
                </a:r>
                <a:r>
                  <a:rPr lang="vi-VN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&gt; HC (quan hệ góc và cạnh đối diện)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3886200" cy="1210203"/>
              </a:xfrm>
              <a:prstGeom prst="rect">
                <a:avLst/>
              </a:prstGeom>
              <a:blipFill rotWithShape="1">
                <a:blip r:embed="rId5"/>
                <a:stretch>
                  <a:fillRect l="-2512" t="-3535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9144000" cy="6400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2958167"/>
            <a:ext cx="6629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4191000" y="228600"/>
            <a:ext cx="4876800" cy="13716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endParaRPr lang="en-US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066800" y="1247129"/>
            <a:ext cx="2524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AB + AC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BC (1)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229924" y="1625025"/>
            <a:ext cx="22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Arial" charset="0"/>
              </a:rPr>
              <a:t>↑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752600" y="2205335"/>
            <a:ext cx="1756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BD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 BC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867400" y="1762125"/>
            <a:ext cx="2487612" cy="1082675"/>
            <a:chOff x="2256" y="2976"/>
            <a:chExt cx="1567" cy="682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448" y="3120"/>
              <a:ext cx="1104" cy="432"/>
              <a:chOff x="2448" y="3120"/>
              <a:chExt cx="1104" cy="432"/>
            </a:xfrm>
          </p:grpSpPr>
          <p:sp>
            <p:nvSpPr>
              <p:cNvPr id="11" name="Line 30"/>
              <p:cNvSpPr>
                <a:spLocks noChangeShapeType="1"/>
              </p:cNvSpPr>
              <p:nvPr/>
            </p:nvSpPr>
            <p:spPr bwMode="auto">
              <a:xfrm>
                <a:off x="2448" y="355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Line 31"/>
              <p:cNvSpPr>
                <a:spLocks noChangeShapeType="1"/>
              </p:cNvSpPr>
              <p:nvPr/>
            </p:nvSpPr>
            <p:spPr bwMode="auto">
              <a:xfrm flipV="1">
                <a:off x="2448" y="312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72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2256" y="3408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2592" y="297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3600" y="3408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2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4" name="Line 36"/>
          <p:cNvSpPr>
            <a:spLocks noChangeShapeType="1"/>
          </p:cNvSpPr>
          <p:nvPr/>
        </p:nvSpPr>
        <p:spPr bwMode="auto">
          <a:xfrm flipV="1">
            <a:off x="6780212" y="1000125"/>
            <a:ext cx="890588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7677150" y="990600"/>
            <a:ext cx="247650" cy="1685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7146925" y="1482725"/>
            <a:ext cx="95250" cy="838200"/>
            <a:chOff x="3078" y="2784"/>
            <a:chExt cx="60" cy="528"/>
          </a:xfrm>
        </p:grpSpPr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3090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 flipH="1">
              <a:off x="3078" y="3228"/>
              <a:ext cx="42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7581900" y="609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>
                <a:latin typeface="Times New Roman" pitchFamily="18" charset="0"/>
              </a:rPr>
              <a:t>D</a:t>
            </a: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2209800" y="2590800"/>
            <a:ext cx="22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Arial" charset="0"/>
              </a:rPr>
              <a:t>↑</a:t>
            </a:r>
          </a:p>
        </p:txBody>
      </p:sp>
      <p:graphicFrame>
        <p:nvGraphicFramePr>
          <p:cNvPr id="2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4595"/>
              </p:ext>
            </p:extLst>
          </p:nvPr>
        </p:nvGraphicFramePr>
        <p:xfrm>
          <a:off x="1676400" y="3175483"/>
          <a:ext cx="1716985" cy="46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838200" imgH="228600" progId="Equation.DSMT4">
                  <p:embed/>
                </p:oleObj>
              </mc:Choice>
              <mc:Fallback>
                <p:oleObj name="Equation" r:id="rId3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75483"/>
                        <a:ext cx="1716985" cy="468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86465"/>
              </p:ext>
            </p:extLst>
          </p:nvPr>
        </p:nvGraphicFramePr>
        <p:xfrm>
          <a:off x="2630686" y="3673793"/>
          <a:ext cx="2638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5" imgW="1320800" imgH="228600" progId="Equation.DSMT4">
                  <p:embed/>
                </p:oleObj>
              </mc:Choice>
              <mc:Fallback>
                <p:oleObj name="Equation" r:id="rId5" imgW="132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686" y="3673793"/>
                        <a:ext cx="2638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5410200" y="37338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  <a:latin typeface="VNI-Times" pitchFamily="2" charset="0"/>
              </a:rPr>
              <a:t>(∆ADC </a:t>
            </a:r>
            <a:r>
              <a:rPr lang="en-US" sz="2400" dirty="0" err="1" smtClean="0">
                <a:solidFill>
                  <a:srgbClr val="FF0066"/>
                </a:solidFill>
                <a:latin typeface="VNI-Times" pitchFamily="2" charset="0"/>
              </a:rPr>
              <a:t>cân</a:t>
            </a:r>
            <a:r>
              <a:rPr lang="en-US" sz="2400" dirty="0">
                <a:latin typeface="VNI-Times" pitchFamily="2" charset="0"/>
              </a:rPr>
              <a:t>)</a:t>
            </a:r>
          </a:p>
        </p:txBody>
      </p:sp>
      <p:graphicFrame>
        <p:nvGraphicFramePr>
          <p:cNvPr id="2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2148"/>
              </p:ext>
            </p:extLst>
          </p:nvPr>
        </p:nvGraphicFramePr>
        <p:xfrm>
          <a:off x="1748032" y="4504372"/>
          <a:ext cx="1745500" cy="47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7" imgW="838200" imgH="228600" progId="Equation.DSMT4">
                  <p:embed/>
                </p:oleObj>
              </mc:Choice>
              <mc:Fallback>
                <p:oleObj name="Equation" r:id="rId7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032" y="4504372"/>
                        <a:ext cx="1745500" cy="476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1182886" y="5029200"/>
            <a:ext cx="4379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VNI-Times" pitchFamily="2" charset="0"/>
              </a:rPr>
              <a:t>(CA </a:t>
            </a:r>
            <a:r>
              <a:rPr lang="en-US" sz="2400" dirty="0" err="1">
                <a:solidFill>
                  <a:schemeClr val="tx2"/>
                </a:solidFill>
                <a:latin typeface="VNI-Times" pitchFamily="2" charset="0"/>
              </a:rPr>
              <a:t>naèm</a:t>
            </a:r>
            <a:r>
              <a:rPr lang="en-US" sz="24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VNI-Times" pitchFamily="2" charset="0"/>
              </a:rPr>
              <a:t>giöõa</a:t>
            </a:r>
            <a:r>
              <a:rPr lang="en-US" sz="2400" dirty="0">
                <a:solidFill>
                  <a:schemeClr val="tx2"/>
                </a:solidFill>
                <a:latin typeface="VNI-Times" pitchFamily="2" charset="0"/>
              </a:rPr>
              <a:t> CB </a:t>
            </a:r>
            <a:r>
              <a:rPr lang="en-US" sz="2400" dirty="0" err="1">
                <a:solidFill>
                  <a:schemeClr val="tx2"/>
                </a:solidFill>
                <a:latin typeface="VNI-Times" pitchFamily="2" charset="0"/>
              </a:rPr>
              <a:t>vaø</a:t>
            </a:r>
            <a:r>
              <a:rPr lang="en-US" sz="2400" dirty="0">
                <a:solidFill>
                  <a:schemeClr val="tx2"/>
                </a:solidFill>
                <a:latin typeface="VNI-Times" pitchFamily="2" charset="0"/>
              </a:rPr>
              <a:t> CD)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2209800" y="3947160"/>
            <a:ext cx="338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Arial" charset="0"/>
              </a:rPr>
              <a:t>↑</a:t>
            </a:r>
          </a:p>
        </p:txBody>
      </p:sp>
      <p:pic>
        <p:nvPicPr>
          <p:cNvPr id="27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2" y="2193925"/>
            <a:ext cx="504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2" y="1089025"/>
            <a:ext cx="476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2" y="2308225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9575" y="300335"/>
            <a:ext cx="20693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Chứng minh:</a:t>
            </a:r>
            <a:endParaRPr lang="en-US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 animBg="1"/>
      <p:bldP spid="15" grpId="0" animBg="1"/>
      <p:bldP spid="19" grpId="0"/>
      <p:bldP spid="20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79120" y="863546"/>
            <a:ext cx="525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 tia đối của tia AB, lấy D sao cho 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………….. Trong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tam giác BCD, ta sẽ so sánh BD với 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BC.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609600" y="20574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 tia CA nằm giữa 2 tia CB và CD nên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:…………………….   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(1)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1"/>
              <p:cNvSpPr txBox="1">
                <a:spLocks noChangeArrowheads="1"/>
              </p:cNvSpPr>
              <p:nvPr/>
            </p:nvSpPr>
            <p:spPr bwMode="auto">
              <a:xfrm>
                <a:off x="685800" y="2895600"/>
                <a:ext cx="4572000" cy="1613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en-US" sz="2400" smtClean="0">
                    <a:solidFill>
                      <a:schemeClr val="tx2"/>
                    </a:solidFill>
                    <a:cs typeface="Times New Roman" pitchFamily="18" charset="0"/>
                  </a:rPr>
                  <a:t>Mặt khác, theo cách dựng,tam giác ACD cân </a:t>
                </a:r>
                <a:r>
                  <a:rPr lang="en-US" sz="2400">
                    <a:solidFill>
                      <a:schemeClr val="tx2"/>
                    </a:solidFill>
                    <a:cs typeface="Times New Roman" pitchFamily="18" charset="0"/>
                  </a:rPr>
                  <a:t>tại </a:t>
                </a:r>
                <a:r>
                  <a:rPr lang="en-US" sz="2400" smtClean="0">
                    <a:solidFill>
                      <a:schemeClr val="tx2"/>
                    </a:solidFill>
                    <a:cs typeface="Times New Roman" pitchFamily="18" charset="0"/>
                  </a:rPr>
                  <a:t>A nên: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𝐴𝐶𝐷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smtClean="0">
                    <a:solidFill>
                      <a:schemeClr val="tx2"/>
                    </a:solidFill>
                    <a:cs typeface="Times New Roman" pitchFamily="18" charset="0"/>
                  </a:rPr>
                  <a:t>………………………    </a:t>
                </a:r>
                <a:r>
                  <a:rPr lang="en-US" sz="2400">
                    <a:solidFill>
                      <a:schemeClr val="tx2"/>
                    </a:solidFill>
                    <a:cs typeface="Times New Roman" pitchFamily="18" charset="0"/>
                  </a:rPr>
                  <a:t>(2)</a:t>
                </a:r>
              </a:p>
              <a:p>
                <a:pPr algn="l" eaLnBrk="1" hangingPunct="1"/>
                <a:r>
                  <a:rPr lang="en-US" sz="2400">
                    <a:solidFill>
                      <a:schemeClr val="tx2"/>
                    </a:solidFill>
                    <a:cs typeface="Times New Roman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95600"/>
                <a:ext cx="4572000" cy="1613840"/>
              </a:xfrm>
              <a:prstGeom prst="rect">
                <a:avLst/>
              </a:prstGeom>
              <a:blipFill rotWithShape="1">
                <a:blip r:embed="rId2"/>
                <a:stretch>
                  <a:fillRect l="-2133" t="-3019" r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2"/>
              <p:cNvSpPr txBox="1">
                <a:spLocks noChangeArrowheads="1"/>
              </p:cNvSpPr>
              <p:nvPr/>
            </p:nvSpPr>
            <p:spPr bwMode="auto">
              <a:xfrm>
                <a:off x="762000" y="4114800"/>
                <a:ext cx="5410200" cy="1244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en-US" sz="2400" smtClean="0">
                    <a:solidFill>
                      <a:schemeClr val="tx2"/>
                    </a:solidFill>
                    <a:cs typeface="Times New Roman" pitchFamily="18" charset="0"/>
                  </a:rPr>
                  <a:t>Từ (1),(2) suy </a:t>
                </a:r>
                <a:r>
                  <a:rPr lang="en-US" sz="2400">
                    <a:solidFill>
                      <a:schemeClr val="tx2"/>
                    </a:solidFill>
                    <a:cs typeface="Times New Roman" pitchFamily="18" charset="0"/>
                  </a:rPr>
                  <a:t>ra</a:t>
                </a:r>
                <a:r>
                  <a:rPr lang="en-US" sz="240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l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𝐵𝐶𝐷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2400" smtClean="0">
                    <a:solidFill>
                      <a:schemeClr val="tx2"/>
                    </a:solidFill>
                    <a:cs typeface="Times New Roman" pitchFamily="18" charset="0"/>
                  </a:rPr>
                  <a:t> (</a:t>
                </a:r>
                <a:r>
                  <a:rPr lang="en-US" sz="2400">
                    <a:solidFill>
                      <a:schemeClr val="tx2"/>
                    </a:solidFill>
                    <a:cs typeface="Times New Roman" pitchFamily="18" charset="0"/>
                  </a:rPr>
                  <a:t>3)</a:t>
                </a:r>
              </a:p>
              <a:p>
                <a:pPr algn="l" eaLnBrk="1" hangingPunct="1"/>
                <a:r>
                  <a:rPr lang="en-US" sz="2400">
                    <a:solidFill>
                      <a:schemeClr val="tx2"/>
                    </a:solidFill>
                    <a:cs typeface="Times New Roman" pitchFamily="18" charset="0"/>
                  </a:rPr>
                  <a:t>             </a:t>
                </a:r>
              </a:p>
            </p:txBody>
          </p:sp>
        </mc:Choice>
        <mc:Fallback xmlns="">
          <p:sp>
            <p:nvSpPr>
              <p:cNvPr id="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114800"/>
                <a:ext cx="5410200" cy="1244508"/>
              </a:xfrm>
              <a:prstGeom prst="rect">
                <a:avLst/>
              </a:prstGeom>
              <a:blipFill rotWithShape="1">
                <a:blip r:embed="rId3"/>
                <a:stretch>
                  <a:fillRect l="-1689" t="-39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685799" y="4937125"/>
            <a:ext cx="79264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 tam giác BDC,từ (3)suy ra:</a:t>
            </a:r>
          </a:p>
          <a:p>
            <a:pPr algn="l"/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AB+AC= ………&gt; BC</a:t>
            </a:r>
            <a:endParaRPr lang="en-US" sz="2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(Theo định lý về quan hệ giữa góc và cạnh đối diện trong một tam giác)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334420" y="822325"/>
            <a:ext cx="2380248" cy="3254234"/>
            <a:chOff x="-2314" y="-239"/>
            <a:chExt cx="2947" cy="4029"/>
          </a:xfrm>
        </p:grpSpPr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>
              <a:off x="-2314" y="-239"/>
              <a:ext cx="2947" cy="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-2103" y="3393"/>
              <a:ext cx="247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-2103" y="1916"/>
              <a:ext cx="739" cy="147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-1364" y="1916"/>
              <a:ext cx="1734" cy="147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-1364" y="-119"/>
              <a:ext cx="1025" cy="203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-339" y="-119"/>
              <a:ext cx="709" cy="351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-957" y="966"/>
              <a:ext cx="90" cy="12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-912" y="966"/>
              <a:ext cx="91" cy="12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-640" y="2564"/>
              <a:ext cx="120" cy="12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-595" y="2579"/>
              <a:ext cx="120" cy="12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-655" y="-239"/>
              <a:ext cx="346" cy="245"/>
              <a:chOff x="-655" y="-239"/>
              <a:chExt cx="346" cy="245"/>
            </a:xfrm>
          </p:grpSpPr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-369" y="-149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-655" y="-239"/>
                <a:ext cx="148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-2314" y="3363"/>
              <a:ext cx="241" cy="245"/>
              <a:chOff x="-2314" y="3363"/>
              <a:chExt cx="241" cy="245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-2133" y="3363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-2314" y="3363"/>
                <a:ext cx="137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340" y="3317"/>
              <a:ext cx="240" cy="245"/>
              <a:chOff x="340" y="3317"/>
              <a:chExt cx="239" cy="245"/>
            </a:xfrm>
          </p:grpSpPr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340" y="3363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432" y="3317"/>
                <a:ext cx="147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-1530" y="1599"/>
              <a:ext cx="196" cy="347"/>
              <a:chOff x="-1530" y="1599"/>
              <a:chExt cx="196" cy="347"/>
            </a:xfrm>
          </p:grpSpPr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-1394" y="1886"/>
                <a:ext cx="60" cy="6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-1530" y="1599"/>
                <a:ext cx="137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716280" y="1202397"/>
            <a:ext cx="159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 = AC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84960" y="2375711"/>
                <a:ext cx="2657285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𝐵𝐶𝐷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𝐴𝐶𝐷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2375711"/>
                <a:ext cx="2657285" cy="4741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11680" y="3581400"/>
                <a:ext cx="1905000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𝐴𝐶𝐷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𝐵𝐷𝐶</m:t>
                          </m:r>
                        </m:e>
                      </m:acc>
                    </m:oMath>
                  </m:oMathPara>
                </a14:m>
                <a:endPara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0" y="3581400"/>
                <a:ext cx="1905000" cy="4739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042160" y="526029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31" grpId="0"/>
      <p:bldP spid="33" grpId="0"/>
      <p:bldP spid="35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275705"/>
            <a:ext cx="1246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173480" y="609600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</a:rPr>
              <a:t>  Bài tập : Điền dấu (x ) thích hợp vào ô trống </a:t>
            </a:r>
          </a:p>
        </p:txBody>
      </p:sp>
      <p:graphicFrame>
        <p:nvGraphicFramePr>
          <p:cNvPr id="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72853"/>
              </p:ext>
            </p:extLst>
          </p:nvPr>
        </p:nvGraphicFramePr>
        <p:xfrm>
          <a:off x="748506" y="1776468"/>
          <a:ext cx="7574280" cy="3786132"/>
        </p:xfrm>
        <a:graphic>
          <a:graphicData uri="http://schemas.openxmlformats.org/drawingml/2006/table">
            <a:tbl>
              <a:tblPr/>
              <a:tblGrid>
                <a:gridCol w="2862898"/>
                <a:gridCol w="2276793"/>
                <a:gridCol w="2434589"/>
              </a:tblGrid>
              <a:tr h="1209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Đô dài 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đoạn thẳng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Là ba cạnh của một tam giác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 là ba cạnh của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một tam giác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a) 2cm,  3cm ,6cm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 7cm, 2cm, 6cm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 3cm, 4cm, 6cm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d) 2cm, 4cm, 6cm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6906260" y="3124200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6903720" y="5153025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4602480" y="4419600"/>
            <a:ext cx="22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4602480" y="3810000"/>
            <a:ext cx="22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1" name="Action Button: Movie 10">
            <a:hlinkClick r:id="rId3" action="ppaction://hlinkfile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Movi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76200" y="2477251"/>
            <a:ext cx="41846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2cm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6cm.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45887" y="5653004"/>
            <a:ext cx="337624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3cm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41275" y="4074915"/>
            <a:ext cx="3851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2cm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6cm, 4cm.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048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5200" y="2550915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2 + 3 &lt; 6</a:t>
            </a:r>
          </a:p>
          <a:p>
            <a:pPr algn="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736848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3 + 4 &gt; 6</a:t>
            </a:r>
          </a:p>
          <a:p>
            <a:pPr algn="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4102894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  2 + 4 = 6</a:t>
            </a:r>
          </a:p>
          <a:p>
            <a:pPr algn="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18404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667000" y="2221468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752600" y="3745468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33644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50247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2661166" y="5416034"/>
            <a:ext cx="392668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  <p:bldP spid="22" grpId="0"/>
      <p:bldP spid="13" grpId="0"/>
      <p:bldP spid="14" grpId="0"/>
      <p:bldP spid="1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76200" y="21590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3" imgW="1866600" imgH="279360" progId="Equation.DSMT4">
                  <p:embed/>
                </p:oleObj>
              </mc:Choice>
              <mc:Fallback>
                <p:oleObj name="Equation" r:id="rId3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1590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6200" y="39624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5" imgW="1866600" imgH="279360" progId="Equation.DSMT4">
                  <p:embed/>
                </p:oleObj>
              </mc:Choice>
              <mc:Fallback>
                <p:oleObj name="Equation" r:id="rId5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9624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76200" y="56642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7" imgW="1866600" imgH="279360" progId="Equation.DSMT4">
                  <p:embed/>
                </p:oleObj>
              </mc:Choice>
              <mc:Fallback>
                <p:oleObj name="Equation" r:id="rId7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6642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057400" y="2362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41132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7400" y="5791200"/>
            <a:ext cx="914400" cy="2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3048000" y="1752600"/>
            <a:ext cx="4572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3048000" y="3505200"/>
            <a:ext cx="457200" cy="1143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3048000" y="5257800"/>
            <a:ext cx="381000" cy="1143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543300" y="36576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9" imgW="1866600" imgH="279360" progId="Equation.DSMT4">
                  <p:embed/>
                </p:oleObj>
              </mc:Choice>
              <mc:Fallback>
                <p:oleObj name="Equation" r:id="rId9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6576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543300" y="43434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1" imgW="1866600" imgH="279360" progId="Equation.DSMT4">
                  <p:embed/>
                </p:oleObj>
              </mc:Choice>
              <mc:Fallback>
                <p:oleObj name="Equation" r:id="rId11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3434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505200" y="18288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13" imgW="1866600" imgH="279360" progId="Equation.DSMT4">
                  <p:embed/>
                </p:oleObj>
              </mc:Choice>
              <mc:Fallback>
                <p:oleObj name="Equation" r:id="rId13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288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543300" y="26670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5" imgW="1866600" imgH="279360" progId="Equation.DSMT4">
                  <p:embed/>
                </p:oleObj>
              </mc:Choice>
              <mc:Fallback>
                <p:oleObj name="Equation" r:id="rId15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505200" y="60452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17" imgW="1866600" imgH="279360" progId="Equation.DSMT4">
                  <p:embed/>
                </p:oleObj>
              </mc:Choice>
              <mc:Fallback>
                <p:oleObj name="Equation" r:id="rId17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0452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505200" y="538480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19" imgW="1866600" imgH="279360" progId="Equation.DSMT4">
                  <p:embed/>
                </p:oleObj>
              </mc:Choice>
              <mc:Fallback>
                <p:oleObj name="Equation" r:id="rId19" imgW="1866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8480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62600" y="1926372"/>
            <a:ext cx="365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12" grpId="0" animBg="1"/>
      <p:bldP spid="1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685800" y="57785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tx2"/>
                </a:solidFill>
                <a:cs typeface="Times New Roman" pitchFamily="18" charset="0"/>
              </a:rPr>
              <a:t>2. Hệ quả của bất đẳng </a:t>
            </a:r>
            <a:r>
              <a:rPr lang="en-US" sz="2800" b="1" smtClean="0">
                <a:solidFill>
                  <a:schemeClr val="tx2"/>
                </a:solidFill>
                <a:cs typeface="Times New Roman" pitchFamily="18" charset="0"/>
              </a:rPr>
              <a:t>thức </a:t>
            </a:r>
            <a:r>
              <a:rPr lang="en-US" sz="2800" b="1">
                <a:solidFill>
                  <a:schemeClr val="tx2"/>
                </a:solidFill>
                <a:cs typeface="Times New Roman" pitchFamily="18" charset="0"/>
              </a:rPr>
              <a:t>tam giác: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762000" y="1219200"/>
            <a:ext cx="1184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 i="1" u="sng">
                <a:solidFill>
                  <a:schemeClr val="tx2"/>
                </a:solidFill>
                <a:cs typeface="Times New Roman" pitchFamily="18" charset="0"/>
              </a:rPr>
              <a:t>Hệ quả: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685800" y="2617292"/>
            <a:ext cx="1388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 i="1" u="sng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Nhận xét: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199" y="1759803"/>
            <a:ext cx="727934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 một tam giác,hiệu </a:t>
            </a:r>
            <a:r>
              <a:rPr lang="en-US" sz="2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 dài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cạnh bất kì bao </a:t>
            </a:r>
            <a:r>
              <a:rPr lang="en-US" sz="2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 cũng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 hơn độ dài của </a:t>
            </a:r>
            <a:r>
              <a:rPr lang="en-US" sz="2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 lại.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200400"/>
            <a:ext cx="7315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một tam giác,độ 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 một </a:t>
            </a:r>
            <a:r>
              <a:rPr lang="en-US" sz="24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 bao giờ cũng 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 hơn </a:t>
            </a:r>
            <a:r>
              <a:rPr lang="en-US" sz="24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 và nhỏ hơn tổng 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 dài của hai 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 còn </a:t>
            </a:r>
            <a:r>
              <a:rPr lang="en-US" sz="24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lại.</a:t>
            </a:r>
          </a:p>
        </p:txBody>
      </p:sp>
    </p:spTree>
    <p:extLst>
      <p:ext uri="{BB962C8B-B14F-4D97-AF65-F5344CB8AC3E}">
        <p14:creationId xmlns:p14="http://schemas.microsoft.com/office/powerpoint/2010/main" val="38374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17" y="152400"/>
            <a:ext cx="3607635" cy="20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4172411" y="2667646"/>
            <a:ext cx="3657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2">
                    <a:lumMod val="95000"/>
                    <a:lumOff val="5000"/>
                  </a:schemeClr>
                </a:solidFill>
              </a:rPr>
              <a:t>AB – AC &lt; BC &lt;AB + AC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sym typeface="Wingdings 3" pitchFamily="18" charset="2"/>
              </a:rPr>
              <a:t>AB + AC &gt; BC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27574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sym typeface="Wingdings 3" pitchFamily="18" charset="2"/>
              </a:rPr>
              <a:t>BC &gt;AB -  AC</a:t>
            </a:r>
          </a:p>
        </p:txBody>
      </p:sp>
      <p:sp>
        <p:nvSpPr>
          <p:cNvPr id="7" name="AutoShape 12"/>
          <p:cNvSpPr>
            <a:spLocks/>
          </p:cNvSpPr>
          <p:nvPr/>
        </p:nvSpPr>
        <p:spPr bwMode="auto">
          <a:xfrm flipV="1">
            <a:off x="3151095" y="2379289"/>
            <a:ext cx="233082" cy="1004047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581400" y="2805113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376362" y="3705225"/>
            <a:ext cx="2682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500">
                <a:solidFill>
                  <a:srgbClr val="000000"/>
                </a:solidFill>
              </a:rPr>
              <a:t>….&lt; AB &lt;….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727700" y="3629025"/>
            <a:ext cx="26828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500">
                <a:solidFill>
                  <a:srgbClr val="000000"/>
                </a:solidFill>
              </a:rPr>
              <a:t>….&lt; AC &lt;….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824162" y="3717925"/>
            <a:ext cx="12620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500" b="1">
                <a:solidFill>
                  <a:srgbClr val="000000"/>
                </a:solidFill>
              </a:rPr>
              <a:t>BC+AC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538162" y="3717925"/>
            <a:ext cx="1187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500" b="1">
                <a:solidFill>
                  <a:srgbClr val="000000"/>
                </a:solidFill>
              </a:rPr>
              <a:t>BC-AC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7319962" y="3629025"/>
            <a:ext cx="12906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BC+AB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957762" y="3641725"/>
            <a:ext cx="11699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500" b="1">
                <a:solidFill>
                  <a:srgbClr val="000000"/>
                </a:solidFill>
              </a:rPr>
              <a:t>BC-AB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44196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xét độ dài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 đoạn thẳng có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thỏa mãn bất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đẳng thức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tam giác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hay không,ta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chỉ cần so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sánh độ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dài lớn nhất với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tổng hai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dộ dài còn lại,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hoặc so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sánh độ dài nhỏ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nhất với 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hiệu hai độ dài </a:t>
            </a:r>
            <a:r>
              <a:rPr lang="en-US" sz="2800" i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còn lại</a:t>
            </a:r>
            <a:r>
              <a:rPr lang="en-US" sz="2800" i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11" grpId="0"/>
      <p:bldP spid="12" grpId="0"/>
      <p:bldP spid="13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581400" y="3733800"/>
            <a:ext cx="19050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485489" y="599150"/>
            <a:ext cx="3658511" cy="2448850"/>
            <a:chOff x="4036" y="2257"/>
            <a:chExt cx="1782" cy="779"/>
          </a:xfrm>
        </p:grpSpPr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4222" y="2430"/>
              <a:ext cx="445" cy="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>
              <a:off x="4241" y="2813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4667" y="2430"/>
              <a:ext cx="982" cy="3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4667" y="2257"/>
              <a:ext cx="1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4036" y="2870"/>
              <a:ext cx="20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612" y="2870"/>
              <a:ext cx="20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8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ABC: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19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 &lt; AB + AC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286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 &gt; AC - AB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886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– AB &lt; BC &lt; AB+ AC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34000" y="3429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2971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 &gt; AB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4" grpId="0"/>
      <p:bldP spid="15" grpId="0"/>
      <p:bldP spid="16" grpId="0"/>
      <p:bldP spid="1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9144000" cy="6400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2958167"/>
            <a:ext cx="6629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4191000" y="228600"/>
            <a:ext cx="4876800" cy="13716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endParaRPr lang="en-US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76438"/>
            <a:ext cx="925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676400" y="38100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1676400" y="1004888"/>
            <a:ext cx="28194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7" descr="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133600"/>
            <a:ext cx="11620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201863" y="2641456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781550" y="3671888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4495800" y="990600"/>
            <a:ext cx="4267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0" y="440532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763000" y="36718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  <a:latin typeface="Arial" charset="0"/>
              </a:rPr>
              <a:t>C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143000" y="36718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  <a:latin typeface="Arial" charset="0"/>
              </a:rPr>
              <a:t>B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881062" y="4572000"/>
            <a:ext cx="7881938" cy="13446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Hòa và Bình cùng xuất phát từ B đi đến C. Hòa đi theo đường B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C, Bình đi theo đường B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 C.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Quãng đường đi được của bạn nào ngắn hơn?</a:t>
            </a:r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096000" y="1766887"/>
            <a:ext cx="838200" cy="595313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410415" y="1759041"/>
            <a:ext cx="1014973" cy="428626"/>
          </a:xfrm>
          <a:prstGeom prst="wedgeRoundRectCallout">
            <a:avLst>
              <a:gd name="adj1" fmla="val 52093"/>
              <a:gd name="adj2" fmla="val 1158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Bình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478010" y="1911441"/>
            <a:ext cx="1014973" cy="428626"/>
          </a:xfrm>
          <a:prstGeom prst="wedgeRoundRectCallout">
            <a:avLst>
              <a:gd name="adj1" fmla="val -41973"/>
              <a:gd name="adj2" fmla="val 813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2FE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B0BF9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B0BF9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2541783"/>
            <a:ext cx="41846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10cm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6cm.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313" y="5412736"/>
            <a:ext cx="337624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3cm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4925" y="4063425"/>
            <a:ext cx="3851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3cm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4cm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7cm.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3048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1400" y="2615447"/>
            <a:ext cx="556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10 - 6 &gt; 3</a:t>
            </a:r>
          </a:p>
          <a:p>
            <a:pPr algn="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bđt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549658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5 - 4 &lt; 3</a:t>
            </a:r>
          </a:p>
          <a:p>
            <a:pPr algn="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bđt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124980"/>
            <a:ext cx="556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+ 4 = 7</a:t>
            </a:r>
          </a:p>
          <a:p>
            <a:pPr algn="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bđt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900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981200" y="2286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6800" y="3352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066800" y="375291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472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914400" y="512451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  <p:bldP spid="22" grpId="0"/>
      <p:bldP spid="13" grpId="0"/>
      <p:bldP spid="14" grpId="0"/>
      <p:bldP spid="10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6477000"/>
            <a:ext cx="7696200" cy="76200"/>
            <a:chOff x="768" y="3168"/>
            <a:chExt cx="4560" cy="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768" y="3168"/>
              <a:ext cx="4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104" y="316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2679700"/>
            <a:ext cx="5334000" cy="3786188"/>
            <a:chOff x="768" y="1056"/>
            <a:chExt cx="2976" cy="2112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768" y="1056"/>
              <a:ext cx="2976" cy="21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768" y="2208"/>
              <a:ext cx="1344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19800" y="2667000"/>
            <a:ext cx="2324100" cy="3810000"/>
            <a:chOff x="3744" y="1056"/>
            <a:chExt cx="1584" cy="2112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744" y="1056"/>
              <a:ext cx="1584" cy="21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214" y="1687"/>
              <a:ext cx="652" cy="85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 flipV="1">
            <a:off x="0" y="10541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433546" y="6293223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123360" y="4103687"/>
            <a:ext cx="1066800" cy="2362200"/>
            <a:chOff x="486" y="1512"/>
            <a:chExt cx="672" cy="1488"/>
          </a:xfrm>
        </p:grpSpPr>
        <p:pic>
          <p:nvPicPr>
            <p:cNvPr id="15" name="Picture 14" descr="j0354669"/>
            <p:cNvPicPr>
              <a:picLocks noChangeAspect="1" noChangeArrowheads="1" noCrop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4914">
              <a:off x="528" y="1920"/>
              <a:ext cx="611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86" y="1512"/>
              <a:ext cx="672" cy="384"/>
            </a:xfrm>
            <a:prstGeom prst="wedgeEllipseCallout">
              <a:avLst>
                <a:gd name="adj1" fmla="val -16963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4419600"/>
            <a:ext cx="1295400" cy="2209800"/>
            <a:chOff x="0" y="2448"/>
            <a:chExt cx="816" cy="1392"/>
          </a:xfrm>
        </p:grpSpPr>
        <p:pic>
          <p:nvPicPr>
            <p:cNvPr id="18" name="Picture 17" descr="j035466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6"/>
              <a:ext cx="62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92" y="2448"/>
              <a:ext cx="624" cy="288"/>
            </a:xfrm>
            <a:prstGeom prst="wedgeEllipseCallout">
              <a:avLst>
                <a:gd name="adj1" fmla="val -43750"/>
                <a:gd name="adj2" fmla="val 899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000" smtClean="0">
                  <a:latin typeface="Times New Roman" pitchFamily="18" charset="0"/>
                  <a:cs typeface="Times New Roman" pitchFamily="18" charset="0"/>
                </a:rPr>
                <a:t>Hòa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28600" y="6354762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911103" y="1785104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871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L 0.875 -0.0166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-0.03191 L 0.58889 -0.5319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555 -0.51711 L 0.88055 -0.0282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4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-189706" y="1713706"/>
            <a:ext cx="205660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" y="1599406"/>
            <a:ext cx="4724400" cy="133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837406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066800" y="735806"/>
          <a:ext cx="256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2565360" imgH="787320" progId="Equation.DSMT4">
                  <p:embed/>
                </p:oleObj>
              </mc:Choice>
              <mc:Fallback>
                <p:oleObj name="Equation" r:id="rId3" imgW="25653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35806"/>
                        <a:ext cx="2565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066800" y="1751806"/>
          <a:ext cx="2540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2539800" imgH="406080" progId="Equation.DSMT4">
                  <p:embed/>
                </p:oleObj>
              </mc:Choice>
              <mc:Fallback>
                <p:oleObj name="Equation" r:id="rId5" imgW="253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1806"/>
                        <a:ext cx="2540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14400" y="220900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5562600" y="381000"/>
            <a:ext cx="3658511" cy="2448850"/>
            <a:chOff x="4036" y="2257"/>
            <a:chExt cx="1782" cy="779"/>
          </a:xfrm>
        </p:grpSpPr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4222" y="2430"/>
              <a:ext cx="581" cy="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4241" y="2813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4785" y="2432"/>
              <a:ext cx="86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4667" y="2257"/>
              <a:ext cx="1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036" y="2870"/>
              <a:ext cx="20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612" y="2870"/>
              <a:ext cx="20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4800" y="3034605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&lt; BC + AC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Hay: AB &lt; 7 + 1 = 8cm					(1)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3949005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&gt; AC – BC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Hay: AB &gt; 7 – 1 = 6cm					(2)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486340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6 &lt; AB &lt; 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5396805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GT,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 = 7cm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AC = 7cm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16 (SGK_T63)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850" y="1295400"/>
            <a:ext cx="8532813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* Điền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 (đúng)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(sai)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 ô trống tương ứng với mỗi câu sau: bộ ba nào trong các bộ ba độ dài sau đây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 thể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là ba cạnh của một tam giác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25550" y="3000375"/>
            <a:ext cx="3313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marR="0" lvl="0" indent="-342900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   3cm, 4cm, 8cm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25550" y="4722269"/>
            <a:ext cx="259398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 2cm, 5cm, 3cm.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225550" y="5564188"/>
            <a:ext cx="2670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  5cm, 6cm, 9cm.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25550" y="3792538"/>
            <a:ext cx="385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   3cm, 5cm, 7cm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627813" y="3948113"/>
            <a:ext cx="401637" cy="466725"/>
          </a:xfrm>
          <a:prstGeom prst="rect">
            <a:avLst/>
          </a:prstGeom>
          <a:solidFill>
            <a:srgbClr val="336699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125" y="3143250"/>
            <a:ext cx="401638" cy="466725"/>
          </a:xfrm>
          <a:prstGeom prst="rect">
            <a:avLst/>
          </a:prstGeom>
          <a:solidFill>
            <a:srgbClr val="336699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608763" y="4776788"/>
            <a:ext cx="401637" cy="4667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08763" y="5462588"/>
            <a:ext cx="401637" cy="4667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6629400" y="3948113"/>
            <a:ext cx="381000" cy="442912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608763" y="4795838"/>
            <a:ext cx="381000" cy="447675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6608763" y="5472113"/>
            <a:ext cx="381000" cy="457200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588125" y="3144838"/>
            <a:ext cx="350838" cy="457200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3456" y="467380"/>
            <a:ext cx="587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Luyện tập</a:t>
            </a:r>
            <a:endParaRPr lang="en-US" sz="2800" b="1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1987550"/>
            <a:ext cx="7696200" cy="229235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cs typeface="Arial" charset="0"/>
              </a:rPr>
              <a:t> Hoc kỹ định lí , hệ quả, nhận xét về bất đẳng thức tam giác.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cs typeface="Arial" charset="0"/>
              </a:rPr>
              <a:t> Xem lại các bài tập đã giải, làm các bài tập 15,17,19 trong sách giáo khoa trang 63-64.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charset="0"/>
                <a:cs typeface="Arial" charset="0"/>
              </a:rPr>
              <a:t> Chuẩn bị cho tiết “Luyện tập”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555875" y="979488"/>
            <a:ext cx="42481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091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4572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hệ giữa ba cạnh của tam giác</a:t>
            </a:r>
          </a:p>
          <a:p>
            <a:pPr algn="ct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Bất đằng thức của tam giác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1108" y="1853625"/>
            <a:ext cx="233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c 46"/>
          <p:cNvSpPr>
            <a:spLocks/>
          </p:cNvSpPr>
          <p:nvPr/>
        </p:nvSpPr>
        <p:spPr bwMode="auto">
          <a:xfrm>
            <a:off x="4716463" y="1628775"/>
            <a:ext cx="2208212" cy="3400425"/>
          </a:xfrm>
          <a:custGeom>
            <a:avLst/>
            <a:gdLst>
              <a:gd name="G0" fmla="+- 21600 0 0"/>
              <a:gd name="G1" fmla="+- 17279 0 0"/>
              <a:gd name="G2" fmla="+- 21600 0 0"/>
              <a:gd name="T0" fmla="*/ 4221 w 21600"/>
              <a:gd name="T1" fmla="*/ 30107 h 30107"/>
              <a:gd name="T2" fmla="*/ 8638 w 21600"/>
              <a:gd name="T3" fmla="*/ 0 h 30107"/>
              <a:gd name="T4" fmla="*/ 21600 w 21600"/>
              <a:gd name="T5" fmla="*/ 17279 h 30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107" fill="none" extrusionOk="0">
                <a:moveTo>
                  <a:pt x="4221" y="30106"/>
                </a:moveTo>
                <a:cubicBezTo>
                  <a:pt x="1479" y="26391"/>
                  <a:pt x="0" y="21896"/>
                  <a:pt x="0" y="17279"/>
                </a:cubicBezTo>
                <a:cubicBezTo>
                  <a:pt x="-1" y="10481"/>
                  <a:pt x="3200" y="4079"/>
                  <a:pt x="8638" y="0"/>
                </a:cubicBezTo>
              </a:path>
              <a:path w="21600" h="30107" stroke="0" extrusionOk="0">
                <a:moveTo>
                  <a:pt x="4221" y="30106"/>
                </a:moveTo>
                <a:cubicBezTo>
                  <a:pt x="1479" y="26391"/>
                  <a:pt x="0" y="21896"/>
                  <a:pt x="0" y="17279"/>
                </a:cubicBezTo>
                <a:cubicBezTo>
                  <a:pt x="-1" y="10481"/>
                  <a:pt x="3200" y="4079"/>
                  <a:pt x="8638" y="0"/>
                </a:cubicBezTo>
                <a:lnTo>
                  <a:pt x="21600" y="17279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47"/>
          <p:cNvSpPr>
            <a:spLocks/>
          </p:cNvSpPr>
          <p:nvPr/>
        </p:nvSpPr>
        <p:spPr bwMode="auto">
          <a:xfrm>
            <a:off x="2555875" y="2349500"/>
            <a:ext cx="1103313" cy="1673225"/>
          </a:xfrm>
          <a:custGeom>
            <a:avLst/>
            <a:gdLst>
              <a:gd name="G0" fmla="+- 0 0 0"/>
              <a:gd name="G1" fmla="+- 20607 0 0"/>
              <a:gd name="G2" fmla="+- 21600 0 0"/>
              <a:gd name="T0" fmla="*/ 6475 w 21600"/>
              <a:gd name="T1" fmla="*/ 0 h 29009"/>
              <a:gd name="T2" fmla="*/ 19899 w 21600"/>
              <a:gd name="T3" fmla="*/ 29009 h 29009"/>
              <a:gd name="T4" fmla="*/ 0 w 21600"/>
              <a:gd name="T5" fmla="*/ 20607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6474" y="0"/>
                </a:moveTo>
                <a:cubicBezTo>
                  <a:pt x="15476" y="2828"/>
                  <a:pt x="21600" y="11171"/>
                  <a:pt x="21600" y="20607"/>
                </a:cubicBezTo>
                <a:cubicBezTo>
                  <a:pt x="21600" y="23493"/>
                  <a:pt x="21021" y="26350"/>
                  <a:pt x="19898" y="29008"/>
                </a:cubicBezTo>
              </a:path>
              <a:path w="21600" h="29009" stroke="0" extrusionOk="0">
                <a:moveTo>
                  <a:pt x="6474" y="0"/>
                </a:moveTo>
                <a:cubicBezTo>
                  <a:pt x="15476" y="2828"/>
                  <a:pt x="21600" y="11171"/>
                  <a:pt x="21600" y="20607"/>
                </a:cubicBezTo>
                <a:cubicBezTo>
                  <a:pt x="21600" y="23493"/>
                  <a:pt x="21021" y="26350"/>
                  <a:pt x="19898" y="29008"/>
                </a:cubicBezTo>
                <a:lnTo>
                  <a:pt x="0" y="20607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>
            <a:off x="2484438" y="3548063"/>
            <a:ext cx="4413250" cy="15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9"/>
          <p:cNvSpPr>
            <a:spLocks noChangeShapeType="1"/>
          </p:cNvSpPr>
          <p:nvPr/>
        </p:nvSpPr>
        <p:spPr bwMode="auto">
          <a:xfrm flipH="1">
            <a:off x="2484438" y="2695575"/>
            <a:ext cx="819150" cy="8778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0"/>
          <p:cNvSpPr>
            <a:spLocks noChangeShapeType="1"/>
          </p:cNvSpPr>
          <p:nvPr/>
        </p:nvSpPr>
        <p:spPr bwMode="auto">
          <a:xfrm>
            <a:off x="4932363" y="2441575"/>
            <a:ext cx="1974850" cy="1092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51"/>
          <p:cNvSpPr>
            <a:spLocks noChangeArrowheads="1"/>
          </p:cNvSpPr>
          <p:nvPr/>
        </p:nvSpPr>
        <p:spPr bwMode="auto">
          <a:xfrm>
            <a:off x="5767388" y="3502025"/>
            <a:ext cx="104775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52"/>
          <p:cNvSpPr>
            <a:spLocks noChangeArrowheads="1"/>
          </p:cNvSpPr>
          <p:nvPr/>
        </p:nvSpPr>
        <p:spPr bwMode="auto">
          <a:xfrm>
            <a:off x="3581400" y="3502025"/>
            <a:ext cx="104775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53"/>
          <p:cNvSpPr>
            <a:spLocks noChangeArrowheads="1"/>
          </p:cNvSpPr>
          <p:nvPr/>
        </p:nvSpPr>
        <p:spPr bwMode="auto">
          <a:xfrm>
            <a:off x="4695825" y="3502025"/>
            <a:ext cx="84138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54"/>
          <p:cNvSpPr>
            <a:spLocks noChangeArrowheads="1"/>
          </p:cNvSpPr>
          <p:nvPr/>
        </p:nvSpPr>
        <p:spPr bwMode="auto">
          <a:xfrm>
            <a:off x="2487613" y="3502025"/>
            <a:ext cx="84137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auto">
          <a:xfrm>
            <a:off x="6877050" y="3500438"/>
            <a:ext cx="84138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56"/>
          <p:cNvSpPr>
            <a:spLocks noChangeArrowheads="1"/>
          </p:cNvSpPr>
          <p:nvPr/>
        </p:nvSpPr>
        <p:spPr bwMode="auto">
          <a:xfrm>
            <a:off x="3287713" y="2647950"/>
            <a:ext cx="84137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auto">
          <a:xfrm>
            <a:off x="4932363" y="2420938"/>
            <a:ext cx="84137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4030663" y="36052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 rot="1861933">
            <a:off x="5989638" y="281622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 rot="18583805">
            <a:off x="2321719" y="2690019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152400" y="467380"/>
            <a:ext cx="74892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304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1cm, 2cm, 4cm.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5533513"/>
            <a:ext cx="88392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1cm, 2cm, 4cm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c 24"/>
          <p:cNvSpPr>
            <a:spLocks/>
          </p:cNvSpPr>
          <p:nvPr/>
        </p:nvSpPr>
        <p:spPr bwMode="auto">
          <a:xfrm>
            <a:off x="3492500" y="1700213"/>
            <a:ext cx="2208213" cy="3471862"/>
          </a:xfrm>
          <a:custGeom>
            <a:avLst/>
            <a:gdLst>
              <a:gd name="G0" fmla="+- 21600 0 0"/>
              <a:gd name="G1" fmla="+- 17279 0 0"/>
              <a:gd name="G2" fmla="+- 21600 0 0"/>
              <a:gd name="T0" fmla="*/ 4221 w 21600"/>
              <a:gd name="T1" fmla="*/ 30107 h 30107"/>
              <a:gd name="T2" fmla="*/ 8638 w 21600"/>
              <a:gd name="T3" fmla="*/ 0 h 30107"/>
              <a:gd name="T4" fmla="*/ 21600 w 21600"/>
              <a:gd name="T5" fmla="*/ 17279 h 30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107" fill="none" extrusionOk="0">
                <a:moveTo>
                  <a:pt x="4221" y="30106"/>
                </a:moveTo>
                <a:cubicBezTo>
                  <a:pt x="1479" y="26391"/>
                  <a:pt x="0" y="21896"/>
                  <a:pt x="0" y="17279"/>
                </a:cubicBezTo>
                <a:cubicBezTo>
                  <a:pt x="-1" y="10481"/>
                  <a:pt x="3200" y="4079"/>
                  <a:pt x="8638" y="0"/>
                </a:cubicBezTo>
              </a:path>
              <a:path w="21600" h="30107" stroke="0" extrusionOk="0">
                <a:moveTo>
                  <a:pt x="4221" y="30106"/>
                </a:moveTo>
                <a:cubicBezTo>
                  <a:pt x="1479" y="26391"/>
                  <a:pt x="0" y="21896"/>
                  <a:pt x="0" y="17279"/>
                </a:cubicBezTo>
                <a:cubicBezTo>
                  <a:pt x="-1" y="10481"/>
                  <a:pt x="3200" y="4079"/>
                  <a:pt x="8638" y="0"/>
                </a:cubicBezTo>
                <a:lnTo>
                  <a:pt x="21600" y="17279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25"/>
          <p:cNvSpPr>
            <a:spLocks/>
          </p:cNvSpPr>
          <p:nvPr/>
        </p:nvSpPr>
        <p:spPr bwMode="auto">
          <a:xfrm>
            <a:off x="2378075" y="2492375"/>
            <a:ext cx="1103313" cy="1673225"/>
          </a:xfrm>
          <a:custGeom>
            <a:avLst/>
            <a:gdLst>
              <a:gd name="G0" fmla="+- 0 0 0"/>
              <a:gd name="G1" fmla="+- 20607 0 0"/>
              <a:gd name="G2" fmla="+- 21600 0 0"/>
              <a:gd name="T0" fmla="*/ 6475 w 21600"/>
              <a:gd name="T1" fmla="*/ 0 h 29009"/>
              <a:gd name="T2" fmla="*/ 19899 w 21600"/>
              <a:gd name="T3" fmla="*/ 29009 h 29009"/>
              <a:gd name="T4" fmla="*/ 0 w 21600"/>
              <a:gd name="T5" fmla="*/ 20607 h 2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6474" y="0"/>
                </a:moveTo>
                <a:cubicBezTo>
                  <a:pt x="15476" y="2828"/>
                  <a:pt x="21600" y="11171"/>
                  <a:pt x="21600" y="20607"/>
                </a:cubicBezTo>
                <a:cubicBezTo>
                  <a:pt x="21600" y="23493"/>
                  <a:pt x="21021" y="26350"/>
                  <a:pt x="19898" y="29008"/>
                </a:cubicBezTo>
              </a:path>
              <a:path w="21600" h="29009" stroke="0" extrusionOk="0">
                <a:moveTo>
                  <a:pt x="6474" y="0"/>
                </a:moveTo>
                <a:cubicBezTo>
                  <a:pt x="15476" y="2828"/>
                  <a:pt x="21600" y="11171"/>
                  <a:pt x="21600" y="20607"/>
                </a:cubicBezTo>
                <a:cubicBezTo>
                  <a:pt x="21600" y="23493"/>
                  <a:pt x="21021" y="26350"/>
                  <a:pt x="19898" y="29008"/>
                </a:cubicBezTo>
                <a:lnTo>
                  <a:pt x="0" y="20607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2339975" y="3703638"/>
            <a:ext cx="4413250" cy="15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H="1">
            <a:off x="2352675" y="2827338"/>
            <a:ext cx="819150" cy="8778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635375" y="2806700"/>
            <a:ext cx="3155950" cy="8826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5622925" y="3654425"/>
            <a:ext cx="104775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3436938" y="3654425"/>
            <a:ext cx="104775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4551363" y="3654425"/>
            <a:ext cx="84137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2339975" y="3644900"/>
            <a:ext cx="84138" cy="952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6737350" y="3654425"/>
            <a:ext cx="84138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3143250" y="2800350"/>
            <a:ext cx="84138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3579813" y="2754313"/>
            <a:ext cx="84137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3851275" y="3789363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 rot="1021809">
            <a:off x="4765675" y="2874963"/>
            <a:ext cx="134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18967319">
            <a:off x="2268538" y="2781300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218182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1cm, 3cm, 4cm.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486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1cm, 3cm, 4cm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62000" y="443345"/>
            <a:ext cx="571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Bất đẳng thức trong tam giác</a:t>
            </a:r>
            <a:endPara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1143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u="sng">
                <a:solidFill>
                  <a:schemeClr val="tx2"/>
                </a:solidFill>
              </a:rPr>
              <a:t>NhËn xÐt</a:t>
            </a:r>
            <a:r>
              <a:rPr lang="en-US" sz="2400" i="1">
                <a:solidFill>
                  <a:schemeClr val="tx2"/>
                </a:solidFill>
              </a:rPr>
              <a:t>: Kh«ng ph¶i ba ®é dµi nµo còng lµ ®é dµi ba c¹nh cña mét tam </a:t>
            </a:r>
            <a:r>
              <a:rPr lang="en-US" sz="2400" i="1" smtClean="0">
                <a:solidFill>
                  <a:schemeClr val="tx2"/>
                </a:solidFill>
              </a:rPr>
              <a:t>gi¸c.</a:t>
            </a:r>
            <a:endParaRPr lang="en-US" sz="2400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006436" y="661865"/>
            <a:ext cx="5940425" cy="2852737"/>
          </a:xfrm>
          <a:prstGeom prst="cloudCallout">
            <a:avLst>
              <a:gd name="adj1" fmla="val -29410"/>
              <a:gd name="adj2" fmla="val 58651"/>
            </a:avLst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333399"/>
                </a:solidFill>
                <a:latin typeface="Arial" charset="0"/>
                <a:cs typeface="Arial" charset="0"/>
              </a:rPr>
              <a:t>Vậy bộ ba số như thế nào mới là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333399"/>
                </a:solidFill>
                <a:latin typeface="Arial" charset="0"/>
                <a:cs typeface="Arial" charset="0"/>
              </a:rPr>
              <a:t>độ dài ba cạnh của một tam giác?</a:t>
            </a:r>
            <a:endParaRPr lang="vi-VN" sz="2800" b="1" i="1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7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399"/>
            <a:ext cx="2655888" cy="325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836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a) Ta hoàn toàn có thể vẽ được tam giác ABC có BC = 4cm, AB = 2cm, AC = 3cm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46" y="1289691"/>
            <a:ext cx="3514725" cy="216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636" y="3429000"/>
            <a:ext cx="838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b) Ta không thể vẽ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được tam giác ABC có BC = 4cm, AB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AC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2cm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46"/>
          <p:cNvSpPr>
            <a:spLocks/>
          </p:cNvSpPr>
          <p:nvPr/>
        </p:nvSpPr>
        <p:spPr bwMode="auto">
          <a:xfrm>
            <a:off x="3429000" y="3886200"/>
            <a:ext cx="1203325" cy="2066836"/>
          </a:xfrm>
          <a:custGeom>
            <a:avLst/>
            <a:gdLst>
              <a:gd name="T0" fmla="*/ 44115271 w 21600"/>
              <a:gd name="T1" fmla="*/ 384059859 h 30107"/>
              <a:gd name="T2" fmla="*/ 90279067 w 21600"/>
              <a:gd name="T3" fmla="*/ 0 h 30107"/>
              <a:gd name="T4" fmla="*/ 225750011 w 21600"/>
              <a:gd name="T5" fmla="*/ 220419531 h 301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0107" fill="none" extrusionOk="0">
                <a:moveTo>
                  <a:pt x="4221" y="30106"/>
                </a:moveTo>
                <a:cubicBezTo>
                  <a:pt x="1479" y="26391"/>
                  <a:pt x="0" y="21896"/>
                  <a:pt x="0" y="17279"/>
                </a:cubicBezTo>
                <a:cubicBezTo>
                  <a:pt x="-1" y="10481"/>
                  <a:pt x="3200" y="4079"/>
                  <a:pt x="8638" y="0"/>
                </a:cubicBezTo>
              </a:path>
              <a:path w="21600" h="30107" stroke="0" extrusionOk="0">
                <a:moveTo>
                  <a:pt x="4221" y="30106"/>
                </a:moveTo>
                <a:cubicBezTo>
                  <a:pt x="1479" y="26391"/>
                  <a:pt x="0" y="21896"/>
                  <a:pt x="0" y="17279"/>
                </a:cubicBezTo>
                <a:cubicBezTo>
                  <a:pt x="-1" y="10481"/>
                  <a:pt x="3200" y="4079"/>
                  <a:pt x="8638" y="0"/>
                </a:cubicBezTo>
                <a:lnTo>
                  <a:pt x="21600" y="17279"/>
                </a:lnTo>
                <a:lnTo>
                  <a:pt x="4221" y="30106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rc 47"/>
          <p:cNvSpPr>
            <a:spLocks/>
          </p:cNvSpPr>
          <p:nvPr/>
        </p:nvSpPr>
        <p:spPr bwMode="auto">
          <a:xfrm>
            <a:off x="1233513" y="4194175"/>
            <a:ext cx="1103313" cy="1673225"/>
          </a:xfrm>
          <a:custGeom>
            <a:avLst/>
            <a:gdLst>
              <a:gd name="T0" fmla="*/ 16893918 w 21600"/>
              <a:gd name="T1" fmla="*/ 0 h 29009"/>
              <a:gd name="T2" fmla="*/ 51918385 w 21600"/>
              <a:gd name="T3" fmla="*/ 96510804 h 29009"/>
              <a:gd name="T4" fmla="*/ 0 w 21600"/>
              <a:gd name="T5" fmla="*/ 68557985 h 2900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9009" fill="none" extrusionOk="0">
                <a:moveTo>
                  <a:pt x="6474" y="0"/>
                </a:moveTo>
                <a:cubicBezTo>
                  <a:pt x="15476" y="2828"/>
                  <a:pt x="21600" y="11171"/>
                  <a:pt x="21600" y="20607"/>
                </a:cubicBezTo>
                <a:cubicBezTo>
                  <a:pt x="21600" y="23493"/>
                  <a:pt x="21021" y="26350"/>
                  <a:pt x="19898" y="29008"/>
                </a:cubicBezTo>
              </a:path>
              <a:path w="21600" h="29009" stroke="0" extrusionOk="0">
                <a:moveTo>
                  <a:pt x="6474" y="0"/>
                </a:moveTo>
                <a:cubicBezTo>
                  <a:pt x="15476" y="2828"/>
                  <a:pt x="21600" y="11171"/>
                  <a:pt x="21600" y="20607"/>
                </a:cubicBezTo>
                <a:cubicBezTo>
                  <a:pt x="21600" y="23493"/>
                  <a:pt x="21021" y="26350"/>
                  <a:pt x="19898" y="29008"/>
                </a:cubicBezTo>
                <a:lnTo>
                  <a:pt x="0" y="20607"/>
                </a:lnTo>
                <a:lnTo>
                  <a:pt x="6474" y="0"/>
                </a:lnTo>
                <a:close/>
              </a:path>
            </a:pathLst>
          </a:custGeom>
          <a:noFill/>
          <a:ln w="38100">
            <a:solidFill>
              <a:srgbClr val="0000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>
            <a:off x="1162076" y="5348288"/>
            <a:ext cx="4413250" cy="15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1183578" y="4461165"/>
            <a:ext cx="819150" cy="8778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0"/>
          <p:cNvSpPr>
            <a:spLocks noChangeShapeType="1"/>
          </p:cNvSpPr>
          <p:nvPr/>
        </p:nvSpPr>
        <p:spPr bwMode="auto">
          <a:xfrm>
            <a:off x="3610001" y="4241800"/>
            <a:ext cx="1974850" cy="1092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51"/>
          <p:cNvSpPr>
            <a:spLocks noChangeArrowheads="1"/>
          </p:cNvSpPr>
          <p:nvPr/>
        </p:nvSpPr>
        <p:spPr bwMode="auto">
          <a:xfrm>
            <a:off x="4445026" y="5302250"/>
            <a:ext cx="104775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2563838" y="5405438"/>
            <a:ext cx="122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4 cm</a:t>
            </a:r>
            <a:endParaRPr 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037" y="5100935"/>
            <a:ext cx="5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9399" y="5071417"/>
            <a:ext cx="5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Oval 52"/>
          <p:cNvSpPr>
            <a:spLocks noChangeArrowheads="1"/>
          </p:cNvSpPr>
          <p:nvPr/>
        </p:nvSpPr>
        <p:spPr bwMode="auto">
          <a:xfrm>
            <a:off x="2259038" y="5302250"/>
            <a:ext cx="104775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53"/>
          <p:cNvSpPr>
            <a:spLocks noChangeArrowheads="1"/>
          </p:cNvSpPr>
          <p:nvPr/>
        </p:nvSpPr>
        <p:spPr bwMode="auto">
          <a:xfrm>
            <a:off x="3373463" y="5302250"/>
            <a:ext cx="84138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1165251" y="5302250"/>
            <a:ext cx="84137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55"/>
          <p:cNvSpPr>
            <a:spLocks noChangeArrowheads="1"/>
          </p:cNvSpPr>
          <p:nvPr/>
        </p:nvSpPr>
        <p:spPr bwMode="auto">
          <a:xfrm>
            <a:off x="5554688" y="5300663"/>
            <a:ext cx="84138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1965351" y="4448175"/>
            <a:ext cx="84137" cy="952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3581400" y="4191000"/>
            <a:ext cx="84137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0099"/>
              </a:solidFill>
            </a:endParaRP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 rot="1861933">
            <a:off x="4667276" y="4616450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2cm</a:t>
            </a: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 rot="18583805">
            <a:off x="999357" y="4490244"/>
            <a:ext cx="93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1cm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6971" y="1930247"/>
            <a:ext cx="149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+ 2 &gt; 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2334" y="4276499"/>
            <a:ext cx="149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+ 2 &lt; 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62000" y="443345"/>
            <a:ext cx="571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Bất đẳng thức trong tam giác</a:t>
            </a:r>
            <a:endPara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1143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u="sng">
                <a:solidFill>
                  <a:schemeClr val="tx2"/>
                </a:solidFill>
              </a:rPr>
              <a:t>NhËn xÐt</a:t>
            </a:r>
            <a:r>
              <a:rPr lang="en-US" sz="2400" i="1">
                <a:solidFill>
                  <a:schemeClr val="tx2"/>
                </a:solidFill>
              </a:rPr>
              <a:t>: Kh«ng ph¶i ba ®é dµi nµo còng lµ ®é dµi ba c¹nh cña mét tam </a:t>
            </a:r>
            <a:r>
              <a:rPr lang="en-US" sz="2400" i="1" smtClean="0">
                <a:solidFill>
                  <a:schemeClr val="tx2"/>
                </a:solidFill>
              </a:rPr>
              <a:t>gi¸c.</a:t>
            </a:r>
            <a:endParaRPr lang="en-US" sz="2400" i="1">
              <a:solidFill>
                <a:schemeClr val="tx2"/>
              </a:solidFill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250825" y="2292048"/>
            <a:ext cx="8662988" cy="7559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1: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 một tam giác, </a:t>
            </a:r>
            <a:r>
              <a:rPr lang="en-US" sz="24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tổng độ dài hai cạnh bất kỳ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 giờ cũng </a:t>
            </a:r>
            <a:r>
              <a:rPr lang="en-US" sz="24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 hơn độ dài cạnh còn lại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4" y="3323394"/>
            <a:ext cx="3198416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38200" y="3555233"/>
            <a:ext cx="3457595" cy="1723396"/>
            <a:chOff x="381001" y="1524000"/>
            <a:chExt cx="2370138" cy="1257300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81001" y="1524000"/>
              <a:ext cx="2370138" cy="1257300"/>
              <a:chOff x="2774" y="2520"/>
              <a:chExt cx="1493" cy="792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3120" y="25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14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2774" y="2520"/>
                <a:ext cx="2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400">
                    <a:solidFill>
                      <a:schemeClr val="tx2"/>
                    </a:solidFill>
                    <a:latin typeface="Times New Roman" pitchFamily="18" charset="0"/>
                  </a:rPr>
                  <a:t>GT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774" y="2808"/>
                <a:ext cx="2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400">
                    <a:solidFill>
                      <a:schemeClr val="tx2"/>
                    </a:solidFill>
                    <a:latin typeface="Times New Roman" pitchFamily="18" charset="0"/>
                  </a:rPr>
                  <a:t>KL</a:t>
                </a: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914400" y="1841500"/>
              <a:ext cx="1730231" cy="336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AB + AC 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&gt; 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BC (1)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730231" cy="336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AB + BC 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&gt; AC (2)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1730231" cy="336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AC + BC </a:t>
              </a: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&gt; AB (3)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066800" y="1524000"/>
              <a:ext cx="689191" cy="336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∆ABC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6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1481</Words>
  <Application>Microsoft Office PowerPoint</Application>
  <PresentationFormat>On-screen Show (4:3)</PresentationFormat>
  <Paragraphs>196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TS103431377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40</cp:revision>
  <dcterms:created xsi:type="dcterms:W3CDTF">2014-03-26T15:46:59Z</dcterms:created>
  <dcterms:modified xsi:type="dcterms:W3CDTF">2022-03-27T04:15:24Z</dcterms:modified>
</cp:coreProperties>
</file>