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89" r:id="rId6"/>
    <p:sldId id="262" r:id="rId7"/>
    <p:sldId id="290" r:id="rId8"/>
    <p:sldId id="297" r:id="rId9"/>
    <p:sldId id="298" r:id="rId10"/>
    <p:sldId id="263" r:id="rId11"/>
    <p:sldId id="291" r:id="rId12"/>
    <p:sldId id="292" r:id="rId13"/>
    <p:sldId id="293" r:id="rId14"/>
    <p:sldId id="294" r:id="rId15"/>
    <p:sldId id="295" r:id="rId16"/>
    <p:sldId id="29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CCCC"/>
    <a:srgbClr val="00FFCC"/>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autoAdjust="0"/>
  </p:normalViewPr>
  <p:slideViewPr>
    <p:cSldViewPr snapToGrid="0">
      <p:cViewPr varScale="1">
        <p:scale>
          <a:sx n="86" d="100"/>
          <a:sy n="86" d="100"/>
        </p:scale>
        <p:origin x="562" y="77"/>
      </p:cViewPr>
      <p:guideLst>
        <p:guide orient="horz" pos="2160"/>
        <p:guide pos="3840"/>
      </p:guideLst>
    </p:cSldViewPr>
  </p:slideViewPr>
  <p:outlineViewPr>
    <p:cViewPr>
      <p:scale>
        <a:sx n="33" d="100"/>
        <a:sy n="33" d="100"/>
      </p:scale>
      <p:origin x="0" y="667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E9FEDE-9798-4874-B4BC-ED393F02B915}" type="datetimeFigureOut">
              <a:rPr lang="en-US" smtClean="0"/>
              <a:t>2022-02-11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32E086-CAE4-4207-AF02-C54E9A53C126}" type="slidenum">
              <a:rPr lang="en-US" smtClean="0"/>
              <a:t>‹#›</a:t>
            </a:fld>
            <a:endParaRPr lang="en-US"/>
          </a:p>
        </p:txBody>
      </p:sp>
    </p:spTree>
    <p:extLst>
      <p:ext uri="{BB962C8B-B14F-4D97-AF65-F5344CB8AC3E}">
        <p14:creationId xmlns:p14="http://schemas.microsoft.com/office/powerpoint/2010/main" val="555683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32E086-CAE4-4207-AF02-C54E9A53C126}" type="slidenum">
              <a:rPr lang="en-US" smtClean="0"/>
              <a:t>2</a:t>
            </a:fld>
            <a:endParaRPr lang="en-US"/>
          </a:p>
        </p:txBody>
      </p:sp>
    </p:spTree>
    <p:extLst>
      <p:ext uri="{BB962C8B-B14F-4D97-AF65-F5344CB8AC3E}">
        <p14:creationId xmlns:p14="http://schemas.microsoft.com/office/powerpoint/2010/main" val="2443162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32E086-CAE4-4207-AF02-C54E9A53C126}" type="slidenum">
              <a:rPr lang="en-US" smtClean="0"/>
              <a:t>3</a:t>
            </a:fld>
            <a:endParaRPr lang="en-US"/>
          </a:p>
        </p:txBody>
      </p:sp>
    </p:spTree>
    <p:extLst>
      <p:ext uri="{BB962C8B-B14F-4D97-AF65-F5344CB8AC3E}">
        <p14:creationId xmlns:p14="http://schemas.microsoft.com/office/powerpoint/2010/main" val="3560292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C3468F5-7B0E-468C-9FD7-ECC6BF7D7371}" type="datetimeFigureOut">
              <a:rPr lang="en-US" smtClean="0"/>
              <a:t>2022-02-11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3992642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3468F5-7B0E-468C-9FD7-ECC6BF7D7371}" type="datetimeFigureOut">
              <a:rPr lang="en-US" smtClean="0"/>
              <a:t>2022-02-11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392828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3468F5-7B0E-468C-9FD7-ECC6BF7D7371}" type="datetimeFigureOut">
              <a:rPr lang="en-US" smtClean="0"/>
              <a:t>2022-02-11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604236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C3468F5-7B0E-468C-9FD7-ECC6BF7D7371}" type="datetimeFigureOut">
              <a:rPr lang="en-US" smtClean="0"/>
              <a:t>2022-02-11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
        <p:nvSpPr>
          <p:cNvPr id="7" name="Title 1"/>
          <p:cNvSpPr txBox="1">
            <a:spLocks/>
          </p:cNvSpPr>
          <p:nvPr userDrawn="1"/>
        </p:nvSpPr>
        <p:spPr>
          <a:xfrm>
            <a:off x="0" y="3081"/>
            <a:ext cx="12192000" cy="724087"/>
          </a:xfrm>
          <a:prstGeom prst="rect">
            <a:avLst/>
          </a:prstGeom>
          <a:solidFill>
            <a:schemeClr val="accent1">
              <a:lumMod val="40000"/>
              <a:lumOff val="6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400" b="1" dirty="0">
                <a:solidFill>
                  <a:schemeClr val="accent2"/>
                </a:solidFill>
                <a:effectLst>
                  <a:outerShdw blurRad="38100" dist="38100" dir="2700000" algn="tl">
                    <a:srgbClr val="000000">
                      <a:alpha val="43137"/>
                    </a:srgbClr>
                  </a:outerShdw>
                </a:effectLst>
                <a:latin typeface="Times New Roman" pitchFamily="18" charset="0"/>
                <a:cs typeface="Times New Roman" pitchFamily="18" charset="0"/>
              </a:rPr>
              <a:t>BÀI</a:t>
            </a:r>
            <a:r>
              <a:rPr lang="en-US" sz="4400" b="1" baseline="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a:t>
            </a:r>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4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GÓC</a:t>
            </a:r>
          </a:p>
        </p:txBody>
      </p:sp>
    </p:spTree>
    <p:extLst>
      <p:ext uri="{BB962C8B-B14F-4D97-AF65-F5344CB8AC3E}">
        <p14:creationId xmlns:p14="http://schemas.microsoft.com/office/powerpoint/2010/main" val="979265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3468F5-7B0E-468C-9FD7-ECC6BF7D7371}" type="datetimeFigureOut">
              <a:rPr lang="en-US" smtClean="0"/>
              <a:t>2022-02-11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896274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C3468F5-7B0E-468C-9FD7-ECC6BF7D7371}" type="datetimeFigureOut">
              <a:rPr lang="en-US" smtClean="0"/>
              <a:t>2022-02-11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51091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C3468F5-7B0E-468C-9FD7-ECC6BF7D7371}" type="datetimeFigureOut">
              <a:rPr lang="en-US" smtClean="0"/>
              <a:t>2022-02-11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73236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C3468F5-7B0E-468C-9FD7-ECC6BF7D7371}" type="datetimeFigureOut">
              <a:rPr lang="en-US" smtClean="0"/>
              <a:t>2022-02-11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124586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3468F5-7B0E-468C-9FD7-ECC6BF7D7371}" type="datetimeFigureOut">
              <a:rPr lang="en-US" smtClean="0"/>
              <a:t>2022-02-11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7378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3468F5-7B0E-468C-9FD7-ECC6BF7D7371}" type="datetimeFigureOut">
              <a:rPr lang="en-US" smtClean="0"/>
              <a:t>2022-02-11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2604684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3468F5-7B0E-468C-9FD7-ECC6BF7D7371}" type="datetimeFigureOut">
              <a:rPr lang="en-US" smtClean="0"/>
              <a:t>2022-02-11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BF39C-0061-45D8-B059-D6DE400F4B3F}" type="slidenum">
              <a:rPr lang="en-US" smtClean="0"/>
              <a:t>‹#›</a:t>
            </a:fld>
            <a:endParaRPr lang="en-US"/>
          </a:p>
        </p:txBody>
      </p:sp>
    </p:spTree>
    <p:extLst>
      <p:ext uri="{BB962C8B-B14F-4D97-AF65-F5344CB8AC3E}">
        <p14:creationId xmlns:p14="http://schemas.microsoft.com/office/powerpoint/2010/main" val="1665272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3468F5-7B0E-468C-9FD7-ECC6BF7D7371}" type="datetimeFigureOut">
              <a:rPr lang="en-US" smtClean="0"/>
              <a:t>2022-02-11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BF39C-0061-45D8-B059-D6DE400F4B3F}" type="slidenum">
              <a:rPr lang="en-US" smtClean="0"/>
              <a:t>‹#›</a:t>
            </a:fld>
            <a:endParaRPr lang="en-US"/>
          </a:p>
        </p:txBody>
      </p:sp>
    </p:spTree>
    <p:extLst>
      <p:ext uri="{BB962C8B-B14F-4D97-AF65-F5344CB8AC3E}">
        <p14:creationId xmlns:p14="http://schemas.microsoft.com/office/powerpoint/2010/main" val="827046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oleObject" Target="../embeddings/oleObject14.bin"/><Relationship Id="rId7" Type="http://schemas.openxmlformats.org/officeDocument/2006/relationships/image" Target="../media/image32.png"/><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15.bin"/><Relationship Id="rId4" Type="http://schemas.openxmlformats.org/officeDocument/2006/relationships/image" Target="../media/image29.wmf"/><Relationship Id="rId9" Type="http://schemas.openxmlformats.org/officeDocument/2006/relationships/image" Target="../media/image31.wmf"/></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17.bin"/><Relationship Id="rId4" Type="http://schemas.openxmlformats.org/officeDocument/2006/relationships/image" Target="../media/image37.png"/></Relationships>
</file>

<file path=ppt/slides/_rels/slide14.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38.wmf"/><Relationship Id="rId4" Type="http://schemas.openxmlformats.org/officeDocument/2006/relationships/oleObject" Target="../embeddings/oleObject18.bin"/></Relationships>
</file>

<file path=ppt/slides/_rels/slide1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1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2.bin"/><Relationship Id="rId13" Type="http://schemas.openxmlformats.org/officeDocument/2006/relationships/image" Target="../media/image9.wmf"/><Relationship Id="rId3" Type="http://schemas.openxmlformats.org/officeDocument/2006/relationships/notesSlide" Target="../notesSlides/notesSlide2.xml"/><Relationship Id="rId7" Type="http://schemas.openxmlformats.org/officeDocument/2006/relationships/image" Target="../media/image6.wmf"/><Relationship Id="rId12"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8.wmf"/><Relationship Id="rId5" Type="http://schemas.openxmlformats.org/officeDocument/2006/relationships/image" Target="../media/image11.png"/><Relationship Id="rId10" Type="http://schemas.openxmlformats.org/officeDocument/2006/relationships/oleObject" Target="../embeddings/oleObject3.bin"/><Relationship Id="rId4" Type="http://schemas.openxmlformats.org/officeDocument/2006/relationships/image" Target="../media/image10.PNG"/><Relationship Id="rId9" Type="http://schemas.openxmlformats.org/officeDocument/2006/relationships/image" Target="../media/image7.wmf"/><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5.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8.wmf"/><Relationship Id="rId5" Type="http://schemas.openxmlformats.org/officeDocument/2006/relationships/oleObject" Target="../embeddings/oleObject8.bin"/><Relationship Id="rId4" Type="http://schemas.openxmlformats.org/officeDocument/2006/relationships/image" Target="../media/image17.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21.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1.bin"/><Relationship Id="rId4" Type="http://schemas.openxmlformats.org/officeDocument/2006/relationships/image" Target="../media/image19.wmf"/></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image" Target="../media/image22.wmf"/><Relationship Id="rId4"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Administrator\Desktop\soạn giáo án\Hình 1.png"/>
          <p:cNvPicPr/>
          <p:nvPr/>
        </p:nvPicPr>
        <p:blipFill>
          <a:blip r:embed="rId2">
            <a:extLst>
              <a:ext uri="{28A0092B-C50C-407E-A947-70E740481C1C}">
                <a14:useLocalDpi xmlns:a14="http://schemas.microsoft.com/office/drawing/2010/main" val="0"/>
              </a:ext>
            </a:extLst>
          </a:blip>
          <a:srcRect/>
          <a:stretch>
            <a:fillRect/>
          </a:stretch>
        </p:blipFill>
        <p:spPr bwMode="auto">
          <a:xfrm>
            <a:off x="206062" y="193185"/>
            <a:ext cx="11784168" cy="4043966"/>
          </a:xfrm>
          <a:prstGeom prst="rect">
            <a:avLst/>
          </a:prstGeom>
          <a:noFill/>
          <a:ln>
            <a:noFill/>
          </a:ln>
        </p:spPr>
      </p:pic>
      <p:sp>
        <p:nvSpPr>
          <p:cNvPr id="3" name="Title 2"/>
          <p:cNvSpPr>
            <a:spLocks noGrp="1"/>
          </p:cNvSpPr>
          <p:nvPr>
            <p:ph type="ctrTitle"/>
          </p:nvPr>
        </p:nvSpPr>
        <p:spPr>
          <a:xfrm>
            <a:off x="270456" y="4121240"/>
            <a:ext cx="11655379" cy="2476196"/>
          </a:xfrm>
        </p:spPr>
        <p:txBody>
          <a:bodyPr>
            <a:normAutofit fontScale="90000"/>
          </a:bodyPr>
          <a:lstStyle/>
          <a:p>
            <a:r>
              <a:rPr lang="nl-NL" dirty="0">
                <a:latin typeface="Times New Roman" pitchFamily="18" charset="0"/>
                <a:cs typeface="Times New Roman" pitchFamily="18" charset="0"/>
              </a:rPr>
              <a:t>Từ các ví dụ trên chúng ta sẽ đi tìm hiểu rõ hơn về </a:t>
            </a:r>
            <a:r>
              <a:rPr lang="vi-VN" dirty="0">
                <a:latin typeface="Times New Roman" pitchFamily="18" charset="0"/>
                <a:cs typeface="Times New Roman" pitchFamily="18" charset="0"/>
              </a:rPr>
              <a:t>góc </a:t>
            </a:r>
            <a:r>
              <a:rPr lang="nl-NL" dirty="0">
                <a:latin typeface="Times New Roman" pitchFamily="18" charset="0"/>
                <a:cs typeface="Times New Roman" pitchFamily="18" charset="0"/>
              </a:rPr>
              <a:t>, các</a:t>
            </a:r>
            <a:r>
              <a:rPr lang="vi-VN" dirty="0">
                <a:latin typeface="Times New Roman" pitchFamily="18" charset="0"/>
                <a:cs typeface="Times New Roman" pitchFamily="18" charset="0"/>
              </a:rPr>
              <a:t>h</a:t>
            </a:r>
            <a:r>
              <a:rPr lang="nl-NL" dirty="0">
                <a:latin typeface="Times New Roman" pitchFamily="18" charset="0"/>
                <a:cs typeface="Times New Roman" pitchFamily="18" charset="0"/>
              </a:rPr>
              <a:t> kí hiệu </a:t>
            </a:r>
            <a:r>
              <a:rPr lang="vi-VN" dirty="0">
                <a:latin typeface="Times New Roman" pitchFamily="18" charset="0"/>
                <a:cs typeface="Times New Roman" pitchFamily="18" charset="0"/>
              </a:rPr>
              <a:t>góc </a:t>
            </a:r>
            <a:r>
              <a:rPr lang="nl-NL" dirty="0">
                <a:latin typeface="Times New Roman" pitchFamily="18" charset="0"/>
                <a:cs typeface="Times New Roman" pitchFamily="18" charset="0"/>
              </a:rPr>
              <a:t>và </a:t>
            </a:r>
            <a:r>
              <a:rPr lang="vi-VN" dirty="0">
                <a:latin typeface="Times New Roman" pitchFamily="18" charset="0"/>
                <a:cs typeface="Times New Roman" pitchFamily="18" charset="0"/>
              </a:rPr>
              <a:t>cách vẽ góc, tìm hiểu về góc bẹt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626502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3. </a:t>
            </a:r>
            <a:r>
              <a:rPr lang="en-US" sz="4000" b="1" dirty="0" err="1">
                <a:latin typeface="Times New Roman" pitchFamily="18" charset="0"/>
                <a:cs typeface="Times New Roman" pitchFamily="18" charset="0"/>
              </a:rPr>
              <a:t>Góc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bẹt</a:t>
            </a:r>
            <a:endParaRPr lang="en-US" sz="4000" dirty="0">
              <a:latin typeface="Times New Roman" pitchFamily="18" charset="0"/>
              <a:cs typeface="Times New Roman" pitchFamily="18" charset="0"/>
            </a:endParaRPr>
          </a:p>
        </p:txBody>
      </p:sp>
      <p:sp>
        <p:nvSpPr>
          <p:cNvPr id="5" name="Rectangle 4"/>
          <p:cNvSpPr/>
          <p:nvPr/>
        </p:nvSpPr>
        <p:spPr>
          <a:xfrm>
            <a:off x="665408" y="1336688"/>
            <a:ext cx="5580846" cy="1384995"/>
          </a:xfrm>
          <a:prstGeom prst="rect">
            <a:avLst/>
          </a:prstGeom>
        </p:spPr>
        <p:txBody>
          <a:bodyPr wrap="square">
            <a:spAutoFit/>
          </a:bodyPr>
          <a:lstStyle/>
          <a:p>
            <a:r>
              <a:rPr lang="vi-VN" sz="2800" dirty="0">
                <a:latin typeface="Times New Roman" pitchFamily="18" charset="0"/>
                <a:cs typeface="Times New Roman" pitchFamily="18" charset="0"/>
              </a:rPr>
              <a:t>- Khi xoay 2 cạnh của chiếc compa để 2 cạnh đó nằm trên 1 đường thẳng, ta được hình ảnh của góc bẹt.</a:t>
            </a:r>
            <a:endParaRPr lang="en-US" sz="2800" dirty="0">
              <a:latin typeface="Times New Roman" pitchFamily="18" charset="0"/>
              <a:cs typeface="Times New Roman" pitchFamily="18" charset="0"/>
            </a:endParaRPr>
          </a:p>
        </p:txBody>
      </p:sp>
      <p:pic>
        <p:nvPicPr>
          <p:cNvPr id="10" name="Picture 9" descr="C:\Users\Administrator\Desktop\góc bẹt.png"/>
          <p:cNvPicPr/>
          <p:nvPr/>
        </p:nvPicPr>
        <p:blipFill>
          <a:blip r:embed="rId2">
            <a:extLst>
              <a:ext uri="{28A0092B-C50C-407E-A947-70E740481C1C}">
                <a14:useLocalDpi xmlns:a14="http://schemas.microsoft.com/office/drawing/2010/main" val="0"/>
              </a:ext>
            </a:extLst>
          </a:blip>
          <a:srcRect/>
          <a:stretch>
            <a:fillRect/>
          </a:stretch>
        </p:blipFill>
        <p:spPr bwMode="auto">
          <a:xfrm>
            <a:off x="6165765" y="1482342"/>
            <a:ext cx="5884566" cy="1763134"/>
          </a:xfrm>
          <a:prstGeom prst="rect">
            <a:avLst/>
          </a:prstGeom>
          <a:noFill/>
          <a:ln>
            <a:noFill/>
          </a:ln>
        </p:spPr>
      </p:pic>
      <p:sp>
        <p:nvSpPr>
          <p:cNvPr id="13" name="Rectangle 12"/>
          <p:cNvSpPr/>
          <p:nvPr/>
        </p:nvSpPr>
        <p:spPr>
          <a:xfrm>
            <a:off x="1035680" y="4420268"/>
            <a:ext cx="4515114" cy="523220"/>
          </a:xfrm>
          <a:prstGeom prst="rect">
            <a:avLst/>
          </a:prstGeom>
        </p:spPr>
        <p:txBody>
          <a:bodyPr wrap="square">
            <a:spAutoFit/>
          </a:bodyPr>
          <a:lstStyle/>
          <a:p>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bên</a:t>
            </a:r>
            <a:r>
              <a:rPr lang="en-US" sz="2800" dirty="0">
                <a:latin typeface="Times New Roman" pitchFamily="18" charset="0"/>
                <a:cs typeface="Times New Roman" pitchFamily="18" charset="0"/>
              </a:rPr>
              <a:t> ta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vi-VN" sz="2800" dirty="0">
                <a:latin typeface="Times New Roman" pitchFamily="18" charset="0"/>
                <a:cs typeface="Times New Roman" pitchFamily="18" charset="0"/>
              </a:rPr>
              <a:t>góc bẹt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xOy</a:t>
            </a:r>
            <a:r>
              <a:rPr lang="vi-VN" sz="2800" dirty="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grpSp>
        <p:nvGrpSpPr>
          <p:cNvPr id="3" name="Group 2"/>
          <p:cNvGrpSpPr/>
          <p:nvPr/>
        </p:nvGrpSpPr>
        <p:grpSpPr>
          <a:xfrm>
            <a:off x="5924281" y="4233486"/>
            <a:ext cx="5108617" cy="1006215"/>
            <a:chOff x="5924281" y="4233486"/>
            <a:chExt cx="5108617" cy="1006215"/>
          </a:xfrm>
        </p:grpSpPr>
        <p:pic>
          <p:nvPicPr>
            <p:cNvPr id="11" name="Picture 10"/>
            <p:cNvPicPr/>
            <p:nvPr/>
          </p:nvPicPr>
          <p:blipFill>
            <a:blip r:embed="rId3">
              <a:extLst>
                <a:ext uri="{28A0092B-C50C-407E-A947-70E740481C1C}">
                  <a14:useLocalDpi xmlns:a14="http://schemas.microsoft.com/office/drawing/2010/main" val="0"/>
                </a:ext>
              </a:extLst>
            </a:blip>
            <a:srcRect/>
            <a:stretch>
              <a:fillRect/>
            </a:stretch>
          </p:blipFill>
          <p:spPr bwMode="auto">
            <a:xfrm>
              <a:off x="5924281" y="4286494"/>
              <a:ext cx="5108617" cy="953207"/>
            </a:xfrm>
            <a:prstGeom prst="rect">
              <a:avLst/>
            </a:prstGeom>
            <a:noFill/>
            <a:ln>
              <a:noFill/>
            </a:ln>
          </p:spPr>
        </p:pic>
        <p:sp>
          <p:nvSpPr>
            <p:cNvPr id="2" name="TextBox 1"/>
            <p:cNvSpPr txBox="1"/>
            <p:nvPr/>
          </p:nvSpPr>
          <p:spPr>
            <a:xfrm>
              <a:off x="8136835" y="4233486"/>
              <a:ext cx="918205" cy="523220"/>
            </a:xfrm>
            <a:prstGeom prst="rect">
              <a:avLst/>
            </a:prstGeom>
            <a:noFill/>
          </p:spPr>
          <p:txBody>
            <a:bodyPr wrap="square" rtlCol="0">
              <a:spAutoFit/>
            </a:bodyPr>
            <a:lstStyle/>
            <a:p>
              <a:r>
                <a:rPr lang="en-US" sz="2800" dirty="0">
                  <a:latin typeface="Times New Roman" pitchFamily="18" charset="0"/>
                  <a:cs typeface="Times New Roman" pitchFamily="18" charset="0"/>
                </a:rPr>
                <a:t>O</a:t>
              </a:r>
            </a:p>
          </p:txBody>
        </p:sp>
      </p:grpSp>
      <p:sp>
        <p:nvSpPr>
          <p:cNvPr id="9" name="TextBox 8"/>
          <p:cNvSpPr txBox="1"/>
          <p:nvPr/>
        </p:nvSpPr>
        <p:spPr>
          <a:xfrm>
            <a:off x="7566993" y="26504"/>
            <a:ext cx="2133600" cy="646331"/>
          </a:xfrm>
          <a:prstGeom prst="rect">
            <a:avLst/>
          </a:prstGeom>
          <a:noFill/>
        </p:spPr>
        <p:txBody>
          <a:bodyPr wrap="square" rtlCol="0">
            <a:spAutoFit/>
          </a:bodyPr>
          <a:lstStyle/>
          <a:p>
            <a:r>
              <a:rPr lang="en-US" sz="3600" b="1" dirty="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(TIẾT 2)</a:t>
            </a:r>
          </a:p>
        </p:txBody>
      </p:sp>
    </p:spTree>
    <p:extLst>
      <p:ext uri="{BB962C8B-B14F-4D97-AF65-F5344CB8AC3E}">
        <p14:creationId xmlns:p14="http://schemas.microsoft.com/office/powerpoint/2010/main" val="101712097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750"/>
                                  </p:stCondLst>
                                  <p:childTnLst>
                                    <p:set>
                                      <p:cBhvr>
                                        <p:cTn id="9" dur="1" fill="hold">
                                          <p:stCondLst>
                                            <p:cond delay="0"/>
                                          </p:stCondLst>
                                        </p:cTn>
                                        <p:tgtEl>
                                          <p:spTgt spid="1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3. </a:t>
            </a:r>
            <a:r>
              <a:rPr lang="en-US" sz="4000" b="1" dirty="0" err="1">
                <a:latin typeface="Times New Roman" pitchFamily="18" charset="0"/>
                <a:cs typeface="Times New Roman" pitchFamily="18" charset="0"/>
              </a:rPr>
              <a:t>Góc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bẹt</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5" name="Group 4"/>
          <p:cNvGrpSpPr/>
          <p:nvPr/>
        </p:nvGrpSpPr>
        <p:grpSpPr>
          <a:xfrm>
            <a:off x="274243" y="1079110"/>
            <a:ext cx="11300076" cy="1603420"/>
            <a:chOff x="274243" y="1079110"/>
            <a:chExt cx="11300076" cy="1603420"/>
          </a:xfrm>
        </p:grpSpPr>
        <p:sp>
          <p:nvSpPr>
            <p:cNvPr id="8" name="Cloud 7"/>
            <p:cNvSpPr/>
            <p:nvPr/>
          </p:nvSpPr>
          <p:spPr>
            <a:xfrm>
              <a:off x="274243" y="1079110"/>
              <a:ext cx="11300076" cy="160342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latin typeface="Times New Roman" pitchFamily="18" charset="0"/>
                  <a:cs typeface="Times New Roman" pitchFamily="18" charset="0"/>
                </a:rPr>
                <a:t>   </a:t>
              </a:r>
              <a:r>
                <a:rPr lang="en-US" sz="2800" b="1" u="sng" dirty="0" err="1">
                  <a:solidFill>
                    <a:schemeClr val="tx1"/>
                  </a:solidFill>
                  <a:latin typeface="Times New Roman" pitchFamily="18" charset="0"/>
                  <a:cs typeface="Times New Roman" pitchFamily="18" charset="0"/>
                </a:rPr>
                <a:t>Thực</a:t>
              </a:r>
              <a:r>
                <a:rPr lang="en-US" sz="2800" b="1" u="sng" dirty="0">
                  <a:solidFill>
                    <a:schemeClr val="tx1"/>
                  </a:solidFill>
                  <a:latin typeface="Times New Roman" pitchFamily="18" charset="0"/>
                  <a:cs typeface="Times New Roman" pitchFamily="18" charset="0"/>
                </a:rPr>
                <a:t> </a:t>
              </a:r>
              <a:r>
                <a:rPr lang="en-US" sz="2800" b="1" u="sng" dirty="0" err="1">
                  <a:solidFill>
                    <a:schemeClr val="tx1"/>
                  </a:solidFill>
                  <a:latin typeface="Times New Roman" pitchFamily="18" charset="0"/>
                  <a:cs typeface="Times New Roman" pitchFamily="18" charset="0"/>
                </a:rPr>
                <a:t>hành</a:t>
              </a:r>
              <a:r>
                <a:rPr lang="en-US" sz="2800" b="1" u="sng" dirty="0">
                  <a:solidFill>
                    <a:schemeClr val="tx1"/>
                  </a:solidFill>
                  <a:latin typeface="Times New Roman" pitchFamily="18" charset="0"/>
                  <a:cs typeface="Times New Roman" pitchFamily="18" charset="0"/>
                </a:rPr>
                <a:t> 4 </a:t>
              </a:r>
              <a:r>
                <a:rPr lang="en-US" sz="2800" b="1" dirty="0" err="1">
                  <a:solidFill>
                    <a:schemeClr val="tx1"/>
                  </a:solidFill>
                  <a:latin typeface="Times New Roman" pitchFamily="18" charset="0"/>
                  <a:cs typeface="Times New Roman" pitchFamily="18" charset="0"/>
                </a:rPr>
                <a:t>Quan</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sát</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hai</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hình</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dưới</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đây</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Em</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có</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nhận</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xét</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gì</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về</a:t>
              </a:r>
              <a:r>
                <a:rPr lang="en-US" sz="2800" b="1" dirty="0">
                  <a:solidFill>
                    <a:schemeClr val="tx1"/>
                  </a:solidFill>
                  <a:latin typeface="Times New Roman" pitchFamily="18" charset="0"/>
                  <a:cs typeface="Times New Roman" pitchFamily="18" charset="0"/>
                </a:rPr>
                <a:t>         </a:t>
              </a:r>
              <a:r>
                <a:rPr lang="en-US" sz="2800" b="1" dirty="0" err="1">
                  <a:solidFill>
                    <a:schemeClr val="tx1"/>
                  </a:solidFill>
                  <a:latin typeface="Times New Roman" pitchFamily="18" charset="0"/>
                  <a:cs typeface="Times New Roman" pitchFamily="18" charset="0"/>
                </a:rPr>
                <a:t>và</a:t>
              </a:r>
              <a:r>
                <a:rPr lang="en-US" sz="2800" b="1" dirty="0">
                  <a:solidFill>
                    <a:schemeClr val="tx1"/>
                  </a:solidFill>
                  <a:latin typeface="Times New Roman" pitchFamily="18" charset="0"/>
                  <a:cs typeface="Times New Roman" pitchFamily="18" charset="0"/>
                </a:rPr>
                <a:t>        ?</a:t>
              </a:r>
              <a:endParaRPr lang="en-US" sz="2800" dirty="0">
                <a:solidFill>
                  <a:schemeClr val="tx1"/>
                </a:solidFill>
                <a:latin typeface="Times New Roman" pitchFamily="18" charset="0"/>
                <a:cs typeface="Times New Roman" pitchFamily="18" charset="0"/>
              </a:endParaRPr>
            </a:p>
            <a:p>
              <a:endParaRPr lang="en-US" sz="2800" dirty="0">
                <a:solidFill>
                  <a:schemeClr val="tx1"/>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945075378"/>
                </p:ext>
              </p:extLst>
            </p:nvPr>
          </p:nvGraphicFramePr>
          <p:xfrm>
            <a:off x="4524800" y="1674791"/>
            <a:ext cx="633530" cy="386299"/>
          </p:xfrm>
          <a:graphic>
            <a:graphicData uri="http://schemas.openxmlformats.org/presentationml/2006/ole">
              <mc:AlternateContent xmlns:mc="http://schemas.openxmlformats.org/markup-compatibility/2006">
                <mc:Choice xmlns:v="urn:schemas-microsoft-com:vml" Requires="v">
                  <p:oleObj spid="_x0000_s7273" name="Equation" r:id="rId3" imgW="393480" imgH="241200" progId="Equation.DSMT4">
                    <p:embed/>
                  </p:oleObj>
                </mc:Choice>
                <mc:Fallback>
                  <p:oleObj name="Equation" r:id="rId3" imgW="393480" imgH="241200" progId="Equation.DSMT4">
                    <p:embed/>
                    <p:pic>
                      <p:nvPicPr>
                        <p:cNvPr id="0" name="Object 1"/>
                        <p:cNvPicPr>
                          <a:picLocks noChangeAspect="1" noChangeArrowheads="1"/>
                        </p:cNvPicPr>
                        <p:nvPr/>
                      </p:nvPicPr>
                      <p:blipFill>
                        <a:blip r:embed="rId4"/>
                        <a:srcRect/>
                        <a:stretch>
                          <a:fillRect/>
                        </a:stretch>
                      </p:blipFill>
                      <p:spPr bwMode="auto">
                        <a:xfrm>
                          <a:off x="4524800" y="1674791"/>
                          <a:ext cx="633530" cy="386299"/>
                        </a:xfrm>
                        <a:prstGeom prst="rect">
                          <a:avLst/>
                        </a:prstGeom>
                        <a:noFill/>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346551108"/>
                </p:ext>
              </p:extLst>
            </p:nvPr>
          </p:nvGraphicFramePr>
          <p:xfrm>
            <a:off x="5773983" y="1592967"/>
            <a:ext cx="541002" cy="446915"/>
          </p:xfrm>
          <a:graphic>
            <a:graphicData uri="http://schemas.openxmlformats.org/presentationml/2006/ole">
              <mc:AlternateContent xmlns:mc="http://schemas.openxmlformats.org/markup-compatibility/2006">
                <mc:Choice xmlns:v="urn:schemas-microsoft-com:vml" Requires="v">
                  <p:oleObj spid="_x0000_s7274" name="Equation" r:id="rId5" imgW="291960" imgH="241200" progId="Equation.DSMT4">
                    <p:embed/>
                  </p:oleObj>
                </mc:Choice>
                <mc:Fallback>
                  <p:oleObj name="Equation" r:id="rId5" imgW="291960" imgH="241200" progId="Equation.DSMT4">
                    <p:embed/>
                    <p:pic>
                      <p:nvPicPr>
                        <p:cNvPr id="0" name=""/>
                        <p:cNvPicPr/>
                        <p:nvPr/>
                      </p:nvPicPr>
                      <p:blipFill>
                        <a:blip r:embed="rId6"/>
                        <a:stretch>
                          <a:fillRect/>
                        </a:stretch>
                      </p:blipFill>
                      <p:spPr>
                        <a:xfrm>
                          <a:off x="5773983" y="1592967"/>
                          <a:ext cx="541002" cy="446915"/>
                        </a:xfrm>
                        <a:prstGeom prst="rect">
                          <a:avLst/>
                        </a:prstGeom>
                      </p:spPr>
                    </p:pic>
                  </p:oleObj>
                </mc:Fallback>
              </mc:AlternateContent>
            </a:graphicData>
          </a:graphic>
        </p:graphicFrame>
      </p:grpSp>
      <p:pic>
        <p:nvPicPr>
          <p:cNvPr id="717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390" y="2520297"/>
            <a:ext cx="12000391" cy="3292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3647214196"/>
              </p:ext>
            </p:extLst>
          </p:nvPr>
        </p:nvGraphicFramePr>
        <p:xfrm>
          <a:off x="3503053" y="5937162"/>
          <a:ext cx="2901865" cy="553791"/>
        </p:xfrm>
        <a:graphic>
          <a:graphicData uri="http://schemas.openxmlformats.org/presentationml/2006/ole">
            <mc:AlternateContent xmlns:mc="http://schemas.openxmlformats.org/markup-compatibility/2006">
              <mc:Choice xmlns:v="urn:schemas-microsoft-com:vml" Requires="v">
                <p:oleObj spid="_x0000_s7275" name="Equation" r:id="rId8" imgW="1257300" imgH="241300" progId="Equation.DSMT4">
                  <p:embed/>
                </p:oleObj>
              </mc:Choice>
              <mc:Fallback>
                <p:oleObj name="Equation" r:id="rId8" imgW="1257300" imgH="241300"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3053" y="5937162"/>
                        <a:ext cx="2901865" cy="553791"/>
                      </a:xfrm>
                      <a:prstGeom prst="rect">
                        <a:avLst/>
                      </a:prstGeom>
                      <a:noFill/>
                    </p:spPr>
                  </p:pic>
                </p:oleObj>
              </mc:Fallback>
            </mc:AlternateContent>
          </a:graphicData>
        </a:graphic>
      </p:graphicFrame>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69121821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7171"/>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a:latin typeface="Times New Roman" pitchFamily="18" charset="0"/>
                <a:cs typeface="Times New Roman" pitchFamily="18" charset="0"/>
              </a:rPr>
              <a:t>4. </a:t>
            </a:r>
            <a:r>
              <a:rPr lang="en-US" sz="4000" b="1" dirty="0" err="1">
                <a:latin typeface="Times New Roman" pitchFamily="18" charset="0"/>
                <a:cs typeface="Times New Roman" pitchFamily="18" charset="0"/>
              </a:rPr>
              <a:t>Điểm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trong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của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10" name="Group 9"/>
          <p:cNvGrpSpPr/>
          <p:nvPr/>
        </p:nvGrpSpPr>
        <p:grpSpPr>
          <a:xfrm>
            <a:off x="-64022" y="1182140"/>
            <a:ext cx="7083008" cy="5579273"/>
            <a:chOff x="0" y="1172502"/>
            <a:chExt cx="6194738" cy="4532842"/>
          </a:xfrm>
        </p:grpSpPr>
        <p:sp>
          <p:nvSpPr>
            <p:cNvPr id="8" name="Cloud 7"/>
            <p:cNvSpPr/>
            <p:nvPr/>
          </p:nvSpPr>
          <p:spPr>
            <a:xfrm>
              <a:off x="0" y="1235286"/>
              <a:ext cx="6194738" cy="4470058"/>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Em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gấp</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đôi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mảnh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giấy</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hình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vuông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theo</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đường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chéo</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như</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hình</a:t>
              </a:r>
              <a:r>
                <a:rPr lang="en-US" sz="2800" b="1" dirty="0">
                  <a:solidFill>
                    <a:srgbClr val="C00000"/>
                  </a:solidFill>
                  <a:latin typeface="Times New Roman" pitchFamily="18" charset="0"/>
                  <a:cs typeface="Times New Roman" pitchFamily="18" charset="0"/>
                </a:rPr>
                <a:t> 6) </a:t>
              </a:r>
              <a:r>
                <a:rPr lang="en-US" sz="2800" b="1" dirty="0" err="1">
                  <a:solidFill>
                    <a:srgbClr val="C00000"/>
                  </a:solidFill>
                  <a:latin typeface="Times New Roman" pitchFamily="18" charset="0"/>
                  <a:cs typeface="Times New Roman" pitchFamily="18" charset="0"/>
                </a:rPr>
                <a:t>để</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tạo</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thành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các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góc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và</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lấy</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bút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khoanh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một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cung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vào</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góc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vẽ</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một</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M </a:t>
              </a:r>
              <a:r>
                <a:rPr lang="en-US" sz="2800" b="1" dirty="0" err="1">
                  <a:solidFill>
                    <a:srgbClr val="C00000"/>
                  </a:solidFill>
                  <a:latin typeface="Times New Roman" pitchFamily="18" charset="0"/>
                  <a:cs typeface="Times New Roman" pitchFamily="18" charset="0"/>
                </a:rPr>
                <a:t>trong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phần</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giấy</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vừa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gấp</a:t>
              </a:r>
              <a:r>
                <a:rPr lang="en-US" sz="2800" b="1" dirty="0">
                  <a:solidFill>
                    <a:srgbClr val="C00000"/>
                  </a:solidFill>
                  <a:latin typeface="Times New Roman" pitchFamily="18" charset="0"/>
                  <a:cs typeface="Times New Roman" pitchFamily="18" charset="0"/>
                </a:rPr>
                <a:t>.</a:t>
              </a:r>
            </a:p>
            <a:p>
              <a:endParaRPr lang="en-US" sz="2800" b="1" dirty="0">
                <a:solidFill>
                  <a:srgbClr val="C00000"/>
                </a:solidFill>
                <a:latin typeface="Times New Roman" pitchFamily="18" charset="0"/>
                <a:cs typeface="Times New Roman" pitchFamily="18" charset="0"/>
              </a:endParaRPr>
            </a:p>
            <a:p>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M </a:t>
              </a:r>
              <a:r>
                <a:rPr lang="en-US" sz="2800" b="1" dirty="0" err="1">
                  <a:solidFill>
                    <a:srgbClr val="C00000"/>
                  </a:solidFill>
                  <a:latin typeface="Times New Roman" pitchFamily="18" charset="0"/>
                  <a:cs typeface="Times New Roman" pitchFamily="18" charset="0"/>
                </a:rPr>
                <a:t>cho</a:t>
              </a:r>
              <a:r>
                <a:rPr lang="en-US" sz="2800" b="1" dirty="0">
                  <a:solidFill>
                    <a:srgbClr val="C00000"/>
                  </a:solidFill>
                  <a:latin typeface="Times New Roman" pitchFamily="18" charset="0"/>
                  <a:cs typeface="Times New Roman" pitchFamily="18" charset="0"/>
                </a:rPr>
                <a:t> ta </a:t>
              </a:r>
              <a:r>
                <a:rPr lang="en-US" sz="2800" b="1" dirty="0" err="1">
                  <a:solidFill>
                    <a:srgbClr val="C00000"/>
                  </a:solidFill>
                  <a:latin typeface="Times New Roman" pitchFamily="18" charset="0"/>
                  <a:cs typeface="Times New Roman" pitchFamily="18" charset="0"/>
                </a:rPr>
                <a:t>hình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ảnh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trong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của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góc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nói</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trên</a:t>
              </a:r>
              <a:r>
                <a:rPr lang="en-US" sz="2800" b="1" dirty="0">
                  <a:solidFill>
                    <a:srgbClr val="C00000"/>
                  </a:solidFill>
                  <a:latin typeface="Times New Roman" pitchFamily="18" charset="0"/>
                  <a:cs typeface="Times New Roman" pitchFamily="18" charset="0"/>
                </a:rPr>
                <a:t>.</a:t>
              </a:r>
              <a:endParaRPr lang="en-US" sz="2800" dirty="0">
                <a:solidFill>
                  <a:schemeClr val="accent2"/>
                </a:solidFill>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5763" y="1172502"/>
              <a:ext cx="676933" cy="638198"/>
            </a:xfrm>
            <a:prstGeom prst="rect">
              <a:avLst/>
            </a:prstGeom>
          </p:spPr>
        </p:pic>
      </p:gr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8986" y="1410090"/>
            <a:ext cx="5083721" cy="4205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5766574"/>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a:latin typeface="Times New Roman" pitchFamily="18" charset="0"/>
                <a:cs typeface="Times New Roman" pitchFamily="18" charset="0"/>
              </a:rPr>
              <a:t>4. </a:t>
            </a:r>
            <a:r>
              <a:rPr lang="en-US" sz="4000" b="1" dirty="0" err="1">
                <a:latin typeface="Times New Roman" pitchFamily="18" charset="0"/>
                <a:cs typeface="Times New Roman" pitchFamily="18" charset="0"/>
              </a:rPr>
              <a:t>Điểm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trong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của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12"/>
          <p:cNvSpPr/>
          <p:nvPr/>
        </p:nvSpPr>
        <p:spPr>
          <a:xfrm>
            <a:off x="459347" y="1221301"/>
            <a:ext cx="11758411" cy="1384995"/>
          </a:xfrm>
          <a:prstGeom prst="rect">
            <a:avLst/>
          </a:prstGeom>
          <a:solidFill>
            <a:schemeClr val="accent6">
              <a:lumMod val="40000"/>
              <a:lumOff val="60000"/>
            </a:schemeClr>
          </a:solidFill>
        </p:spPr>
        <p:txBody>
          <a:bodyPr wrap="square">
            <a:spAutoFit/>
          </a:bodyPr>
          <a:lstStyle/>
          <a:p>
            <a:r>
              <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Cho góc xOy khác góc bẹt. Điểm M gọi là điểm trong của góc xOy </a:t>
            </a:r>
            <a:r>
              <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nếu t</a:t>
            </a:r>
            <a:r>
              <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i</a:t>
            </a:r>
            <a:r>
              <a:rPr lang="vi-VN"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 OM cắt một đoạn thẳng nối hai điểm trên 2 cạnh tại môt điểm nằm giữa hai điểm đó.</a:t>
            </a:r>
            <a:r>
              <a:rPr lang="en-US" sz="28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p>
        </p:txBody>
      </p:sp>
      <p:pic>
        <p:nvPicPr>
          <p:cNvPr id="14" name="Picture 13"/>
          <p:cNvPicPr>
            <a:picLocks noChangeAspect="1"/>
          </p:cNvPicPr>
          <p:nvPr/>
        </p:nvPicPr>
        <p:blipFill>
          <a:blip r:embed="rId3"/>
          <a:stretch>
            <a:fillRect/>
          </a:stretch>
        </p:blipFill>
        <p:spPr>
          <a:xfrm>
            <a:off x="296214" y="1207898"/>
            <a:ext cx="792549" cy="835224"/>
          </a:xfrm>
          <a:prstGeom prst="rect">
            <a:avLst/>
          </a:prstGeom>
        </p:spPr>
      </p:pic>
      <p:pic>
        <p:nvPicPr>
          <p:cNvPr id="112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69766" y="2591679"/>
            <a:ext cx="4385592" cy="3042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Group 3"/>
          <p:cNvGrpSpPr/>
          <p:nvPr/>
        </p:nvGrpSpPr>
        <p:grpSpPr>
          <a:xfrm>
            <a:off x="4235191" y="5545969"/>
            <a:ext cx="4696123" cy="611188"/>
            <a:chOff x="4235191" y="5545969"/>
            <a:chExt cx="4696123" cy="611188"/>
          </a:xfrm>
        </p:grpSpPr>
        <p:sp>
          <p:nvSpPr>
            <p:cNvPr id="15" name="Rectangle 14"/>
            <p:cNvSpPr/>
            <p:nvPr/>
          </p:nvSpPr>
          <p:spPr>
            <a:xfrm>
              <a:off x="4235191" y="5633937"/>
              <a:ext cx="4696123" cy="523220"/>
            </a:xfrm>
            <a:prstGeom prst="rect">
              <a:avLst/>
            </a:prstGeom>
          </p:spPr>
          <p:txBody>
            <a:bodyPr wrap="square">
              <a:spAutoFit/>
            </a:bodyPr>
            <a:lstStyle/>
            <a:p>
              <a:r>
                <a:rPr lang="en-US" sz="2800" b="1" dirty="0">
                  <a:latin typeface="Times New Roman" pitchFamily="18" charset="0"/>
                  <a:cs typeface="Times New Roman" pitchFamily="18" charset="0"/>
                </a:rPr>
                <a:t>M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điểm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góc</a:t>
              </a:r>
              <a:endParaRPr lang="en-US" sz="2800" dirty="0">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313244044"/>
                </p:ext>
              </p:extLst>
            </p:nvPr>
          </p:nvGraphicFramePr>
          <p:xfrm>
            <a:off x="8036059" y="5545969"/>
            <a:ext cx="763588" cy="611188"/>
          </p:xfrm>
          <a:graphic>
            <a:graphicData uri="http://schemas.openxmlformats.org/presentationml/2006/ole">
              <mc:AlternateContent xmlns:mc="http://schemas.openxmlformats.org/markup-compatibility/2006">
                <mc:Choice xmlns:v="urn:schemas-microsoft-com:vml" Requires="v">
                  <p:oleObj spid="_x0000_s11296" name="Equation" r:id="rId5" imgW="330120" imgH="266400" progId="Equation.DSMT4">
                    <p:embed/>
                  </p:oleObj>
                </mc:Choice>
                <mc:Fallback>
                  <p:oleObj name="Equation" r:id="rId5" imgW="330120" imgH="266400" progId="Equation.DSMT4">
                    <p:embed/>
                    <p:pic>
                      <p:nvPicPr>
                        <p:cNvPr id="0" name="Object 2"/>
                        <p:cNvPicPr>
                          <a:picLocks noChangeAspect="1" noChangeArrowheads="1"/>
                        </p:cNvPicPr>
                        <p:nvPr/>
                      </p:nvPicPr>
                      <p:blipFill>
                        <a:blip r:embed="rId6"/>
                        <a:srcRect/>
                        <a:stretch>
                          <a:fillRect/>
                        </a:stretch>
                      </p:blipFill>
                      <p:spPr bwMode="auto">
                        <a:xfrm>
                          <a:off x="8036059" y="5545969"/>
                          <a:ext cx="763588"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400854009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nodeType="afterEffect">
                                  <p:stCondLst>
                                    <p:cond delay="0"/>
                                  </p:stCondLst>
                                  <p:childTnLst>
                                    <p:set>
                                      <p:cBhvr>
                                        <p:cTn id="15" dur="1" fill="hold">
                                          <p:stCondLst>
                                            <p:cond delay="0"/>
                                          </p:stCondLst>
                                        </p:cTn>
                                        <p:tgtEl>
                                          <p:spTgt spid="1126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42414" y="551528"/>
            <a:ext cx="5408380" cy="707886"/>
          </a:xfrm>
          <a:prstGeom prst="rect">
            <a:avLst/>
          </a:prstGeom>
        </p:spPr>
        <p:txBody>
          <a:bodyPr wrap="square">
            <a:spAutoFit/>
          </a:bodyPr>
          <a:lstStyle/>
          <a:p>
            <a:r>
              <a:rPr lang="en-US" sz="4000" b="1" dirty="0">
                <a:latin typeface="Times New Roman" pitchFamily="18" charset="0"/>
                <a:cs typeface="Times New Roman" pitchFamily="18" charset="0"/>
              </a:rPr>
              <a:t>4. </a:t>
            </a:r>
            <a:r>
              <a:rPr lang="en-US" sz="4000" b="1" dirty="0" err="1">
                <a:latin typeface="Times New Roman" pitchFamily="18" charset="0"/>
                <a:cs typeface="Times New Roman" pitchFamily="18" charset="0"/>
              </a:rPr>
              <a:t>Điểm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trong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của</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Cloud 9"/>
          <p:cNvSpPr/>
          <p:nvPr/>
        </p:nvSpPr>
        <p:spPr>
          <a:xfrm>
            <a:off x="209843" y="1259414"/>
            <a:ext cx="5821757" cy="292622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accent2"/>
                </a:solidFill>
                <a:latin typeface="Times New Roman" pitchFamily="18" charset="0"/>
                <a:cs typeface="Times New Roman" pitchFamily="18" charset="0"/>
              </a:rPr>
              <a:t>   </a:t>
            </a:r>
          </a:p>
          <a:p>
            <a:r>
              <a:rPr lang="en-US" sz="2800" b="1" u="sng" dirty="0" err="1">
                <a:solidFill>
                  <a:srgbClr val="C00000"/>
                </a:solidFill>
                <a:latin typeface="Times New Roman" pitchFamily="18" charset="0"/>
                <a:cs typeface="Times New Roman" pitchFamily="18" charset="0"/>
              </a:rPr>
              <a:t>Thực</a:t>
            </a:r>
            <a:r>
              <a:rPr lang="en-US" sz="2800" b="1" u="sng" dirty="0">
                <a:solidFill>
                  <a:srgbClr val="C00000"/>
                </a:solidFill>
                <a:latin typeface="Times New Roman" pitchFamily="18" charset="0"/>
                <a:cs typeface="Times New Roman" pitchFamily="18" charset="0"/>
              </a:rPr>
              <a:t> </a:t>
            </a:r>
            <a:r>
              <a:rPr lang="en-US" sz="2800" b="1" u="sng" dirty="0" err="1">
                <a:solidFill>
                  <a:srgbClr val="C00000"/>
                </a:solidFill>
                <a:latin typeface="Times New Roman" pitchFamily="18" charset="0"/>
                <a:cs typeface="Times New Roman" pitchFamily="18" charset="0"/>
              </a:rPr>
              <a:t>hành</a:t>
            </a:r>
            <a:r>
              <a:rPr lang="en-US" sz="2800" b="1" u="sng" dirty="0">
                <a:solidFill>
                  <a:srgbClr val="C00000"/>
                </a:solidFill>
                <a:latin typeface="Times New Roman" pitchFamily="18" charset="0"/>
                <a:cs typeface="Times New Roman" pitchFamily="18" charset="0"/>
              </a:rPr>
              <a:t> 5 </a:t>
            </a:r>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M </a:t>
            </a:r>
            <a:r>
              <a:rPr lang="en-US" sz="2800" b="1" dirty="0" err="1">
                <a:solidFill>
                  <a:srgbClr val="C00000"/>
                </a:solidFill>
                <a:latin typeface="Times New Roman" pitchFamily="18" charset="0"/>
                <a:cs typeface="Times New Roman" pitchFamily="18" charset="0"/>
              </a:rPr>
              <a:t>trong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hình</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sau</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là</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điểm</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trong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của</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những</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góc</a:t>
            </a:r>
            <a:r>
              <a:rPr lang="en-US" sz="2800" b="1" dirty="0">
                <a:solidFill>
                  <a:srgbClr val="C00000"/>
                </a:solidFill>
                <a:latin typeface="Times New Roman" pitchFamily="18" charset="0"/>
                <a:cs typeface="Times New Roman" pitchFamily="18" charset="0"/>
              </a:rPr>
              <a:t> </a:t>
            </a:r>
            <a:r>
              <a:rPr lang="en-US" sz="2800" b="1" dirty="0" err="1">
                <a:solidFill>
                  <a:srgbClr val="C00000"/>
                </a:solidFill>
                <a:latin typeface="Times New Roman" pitchFamily="18" charset="0"/>
                <a:cs typeface="Times New Roman" pitchFamily="18" charset="0"/>
              </a:rPr>
              <a:t>nào</a:t>
            </a:r>
            <a:r>
              <a:rPr lang="en-US" sz="2800" b="1" dirty="0">
                <a:solidFill>
                  <a:srgbClr val="C00000"/>
                </a:solidFill>
                <a:latin typeface="Times New Roman" pitchFamily="18" charset="0"/>
                <a:cs typeface="Times New Roman" pitchFamily="18" charset="0"/>
              </a:rPr>
              <a:t>?</a:t>
            </a:r>
            <a:endParaRPr lang="en-US" sz="2800" dirty="0">
              <a:solidFill>
                <a:schemeClr val="accent2"/>
              </a:solidFill>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1553" y="1259414"/>
            <a:ext cx="5804721" cy="2826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Group 3"/>
          <p:cNvGrpSpPr/>
          <p:nvPr/>
        </p:nvGrpSpPr>
        <p:grpSpPr>
          <a:xfrm>
            <a:off x="2027444" y="4436190"/>
            <a:ext cx="8823986" cy="611188"/>
            <a:chOff x="899563" y="4436190"/>
            <a:chExt cx="8823986" cy="611188"/>
          </a:xfrm>
        </p:grpSpPr>
        <p:sp>
          <p:nvSpPr>
            <p:cNvPr id="15" name="Rectangle 14"/>
            <p:cNvSpPr/>
            <p:nvPr/>
          </p:nvSpPr>
          <p:spPr>
            <a:xfrm>
              <a:off x="899563" y="4524158"/>
              <a:ext cx="8823986" cy="523220"/>
            </a:xfrm>
            <a:prstGeom prst="rect">
              <a:avLst/>
            </a:prstGeom>
          </p:spPr>
          <p:txBody>
            <a:bodyPr wrap="square">
              <a:spAutoFit/>
            </a:bodyPr>
            <a:lstStyle/>
            <a:p>
              <a:r>
                <a:rPr lang="en-US" sz="2800" b="1" dirty="0" err="1">
                  <a:latin typeface="Times New Roman" pitchFamily="18" charset="0"/>
                  <a:cs typeface="Times New Roman" pitchFamily="18" charset="0"/>
                </a:rPr>
                <a:t>Trả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lời</a:t>
              </a:r>
              <a:r>
                <a:rPr lang="en-US" sz="2800" b="1" dirty="0">
                  <a:latin typeface="Times New Roman" pitchFamily="18" charset="0"/>
                  <a:cs typeface="Times New Roman" pitchFamily="18" charset="0"/>
                </a:rPr>
                <a:t> : M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điểm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97372980"/>
                </p:ext>
              </p:extLst>
            </p:nvPr>
          </p:nvGraphicFramePr>
          <p:xfrm>
            <a:off x="6609121" y="4436190"/>
            <a:ext cx="2228850" cy="611188"/>
          </p:xfrm>
          <a:graphic>
            <a:graphicData uri="http://schemas.openxmlformats.org/presentationml/2006/ole">
              <mc:AlternateContent xmlns:mc="http://schemas.openxmlformats.org/markup-compatibility/2006">
                <mc:Choice xmlns:v="urn:schemas-microsoft-com:vml" Requires="v">
                  <p:oleObj spid="_x0000_s12321" name="Equation" r:id="rId4" imgW="965160" imgH="266400" progId="Equation.DSMT4">
                    <p:embed/>
                  </p:oleObj>
                </mc:Choice>
                <mc:Fallback>
                  <p:oleObj name="Equation" r:id="rId4" imgW="965160" imgH="266400" progId="Equation.DSMT4">
                    <p:embed/>
                    <p:pic>
                      <p:nvPicPr>
                        <p:cNvPr id="0" name="Object 8"/>
                        <p:cNvPicPr>
                          <a:picLocks noChangeAspect="1" noChangeArrowheads="1"/>
                        </p:cNvPicPr>
                        <p:nvPr/>
                      </p:nvPicPr>
                      <p:blipFill>
                        <a:blip r:embed="rId5"/>
                        <a:srcRect/>
                        <a:stretch>
                          <a:fillRect/>
                        </a:stretch>
                      </p:blipFill>
                      <p:spPr bwMode="auto">
                        <a:xfrm>
                          <a:off x="6609121" y="4436190"/>
                          <a:ext cx="2228850"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46661719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500"/>
                            </p:stCondLst>
                            <p:childTnLst>
                              <p:par>
                                <p:cTn id="11" presetID="1" presetClass="entr" presetSubtype="0" fill="hold" nodeType="afterEffect">
                                  <p:stCondLst>
                                    <p:cond delay="0"/>
                                  </p:stCondLst>
                                  <p:childTnLst>
                                    <p:set>
                                      <p:cBhvr>
                                        <p:cTn id="12" dur="1" fill="hold">
                                          <p:stCondLst>
                                            <p:cond delay="0"/>
                                          </p:stCondLst>
                                        </p:cTn>
                                        <p:tgtEl>
                                          <p:spTgt spid="1229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0608" y="628801"/>
            <a:ext cx="11642502" cy="1815882"/>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3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88</a:t>
            </a:r>
            <a:r>
              <a:rPr lang="vi-VN"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SGK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vẽ</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học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hoặc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lại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quan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sát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được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thực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tiễn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đặc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điểm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sau</a:t>
            </a:r>
            <a:r>
              <a:rPr lang="en-US" sz="2800" b="1" dirty="0">
                <a:latin typeface="Times New Roman" pitchFamily="18" charset="0"/>
                <a:cs typeface="Times New Roman" pitchFamily="18" charset="0"/>
              </a:rPr>
              <a:t> :</a:t>
            </a:r>
          </a:p>
          <a:p>
            <a:pPr marL="742950" indent="-742950">
              <a:buAutoNum type="alphaLcParenR"/>
            </a:pP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1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b)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2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a:t>
            </a:r>
          </a:p>
          <a:p>
            <a:pPr marL="742950" indent="-742950">
              <a:buAutoNum type="alphaLcParenR"/>
            </a:pP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3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c)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4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4" name="Group 3"/>
          <p:cNvGrpSpPr/>
          <p:nvPr/>
        </p:nvGrpSpPr>
        <p:grpSpPr>
          <a:xfrm>
            <a:off x="788327" y="2444683"/>
            <a:ext cx="3976858" cy="2079236"/>
            <a:chOff x="788327" y="2444683"/>
            <a:chExt cx="3976858" cy="2079236"/>
          </a:xfrm>
        </p:grpSpPr>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1559597" y="2444683"/>
              <a:ext cx="3205588" cy="2079236"/>
            </a:xfrm>
            <a:prstGeom prst="rect">
              <a:avLst/>
            </a:prstGeom>
            <a:noFill/>
            <a:ln>
              <a:noFill/>
            </a:ln>
          </p:spPr>
        </p:pic>
        <p:sp>
          <p:nvSpPr>
            <p:cNvPr id="3" name="Rectangle 2"/>
            <p:cNvSpPr/>
            <p:nvPr/>
          </p:nvSpPr>
          <p:spPr>
            <a:xfrm>
              <a:off x="788327" y="3114969"/>
              <a:ext cx="484428" cy="523220"/>
            </a:xfrm>
            <a:prstGeom prst="rect">
              <a:avLst/>
            </a:prstGeom>
          </p:spPr>
          <p:txBody>
            <a:bodyPr wrap="none">
              <a:spAutoFit/>
            </a:bodyPr>
            <a:lstStyle/>
            <a:p>
              <a:r>
                <a:rPr lang="en-US" sz="2800" b="1" dirty="0">
                  <a:latin typeface="Times New Roman" pitchFamily="18" charset="0"/>
                  <a:cs typeface="Times New Roman" pitchFamily="18" charset="0"/>
                </a:rPr>
                <a:t>a)</a:t>
              </a:r>
              <a:endParaRPr lang="en-US" sz="2800" dirty="0"/>
            </a:p>
          </p:txBody>
        </p:sp>
      </p:grpSp>
      <p:grpSp>
        <p:nvGrpSpPr>
          <p:cNvPr id="5" name="Group 4"/>
          <p:cNvGrpSpPr/>
          <p:nvPr/>
        </p:nvGrpSpPr>
        <p:grpSpPr>
          <a:xfrm>
            <a:off x="7359486" y="1991691"/>
            <a:ext cx="3252705" cy="2753400"/>
            <a:chOff x="7359486" y="1991691"/>
            <a:chExt cx="3252705" cy="2753400"/>
          </a:xfrm>
        </p:grpSpPr>
        <p:pic>
          <p:nvPicPr>
            <p:cNvPr id="9" name="Picture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36352" y="1991691"/>
              <a:ext cx="2875839" cy="2753400"/>
            </a:xfrm>
            <a:prstGeom prst="rect">
              <a:avLst/>
            </a:prstGeom>
            <a:noFill/>
            <a:ln>
              <a:noFill/>
            </a:ln>
          </p:spPr>
        </p:pic>
        <p:sp>
          <p:nvSpPr>
            <p:cNvPr id="13" name="Rectangle 12"/>
            <p:cNvSpPr/>
            <p:nvPr/>
          </p:nvSpPr>
          <p:spPr>
            <a:xfrm>
              <a:off x="7359486" y="3136862"/>
              <a:ext cx="753732" cy="523220"/>
            </a:xfrm>
            <a:prstGeom prst="rect">
              <a:avLst/>
            </a:prstGeom>
          </p:spPr>
          <p:txBody>
            <a:bodyPr wrap="none">
              <a:spAutoFit/>
            </a:bodyPr>
            <a:lstStyle/>
            <a:p>
              <a:r>
                <a:rPr lang="en-US" sz="2800" b="1" dirty="0" err="1">
                  <a:latin typeface="Times New Roman" pitchFamily="18" charset="0"/>
                  <a:cs typeface="Times New Roman" pitchFamily="18" charset="0"/>
                </a:rPr>
                <a:t>b,c</a:t>
              </a:r>
              <a:r>
                <a:rPr lang="en-US" sz="2800" b="1" dirty="0">
                  <a:latin typeface="Times New Roman" pitchFamily="18" charset="0"/>
                  <a:cs typeface="Times New Roman" pitchFamily="18" charset="0"/>
                </a:rPr>
                <a:t>)</a:t>
              </a:r>
              <a:endParaRPr lang="en-US" sz="2800" dirty="0"/>
            </a:p>
          </p:txBody>
        </p:sp>
      </p:grpSp>
      <p:grpSp>
        <p:nvGrpSpPr>
          <p:cNvPr id="27" name="Group 26"/>
          <p:cNvGrpSpPr/>
          <p:nvPr/>
        </p:nvGrpSpPr>
        <p:grpSpPr>
          <a:xfrm>
            <a:off x="3439975" y="4523919"/>
            <a:ext cx="3792996" cy="1866900"/>
            <a:chOff x="3439975" y="4523919"/>
            <a:chExt cx="3792996" cy="1866900"/>
          </a:xfrm>
        </p:grpSpPr>
        <p:grpSp>
          <p:nvGrpSpPr>
            <p:cNvPr id="10" name="Group 9"/>
            <p:cNvGrpSpPr/>
            <p:nvPr/>
          </p:nvGrpSpPr>
          <p:grpSpPr>
            <a:xfrm>
              <a:off x="3439975" y="4523919"/>
              <a:ext cx="3792996" cy="1866900"/>
              <a:chOff x="3413471" y="4523919"/>
              <a:chExt cx="3792996" cy="1866900"/>
            </a:xfrm>
          </p:grpSpPr>
          <p:pic>
            <p:nvPicPr>
              <p:cNvPr id="1331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7042" y="4523919"/>
                <a:ext cx="3019425"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a:off x="3413471" y="5340868"/>
                <a:ext cx="505267" cy="523220"/>
              </a:xfrm>
              <a:prstGeom prst="rect">
                <a:avLst/>
              </a:prstGeom>
            </p:spPr>
            <p:txBody>
              <a:bodyPr wrap="none">
                <a:spAutoFit/>
              </a:bodyPr>
              <a:lstStyle/>
              <a:p>
                <a:r>
                  <a:rPr lang="en-US" sz="2800" b="1" dirty="0">
                    <a:latin typeface="Times New Roman" pitchFamily="18" charset="0"/>
                    <a:cs typeface="Times New Roman" pitchFamily="18" charset="0"/>
                  </a:rPr>
                  <a:t>d)</a:t>
                </a:r>
                <a:endParaRPr lang="en-US" sz="2800" dirty="0"/>
              </a:p>
            </p:txBody>
          </p:sp>
        </p:grpSp>
        <p:sp>
          <p:nvSpPr>
            <p:cNvPr id="11" name="Arc 10"/>
            <p:cNvSpPr/>
            <p:nvPr/>
          </p:nvSpPr>
          <p:spPr>
            <a:xfrm>
              <a:off x="5452430" y="5615731"/>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Arc 15"/>
            <p:cNvSpPr/>
            <p:nvPr/>
          </p:nvSpPr>
          <p:spPr>
            <a:xfrm rot="13193107">
              <a:off x="4743450" y="5529595"/>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Arc 16"/>
            <p:cNvSpPr/>
            <p:nvPr/>
          </p:nvSpPr>
          <p:spPr>
            <a:xfrm rot="19705661">
              <a:off x="5054874" y="5536223"/>
              <a:ext cx="511050" cy="414008"/>
            </a:xfrm>
            <a:prstGeom prst="arc">
              <a:avLst>
                <a:gd name="adj1" fmla="val 13896459"/>
                <a:gd name="adj2" fmla="val 169865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8" name="Straight Connector 17"/>
            <p:cNvCxnSpPr/>
            <p:nvPr/>
          </p:nvCxnSpPr>
          <p:spPr>
            <a:xfrm flipV="1">
              <a:off x="5327789" y="5440406"/>
              <a:ext cx="0" cy="201829"/>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696665" y="5756153"/>
              <a:ext cx="157076" cy="18603"/>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4690041" y="5696521"/>
              <a:ext cx="157076" cy="18603"/>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4309797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0608" y="628801"/>
            <a:ext cx="11642502" cy="954107"/>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2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88</a:t>
            </a:r>
            <a:r>
              <a:rPr lang="vi-VN"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SGK.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chia </a:t>
            </a:r>
            <a:r>
              <a:rPr lang="en-US" sz="2800" b="1" dirty="0" err="1">
                <a:latin typeface="Times New Roman" pitchFamily="18" charset="0"/>
                <a:cs typeface="Times New Roman" pitchFamily="18" charset="0"/>
              </a:rPr>
              <a:t>sẻ</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lớp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góc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nhìn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thấy</a:t>
            </a:r>
            <a:r>
              <a:rPr lang="en-US" sz="2800" b="1" dirty="0">
                <a:latin typeface="Times New Roman" pitchFamily="18" charset="0"/>
                <a:cs typeface="Times New Roman" pitchFamily="18" charset="0"/>
              </a:rPr>
              <a:t> ở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bên</a:t>
            </a:r>
            <a:r>
              <a:rPr lang="en-US" sz="2800" b="1" dirty="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2"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3141" y="1171980"/>
            <a:ext cx="7169852" cy="5576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22721"/>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190901" y="1168302"/>
            <a:ext cx="10823747" cy="1094526"/>
            <a:chOff x="1190901" y="1168302"/>
            <a:chExt cx="10823747" cy="1094526"/>
          </a:xfrm>
        </p:grpSpPr>
        <p:sp>
          <p:nvSpPr>
            <p:cNvPr id="3" name="Freeform 2"/>
            <p:cNvSpPr/>
            <p:nvPr/>
          </p:nvSpPr>
          <p:spPr>
            <a:xfrm>
              <a:off x="1738164" y="1168302"/>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1" numCol="1" spcCol="1270" anchor="ctr" anchorCtr="0">
              <a:noAutofit/>
            </a:bodyPr>
            <a:lstStyle/>
            <a:p>
              <a:pPr lvl="0" algn="ctr" defTabSz="1778000">
                <a:lnSpc>
                  <a:spcPct val="90000"/>
                </a:lnSpc>
                <a:spcBef>
                  <a:spcPct val="0"/>
                </a:spcBef>
                <a:spcAft>
                  <a:spcPct val="35000"/>
                </a:spcAft>
              </a:pPr>
              <a:r>
                <a:rPr lang="vi-VN" sz="4000" b="1" kern="1200" dirty="0"/>
                <a:t>Góc, cách kí hiệu góc</a:t>
              </a:r>
              <a:endParaRPr lang="en-US" sz="4000" kern="1200" dirty="0"/>
            </a:p>
          </p:txBody>
        </p:sp>
        <p:sp>
          <p:nvSpPr>
            <p:cNvPr id="4" name="Oval 3"/>
            <p:cNvSpPr/>
            <p:nvPr/>
          </p:nvSpPr>
          <p:spPr>
            <a:xfrm>
              <a:off x="1190901" y="1168303"/>
              <a:ext cx="1094524" cy="1094524"/>
            </a:xfrm>
            <a:prstGeom prst="ellipse">
              <a:avLst/>
            </a:prstGeom>
            <a:blipFill>
              <a:blip r:embed="rId3" cstate="print">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3" name="Group 12"/>
          <p:cNvGrpSpPr/>
          <p:nvPr/>
        </p:nvGrpSpPr>
        <p:grpSpPr>
          <a:xfrm>
            <a:off x="1190901" y="2537893"/>
            <a:ext cx="10823747" cy="1094526"/>
            <a:chOff x="1190901" y="2537893"/>
            <a:chExt cx="10823747" cy="1094526"/>
          </a:xfrm>
        </p:grpSpPr>
        <p:sp>
          <p:nvSpPr>
            <p:cNvPr id="5" name="Freeform 4"/>
            <p:cNvSpPr/>
            <p:nvPr/>
          </p:nvSpPr>
          <p:spPr>
            <a:xfrm>
              <a:off x="1738164" y="2537893"/>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0" numCol="1" spcCol="1270" anchor="ctr" anchorCtr="0">
              <a:noAutofit/>
            </a:bodyPr>
            <a:lstStyle/>
            <a:p>
              <a:pPr lvl="0" algn="ctr" defTabSz="1778000">
                <a:lnSpc>
                  <a:spcPct val="90000"/>
                </a:lnSpc>
                <a:spcBef>
                  <a:spcPct val="0"/>
                </a:spcBef>
                <a:spcAft>
                  <a:spcPct val="35000"/>
                </a:spcAft>
              </a:pPr>
              <a:r>
                <a:rPr lang="vi-VN" sz="4000" b="1" kern="1200" dirty="0"/>
                <a:t>Cách vẽ góc</a:t>
              </a:r>
              <a:endParaRPr lang="en-US" sz="4000" kern="1200" dirty="0">
                <a:latin typeface="Times New Roman" panose="02020603050405020304" pitchFamily="18" charset="0"/>
                <a:cs typeface="Times New Roman" panose="02020603050405020304" pitchFamily="18" charset="0"/>
              </a:endParaRPr>
            </a:p>
          </p:txBody>
        </p:sp>
        <p:sp>
          <p:nvSpPr>
            <p:cNvPr id="6" name="Oval 5"/>
            <p:cNvSpPr/>
            <p:nvPr/>
          </p:nvSpPr>
          <p:spPr>
            <a:xfrm>
              <a:off x="1190901" y="2537894"/>
              <a:ext cx="1094524" cy="1094524"/>
            </a:xfrm>
            <a:prstGeom prst="ellipse">
              <a:avLst/>
            </a:prstGeom>
            <a:blipFill>
              <a:blip r:embed="rId4" cstate="print">
                <a:extLst>
                  <a:ext uri="{28A0092B-C50C-407E-A947-70E740481C1C}">
                    <a14:useLocalDpi xmlns:a14="http://schemas.microsoft.com/office/drawing/2010/main" val="0"/>
                  </a:ext>
                </a:extLst>
              </a:blip>
              <a:srcRect/>
              <a:stretch>
                <a:fillRect l="-14000" r="-14000"/>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4" name="Group 13"/>
          <p:cNvGrpSpPr/>
          <p:nvPr/>
        </p:nvGrpSpPr>
        <p:grpSpPr>
          <a:xfrm>
            <a:off x="1190901" y="3907483"/>
            <a:ext cx="10823747" cy="1094526"/>
            <a:chOff x="1190901" y="3907483"/>
            <a:chExt cx="10823747" cy="1094526"/>
          </a:xfrm>
        </p:grpSpPr>
        <p:sp>
          <p:nvSpPr>
            <p:cNvPr id="7" name="Freeform 6"/>
            <p:cNvSpPr/>
            <p:nvPr/>
          </p:nvSpPr>
          <p:spPr>
            <a:xfrm>
              <a:off x="1738164" y="3907483"/>
              <a:ext cx="10276484" cy="1094526"/>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1" numCol="1" spcCol="1270" anchor="ctr" anchorCtr="0">
              <a:noAutofit/>
            </a:bodyPr>
            <a:lstStyle/>
            <a:p>
              <a:pPr lvl="0" algn="ctr" defTabSz="1778000">
                <a:lnSpc>
                  <a:spcPct val="90000"/>
                </a:lnSpc>
                <a:spcBef>
                  <a:spcPct val="0"/>
                </a:spcBef>
                <a:spcAft>
                  <a:spcPct val="35000"/>
                </a:spcAft>
              </a:pPr>
              <a:r>
                <a:rPr lang="vi-VN" sz="4000" b="1" kern="1200" dirty="0"/>
                <a:t>Góc bẹt</a:t>
              </a:r>
              <a:endParaRPr lang="en-US" sz="4000" kern="1200" dirty="0">
                <a:latin typeface="Times New Roman" panose="02020603050405020304" pitchFamily="18" charset="0"/>
                <a:cs typeface="Times New Roman" panose="02020603050405020304" pitchFamily="18" charset="0"/>
              </a:endParaRPr>
            </a:p>
          </p:txBody>
        </p:sp>
        <p:sp>
          <p:nvSpPr>
            <p:cNvPr id="8" name="Oval 7"/>
            <p:cNvSpPr/>
            <p:nvPr/>
          </p:nvSpPr>
          <p:spPr>
            <a:xfrm>
              <a:off x="1190901" y="3907484"/>
              <a:ext cx="1094524" cy="1094524"/>
            </a:xfrm>
            <a:prstGeom prst="ellipse">
              <a:avLst/>
            </a:prstGeom>
            <a:blipFill>
              <a:blip r:embed="rId5" cstate="print">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grpSp>
        <p:nvGrpSpPr>
          <p:cNvPr id="15" name="Group 14"/>
          <p:cNvGrpSpPr/>
          <p:nvPr/>
        </p:nvGrpSpPr>
        <p:grpSpPr>
          <a:xfrm>
            <a:off x="1190901" y="5277074"/>
            <a:ext cx="10823747" cy="1094525"/>
            <a:chOff x="1190901" y="5277074"/>
            <a:chExt cx="10823747" cy="1094525"/>
          </a:xfrm>
        </p:grpSpPr>
        <p:sp>
          <p:nvSpPr>
            <p:cNvPr id="9" name="Freeform 8"/>
            <p:cNvSpPr/>
            <p:nvPr/>
          </p:nvSpPr>
          <p:spPr>
            <a:xfrm>
              <a:off x="1738164" y="5277074"/>
              <a:ext cx="10276484" cy="1094525"/>
            </a:xfrm>
            <a:custGeom>
              <a:avLst/>
              <a:gdLst>
                <a:gd name="connsiteX0" fmla="*/ 0 w 10276484"/>
                <a:gd name="connsiteY0" fmla="*/ 0 h 1094524"/>
                <a:gd name="connsiteX1" fmla="*/ 9729222 w 10276484"/>
                <a:gd name="connsiteY1" fmla="*/ 0 h 1094524"/>
                <a:gd name="connsiteX2" fmla="*/ 10276484 w 10276484"/>
                <a:gd name="connsiteY2" fmla="*/ 547262 h 1094524"/>
                <a:gd name="connsiteX3" fmla="*/ 9729222 w 10276484"/>
                <a:gd name="connsiteY3" fmla="*/ 1094524 h 1094524"/>
                <a:gd name="connsiteX4" fmla="*/ 0 w 10276484"/>
                <a:gd name="connsiteY4" fmla="*/ 1094524 h 1094524"/>
                <a:gd name="connsiteX5" fmla="*/ 0 w 10276484"/>
                <a:gd name="connsiteY5" fmla="*/ 0 h 1094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76484" h="1094524">
                  <a:moveTo>
                    <a:pt x="10276484" y="1094523"/>
                  </a:moveTo>
                  <a:lnTo>
                    <a:pt x="547262" y="1094523"/>
                  </a:lnTo>
                  <a:lnTo>
                    <a:pt x="0" y="547262"/>
                  </a:lnTo>
                  <a:lnTo>
                    <a:pt x="547262" y="1"/>
                  </a:lnTo>
                  <a:lnTo>
                    <a:pt x="10276484" y="1"/>
                  </a:lnTo>
                  <a:lnTo>
                    <a:pt x="10276484" y="1094523"/>
                  </a:ln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56286" tIns="152401" rIns="284480" bIns="152400" numCol="1" spcCol="1270" anchor="ctr" anchorCtr="0">
              <a:noAutofit/>
            </a:bodyPr>
            <a:lstStyle/>
            <a:p>
              <a:pPr lvl="0" algn="ctr" defTabSz="1778000">
                <a:lnSpc>
                  <a:spcPct val="90000"/>
                </a:lnSpc>
                <a:spcBef>
                  <a:spcPct val="0"/>
                </a:spcBef>
                <a:spcAft>
                  <a:spcPct val="35000"/>
                </a:spcAft>
              </a:pPr>
              <a:r>
                <a:rPr lang="vi-VN" sz="4000" b="1" kern="1200" dirty="0"/>
                <a:t>Điểm trong của góc</a:t>
              </a:r>
              <a:endParaRPr lang="en-US" sz="4000" kern="1200" dirty="0">
                <a:latin typeface="Times New Roman" panose="02020603050405020304" pitchFamily="18" charset="0"/>
                <a:cs typeface="Times New Roman" panose="02020603050405020304" pitchFamily="18" charset="0"/>
              </a:endParaRPr>
            </a:p>
          </p:txBody>
        </p:sp>
        <p:sp>
          <p:nvSpPr>
            <p:cNvPr id="11" name="Oval 10"/>
            <p:cNvSpPr/>
            <p:nvPr/>
          </p:nvSpPr>
          <p:spPr>
            <a:xfrm>
              <a:off x="1190901" y="5277075"/>
              <a:ext cx="1094524" cy="1094524"/>
            </a:xfrm>
            <a:prstGeom prst="ellipse">
              <a:avLst/>
            </a:prstGeom>
            <a:blipFill>
              <a:blip r:embed="rId6" cstate="print">
                <a:extLst>
                  <a:ext uri="{28A0092B-C50C-407E-A947-70E740481C1C}">
                    <a14:useLocalDpi xmlns:a14="http://schemas.microsoft.com/office/drawing/2010/main" val="0"/>
                  </a:ext>
                </a:extLst>
              </a:blip>
              <a:srcRect/>
              <a:stretch>
                <a:fillRect/>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sp>
      </p:grpSp>
      <p:sp>
        <p:nvSpPr>
          <p:cNvPr id="2" name="TextBox 1"/>
          <p:cNvSpPr txBox="1"/>
          <p:nvPr/>
        </p:nvSpPr>
        <p:spPr>
          <a:xfrm>
            <a:off x="7566993" y="0"/>
            <a:ext cx="2133600" cy="646331"/>
          </a:xfrm>
          <a:prstGeom prst="rect">
            <a:avLst/>
          </a:prstGeom>
          <a:noFill/>
        </p:spPr>
        <p:txBody>
          <a:bodyPr wrap="square" rtlCol="0">
            <a:spAutoFit/>
          </a:bodyPr>
          <a:lstStyle/>
          <a:p>
            <a:r>
              <a:rPr lang="en-US" sz="3600" b="1" dirty="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(TIẾT 1)</a:t>
            </a:r>
          </a:p>
        </p:txBody>
      </p:sp>
    </p:spTree>
    <p:extLst>
      <p:ext uri="{BB962C8B-B14F-4D97-AF65-F5344CB8AC3E}">
        <p14:creationId xmlns:p14="http://schemas.microsoft.com/office/powerpoint/2010/main" val="26176641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445668" y="2069139"/>
            <a:ext cx="670300" cy="683979"/>
          </a:xfrm>
        </p:spPr>
      </p:pic>
      <p:sp>
        <p:nvSpPr>
          <p:cNvPr id="2" name="Rectangle 1"/>
          <p:cNvSpPr/>
          <p:nvPr/>
        </p:nvSpPr>
        <p:spPr>
          <a:xfrm>
            <a:off x="142414" y="745832"/>
            <a:ext cx="5408380" cy="707886"/>
          </a:xfrm>
          <a:prstGeom prst="rect">
            <a:avLst/>
          </a:prstGeom>
        </p:spPr>
        <p:txBody>
          <a:bodyPr wrap="square">
            <a:spAutoFit/>
          </a:bodyPr>
          <a:lstStyle/>
          <a:p>
            <a:r>
              <a:rPr lang="en-US" sz="4000" b="1" dirty="0">
                <a:latin typeface="Times New Roman" pitchFamily="18" charset="0"/>
                <a:cs typeface="Times New Roman" pitchFamily="18" charset="0"/>
              </a:rPr>
              <a:t>1. </a:t>
            </a:r>
            <a:r>
              <a:rPr lang="vi-VN" sz="4000" b="1" dirty="0">
                <a:latin typeface="Times New Roman" pitchFamily="18" charset="0"/>
                <a:cs typeface="Times New Roman" pitchFamily="18" charset="0"/>
              </a:rPr>
              <a:t>Góc, cách kí hiệu góc</a:t>
            </a:r>
            <a:endParaRPr lang="en-US" sz="4000" dirty="0">
              <a:latin typeface="Times New Roman" pitchFamily="18" charset="0"/>
              <a:cs typeface="Times New Roman" pitchFamily="18" charset="0"/>
            </a:endParaRPr>
          </a:p>
        </p:txBody>
      </p:sp>
      <p:pic>
        <p:nvPicPr>
          <p:cNvPr id="14" name="Picture 13" descr="C:\Users\Administrator\Desktop\1.png"/>
          <p:cNvPicPr/>
          <p:nvPr/>
        </p:nvPicPr>
        <p:blipFill>
          <a:blip r:embed="rId5">
            <a:extLst>
              <a:ext uri="{28A0092B-C50C-407E-A947-70E740481C1C}">
                <a14:useLocalDpi xmlns:a14="http://schemas.microsoft.com/office/drawing/2010/main" val="0"/>
              </a:ext>
            </a:extLst>
          </a:blip>
          <a:srcRect/>
          <a:stretch>
            <a:fillRect/>
          </a:stretch>
        </p:blipFill>
        <p:spPr bwMode="auto">
          <a:xfrm>
            <a:off x="1208104" y="1350685"/>
            <a:ext cx="7871502" cy="3066767"/>
          </a:xfrm>
          <a:prstGeom prst="rect">
            <a:avLst/>
          </a:prstGeom>
          <a:noFill/>
          <a:ln>
            <a:noFill/>
          </a:ln>
        </p:spPr>
      </p:pic>
      <p:grpSp>
        <p:nvGrpSpPr>
          <p:cNvPr id="26" name="Group 25"/>
          <p:cNvGrpSpPr/>
          <p:nvPr/>
        </p:nvGrpSpPr>
        <p:grpSpPr>
          <a:xfrm>
            <a:off x="809854" y="4291861"/>
            <a:ext cx="11255389" cy="2246769"/>
            <a:chOff x="809854" y="4317619"/>
            <a:chExt cx="11255389" cy="2246769"/>
          </a:xfrm>
        </p:grpSpPr>
        <p:graphicFrame>
          <p:nvGraphicFramePr>
            <p:cNvPr id="5" name="Object 4"/>
            <p:cNvGraphicFramePr>
              <a:graphicFrameLocks noChangeAspect="1"/>
            </p:cNvGraphicFramePr>
            <p:nvPr>
              <p:extLst>
                <p:ext uri="{D42A27DB-BD31-4B8C-83A1-F6EECF244321}">
                  <p14:modId xmlns:p14="http://schemas.microsoft.com/office/powerpoint/2010/main" val="3594551446"/>
                </p:ext>
              </p:extLst>
            </p:nvPr>
          </p:nvGraphicFramePr>
          <p:xfrm>
            <a:off x="2949636" y="5556914"/>
            <a:ext cx="640641" cy="546430"/>
          </p:xfrm>
          <a:graphic>
            <a:graphicData uri="http://schemas.openxmlformats.org/presentationml/2006/ole">
              <mc:AlternateContent xmlns:mc="http://schemas.openxmlformats.org/markup-compatibility/2006">
                <mc:Choice xmlns:v="urn:schemas-microsoft-com:vml" Requires="v">
                  <p:oleObj spid="_x0000_s2265" name="Equation" r:id="rId6" imgW="330057" imgH="266584" progId="Equation.DSMT4">
                    <p:embed/>
                  </p:oleObj>
                </mc:Choice>
                <mc:Fallback>
                  <p:oleObj name="Equation" r:id="rId6" imgW="330057" imgH="266584" progId="Equation.DSMT4">
                    <p:embed/>
                    <p:pic>
                      <p:nvPicPr>
                        <p:cNvPr id="0" name="Object 5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49636" y="5556914"/>
                          <a:ext cx="640641" cy="546430"/>
                        </a:xfrm>
                        <a:prstGeom prst="rect">
                          <a:avLst/>
                        </a:prstGeom>
                        <a:noFill/>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4269068186"/>
                </p:ext>
              </p:extLst>
            </p:nvPr>
          </p:nvGraphicFramePr>
          <p:xfrm>
            <a:off x="4289623" y="5581503"/>
            <a:ext cx="697168" cy="546430"/>
          </p:xfrm>
          <a:graphic>
            <a:graphicData uri="http://schemas.openxmlformats.org/presentationml/2006/ole">
              <mc:AlternateContent xmlns:mc="http://schemas.openxmlformats.org/markup-compatibility/2006">
                <mc:Choice xmlns:v="urn:schemas-microsoft-com:vml" Requires="v">
                  <p:oleObj spid="_x0000_s2266" name="Equation" r:id="rId8" imgW="342603" imgH="266469" progId="Equation.DSMT4">
                    <p:embed/>
                  </p:oleObj>
                </mc:Choice>
                <mc:Fallback>
                  <p:oleObj name="Equation" r:id="rId8" imgW="342603" imgH="266469" progId="Equation.DSMT4">
                    <p:embed/>
                    <p:pic>
                      <p:nvPicPr>
                        <p:cNvPr id="0" name="Object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89623" y="5581503"/>
                          <a:ext cx="697168" cy="546430"/>
                        </a:xfrm>
                        <a:prstGeom prst="rect">
                          <a:avLst/>
                        </a:prstGeom>
                        <a:noFill/>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1789293146"/>
                </p:ext>
              </p:extLst>
            </p:nvPr>
          </p:nvGraphicFramePr>
          <p:xfrm>
            <a:off x="5808646" y="5611947"/>
            <a:ext cx="330168" cy="485542"/>
          </p:xfrm>
          <a:graphic>
            <a:graphicData uri="http://schemas.openxmlformats.org/presentationml/2006/ole">
              <mc:AlternateContent xmlns:mc="http://schemas.openxmlformats.org/markup-compatibility/2006">
                <mc:Choice xmlns:v="urn:schemas-microsoft-com:vml" Requires="v">
                  <p:oleObj spid="_x0000_s2267" name="Equation" r:id="rId10" imgW="164957" imgH="241091" progId="Equation.DSMT4">
                    <p:embed/>
                  </p:oleObj>
                </mc:Choice>
                <mc:Fallback>
                  <p:oleObj name="Equation" r:id="rId10" imgW="164957" imgH="241091" progId="Equation.DSMT4">
                    <p:embed/>
                    <p:pic>
                      <p:nvPicPr>
                        <p:cNvPr id="0" name="Object 4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08646" y="5611947"/>
                          <a:ext cx="330168" cy="485542"/>
                        </a:xfrm>
                        <a:prstGeom prst="rect">
                          <a:avLst/>
                        </a:prstGeom>
                        <a:noFill/>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54396948"/>
                </p:ext>
              </p:extLst>
            </p:nvPr>
          </p:nvGraphicFramePr>
          <p:xfrm>
            <a:off x="4854219" y="6105725"/>
            <a:ext cx="2693729" cy="452232"/>
          </p:xfrm>
          <a:graphic>
            <a:graphicData uri="http://schemas.openxmlformats.org/presentationml/2006/ole">
              <mc:AlternateContent xmlns:mc="http://schemas.openxmlformats.org/markup-compatibility/2006">
                <mc:Choice xmlns:v="urn:schemas-microsoft-com:vml" Requires="v">
                  <p:oleObj spid="_x0000_s2268" name="Equation" r:id="rId12" imgW="1307532" imgH="215806" progId="Equation.DSMT4">
                    <p:embed/>
                  </p:oleObj>
                </mc:Choice>
                <mc:Fallback>
                  <p:oleObj name="Equation" r:id="rId12" imgW="1307532" imgH="215806" progId="Equation.DSMT4">
                    <p:embed/>
                    <p:pic>
                      <p:nvPicPr>
                        <p:cNvPr id="0" name="Object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54219" y="6105725"/>
                          <a:ext cx="2693729" cy="452232"/>
                        </a:xfrm>
                        <a:prstGeom prst="rect">
                          <a:avLst/>
                        </a:prstGeom>
                        <a:noFill/>
                      </p:spPr>
                    </p:pic>
                  </p:oleObj>
                </mc:Fallback>
              </mc:AlternateContent>
            </a:graphicData>
          </a:graphic>
        </p:graphicFrame>
        <p:sp>
          <p:nvSpPr>
            <p:cNvPr id="18" name="Rectangle 52"/>
            <p:cNvSpPr>
              <a:spLocks noChangeArrowheads="1"/>
            </p:cNvSpPr>
            <p:nvPr/>
          </p:nvSpPr>
          <p:spPr bwMode="auto">
            <a:xfrm>
              <a:off x="809854" y="4317619"/>
              <a:ext cx="11255389"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vi-VN"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Góc là hình tạo bởi hai tia chung gốc. Gốc chung gọi là đỉnh của góc, hai tia gọc là 2 cạnh của góc.</a:t>
              </a:r>
              <a:endParaRPr kumimoji="0" lang="en-US" sz="2800" b="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vi-VN"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Kí hiệu góc:</a:t>
              </a:r>
              <a:endParaRPr kumimoji="0" lang="en-US" sz="2800" b="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Góc xOy là </a:t>
              </a:r>
              <a:r>
                <a:rPr kumimoji="0" lang="en-US" sz="2800"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(hay         </a:t>
              </a:r>
              <a:r>
                <a:rPr kumimoji="0" lang="en-US" sz="2800" b="0" u="none" strike="noStrike" cap="none" normalizeH="0" dirty="0" err="1">
                  <a:ln>
                    <a:noFill/>
                  </a:ln>
                  <a:solidFill>
                    <a:schemeClr val="tx1"/>
                  </a:solidFill>
                  <a:effectLst/>
                  <a:latin typeface="Times New Roman" pitchFamily="18" charset="0"/>
                  <a:ea typeface="Calibri" pitchFamily="34" charset="0"/>
                  <a:cs typeface="Times New Roman" pitchFamily="18" charset="0"/>
                </a:rPr>
                <a:t>hoặc</a:t>
              </a:r>
              <a:r>
                <a:rPr kumimoji="0" lang="en-US" sz="2800" b="0" u="none" strike="noStrike" cap="none" normalizeH="0" dirty="0">
                  <a:ln>
                    <a:noFill/>
                  </a:ln>
                  <a:solidFill>
                    <a:schemeClr val="tx1"/>
                  </a:solidFill>
                  <a:effectLst/>
                  <a:latin typeface="Times New Roman" pitchFamily="18" charset="0"/>
                  <a:ea typeface="Calibri" pitchFamily="34" charset="0"/>
                  <a:cs typeface="Times New Roman" pitchFamily="18" charset="0"/>
                </a:rPr>
                <a:t>     )</a:t>
              </a:r>
            </a:p>
            <a:p>
              <a:pPr algn="just" eaLnBrk="0" fontAlgn="base" hangingPunct="0">
                <a:spcBef>
                  <a:spcPct val="0"/>
                </a:spcBef>
                <a:spcAft>
                  <a:spcPct val="0"/>
                </a:spcAft>
              </a:pPr>
              <a:r>
                <a:rPr lang="en-US" sz="2800" baseline="0" dirty="0">
                  <a:latin typeface="Times New Roman" pitchFamily="18" charset="0"/>
                  <a:cs typeface="Times New Roman" pitchFamily="18" charset="0"/>
                </a:rPr>
                <a:t>+ </a:t>
              </a:r>
              <a:r>
                <a:rPr lang="vi-VN" sz="2800" dirty="0">
                  <a:latin typeface="Times New Roman" pitchFamily="18" charset="0"/>
                  <a:ea typeface="Calibri" pitchFamily="34" charset="0"/>
                  <a:cs typeface="Times New Roman" pitchFamily="18" charset="0"/>
                </a:rPr>
                <a:t>Ta còn dùng kí hiệu góc: </a:t>
              </a:r>
              <a:endParaRPr kumimoji="0" lang="vi-VN" sz="2800" b="0" u="none" strike="noStrike" cap="none" normalizeH="0" baseline="0" dirty="0">
                <a:ln>
                  <a:noFill/>
                </a:ln>
                <a:solidFill>
                  <a:schemeClr val="tx1"/>
                </a:solidFill>
                <a:effectLst/>
                <a:latin typeface="Times New Roman" pitchFamily="18" charset="0"/>
                <a:cs typeface="Times New Roman" pitchFamily="18" charset="0"/>
              </a:endParaRPr>
            </a:p>
          </p:txBody>
        </p:sp>
      </p:grpSp>
      <p:sp>
        <p:nvSpPr>
          <p:cNvPr id="20" name="Rectangle 54"/>
          <p:cNvSpPr>
            <a:spLocks noChangeArrowheads="1"/>
          </p:cNvSpPr>
          <p:nvPr/>
        </p:nvSpPr>
        <p:spPr bwMode="auto">
          <a:xfrm>
            <a:off x="695460" y="571043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1400" b="0" i="1" u="none" strike="noStrike" cap="none" normalizeH="0" baseline="0" dirty="0">
                <a:ln>
                  <a:noFill/>
                </a:ln>
                <a:solidFill>
                  <a:schemeClr val="tx1"/>
                </a:solidFill>
                <a:effectLst/>
                <a:latin typeface="Arial" pitchFamily="34" charset="0"/>
                <a:ea typeface="Calibri" pitchFamily="34" charset="0"/>
                <a:cs typeface="Times New Roman" pitchFamily="18" charset="0"/>
              </a:rPr>
              <a:t>; </a:t>
            </a: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22" name="Rectangle 56"/>
          <p:cNvSpPr>
            <a:spLocks noChangeArrowheads="1"/>
          </p:cNvSpPr>
          <p:nvPr/>
        </p:nvSpPr>
        <p:spPr bwMode="auto">
          <a:xfrm>
            <a:off x="0" y="14668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1" u="none" strike="noStrike" cap="none" normalizeH="0" baseline="0">
                <a:ln>
                  <a:noFill/>
                </a:ln>
                <a:solidFill>
                  <a:schemeClr val="tx1"/>
                </a:solidFill>
                <a:effectLst/>
                <a:latin typeface="Arial" pitchFamily="34" charset="0"/>
                <a:ea typeface="Calibri" pitchFamily="34" charset="0"/>
                <a:cs typeface="Times New Roman" pitchFamily="18" charset="0"/>
              </a:rPr>
              <a:t>.</a:t>
            </a:r>
            <a:endParaRPr kumimoji="0" lang="vi-VN" sz="1800" b="0" i="0" u="none" strike="noStrike" cap="none" normalizeH="0" baseline="0">
              <a:ln>
                <a:noFill/>
              </a:ln>
              <a:solidFill>
                <a:schemeClr val="tx1"/>
              </a:solidFill>
              <a:effectLst/>
              <a:latin typeface="Arial" pitchFamily="34" charset="0"/>
              <a:cs typeface="Arial" pitchFamily="34" charset="0"/>
            </a:endParaRPr>
          </a:p>
        </p:txBody>
      </p:sp>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960" y="4205249"/>
            <a:ext cx="788894" cy="836363"/>
          </a:xfrm>
          <a:prstGeom prst="rect">
            <a:avLst/>
          </a:prstGeom>
        </p:spPr>
      </p:pic>
    </p:spTree>
    <p:extLst>
      <p:ext uri="{BB962C8B-B14F-4D97-AF65-F5344CB8AC3E}">
        <p14:creationId xmlns:p14="http://schemas.microsoft.com/office/powerpoint/2010/main" val="206369778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1" presetClass="entr" presetSubtype="0" fill="hold" nodeType="afterEffect">
                                  <p:stCondLst>
                                    <p:cond delay="50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par>
                          <p:cTn id="16" fill="hold">
                            <p:stCondLst>
                              <p:cond delay="500"/>
                            </p:stCondLst>
                            <p:childTnLst>
                              <p:par>
                                <p:cTn id="17" presetID="1" presetClass="entr" presetSubtype="0" fill="hold" nodeType="afterEffect">
                                  <p:stCondLst>
                                    <p:cond delay="50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p:cNvGraphicFramePr>
            <a:graphicFrameLocks noChangeAspect="1"/>
          </p:cNvGraphicFramePr>
          <p:nvPr>
            <p:extLst>
              <p:ext uri="{D42A27DB-BD31-4B8C-83A1-F6EECF244321}">
                <p14:modId xmlns:p14="http://schemas.microsoft.com/office/powerpoint/2010/main" val="4013949213"/>
              </p:ext>
            </p:extLst>
          </p:nvPr>
        </p:nvGraphicFramePr>
        <p:xfrm>
          <a:off x="5722701" y="2446450"/>
          <a:ext cx="2227074" cy="510017"/>
        </p:xfrm>
        <a:graphic>
          <a:graphicData uri="http://schemas.openxmlformats.org/presentationml/2006/ole">
            <mc:AlternateContent xmlns:mc="http://schemas.openxmlformats.org/markup-compatibility/2006">
              <mc:Choice xmlns:v="urn:schemas-microsoft-com:vml" Requires="v">
                <p:oleObj spid="_x0000_s4191" name="Equation" r:id="rId3" imgW="1257300" imgH="279400" progId="Equation.DSMT4">
                  <p:embed/>
                </p:oleObj>
              </mc:Choice>
              <mc:Fallback>
                <p:oleObj name="Equation" r:id="rId3" imgW="1257300" imgH="2794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2701" y="2446450"/>
                        <a:ext cx="2227074" cy="510017"/>
                      </a:xfrm>
                      <a:prstGeom prst="rect">
                        <a:avLst/>
                      </a:prstGeom>
                      <a:noFill/>
                    </p:spPr>
                  </p:pic>
                </p:oleObj>
              </mc:Fallback>
            </mc:AlternateContent>
          </a:graphicData>
        </a:graphic>
      </p:graphicFrame>
      <p:sp>
        <p:nvSpPr>
          <p:cNvPr id="12" name="Rectangle 7"/>
          <p:cNvSpPr>
            <a:spLocks noChangeArrowheads="1"/>
          </p:cNvSpPr>
          <p:nvPr/>
        </p:nvSpPr>
        <p:spPr bwMode="auto">
          <a:xfrm>
            <a:off x="2923504" y="6085588"/>
            <a:ext cx="2840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0" u="none" strike="noStrike" cap="none" normalizeH="0" baseline="0" dirty="0">
                <a:ln>
                  <a:noFill/>
                </a:ln>
                <a:solidFill>
                  <a:srgbClr val="000000"/>
                </a:solidFill>
                <a:effectLst/>
                <a:latin typeface="Arial" pitchFamily="34" charset="0"/>
                <a:ea typeface="Calibri" pitchFamily="34" charset="0"/>
                <a:cs typeface="Times New Roman" pitchFamily="18" charset="0"/>
              </a:rPr>
              <a:t>:.</a:t>
            </a: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13" name="Rectangle 12"/>
          <p:cNvSpPr/>
          <p:nvPr/>
        </p:nvSpPr>
        <p:spPr>
          <a:xfrm>
            <a:off x="427990" y="2446450"/>
            <a:ext cx="11196034" cy="523220"/>
          </a:xfrm>
          <a:prstGeom prst="rect">
            <a:avLst/>
          </a:prstGeom>
        </p:spPr>
        <p:txBody>
          <a:bodyPr wrap="square">
            <a:spAutoFit/>
          </a:bodyPr>
          <a:lstStyle/>
          <a:p>
            <a:pPr lvl="0" eaLnBrk="0" fontAlgn="base" hangingPunct="0">
              <a:spcBef>
                <a:spcPct val="0"/>
              </a:spcBef>
              <a:spcAft>
                <a:spcPct val="0"/>
              </a:spcAft>
            </a:pPr>
            <a:r>
              <a:rPr lang="en-US" sz="2800" dirty="0" err="1">
                <a:solidFill>
                  <a:srgbClr val="000000"/>
                </a:solidFill>
                <a:latin typeface="Times New Roman" pitchFamily="18" charset="0"/>
                <a:ea typeface="Calibri" pitchFamily="34" charset="0"/>
                <a:cs typeface="Times New Roman" pitchFamily="18" charset="0"/>
              </a:rPr>
              <a:t>Trả</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lời</a:t>
            </a:r>
            <a:r>
              <a:rPr lang="en-US" sz="2800" dirty="0">
                <a:solidFill>
                  <a:srgbClr val="000000"/>
                </a:solidFill>
                <a:latin typeface="Times New Roman" pitchFamily="18" charset="0"/>
                <a:ea typeface="Calibri" pitchFamily="34" charset="0"/>
                <a:cs typeface="Times New Roman" pitchFamily="18" charset="0"/>
              </a:rPr>
              <a:t> : </a:t>
            </a:r>
            <a:r>
              <a:rPr lang="vi-VN" sz="2800" dirty="0">
                <a:solidFill>
                  <a:srgbClr val="000000"/>
                </a:solidFill>
                <a:latin typeface="Times New Roman" pitchFamily="18" charset="0"/>
                <a:ea typeface="Calibri" pitchFamily="34" charset="0"/>
                <a:cs typeface="Times New Roman" pitchFamily="18" charset="0"/>
              </a:rPr>
              <a:t>Các góc ở đỉnh A, B, C là</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a:t>
            </a:r>
            <a:endParaRPr lang="en-US" sz="2800" dirty="0">
              <a:latin typeface="Times New Roman" pitchFamily="18" charset="0"/>
              <a:cs typeface="Times New Roman" pitchFamily="18" charset="0"/>
            </a:endParaRPr>
          </a:p>
        </p:txBody>
      </p:sp>
      <p:pic>
        <p:nvPicPr>
          <p:cNvPr id="4107"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1944" y="4227441"/>
            <a:ext cx="7062366" cy="2364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43"/>
          <p:cNvSpPr/>
          <p:nvPr/>
        </p:nvSpPr>
        <p:spPr>
          <a:xfrm>
            <a:off x="142413" y="492584"/>
            <a:ext cx="5408380" cy="707886"/>
          </a:xfrm>
          <a:prstGeom prst="rect">
            <a:avLst/>
          </a:prstGeom>
        </p:spPr>
        <p:txBody>
          <a:bodyPr wrap="square">
            <a:spAutoFit/>
          </a:bodyPr>
          <a:lstStyle/>
          <a:p>
            <a:r>
              <a:rPr lang="en-US" sz="4000" b="1" dirty="0">
                <a:latin typeface="Times New Roman" pitchFamily="18" charset="0"/>
                <a:cs typeface="Times New Roman" pitchFamily="18" charset="0"/>
              </a:rPr>
              <a:t>1. </a:t>
            </a:r>
            <a:r>
              <a:rPr lang="vi-VN" sz="4000" b="1" dirty="0">
                <a:latin typeface="Times New Roman" pitchFamily="18" charset="0"/>
                <a:cs typeface="Times New Roman" pitchFamily="18" charset="0"/>
              </a:rPr>
              <a:t>Góc, cách kí hiệu góc</a:t>
            </a:r>
            <a:endParaRPr lang="en-US" sz="4000" dirty="0">
              <a:latin typeface="Times New Roman" pitchFamily="18" charset="0"/>
              <a:cs typeface="Times New Roman" pitchFamily="18" charset="0"/>
            </a:endParaRPr>
          </a:p>
        </p:txBody>
      </p:sp>
      <p:pic>
        <p:nvPicPr>
          <p:cNvPr id="4108"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06589" y="678112"/>
            <a:ext cx="3058974" cy="176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4"/>
          <p:cNvSpPr/>
          <p:nvPr/>
        </p:nvSpPr>
        <p:spPr>
          <a:xfrm>
            <a:off x="798054" y="4587265"/>
            <a:ext cx="4219662" cy="1384995"/>
          </a:xfrm>
          <a:prstGeom prst="rect">
            <a:avLst/>
          </a:prstGeom>
        </p:spPr>
        <p:txBody>
          <a:bodyPr wrap="square">
            <a:spAutoFit/>
          </a:bodyPr>
          <a:lstStyle/>
          <a:p>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Dùng</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kí</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hiệu</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 </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để</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phân</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biệt</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hai</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góc </a:t>
            </a:r>
            <a:r>
              <a:rPr lang="en-US" sz="2800" dirty="0" err="1">
                <a:solidFill>
                  <a:srgbClr val="000000"/>
                </a:solidFill>
                <a:latin typeface="Times New Roman" pitchFamily="18" charset="0"/>
                <a:ea typeface="Calibri" pitchFamily="34" charset="0"/>
                <a:cs typeface="Times New Roman" pitchFamily="18" charset="0"/>
              </a:rPr>
              <a:t>có</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chung</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đỉnh</a:t>
            </a:r>
            <a:r>
              <a:rPr lang="en-US" sz="2800" dirty="0">
                <a:solidFill>
                  <a:srgbClr val="000000"/>
                </a:solidFill>
                <a:latin typeface="Times New Roman" pitchFamily="18" charset="0"/>
                <a:ea typeface="Calibri" pitchFamily="34" charset="0"/>
                <a:cs typeface="Times New Roman" pitchFamily="18" charset="0"/>
              </a:rPr>
              <a:t> O.</a:t>
            </a:r>
            <a:r>
              <a:rPr lang="vi-VN" sz="2800" dirty="0">
                <a:solidFill>
                  <a:srgbClr val="000000"/>
                </a:solidFill>
                <a:latin typeface="Times New Roman" pitchFamily="18" charset="0"/>
                <a:ea typeface="Calibri" pitchFamily="34" charset="0"/>
                <a:cs typeface="Times New Roman" pitchFamily="18" charset="0"/>
              </a:rPr>
              <a:t> </a:t>
            </a:r>
            <a:endParaRPr lang="en-US" sz="2800" dirty="0"/>
          </a:p>
        </p:txBody>
      </p:sp>
      <p:graphicFrame>
        <p:nvGraphicFramePr>
          <p:cNvPr id="16" name="Object 15"/>
          <p:cNvGraphicFramePr>
            <a:graphicFrameLocks noChangeAspect="1"/>
          </p:cNvGraphicFramePr>
          <p:nvPr>
            <p:extLst>
              <p:ext uri="{D42A27DB-BD31-4B8C-83A1-F6EECF244321}">
                <p14:modId xmlns:p14="http://schemas.microsoft.com/office/powerpoint/2010/main" val="1220066847"/>
              </p:ext>
            </p:extLst>
          </p:nvPr>
        </p:nvGraphicFramePr>
        <p:xfrm>
          <a:off x="2899460" y="4527371"/>
          <a:ext cx="1147763" cy="555625"/>
        </p:xfrm>
        <a:graphic>
          <a:graphicData uri="http://schemas.openxmlformats.org/presentationml/2006/ole">
            <mc:AlternateContent xmlns:mc="http://schemas.openxmlformats.org/markup-compatibility/2006">
              <mc:Choice xmlns:v="urn:schemas-microsoft-com:vml" Requires="v">
                <p:oleObj spid="_x0000_s4192" name="Equation" r:id="rId7" imgW="647640" imgH="304560" progId="Equation.DSMT4">
                  <p:embed/>
                </p:oleObj>
              </mc:Choice>
              <mc:Fallback>
                <p:oleObj name="Equation" r:id="rId7" imgW="647640" imgH="304560" progId="Equation.DSMT4">
                  <p:embed/>
                  <p:pic>
                    <p:nvPicPr>
                      <p:cNvPr id="0" name="Object 5"/>
                      <p:cNvPicPr>
                        <a:picLocks noChangeAspect="1" noChangeArrowheads="1"/>
                      </p:cNvPicPr>
                      <p:nvPr/>
                    </p:nvPicPr>
                    <p:blipFill>
                      <a:blip r:embed="rId8"/>
                      <a:srcRect/>
                      <a:stretch>
                        <a:fillRect/>
                      </a:stretch>
                    </p:blipFill>
                    <p:spPr bwMode="auto">
                      <a:xfrm>
                        <a:off x="2899460" y="4527371"/>
                        <a:ext cx="1147763"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Rectangle 10"/>
          <p:cNvSpPr/>
          <p:nvPr/>
        </p:nvSpPr>
        <p:spPr>
          <a:xfrm>
            <a:off x="276184" y="2863654"/>
            <a:ext cx="11196034" cy="1384995"/>
          </a:xfrm>
          <a:prstGeom prst="rect">
            <a:avLst/>
          </a:prstGeom>
        </p:spPr>
        <p:txBody>
          <a:bodyPr wrap="square">
            <a:spAutoFit/>
          </a:bodyPr>
          <a:lstStyle/>
          <a:p>
            <a:pPr lvl="0" eaLnBrk="0" fontAlgn="base" hangingPunct="0">
              <a:spcBef>
                <a:spcPct val="0"/>
              </a:spcBef>
              <a:spcAft>
                <a:spcPct val="0"/>
              </a:spcAft>
            </a:pPr>
            <a:r>
              <a:rPr lang="vi-VN" sz="2800" i="1" dirty="0">
                <a:latin typeface="Times New Roman" pitchFamily="18" charset="0"/>
                <a:ea typeface="Calibri" pitchFamily="34" charset="0"/>
                <a:cs typeface="Times New Roman" pitchFamily="18" charset="0"/>
              </a:rPr>
              <a:t>Chú </a:t>
            </a:r>
            <a:r>
              <a:rPr lang="vi-VN" sz="2800" dirty="0">
                <a:latin typeface="Times New Roman" pitchFamily="18" charset="0"/>
                <a:ea typeface="Calibri" pitchFamily="34" charset="0"/>
                <a:cs typeface="Times New Roman" pitchFamily="18" charset="0"/>
              </a:rPr>
              <a:t>ý:</a:t>
            </a:r>
            <a:r>
              <a:rPr lang="en-US" sz="2800" dirty="0">
                <a:latin typeface="Times New Roman" pitchFamily="18" charset="0"/>
                <a:ea typeface="Calibri" pitchFamily="34" charset="0"/>
                <a:cs typeface="Times New Roman" pitchFamily="18" charset="0"/>
              </a:rPr>
              <a:t>-</a:t>
            </a:r>
            <a:r>
              <a:rPr lang="vi-VN" sz="2800" dirty="0">
                <a:latin typeface="Times New Roman" pitchFamily="18" charset="0"/>
                <a:ea typeface="Calibri" pitchFamily="34" charset="0"/>
                <a:cs typeface="Times New Roman" pitchFamily="18" charset="0"/>
              </a:rPr>
              <a:t>Trong trường hợp nhiều góc có chung một đỉnh, ta thường khoanh một cung giữa hai cạnh của các góc và đánh số 1, 2, 3...hoặc khoanh những cung khác nhau để chỉ các góc khác nhau.</a:t>
            </a:r>
            <a:endParaRPr lang="en-US" sz="2800" dirty="0">
              <a:latin typeface="Times New Roman" pitchFamily="18" charset="0"/>
              <a:cs typeface="Times New Roman" pitchFamily="18" charset="0"/>
            </a:endParaRPr>
          </a:p>
        </p:txBody>
      </p:sp>
      <p:sp>
        <p:nvSpPr>
          <p:cNvPr id="17" name="Cloud 16"/>
          <p:cNvSpPr/>
          <p:nvPr/>
        </p:nvSpPr>
        <p:spPr>
          <a:xfrm>
            <a:off x="142413" y="1127124"/>
            <a:ext cx="7864176" cy="1298024"/>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accent2"/>
                </a:solidFill>
                <a:latin typeface="Times New Roman" pitchFamily="18" charset="0"/>
                <a:cs typeface="Times New Roman" pitchFamily="18" charset="0"/>
              </a:rPr>
              <a:t>   </a:t>
            </a:r>
          </a:p>
          <a:p>
            <a:r>
              <a:rPr lang="en-US" sz="2800" b="1" u="sng" dirty="0" err="1">
                <a:solidFill>
                  <a:srgbClr val="C00000"/>
                </a:solidFill>
                <a:latin typeface="Times New Roman" pitchFamily="18" charset="0"/>
                <a:cs typeface="Times New Roman" pitchFamily="18" charset="0"/>
              </a:rPr>
              <a:t>Thực</a:t>
            </a:r>
            <a:r>
              <a:rPr lang="en-US" sz="2800" b="1" u="sng" dirty="0">
                <a:solidFill>
                  <a:srgbClr val="C00000"/>
                </a:solidFill>
                <a:latin typeface="Times New Roman" pitchFamily="18" charset="0"/>
                <a:cs typeface="Times New Roman" pitchFamily="18" charset="0"/>
              </a:rPr>
              <a:t> </a:t>
            </a:r>
            <a:r>
              <a:rPr lang="en-US" sz="2800" b="1" u="sng" dirty="0" err="1">
                <a:solidFill>
                  <a:srgbClr val="C00000"/>
                </a:solidFill>
                <a:latin typeface="Times New Roman" pitchFamily="18" charset="0"/>
                <a:cs typeface="Times New Roman" pitchFamily="18" charset="0"/>
              </a:rPr>
              <a:t>hành</a:t>
            </a:r>
            <a:r>
              <a:rPr lang="en-US" sz="2800" b="1" u="sng" dirty="0">
                <a:solidFill>
                  <a:srgbClr val="C00000"/>
                </a:solidFill>
                <a:latin typeface="Times New Roman" pitchFamily="18" charset="0"/>
                <a:cs typeface="Times New Roman" pitchFamily="18" charset="0"/>
              </a:rPr>
              <a:t> 1</a:t>
            </a:r>
            <a:r>
              <a:rPr lang="en-US" sz="2800" b="1" dirty="0">
                <a:solidFill>
                  <a:schemeClr val="accent2"/>
                </a:solidFill>
                <a:latin typeface="Times New Roman" pitchFamily="18"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Hãy</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đọc</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và</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viết</a:t>
            </a:r>
            <a:r>
              <a:rPr lang="en-US" sz="2800" dirty="0">
                <a:solidFill>
                  <a:srgbClr val="000000"/>
                </a:solidFill>
                <a:latin typeface="Times New Roman" pitchFamily="18" charset="0"/>
                <a:ea typeface="Calibri" pitchFamily="34" charset="0"/>
                <a:cs typeface="Times New Roman" pitchFamily="18" charset="0"/>
              </a:rPr>
              <a:t> c</a:t>
            </a:r>
            <a:r>
              <a:rPr lang="vi-VN" sz="2800" dirty="0">
                <a:solidFill>
                  <a:srgbClr val="000000"/>
                </a:solidFill>
                <a:latin typeface="Times New Roman" pitchFamily="18" charset="0"/>
                <a:ea typeface="Calibri" pitchFamily="34" charset="0"/>
                <a:cs typeface="Times New Roman" pitchFamily="18" charset="0"/>
              </a:rPr>
              <a:t>ác góc</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đỉnh A, B, C </a:t>
            </a:r>
            <a:r>
              <a:rPr lang="en-US" sz="2800" dirty="0" err="1">
                <a:solidFill>
                  <a:srgbClr val="000000"/>
                </a:solidFill>
                <a:latin typeface="Times New Roman" pitchFamily="18" charset="0"/>
                <a:ea typeface="Calibri" pitchFamily="34" charset="0"/>
                <a:cs typeface="Times New Roman" pitchFamily="18" charset="0"/>
              </a:rPr>
              <a:t>trong</a:t>
            </a:r>
            <a:r>
              <a:rPr lang="en-US" sz="2800" dirty="0">
                <a:solidFill>
                  <a:srgbClr val="000000"/>
                </a:solidFill>
                <a:latin typeface="Times New Roman" pitchFamily="18" charset="0"/>
                <a:ea typeface="Calibri" pitchFamily="34" charset="0"/>
                <a:cs typeface="Times New Roman" pitchFamily="18" charset="0"/>
              </a:rPr>
              <a:t> tam </a:t>
            </a:r>
            <a:r>
              <a:rPr lang="en-US" sz="2800" dirty="0" err="1">
                <a:solidFill>
                  <a:srgbClr val="000000"/>
                </a:solidFill>
                <a:latin typeface="Times New Roman" pitchFamily="18" charset="0"/>
                <a:ea typeface="Calibri" pitchFamily="34" charset="0"/>
                <a:cs typeface="Times New Roman" pitchFamily="18" charset="0"/>
              </a:rPr>
              <a:t>giác</a:t>
            </a:r>
            <a:r>
              <a:rPr lang="en-US" sz="2800" dirty="0">
                <a:solidFill>
                  <a:srgbClr val="000000"/>
                </a:solidFill>
                <a:latin typeface="Times New Roman" pitchFamily="18" charset="0"/>
                <a:ea typeface="Calibri" pitchFamily="34" charset="0"/>
                <a:cs typeface="Times New Roman" pitchFamily="18" charset="0"/>
              </a:rPr>
              <a:t> ABC ở </a:t>
            </a:r>
            <a:r>
              <a:rPr lang="en-US" sz="2800" dirty="0" err="1">
                <a:solidFill>
                  <a:srgbClr val="000000"/>
                </a:solidFill>
                <a:latin typeface="Times New Roman" pitchFamily="18" charset="0"/>
                <a:ea typeface="Calibri" pitchFamily="34" charset="0"/>
                <a:cs typeface="Times New Roman" pitchFamily="18" charset="0"/>
              </a:rPr>
              <a:t>hình</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bên</a:t>
            </a:r>
            <a:endParaRPr lang="en-US" sz="2800" dirty="0">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spTree>
    <p:extLst>
      <p:ext uri="{BB962C8B-B14F-4D97-AF65-F5344CB8AC3E}">
        <p14:creationId xmlns:p14="http://schemas.microsoft.com/office/powerpoint/2010/main" val="17074325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410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410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1" grpId="0"/>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7"/>
          <p:cNvSpPr>
            <a:spLocks noChangeArrowheads="1"/>
          </p:cNvSpPr>
          <p:nvPr/>
        </p:nvSpPr>
        <p:spPr bwMode="auto">
          <a:xfrm>
            <a:off x="2923504" y="6085588"/>
            <a:ext cx="2840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400" b="0" i="0" u="none" strike="noStrike" cap="none" normalizeH="0" baseline="0" dirty="0">
                <a:ln>
                  <a:noFill/>
                </a:ln>
                <a:solidFill>
                  <a:srgbClr val="000000"/>
                </a:solidFill>
                <a:effectLst/>
                <a:latin typeface="Arial" pitchFamily="34" charset="0"/>
                <a:ea typeface="Calibri" pitchFamily="34" charset="0"/>
                <a:cs typeface="Times New Roman" pitchFamily="18" charset="0"/>
              </a:rPr>
              <a:t>:.</a:t>
            </a: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9" name="Rectangle 8"/>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1. </a:t>
            </a:r>
            <a:r>
              <a:rPr lang="vi-VN" sz="4000" b="1" dirty="0">
                <a:latin typeface="Times New Roman" pitchFamily="18" charset="0"/>
                <a:cs typeface="Times New Roman" pitchFamily="18" charset="0"/>
              </a:rPr>
              <a:t>Góc, cách kí hiệu góc</a:t>
            </a:r>
            <a:endParaRPr lang="en-US" sz="4000" dirty="0">
              <a:latin typeface="Times New Roman" pitchFamily="18" charset="0"/>
              <a:cs typeface="Times New Roman" pitchFamily="18" charset="0"/>
            </a:endParaRPr>
          </a:p>
        </p:txBody>
      </p:sp>
      <p:grpSp>
        <p:nvGrpSpPr>
          <p:cNvPr id="3" name="Group 2"/>
          <p:cNvGrpSpPr/>
          <p:nvPr/>
        </p:nvGrpSpPr>
        <p:grpSpPr>
          <a:xfrm>
            <a:off x="2076201" y="4582145"/>
            <a:ext cx="8500057" cy="1384995"/>
            <a:chOff x="489397" y="2846110"/>
            <a:chExt cx="8500057" cy="1384995"/>
          </a:xfrm>
        </p:grpSpPr>
        <p:graphicFrame>
          <p:nvGraphicFramePr>
            <p:cNvPr id="8" name="Object 7"/>
            <p:cNvGraphicFramePr>
              <a:graphicFrameLocks noChangeAspect="1"/>
            </p:cNvGraphicFramePr>
            <p:nvPr>
              <p:extLst>
                <p:ext uri="{D42A27DB-BD31-4B8C-83A1-F6EECF244321}">
                  <p14:modId xmlns:p14="http://schemas.microsoft.com/office/powerpoint/2010/main" val="3960649899"/>
                </p:ext>
              </p:extLst>
            </p:nvPr>
          </p:nvGraphicFramePr>
          <p:xfrm>
            <a:off x="5260080" y="3695910"/>
            <a:ext cx="707131" cy="512670"/>
          </p:xfrm>
          <a:graphic>
            <a:graphicData uri="http://schemas.openxmlformats.org/presentationml/2006/ole">
              <mc:AlternateContent xmlns:mc="http://schemas.openxmlformats.org/markup-compatibility/2006">
                <mc:Choice xmlns:v="urn:schemas-microsoft-com:vml" Requires="v">
                  <p:oleObj spid="_x0000_s5250" name="Equation" r:id="rId3" imgW="380835" imgH="266584" progId="Equation.DSMT4">
                    <p:embed/>
                  </p:oleObj>
                </mc:Choice>
                <mc:Fallback>
                  <p:oleObj name="Equation" r:id="rId3" imgW="380835" imgH="266584"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60080" y="3695910"/>
                          <a:ext cx="707131" cy="512670"/>
                        </a:xfrm>
                        <a:prstGeom prst="rect">
                          <a:avLst/>
                        </a:prstGeom>
                        <a:noFill/>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271272441"/>
                </p:ext>
              </p:extLst>
            </p:nvPr>
          </p:nvGraphicFramePr>
          <p:xfrm>
            <a:off x="680443" y="3296622"/>
            <a:ext cx="777007" cy="431671"/>
          </p:xfrm>
          <a:graphic>
            <a:graphicData uri="http://schemas.openxmlformats.org/presentationml/2006/ole">
              <mc:AlternateContent xmlns:mc="http://schemas.openxmlformats.org/markup-compatibility/2006">
                <mc:Choice xmlns:v="urn:schemas-microsoft-com:vml" Requires="v">
                  <p:oleObj spid="_x0000_s5251" name="Equation" r:id="rId5" imgW="431613" imgH="241195" progId="Equation.DSMT4">
                    <p:embed/>
                  </p:oleObj>
                </mc:Choice>
                <mc:Fallback>
                  <p:oleObj name="Equation" r:id="rId5" imgW="431613" imgH="241195"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443" y="3296622"/>
                          <a:ext cx="777007" cy="431671"/>
                        </a:xfrm>
                        <a:prstGeom prst="rect">
                          <a:avLst/>
                        </a:prstGeom>
                        <a:noFill/>
                      </p:spPr>
                    </p:pic>
                  </p:oleObj>
                </mc:Fallback>
              </mc:AlternateContent>
            </a:graphicData>
          </a:graphic>
        </p:graphicFrame>
        <p:sp>
          <p:nvSpPr>
            <p:cNvPr id="14" name="Rectangle 13"/>
            <p:cNvSpPr/>
            <p:nvPr/>
          </p:nvSpPr>
          <p:spPr>
            <a:xfrm>
              <a:off x="489397" y="2846110"/>
              <a:ext cx="8500057" cy="1384995"/>
            </a:xfrm>
            <a:prstGeom prst="rect">
              <a:avLst/>
            </a:prstGeom>
          </p:spPr>
          <p:txBody>
            <a:bodyPr wrap="square">
              <a:spAutoFit/>
            </a:bodyPr>
            <a:lstStyle/>
            <a:p>
              <a:pPr lvl="0" fontAlgn="base">
                <a:spcBef>
                  <a:spcPct val="0"/>
                </a:spcBef>
                <a:spcAft>
                  <a:spcPct val="0"/>
                </a:spcAft>
              </a:pPr>
              <a:r>
                <a:rPr lang="en-US" sz="2800" u="sng" dirty="0" err="1">
                  <a:solidFill>
                    <a:schemeClr val="accent2"/>
                  </a:solidFill>
                  <a:latin typeface="Times New Roman" pitchFamily="18" charset="0"/>
                  <a:ea typeface="Calibri" pitchFamily="34" charset="0"/>
                  <a:cs typeface="Times New Roman" pitchFamily="18" charset="0"/>
                </a:rPr>
                <a:t>Trả</a:t>
              </a:r>
              <a:r>
                <a:rPr lang="en-US" sz="2800" u="sng" dirty="0">
                  <a:solidFill>
                    <a:schemeClr val="accent2"/>
                  </a:solidFill>
                  <a:latin typeface="Times New Roman" pitchFamily="18" charset="0"/>
                  <a:ea typeface="Calibri" pitchFamily="34" charset="0"/>
                  <a:cs typeface="Times New Roman" pitchFamily="18" charset="0"/>
                </a:rPr>
                <a:t> </a:t>
              </a:r>
              <a:r>
                <a:rPr lang="en-US" sz="2800" u="sng" dirty="0" err="1">
                  <a:solidFill>
                    <a:schemeClr val="accent2"/>
                  </a:solidFill>
                  <a:latin typeface="Times New Roman" pitchFamily="18" charset="0"/>
                  <a:ea typeface="Calibri" pitchFamily="34" charset="0"/>
                  <a:cs typeface="Times New Roman" pitchFamily="18" charset="0"/>
                </a:rPr>
                <a:t>lời</a:t>
              </a:r>
              <a:endParaRPr lang="en-US" sz="2800" u="sng" dirty="0">
                <a:solidFill>
                  <a:schemeClr val="accent2"/>
                </a:solidFill>
                <a:latin typeface="Times New Roman" pitchFamily="18" charset="0"/>
                <a:ea typeface="Calibri" pitchFamily="34" charset="0"/>
                <a:cs typeface="Times New Roman" pitchFamily="18" charset="0"/>
              </a:endParaRPr>
            </a:p>
            <a:p>
              <a:pPr lvl="0" fontAlgn="base">
                <a:spcBef>
                  <a:spcPct val="0"/>
                </a:spcBef>
                <a:spcAft>
                  <a:spcPct val="0"/>
                </a:spcAft>
              </a:pP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 có đỉnh là O; các cạnh là OM và ON.</a:t>
              </a:r>
              <a:endParaRPr lang="en-US" sz="2800" dirty="0">
                <a:solidFill>
                  <a:srgbClr val="000000"/>
                </a:solidFill>
                <a:latin typeface="Times New Roman" pitchFamily="18" charset="0"/>
                <a:ea typeface="Calibri" pitchFamily="34" charset="0"/>
                <a:cs typeface="Times New Roman" pitchFamily="18" charset="0"/>
              </a:endParaRPr>
            </a:p>
            <a:p>
              <a:pPr fontAlgn="base">
                <a:spcBef>
                  <a:spcPct val="0"/>
                </a:spcBef>
                <a:spcAft>
                  <a:spcPct val="0"/>
                </a:spcAft>
              </a:pPr>
              <a:r>
                <a:rPr lang="en-US" sz="2800" dirty="0">
                  <a:solidFill>
                    <a:srgbClr val="000000"/>
                  </a:solidFill>
                  <a:latin typeface="Times New Roman" pitchFamily="18" charset="0"/>
                  <a:ea typeface="Calibri" pitchFamily="34" charset="0"/>
                  <a:cs typeface="Times New Roman" pitchFamily="18" charset="0"/>
                </a:rPr>
                <a:t>-G</a:t>
              </a:r>
              <a:r>
                <a:rPr lang="vi-VN" sz="2800" dirty="0">
                  <a:solidFill>
                    <a:srgbClr val="000000"/>
                  </a:solidFill>
                  <a:latin typeface="Times New Roman" pitchFamily="18" charset="0"/>
                  <a:ea typeface="Calibri" pitchFamily="34" charset="0"/>
                  <a:cs typeface="Times New Roman" pitchFamily="18" charset="0"/>
                </a:rPr>
                <a:t>óc có 2 cạnh  là AP  và AQ</a:t>
              </a:r>
              <a:r>
                <a:rPr lang="en-US" sz="2800" dirty="0">
                  <a:solidFill>
                    <a:srgbClr val="000000"/>
                  </a:solidFill>
                  <a:latin typeface="Times New Roman" pitchFamily="18" charset="0"/>
                  <a:ea typeface="Calibri" pitchFamily="34" charset="0"/>
                  <a:cs typeface="Times New Roman" pitchFamily="18" charset="0"/>
                </a:rPr>
                <a:t> </a:t>
              </a:r>
              <a:r>
                <a:rPr lang="en-US" sz="2800" dirty="0" err="1">
                  <a:solidFill>
                    <a:srgbClr val="000000"/>
                  </a:solidFill>
                  <a:latin typeface="Times New Roman" pitchFamily="18" charset="0"/>
                  <a:ea typeface="Calibri" pitchFamily="34" charset="0"/>
                  <a:cs typeface="Times New Roman" pitchFamily="18" charset="0"/>
                </a:rPr>
                <a:t>là</a:t>
              </a:r>
              <a:r>
                <a:rPr lang="en-US" sz="2800" dirty="0">
                  <a:solidFill>
                    <a:srgbClr val="000000"/>
                  </a:solidFill>
                  <a:latin typeface="Times New Roman" pitchFamily="18" charset="0"/>
                  <a:ea typeface="Calibri" pitchFamily="34" charset="0"/>
                  <a:cs typeface="Times New Roman" pitchFamily="18" charset="0"/>
                </a:rPr>
                <a:t>         </a:t>
              </a:r>
              <a:r>
                <a:rPr lang="vi-VN" sz="2800" dirty="0">
                  <a:solidFill>
                    <a:srgbClr val="000000"/>
                  </a:solidFill>
                  <a:latin typeface="Times New Roman" pitchFamily="18" charset="0"/>
                  <a:ea typeface="Calibri" pitchFamily="34" charset="0"/>
                  <a:cs typeface="Times New Roman" pitchFamily="18" charset="0"/>
                </a:rPr>
                <a:t>.</a:t>
              </a:r>
              <a:r>
                <a:rPr lang="vi-VN" sz="2800" i="1" dirty="0">
                  <a:latin typeface="Times New Roman" pitchFamily="18" charset="0"/>
                  <a:ea typeface="Calibri" pitchFamily="34" charset="0"/>
                  <a:cs typeface="Times New Roman" pitchFamily="18" charset="0"/>
                </a:rPr>
                <a:t> </a:t>
              </a:r>
              <a:endParaRPr lang="en-US" sz="2800" dirty="0">
                <a:latin typeface="Times New Roman" pitchFamily="18" charset="0"/>
                <a:cs typeface="Times New Roman" pitchFamily="18" charset="0"/>
              </a:endParaRPr>
            </a:p>
          </p:txBody>
        </p:sp>
      </p:grpSp>
      <p:grpSp>
        <p:nvGrpSpPr>
          <p:cNvPr id="4" name="Group 3"/>
          <p:cNvGrpSpPr/>
          <p:nvPr/>
        </p:nvGrpSpPr>
        <p:grpSpPr>
          <a:xfrm>
            <a:off x="1441123" y="1336688"/>
            <a:ext cx="9770215" cy="2832304"/>
            <a:chOff x="1268845" y="4231105"/>
            <a:chExt cx="9770215" cy="2832304"/>
          </a:xfrm>
        </p:grpSpPr>
        <p:sp>
          <p:nvSpPr>
            <p:cNvPr id="10" name="Cloud 9"/>
            <p:cNvSpPr/>
            <p:nvPr/>
          </p:nvSpPr>
          <p:spPr>
            <a:xfrm>
              <a:off x="1268845" y="4231105"/>
              <a:ext cx="9770215" cy="2832304"/>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accent2"/>
                  </a:solidFill>
                  <a:latin typeface="Times New Roman" pitchFamily="18" charset="0"/>
                  <a:cs typeface="Times New Roman" pitchFamily="18" charset="0"/>
                </a:rPr>
                <a:t>   </a:t>
              </a:r>
            </a:p>
            <a:p>
              <a:pPr eaLnBrk="0" fontAlgn="base" hangingPunct="0">
                <a:spcBef>
                  <a:spcPct val="0"/>
                </a:spcBef>
                <a:spcAft>
                  <a:spcPct val="0"/>
                </a:spcAft>
              </a:pPr>
              <a:r>
                <a:rPr lang="en-US" sz="2800" b="1" u="sng" dirty="0" err="1">
                  <a:solidFill>
                    <a:srgbClr val="C00000"/>
                  </a:solidFill>
                  <a:latin typeface="Times New Roman" pitchFamily="18" charset="0"/>
                  <a:cs typeface="Times New Roman" pitchFamily="18" charset="0"/>
                </a:rPr>
                <a:t>Thực</a:t>
              </a:r>
              <a:r>
                <a:rPr lang="en-US" sz="2800" b="1" u="sng" dirty="0">
                  <a:solidFill>
                    <a:srgbClr val="C00000"/>
                  </a:solidFill>
                  <a:latin typeface="Times New Roman" pitchFamily="18" charset="0"/>
                  <a:cs typeface="Times New Roman" pitchFamily="18" charset="0"/>
                </a:rPr>
                <a:t> </a:t>
              </a:r>
              <a:r>
                <a:rPr lang="en-US" sz="2800" b="1" u="sng" dirty="0" err="1">
                  <a:solidFill>
                    <a:srgbClr val="C00000"/>
                  </a:solidFill>
                  <a:latin typeface="Times New Roman" pitchFamily="18" charset="0"/>
                  <a:cs typeface="Times New Roman" pitchFamily="18" charset="0"/>
                </a:rPr>
                <a:t>hành</a:t>
              </a:r>
              <a:r>
                <a:rPr lang="en-US" sz="2800" b="1" u="sng" dirty="0">
                  <a:solidFill>
                    <a:srgbClr val="C00000"/>
                  </a:solidFill>
                  <a:latin typeface="Times New Roman" pitchFamily="18" charset="0"/>
                  <a:cs typeface="Times New Roman" pitchFamily="18" charset="0"/>
                </a:rPr>
                <a:t> 2</a:t>
              </a:r>
              <a:r>
                <a:rPr lang="en-US" sz="2800" b="1" dirty="0">
                  <a:solidFill>
                    <a:schemeClr val="accent2"/>
                  </a:solidFill>
                  <a:latin typeface="Times New Roman" pitchFamily="18" charset="0"/>
                  <a:cs typeface="Times New Roman" pitchFamily="18" charset="0"/>
                </a:rPr>
                <a:t>   </a:t>
              </a:r>
              <a:r>
                <a:rPr lang="en-US" sz="2800" i="1" dirty="0">
                  <a:solidFill>
                    <a:srgbClr val="000000"/>
                  </a:solidFill>
                  <a:latin typeface="Times New Roman" pitchFamily="18" charset="0"/>
                  <a:ea typeface="Calibri" pitchFamily="34" charset="0"/>
                  <a:cs typeface="Times New Roman" pitchFamily="18" charset="0"/>
                </a:rPr>
                <a:t>-</a:t>
              </a:r>
              <a:r>
                <a:rPr lang="en-US" sz="2800" i="1" dirty="0" err="1">
                  <a:solidFill>
                    <a:srgbClr val="000000"/>
                  </a:solidFill>
                  <a:latin typeface="Times New Roman" pitchFamily="18" charset="0"/>
                  <a:ea typeface="Calibri" pitchFamily="34" charset="0"/>
                  <a:cs typeface="Times New Roman" pitchFamily="18" charset="0"/>
                </a:rPr>
                <a:t>Em</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hãy</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chỉ</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ra</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đỉnh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và</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các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cạnh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của</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được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kí</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hiệu</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là</a:t>
              </a:r>
              <a:endParaRPr lang="en-US" sz="2800" i="1"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có</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hai</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cạnh</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là</a:t>
              </a:r>
              <a:r>
                <a:rPr lang="en-US" sz="2800" i="1" dirty="0">
                  <a:solidFill>
                    <a:srgbClr val="000000"/>
                  </a:solidFill>
                  <a:latin typeface="Times New Roman" pitchFamily="18" charset="0"/>
                  <a:ea typeface="Calibri" pitchFamily="34" charset="0"/>
                  <a:cs typeface="Times New Roman" pitchFamily="18" charset="0"/>
                </a:rPr>
                <a:t> AP </a:t>
              </a:r>
              <a:r>
                <a:rPr lang="en-US" sz="2800" i="1" dirty="0" err="1">
                  <a:solidFill>
                    <a:srgbClr val="000000"/>
                  </a:solidFill>
                  <a:latin typeface="Times New Roman" pitchFamily="18" charset="0"/>
                  <a:ea typeface="Calibri" pitchFamily="34" charset="0"/>
                  <a:cs typeface="Times New Roman" pitchFamily="18" charset="0"/>
                </a:rPr>
                <a:t>và</a:t>
              </a:r>
              <a:r>
                <a:rPr lang="en-US" sz="2800" i="1" dirty="0">
                  <a:solidFill>
                    <a:srgbClr val="000000"/>
                  </a:solidFill>
                  <a:latin typeface="Times New Roman" pitchFamily="18" charset="0"/>
                  <a:ea typeface="Calibri" pitchFamily="34" charset="0"/>
                  <a:cs typeface="Times New Roman" pitchFamily="18" charset="0"/>
                </a:rPr>
                <a:t> AQ </a:t>
              </a:r>
              <a:r>
                <a:rPr lang="en-US" sz="2800" i="1" dirty="0" err="1">
                  <a:solidFill>
                    <a:srgbClr val="000000"/>
                  </a:solidFill>
                  <a:latin typeface="Times New Roman" pitchFamily="18" charset="0"/>
                  <a:ea typeface="Calibri" pitchFamily="34" charset="0"/>
                  <a:cs typeface="Times New Roman" pitchFamily="18" charset="0"/>
                </a:rPr>
                <a:t>là</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góc</a:t>
              </a:r>
              <a:r>
                <a:rPr lang="en-US" sz="2800" i="1" dirty="0">
                  <a:solidFill>
                    <a:srgbClr val="000000"/>
                  </a:solidFill>
                  <a:latin typeface="Times New Roman" pitchFamily="18" charset="0"/>
                  <a:ea typeface="Calibri" pitchFamily="34" charset="0"/>
                  <a:cs typeface="Times New Roman" pitchFamily="18" charset="0"/>
                </a:rPr>
                <a:t> </a:t>
              </a:r>
              <a:r>
                <a:rPr lang="en-US" sz="2800" i="1" dirty="0" err="1">
                  <a:solidFill>
                    <a:srgbClr val="000000"/>
                  </a:solidFill>
                  <a:latin typeface="Times New Roman" pitchFamily="18" charset="0"/>
                  <a:ea typeface="Calibri" pitchFamily="34" charset="0"/>
                  <a:cs typeface="Times New Roman" pitchFamily="18" charset="0"/>
                </a:rPr>
                <a:t>nào</a:t>
              </a:r>
              <a:r>
                <a:rPr lang="en-US" sz="2800" i="1" dirty="0">
                  <a:solidFill>
                    <a:srgbClr val="000000"/>
                  </a:solidFill>
                  <a:latin typeface="Times New Roman" pitchFamily="18" charset="0"/>
                  <a:ea typeface="Calibri" pitchFamily="34" charset="0"/>
                  <a:cs typeface="Times New Roman" pitchFamily="18" charset="0"/>
                </a:rPr>
                <a:t>?</a:t>
              </a:r>
              <a:endParaRPr lang="en-US" sz="2800" dirty="0">
                <a:latin typeface="Times New Roman" pitchFamily="18" charset="0"/>
                <a:cs typeface="Times New Roman" pitchFamily="18" charset="0"/>
              </a:endParaRPr>
            </a:p>
            <a:p>
              <a:endParaRPr lang="en-US" sz="2800" dirty="0">
                <a:solidFill>
                  <a:schemeClr val="accent2"/>
                </a:solidFill>
                <a:latin typeface="Times New Roman" pitchFamily="18" charset="0"/>
                <a:cs typeface="Times New Roman" pitchFamily="18"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288400470"/>
                </p:ext>
              </p:extLst>
            </p:nvPr>
          </p:nvGraphicFramePr>
          <p:xfrm>
            <a:off x="6954218" y="5145701"/>
            <a:ext cx="707436" cy="393020"/>
          </p:xfrm>
          <a:graphic>
            <a:graphicData uri="http://schemas.openxmlformats.org/presentationml/2006/ole">
              <mc:AlternateContent xmlns:mc="http://schemas.openxmlformats.org/markup-compatibility/2006">
                <mc:Choice xmlns:v="urn:schemas-microsoft-com:vml" Requires="v">
                  <p:oleObj spid="_x0000_s5252" name="Equation" r:id="rId7" imgW="431613" imgH="241195" progId="Equation.DSMT4">
                    <p:embed/>
                  </p:oleObj>
                </mc:Choice>
                <mc:Fallback>
                  <p:oleObj name="Equation" r:id="rId7" imgW="431613" imgH="241195"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54218" y="5145701"/>
                          <a:ext cx="707436" cy="393020"/>
                        </a:xfrm>
                        <a:prstGeom prst="rect">
                          <a:avLst/>
                        </a:prstGeom>
                        <a:noFill/>
                      </p:spPr>
                    </p:pic>
                  </p:oleObj>
                </mc:Fallback>
              </mc:AlternateContent>
            </a:graphicData>
          </a:graphic>
        </p:graphicFrame>
      </p:grpSp>
    </p:spTree>
    <p:extLst>
      <p:ext uri="{BB962C8B-B14F-4D97-AF65-F5344CB8AC3E}">
        <p14:creationId xmlns:p14="http://schemas.microsoft.com/office/powerpoint/2010/main" val="214963458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loud 25"/>
          <p:cNvSpPr/>
          <p:nvPr/>
        </p:nvSpPr>
        <p:spPr>
          <a:xfrm>
            <a:off x="870458" y="2588653"/>
            <a:ext cx="3225023" cy="2240923"/>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a:solidFill>
                  <a:schemeClr val="accent2"/>
                </a:solidFill>
                <a:latin typeface="Times New Roman" pitchFamily="18" charset="0"/>
                <a:cs typeface="Times New Roman" pitchFamily="18" charset="0"/>
              </a:rPr>
              <a:t>   </a:t>
            </a:r>
          </a:p>
          <a:p>
            <a:r>
              <a:rPr lang="en-US" sz="4000" b="1" dirty="0" err="1">
                <a:solidFill>
                  <a:schemeClr val="accent2"/>
                </a:solidFill>
                <a:latin typeface="Times New Roman" pitchFamily="18" charset="0"/>
                <a:cs typeface="Times New Roman" pitchFamily="18" charset="0"/>
              </a:rPr>
              <a:t>vẽ</a:t>
            </a:r>
            <a:r>
              <a:rPr lang="en-US" sz="4000" b="1" dirty="0">
                <a:solidFill>
                  <a:schemeClr val="accent2"/>
                </a:solidFill>
                <a:latin typeface="Times New Roman" pitchFamily="18" charset="0"/>
                <a:cs typeface="Times New Roman" pitchFamily="18" charset="0"/>
              </a:rPr>
              <a:t> </a:t>
            </a:r>
            <a:r>
              <a:rPr lang="vi-VN" sz="4000" b="1" dirty="0">
                <a:solidFill>
                  <a:schemeClr val="accent2"/>
                </a:solidFill>
                <a:latin typeface="Times New Roman" pitchFamily="18" charset="0"/>
                <a:cs typeface="Times New Roman" pitchFamily="18" charset="0"/>
              </a:rPr>
              <a:t>góc</a:t>
            </a:r>
            <a:r>
              <a:rPr lang="en-US" sz="4000" b="1" dirty="0">
                <a:solidFill>
                  <a:schemeClr val="accent2"/>
                </a:solidFill>
                <a:latin typeface="Times New Roman" pitchFamily="18" charset="0"/>
                <a:cs typeface="Times New Roman" pitchFamily="18" charset="0"/>
              </a:rPr>
              <a:t> </a:t>
            </a:r>
            <a:endParaRPr lang="en-US" sz="4000" dirty="0">
              <a:solidFill>
                <a:schemeClr val="accent2"/>
              </a:solidFill>
              <a:latin typeface="Times New Roman" pitchFamily="18" charset="0"/>
              <a:cs typeface="Times New Roman" pitchFamily="18" charset="0"/>
            </a:endParaRPr>
          </a:p>
          <a:p>
            <a:endParaRPr lang="en-US" sz="4000" dirty="0">
              <a:solidFill>
                <a:schemeClr val="accent2"/>
              </a:solidFill>
              <a:latin typeface="Times New Roman" pitchFamily="18" charset="0"/>
              <a:cs typeface="Times New Roman" pitchFamily="18" charset="0"/>
            </a:endParaRPr>
          </a:p>
        </p:txBody>
      </p:sp>
      <p:sp>
        <p:nvSpPr>
          <p:cNvPr id="25" name="Rectangle 24"/>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2. </a:t>
            </a:r>
            <a:r>
              <a:rPr lang="en-US" sz="4000" b="1" dirty="0" err="1">
                <a:latin typeface="Times New Roman" pitchFamily="18" charset="0"/>
                <a:cs typeface="Times New Roman" pitchFamily="18" charset="0"/>
              </a:rPr>
              <a:t>Cách</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vẽ</a:t>
            </a:r>
            <a:r>
              <a:rPr lang="en-US" sz="4000" b="1" dirty="0">
                <a:latin typeface="Times New Roman" pitchFamily="18" charset="0"/>
                <a:cs typeface="Times New Roman" pitchFamily="18" charset="0"/>
              </a:rPr>
              <a:t> </a:t>
            </a:r>
            <a:r>
              <a:rPr lang="vi-VN" sz="4000" b="1" dirty="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sp>
        <p:nvSpPr>
          <p:cNvPr id="2" name="Cloud Callout 1"/>
          <p:cNvSpPr/>
          <p:nvPr/>
        </p:nvSpPr>
        <p:spPr>
          <a:xfrm>
            <a:off x="2846604" y="1336688"/>
            <a:ext cx="3528811" cy="714777"/>
          </a:xfrm>
          <a:prstGeom prst="cloudCallout">
            <a:avLst>
              <a:gd name="adj1" fmla="val -97484"/>
              <a:gd name="adj2" fmla="val 23238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00B050"/>
                </a:solidFill>
                <a:latin typeface="Times New Roman" pitchFamily="18" charset="0"/>
                <a:cs typeface="Times New Roman" pitchFamily="18" charset="0"/>
              </a:rPr>
              <a:t>1. </a:t>
            </a:r>
            <a:r>
              <a:rPr lang="en-US" sz="2800" dirty="0" err="1">
                <a:solidFill>
                  <a:srgbClr val="00B050"/>
                </a:solidFill>
                <a:latin typeface="Times New Roman" pitchFamily="18" charset="0"/>
                <a:cs typeface="Times New Roman" pitchFamily="18" charset="0"/>
              </a:rPr>
              <a:t>Vẽ</a:t>
            </a:r>
            <a:r>
              <a:rPr lang="en-US" sz="2800" dirty="0">
                <a:solidFill>
                  <a:srgbClr val="00B050"/>
                </a:solidFill>
                <a:latin typeface="Times New Roman" pitchFamily="18" charset="0"/>
                <a:cs typeface="Times New Roman" pitchFamily="18" charset="0"/>
              </a:rPr>
              <a:t> </a:t>
            </a:r>
            <a:r>
              <a:rPr lang="en-US" sz="2800" dirty="0" err="1">
                <a:solidFill>
                  <a:srgbClr val="00B050"/>
                </a:solidFill>
                <a:latin typeface="Times New Roman" pitchFamily="18" charset="0"/>
                <a:cs typeface="Times New Roman" pitchFamily="18" charset="0"/>
              </a:rPr>
              <a:t>điểm</a:t>
            </a:r>
            <a:r>
              <a:rPr lang="en-US" sz="2800" dirty="0">
                <a:solidFill>
                  <a:srgbClr val="00B050"/>
                </a:solidFill>
                <a:latin typeface="Times New Roman" pitchFamily="18" charset="0"/>
                <a:cs typeface="Times New Roman" pitchFamily="18" charset="0"/>
              </a:rPr>
              <a:t> O </a:t>
            </a:r>
          </a:p>
        </p:txBody>
      </p:sp>
      <p:sp>
        <p:nvSpPr>
          <p:cNvPr id="27" name="Cloud Callout 26"/>
          <p:cNvSpPr/>
          <p:nvPr/>
        </p:nvSpPr>
        <p:spPr>
          <a:xfrm>
            <a:off x="4095481" y="2489676"/>
            <a:ext cx="4902745" cy="1096853"/>
          </a:xfrm>
          <a:prstGeom prst="cloudCallout">
            <a:avLst>
              <a:gd name="adj1" fmla="val -52035"/>
              <a:gd name="adj2" fmla="val 3441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00B050"/>
                </a:solidFill>
                <a:latin typeface="Times New Roman" pitchFamily="18" charset="0"/>
                <a:cs typeface="Times New Roman" pitchFamily="18" charset="0"/>
              </a:rPr>
              <a:t>2. </a:t>
            </a:r>
            <a:r>
              <a:rPr lang="en-US" sz="2800" dirty="0" err="1">
                <a:solidFill>
                  <a:srgbClr val="00B050"/>
                </a:solidFill>
                <a:latin typeface="Times New Roman" pitchFamily="18" charset="0"/>
                <a:cs typeface="Times New Roman" pitchFamily="18" charset="0"/>
              </a:rPr>
              <a:t>Vẽ</a:t>
            </a:r>
            <a:r>
              <a:rPr lang="en-US" sz="2800" dirty="0">
                <a:solidFill>
                  <a:srgbClr val="00B050"/>
                </a:solidFill>
                <a:latin typeface="Times New Roman" pitchFamily="18" charset="0"/>
                <a:cs typeface="Times New Roman" pitchFamily="18" charset="0"/>
              </a:rPr>
              <a:t> </a:t>
            </a:r>
            <a:r>
              <a:rPr lang="en-US" sz="2800" dirty="0" err="1">
                <a:solidFill>
                  <a:srgbClr val="00B050"/>
                </a:solidFill>
                <a:latin typeface="Times New Roman" pitchFamily="18" charset="0"/>
                <a:cs typeface="Times New Roman" pitchFamily="18" charset="0"/>
              </a:rPr>
              <a:t>hai</a:t>
            </a:r>
            <a:r>
              <a:rPr lang="en-US" sz="2800" dirty="0">
                <a:solidFill>
                  <a:srgbClr val="00B050"/>
                </a:solidFill>
                <a:latin typeface="Times New Roman" pitchFamily="18" charset="0"/>
                <a:cs typeface="Times New Roman" pitchFamily="18" charset="0"/>
              </a:rPr>
              <a:t> </a:t>
            </a:r>
            <a:r>
              <a:rPr lang="en-US" sz="2800" dirty="0" err="1">
                <a:solidFill>
                  <a:srgbClr val="00B050"/>
                </a:solidFill>
                <a:latin typeface="Times New Roman" pitchFamily="18" charset="0"/>
                <a:cs typeface="Times New Roman" pitchFamily="18" charset="0"/>
              </a:rPr>
              <a:t>tia</a:t>
            </a:r>
            <a:r>
              <a:rPr lang="en-US" sz="2800" dirty="0">
                <a:solidFill>
                  <a:srgbClr val="00B050"/>
                </a:solidFill>
                <a:latin typeface="Times New Roman" pitchFamily="18" charset="0"/>
                <a:cs typeface="Times New Roman" pitchFamily="18" charset="0"/>
              </a:rPr>
              <a:t> Ox </a:t>
            </a:r>
            <a:r>
              <a:rPr lang="en-US" sz="2800" dirty="0" err="1">
                <a:solidFill>
                  <a:srgbClr val="00B050"/>
                </a:solidFill>
                <a:latin typeface="Times New Roman" pitchFamily="18" charset="0"/>
                <a:cs typeface="Times New Roman" pitchFamily="18" charset="0"/>
              </a:rPr>
              <a:t>và</a:t>
            </a:r>
            <a:r>
              <a:rPr lang="en-US" sz="2800" dirty="0">
                <a:solidFill>
                  <a:srgbClr val="00B050"/>
                </a:solidFill>
                <a:latin typeface="Times New Roman" pitchFamily="18" charset="0"/>
                <a:cs typeface="Times New Roman" pitchFamily="18" charset="0"/>
              </a:rPr>
              <a:t> </a:t>
            </a:r>
            <a:r>
              <a:rPr lang="en-US" sz="2800" dirty="0" err="1">
                <a:solidFill>
                  <a:srgbClr val="00B050"/>
                </a:solidFill>
                <a:latin typeface="Times New Roman" pitchFamily="18" charset="0"/>
                <a:cs typeface="Times New Roman" pitchFamily="18" charset="0"/>
              </a:rPr>
              <a:t>Oy</a:t>
            </a:r>
            <a:r>
              <a:rPr lang="en-US" sz="2800" dirty="0">
                <a:solidFill>
                  <a:srgbClr val="00B050"/>
                </a:solidFill>
                <a:latin typeface="Times New Roman" pitchFamily="18" charset="0"/>
                <a:cs typeface="Times New Roman" pitchFamily="18" charset="0"/>
              </a:rPr>
              <a:t> </a:t>
            </a:r>
          </a:p>
        </p:txBody>
      </p:sp>
      <p:sp>
        <p:nvSpPr>
          <p:cNvPr id="28" name="Cloud Callout 27"/>
          <p:cNvSpPr/>
          <p:nvPr/>
        </p:nvSpPr>
        <p:spPr>
          <a:xfrm>
            <a:off x="2387910" y="5267418"/>
            <a:ext cx="3878688" cy="714777"/>
          </a:xfrm>
          <a:prstGeom prst="cloudCallout">
            <a:avLst>
              <a:gd name="adj1" fmla="val -58615"/>
              <a:gd name="adj2" fmla="val -13605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00B050"/>
                </a:solidFill>
                <a:latin typeface="Times New Roman" pitchFamily="18" charset="0"/>
                <a:cs typeface="Times New Roman" pitchFamily="18" charset="0"/>
              </a:rPr>
              <a:t>3. Ta </a:t>
            </a:r>
            <a:r>
              <a:rPr lang="en-US" sz="2800" dirty="0" err="1">
                <a:solidFill>
                  <a:srgbClr val="00B050"/>
                </a:solidFill>
                <a:latin typeface="Times New Roman" pitchFamily="18" charset="0"/>
                <a:cs typeface="Times New Roman" pitchFamily="18" charset="0"/>
              </a:rPr>
              <a:t>được</a:t>
            </a:r>
            <a:endParaRPr lang="en-US" sz="2800" dirty="0">
              <a:solidFill>
                <a:srgbClr val="00B050"/>
              </a:solidFill>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591992420"/>
              </p:ext>
            </p:extLst>
          </p:nvPr>
        </p:nvGraphicFramePr>
        <p:xfrm>
          <a:off x="5063098" y="5376592"/>
          <a:ext cx="585787" cy="485775"/>
        </p:xfrm>
        <a:graphic>
          <a:graphicData uri="http://schemas.openxmlformats.org/presentationml/2006/ole">
            <mc:AlternateContent xmlns:mc="http://schemas.openxmlformats.org/markup-compatibility/2006">
              <mc:Choice xmlns:v="urn:schemas-microsoft-com:vml" Requires="v">
                <p:oleObj spid="_x0000_s6204" name="Equation" r:id="rId3" imgW="330120" imgH="266400" progId="Equation.DSMT4">
                  <p:embed/>
                </p:oleObj>
              </mc:Choice>
              <mc:Fallback>
                <p:oleObj name="Equation" r:id="rId3" imgW="330120" imgH="266400" progId="Equation.DSMT4">
                  <p:embed/>
                  <p:pic>
                    <p:nvPicPr>
                      <p:cNvPr id="0" name="Object 5"/>
                      <p:cNvPicPr>
                        <a:picLocks noChangeAspect="1" noChangeArrowheads="1"/>
                      </p:cNvPicPr>
                      <p:nvPr/>
                    </p:nvPicPr>
                    <p:blipFill>
                      <a:blip r:embed="rId4"/>
                      <a:srcRect/>
                      <a:stretch>
                        <a:fillRect/>
                      </a:stretch>
                    </p:blipFill>
                    <p:spPr bwMode="auto">
                      <a:xfrm>
                        <a:off x="5063098" y="5376592"/>
                        <a:ext cx="585787"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057834448"/>
              </p:ext>
            </p:extLst>
          </p:nvPr>
        </p:nvGraphicFramePr>
        <p:xfrm>
          <a:off x="2806847" y="3299791"/>
          <a:ext cx="845569" cy="701203"/>
        </p:xfrm>
        <a:graphic>
          <a:graphicData uri="http://schemas.openxmlformats.org/presentationml/2006/ole">
            <mc:AlternateContent xmlns:mc="http://schemas.openxmlformats.org/markup-compatibility/2006">
              <mc:Choice xmlns:v="urn:schemas-microsoft-com:vml" Requires="v">
                <p:oleObj spid="_x0000_s6205" name="Equation" r:id="rId5" imgW="330120" imgH="266400" progId="Equation.DSMT4">
                  <p:embed/>
                </p:oleObj>
              </mc:Choice>
              <mc:Fallback>
                <p:oleObj name="Equation" r:id="rId5" imgW="330120" imgH="266400" progId="Equation.DSMT4">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6847" y="3299791"/>
                        <a:ext cx="845569" cy="701203"/>
                      </a:xfrm>
                      <a:prstGeom prst="rect">
                        <a:avLst/>
                      </a:prstGeom>
                      <a:noFill/>
                      <a:ln>
                        <a:noFill/>
                      </a:ln>
                    </p:spPr>
                  </p:pic>
                </p:oleObj>
              </mc:Fallback>
            </mc:AlternateContent>
          </a:graphicData>
        </a:graphic>
      </p:graphicFrame>
      <p:grpSp>
        <p:nvGrpSpPr>
          <p:cNvPr id="9" name="Group 8"/>
          <p:cNvGrpSpPr/>
          <p:nvPr/>
        </p:nvGrpSpPr>
        <p:grpSpPr>
          <a:xfrm>
            <a:off x="7203483" y="5509562"/>
            <a:ext cx="750798" cy="734243"/>
            <a:chOff x="6461371" y="3428998"/>
            <a:chExt cx="750798" cy="734243"/>
          </a:xfrm>
        </p:grpSpPr>
        <p:pic>
          <p:nvPicPr>
            <p:cNvPr id="1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31814" y="3428998"/>
              <a:ext cx="580355" cy="580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6461371" y="3640021"/>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O</a:t>
              </a:r>
            </a:p>
          </p:txBody>
        </p:sp>
      </p:grpSp>
      <p:grpSp>
        <p:nvGrpSpPr>
          <p:cNvPr id="12" name="Group 11"/>
          <p:cNvGrpSpPr/>
          <p:nvPr/>
        </p:nvGrpSpPr>
        <p:grpSpPr>
          <a:xfrm>
            <a:off x="7664103" y="5799739"/>
            <a:ext cx="3548533" cy="527171"/>
            <a:chOff x="6921991" y="3719175"/>
            <a:chExt cx="3548533" cy="527171"/>
          </a:xfrm>
        </p:grpSpPr>
        <p:cxnSp>
          <p:nvCxnSpPr>
            <p:cNvPr id="13" name="Straight Connector 12"/>
            <p:cNvCxnSpPr/>
            <p:nvPr/>
          </p:nvCxnSpPr>
          <p:spPr>
            <a:xfrm>
              <a:off x="6921991" y="3719175"/>
              <a:ext cx="354853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0300081" y="3723126"/>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y</a:t>
              </a:r>
            </a:p>
          </p:txBody>
        </p:sp>
      </p:grpSp>
      <p:grpSp>
        <p:nvGrpSpPr>
          <p:cNvPr id="15" name="Group 14"/>
          <p:cNvGrpSpPr/>
          <p:nvPr/>
        </p:nvGrpSpPr>
        <p:grpSpPr>
          <a:xfrm>
            <a:off x="7664103" y="3063309"/>
            <a:ext cx="2067463" cy="2736430"/>
            <a:chOff x="6921991" y="982745"/>
            <a:chExt cx="2067463" cy="2736430"/>
          </a:xfrm>
        </p:grpSpPr>
        <p:cxnSp>
          <p:nvCxnSpPr>
            <p:cNvPr id="16" name="Straight Connector 15"/>
            <p:cNvCxnSpPr/>
            <p:nvPr/>
          </p:nvCxnSpPr>
          <p:spPr>
            <a:xfrm flipV="1">
              <a:off x="6921991" y="1236372"/>
              <a:ext cx="2067463" cy="24828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8474298" y="982745"/>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x</a:t>
              </a:r>
            </a:p>
          </p:txBody>
        </p:sp>
      </p:grpSp>
    </p:spTree>
    <p:extLst>
      <p:ext uri="{BB962C8B-B14F-4D97-AF65-F5344CB8AC3E}">
        <p14:creationId xmlns:p14="http://schemas.microsoft.com/office/powerpoint/2010/main" val="703420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par>
                                <p:cTn id="10" presetID="1"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1000"/>
                                        <p:tgtEl>
                                          <p:spTgt spid="2"/>
                                        </p:tgtEl>
                                      </p:cBhvr>
                                    </p:animEffect>
                                    <p:anim calcmode="lin" valueType="num">
                                      <p:cBhvr>
                                        <p:cTn id="17" dur="1000" fill="hold"/>
                                        <p:tgtEl>
                                          <p:spTgt spid="2"/>
                                        </p:tgtEl>
                                        <p:attrNameLst>
                                          <p:attrName>ppt_x</p:attrName>
                                        </p:attrNameLst>
                                      </p:cBhvr>
                                      <p:tavLst>
                                        <p:tav tm="0">
                                          <p:val>
                                            <p:strVal val="#ppt_x"/>
                                          </p:val>
                                        </p:tav>
                                        <p:tav tm="100000">
                                          <p:val>
                                            <p:strVal val="#ppt_x"/>
                                          </p:val>
                                        </p:tav>
                                      </p:tavLst>
                                    </p:anim>
                                    <p:anim calcmode="lin" valueType="num">
                                      <p:cBhvr>
                                        <p:cTn id="18" dur="1000" fill="hold"/>
                                        <p:tgtEl>
                                          <p:spTgt spid="2"/>
                                        </p:tgtEl>
                                        <p:attrNameLst>
                                          <p:attrName>ppt_y</p:attrName>
                                        </p:attrNameLst>
                                      </p:cBhvr>
                                      <p:tavLst>
                                        <p:tav tm="0">
                                          <p:val>
                                            <p:strVal val="#ppt_y+.1"/>
                                          </p:val>
                                        </p:tav>
                                        <p:tav tm="100000">
                                          <p:val>
                                            <p:strVal val="#ppt_y"/>
                                          </p:val>
                                        </p:tav>
                                      </p:tavLst>
                                    </p:anim>
                                  </p:childTnLst>
                                </p:cTn>
                              </p:par>
                            </p:childTnLst>
                          </p:cTn>
                        </p:par>
                        <p:par>
                          <p:cTn id="19" fill="hold">
                            <p:stCondLst>
                              <p:cond delay="1000"/>
                            </p:stCondLst>
                            <p:childTnLst>
                              <p:par>
                                <p:cTn id="20" presetID="1" presetClass="entr" presetSubtype="0"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fade">
                                      <p:cBhvr>
                                        <p:cTn id="26" dur="1000"/>
                                        <p:tgtEl>
                                          <p:spTgt spid="27"/>
                                        </p:tgtEl>
                                      </p:cBhvr>
                                    </p:animEffect>
                                    <p:anim calcmode="lin" valueType="num">
                                      <p:cBhvr>
                                        <p:cTn id="27" dur="1000" fill="hold"/>
                                        <p:tgtEl>
                                          <p:spTgt spid="27"/>
                                        </p:tgtEl>
                                        <p:attrNameLst>
                                          <p:attrName>ppt_x</p:attrName>
                                        </p:attrNameLst>
                                      </p:cBhvr>
                                      <p:tavLst>
                                        <p:tav tm="0">
                                          <p:val>
                                            <p:strVal val="#ppt_x"/>
                                          </p:val>
                                        </p:tav>
                                        <p:tav tm="100000">
                                          <p:val>
                                            <p:strVal val="#ppt_x"/>
                                          </p:val>
                                        </p:tav>
                                      </p:tavLst>
                                    </p:anim>
                                    <p:anim calcmode="lin" valueType="num">
                                      <p:cBhvr>
                                        <p:cTn id="28" dur="1000" fill="hold"/>
                                        <p:tgtEl>
                                          <p:spTgt spid="27"/>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16" presetClass="entr" presetSubtype="21" fill="hold" nodeType="after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par>
                          <p:cTn id="33" fill="hold">
                            <p:stCondLst>
                              <p:cond delay="1500"/>
                            </p:stCondLst>
                            <p:childTnLst>
                              <p:par>
                                <p:cTn id="34" presetID="16" presetClass="entr" presetSubtype="21" fill="hold"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arn(inVertical)">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fade">
                                      <p:cBhvr>
                                        <p:cTn id="41" dur="1000"/>
                                        <p:tgtEl>
                                          <p:spTgt spid="28"/>
                                        </p:tgtEl>
                                      </p:cBhvr>
                                    </p:animEffect>
                                    <p:anim calcmode="lin" valueType="num">
                                      <p:cBhvr>
                                        <p:cTn id="42" dur="1000" fill="hold"/>
                                        <p:tgtEl>
                                          <p:spTgt spid="28"/>
                                        </p:tgtEl>
                                        <p:attrNameLst>
                                          <p:attrName>ppt_x</p:attrName>
                                        </p:attrNameLst>
                                      </p:cBhvr>
                                      <p:tavLst>
                                        <p:tav tm="0">
                                          <p:val>
                                            <p:strVal val="#ppt_x"/>
                                          </p:val>
                                        </p:tav>
                                        <p:tav tm="100000">
                                          <p:val>
                                            <p:strVal val="#ppt_x"/>
                                          </p:val>
                                        </p:tav>
                                      </p:tavLst>
                                    </p:anim>
                                    <p:anim calcmode="lin" valueType="num">
                                      <p:cBhvr>
                                        <p:cTn id="43" dur="1000" fill="hold"/>
                                        <p:tgtEl>
                                          <p:spTgt spid="28"/>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fade">
                                      <p:cBhvr>
                                        <p:cTn id="46" dur="1000"/>
                                        <p:tgtEl>
                                          <p:spTgt spid="3"/>
                                        </p:tgtEl>
                                      </p:cBhvr>
                                    </p:animEffect>
                                    <p:anim calcmode="lin" valueType="num">
                                      <p:cBhvr>
                                        <p:cTn id="47" dur="1000" fill="hold"/>
                                        <p:tgtEl>
                                          <p:spTgt spid="3"/>
                                        </p:tgtEl>
                                        <p:attrNameLst>
                                          <p:attrName>ppt_x</p:attrName>
                                        </p:attrNameLst>
                                      </p:cBhvr>
                                      <p:tavLst>
                                        <p:tav tm="0">
                                          <p:val>
                                            <p:strVal val="#ppt_x"/>
                                          </p:val>
                                        </p:tav>
                                        <p:tav tm="100000">
                                          <p:val>
                                            <p:strVal val="#ppt_x"/>
                                          </p:val>
                                        </p:tav>
                                      </p:tavLst>
                                    </p:anim>
                                    <p:anim calcmode="lin" valueType="num">
                                      <p:cBhvr>
                                        <p:cTn id="4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 grpId="0" animBg="1"/>
      <p:bldP spid="27"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Cloud 25"/>
          <p:cNvSpPr/>
          <p:nvPr/>
        </p:nvSpPr>
        <p:spPr>
          <a:xfrm>
            <a:off x="278031" y="1388203"/>
            <a:ext cx="5684888" cy="320684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a:solidFill>
                  <a:schemeClr val="accent2"/>
                </a:solidFill>
                <a:latin typeface="Times New Roman" pitchFamily="18" charset="0"/>
                <a:cs typeface="Times New Roman" pitchFamily="18" charset="0"/>
              </a:rPr>
              <a:t>   </a:t>
            </a:r>
            <a:r>
              <a:rPr lang="en-US" sz="4000" b="1" u="sng" dirty="0" err="1">
                <a:solidFill>
                  <a:srgbClr val="C00000"/>
                </a:solidFill>
                <a:latin typeface="Times New Roman" pitchFamily="18" charset="0"/>
                <a:cs typeface="Times New Roman" pitchFamily="18" charset="0"/>
              </a:rPr>
              <a:t>Thực</a:t>
            </a:r>
            <a:r>
              <a:rPr lang="en-US" sz="4000" b="1" u="sng" dirty="0">
                <a:solidFill>
                  <a:srgbClr val="C00000"/>
                </a:solidFill>
                <a:latin typeface="Times New Roman" pitchFamily="18" charset="0"/>
                <a:cs typeface="Times New Roman" pitchFamily="18" charset="0"/>
              </a:rPr>
              <a:t> </a:t>
            </a:r>
            <a:r>
              <a:rPr lang="en-US" sz="4000" b="1" u="sng" dirty="0" err="1">
                <a:solidFill>
                  <a:srgbClr val="C00000"/>
                </a:solidFill>
                <a:latin typeface="Times New Roman" pitchFamily="18" charset="0"/>
                <a:cs typeface="Times New Roman" pitchFamily="18" charset="0"/>
              </a:rPr>
              <a:t>hành</a:t>
            </a:r>
            <a:r>
              <a:rPr lang="en-US" sz="4000" b="1" u="sng" dirty="0">
                <a:solidFill>
                  <a:srgbClr val="C00000"/>
                </a:solidFill>
                <a:latin typeface="Times New Roman" pitchFamily="18" charset="0"/>
                <a:cs typeface="Times New Roman" pitchFamily="18" charset="0"/>
              </a:rPr>
              <a:t> 3</a:t>
            </a:r>
          </a:p>
          <a:p>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Em</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hãy</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vẽ</a:t>
            </a:r>
            <a:r>
              <a:rPr lang="en-US" sz="4000" b="1" dirty="0">
                <a:solidFill>
                  <a:schemeClr val="accent2"/>
                </a:solidFill>
                <a:latin typeface="Times New Roman" pitchFamily="18" charset="0"/>
                <a:cs typeface="Times New Roman" pitchFamily="18" charset="0"/>
              </a:rPr>
              <a:t> </a:t>
            </a:r>
            <a:r>
              <a:rPr lang="vi-VN" sz="4000" b="1" dirty="0">
                <a:solidFill>
                  <a:schemeClr val="accent2"/>
                </a:solidFill>
                <a:latin typeface="Times New Roman" pitchFamily="18" charset="0"/>
                <a:cs typeface="Times New Roman" pitchFamily="18" charset="0"/>
              </a:rPr>
              <a:t>góc</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mOn</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vào</a:t>
            </a:r>
            <a:r>
              <a:rPr lang="en-US" sz="4000" b="1" dirty="0">
                <a:solidFill>
                  <a:schemeClr val="accent2"/>
                </a:solidFill>
                <a:latin typeface="Times New Roman" pitchFamily="18" charset="0"/>
                <a:cs typeface="Times New Roman" pitchFamily="18" charset="0"/>
              </a:rPr>
              <a:t> </a:t>
            </a:r>
            <a:r>
              <a:rPr lang="en-US" sz="4000" b="1" dirty="0" err="1">
                <a:solidFill>
                  <a:schemeClr val="accent2"/>
                </a:solidFill>
                <a:latin typeface="Times New Roman" pitchFamily="18" charset="0"/>
                <a:cs typeface="Times New Roman" pitchFamily="18" charset="0"/>
              </a:rPr>
              <a:t>vở</a:t>
            </a:r>
            <a:endParaRPr lang="en-US" sz="4000" dirty="0">
              <a:solidFill>
                <a:schemeClr val="accent2"/>
              </a:solidFill>
              <a:latin typeface="Times New Roman" pitchFamily="18" charset="0"/>
              <a:cs typeface="Times New Roman" pitchFamily="18" charset="0"/>
            </a:endParaRPr>
          </a:p>
          <a:p>
            <a:endParaRPr lang="en-US" sz="4000" dirty="0">
              <a:solidFill>
                <a:schemeClr val="accent2"/>
              </a:solidFill>
              <a:latin typeface="Times New Roman" pitchFamily="18" charset="0"/>
              <a:cs typeface="Times New Roman" pitchFamily="18" charset="0"/>
            </a:endParaRPr>
          </a:p>
        </p:txBody>
      </p:sp>
      <p:sp>
        <p:nvSpPr>
          <p:cNvPr id="25" name="Rectangle 24"/>
          <p:cNvSpPr/>
          <p:nvPr/>
        </p:nvSpPr>
        <p:spPr>
          <a:xfrm>
            <a:off x="142414" y="628802"/>
            <a:ext cx="5408380" cy="707886"/>
          </a:xfrm>
          <a:prstGeom prst="rect">
            <a:avLst/>
          </a:prstGeom>
        </p:spPr>
        <p:txBody>
          <a:bodyPr wrap="square">
            <a:spAutoFit/>
          </a:bodyPr>
          <a:lstStyle/>
          <a:p>
            <a:r>
              <a:rPr lang="en-US" sz="4000" b="1" dirty="0">
                <a:latin typeface="Times New Roman" pitchFamily="18" charset="0"/>
                <a:cs typeface="Times New Roman" pitchFamily="18" charset="0"/>
              </a:rPr>
              <a:t>2. </a:t>
            </a:r>
            <a:r>
              <a:rPr lang="en-US" sz="4000" b="1" dirty="0" err="1">
                <a:latin typeface="Times New Roman" pitchFamily="18" charset="0"/>
                <a:cs typeface="Times New Roman" pitchFamily="18" charset="0"/>
              </a:rPr>
              <a:t>Cách</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vẽ</a:t>
            </a:r>
            <a:r>
              <a:rPr lang="en-US" sz="4000" b="1" dirty="0">
                <a:latin typeface="Times New Roman" pitchFamily="18" charset="0"/>
                <a:cs typeface="Times New Roman" pitchFamily="18" charset="0"/>
              </a:rPr>
              <a:t> </a:t>
            </a:r>
            <a:r>
              <a:rPr lang="vi-VN" sz="4000" b="1" dirty="0">
                <a:latin typeface="Times New Roman" pitchFamily="18" charset="0"/>
                <a:cs typeface="Times New Roman" pitchFamily="18" charset="0"/>
              </a:rPr>
              <a:t>góc</a:t>
            </a:r>
            <a:endParaRPr lang="en-US" sz="4000" dirty="0">
              <a:latin typeface="Times New Roman" pitchFamily="18" charset="0"/>
              <a:cs typeface="Times New Roman" pitchFamily="18" charset="0"/>
            </a:endParaRPr>
          </a:p>
        </p:txBody>
      </p:sp>
      <p:grpSp>
        <p:nvGrpSpPr>
          <p:cNvPr id="7" name="Group 6"/>
          <p:cNvGrpSpPr/>
          <p:nvPr/>
        </p:nvGrpSpPr>
        <p:grpSpPr>
          <a:xfrm>
            <a:off x="6461371" y="3428998"/>
            <a:ext cx="750798" cy="734243"/>
            <a:chOff x="6461371" y="3428998"/>
            <a:chExt cx="750798" cy="734243"/>
          </a:xfrm>
        </p:grpSpPr>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1814" y="3428998"/>
              <a:ext cx="580355" cy="580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6461371" y="3640021"/>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O</a:t>
              </a:r>
            </a:p>
          </p:txBody>
        </p:sp>
      </p:grpSp>
      <p:grpSp>
        <p:nvGrpSpPr>
          <p:cNvPr id="8" name="Group 7"/>
          <p:cNvGrpSpPr/>
          <p:nvPr/>
        </p:nvGrpSpPr>
        <p:grpSpPr>
          <a:xfrm>
            <a:off x="6921991" y="3719175"/>
            <a:ext cx="3548533" cy="527171"/>
            <a:chOff x="6921991" y="3719175"/>
            <a:chExt cx="3548533" cy="527171"/>
          </a:xfrm>
        </p:grpSpPr>
        <p:cxnSp>
          <p:nvCxnSpPr>
            <p:cNvPr id="3" name="Straight Connector 2"/>
            <p:cNvCxnSpPr/>
            <p:nvPr/>
          </p:nvCxnSpPr>
          <p:spPr>
            <a:xfrm>
              <a:off x="6921991" y="3719175"/>
              <a:ext cx="354853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0300081" y="3723126"/>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n</a:t>
              </a:r>
            </a:p>
          </p:txBody>
        </p:sp>
      </p:grpSp>
      <p:grpSp>
        <p:nvGrpSpPr>
          <p:cNvPr id="9" name="Group 8"/>
          <p:cNvGrpSpPr/>
          <p:nvPr/>
        </p:nvGrpSpPr>
        <p:grpSpPr>
          <a:xfrm>
            <a:off x="6921991" y="982745"/>
            <a:ext cx="2067463" cy="2736430"/>
            <a:chOff x="6921991" y="982745"/>
            <a:chExt cx="2067463" cy="2736430"/>
          </a:xfrm>
        </p:grpSpPr>
        <p:cxnSp>
          <p:nvCxnSpPr>
            <p:cNvPr id="5" name="Straight Connector 4"/>
            <p:cNvCxnSpPr/>
            <p:nvPr/>
          </p:nvCxnSpPr>
          <p:spPr>
            <a:xfrm flipV="1">
              <a:off x="6921991" y="1236372"/>
              <a:ext cx="2067463" cy="248280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474298" y="982745"/>
              <a:ext cx="170443" cy="523220"/>
            </a:xfrm>
            <a:prstGeom prst="rect">
              <a:avLst/>
            </a:prstGeom>
            <a:noFill/>
          </p:spPr>
          <p:txBody>
            <a:bodyPr wrap="square" rtlCol="0">
              <a:spAutoFit/>
            </a:bodyPr>
            <a:lstStyle/>
            <a:p>
              <a:r>
                <a:rPr lang="en-US" sz="2800" dirty="0">
                  <a:latin typeface="Times New Roman" pitchFamily="18" charset="0"/>
                  <a:cs typeface="Times New Roman" pitchFamily="18" charset="0"/>
                </a:rPr>
                <a:t>m</a:t>
              </a:r>
            </a:p>
          </p:txBody>
        </p:sp>
      </p:grpSp>
    </p:spTree>
    <p:extLst>
      <p:ext uri="{BB962C8B-B14F-4D97-AF65-F5344CB8AC3E}">
        <p14:creationId xmlns:p14="http://schemas.microsoft.com/office/powerpoint/2010/main" val="2499150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arn(inVertical)">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42414" y="674458"/>
            <a:ext cx="11638769" cy="954107"/>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1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88</a:t>
            </a:r>
            <a:r>
              <a:rPr lang="vi-VN"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SGK : </a:t>
            </a:r>
            <a:r>
              <a:rPr lang="en-US" sz="2800" dirty="0" err="1">
                <a:latin typeface="Times New Roman" pitchFamily="18" charset="0"/>
                <a:cs typeface="Times New Roman" pitchFamily="18" charset="0"/>
              </a:rPr>
              <a:t>Lập</a:t>
            </a:r>
            <a:r>
              <a:rPr lang="en-US" sz="2800" dirty="0">
                <a:latin typeface="Times New Roman" pitchFamily="18" charset="0"/>
                <a:cs typeface="Times New Roman" pitchFamily="18" charset="0"/>
              </a:rPr>
              <a:t> b</a:t>
            </a:r>
            <a:r>
              <a:rPr lang="vi-VN" sz="2800" dirty="0">
                <a:latin typeface="Times New Roman" pitchFamily="18" charset="0"/>
                <a:cs typeface="Times New Roman" pitchFamily="18" charset="0"/>
              </a:rPr>
              <a:t>ảng thống kê các yếu tố của các góc trong mỗi hình </a:t>
            </a:r>
            <a:r>
              <a:rPr lang="en-US" sz="2800" dirty="0" err="1">
                <a:latin typeface="Times New Roman" pitchFamily="18" charset="0"/>
                <a:cs typeface="Times New Roman" pitchFamily="18" charset="0"/>
              </a:rPr>
              <a:t>dưới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mẫu</a:t>
            </a:r>
            <a:r>
              <a:rPr lang="en-US" sz="2800" dirty="0">
                <a:latin typeface="Times New Roman" pitchFamily="18" charset="0"/>
                <a:cs typeface="Times New Roman" pitchFamily="18" charset="0"/>
              </a:rPr>
              <a:t>.</a:t>
            </a:r>
          </a:p>
        </p:txBody>
      </p:sp>
      <p:pic>
        <p:nvPicPr>
          <p:cNvPr id="13" name="Picture 12" descr="C:\Users\Administrator\Desktop\1.png"/>
          <p:cNvPicPr/>
          <p:nvPr/>
        </p:nvPicPr>
        <p:blipFill>
          <a:blip r:embed="rId3">
            <a:extLst>
              <a:ext uri="{28A0092B-C50C-407E-A947-70E740481C1C}">
                <a14:useLocalDpi xmlns:a14="http://schemas.microsoft.com/office/drawing/2010/main" val="0"/>
              </a:ext>
            </a:extLst>
          </a:blip>
          <a:srcRect/>
          <a:stretch>
            <a:fillRect/>
          </a:stretch>
        </p:blipFill>
        <p:spPr bwMode="auto">
          <a:xfrm>
            <a:off x="318050" y="1534309"/>
            <a:ext cx="11582401" cy="5249313"/>
          </a:xfrm>
          <a:prstGeom prst="rect">
            <a:avLst/>
          </a:prstGeom>
          <a:noFill/>
          <a:ln>
            <a:noFill/>
          </a:ln>
        </p:spPr>
      </p:pic>
      <p:sp>
        <p:nvSpPr>
          <p:cNvPr id="2" name="TextBox 1"/>
          <p:cNvSpPr txBox="1"/>
          <p:nvPr/>
        </p:nvSpPr>
        <p:spPr>
          <a:xfrm>
            <a:off x="2358887" y="5698437"/>
            <a:ext cx="1762539" cy="523220"/>
          </a:xfrm>
          <a:prstGeom prst="rect">
            <a:avLst/>
          </a:prstGeom>
          <a:noFill/>
        </p:spPr>
        <p:txBody>
          <a:bodyPr wrap="square" rtlCol="0">
            <a:spAutoFit/>
          </a:bodyPr>
          <a:lstStyle/>
          <a:p>
            <a:r>
              <a:rPr lang="vi-VN" sz="2800" dirty="0">
                <a:latin typeface="Times New Roman" pitchFamily="18" charset="0"/>
                <a:cs typeface="Times New Roman" pitchFamily="18" charset="0"/>
              </a:rPr>
              <a:t>Góc EOF</a:t>
            </a:r>
            <a:endParaRPr lang="en-US" sz="2800" dirty="0">
              <a:latin typeface="Times New Roman" pitchFamily="18" charset="0"/>
              <a:cs typeface="Times New Roman" pitchFamily="18" charset="0"/>
            </a:endParaRPr>
          </a:p>
        </p:txBody>
      </p:sp>
      <p:sp>
        <p:nvSpPr>
          <p:cNvPr id="4" name="Rectangle 3"/>
          <p:cNvSpPr/>
          <p:nvPr/>
        </p:nvSpPr>
        <p:spPr>
          <a:xfrm>
            <a:off x="7560604" y="5682736"/>
            <a:ext cx="1303562" cy="523220"/>
          </a:xfrm>
          <a:prstGeom prst="rect">
            <a:avLst/>
          </a:prstGeom>
        </p:spPr>
        <p:txBody>
          <a:bodyPr wrap="none">
            <a:spAutoFit/>
          </a:bodyPr>
          <a:lstStyle/>
          <a:p>
            <a:r>
              <a:rPr lang="vi-VN" sz="2800" dirty="0">
                <a:latin typeface="Times New Roman" pitchFamily="18" charset="0"/>
                <a:cs typeface="Times New Roman" pitchFamily="18" charset="0"/>
              </a:rPr>
              <a:t>OE, OF</a:t>
            </a:r>
            <a:endParaRPr lang="en-US" sz="2800" dirty="0">
              <a:latin typeface="Times New Roman" pitchFamily="18" charset="0"/>
              <a:cs typeface="Times New Roman" pitchFamily="18" charset="0"/>
            </a:endParaRPr>
          </a:p>
        </p:txBody>
      </p:sp>
      <p:sp>
        <p:nvSpPr>
          <p:cNvPr id="10"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ject 10"/>
          <p:cNvGraphicFramePr>
            <a:graphicFrameLocks noChangeAspect="1"/>
          </p:cNvGraphicFramePr>
          <p:nvPr>
            <p:extLst>
              <p:ext uri="{D42A27DB-BD31-4B8C-83A1-F6EECF244321}">
                <p14:modId xmlns:p14="http://schemas.microsoft.com/office/powerpoint/2010/main" val="2555914772"/>
              </p:ext>
            </p:extLst>
          </p:nvPr>
        </p:nvGraphicFramePr>
        <p:xfrm>
          <a:off x="10389701" y="5697246"/>
          <a:ext cx="961476" cy="497907"/>
        </p:xfrm>
        <a:graphic>
          <a:graphicData uri="http://schemas.openxmlformats.org/presentationml/2006/ole">
            <mc:AlternateContent xmlns:mc="http://schemas.openxmlformats.org/markup-compatibility/2006">
              <mc:Choice xmlns:v="urn:schemas-microsoft-com:vml" Requires="v">
                <p:oleObj spid="_x0000_s16425" name="Equation" r:id="rId4" imgW="532937" imgH="266469" progId="Equation.DSMT4">
                  <p:embed/>
                </p:oleObj>
              </mc:Choice>
              <mc:Fallback>
                <p:oleObj name="Equation" r:id="rId4" imgW="532937" imgH="266469"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89701" y="5697246"/>
                        <a:ext cx="961476" cy="497907"/>
                      </a:xfrm>
                      <a:prstGeom prst="rect">
                        <a:avLst/>
                      </a:prstGeom>
                      <a:noFill/>
                    </p:spPr>
                  </p:pic>
                </p:oleObj>
              </mc:Fallback>
            </mc:AlternateContent>
          </a:graphicData>
        </a:graphic>
      </p:graphicFrame>
      <p:sp>
        <p:nvSpPr>
          <p:cNvPr id="18" name="Rectangle 17"/>
          <p:cNvSpPr/>
          <p:nvPr/>
        </p:nvSpPr>
        <p:spPr>
          <a:xfrm>
            <a:off x="5192433" y="5658681"/>
            <a:ext cx="444352" cy="523220"/>
          </a:xfrm>
          <a:prstGeom prst="rect">
            <a:avLst/>
          </a:prstGeom>
        </p:spPr>
        <p:txBody>
          <a:bodyPr wrap="none">
            <a:spAutoFit/>
          </a:bodyPr>
          <a:lstStyle/>
          <a:p>
            <a:r>
              <a:rPr lang="en-US" sz="2800" dirty="0">
                <a:latin typeface="Times New Roman" pitchFamily="18" charset="0"/>
                <a:cs typeface="Times New Roman" pitchFamily="18" charset="0"/>
              </a:rPr>
              <a:t>O</a:t>
            </a:r>
          </a:p>
        </p:txBody>
      </p:sp>
      <p:sp>
        <p:nvSpPr>
          <p:cNvPr id="12" name="Rectangle 11"/>
          <p:cNvSpPr/>
          <p:nvPr/>
        </p:nvSpPr>
        <p:spPr>
          <a:xfrm>
            <a:off x="2335834" y="6115641"/>
            <a:ext cx="1630575" cy="523220"/>
          </a:xfrm>
          <a:prstGeom prst="rect">
            <a:avLst/>
          </a:prstGeom>
        </p:spPr>
        <p:txBody>
          <a:bodyPr wrap="none">
            <a:spAutoFit/>
          </a:bodyPr>
          <a:lstStyle/>
          <a:p>
            <a:r>
              <a:rPr lang="vi-VN" sz="2800" dirty="0">
                <a:latin typeface="Times New Roman" pitchFamily="18" charset="0"/>
                <a:cs typeface="Times New Roman" pitchFamily="18" charset="0"/>
              </a:rPr>
              <a:t>Góc DAC</a:t>
            </a:r>
            <a:endParaRPr lang="en-US" sz="2800" dirty="0">
              <a:latin typeface="Times New Roman" pitchFamily="18" charset="0"/>
              <a:cs typeface="Times New Roman" pitchFamily="18" charset="0"/>
            </a:endParaRPr>
          </a:p>
        </p:txBody>
      </p:sp>
      <p:sp>
        <p:nvSpPr>
          <p:cNvPr id="16" name="Rectangle 15"/>
          <p:cNvSpPr/>
          <p:nvPr/>
        </p:nvSpPr>
        <p:spPr>
          <a:xfrm>
            <a:off x="7529679" y="6099940"/>
            <a:ext cx="1362296" cy="523220"/>
          </a:xfrm>
          <a:prstGeom prst="rect">
            <a:avLst/>
          </a:prstGeom>
        </p:spPr>
        <p:txBody>
          <a:bodyPr wrap="none">
            <a:spAutoFit/>
          </a:bodyPr>
          <a:lstStyle/>
          <a:p>
            <a:r>
              <a:rPr lang="vi-VN" sz="2800" dirty="0">
                <a:latin typeface="Times New Roman" pitchFamily="18" charset="0"/>
                <a:cs typeface="Times New Roman" pitchFamily="18" charset="0"/>
              </a:rPr>
              <a:t>AD, AC</a:t>
            </a:r>
            <a:endParaRPr lang="en-US" sz="2800" dirty="0">
              <a:latin typeface="Times New Roman" pitchFamily="18" charset="0"/>
              <a:cs typeface="Times New Roman" pitchFamily="18" charset="0"/>
            </a:endParaRPr>
          </a:p>
        </p:txBody>
      </p:sp>
      <p:sp>
        <p:nvSpPr>
          <p:cNvPr id="17"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9" name="Object 18"/>
          <p:cNvGraphicFramePr>
            <a:graphicFrameLocks noChangeAspect="1"/>
          </p:cNvGraphicFramePr>
          <p:nvPr>
            <p:extLst>
              <p:ext uri="{D42A27DB-BD31-4B8C-83A1-F6EECF244321}">
                <p14:modId xmlns:p14="http://schemas.microsoft.com/office/powerpoint/2010/main" val="2523054259"/>
              </p:ext>
            </p:extLst>
          </p:nvPr>
        </p:nvGraphicFramePr>
        <p:xfrm>
          <a:off x="10409809" y="6155396"/>
          <a:ext cx="928166" cy="441259"/>
        </p:xfrm>
        <a:graphic>
          <a:graphicData uri="http://schemas.openxmlformats.org/presentationml/2006/ole">
            <mc:AlternateContent xmlns:mc="http://schemas.openxmlformats.org/markup-compatibility/2006">
              <mc:Choice xmlns:v="urn:schemas-microsoft-com:vml" Requires="v">
                <p:oleObj spid="_x0000_s16426" name="Equation" r:id="rId6" imgW="571252" imgH="266584" progId="Equation.DSMT4">
                  <p:embed/>
                </p:oleObj>
              </mc:Choice>
              <mc:Fallback>
                <p:oleObj name="Equation" r:id="rId6" imgW="571252" imgH="266584"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09809" y="6155396"/>
                        <a:ext cx="928166" cy="441259"/>
                      </a:xfrm>
                      <a:prstGeom prst="rect">
                        <a:avLst/>
                      </a:prstGeom>
                      <a:noFill/>
                    </p:spPr>
                  </p:pic>
                </p:oleObj>
              </mc:Fallback>
            </mc:AlternateContent>
          </a:graphicData>
        </a:graphic>
      </p:graphicFrame>
      <p:sp>
        <p:nvSpPr>
          <p:cNvPr id="23" name="Rectangle 22"/>
          <p:cNvSpPr/>
          <p:nvPr/>
        </p:nvSpPr>
        <p:spPr>
          <a:xfrm>
            <a:off x="5212313" y="6076121"/>
            <a:ext cx="444352" cy="523220"/>
          </a:xfrm>
          <a:prstGeom prst="rect">
            <a:avLst/>
          </a:prstGeom>
        </p:spPr>
        <p:txBody>
          <a:bodyPr wrap="none">
            <a:spAutoFit/>
          </a:bodyPr>
          <a:lstStyle/>
          <a:p>
            <a:r>
              <a:rPr lang="en-US" sz="2800" dirty="0">
                <a:latin typeface="Times New Roman" pitchFamily="18" charset="0"/>
                <a:cs typeface="Times New Roman" pitchFamily="18" charset="0"/>
              </a:rPr>
              <a:t>A</a:t>
            </a:r>
          </a:p>
        </p:txBody>
      </p:sp>
    </p:spTree>
    <p:extLst>
      <p:ext uri="{BB962C8B-B14F-4D97-AF65-F5344CB8AC3E}">
        <p14:creationId xmlns:p14="http://schemas.microsoft.com/office/powerpoint/2010/main" val="277512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8" grpId="0"/>
      <p:bldP spid="12" grpId="0"/>
      <p:bldP spid="16"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42414" y="568442"/>
            <a:ext cx="11638769" cy="1815882"/>
          </a:xfrm>
          <a:prstGeom prst="rect">
            <a:avLst/>
          </a:prstGeom>
        </p:spPr>
        <p:txBody>
          <a:bodyPr wrap="square">
            <a:spAutoFit/>
          </a:bodyPr>
          <a:lstStyle/>
          <a:p>
            <a:r>
              <a:rPr lang="en-US" sz="2800" b="1" dirty="0" err="1">
                <a:latin typeface="Times New Roman" pitchFamily="18" charset="0"/>
                <a:cs typeface="Times New Roman" pitchFamily="18" charset="0"/>
              </a:rPr>
              <a:t>Bài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tập</a:t>
            </a:r>
            <a:r>
              <a:rPr lang="en-US" sz="2800" b="1" dirty="0">
                <a:latin typeface="Times New Roman" pitchFamily="18" charset="0"/>
                <a:cs typeface="Times New Roman" pitchFamily="18" charset="0"/>
              </a:rPr>
              <a:t> 2 </a:t>
            </a:r>
            <a:r>
              <a:rPr lang="en-US" sz="2800" b="1" dirty="0" err="1">
                <a:latin typeface="Times New Roman" pitchFamily="18" charset="0"/>
                <a:cs typeface="Times New Roman" pitchFamily="18" charset="0"/>
              </a:rPr>
              <a:t>trang</a:t>
            </a:r>
            <a:r>
              <a:rPr lang="en-US" sz="2800" b="1" dirty="0">
                <a:latin typeface="Times New Roman" pitchFamily="18" charset="0"/>
                <a:cs typeface="Times New Roman" pitchFamily="18" charset="0"/>
              </a:rPr>
              <a:t> 88</a:t>
            </a:r>
            <a:r>
              <a:rPr lang="vi-VN" sz="2800" b="1" dirty="0">
                <a:latin typeface="Times New Roman" pitchFamily="18" charset="0"/>
                <a:cs typeface="Times New Roman" pitchFamily="18" charset="0"/>
              </a:rPr>
              <a:t>/</a:t>
            </a:r>
            <a:r>
              <a:rPr lang="en-US" sz="2800" b="1" dirty="0">
                <a:latin typeface="Times New Roman" pitchFamily="18" charset="0"/>
                <a:cs typeface="Times New Roman" pitchFamily="18" charset="0"/>
              </a:rPr>
              <a:t>SGK </a:t>
            </a:r>
          </a:p>
          <a:p>
            <a:r>
              <a:rPr lang="en-US" sz="2800" dirty="0">
                <a:latin typeface="Times New Roman" pitchFamily="18" charset="0"/>
                <a:cs typeface="Times New Roman" pitchFamily="18" charset="0"/>
              </a:rPr>
              <a:t>An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Hằng</a:t>
            </a:r>
            <a:r>
              <a:rPr lang="en-US" sz="2800" dirty="0">
                <a:latin typeface="Times New Roman" pitchFamily="18" charset="0"/>
                <a:cs typeface="Times New Roman" pitchFamily="18" charset="0"/>
              </a:rPr>
              <a:t>, My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Yến</a:t>
            </a:r>
            <a:r>
              <a:rPr lang="en-US" sz="2800" dirty="0">
                <a:latin typeface="Times New Roman" pitchFamily="18" charset="0"/>
                <a:cs typeface="Times New Roman" pitchFamily="18" charset="0"/>
              </a:rPr>
              <a:t> : </a:t>
            </a:r>
          </a:p>
          <a:p>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Hãy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góc</a:t>
            </a:r>
            <a:r>
              <a:rPr lang="en-US" sz="2800" dirty="0">
                <a:latin typeface="Times New Roman" pitchFamily="18" charset="0"/>
                <a:cs typeface="Times New Roman" pitchFamily="18" charset="0"/>
              </a:rPr>
              <a:t> A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bên</a:t>
            </a:r>
            <a:r>
              <a:rPr lang="en-US" sz="2800" dirty="0">
                <a:latin typeface="Times New Roman" pitchFamily="18" charset="0"/>
                <a:cs typeface="Times New Roman" pitchFamily="18" charset="0"/>
              </a:rPr>
              <a:t>”.  </a:t>
            </a:r>
          </a:p>
          <a:p>
            <a:r>
              <a:rPr lang="en-US" sz="2800" dirty="0" err="1">
                <a:latin typeface="Times New Roman" pitchFamily="18" charset="0"/>
                <a:cs typeface="Times New Roman" pitchFamily="18" charset="0"/>
              </a:rPr>
              <a:t>Hằng</a:t>
            </a:r>
            <a:r>
              <a:rPr lang="en-US" sz="2800" dirty="0">
                <a:latin typeface="Times New Roman" pitchFamily="18" charset="0"/>
                <a:cs typeface="Times New Roman" pitchFamily="18" charset="0"/>
              </a:rPr>
              <a:t>, My, </a:t>
            </a:r>
            <a:r>
              <a:rPr lang="en-US" sz="2800" dirty="0" err="1">
                <a:latin typeface="Times New Roman" pitchFamily="18" charset="0"/>
                <a:cs typeface="Times New Roman" pitchFamily="18" charset="0"/>
              </a:rPr>
              <a:t>Yến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sau</a:t>
            </a:r>
            <a:r>
              <a:rPr lang="en-US" sz="2800" dirty="0">
                <a:latin typeface="Times New Roman" pitchFamily="18" charset="0"/>
                <a:cs typeface="Times New Roman" pitchFamily="18" charset="0"/>
              </a:rPr>
              <a:t> : </a:t>
            </a:r>
          </a:p>
        </p:txBody>
      </p:sp>
      <p:sp>
        <p:nvSpPr>
          <p:cNvPr id="10"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p:cNvSpPr/>
          <p:nvPr/>
        </p:nvSpPr>
        <p:spPr>
          <a:xfrm>
            <a:off x="361049" y="5635275"/>
            <a:ext cx="11383619" cy="954107"/>
          </a:xfrm>
          <a:prstGeom prst="rect">
            <a:avLst/>
          </a:prstGeom>
          <a:solidFill>
            <a:schemeClr val="accent6">
              <a:lumMod val="40000"/>
              <a:lumOff val="60000"/>
            </a:schemeClr>
          </a:solidFill>
        </p:spPr>
        <p:txBody>
          <a:bodyPr wrap="square">
            <a:spAutoFit/>
          </a:bodyPr>
          <a:lstStyle/>
          <a:p>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thể có nhiều góc có chung một đỉnh. Vì thế các bạn Hằng, My, Yến có kết quả không giống nhau.</a:t>
            </a:r>
            <a:endParaRPr lang="en-US" sz="2800" dirty="0">
              <a:solidFill>
                <a:srgbClr val="FF0000"/>
              </a:solidFill>
              <a:latin typeface="Times New Roman" pitchFamily="18" charset="0"/>
              <a:cs typeface="Times New Roman" pitchFamily="18" charset="0"/>
            </a:endParaRPr>
          </a:p>
        </p:txBody>
      </p:sp>
      <p:sp>
        <p:nvSpPr>
          <p:cNvPr id="5" name="Rectangle 4"/>
          <p:cNvSpPr/>
          <p:nvPr/>
        </p:nvSpPr>
        <p:spPr>
          <a:xfrm>
            <a:off x="380950" y="4681168"/>
            <a:ext cx="10972801" cy="954107"/>
          </a:xfrm>
          <a:prstGeom prst="rect">
            <a:avLst/>
          </a:prstGeom>
        </p:spPr>
        <p:txBody>
          <a:bodyPr wrap="square">
            <a:spAutoFit/>
          </a:bodyPr>
          <a:lstStyle/>
          <a:p>
            <a:r>
              <a:rPr lang="vi-VN" sz="2800" dirty="0">
                <a:latin typeface="Times New Roman" pitchFamily="18" charset="0"/>
                <a:cs typeface="Times New Roman" pitchFamily="18" charset="0"/>
              </a:rPr>
              <a:t>An rất ngạc nhiên vì các bạn có câu trả lời không giống nhau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hãy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vậy</a:t>
            </a:r>
            <a:r>
              <a:rPr lang="en-US" sz="2800" dirty="0">
                <a:latin typeface="Times New Roman" pitchFamily="18" charset="0"/>
                <a:cs typeface="Times New Roman" pitchFamily="18" charset="0"/>
              </a:rPr>
              <a:t>.</a:t>
            </a:r>
          </a:p>
        </p:txBody>
      </p:sp>
      <p:pic>
        <p:nvPicPr>
          <p:cNvPr id="20" name="Picture 19" descr="C:\Users\Administrator\Desktop\2.png"/>
          <p:cNvPicPr/>
          <p:nvPr/>
        </p:nvPicPr>
        <p:blipFill>
          <a:blip r:embed="rId2">
            <a:extLst>
              <a:ext uri="{28A0092B-C50C-407E-A947-70E740481C1C}">
                <a14:useLocalDpi xmlns:a14="http://schemas.microsoft.com/office/drawing/2010/main" val="0"/>
              </a:ext>
            </a:extLst>
          </a:blip>
          <a:srcRect/>
          <a:stretch>
            <a:fillRect/>
          </a:stretch>
        </p:blipFill>
        <p:spPr bwMode="auto">
          <a:xfrm>
            <a:off x="7547262" y="674458"/>
            <a:ext cx="3478547" cy="1746617"/>
          </a:xfrm>
          <a:prstGeom prst="rect">
            <a:avLst/>
          </a:prstGeom>
          <a:noFill/>
          <a:ln>
            <a:noFill/>
          </a:ln>
        </p:spPr>
      </p:pic>
      <p:pic>
        <p:nvPicPr>
          <p:cNvPr id="21" name="Picture 20" descr="C:\Users\Administrator\Desktop\2b.png"/>
          <p:cNvPicPr/>
          <p:nvPr/>
        </p:nvPicPr>
        <p:blipFill>
          <a:blip r:embed="rId3">
            <a:extLst>
              <a:ext uri="{28A0092B-C50C-407E-A947-70E740481C1C}">
                <a14:useLocalDpi xmlns:a14="http://schemas.microsoft.com/office/drawing/2010/main" val="0"/>
              </a:ext>
            </a:extLst>
          </a:blip>
          <a:srcRect/>
          <a:stretch>
            <a:fillRect/>
          </a:stretch>
        </p:blipFill>
        <p:spPr bwMode="auto">
          <a:xfrm>
            <a:off x="1492434" y="2301807"/>
            <a:ext cx="8938728" cy="2402722"/>
          </a:xfrm>
          <a:prstGeom prst="rect">
            <a:avLst/>
          </a:prstGeom>
          <a:noFill/>
          <a:ln>
            <a:noFill/>
          </a:ln>
        </p:spPr>
      </p:pic>
    </p:spTree>
    <p:extLst>
      <p:ext uri="{BB962C8B-B14F-4D97-AF65-F5344CB8AC3E}">
        <p14:creationId xmlns:p14="http://schemas.microsoft.com/office/powerpoint/2010/main" val="2871697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3616</TotalTime>
  <Words>770</Words>
  <Application>Microsoft Office PowerPoint</Application>
  <PresentationFormat>Widescreen</PresentationFormat>
  <Paragraphs>83</Paragraphs>
  <Slides>16</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Calibri Light</vt:lpstr>
      <vt:lpstr>Times New Roman</vt:lpstr>
      <vt:lpstr>Office Theme</vt:lpstr>
      <vt:lpstr>Equation</vt:lpstr>
      <vt:lpstr>Từ các ví dụ trên chúng ta sẽ đi tìm hiểu rõ hơn về góc , cách kí hiệu góc và cách vẽ góc, tìm hiểu về góc bẹt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Thực hiện phép tính</dc:title>
  <dc:creator>Admin</dc:creator>
  <cp:lastModifiedBy>tran chithanh</cp:lastModifiedBy>
  <cp:revision>109</cp:revision>
  <dcterms:created xsi:type="dcterms:W3CDTF">2021-08-17T09:32:47Z</dcterms:created>
  <dcterms:modified xsi:type="dcterms:W3CDTF">2022-02-11T08:53:10Z</dcterms:modified>
</cp:coreProperties>
</file>