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80" r:id="rId3"/>
    <p:sldId id="303" r:id="rId4"/>
    <p:sldId id="295" r:id="rId5"/>
    <p:sldId id="283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4" r:id="rId14"/>
    <p:sldId id="305" r:id="rId15"/>
    <p:sldId id="306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800000"/>
    <a:srgbClr val="6600CC"/>
    <a:srgbClr val="FF0066"/>
    <a:srgbClr val="FF0000"/>
    <a:srgbClr val="E5E020"/>
    <a:srgbClr val="067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3" autoAdjust="0"/>
    <p:restoredTop sz="94660"/>
  </p:normalViewPr>
  <p:slideViewPr>
    <p:cSldViewPr>
      <p:cViewPr varScale="1">
        <p:scale>
          <a:sx n="68" d="100"/>
          <a:sy n="68" d="100"/>
        </p:scale>
        <p:origin x="124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C8C33-A5CC-4FB8-90A9-A09628B0B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FF642-DC0B-4EDB-A771-424701B34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3B141-9E5F-4C44-9F9B-D57F39476F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2610E96-DF14-4AE8-9BD8-729D404E42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3D9E301-9CFE-40FE-8C83-95942DD0D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F9F1C-F58A-4459-A903-D1D334D6B5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F1758-6840-4B3C-AC4E-41D532D7E5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7648C-FE47-47CA-ADDB-5C549CDD4F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50F73-C069-4B59-9861-7B038A566A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C466B-1A68-4673-8382-ADF63969E4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94AD8C-A682-4CCE-8DD0-F47589A884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69F72-C019-477A-9C4D-BF96A70244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0B6E4-F05D-41BB-9CA2-7A8650DEF7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CEA8384-8A14-43AB-9285-C8D82DBAA9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600200"/>
            <a:ext cx="6858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thực hành 9:</a:t>
            </a:r>
          </a:p>
          <a:p>
            <a:pPr algn="ctr">
              <a:buFontTx/>
              <a:buNone/>
            </a:pPr>
            <a:endParaRPr lang="en-US" sz="3200" b="1" dirty="0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TẠO BIỂU ĐỒ ĐỂ MINH HỌA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0" y="3024188"/>
            <a:ext cx="5486400" cy="1752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800">
                <a:latin typeface="Arial" charset="0"/>
              </a:rPr>
              <a:t>                         sử dụng</a:t>
            </a:r>
          </a:p>
          <a:p>
            <a:pPr algn="ctr"/>
            <a:r>
              <a:rPr lang="en-US" sz="2800">
                <a:latin typeface="Arial" charset="0"/>
              </a:rPr>
              <a:t> lệnh       (cut) và        (Paste)</a:t>
            </a:r>
          </a:p>
          <a:p>
            <a:r>
              <a:rPr lang="en-US" sz="2800">
                <a:latin typeface="Arial" charset="0"/>
              </a:rPr>
              <a:t>Sang cột F.</a:t>
            </a:r>
          </a:p>
          <a:p>
            <a:pPr algn="ctr"/>
            <a:endParaRPr lang="en-US" sz="2800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839200" cy="4945063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en-US" sz="2400" dirty="0"/>
              <a:t> </a:t>
            </a:r>
            <a:r>
              <a:rPr lang="en-US" b="1" dirty="0">
                <a:solidFill>
                  <a:srgbClr val="0000FF"/>
                </a:solidFill>
              </a:rPr>
              <a:t>Bài tập 2: Tạo và thay đổi dạng biểu đồ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d) Thực hiện thao tác xóa cột để có trang tính gồm 2 cột Lớp và Tổng cộng.</a:t>
            </a:r>
          </a:p>
          <a:p>
            <a:pPr marL="0" indent="0">
              <a:lnSpc>
                <a:spcPct val="90000"/>
              </a:lnSpc>
              <a:buFontTx/>
              <a:buChar char="-"/>
            </a:pPr>
            <a:r>
              <a:rPr lang="en-US" sz="2800" dirty="0">
                <a:solidFill>
                  <a:srgbClr val="990033"/>
                </a:solidFill>
              </a:rPr>
              <a:t>Các bước thực hiện: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B1: Bôi đen cột B, 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800" dirty="0"/>
          </a:p>
          <a:p>
            <a:pPr marL="0" indent="0">
              <a:lnSpc>
                <a:spcPct val="90000"/>
              </a:lnSpc>
              <a:buFontTx/>
              <a:buNone/>
            </a:pPr>
            <a:endParaRPr lang="en-US" sz="2800" dirty="0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B2: Bôi đen cột B vào 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	Insert\ Delete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US" sz="2800" dirty="0"/>
              <a:t>		</a:t>
            </a:r>
          </a:p>
        </p:txBody>
      </p:sp>
      <p:pic>
        <p:nvPicPr>
          <p:cNvPr id="7271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819400"/>
            <a:ext cx="3209925" cy="2581275"/>
          </a:xfrm>
          <a:prstGeom prst="rect">
            <a:avLst/>
          </a:prstGeom>
          <a:noFill/>
        </p:spPr>
      </p:pic>
      <p:pic>
        <p:nvPicPr>
          <p:cNvPr id="7271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3429000"/>
            <a:ext cx="468313" cy="533400"/>
          </a:xfrm>
          <a:prstGeom prst="rect">
            <a:avLst/>
          </a:prstGeom>
          <a:noFill/>
        </p:spPr>
      </p:pic>
      <p:pic>
        <p:nvPicPr>
          <p:cNvPr id="7271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13138"/>
            <a:ext cx="533400" cy="476250"/>
          </a:xfrm>
          <a:prstGeom prst="rect">
            <a:avLst/>
          </a:prstGeom>
          <a:noFill/>
        </p:spPr>
      </p:pic>
      <p:pic>
        <p:nvPicPr>
          <p:cNvPr id="72721" name="Picture 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2819400"/>
            <a:ext cx="3429000" cy="2590800"/>
          </a:xfrm>
          <a:prstGeom prst="rect">
            <a:avLst/>
          </a:prstGeom>
          <a:noFill/>
        </p:spPr>
      </p:pic>
      <p:pic>
        <p:nvPicPr>
          <p:cNvPr id="72723" name="Picture 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2819400"/>
            <a:ext cx="34290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2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27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27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2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305800" cy="4945063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b="1" dirty="0">
                <a:solidFill>
                  <a:srgbClr val="0000FF"/>
                </a:solidFill>
              </a:rPr>
              <a:t>Bài tập 2: Tạo và thay đổi dạng biểu đồ</a:t>
            </a:r>
          </a:p>
          <a:p>
            <a:pPr marL="0" indent="0">
              <a:buFontTx/>
              <a:buNone/>
            </a:pPr>
            <a:r>
              <a:rPr lang="en-US" sz="2800" dirty="0"/>
              <a:t>e) Tạo biểu đồ hình tròn trên cơ sở dữ liệu của khối A4:B9. Đổi biểu đồ nhận được thành biểu đồ hình gấp khúc và sau đó thành hình cột.</a:t>
            </a:r>
          </a:p>
          <a:p>
            <a:pPr marL="0" indent="0">
              <a:buFontTx/>
              <a:buNone/>
            </a:pPr>
            <a:endParaRPr lang="en-US" sz="2400" dirty="0"/>
          </a:p>
          <a:p>
            <a:pPr marL="0" indent="0">
              <a:buFontTx/>
              <a:buNone/>
            </a:pPr>
            <a:endParaRPr lang="en-US" sz="2800" dirty="0"/>
          </a:p>
        </p:txBody>
      </p:sp>
      <p:pic>
        <p:nvPicPr>
          <p:cNvPr id="73739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352800"/>
            <a:ext cx="2082800" cy="1979613"/>
          </a:xfrm>
          <a:prstGeom prst="rect">
            <a:avLst/>
          </a:prstGeom>
          <a:noFill/>
        </p:spPr>
      </p:pic>
      <p:pic>
        <p:nvPicPr>
          <p:cNvPr id="73740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3352800"/>
            <a:ext cx="2133600" cy="2054225"/>
          </a:xfrm>
          <a:prstGeom prst="rect">
            <a:avLst/>
          </a:prstGeom>
          <a:noFill/>
        </p:spPr>
      </p:pic>
      <p:pic>
        <p:nvPicPr>
          <p:cNvPr id="7374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3352800"/>
            <a:ext cx="2133600" cy="2019300"/>
          </a:xfrm>
          <a:prstGeom prst="rect">
            <a:avLst/>
          </a:prstGeom>
          <a:noFill/>
        </p:spPr>
      </p:pic>
      <p:sp>
        <p:nvSpPr>
          <p:cNvPr id="73742" name="AutoShape 14"/>
          <p:cNvSpPr>
            <a:spLocks noChangeArrowheads="1"/>
          </p:cNvSpPr>
          <p:nvPr/>
        </p:nvSpPr>
        <p:spPr bwMode="auto">
          <a:xfrm>
            <a:off x="2819400" y="3962400"/>
            <a:ext cx="609600" cy="533400"/>
          </a:xfrm>
          <a:prstGeom prst="righ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3" name="AutoShape 15"/>
          <p:cNvSpPr>
            <a:spLocks noChangeArrowheads="1"/>
          </p:cNvSpPr>
          <p:nvPr/>
        </p:nvSpPr>
        <p:spPr bwMode="auto">
          <a:xfrm>
            <a:off x="6019800" y="4038600"/>
            <a:ext cx="609600" cy="533400"/>
          </a:xfrm>
          <a:prstGeom prst="righ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2" grpId="0" animBg="1"/>
      <p:bldP spid="737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1411" y="717842"/>
            <a:ext cx="8906493" cy="685800"/>
          </a:xfrm>
          <a:noFill/>
          <a:ln/>
        </p:spPr>
        <p:txBody>
          <a:bodyPr>
            <a:noAutofit/>
          </a:bodyPr>
          <a:lstStyle/>
          <a:p>
            <a:pPr algn="l"/>
            <a:r>
              <a:rPr lang="en-US" sz="3200" b="1" dirty="0">
                <a:solidFill>
                  <a:schemeClr val="tx1"/>
                </a:solidFill>
              </a:rPr>
              <a:t>Bài 3: Mở bảng tính </a:t>
            </a:r>
            <a:r>
              <a:rPr lang="en-US" sz="3200" b="1" i="1" dirty="0">
                <a:solidFill>
                  <a:schemeClr val="tx1"/>
                </a:solidFill>
              </a:rPr>
              <a:t>Bang diem lop em</a:t>
            </a:r>
            <a:r>
              <a:rPr lang="en-US" sz="3200" b="1" dirty="0">
                <a:solidFill>
                  <a:schemeClr val="tx1"/>
                </a:solidFill>
              </a:rPr>
              <a:t> lưu trong bài thực hành 7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222663" y="1600200"/>
            <a:ext cx="8616537" cy="5257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en-US" sz="3200" dirty="0"/>
              <a:t>Sử dụng hàm thích hợp, hãy tính điểm trung bình theo từng môn học của cả lớp vào hàng dưới cùng của danh sách dữ liệu.</a:t>
            </a:r>
          </a:p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en-US" sz="3200" dirty="0"/>
              <a:t>Tạo biểu đồ cột để minh hoạ điểm trung bình các môn học của cả lớp.</a:t>
            </a:r>
          </a:p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lphaLcParenR"/>
            </a:pPr>
            <a:r>
              <a:rPr lang="en-US" sz="3200" dirty="0"/>
              <a:t>Thực hiện thao tác sao chép và dán, hãy sao chép biểu đồ tạo được trên trang tính vào văn bản Word. </a:t>
            </a:r>
          </a:p>
        </p:txBody>
      </p:sp>
    </p:spTree>
    <p:extLst>
      <p:ext uri="{BB962C8B-B14F-4D97-AF65-F5344CB8AC3E}">
        <p14:creationId xmlns:p14="http://schemas.microsoft.com/office/powerpoint/2010/main" val="277022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4800" y="304800"/>
            <a:ext cx="7239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3200" b="0" i="0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Lập công thức tính cho môn Toán.</a:t>
            </a:r>
            <a:endParaRPr kumimoji="0" lang="en-US" sz="3200" b="0" i="0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131" descr="Giải bài tập Tin học 7 | Để học tốt Tin họ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5667375" cy="144780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3200400"/>
            <a:ext cx="83776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    → C17 = AVERAGE(C5:C16)</a:t>
            </a:r>
            <a:endParaRPr kumimoji="0" lang="en-US" sz="2800" b="0" i="0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    Nhập công thức vào ô C17 và nhấn phím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Enter </a:t>
            </a: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0" i="0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4648200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Sau đó kéo thả chuột để copy công thức để tính cho môn khác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382000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b. Tạo biểu đồ cột để minh hoạ điểm trung bình các môn học của cả lớp.</a:t>
            </a: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81000" y="12192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Chỉ định miền dữ liệu: Kéo thả chuột đồng thời giữ phím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Ctrl</a:t>
            </a: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để chọn các khối C4:G4 và C17:G17:</a:t>
            </a:r>
            <a:r>
              <a:rPr kumimoji="0" lang="en-US" sz="2800" b="0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2209800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→ Chọn dạng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Column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trong nhóm Charts </a:t>
            </a:r>
            <a:endParaRPr lang="en-US" sz="2800" dirty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04800" y="2971800"/>
            <a:ext cx="8839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Chỉnh sửa biểu đồ.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 + Chọn biểu đồ→</a:t>
            </a:r>
            <a:r>
              <a:rPr lang="en-US" sz="2800" b="1" i="1" dirty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Design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Select Data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143" descr="Giải bài tập Tin học 7 | Để học tốt Tin họ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3352800"/>
            <a:ext cx="638175" cy="638175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4191000"/>
            <a:ext cx="8077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+ Cửa sổ mới hiện ra,</a:t>
            </a:r>
            <a:r>
              <a:rPr kumimoji="0" lang="en-US" sz="2800" b="1" i="0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chọn phần chú giải cần chỉnh sửa và nháy chọn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Edit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85800" y="5181600"/>
            <a:ext cx="7848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Nhập tên mới cho chú giải vào ô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Series name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và nháy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OK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533400"/>
            <a:ext cx="8305800" cy="112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c. Thực hiện thao tác sao chép và dán, hãy sao chép biểu đồ tạo được trên trang tính vào văn bản Word. 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1000" y="1676400"/>
            <a:ext cx="853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 - Bước 1: Nháy chuột vào biểu đồ→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Home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7" name="Picture 149" descr="Giải bài tập Tin học 7 | Để học tốt Tin học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2400" y="1676400"/>
            <a:ext cx="1219200" cy="685800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62000" y="2438400"/>
            <a:ext cx="769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Bước 2: Khởi động trang văn bản Word: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2600" y="3124200"/>
            <a:ext cx="2068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 </a:t>
            </a:r>
            <a:r>
              <a:rPr lang="en-US" sz="28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Home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→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Giải bài tập Tin học 7 | Để học tốt Tin học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29718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49" name="Rectangle 285"/>
          <p:cNvSpPr>
            <a:spLocks noGrp="1" noChangeArrowheads="1"/>
          </p:cNvSpPr>
          <p:nvPr>
            <p:ph type="ctrTitle"/>
          </p:nvPr>
        </p:nvSpPr>
        <p:spPr>
          <a:xfrm>
            <a:off x="228600" y="152400"/>
            <a:ext cx="7596187" cy="609600"/>
          </a:xfrm>
        </p:spPr>
        <p:txBody>
          <a:bodyPr/>
          <a:lstStyle/>
          <a:p>
            <a:pPr algn="l"/>
            <a:r>
              <a:rPr lang="en-US" sz="3200" dirty="0">
                <a:solidFill>
                  <a:srgbClr val="A50021"/>
                </a:solidFill>
                <a:latin typeface="Times New Roman" pitchFamily="18" charset="0"/>
              </a:rPr>
              <a:t>Bài tập 1. Lập trang tính và tạo biểu đồ.</a:t>
            </a:r>
          </a:p>
        </p:txBody>
      </p:sp>
      <p:sp>
        <p:nvSpPr>
          <p:cNvPr id="288" name="Rectangle 292"/>
          <p:cNvSpPr>
            <a:spLocks noChangeArrowheads="1"/>
          </p:cNvSpPr>
          <p:nvPr/>
        </p:nvSpPr>
        <p:spPr bwMode="auto">
          <a:xfrm>
            <a:off x="228600" y="1371600"/>
            <a:ext cx="8915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514350" indent="-514350">
              <a:spcBef>
                <a:spcPts val="300"/>
              </a:spcBef>
              <a:spcAft>
                <a:spcPts val="300"/>
              </a:spcAft>
              <a:buAutoNum type="alphaLcParenR"/>
            </a:pPr>
            <a:r>
              <a:rPr lang="en-US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 động Excel nhập dữ liệu vào trang tính như hình sau và lưu lại bảng tính.</a:t>
            </a:r>
          </a:p>
          <a:p>
            <a:pPr marL="514350" indent="-514350">
              <a:spcBef>
                <a:spcPts val="300"/>
              </a:spcBef>
              <a:spcAft>
                <a:spcPts val="300"/>
              </a:spcAft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Tính tổng số học sinh giỏi và tỉ lệ học học sinh giỏi trên sĩ số của từng lớp và định dạng kết quả.</a:t>
            </a:r>
            <a:br>
              <a:rPr lang="en-US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fr-FR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9" name="Picture 288" descr="Giải bài tập Tin học 7 | Để học tốt Tin học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819400"/>
            <a:ext cx="7467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3810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Tổng số học sinh giỏi = Số học sinh giỏi nam + Số học sinh giỏi nữ.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Nhập công thức vào ô E5, 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=SUM(C5,D5)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r>
              <a:rPr kumimoji="0" lang="en-US" sz="2800" b="1" i="1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Enter</a:t>
            </a:r>
            <a:r>
              <a:rPr lang="en-US" sz="28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sau đó copy công thức xuống phía dưới.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Giải bài tập Tin học 7 | Để học tốt Tin học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057400"/>
            <a:ext cx="82296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381000" y="3352800"/>
            <a:ext cx="8153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Nhập công thức vào ô F5, 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=E5/B5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hangingPunct="0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 </a:t>
            </a:r>
            <a:r>
              <a:rPr lang="en-US" sz="2800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Enter, sau đó copy công thức xuống phía dưới.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3" name="Rectangle 3"/>
          <p:cNvSpPr>
            <a:spLocks noChangeArrowheads="1"/>
          </p:cNvSpPr>
          <p:nvPr/>
        </p:nvSpPr>
        <p:spPr bwMode="auto">
          <a:xfrm>
            <a:off x="228600" y="4419600"/>
            <a:ext cx="8763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Chọn cột tỉ lệ →</a:t>
            </a:r>
            <a:r>
              <a:rPr lang="en-US" sz="2800" b="1" i="1" dirty="0">
                <a:solidFill>
                  <a:srgbClr val="008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Home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</a:t>
            </a:r>
            <a:r>
              <a:rPr lang="en-US" sz="2800" b="1" i="1" dirty="0">
                <a:solidFill>
                  <a:srgbClr val="008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Number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</a:t>
            </a:r>
            <a:endParaRPr kumimoji="0" lang="en-US" sz="2800" b="1" i="0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6802" name="Picture 20" descr="Giải bài tập Tin học 7 | Để học tốt Tin học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648200"/>
            <a:ext cx="304800" cy="277091"/>
          </a:xfrm>
          <a:prstGeom prst="rect">
            <a:avLst/>
          </a:prstGeom>
          <a:noFill/>
        </p:spPr>
      </p:pic>
      <p:pic>
        <p:nvPicPr>
          <p:cNvPr id="10" name="Picture 9" descr="Giải bài tập Tin học 7 | Để học tốt Tin học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67000" y="5181600"/>
            <a:ext cx="68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28600" y="518160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Tiếp theo Chọn        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Number 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Percentage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 tại ô Decimal places nhập số 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381000" y="1020763"/>
            <a:ext cx="8837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)Tạo biểu đồ cột trên cơ sở dữ liệu của khối </a:t>
            </a:r>
            <a:r>
              <a:rPr lang="en-US" sz="3200" u="sng" dirty="0"/>
              <a:t>A4:F9.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85"/>
          <p:cNvSpPr txBox="1">
            <a:spLocks noChangeArrowheads="1"/>
          </p:cNvSpPr>
          <p:nvPr/>
        </p:nvSpPr>
        <p:spPr bwMode="auto">
          <a:xfrm>
            <a:off x="228600" y="304800"/>
            <a:ext cx="759618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 tập 1. Lập trang tính và tạo biểu đồ.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457200" y="19812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họn khối A4:F9→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Insert Chọn dạng biểu đồ trong nhóm Charts</a:t>
            </a:r>
            <a:r>
              <a:rPr kumimoji="0" lang="en-US" sz="2800" b="1" i="0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21" name="Rectangle 285"/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7391400" cy="533400"/>
          </a:xfrm>
        </p:spPr>
        <p:txBody>
          <a:bodyPr/>
          <a:lstStyle/>
          <a:p>
            <a:pPr algn="l"/>
            <a:r>
              <a:rPr lang="en-US" sz="3200" b="1" dirty="0">
                <a:solidFill>
                  <a:srgbClr val="A50021"/>
                </a:solidFill>
                <a:latin typeface="Times New Roman" pitchFamily="18" charset="0"/>
              </a:rPr>
              <a:t>Bài tập 1. Lập trang tính và tạo biểu đồ.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381000" y="990600"/>
            <a:ext cx="8305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d) Xóa biểu đồ và tạo lại biểu đồ với miền dữ liệu là các khối A4:A9 và D4:E9.</a:t>
            </a:r>
          </a:p>
          <a:p>
            <a:pPr>
              <a:buFontTx/>
              <a:buChar char="-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Xóa biểu đồ →Chọn biểu đồ →Delete</a:t>
            </a:r>
          </a:p>
          <a:p>
            <a:pPr>
              <a:buFontTx/>
              <a:buChar char="-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Tạo biểu đồ →</a:t>
            </a:r>
            <a:r>
              <a:rPr lang="en-US" sz="2800" u="sng" dirty="0"/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Kéo thả chuột đồng thời giữ phím 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 để chọn các khối A4:A9 và D4:E9 →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→ Chọn dạng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Column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trong nhóm Charts </a:t>
            </a:r>
          </a:p>
          <a:p>
            <a:pPr>
              <a:buFontTx/>
              <a:buChar char="-"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365125" y="493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304800" y="1219200"/>
            <a:ext cx="817499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d) Tạo biểu đồ cột trên cơ sở dữ liệu của khối A4:C9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704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9675" y="2590800"/>
            <a:ext cx="3667125" cy="2752725"/>
          </a:xfrm>
          <a:prstGeom prst="rect">
            <a:avLst/>
          </a:prstGeom>
          <a:noFill/>
        </p:spPr>
      </p:pic>
      <p:pic>
        <p:nvPicPr>
          <p:cNvPr id="8704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075" y="2590800"/>
            <a:ext cx="3505200" cy="2819400"/>
          </a:xfrm>
          <a:prstGeom prst="rect">
            <a:avLst/>
          </a:prstGeom>
          <a:noFill/>
        </p:spPr>
      </p:pic>
      <p:sp>
        <p:nvSpPr>
          <p:cNvPr id="87049" name="AutoShape 9"/>
          <p:cNvSpPr>
            <a:spLocks noChangeArrowheads="1"/>
          </p:cNvSpPr>
          <p:nvPr/>
        </p:nvSpPr>
        <p:spPr bwMode="auto">
          <a:xfrm>
            <a:off x="3800475" y="38862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85"/>
          <p:cNvSpPr txBox="1">
            <a:spLocks noChangeArrowheads="1"/>
          </p:cNvSpPr>
          <p:nvPr/>
        </p:nvSpPr>
        <p:spPr bwMode="auto">
          <a:xfrm>
            <a:off x="457200" y="457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Bài tập 1. Lập trang tính và tạo biểu đồ.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8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/>
      <p:bldP spid="870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685800"/>
            <a:ext cx="9144000" cy="563880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           </a:t>
            </a:r>
            <a:r>
              <a:rPr lang="en-US" sz="2800" b="1" dirty="0">
                <a:solidFill>
                  <a:srgbClr val="0000FF"/>
                </a:solidFill>
              </a:rPr>
              <a:t>Bài tập 2: Tạo và thay đổi dạng biểu đồ</a:t>
            </a: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81000" y="977900"/>
            <a:ext cx="830580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 fontAlgn="b">
              <a:buFontTx/>
              <a:buAutoNum type="alphaLcParenR"/>
            </a:pPr>
            <a:r>
              <a:rPr lang="en-US" sz="2800" dirty="0">
                <a:latin typeface="Arial" charset="0"/>
              </a:rPr>
              <a:t>Tạo mới một biểu đồ đường gấp khúc trên cơ sở dữ liệu của khối A4:C9</a:t>
            </a:r>
          </a:p>
          <a:p>
            <a:pPr marL="342900" indent="-342900" fontAlgn="b">
              <a:buFontTx/>
              <a:buAutoNum type="alphaLcParenR"/>
            </a:pPr>
            <a:endParaRPr lang="en-US" sz="2400" dirty="0">
              <a:latin typeface="Arial" charset="0"/>
            </a:endParaRPr>
          </a:p>
          <a:p>
            <a:pPr marL="342900" indent="-342900" fontAlgn="b">
              <a:buFontTx/>
              <a:buAutoNum type="alphaLcParenR"/>
            </a:pPr>
            <a:endParaRPr lang="en-US" sz="2400" dirty="0">
              <a:latin typeface="Arial" charset="0"/>
            </a:endParaRPr>
          </a:p>
          <a:p>
            <a:pPr marL="342900" indent="-342900" fontAlgn="b">
              <a:buFontTx/>
              <a:buAutoNum type="alphaLcParenR"/>
            </a:pPr>
            <a:endParaRPr lang="en-US" sz="2400" dirty="0">
              <a:latin typeface="Arial" charset="0"/>
            </a:endParaRPr>
          </a:p>
          <a:p>
            <a:pPr marL="342900" indent="-342900" fontAlgn="b">
              <a:buFontTx/>
              <a:buAutoNum type="alphaLcParenR"/>
            </a:pPr>
            <a:endParaRPr lang="en-US" sz="2400" dirty="0">
              <a:latin typeface="Arial" charset="0"/>
            </a:endParaRPr>
          </a:p>
          <a:p>
            <a:pPr marL="342900" indent="-342900" fontAlgn="b">
              <a:buFontTx/>
              <a:buAutoNum type="alphaLcParenR"/>
            </a:pPr>
            <a:endParaRPr lang="en-US" sz="2400" dirty="0">
              <a:latin typeface="Arial" charset="0"/>
            </a:endParaRPr>
          </a:p>
          <a:p>
            <a:pPr marL="342900" indent="-342900" fontAlgn="b"/>
            <a:endParaRPr lang="en-US" sz="2400" dirty="0">
              <a:latin typeface="Arial" charset="0"/>
            </a:endParaRPr>
          </a:p>
          <a:p>
            <a:pPr marL="342900" indent="-342900" fontAlgn="b">
              <a:buFontTx/>
              <a:buAutoNum type="alphaLcParenR"/>
            </a:pPr>
            <a:endParaRPr lang="en-US" dirty="0"/>
          </a:p>
        </p:txBody>
      </p:sp>
      <p:pic>
        <p:nvPicPr>
          <p:cNvPr id="69647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2819400"/>
            <a:ext cx="3429000" cy="2589213"/>
          </a:xfrm>
          <a:prstGeom prst="rect">
            <a:avLst/>
          </a:prstGeom>
          <a:noFill/>
        </p:spPr>
      </p:pic>
      <p:pic>
        <p:nvPicPr>
          <p:cNvPr id="69651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819400"/>
            <a:ext cx="3381375" cy="2743200"/>
          </a:xfrm>
          <a:prstGeom prst="rect">
            <a:avLst/>
          </a:prstGeom>
          <a:noFill/>
        </p:spPr>
      </p:pic>
      <p:sp>
        <p:nvSpPr>
          <p:cNvPr id="69652" name="AutoShape 20"/>
          <p:cNvSpPr>
            <a:spLocks noChangeArrowheads="1"/>
          </p:cNvSpPr>
          <p:nvPr/>
        </p:nvSpPr>
        <p:spPr bwMode="auto">
          <a:xfrm>
            <a:off x="4114800" y="3962400"/>
            <a:ext cx="762000" cy="533400"/>
          </a:xfrm>
          <a:prstGeom prst="righ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" grpId="0"/>
      <p:bldP spid="696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143000"/>
            <a:ext cx="9144000" cy="5257800"/>
          </a:xfrm>
        </p:spPr>
        <p:txBody>
          <a:bodyPr/>
          <a:lstStyle/>
          <a:p>
            <a:pPr marL="0" indent="228600" algn="ctr">
              <a:buFontTx/>
              <a:buNone/>
            </a:pPr>
            <a:r>
              <a:rPr lang="en-US" sz="2400" dirty="0"/>
              <a:t> </a:t>
            </a:r>
            <a:r>
              <a:rPr lang="en-US" sz="2800" b="1" dirty="0">
                <a:solidFill>
                  <a:srgbClr val="0000FF"/>
                </a:solidFill>
              </a:rPr>
              <a:t>Bài tập 2: Tạo và thay đổi dạng biểu đồ</a:t>
            </a:r>
          </a:p>
          <a:p>
            <a:pPr marL="0" indent="228600">
              <a:buFontTx/>
              <a:buNone/>
            </a:pPr>
            <a:r>
              <a:rPr lang="en-US" sz="2800" dirty="0"/>
              <a:t>b) Nháy chọn lại biểu đồ cột đã tạo ở trong mục d) của Bài tập 1 và đổi dạng biểu đồ thành biểu đồ đường gấp khúc. So sánh với kết quả nhận được ở mục a) của Bài tập 2</a:t>
            </a:r>
          </a:p>
          <a:p>
            <a:pPr marL="0" indent="228600"/>
            <a:r>
              <a:rPr lang="en-US" sz="2800" dirty="0"/>
              <a:t>Các bước thực hiện:</a:t>
            </a:r>
          </a:p>
          <a:p>
            <a:pPr marL="0" indent="228600">
              <a:buFontTx/>
              <a:buNone/>
            </a:pPr>
            <a:r>
              <a:rPr lang="en-US" sz="2800" dirty="0"/>
              <a:t>	B1: Chọn biểu đồ trong mục d) của Bài tập 1.</a:t>
            </a:r>
          </a:p>
          <a:p>
            <a:pPr marL="0" indent="228600">
              <a:buFontTx/>
              <a:buNone/>
            </a:pPr>
            <a:r>
              <a:rPr lang="en-US" sz="2800" dirty="0"/>
              <a:t>	B2: Trong thanh công cụ Chat mở lênh Chat type chọn biểu đồ gấp khúc.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06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06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06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06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12" name="Group 32"/>
          <p:cNvGraphicFramePr>
            <a:graphicFrameLocks noGrp="1"/>
          </p:cNvGraphicFramePr>
          <p:nvPr>
            <p:ph sz="half" idx="1"/>
          </p:nvPr>
        </p:nvGraphicFramePr>
        <p:xfrm>
          <a:off x="0" y="457200"/>
          <a:ext cx="9144000" cy="5181600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16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Bài tập 2: Tạo và thay đổi dạng biểu đồ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c) Đổi dạng biểu đồ vừa nhận được ở mục b) thành biểu đồ hình tròn.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1713" name="Picture 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590800"/>
            <a:ext cx="3200400" cy="2168525"/>
          </a:xfrm>
          <a:prstGeom prst="rect">
            <a:avLst/>
          </a:prstGeom>
          <a:noFill/>
        </p:spPr>
      </p:pic>
      <p:pic>
        <p:nvPicPr>
          <p:cNvPr id="71715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514600"/>
            <a:ext cx="3200400" cy="2128838"/>
          </a:xfrm>
          <a:prstGeom prst="rect">
            <a:avLst/>
          </a:prstGeom>
          <a:noFill/>
        </p:spPr>
      </p:pic>
      <p:sp>
        <p:nvSpPr>
          <p:cNvPr id="71716" name="AutoShape 36"/>
          <p:cNvSpPr>
            <a:spLocks noChangeArrowheads="1"/>
          </p:cNvSpPr>
          <p:nvPr/>
        </p:nvSpPr>
        <p:spPr bwMode="auto">
          <a:xfrm>
            <a:off x="4038600" y="3886200"/>
            <a:ext cx="1066800" cy="533400"/>
          </a:xfrm>
          <a:prstGeom prst="rightArrow">
            <a:avLst>
              <a:gd name="adj1" fmla="val 50000"/>
              <a:gd name="adj2" fmla="val 285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881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VNI-Times</vt:lpstr>
      <vt:lpstr>Wingdings</vt:lpstr>
      <vt:lpstr>Default Design</vt:lpstr>
      <vt:lpstr>PowerPoint Presentation</vt:lpstr>
      <vt:lpstr>Bài tập 1. Lập trang tính và tạo biểu đồ.</vt:lpstr>
      <vt:lpstr>PowerPoint Presentation</vt:lpstr>
      <vt:lpstr>PowerPoint Presentation</vt:lpstr>
      <vt:lpstr>Bài tập 1. Lập trang tính và tạo biểu đồ.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Mở bảng tính Bang diem lop em lưu trong bài thực hành 7</vt:lpstr>
      <vt:lpstr>PowerPoint Presentation</vt:lpstr>
      <vt:lpstr>PowerPoint Presentation</vt:lpstr>
      <vt:lpstr>PowerPoint Presentation</vt:lpstr>
    </vt:vector>
  </TitlesOfParts>
  <Company>TIN LY 13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TINI</dc:creator>
  <cp:lastModifiedBy>Nguyễn Văn An</cp:lastModifiedBy>
  <cp:revision>141</cp:revision>
  <dcterms:created xsi:type="dcterms:W3CDTF">2010-02-24T06:20:06Z</dcterms:created>
  <dcterms:modified xsi:type="dcterms:W3CDTF">2022-03-31T22:37:03Z</dcterms:modified>
</cp:coreProperties>
</file>