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93" r:id="rId3"/>
    <p:sldId id="294" r:id="rId4"/>
    <p:sldId id="295" r:id="rId5"/>
    <p:sldId id="296" r:id="rId6"/>
    <p:sldId id="289" r:id="rId7"/>
    <p:sldId id="284" r:id="rId8"/>
    <p:sldId id="265" r:id="rId9"/>
    <p:sldId id="298" r:id="rId10"/>
    <p:sldId id="291" r:id="rId11"/>
    <p:sldId id="301" r:id="rId12"/>
    <p:sldId id="300" r:id="rId13"/>
    <p:sldId id="299" r:id="rId14"/>
    <p:sldId id="303" r:id="rId15"/>
    <p:sldId id="304" r:id="rId16"/>
    <p:sldId id="305" r:id="rId17"/>
    <p:sldId id="306" r:id="rId18"/>
    <p:sldId id="308" r:id="rId19"/>
    <p:sldId id="310" r:id="rId20"/>
    <p:sldId id="311" r:id="rId21"/>
    <p:sldId id="312" r:id="rId22"/>
    <p:sldId id="313" r:id="rId23"/>
    <p:sldId id="314" r:id="rId24"/>
    <p:sldId id="315" r:id="rId25"/>
    <p:sldId id="31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9B0CB0-A948-4EA4-9D13-1A07806ABCBC}" type="datetimeFigureOut">
              <a:rPr lang="en-US" smtClean="0"/>
              <a:t>4/7/2022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53954B-1921-464E-A84A-80A7BF5A4ADB}" type="slidenum">
              <a:rPr lang="en-US" smtClean="0"/>
              <a:t>‹#›</a:t>
            </a:fld>
            <a:endParaRPr lang="en-US" dirty="0"/>
          </a:p>
        </p:txBody>
      </p:sp>
    </p:spTree>
    <p:extLst>
      <p:ext uri="{BB962C8B-B14F-4D97-AF65-F5344CB8AC3E}">
        <p14:creationId xmlns:p14="http://schemas.microsoft.com/office/powerpoint/2010/main" val="3715888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994517-C20F-4C20-8F1E-B54F86FAA8EC}" type="datetimeFigureOut">
              <a:rPr lang="vi-VN" smtClean="0"/>
              <a:t>07/04/2022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EAF56-F068-494B-8D32-4F28A8FDEA7C}" type="slidenum">
              <a:rPr lang="vi-VN" smtClean="0"/>
              <a:t>‹#›</a:t>
            </a:fld>
            <a:endParaRPr lang="vi-VN"/>
          </a:p>
        </p:txBody>
      </p:sp>
    </p:spTree>
    <p:extLst>
      <p:ext uri="{BB962C8B-B14F-4D97-AF65-F5344CB8AC3E}">
        <p14:creationId xmlns:p14="http://schemas.microsoft.com/office/powerpoint/2010/main" val="427052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8DA90C-A9EF-4D11-A08B-AD1F91342776}" type="datetimeFigureOut">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61F1D0-958A-4A87-8F3A-B117CA8B217E}" type="slidenum">
              <a:rPr lang="en-US" smtClean="0"/>
              <a:t>‹#›</a:t>
            </a:fld>
            <a:endParaRPr lang="en-US" dirty="0"/>
          </a:p>
        </p:txBody>
      </p:sp>
    </p:spTree>
    <p:extLst>
      <p:ext uri="{BB962C8B-B14F-4D97-AF65-F5344CB8AC3E}">
        <p14:creationId xmlns:p14="http://schemas.microsoft.com/office/powerpoint/2010/main" val="29824001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DA90C-A9EF-4D11-A08B-AD1F91342776}" type="datetimeFigureOut">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61F1D0-958A-4A87-8F3A-B117CA8B217E}" type="slidenum">
              <a:rPr lang="en-US" smtClean="0"/>
              <a:t>‹#›</a:t>
            </a:fld>
            <a:endParaRPr lang="en-US" dirty="0"/>
          </a:p>
        </p:txBody>
      </p:sp>
    </p:spTree>
    <p:extLst>
      <p:ext uri="{BB962C8B-B14F-4D97-AF65-F5344CB8AC3E}">
        <p14:creationId xmlns:p14="http://schemas.microsoft.com/office/powerpoint/2010/main" val="19727721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DA90C-A9EF-4D11-A08B-AD1F91342776}" type="datetimeFigureOut">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61F1D0-958A-4A87-8F3A-B117CA8B217E}" type="slidenum">
              <a:rPr lang="en-US" smtClean="0"/>
              <a:t>‹#›</a:t>
            </a:fld>
            <a:endParaRPr lang="en-US" dirty="0"/>
          </a:p>
        </p:txBody>
      </p:sp>
    </p:spTree>
    <p:extLst>
      <p:ext uri="{BB962C8B-B14F-4D97-AF65-F5344CB8AC3E}">
        <p14:creationId xmlns:p14="http://schemas.microsoft.com/office/powerpoint/2010/main" val="36202170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DA90C-A9EF-4D11-A08B-AD1F91342776}" type="datetimeFigureOut">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61F1D0-958A-4A87-8F3A-B117CA8B217E}" type="slidenum">
              <a:rPr lang="en-US" smtClean="0"/>
              <a:t>‹#›</a:t>
            </a:fld>
            <a:endParaRPr lang="en-US" dirty="0"/>
          </a:p>
        </p:txBody>
      </p:sp>
    </p:spTree>
    <p:extLst>
      <p:ext uri="{BB962C8B-B14F-4D97-AF65-F5344CB8AC3E}">
        <p14:creationId xmlns:p14="http://schemas.microsoft.com/office/powerpoint/2010/main" val="3677620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DA90C-A9EF-4D11-A08B-AD1F91342776}" type="datetimeFigureOut">
              <a:rPr lang="en-US" smtClean="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61F1D0-958A-4A87-8F3A-B117CA8B217E}" type="slidenum">
              <a:rPr lang="en-US" smtClean="0"/>
              <a:t>‹#›</a:t>
            </a:fld>
            <a:endParaRPr lang="en-US" dirty="0"/>
          </a:p>
        </p:txBody>
      </p:sp>
    </p:spTree>
    <p:extLst>
      <p:ext uri="{BB962C8B-B14F-4D97-AF65-F5344CB8AC3E}">
        <p14:creationId xmlns:p14="http://schemas.microsoft.com/office/powerpoint/2010/main" val="12795202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8DA90C-A9EF-4D11-A08B-AD1F91342776}" type="datetimeFigureOut">
              <a:rPr lang="en-US" smtClean="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61F1D0-958A-4A87-8F3A-B117CA8B217E}" type="slidenum">
              <a:rPr lang="en-US" smtClean="0"/>
              <a:t>‹#›</a:t>
            </a:fld>
            <a:endParaRPr lang="en-US" dirty="0"/>
          </a:p>
        </p:txBody>
      </p:sp>
    </p:spTree>
    <p:extLst>
      <p:ext uri="{BB962C8B-B14F-4D97-AF65-F5344CB8AC3E}">
        <p14:creationId xmlns:p14="http://schemas.microsoft.com/office/powerpoint/2010/main" val="32221275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8DA90C-A9EF-4D11-A08B-AD1F91342776}" type="datetimeFigureOut">
              <a:rPr lang="en-US" smtClean="0"/>
              <a:t>4/7/2022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61F1D0-958A-4A87-8F3A-B117CA8B217E}" type="slidenum">
              <a:rPr lang="en-US" smtClean="0"/>
              <a:t>‹#›</a:t>
            </a:fld>
            <a:endParaRPr lang="en-US" dirty="0"/>
          </a:p>
        </p:txBody>
      </p:sp>
    </p:spTree>
    <p:extLst>
      <p:ext uri="{BB962C8B-B14F-4D97-AF65-F5344CB8AC3E}">
        <p14:creationId xmlns:p14="http://schemas.microsoft.com/office/powerpoint/2010/main" val="27486047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8DA90C-A9EF-4D11-A08B-AD1F91342776}" type="datetimeFigureOut">
              <a:rPr lang="en-US" smtClean="0"/>
              <a:t>4/7/2022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61F1D0-958A-4A87-8F3A-B117CA8B217E}" type="slidenum">
              <a:rPr lang="en-US" smtClean="0"/>
              <a:t>‹#›</a:t>
            </a:fld>
            <a:endParaRPr lang="en-US" dirty="0"/>
          </a:p>
        </p:txBody>
      </p:sp>
    </p:spTree>
    <p:extLst>
      <p:ext uri="{BB962C8B-B14F-4D97-AF65-F5344CB8AC3E}">
        <p14:creationId xmlns:p14="http://schemas.microsoft.com/office/powerpoint/2010/main" val="1146130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DA90C-A9EF-4D11-A08B-AD1F91342776}" type="datetimeFigureOut">
              <a:rPr lang="en-US" smtClean="0"/>
              <a:t>4/7/2022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61F1D0-958A-4A87-8F3A-B117CA8B217E}" type="slidenum">
              <a:rPr lang="en-US" smtClean="0"/>
              <a:t>‹#›</a:t>
            </a:fld>
            <a:endParaRPr lang="en-US" dirty="0"/>
          </a:p>
        </p:txBody>
      </p:sp>
    </p:spTree>
    <p:extLst>
      <p:ext uri="{BB962C8B-B14F-4D97-AF65-F5344CB8AC3E}">
        <p14:creationId xmlns:p14="http://schemas.microsoft.com/office/powerpoint/2010/main" val="153689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DA90C-A9EF-4D11-A08B-AD1F91342776}" type="datetimeFigureOut">
              <a:rPr lang="en-US" smtClean="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61F1D0-958A-4A87-8F3A-B117CA8B217E}" type="slidenum">
              <a:rPr lang="en-US" smtClean="0"/>
              <a:t>‹#›</a:t>
            </a:fld>
            <a:endParaRPr lang="en-US" dirty="0"/>
          </a:p>
        </p:txBody>
      </p:sp>
    </p:spTree>
    <p:extLst>
      <p:ext uri="{BB962C8B-B14F-4D97-AF65-F5344CB8AC3E}">
        <p14:creationId xmlns:p14="http://schemas.microsoft.com/office/powerpoint/2010/main" val="19336598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DA90C-A9EF-4D11-A08B-AD1F91342776}" type="datetimeFigureOut">
              <a:rPr lang="en-US" smtClean="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61F1D0-958A-4A87-8F3A-B117CA8B217E}" type="slidenum">
              <a:rPr lang="en-US" smtClean="0"/>
              <a:t>‹#›</a:t>
            </a:fld>
            <a:endParaRPr lang="en-US" dirty="0"/>
          </a:p>
        </p:txBody>
      </p:sp>
    </p:spTree>
    <p:extLst>
      <p:ext uri="{BB962C8B-B14F-4D97-AF65-F5344CB8AC3E}">
        <p14:creationId xmlns:p14="http://schemas.microsoft.com/office/powerpoint/2010/main" val="20661641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DA90C-A9EF-4D11-A08B-AD1F91342776}" type="datetimeFigureOut">
              <a:rPr lang="en-US" smtClean="0"/>
              <a:t>4/7/2022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1F1D0-958A-4A87-8F3A-B117CA8B217E}" type="slidenum">
              <a:rPr lang="en-US" smtClean="0"/>
              <a:t>‹#›</a:t>
            </a:fld>
            <a:endParaRPr lang="en-US" dirty="0"/>
          </a:p>
        </p:txBody>
      </p:sp>
    </p:spTree>
    <p:extLst>
      <p:ext uri="{BB962C8B-B14F-4D97-AF65-F5344CB8AC3E}">
        <p14:creationId xmlns:p14="http://schemas.microsoft.com/office/powerpoint/2010/main" val="1089593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ideo" Target="file:///D:\A.%20CA%20HU&#7870;\CA%20HU&#7870;%20%20M&#7898;I-%20H&#7842;I%20H&#192;\ho%20gia%20gao%20-%20phong%20thuy%20xuan%20thoai.mp4" TargetMode="Externa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rot="10800000">
            <a:off x="0" y="152400"/>
            <a:ext cx="9144000" cy="1341438"/>
          </a:xfrm>
          <a:prstGeom prst="rect">
            <a:avLst/>
          </a:prstGeom>
          <a:gradFill rotWithShape="1">
            <a:gsLst>
              <a:gs pos="0">
                <a:srgbClr val="FFFFFF">
                  <a:alpha val="0"/>
                </a:srgbClr>
              </a:gs>
              <a:gs pos="100000">
                <a:srgbClr val="00B0F0"/>
              </a:gs>
            </a:gsLst>
            <a:lin ang="5400000" scaled="1"/>
          </a:gradFill>
          <a:ln>
            <a:noFill/>
          </a:ln>
          <a:effectLst/>
          <a:extLst/>
        </p:spPr>
        <p:txBody>
          <a:bodyPr rot="10800000" wrap="none" anchor="ctr"/>
          <a:lstStyle/>
          <a:p>
            <a:pPr algn="ctr"/>
            <a:endParaRPr lang="en-US" dirty="0">
              <a:latin typeface=".VnTime" pitchFamily="34" charset="0"/>
            </a:endParaRPr>
          </a:p>
          <a:p>
            <a:pPr algn="ctr"/>
            <a:endParaRPr lang="uk-UA">
              <a:latin typeface=".VnTime" pitchFamily="34" charset="0"/>
            </a:endParaRP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254000" y="5149850"/>
            <a:ext cx="8773716" cy="1563687"/>
          </a:xfrm>
          <a:prstGeom prst="rect">
            <a:avLst/>
          </a:prstGeom>
          <a:gradFill rotWithShape="1">
            <a:gsLst>
              <a:gs pos="0">
                <a:srgbClr val="FFFFFF">
                  <a:alpha val="0"/>
                </a:srgbClr>
              </a:gs>
              <a:gs pos="100000">
                <a:srgbClr val="00B0F0"/>
              </a:gs>
            </a:gsLst>
            <a:lin ang="5400000" scaled="1"/>
          </a:gradFill>
          <a:ln>
            <a:noFill/>
          </a:ln>
          <a:effectLst/>
          <a:extLst/>
        </p:spPr>
        <p:txBody>
          <a:bodyPr wrap="none" anchor="ctr"/>
          <a:lstStyle/>
          <a:p>
            <a:pPr algn="ctr"/>
            <a:endParaRPr lang="uk-UA">
              <a:solidFill>
                <a:schemeClr val="tx2"/>
              </a:solidFill>
              <a:latin typeface=".VnTime" pitchFamily="34" charset="0"/>
            </a:endParaRPr>
          </a:p>
        </p:txBody>
      </p:sp>
      <p:sp>
        <p:nvSpPr>
          <p:cNvPr id="10" name="WordArt 8"/>
          <p:cNvSpPr>
            <a:spLocks noChangeArrowheads="1" noChangeShapeType="1" noTextEdit="1"/>
          </p:cNvSpPr>
          <p:nvPr/>
        </p:nvSpPr>
        <p:spPr bwMode="auto">
          <a:xfrm>
            <a:off x="1333501" y="1946275"/>
            <a:ext cx="7123510" cy="1177925"/>
          </a:xfrm>
          <a:prstGeom prst="rect">
            <a:avLst/>
          </a:prstGeom>
        </p:spPr>
        <p:txBody>
          <a:bodyPr wrap="none" fromWordArt="1">
            <a:prstTxWarp prst="textPlain">
              <a:avLst>
                <a:gd name="adj" fmla="val 50000"/>
              </a:avLst>
            </a:prstTxWarp>
          </a:bodyPr>
          <a:lstStyle/>
          <a:p>
            <a:pPr algn="ctr"/>
            <a:r>
              <a:rPr lang="en-US" sz="3600" b="1" kern="10" dirty="0">
                <a:ln w="12700">
                  <a:solidFill>
                    <a:srgbClr val="FF0000"/>
                  </a:solidFill>
                  <a:round/>
                  <a:headEnd/>
                  <a:tailEnd/>
                </a:ln>
                <a:solidFill>
                  <a:srgbClr val="FF0000"/>
                </a:solidFill>
                <a:effectLst>
                  <a:outerShdw dist="35921" dir="2700000" sy="50000" kx="2115830" algn="bl" rotWithShape="0">
                    <a:srgbClr val="C0C0C0"/>
                  </a:outerShdw>
                </a:effectLst>
                <a:latin typeface="Times New Roman"/>
                <a:cs typeface="Times New Roman"/>
              </a:rPr>
              <a:t>NHIỆT LIỆT CHÀO MỪNG</a:t>
            </a:r>
          </a:p>
        </p:txBody>
      </p:sp>
      <p:pic>
        <p:nvPicPr>
          <p:cNvPr id="6" name="Picture 3" descr="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04799"/>
            <a:ext cx="2286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838950" y="4883150"/>
            <a:ext cx="2000250" cy="1830388"/>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9"/>
          <p:cNvSpPr>
            <a:spLocks noChangeArrowheads="1"/>
          </p:cNvSpPr>
          <p:nvPr/>
        </p:nvSpPr>
        <p:spPr bwMode="auto">
          <a:xfrm>
            <a:off x="0" y="2767786"/>
            <a:ext cx="9220200" cy="2185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en-US" sz="3600" b="1" dirty="0">
              <a:solidFill>
                <a:srgbClr val="D60093"/>
              </a:solidFill>
              <a:latin typeface="Times New Roman" pitchFamily="18" charset="0"/>
              <a:cs typeface="Times New Roman" pitchFamily="18" charset="0"/>
            </a:endParaRPr>
          </a:p>
          <a:p>
            <a:pPr algn="ctr"/>
            <a:r>
              <a:rPr lang="en-US" sz="3600" b="1" dirty="0">
                <a:solidFill>
                  <a:srgbClr val="0070C0"/>
                </a:solidFill>
                <a:latin typeface="Times New Roman" pitchFamily="18" charset="0"/>
                <a:cs typeface="Times New Roman" pitchFamily="18" charset="0"/>
              </a:rPr>
              <a:t>QUÝ THẦY CÔ VỀ DỰ GIỜ THĂM LỚP</a:t>
            </a:r>
            <a:r>
              <a:rPr lang="en-US" sz="3200" b="1" dirty="0">
                <a:solidFill>
                  <a:srgbClr val="0070C0"/>
                </a:solidFill>
                <a:latin typeface="Times New Roman" pitchFamily="18" charset="0"/>
                <a:cs typeface="Times New Roman" pitchFamily="18" charset="0"/>
              </a:rPr>
              <a:t> </a:t>
            </a:r>
          </a:p>
          <a:p>
            <a:pPr algn="ctr"/>
            <a:r>
              <a:rPr lang="en-US" sz="3200" b="1" dirty="0">
                <a:solidFill>
                  <a:srgbClr val="0070C0"/>
                </a:solidFill>
                <a:latin typeface="Times New Roman" pitchFamily="18" charset="0"/>
                <a:cs typeface="Times New Roman" pitchFamily="18" charset="0"/>
              </a:rPr>
              <a:t>MÔN NGỮ VĂN </a:t>
            </a:r>
            <a:r>
              <a:rPr lang="en-US" sz="3200" b="1" dirty="0" smtClean="0">
                <a:solidFill>
                  <a:srgbClr val="0070C0"/>
                </a:solidFill>
                <a:latin typeface="Times New Roman" pitchFamily="18" charset="0"/>
                <a:cs typeface="Times New Roman" pitchFamily="18" charset="0"/>
              </a:rPr>
              <a:t>7</a:t>
            </a:r>
          </a:p>
          <a:p>
            <a:pPr algn="ctr"/>
            <a:endParaRPr lang="en-US" sz="3200" b="1" dirty="0">
              <a:solidFill>
                <a:srgbClr val="7030A0"/>
              </a:solidFill>
              <a:latin typeface="Times New Roman" pitchFamily="18" charset="0"/>
              <a:cs typeface="Times New Roman" pitchFamily="18" charset="0"/>
            </a:endParaRPr>
          </a:p>
        </p:txBody>
      </p:sp>
      <p:grpSp>
        <p:nvGrpSpPr>
          <p:cNvPr id="12" name="Group 10"/>
          <p:cNvGrpSpPr>
            <a:grpSpLocks/>
          </p:cNvGrpSpPr>
          <p:nvPr/>
        </p:nvGrpSpPr>
        <p:grpSpPr bwMode="auto">
          <a:xfrm>
            <a:off x="0" y="0"/>
            <a:ext cx="9144000" cy="6878638"/>
            <a:chOff x="0" y="0"/>
            <a:chExt cx="5760" cy="4333"/>
          </a:xfrm>
        </p:grpSpPr>
        <p:pic>
          <p:nvPicPr>
            <p:cNvPr id="13" name="Picture 11"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2" descr="FIREWRK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49213" y="5149850"/>
            <a:ext cx="3073003" cy="1754188"/>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6289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7938" y="14288"/>
            <a:ext cx="9151938" cy="7254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en-US" sz="2000" b="1" dirty="0">
                <a:solidFill>
                  <a:srgbClr val="002060"/>
                </a:solidFill>
                <a:latin typeface="Times New Roman" pitchFamily="18" charset="0"/>
              </a:rPr>
              <a:t>TIẾT </a:t>
            </a:r>
            <a:r>
              <a:rPr lang="en-US" sz="2000" b="1" dirty="0" smtClean="0">
                <a:solidFill>
                  <a:srgbClr val="002060"/>
                </a:solidFill>
                <a:latin typeface="Times New Roman" pitchFamily="18" charset="0"/>
              </a:rPr>
              <a:t>111 </a:t>
            </a:r>
            <a:r>
              <a:rPr lang="en-US" sz="2000" b="1" dirty="0">
                <a:solidFill>
                  <a:srgbClr val="002060"/>
                </a:solidFill>
                <a:latin typeface="Times New Roman" pitchFamily="18" charset="0"/>
              </a:rPr>
              <a:t>– </a:t>
            </a:r>
            <a:r>
              <a:rPr lang="en-US" sz="2000" b="1" u="sng" dirty="0" err="1">
                <a:solidFill>
                  <a:srgbClr val="002060"/>
                </a:solidFill>
                <a:latin typeface="Times New Roman" pitchFamily="18" charset="0"/>
                <a:cs typeface="Times New Roman" pitchFamily="18" charset="0"/>
              </a:rPr>
              <a:t>Văn</a:t>
            </a:r>
            <a:r>
              <a:rPr lang="en-US" sz="2000" b="1" u="sng" dirty="0">
                <a:solidFill>
                  <a:srgbClr val="002060"/>
                </a:solidFill>
                <a:latin typeface="Times New Roman" pitchFamily="18" charset="0"/>
                <a:cs typeface="Times New Roman" pitchFamily="18" charset="0"/>
              </a:rPr>
              <a:t> </a:t>
            </a:r>
            <a:r>
              <a:rPr lang="en-US" sz="2000" b="1" u="sng" dirty="0" err="1">
                <a:solidFill>
                  <a:srgbClr val="002060"/>
                </a:solidFill>
                <a:latin typeface="Times New Roman" pitchFamily="18" charset="0"/>
                <a:cs typeface="Times New Roman" pitchFamily="18" charset="0"/>
              </a:rPr>
              <a:t>bản</a:t>
            </a:r>
            <a:r>
              <a:rPr lang="en-US" sz="2000" b="1" dirty="0">
                <a:solidFill>
                  <a:srgbClr val="002060"/>
                </a:solidFill>
                <a:latin typeface="Times New Roman" pitchFamily="18" charset="0"/>
                <a:cs typeface="Times New Roman" pitchFamily="18" charset="0"/>
              </a:rPr>
              <a:t>: CA HUẾ TRÊN SÔNG HƯƠNG</a:t>
            </a:r>
          </a:p>
          <a:p>
            <a:pPr algn="ctr" eaLnBrk="1" hangingPunct="1">
              <a:lnSpc>
                <a:spcPct val="90000"/>
              </a:lnSpc>
            </a:pPr>
            <a:r>
              <a:rPr lang="en-US" sz="2000" b="1" dirty="0">
                <a:solidFill>
                  <a:srgbClr val="002060"/>
                </a:solidFill>
                <a:latin typeface="Times New Roman" pitchFamily="18" charset="0"/>
                <a:cs typeface="Times New Roman" pitchFamily="18" charset="0"/>
              </a:rPr>
              <a:t>                                                                                                              - </a:t>
            </a:r>
            <a:r>
              <a:rPr lang="en-US" sz="2000" b="1" dirty="0" err="1">
                <a:solidFill>
                  <a:srgbClr val="002060"/>
                </a:solidFill>
                <a:latin typeface="Times New Roman" pitchFamily="18" charset="0"/>
                <a:cs typeface="Times New Roman" pitchFamily="18" charset="0"/>
              </a:rPr>
              <a:t>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Ánh</a:t>
            </a:r>
            <a:r>
              <a:rPr lang="en-US" sz="2000" b="1" dirty="0">
                <a:solidFill>
                  <a:srgbClr val="002060"/>
                </a:solidFill>
                <a:latin typeface="Times New Roman" pitchFamily="18" charset="0"/>
                <a:cs typeface="Times New Roman" pitchFamily="18" charset="0"/>
              </a:rPr>
              <a:t> Minh-</a:t>
            </a:r>
          </a:p>
        </p:txBody>
      </p:sp>
      <p:sp>
        <p:nvSpPr>
          <p:cNvPr id="5" name="Rectangle 4"/>
          <p:cNvSpPr>
            <a:spLocks noChangeArrowheads="1"/>
          </p:cNvSpPr>
          <p:nvPr/>
        </p:nvSpPr>
        <p:spPr bwMode="auto">
          <a:xfrm>
            <a:off x="0" y="609600"/>
            <a:ext cx="594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i="1" dirty="0" smtClean="0">
                <a:solidFill>
                  <a:srgbClr val="002060"/>
                </a:solidFill>
                <a:latin typeface="Times New Roman" pitchFamily="18" charset="0"/>
                <a:cs typeface="Times New Roman" pitchFamily="18" charset="0"/>
              </a:rPr>
              <a:t>1. </a:t>
            </a:r>
            <a:r>
              <a:rPr lang="en-US" sz="2400" b="1" i="1" dirty="0" err="1">
                <a:solidFill>
                  <a:srgbClr val="002060"/>
                </a:solidFill>
                <a:latin typeface="Times New Roman" pitchFamily="18" charset="0"/>
                <a:cs typeface="Times New Roman" pitchFamily="18" charset="0"/>
              </a:rPr>
              <a:t>Giới</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thiệu</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về</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các</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làn</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điệu</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dân</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ca</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Huế</a:t>
            </a:r>
            <a:endParaRPr lang="en-US" sz="2400" b="1" i="1" dirty="0">
              <a:solidFill>
                <a:srgbClr val="002060"/>
              </a:solidFill>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284953404"/>
              </p:ext>
            </p:extLst>
          </p:nvPr>
        </p:nvGraphicFramePr>
        <p:xfrm>
          <a:off x="76200" y="990600"/>
          <a:ext cx="3048000" cy="38100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tblGrid>
              <a:tr h="859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1" dirty="0" smtClean="0">
                          <a:solidFill>
                            <a:srgbClr val="FF0000"/>
                          </a:solidFill>
                          <a:latin typeface="Times New Roman" pitchFamily="18" charset="0"/>
                          <a:cs typeface="Times New Roman" pitchFamily="18" charset="0"/>
                        </a:rPr>
                        <a:t>       </a:t>
                      </a:r>
                      <a:r>
                        <a:rPr lang="en-US" sz="2400" b="1" i="0" dirty="0" err="1" smtClean="0">
                          <a:solidFill>
                            <a:srgbClr val="FF0000"/>
                          </a:solidFill>
                          <a:latin typeface="Times New Roman" pitchFamily="18" charset="0"/>
                          <a:cs typeface="Times New Roman" pitchFamily="18" charset="0"/>
                        </a:rPr>
                        <a:t>Các</a:t>
                      </a:r>
                      <a:r>
                        <a:rPr lang="en-US" sz="2400" b="1" i="0" dirty="0" smtClean="0">
                          <a:solidFill>
                            <a:srgbClr val="FF0000"/>
                          </a:solidFill>
                          <a:latin typeface="Times New Roman" pitchFamily="18" charset="0"/>
                          <a:cs typeface="Times New Roman" pitchFamily="18" charset="0"/>
                        </a:rPr>
                        <a:t> </a:t>
                      </a:r>
                      <a:r>
                        <a:rPr lang="en-US" sz="2400" b="1" i="0" dirty="0" err="1" smtClean="0">
                          <a:solidFill>
                            <a:srgbClr val="FF0000"/>
                          </a:solidFill>
                          <a:latin typeface="Times New Roman" pitchFamily="18" charset="0"/>
                          <a:cs typeface="Times New Roman" pitchFamily="18" charset="0"/>
                        </a:rPr>
                        <a:t>làn</a:t>
                      </a:r>
                      <a:r>
                        <a:rPr lang="en-US" sz="2400" b="1" i="0" dirty="0" smtClean="0">
                          <a:solidFill>
                            <a:srgbClr val="FF0000"/>
                          </a:solidFill>
                          <a:latin typeface="Times New Roman" pitchFamily="18" charset="0"/>
                          <a:cs typeface="Times New Roman" pitchFamily="18" charset="0"/>
                        </a:rPr>
                        <a:t> </a:t>
                      </a:r>
                      <a:r>
                        <a:rPr lang="en-US" sz="2400" b="1" i="0" dirty="0" err="1" smtClean="0">
                          <a:solidFill>
                            <a:srgbClr val="FF0000"/>
                          </a:solidFill>
                          <a:latin typeface="Times New Roman" pitchFamily="18" charset="0"/>
                          <a:cs typeface="Times New Roman" pitchFamily="18" charset="0"/>
                        </a:rPr>
                        <a:t>điệu</a:t>
                      </a:r>
                      <a:endParaRPr lang="en-US" sz="2400" b="1" i="0" dirty="0" smtClean="0">
                        <a:solidFill>
                          <a:srgbClr val="FF0000"/>
                        </a:solidFill>
                        <a:latin typeface="Times New Roman" pitchFamily="18" charset="0"/>
                        <a:cs typeface="Times New Roman" pitchFamily="18" charset="0"/>
                      </a:endParaRPr>
                    </a:p>
                    <a:p>
                      <a:endParaRPr lang="en-US" sz="2400" dirty="0"/>
                    </a:p>
                  </a:txBody>
                  <a:tcPr/>
                </a:tc>
                <a:extLst>
                  <a:ext uri="{0D108BD9-81ED-4DB2-BD59-A6C34878D82A}">
                    <a16:rowId xmlns:a16="http://schemas.microsoft.com/office/drawing/2014/main" val="10000"/>
                  </a:ext>
                </a:extLst>
              </a:tr>
              <a:tr h="2950295">
                <a:tc>
                  <a:txBody>
                    <a:bodyPr/>
                    <a:lstStyle/>
                    <a:p>
                      <a:pPr algn="just"/>
                      <a:endParaRPr lang="en-US" sz="2400" dirty="0" smtClean="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65958143"/>
              </p:ext>
            </p:extLst>
          </p:nvPr>
        </p:nvGraphicFramePr>
        <p:xfrm>
          <a:off x="3124200" y="990600"/>
          <a:ext cx="2438400" cy="3810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000"/>
                    </a:ext>
                  </a:extLst>
                </a:gridCol>
              </a:tblGrid>
              <a:tr h="838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i="1" kern="1200" smtClean="0">
                        <a:solidFill>
                          <a:srgbClr val="FF0000"/>
                        </a:solidFill>
                        <a:effectLst/>
                        <a:latin typeface="Times New Roman" pitchFamily="18" charset="0"/>
                        <a:ea typeface="+mn-ea"/>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vi-VN" sz="2400" b="1" i="1" kern="1200" smtClean="0">
                          <a:solidFill>
                            <a:srgbClr val="FF0000"/>
                          </a:solidFill>
                          <a:effectLst/>
                          <a:latin typeface="Times New Roman" pitchFamily="18" charset="0"/>
                          <a:ea typeface="+mn-ea"/>
                          <a:cs typeface="Times New Roman" pitchFamily="18" charset="0"/>
                        </a:rPr>
                        <a:t>Đặc</a:t>
                      </a:r>
                      <a:r>
                        <a:rPr lang="vi-VN" sz="2400" b="1" i="1" kern="1200" baseline="0" smtClean="0">
                          <a:solidFill>
                            <a:srgbClr val="FF0000"/>
                          </a:solidFill>
                          <a:effectLst/>
                          <a:latin typeface="Times New Roman" pitchFamily="18" charset="0"/>
                          <a:ea typeface="+mn-ea"/>
                          <a:cs typeface="Times New Roman" pitchFamily="18" charset="0"/>
                        </a:rPr>
                        <a:t> điểm riêng</a:t>
                      </a:r>
                      <a:endParaRPr lang="en-US" sz="2400" b="1" i="1" kern="1200" smtClean="0">
                        <a:solidFill>
                          <a:srgbClr val="FF0000"/>
                        </a:solidFill>
                        <a:effectLst/>
                        <a:latin typeface="Times New Roman" pitchFamily="18" charset="0"/>
                        <a:ea typeface="+mn-ea"/>
                        <a:cs typeface="Times New Roman" pitchFamily="18" charset="0"/>
                      </a:endParaRPr>
                    </a:p>
                  </a:txBody>
                  <a:tcPr/>
                </a:tc>
                <a:extLst>
                  <a:ext uri="{0D108BD9-81ED-4DB2-BD59-A6C34878D82A}">
                    <a16:rowId xmlns:a16="http://schemas.microsoft.com/office/drawing/2014/main" val="10000"/>
                  </a:ext>
                </a:extLst>
              </a:tr>
              <a:tr h="2971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smtClean="0">
                        <a:latin typeface="Times New Roman" pitchFamily="18" charset="0"/>
                        <a:cs typeface="Times New Roman" pitchFamily="18" charset="0"/>
                      </a:endParaRPr>
                    </a:p>
                    <a:p>
                      <a:endParaRPr lang="en-US" sz="2400" smtClean="0"/>
                    </a:p>
                    <a:p>
                      <a:endParaRPr lang="en-US" sz="2400" smtClean="0"/>
                    </a:p>
                    <a:p>
                      <a:endParaRPr lang="en-US" sz="2400" smtClean="0"/>
                    </a:p>
                    <a:p>
                      <a:endParaRPr lang="en-US" sz="2400" smtClean="0"/>
                    </a:p>
                    <a:p>
                      <a:endParaRPr lang="en-US" sz="2400"/>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304708052"/>
              </p:ext>
            </p:extLst>
          </p:nvPr>
        </p:nvGraphicFramePr>
        <p:xfrm>
          <a:off x="5562600" y="990601"/>
          <a:ext cx="3505200" cy="3818273"/>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20000"/>
                    </a:ext>
                  </a:extLst>
                </a:gridCol>
              </a:tblGrid>
              <a:tr h="8146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i="1" kern="1200" smtClean="0">
                        <a:solidFill>
                          <a:srgbClr val="FF0000"/>
                        </a:solidFill>
                        <a:effectLst/>
                        <a:latin typeface="Times New Roman" pitchFamily="18" charset="0"/>
                        <a:ea typeface="+mn-ea"/>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vi-VN" sz="2400" b="1" i="1" kern="1200" smtClean="0">
                          <a:solidFill>
                            <a:srgbClr val="FF0000"/>
                          </a:solidFill>
                          <a:effectLst/>
                          <a:latin typeface="Times New Roman" pitchFamily="18" charset="0"/>
                          <a:ea typeface="+mn-ea"/>
                          <a:cs typeface="Times New Roman" pitchFamily="18" charset="0"/>
                        </a:rPr>
                        <a:t>Đặc</a:t>
                      </a:r>
                      <a:r>
                        <a:rPr lang="vi-VN" sz="2400" b="1" i="1" kern="1200" baseline="0" smtClean="0">
                          <a:solidFill>
                            <a:srgbClr val="FF0000"/>
                          </a:solidFill>
                          <a:effectLst/>
                          <a:latin typeface="Times New Roman" pitchFamily="18" charset="0"/>
                          <a:ea typeface="+mn-ea"/>
                          <a:cs typeface="Times New Roman" pitchFamily="18" charset="0"/>
                        </a:rPr>
                        <a:t> điểm chung</a:t>
                      </a:r>
                      <a:endParaRPr lang="vi-VN" sz="2400" i="1" kern="1200" smtClean="0">
                        <a:solidFill>
                          <a:schemeClr val="tx1"/>
                        </a:solidFill>
                        <a:latin typeface="Times New Roman" pitchFamily="18" charset="0"/>
                        <a:ea typeface="+mn-ea"/>
                        <a:cs typeface="Times New Roman" pitchFamily="18" charset="0"/>
                      </a:endParaRPr>
                    </a:p>
                  </a:txBody>
                  <a:tcPr/>
                </a:tc>
                <a:extLst>
                  <a:ext uri="{0D108BD9-81ED-4DB2-BD59-A6C34878D82A}">
                    <a16:rowId xmlns:a16="http://schemas.microsoft.com/office/drawing/2014/main" val="10000"/>
                  </a:ext>
                </a:extLst>
              </a:tr>
              <a:tr h="2995313">
                <a:tc>
                  <a:txBody>
                    <a:bodyPr/>
                    <a:lstStyle/>
                    <a:p>
                      <a:endParaRPr lang="en-US" sz="240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683024012"/>
              </p:ext>
            </p:extLst>
          </p:nvPr>
        </p:nvGraphicFramePr>
        <p:xfrm>
          <a:off x="3124200" y="990600"/>
          <a:ext cx="5943600" cy="457200"/>
        </p:xfrm>
        <a:graphic>
          <a:graphicData uri="http://schemas.openxmlformats.org/drawingml/2006/table">
            <a:tbl>
              <a:tblPr firstRow="1" bandRow="1">
                <a:tableStyleId>{5940675A-B579-460E-94D1-54222C63F5DA}</a:tableStyleId>
              </a:tblPr>
              <a:tblGrid>
                <a:gridCol w="5943600">
                  <a:extLst>
                    <a:ext uri="{9D8B030D-6E8A-4147-A177-3AD203B41FA5}">
                      <a16:colId xmlns:a16="http://schemas.microsoft.com/office/drawing/2014/main" val="20000"/>
                    </a:ext>
                  </a:extLst>
                </a:gridCol>
              </a:tblGrid>
              <a:tr h="370840">
                <a:tc>
                  <a:txBody>
                    <a:bodyPr/>
                    <a:lstStyle/>
                    <a:p>
                      <a:pPr algn="ctr"/>
                      <a:r>
                        <a:rPr lang="vi-VN" sz="2400" b="1" i="0" kern="1200" dirty="0" smtClean="0">
                          <a:solidFill>
                            <a:srgbClr val="FF0000"/>
                          </a:solidFill>
                          <a:effectLst/>
                          <a:latin typeface="Times New Roman" pitchFamily="18" charset="0"/>
                          <a:ea typeface="+mn-ea"/>
                          <a:cs typeface="Times New Roman" pitchFamily="18" charset="0"/>
                        </a:rPr>
                        <a:t>Đặc</a:t>
                      </a:r>
                      <a:r>
                        <a:rPr lang="vi-VN" sz="2400" b="1" i="0" kern="1200" baseline="0" dirty="0" smtClean="0">
                          <a:solidFill>
                            <a:srgbClr val="FF0000"/>
                          </a:solidFill>
                          <a:effectLst/>
                          <a:latin typeface="Times New Roman" pitchFamily="18" charset="0"/>
                          <a:ea typeface="+mn-ea"/>
                          <a:cs typeface="Times New Roman" pitchFamily="18" charset="0"/>
                        </a:rPr>
                        <a:t> điểm </a:t>
                      </a:r>
                      <a:endParaRPr lang="en-US" sz="2400" i="0" dirty="0"/>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881760550"/>
              </p:ext>
            </p:extLst>
          </p:nvPr>
        </p:nvGraphicFramePr>
        <p:xfrm>
          <a:off x="76200" y="4800600"/>
          <a:ext cx="3068941" cy="1219200"/>
        </p:xfrm>
        <a:graphic>
          <a:graphicData uri="http://schemas.openxmlformats.org/drawingml/2006/table">
            <a:tbl>
              <a:tblPr firstRow="1" bandRow="1">
                <a:tableStyleId>{5940675A-B579-460E-94D1-54222C63F5DA}</a:tableStyleId>
              </a:tblPr>
              <a:tblGrid>
                <a:gridCol w="3068941">
                  <a:extLst>
                    <a:ext uri="{9D8B030D-6E8A-4147-A177-3AD203B41FA5}">
                      <a16:colId xmlns:a16="http://schemas.microsoft.com/office/drawing/2014/main" val="20000"/>
                    </a:ext>
                  </a:extLst>
                </a:gridCol>
              </a:tblGrid>
              <a:tr h="12192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i="1" smtClean="0">
                          <a:solidFill>
                            <a:srgbClr val="002060"/>
                          </a:solidFill>
                          <a:latin typeface="Times New Roman" pitchFamily="18" charset="0"/>
                          <a:cs typeface="Times New Roman" pitchFamily="18" charset="0"/>
                        </a:rPr>
                        <a:t>-&gt; </a:t>
                      </a:r>
                      <a:r>
                        <a:rPr lang="en-US" sz="2400" i="1" baseline="0" smtClean="0">
                          <a:solidFill>
                            <a:srgbClr val="002060"/>
                          </a:solidFill>
                          <a:latin typeface="Times New Roman" pitchFamily="18" charset="0"/>
                          <a:cs typeface="Times New Roman" pitchFamily="18" charset="0"/>
                        </a:rPr>
                        <a:t>Đ</a:t>
                      </a:r>
                      <a:r>
                        <a:rPr lang="en-US" sz="2400" i="1" smtClean="0">
                          <a:solidFill>
                            <a:srgbClr val="002060"/>
                          </a:solidFill>
                          <a:latin typeface="Times New Roman" pitchFamily="18" charset="0"/>
                          <a:cs typeface="Times New Roman" pitchFamily="18" charset="0"/>
                        </a:rPr>
                        <a:t>a dạng, giàu có về làn điệu.</a:t>
                      </a:r>
                    </a:p>
                  </a:txBody>
                  <a:tcPr>
                    <a:solidFill>
                      <a:schemeClr val="bg1"/>
                    </a:solidFill>
                  </a:tcPr>
                </a:tc>
                <a:extLst>
                  <a:ext uri="{0D108BD9-81ED-4DB2-BD59-A6C34878D82A}">
                    <a16:rowId xmlns:a16="http://schemas.microsoft.com/office/drawing/2014/main" val="10000"/>
                  </a:ext>
                </a:extLst>
              </a:tr>
            </a:tbl>
          </a:graphicData>
        </a:graphic>
      </p:graphicFrame>
      <p:sp>
        <p:nvSpPr>
          <p:cNvPr id="16" name="Rectangle 15"/>
          <p:cNvSpPr/>
          <p:nvPr/>
        </p:nvSpPr>
        <p:spPr>
          <a:xfrm>
            <a:off x="76199" y="6019800"/>
            <a:ext cx="8991601" cy="830997"/>
          </a:xfrm>
          <a:prstGeom prst="rect">
            <a:avLst/>
          </a:prstGeom>
          <a:ln>
            <a:solidFill>
              <a:schemeClr val="tx1"/>
            </a:solidFill>
          </a:ln>
        </p:spPr>
        <p:txBody>
          <a:bodyPr wrap="square">
            <a:spAutoFit/>
          </a:bodyPr>
          <a:lstStyle/>
          <a:p>
            <a:pPr algn="just"/>
            <a:r>
              <a:rPr lang="en-US" sz="2400" i="1" smtClean="0">
                <a:solidFill>
                  <a:srgbClr val="002060"/>
                </a:solidFill>
                <a:latin typeface="Times New Roman" pitchFamily="18" charset="0"/>
                <a:cs typeface="Times New Roman" pitchFamily="18" charset="0"/>
              </a:rPr>
              <a:t>*</a:t>
            </a:r>
            <a:r>
              <a:rPr lang="vi-VN" sz="2400" i="1" smtClean="0">
                <a:solidFill>
                  <a:srgbClr val="002060"/>
                </a:solidFill>
                <a:latin typeface="Times New Roman" pitchFamily="18" charset="0"/>
                <a:cs typeface="Times New Roman" pitchFamily="18" charset="0"/>
              </a:rPr>
              <a:t> </a:t>
            </a:r>
            <a:r>
              <a:rPr lang="en-US" sz="2400" i="1">
                <a:solidFill>
                  <a:srgbClr val="002060"/>
                </a:solidFill>
                <a:latin typeface="Times New Roman" pitchFamily="18" charset="0"/>
                <a:cs typeface="Times New Roman" pitchFamily="18" charset="0"/>
              </a:rPr>
              <a:t>Nghệ thuật: Phép liệt kê, phương thức thuyết minh, biểu cảm kết hợp với lời giải thích, bình luận</a:t>
            </a:r>
            <a:r>
              <a:rPr lang="vi-VN" sz="2400" i="1">
                <a:solidFill>
                  <a:srgbClr val="002060"/>
                </a:solidFill>
                <a:latin typeface="Times New Roman" pitchFamily="18" charset="0"/>
                <a:cs typeface="Times New Roman" pitchFamily="18" charset="0"/>
              </a:rPr>
              <a:t>.</a:t>
            </a:r>
            <a:endParaRPr lang="en-US" sz="2400" i="1">
              <a:solidFill>
                <a:srgbClr val="002060"/>
              </a:solidFill>
              <a:latin typeface="Times New Roman" pitchFamily="18" charset="0"/>
              <a:cs typeface="Times New Roman" pitchFamily="18" charset="0"/>
            </a:endParaRPr>
          </a:p>
        </p:txBody>
      </p:sp>
      <p:sp>
        <p:nvSpPr>
          <p:cNvPr id="17" name="Rectangle 16"/>
          <p:cNvSpPr/>
          <p:nvPr/>
        </p:nvSpPr>
        <p:spPr>
          <a:xfrm>
            <a:off x="3200400" y="1981200"/>
            <a:ext cx="2362200" cy="2677656"/>
          </a:xfrm>
          <a:prstGeom prst="rect">
            <a:avLst/>
          </a:prstGeom>
        </p:spPr>
        <p:txBody>
          <a:bodyPr wrap="square">
            <a:spAutoFit/>
          </a:bodyPr>
          <a:lstStyle/>
          <a:p>
            <a:pPr algn="just"/>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Có </a:t>
            </a:r>
            <a:r>
              <a:rPr lang="vi-VN" sz="2400">
                <a:latin typeface="Times New Roman" pitchFamily="18" charset="0"/>
                <a:cs typeface="Times New Roman" pitchFamily="18" charset="0"/>
              </a:rPr>
              <a:t>điệu </a:t>
            </a:r>
            <a:r>
              <a:rPr lang="en-US" sz="2400">
                <a:latin typeface="Times New Roman" pitchFamily="18" charset="0"/>
                <a:cs typeface="Times New Roman" pitchFamily="18" charset="0"/>
              </a:rPr>
              <a:t>buồn bã; c</a:t>
            </a:r>
            <a:r>
              <a:rPr lang="vi-VN" sz="2400">
                <a:latin typeface="Times New Roman" pitchFamily="18" charset="0"/>
                <a:cs typeface="Times New Roman" pitchFamily="18" charset="0"/>
              </a:rPr>
              <a:t>ó điệu </a:t>
            </a:r>
            <a:r>
              <a:rPr lang="en-US" sz="2400">
                <a:latin typeface="Times New Roman" pitchFamily="18" charset="0"/>
                <a:cs typeface="Times New Roman" pitchFamily="18" charset="0"/>
              </a:rPr>
              <a:t>náo nức, nồng hậu tình người; c</a:t>
            </a:r>
            <a:r>
              <a:rPr lang="vi-VN" sz="2400">
                <a:latin typeface="Times New Roman" pitchFamily="18" charset="0"/>
                <a:cs typeface="Times New Roman" pitchFamily="18" charset="0"/>
              </a:rPr>
              <a:t>ó điệu </a:t>
            </a:r>
            <a:r>
              <a:rPr lang="en-US" sz="2400">
                <a:latin typeface="Times New Roman" pitchFamily="18" charset="0"/>
                <a:cs typeface="Times New Roman" pitchFamily="18" charset="0"/>
              </a:rPr>
              <a:t>gần gũi với dân ca Nghệ Tĩnh</a:t>
            </a:r>
            <a:r>
              <a:rPr lang="vi-VN" sz="240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18" name="Rectangle 17"/>
          <p:cNvSpPr/>
          <p:nvPr/>
        </p:nvSpPr>
        <p:spPr>
          <a:xfrm>
            <a:off x="5562601" y="1828800"/>
            <a:ext cx="3505199" cy="2677656"/>
          </a:xfrm>
          <a:prstGeom prst="rect">
            <a:avLst/>
          </a:prstGeom>
        </p:spPr>
        <p:txBody>
          <a:bodyPr wrap="square">
            <a:spAutoFit/>
          </a:bodyPr>
          <a:lstStyle/>
          <a:p>
            <a:pPr algn="just"/>
            <a:r>
              <a:rPr lang="vi-VN" sz="2400" smtClean="0">
                <a:latin typeface="Times New Roman" pitchFamily="18" charset="0"/>
                <a:cs typeface="Times New Roman" pitchFamily="18" charset="0"/>
              </a:rPr>
              <a:t>-</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Ngôn </a:t>
            </a:r>
            <a:r>
              <a:rPr lang="en-US" sz="2400">
                <a:latin typeface="Times New Roman" pitchFamily="18" charset="0"/>
                <a:cs typeface="Times New Roman" pitchFamily="18" charset="0"/>
              </a:rPr>
              <a:t>ngữ tài ba phong phú, từ ngữ địa </a:t>
            </a:r>
            <a:r>
              <a:rPr lang="en-US" sz="2400" smtClean="0">
                <a:latin typeface="Times New Roman" pitchFamily="18" charset="0"/>
                <a:cs typeface="Times New Roman" pitchFamily="18" charset="0"/>
              </a:rPr>
              <a:t>phương…</a:t>
            </a:r>
          </a:p>
          <a:p>
            <a:pPr algn="just"/>
            <a:r>
              <a:rPr lang="en-US" sz="2400" smtClean="0">
                <a:latin typeface="Times New Roman" pitchFamily="18" charset="0"/>
                <a:cs typeface="Times New Roman" pitchFamily="18" charset="0"/>
              </a:rPr>
              <a:t>- </a:t>
            </a:r>
            <a:r>
              <a:rPr lang="vi-VN" sz="2400">
                <a:latin typeface="Times New Roman" pitchFamily="18" charset="0"/>
                <a:cs typeface="Times New Roman" pitchFamily="18" charset="0"/>
              </a:rPr>
              <a:t>G</a:t>
            </a:r>
            <a:r>
              <a:rPr lang="en-US" sz="2400">
                <a:latin typeface="Times New Roman" pitchFamily="18" charset="0"/>
                <a:cs typeface="Times New Roman" pitchFamily="18" charset="0"/>
              </a:rPr>
              <a:t>ửi gắm ít ra một ý tình trọn </a:t>
            </a:r>
            <a:r>
              <a:rPr lang="en-US" sz="2400" smtClean="0">
                <a:latin typeface="Times New Roman" pitchFamily="18" charset="0"/>
                <a:cs typeface="Times New Roman" pitchFamily="18" charset="0"/>
              </a:rPr>
              <a:t>vẹn. Thể </a:t>
            </a:r>
            <a:r>
              <a:rPr lang="en-US" sz="2400">
                <a:latin typeface="Times New Roman" pitchFamily="18" charset="0"/>
                <a:cs typeface="Times New Roman" pitchFamily="18" charset="0"/>
              </a:rPr>
              <a:t>hiện lòng khao khát mong chờ, nỗi hoài vọng thiết tha của tâm hồn </a:t>
            </a:r>
            <a:r>
              <a:rPr lang="en-US" sz="2400" smtClean="0">
                <a:latin typeface="Times New Roman" pitchFamily="18" charset="0"/>
                <a:cs typeface="Times New Roman" pitchFamily="18" charset="0"/>
              </a:rPr>
              <a:t>Huế.</a:t>
            </a:r>
            <a:endParaRPr lang="en-US" sz="2400"/>
          </a:p>
        </p:txBody>
      </p:sp>
      <p:sp>
        <p:nvSpPr>
          <p:cNvPr id="19" name="Rectangle 18"/>
          <p:cNvSpPr/>
          <p:nvPr/>
        </p:nvSpPr>
        <p:spPr>
          <a:xfrm>
            <a:off x="76199" y="1905000"/>
            <a:ext cx="3068942" cy="2677656"/>
          </a:xfrm>
          <a:prstGeom prst="rect">
            <a:avLst/>
          </a:prstGeom>
        </p:spPr>
        <p:txBody>
          <a:bodyPr wrap="square">
            <a:spAutoFit/>
          </a:bodyPr>
          <a:lstStyle/>
          <a:p>
            <a:pPr algn="just"/>
            <a:r>
              <a:rPr lang="en-US" sz="2400">
                <a:solidFill>
                  <a:srgbClr val="FF0000"/>
                </a:solidFill>
                <a:latin typeface="Times New Roman" pitchFamily="18" charset="0"/>
                <a:cs typeface="Times New Roman" pitchFamily="18" charset="0"/>
              </a:rPr>
              <a:t>- Điệu hò: </a:t>
            </a:r>
            <a:r>
              <a:rPr lang="en-US" sz="2400">
                <a:latin typeface="Times New Roman" pitchFamily="18" charset="0"/>
                <a:cs typeface="Times New Roman" pitchFamily="18" charset="0"/>
              </a:rPr>
              <a:t>Chèo cạn, bài thai, hò đưa linh, hò giã gạo, ru em, giã vôi, giã điệp, bài chòi, bài tiệm, nàng vung.</a:t>
            </a:r>
          </a:p>
          <a:p>
            <a:pPr algn="just"/>
            <a:r>
              <a:rPr lang="en-US" sz="2400">
                <a:solidFill>
                  <a:srgbClr val="FF0000"/>
                </a:solidFill>
                <a:latin typeface="Times New Roman" pitchFamily="18" charset="0"/>
                <a:cs typeface="Times New Roman" pitchFamily="18" charset="0"/>
              </a:rPr>
              <a:t>- Điệu lí: </a:t>
            </a:r>
            <a:r>
              <a:rPr lang="en-US" sz="2400">
                <a:latin typeface="Times New Roman" pitchFamily="18" charset="0"/>
                <a:cs typeface="Times New Roman" pitchFamily="18" charset="0"/>
              </a:rPr>
              <a:t>Lí con sáo, lí hoài xuân,  lí hoài nam.</a:t>
            </a:r>
            <a:endParaRPr lang="en-US" sz="2400"/>
          </a:p>
        </p:txBody>
      </p:sp>
      <p:graphicFrame>
        <p:nvGraphicFramePr>
          <p:cNvPr id="14" name="Table 13"/>
          <p:cNvGraphicFramePr>
            <a:graphicFrameLocks noGrp="1"/>
          </p:cNvGraphicFramePr>
          <p:nvPr>
            <p:extLst>
              <p:ext uri="{D42A27DB-BD31-4B8C-83A1-F6EECF244321}">
                <p14:modId xmlns:p14="http://schemas.microsoft.com/office/powerpoint/2010/main" val="2921220728"/>
              </p:ext>
            </p:extLst>
          </p:nvPr>
        </p:nvGraphicFramePr>
        <p:xfrm>
          <a:off x="3124200" y="4800600"/>
          <a:ext cx="5943600" cy="1219200"/>
        </p:xfrm>
        <a:graphic>
          <a:graphicData uri="http://schemas.openxmlformats.org/drawingml/2006/table">
            <a:tbl>
              <a:tblPr firstRow="1" bandRow="1">
                <a:tableStyleId>{5940675A-B579-460E-94D1-54222C63F5DA}</a:tableStyleId>
              </a:tblPr>
              <a:tblGrid>
                <a:gridCol w="5943600">
                  <a:extLst>
                    <a:ext uri="{9D8B030D-6E8A-4147-A177-3AD203B41FA5}">
                      <a16:colId xmlns:a16="http://schemas.microsoft.com/office/drawing/2014/main" val="20000"/>
                    </a:ext>
                  </a:extLst>
                </a:gridCol>
              </a:tblGrid>
              <a:tr h="12192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i="1" smtClean="0">
                        <a:solidFill>
                          <a:srgbClr val="002060"/>
                        </a:solidFill>
                        <a:latin typeface="Times New Roman" pitchFamily="18" charset="0"/>
                        <a:cs typeface="Times New Roman" pitchFamily="18" charset="0"/>
                      </a:endParaRPr>
                    </a:p>
                  </a:txBody>
                  <a:tcPr>
                    <a:solidFill>
                      <a:schemeClr val="bg1"/>
                    </a:solidFill>
                  </a:tcPr>
                </a:tc>
                <a:extLst>
                  <a:ext uri="{0D108BD9-81ED-4DB2-BD59-A6C34878D82A}">
                    <a16:rowId xmlns:a16="http://schemas.microsoft.com/office/drawing/2014/main" val="10000"/>
                  </a:ext>
                </a:extLst>
              </a:tr>
            </a:tbl>
          </a:graphicData>
        </a:graphic>
      </p:graphicFrame>
      <p:sp>
        <p:nvSpPr>
          <p:cNvPr id="21" name="Rectangle 20"/>
          <p:cNvSpPr/>
          <p:nvPr/>
        </p:nvSpPr>
        <p:spPr>
          <a:xfrm>
            <a:off x="3158836" y="4800600"/>
            <a:ext cx="5832764" cy="1200329"/>
          </a:xfrm>
          <a:prstGeom prst="rect">
            <a:avLst/>
          </a:prstGeom>
        </p:spPr>
        <p:txBody>
          <a:bodyPr wrap="square">
            <a:spAutoFit/>
          </a:bodyPr>
          <a:lstStyle/>
          <a:p>
            <a:pPr algn="just">
              <a:defRPr/>
            </a:pPr>
            <a:r>
              <a:rPr lang="en-US" sz="2400" i="1">
                <a:solidFill>
                  <a:srgbClr val="002060"/>
                </a:solidFill>
                <a:latin typeface="Times New Roman" pitchFamily="18" charset="0"/>
                <a:cs typeface="Times New Roman" pitchFamily="18" charset="0"/>
              </a:rPr>
              <a:t>-&gt; Phong phú, thấm thía về nội dung và tình cảm; mỗi làn điệu có một vẻ đẹp riêng, mang nét đặc trưng của mảnh đất và tâm hồn Huế.</a:t>
            </a:r>
          </a:p>
        </p:txBody>
      </p:sp>
    </p:spTree>
    <p:extLst>
      <p:ext uri="{BB962C8B-B14F-4D97-AF65-F5344CB8AC3E}">
        <p14:creationId xmlns:p14="http://schemas.microsoft.com/office/powerpoint/2010/main" val="290656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7938" y="14288"/>
            <a:ext cx="9151938" cy="7254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en-US" sz="2000" b="1" dirty="0">
                <a:solidFill>
                  <a:srgbClr val="002060"/>
                </a:solidFill>
                <a:latin typeface="Times New Roman" pitchFamily="18" charset="0"/>
              </a:rPr>
              <a:t>TIẾT </a:t>
            </a:r>
            <a:r>
              <a:rPr lang="en-US" sz="2000" b="1" dirty="0" smtClean="0">
                <a:solidFill>
                  <a:srgbClr val="002060"/>
                </a:solidFill>
                <a:latin typeface="Times New Roman" pitchFamily="18" charset="0"/>
              </a:rPr>
              <a:t>111 </a:t>
            </a:r>
            <a:r>
              <a:rPr lang="en-US" sz="2000" b="1" dirty="0">
                <a:solidFill>
                  <a:srgbClr val="002060"/>
                </a:solidFill>
                <a:latin typeface="Times New Roman" pitchFamily="18" charset="0"/>
              </a:rPr>
              <a:t>– </a:t>
            </a:r>
            <a:r>
              <a:rPr lang="en-US" sz="2000" b="1" u="sng" dirty="0" err="1">
                <a:solidFill>
                  <a:srgbClr val="002060"/>
                </a:solidFill>
                <a:latin typeface="Times New Roman" pitchFamily="18" charset="0"/>
                <a:cs typeface="Times New Roman" pitchFamily="18" charset="0"/>
              </a:rPr>
              <a:t>Văn</a:t>
            </a:r>
            <a:r>
              <a:rPr lang="en-US" sz="2000" b="1" u="sng" dirty="0">
                <a:solidFill>
                  <a:srgbClr val="002060"/>
                </a:solidFill>
                <a:latin typeface="Times New Roman" pitchFamily="18" charset="0"/>
                <a:cs typeface="Times New Roman" pitchFamily="18" charset="0"/>
              </a:rPr>
              <a:t> </a:t>
            </a:r>
            <a:r>
              <a:rPr lang="en-US" sz="2000" b="1" u="sng" dirty="0" err="1">
                <a:solidFill>
                  <a:srgbClr val="002060"/>
                </a:solidFill>
                <a:latin typeface="Times New Roman" pitchFamily="18" charset="0"/>
                <a:cs typeface="Times New Roman" pitchFamily="18" charset="0"/>
              </a:rPr>
              <a:t>bản</a:t>
            </a:r>
            <a:r>
              <a:rPr lang="en-US" sz="2000" b="1" dirty="0">
                <a:solidFill>
                  <a:srgbClr val="002060"/>
                </a:solidFill>
                <a:latin typeface="Times New Roman" pitchFamily="18" charset="0"/>
                <a:cs typeface="Times New Roman" pitchFamily="18" charset="0"/>
              </a:rPr>
              <a:t>: CA HUẾ TRÊN SÔNG HƯƠNG</a:t>
            </a:r>
          </a:p>
          <a:p>
            <a:pPr algn="ctr" eaLnBrk="1" hangingPunct="1">
              <a:lnSpc>
                <a:spcPct val="90000"/>
              </a:lnSpc>
            </a:pPr>
            <a:r>
              <a:rPr lang="en-US" sz="2000" b="1" dirty="0">
                <a:solidFill>
                  <a:srgbClr val="002060"/>
                </a:solidFill>
                <a:latin typeface="Times New Roman" pitchFamily="18" charset="0"/>
                <a:cs typeface="Times New Roman" pitchFamily="18" charset="0"/>
              </a:rPr>
              <a:t>                                                                                                              - </a:t>
            </a:r>
            <a:r>
              <a:rPr lang="en-US" sz="2000" b="1" dirty="0" err="1">
                <a:solidFill>
                  <a:srgbClr val="002060"/>
                </a:solidFill>
                <a:latin typeface="Times New Roman" pitchFamily="18" charset="0"/>
                <a:cs typeface="Times New Roman" pitchFamily="18" charset="0"/>
              </a:rPr>
              <a:t>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Ánh</a:t>
            </a:r>
            <a:r>
              <a:rPr lang="en-US" sz="2000" b="1" dirty="0">
                <a:solidFill>
                  <a:srgbClr val="002060"/>
                </a:solidFill>
                <a:latin typeface="Times New Roman" pitchFamily="18" charset="0"/>
                <a:cs typeface="Times New Roman" pitchFamily="18" charset="0"/>
              </a:rPr>
              <a:t> Minh-</a:t>
            </a:r>
          </a:p>
        </p:txBody>
      </p:sp>
      <p:sp>
        <p:nvSpPr>
          <p:cNvPr id="8" name="Cloud Callout 7"/>
          <p:cNvSpPr/>
          <p:nvPr/>
        </p:nvSpPr>
        <p:spPr>
          <a:xfrm>
            <a:off x="2667000" y="914400"/>
            <a:ext cx="3581400" cy="2209800"/>
          </a:xfrm>
          <a:prstGeom prst="cloudCallout">
            <a:avLst/>
          </a:prstGeom>
          <a:gradFill>
            <a:gsLst>
              <a:gs pos="36000">
                <a:srgbClr val="7030A0"/>
              </a:gs>
              <a:gs pos="78000">
                <a:srgbClr val="00B0F0"/>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AI NHANH HƠN?</a:t>
            </a:r>
            <a:endParaRPr lang="en-US" sz="3600">
              <a:latin typeface="Times New Roman" pitchFamily="18" charset="0"/>
              <a:cs typeface="Times New Roman" pitchFamily="18" charset="0"/>
            </a:endParaRPr>
          </a:p>
        </p:txBody>
      </p:sp>
      <p:sp>
        <p:nvSpPr>
          <p:cNvPr id="7" name="Oval 30"/>
          <p:cNvSpPr>
            <a:spLocks noChangeArrowheads="1"/>
          </p:cNvSpPr>
          <p:nvPr/>
        </p:nvSpPr>
        <p:spPr bwMode="auto">
          <a:xfrm>
            <a:off x="247650" y="3306763"/>
            <a:ext cx="711200" cy="3810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b="1">
                <a:latin typeface="Arial" charset="0"/>
              </a:rPr>
              <a:t>1</a:t>
            </a:r>
          </a:p>
        </p:txBody>
      </p:sp>
      <p:sp>
        <p:nvSpPr>
          <p:cNvPr id="9" name="TextBox 21"/>
          <p:cNvSpPr txBox="1">
            <a:spLocks noChangeArrowheads="1"/>
          </p:cNvSpPr>
          <p:nvPr/>
        </p:nvSpPr>
        <p:spPr bwMode="auto">
          <a:xfrm>
            <a:off x="603250" y="3905071"/>
            <a:ext cx="8312150"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defRPr/>
            </a:pPr>
            <a:r>
              <a:rPr lang="vi-VN" altLang="en-US" sz="2400" smtClean="0">
                <a:solidFill>
                  <a:srgbClr val="002060"/>
                </a:solidFill>
                <a:latin typeface="+mj-lt"/>
              </a:rPr>
              <a:t>    </a:t>
            </a:r>
            <a:r>
              <a:rPr lang="en-US" sz="2400" b="1">
                <a:latin typeface="Times New Roman" pitchFamily="18" charset="0"/>
                <a:cs typeface="Times New Roman" pitchFamily="18" charset="0"/>
              </a:rPr>
              <a:t>Em hãy kể tên 3 điệu </a:t>
            </a:r>
            <a:r>
              <a:rPr lang="vi-VN" sz="2400" b="1" smtClean="0">
                <a:latin typeface="Times New Roman" pitchFamily="18" charset="0"/>
                <a:cs typeface="Times New Roman" pitchFamily="18" charset="0"/>
              </a:rPr>
              <a:t>lí</a:t>
            </a:r>
            <a:r>
              <a:rPr lang="en-US" sz="2400" b="1" smtClean="0">
                <a:latin typeface="Times New Roman" pitchFamily="18" charset="0"/>
                <a:cs typeface="Times New Roman" pitchFamily="18" charset="0"/>
              </a:rPr>
              <a:t> được nhắc đến trong văn bản Ca Huế trên sông Hương.</a:t>
            </a:r>
            <a:endParaRPr lang="en-US" sz="2400" b="1">
              <a:latin typeface="Times New Roman" pitchFamily="18" charset="0"/>
              <a:cs typeface="Times New Roman" pitchFamily="18" charset="0"/>
            </a:endParaRPr>
          </a:p>
        </p:txBody>
      </p:sp>
      <p:sp>
        <p:nvSpPr>
          <p:cNvPr id="10" name="Rectangle 9"/>
          <p:cNvSpPr/>
          <p:nvPr/>
        </p:nvSpPr>
        <p:spPr>
          <a:xfrm>
            <a:off x="2286000" y="4876800"/>
            <a:ext cx="5432425" cy="5222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none">
            <a:spAutoFit/>
          </a:bodyPr>
          <a:lstStyle/>
          <a:p>
            <a:pPr eaLnBrk="1" fontAlgn="auto" hangingPunct="1">
              <a:spcBef>
                <a:spcPts val="0"/>
              </a:spcBef>
              <a:spcAft>
                <a:spcPts val="0"/>
              </a:spcAft>
              <a:defRPr/>
            </a:pPr>
            <a:r>
              <a:rPr lang="en-US" sz="2800">
                <a:latin typeface="Times New Roman" pitchFamily="18" charset="0"/>
                <a:cs typeface="Times New Roman" pitchFamily="18" charset="0"/>
              </a:rPr>
              <a:t>Lí con sáo, lí hoài nam,  lí hoài xuân</a:t>
            </a:r>
          </a:p>
        </p:txBody>
      </p:sp>
    </p:spTree>
    <p:extLst>
      <p:ext uri="{BB962C8B-B14F-4D97-AF65-F5344CB8AC3E}">
        <p14:creationId xmlns:p14="http://schemas.microsoft.com/office/powerpoint/2010/main" val="15064962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7938" y="14288"/>
            <a:ext cx="9151938" cy="7254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en-US" sz="2000" b="1" dirty="0">
                <a:solidFill>
                  <a:srgbClr val="002060"/>
                </a:solidFill>
                <a:latin typeface="Times New Roman" pitchFamily="18" charset="0"/>
              </a:rPr>
              <a:t>TIẾT </a:t>
            </a:r>
            <a:r>
              <a:rPr lang="en-US" sz="2000" b="1" dirty="0" smtClean="0">
                <a:solidFill>
                  <a:srgbClr val="002060"/>
                </a:solidFill>
                <a:latin typeface="Times New Roman" pitchFamily="18" charset="0"/>
              </a:rPr>
              <a:t>111 </a:t>
            </a:r>
            <a:r>
              <a:rPr lang="en-US" sz="2000" b="1" dirty="0">
                <a:solidFill>
                  <a:srgbClr val="002060"/>
                </a:solidFill>
                <a:latin typeface="Times New Roman" pitchFamily="18" charset="0"/>
              </a:rPr>
              <a:t>– </a:t>
            </a:r>
            <a:r>
              <a:rPr lang="en-US" sz="2000" b="1" u="sng" dirty="0" err="1">
                <a:solidFill>
                  <a:srgbClr val="002060"/>
                </a:solidFill>
                <a:latin typeface="Times New Roman" pitchFamily="18" charset="0"/>
                <a:cs typeface="Times New Roman" pitchFamily="18" charset="0"/>
              </a:rPr>
              <a:t>Văn</a:t>
            </a:r>
            <a:r>
              <a:rPr lang="en-US" sz="2000" b="1" u="sng" dirty="0">
                <a:solidFill>
                  <a:srgbClr val="002060"/>
                </a:solidFill>
                <a:latin typeface="Times New Roman" pitchFamily="18" charset="0"/>
                <a:cs typeface="Times New Roman" pitchFamily="18" charset="0"/>
              </a:rPr>
              <a:t> </a:t>
            </a:r>
            <a:r>
              <a:rPr lang="en-US" sz="2000" b="1" u="sng" dirty="0" err="1">
                <a:solidFill>
                  <a:srgbClr val="002060"/>
                </a:solidFill>
                <a:latin typeface="Times New Roman" pitchFamily="18" charset="0"/>
                <a:cs typeface="Times New Roman" pitchFamily="18" charset="0"/>
              </a:rPr>
              <a:t>bản</a:t>
            </a:r>
            <a:r>
              <a:rPr lang="en-US" sz="2000" b="1" dirty="0">
                <a:solidFill>
                  <a:srgbClr val="002060"/>
                </a:solidFill>
                <a:latin typeface="Times New Roman" pitchFamily="18" charset="0"/>
                <a:cs typeface="Times New Roman" pitchFamily="18" charset="0"/>
              </a:rPr>
              <a:t>: CA HUẾ TRÊN SÔNG HƯƠNG</a:t>
            </a:r>
          </a:p>
          <a:p>
            <a:pPr algn="ctr" eaLnBrk="1" hangingPunct="1">
              <a:lnSpc>
                <a:spcPct val="90000"/>
              </a:lnSpc>
            </a:pPr>
            <a:r>
              <a:rPr lang="en-US" sz="2000" b="1" dirty="0">
                <a:solidFill>
                  <a:srgbClr val="002060"/>
                </a:solidFill>
                <a:latin typeface="Times New Roman" pitchFamily="18" charset="0"/>
                <a:cs typeface="Times New Roman" pitchFamily="18" charset="0"/>
              </a:rPr>
              <a:t>                                                                                                              - </a:t>
            </a:r>
            <a:r>
              <a:rPr lang="en-US" sz="2000" b="1" dirty="0" err="1">
                <a:solidFill>
                  <a:srgbClr val="002060"/>
                </a:solidFill>
                <a:latin typeface="Times New Roman" pitchFamily="18" charset="0"/>
                <a:cs typeface="Times New Roman" pitchFamily="18" charset="0"/>
              </a:rPr>
              <a:t>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Ánh</a:t>
            </a:r>
            <a:r>
              <a:rPr lang="en-US" sz="2000" b="1" dirty="0">
                <a:solidFill>
                  <a:srgbClr val="002060"/>
                </a:solidFill>
                <a:latin typeface="Times New Roman" pitchFamily="18" charset="0"/>
                <a:cs typeface="Times New Roman" pitchFamily="18" charset="0"/>
              </a:rPr>
              <a:t> Minh-</a:t>
            </a:r>
          </a:p>
        </p:txBody>
      </p:sp>
      <p:sp>
        <p:nvSpPr>
          <p:cNvPr id="8" name="Cloud Callout 7"/>
          <p:cNvSpPr/>
          <p:nvPr/>
        </p:nvSpPr>
        <p:spPr>
          <a:xfrm>
            <a:off x="2667000" y="914400"/>
            <a:ext cx="3581400" cy="2209800"/>
          </a:xfrm>
          <a:prstGeom prst="cloudCallout">
            <a:avLst/>
          </a:prstGeom>
          <a:gradFill>
            <a:gsLst>
              <a:gs pos="36000">
                <a:srgbClr val="00B050"/>
              </a:gs>
              <a:gs pos="63000">
                <a:srgbClr val="00B0F0"/>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AI NHANH HƠN?</a:t>
            </a:r>
            <a:endParaRPr lang="en-US" sz="3600">
              <a:latin typeface="Times New Roman" pitchFamily="18" charset="0"/>
              <a:cs typeface="Times New Roman" pitchFamily="18" charset="0"/>
            </a:endParaRPr>
          </a:p>
        </p:txBody>
      </p:sp>
      <p:sp>
        <p:nvSpPr>
          <p:cNvPr id="13" name="Oval 30"/>
          <p:cNvSpPr>
            <a:spLocks noChangeArrowheads="1"/>
          </p:cNvSpPr>
          <p:nvPr/>
        </p:nvSpPr>
        <p:spPr bwMode="auto">
          <a:xfrm>
            <a:off x="247650" y="3306763"/>
            <a:ext cx="711200" cy="3810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b="1">
                <a:latin typeface="Arial" charset="0"/>
              </a:rPr>
              <a:t>2</a:t>
            </a:r>
          </a:p>
        </p:txBody>
      </p:sp>
      <p:sp>
        <p:nvSpPr>
          <p:cNvPr id="14" name="TextBox 21"/>
          <p:cNvSpPr txBox="1">
            <a:spLocks noChangeArrowheads="1"/>
          </p:cNvSpPr>
          <p:nvPr/>
        </p:nvSpPr>
        <p:spPr bwMode="auto">
          <a:xfrm>
            <a:off x="603250" y="3905071"/>
            <a:ext cx="8312150"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defRPr/>
            </a:pPr>
            <a:r>
              <a:rPr lang="vi-VN" altLang="en-US" sz="2400" smtClean="0">
                <a:solidFill>
                  <a:srgbClr val="002060"/>
                </a:solidFill>
                <a:latin typeface="+mj-lt"/>
              </a:rPr>
              <a:t>   </a:t>
            </a:r>
            <a:r>
              <a:rPr lang="en-US" altLang="en-US" sz="2400" smtClean="0">
                <a:solidFill>
                  <a:srgbClr val="002060"/>
                </a:solidFill>
                <a:latin typeface="Times New Roman" pitchFamily="18" charset="0"/>
                <a:cs typeface="Times New Roman" pitchFamily="18" charset="0"/>
              </a:rPr>
              <a:t>Điệu hò nào sau đây có đặc điểm náo nức, nồng hậu tình người?</a:t>
            </a:r>
            <a:endParaRPr lang="en-US" sz="2400" b="1">
              <a:latin typeface="Times New Roman" pitchFamily="18" charset="0"/>
              <a:cs typeface="Times New Roman" pitchFamily="18" charset="0"/>
            </a:endParaRPr>
          </a:p>
        </p:txBody>
      </p:sp>
      <p:sp>
        <p:nvSpPr>
          <p:cNvPr id="15" name="Rectangle 14"/>
          <p:cNvSpPr/>
          <p:nvPr/>
        </p:nvSpPr>
        <p:spPr>
          <a:xfrm>
            <a:off x="2286000" y="4419600"/>
            <a:ext cx="1967205" cy="5232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none">
            <a:spAutoFit/>
          </a:bodyPr>
          <a:lstStyle/>
          <a:p>
            <a:pPr eaLnBrk="1" fontAlgn="auto" hangingPunct="1">
              <a:spcBef>
                <a:spcPts val="0"/>
              </a:spcBef>
              <a:spcAft>
                <a:spcPts val="0"/>
              </a:spcAft>
              <a:defRPr/>
            </a:pPr>
            <a:r>
              <a:rPr lang="en-US" sz="2800" smtClean="0">
                <a:latin typeface="Times New Roman" pitchFamily="18" charset="0"/>
                <a:cs typeface="Times New Roman" pitchFamily="18" charset="0"/>
              </a:rPr>
              <a:t>A. Chèo cạn</a:t>
            </a:r>
            <a:endParaRPr lang="en-US" sz="2800">
              <a:latin typeface="Times New Roman" pitchFamily="18" charset="0"/>
              <a:cs typeface="Times New Roman" pitchFamily="18" charset="0"/>
            </a:endParaRPr>
          </a:p>
        </p:txBody>
      </p:sp>
      <p:sp>
        <p:nvSpPr>
          <p:cNvPr id="16" name="Rectangle 15"/>
          <p:cNvSpPr/>
          <p:nvPr/>
        </p:nvSpPr>
        <p:spPr>
          <a:xfrm>
            <a:off x="2285998" y="5029200"/>
            <a:ext cx="1311578" cy="5232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none">
            <a:spAutoFit/>
          </a:bodyPr>
          <a:lstStyle/>
          <a:p>
            <a:pPr eaLnBrk="1" fontAlgn="auto" hangingPunct="1">
              <a:spcBef>
                <a:spcPts val="0"/>
              </a:spcBef>
              <a:spcAft>
                <a:spcPts val="0"/>
              </a:spcAft>
              <a:defRPr/>
            </a:pPr>
            <a:r>
              <a:rPr lang="en-US" sz="2800" smtClean="0">
                <a:latin typeface="Times New Roman" pitchFamily="18" charset="0"/>
                <a:cs typeface="Times New Roman" pitchFamily="18" charset="0"/>
              </a:rPr>
              <a:t>B. Hò ô</a:t>
            </a:r>
            <a:endParaRPr lang="en-US" sz="2800">
              <a:latin typeface="Times New Roman" pitchFamily="18" charset="0"/>
              <a:cs typeface="Times New Roman" pitchFamily="18" charset="0"/>
            </a:endParaRPr>
          </a:p>
        </p:txBody>
      </p:sp>
      <p:sp>
        <p:nvSpPr>
          <p:cNvPr id="17" name="Rectangle 16"/>
          <p:cNvSpPr/>
          <p:nvPr/>
        </p:nvSpPr>
        <p:spPr>
          <a:xfrm>
            <a:off x="2285999" y="5636707"/>
            <a:ext cx="2177199" cy="5232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none">
            <a:spAutoFit/>
          </a:bodyPr>
          <a:lstStyle/>
          <a:p>
            <a:pPr eaLnBrk="1" fontAlgn="auto" hangingPunct="1">
              <a:spcBef>
                <a:spcPts val="0"/>
              </a:spcBef>
              <a:spcAft>
                <a:spcPts val="0"/>
              </a:spcAft>
              <a:defRPr/>
            </a:pPr>
            <a:r>
              <a:rPr lang="en-US" sz="2800" smtClean="0">
                <a:latin typeface="Times New Roman" pitchFamily="18" charset="0"/>
                <a:cs typeface="Times New Roman" pitchFamily="18" charset="0"/>
              </a:rPr>
              <a:t>C. Hò giã gạo</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4032562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7938" y="14288"/>
            <a:ext cx="9151938" cy="7254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en-US" sz="2000" b="1" dirty="0">
                <a:solidFill>
                  <a:srgbClr val="002060"/>
                </a:solidFill>
                <a:latin typeface="Times New Roman" pitchFamily="18" charset="0"/>
              </a:rPr>
              <a:t>TIẾT </a:t>
            </a:r>
            <a:r>
              <a:rPr lang="en-US" sz="2000" b="1" dirty="0" smtClean="0">
                <a:solidFill>
                  <a:srgbClr val="002060"/>
                </a:solidFill>
                <a:latin typeface="Times New Roman" pitchFamily="18" charset="0"/>
              </a:rPr>
              <a:t>111 </a:t>
            </a:r>
            <a:r>
              <a:rPr lang="en-US" sz="2000" b="1" dirty="0">
                <a:solidFill>
                  <a:srgbClr val="002060"/>
                </a:solidFill>
                <a:latin typeface="Times New Roman" pitchFamily="18" charset="0"/>
              </a:rPr>
              <a:t>– </a:t>
            </a:r>
            <a:r>
              <a:rPr lang="en-US" sz="2000" b="1" u="sng" dirty="0" err="1">
                <a:solidFill>
                  <a:srgbClr val="002060"/>
                </a:solidFill>
                <a:latin typeface="Times New Roman" pitchFamily="18" charset="0"/>
                <a:cs typeface="Times New Roman" pitchFamily="18" charset="0"/>
              </a:rPr>
              <a:t>Văn</a:t>
            </a:r>
            <a:r>
              <a:rPr lang="en-US" sz="2000" b="1" u="sng" dirty="0">
                <a:solidFill>
                  <a:srgbClr val="002060"/>
                </a:solidFill>
                <a:latin typeface="Times New Roman" pitchFamily="18" charset="0"/>
                <a:cs typeface="Times New Roman" pitchFamily="18" charset="0"/>
              </a:rPr>
              <a:t> </a:t>
            </a:r>
            <a:r>
              <a:rPr lang="en-US" sz="2000" b="1" u="sng" dirty="0" err="1">
                <a:solidFill>
                  <a:srgbClr val="002060"/>
                </a:solidFill>
                <a:latin typeface="Times New Roman" pitchFamily="18" charset="0"/>
                <a:cs typeface="Times New Roman" pitchFamily="18" charset="0"/>
              </a:rPr>
              <a:t>bản</a:t>
            </a:r>
            <a:r>
              <a:rPr lang="en-US" sz="2000" b="1" dirty="0">
                <a:solidFill>
                  <a:srgbClr val="002060"/>
                </a:solidFill>
                <a:latin typeface="Times New Roman" pitchFamily="18" charset="0"/>
                <a:cs typeface="Times New Roman" pitchFamily="18" charset="0"/>
              </a:rPr>
              <a:t>: CA HUẾ TRÊN SÔNG HƯƠNG</a:t>
            </a:r>
          </a:p>
          <a:p>
            <a:pPr algn="ctr" eaLnBrk="1" hangingPunct="1">
              <a:lnSpc>
                <a:spcPct val="90000"/>
              </a:lnSpc>
            </a:pPr>
            <a:r>
              <a:rPr lang="en-US" sz="2000" b="1" dirty="0">
                <a:solidFill>
                  <a:srgbClr val="002060"/>
                </a:solidFill>
                <a:latin typeface="Times New Roman" pitchFamily="18" charset="0"/>
                <a:cs typeface="Times New Roman" pitchFamily="18" charset="0"/>
              </a:rPr>
              <a:t>                                                                                                              - </a:t>
            </a:r>
            <a:r>
              <a:rPr lang="en-US" sz="2000" b="1" dirty="0" err="1">
                <a:solidFill>
                  <a:srgbClr val="002060"/>
                </a:solidFill>
                <a:latin typeface="Times New Roman" pitchFamily="18" charset="0"/>
                <a:cs typeface="Times New Roman" pitchFamily="18" charset="0"/>
              </a:rPr>
              <a:t>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Ánh</a:t>
            </a:r>
            <a:r>
              <a:rPr lang="en-US" sz="2000" b="1" dirty="0">
                <a:solidFill>
                  <a:srgbClr val="002060"/>
                </a:solidFill>
                <a:latin typeface="Times New Roman" pitchFamily="18" charset="0"/>
                <a:cs typeface="Times New Roman" pitchFamily="18" charset="0"/>
              </a:rPr>
              <a:t> Minh-</a:t>
            </a:r>
          </a:p>
        </p:txBody>
      </p:sp>
      <p:sp>
        <p:nvSpPr>
          <p:cNvPr id="8" name="Cloud Callout 7"/>
          <p:cNvSpPr/>
          <p:nvPr/>
        </p:nvSpPr>
        <p:spPr>
          <a:xfrm>
            <a:off x="2667000" y="914400"/>
            <a:ext cx="3581400" cy="2209800"/>
          </a:xfrm>
          <a:prstGeom prst="cloudCallout">
            <a:avLst/>
          </a:prstGeom>
          <a:gradFill>
            <a:gsLst>
              <a:gs pos="0">
                <a:srgbClr val="FF0000"/>
              </a:gs>
              <a:gs pos="74000">
                <a:schemeClr val="accent6">
                  <a:lumMod val="60000"/>
                  <a:lumOff val="4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Times New Roman" pitchFamily="18" charset="0"/>
                <a:cs typeface="Times New Roman" pitchFamily="18" charset="0"/>
              </a:rPr>
              <a:t>AI NHANH HƠN?</a:t>
            </a:r>
            <a:endParaRPr lang="en-US" sz="3600">
              <a:latin typeface="Times New Roman" pitchFamily="18" charset="0"/>
              <a:cs typeface="Times New Roman" pitchFamily="18" charset="0"/>
            </a:endParaRPr>
          </a:p>
        </p:txBody>
      </p:sp>
      <p:sp>
        <p:nvSpPr>
          <p:cNvPr id="9" name="Oval 30"/>
          <p:cNvSpPr>
            <a:spLocks noChangeArrowheads="1"/>
          </p:cNvSpPr>
          <p:nvPr/>
        </p:nvSpPr>
        <p:spPr bwMode="auto">
          <a:xfrm>
            <a:off x="131763" y="3267363"/>
            <a:ext cx="593013" cy="3810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b="1" smtClean="0">
                <a:latin typeface="Arial" charset="0"/>
              </a:rPr>
              <a:t>3</a:t>
            </a:r>
            <a:endParaRPr lang="en-US" altLang="en-US" b="1">
              <a:latin typeface="Arial" charset="0"/>
            </a:endParaRPr>
          </a:p>
        </p:txBody>
      </p:sp>
      <p:sp>
        <p:nvSpPr>
          <p:cNvPr id="10" name="TextBox 21"/>
          <p:cNvSpPr txBox="1">
            <a:spLocks noChangeArrowheads="1"/>
          </p:cNvSpPr>
          <p:nvPr/>
        </p:nvSpPr>
        <p:spPr bwMode="auto">
          <a:xfrm>
            <a:off x="304800" y="3962400"/>
            <a:ext cx="8610600" cy="1939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defRPr/>
            </a:pPr>
            <a:r>
              <a:rPr lang="vi-VN" altLang="en-US" sz="2400" smtClean="0">
                <a:solidFill>
                  <a:srgbClr val="002060"/>
                </a:solidFill>
                <a:latin typeface="+mj-lt"/>
              </a:rPr>
              <a:t>    </a:t>
            </a:r>
            <a:r>
              <a:rPr lang="en-US" altLang="en-US" sz="2400" b="1" smtClean="0">
                <a:latin typeface="Times New Roman" pitchFamily="18" charset="0"/>
                <a:cs typeface="Times New Roman" pitchFamily="18" charset="0"/>
              </a:rPr>
              <a:t>Điền từ còn thiếu vào chỗ chấm sau:</a:t>
            </a:r>
          </a:p>
          <a:p>
            <a:pPr algn="just">
              <a:defRPr/>
            </a:pPr>
            <a:r>
              <a:rPr lang="en-US" sz="2400" i="1" smtClean="0">
                <a:latin typeface="Times New Roman" pitchFamily="18" charset="0"/>
                <a:cs typeface="Times New Roman" pitchFamily="18" charset="0"/>
              </a:rPr>
              <a:t>   Mỗi </a:t>
            </a:r>
            <a:r>
              <a:rPr lang="en-US" sz="2400" i="1">
                <a:latin typeface="Times New Roman" pitchFamily="18" charset="0"/>
                <a:cs typeface="Times New Roman" pitchFamily="18" charset="0"/>
              </a:rPr>
              <a:t>câu hò H</a:t>
            </a:r>
            <a:r>
              <a:rPr lang="en-US" sz="2400" i="1" smtClean="0">
                <a:latin typeface="Times New Roman" pitchFamily="18" charset="0"/>
                <a:cs typeface="Times New Roman" pitchFamily="18" charset="0"/>
              </a:rPr>
              <a:t>uế </a:t>
            </a:r>
            <a:r>
              <a:rPr lang="en-US" sz="2400" i="1">
                <a:latin typeface="Times New Roman" pitchFamily="18" charset="0"/>
                <a:cs typeface="Times New Roman" pitchFamily="18" charset="0"/>
              </a:rPr>
              <a:t>gửi gắm ít ra một </a:t>
            </a:r>
            <a:r>
              <a:rPr lang="en-US" sz="2400" i="1" smtClean="0">
                <a:latin typeface="Times New Roman" pitchFamily="18" charset="0"/>
                <a:cs typeface="Times New Roman" pitchFamily="18" charset="0"/>
              </a:rPr>
              <a:t>(1)           …              trọn </a:t>
            </a:r>
            <a:r>
              <a:rPr lang="en-US" sz="2400" i="1">
                <a:latin typeface="Times New Roman" pitchFamily="18" charset="0"/>
                <a:cs typeface="Times New Roman" pitchFamily="18" charset="0"/>
              </a:rPr>
              <a:t>vẹn.</a:t>
            </a:r>
          </a:p>
          <a:p>
            <a:pPr algn="just">
              <a:defRPr/>
            </a:pPr>
            <a:r>
              <a:rPr lang="en-US" sz="2400" i="1" smtClean="0">
                <a:latin typeface="Times New Roman" pitchFamily="18" charset="0"/>
                <a:cs typeface="Times New Roman" pitchFamily="18" charset="0"/>
              </a:rPr>
              <a:t>   Thể </a:t>
            </a:r>
            <a:r>
              <a:rPr lang="en-US" sz="2400" i="1">
                <a:latin typeface="Times New Roman" pitchFamily="18" charset="0"/>
                <a:cs typeface="Times New Roman" pitchFamily="18" charset="0"/>
              </a:rPr>
              <a:t>hiện lòng khao khát mong chờ, nỗi hoài vọng thiết tha </a:t>
            </a:r>
            <a:r>
              <a:rPr lang="en-US" sz="2400" i="1" smtClean="0">
                <a:latin typeface="Times New Roman" pitchFamily="18" charset="0"/>
                <a:cs typeface="Times New Roman" pitchFamily="18" charset="0"/>
              </a:rPr>
              <a:t>của </a:t>
            </a:r>
          </a:p>
          <a:p>
            <a:pPr algn="just">
              <a:defRPr/>
            </a:pPr>
            <a:r>
              <a:rPr lang="en-US" sz="2400" i="1" smtClean="0">
                <a:latin typeface="Times New Roman" pitchFamily="18" charset="0"/>
                <a:cs typeface="Times New Roman" pitchFamily="18" charset="0"/>
              </a:rPr>
              <a:t>(2)           …            Huế</a:t>
            </a:r>
            <a:r>
              <a:rPr lang="en-US" sz="2400" i="1">
                <a:latin typeface="Times New Roman" pitchFamily="18" charset="0"/>
                <a:cs typeface="Times New Roman" pitchFamily="18" charset="0"/>
              </a:rPr>
              <a:t>.</a:t>
            </a:r>
          </a:p>
          <a:p>
            <a:pPr>
              <a:defRPr/>
            </a:pPr>
            <a:r>
              <a:rPr lang="en-US" altLang="en-US" sz="2400" b="1" smtClean="0">
                <a:latin typeface="Times New Roman" pitchFamily="18" charset="0"/>
                <a:cs typeface="Times New Roman" pitchFamily="18" charset="0"/>
              </a:rPr>
              <a:t> </a:t>
            </a:r>
          </a:p>
        </p:txBody>
      </p:sp>
      <p:sp>
        <p:nvSpPr>
          <p:cNvPr id="11" name="Rectangle 10"/>
          <p:cNvSpPr>
            <a:spLocks noChangeArrowheads="1"/>
          </p:cNvSpPr>
          <p:nvPr/>
        </p:nvSpPr>
        <p:spPr bwMode="auto">
          <a:xfrm>
            <a:off x="5754687" y="4340225"/>
            <a:ext cx="987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i="1">
                <a:solidFill>
                  <a:srgbClr val="FF0000"/>
                </a:solidFill>
                <a:latin typeface="Times New Roman" pitchFamily="18" charset="0"/>
                <a:cs typeface="Times New Roman" pitchFamily="18" charset="0"/>
              </a:rPr>
              <a:t>ý tình </a:t>
            </a:r>
            <a:endParaRPr lang="en-US" sz="2400" b="1">
              <a:solidFill>
                <a:srgbClr val="FF0000"/>
              </a:solidFill>
            </a:endParaRPr>
          </a:p>
        </p:txBody>
      </p:sp>
      <p:sp>
        <p:nvSpPr>
          <p:cNvPr id="12" name="Rectangle 11"/>
          <p:cNvSpPr>
            <a:spLocks noChangeArrowheads="1"/>
          </p:cNvSpPr>
          <p:nvPr/>
        </p:nvSpPr>
        <p:spPr bwMode="auto">
          <a:xfrm>
            <a:off x="1266825" y="5029200"/>
            <a:ext cx="1314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i="1">
                <a:solidFill>
                  <a:srgbClr val="FF0000"/>
                </a:solidFill>
                <a:latin typeface="Times New Roman" pitchFamily="18" charset="0"/>
                <a:cs typeface="Times New Roman" pitchFamily="18" charset="0"/>
              </a:rPr>
              <a:t>tâm hồn </a:t>
            </a:r>
            <a:endParaRPr lang="en-US" sz="2400" b="1">
              <a:solidFill>
                <a:srgbClr val="FF0000"/>
              </a:solidFill>
            </a:endParaRPr>
          </a:p>
        </p:txBody>
      </p:sp>
    </p:spTree>
    <p:extLst>
      <p:ext uri="{BB962C8B-B14F-4D97-AF65-F5344CB8AC3E}">
        <p14:creationId xmlns:p14="http://schemas.microsoft.com/office/powerpoint/2010/main" val="4038594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752" y="831502"/>
            <a:ext cx="3832268" cy="461665"/>
          </a:xfrm>
          <a:prstGeom prst="rect">
            <a:avLst/>
          </a:prstGeom>
        </p:spPr>
        <p:txBody>
          <a:bodyPr wrap="none">
            <a:spAutoFit/>
          </a:bodyPr>
          <a:lstStyle/>
          <a:p>
            <a:r>
              <a:rPr lang="en-US" sz="2400" b="1" i="1" dirty="0">
                <a:solidFill>
                  <a:srgbClr val="002060"/>
                </a:solidFill>
              </a:rPr>
              <a:t>2.</a:t>
            </a:r>
            <a:r>
              <a:rPr lang="en-US" sz="2400" b="1" i="1" u="sng" dirty="0">
                <a:solidFill>
                  <a:srgbClr val="002060"/>
                </a:solidFill>
              </a:rPr>
              <a:t> </a:t>
            </a:r>
            <a:r>
              <a:rPr lang="en-US" sz="2400" b="1" i="1" u="sng" dirty="0" err="1">
                <a:solidFill>
                  <a:srgbClr val="002060"/>
                </a:solidFill>
              </a:rPr>
              <a:t>Những</a:t>
            </a:r>
            <a:r>
              <a:rPr lang="en-US" sz="2400" b="1" i="1" u="sng" dirty="0">
                <a:solidFill>
                  <a:srgbClr val="002060"/>
                </a:solidFill>
              </a:rPr>
              <a:t> </a:t>
            </a:r>
            <a:r>
              <a:rPr lang="en-US" sz="2400" b="1" i="1" u="sng" dirty="0" err="1">
                <a:solidFill>
                  <a:srgbClr val="002060"/>
                </a:solidFill>
              </a:rPr>
              <a:t>đặc</a:t>
            </a:r>
            <a:r>
              <a:rPr lang="en-US" sz="2400" b="1" i="1" u="sng" dirty="0">
                <a:solidFill>
                  <a:srgbClr val="002060"/>
                </a:solidFill>
              </a:rPr>
              <a:t> </a:t>
            </a:r>
            <a:r>
              <a:rPr lang="en-US" sz="2400" b="1" i="1" u="sng" dirty="0" err="1">
                <a:solidFill>
                  <a:srgbClr val="002060"/>
                </a:solidFill>
              </a:rPr>
              <a:t>sắc</a:t>
            </a:r>
            <a:r>
              <a:rPr lang="en-US" sz="2400" b="1" i="1" u="sng" dirty="0">
                <a:solidFill>
                  <a:srgbClr val="002060"/>
                </a:solidFill>
              </a:rPr>
              <a:t> </a:t>
            </a:r>
            <a:r>
              <a:rPr lang="en-US" sz="2400" b="1" i="1" u="sng" dirty="0" err="1">
                <a:solidFill>
                  <a:srgbClr val="002060"/>
                </a:solidFill>
              </a:rPr>
              <a:t>của</a:t>
            </a:r>
            <a:r>
              <a:rPr lang="en-US" sz="2400" b="1" i="1" u="sng" dirty="0">
                <a:solidFill>
                  <a:srgbClr val="002060"/>
                </a:solidFill>
              </a:rPr>
              <a:t> </a:t>
            </a:r>
            <a:r>
              <a:rPr lang="en-US" sz="2400" b="1" i="1" u="sng" dirty="0" err="1">
                <a:solidFill>
                  <a:srgbClr val="002060"/>
                </a:solidFill>
              </a:rPr>
              <a:t>ca</a:t>
            </a:r>
            <a:r>
              <a:rPr lang="en-US" sz="2400" b="1" i="1" u="sng" dirty="0">
                <a:solidFill>
                  <a:srgbClr val="002060"/>
                </a:solidFill>
              </a:rPr>
              <a:t> </a:t>
            </a:r>
            <a:r>
              <a:rPr lang="en-US" sz="2400" b="1" i="1" u="sng" dirty="0" err="1">
                <a:solidFill>
                  <a:srgbClr val="002060"/>
                </a:solidFill>
              </a:rPr>
              <a:t>Huế</a:t>
            </a:r>
            <a:endParaRPr lang="en-US" sz="2400" b="1" i="1" u="sng" dirty="0">
              <a:solidFill>
                <a:srgbClr val="002060"/>
              </a:solidFill>
            </a:endParaRPr>
          </a:p>
        </p:txBody>
      </p:sp>
      <p:sp>
        <p:nvSpPr>
          <p:cNvPr id="5" name="Rectangle 4"/>
          <p:cNvSpPr/>
          <p:nvPr/>
        </p:nvSpPr>
        <p:spPr>
          <a:xfrm>
            <a:off x="46715" y="1482298"/>
            <a:ext cx="3863558" cy="523220"/>
          </a:xfrm>
          <a:prstGeom prst="rect">
            <a:avLst/>
          </a:prstGeom>
        </p:spPr>
        <p:txBody>
          <a:bodyPr wrap="none">
            <a:spAutoFit/>
          </a:bodyPr>
          <a:lstStyle/>
          <a:p>
            <a:r>
              <a:rPr lang="en-US" sz="2800" b="1" i="1" dirty="0">
                <a:latin typeface="VNI-Times" pitchFamily="2" charset="0"/>
              </a:rPr>
              <a:t>* </a:t>
            </a:r>
            <a:r>
              <a:rPr lang="en-US" sz="2800" b="1" i="1" u="sng" dirty="0" err="1">
                <a:latin typeface="VNI-Times" pitchFamily="2" charset="0"/>
              </a:rPr>
              <a:t>Nguồn</a:t>
            </a:r>
            <a:r>
              <a:rPr lang="en-US" sz="2800" b="1" i="1" u="sng" dirty="0">
                <a:latin typeface="VNI-Times" pitchFamily="2" charset="0"/>
              </a:rPr>
              <a:t> </a:t>
            </a:r>
            <a:r>
              <a:rPr lang="en-US" sz="2800" b="1" i="1" u="sng" dirty="0" err="1">
                <a:latin typeface="VNI-Times" pitchFamily="2" charset="0"/>
              </a:rPr>
              <a:t>gốc</a:t>
            </a:r>
            <a:r>
              <a:rPr lang="en-US" sz="2800" b="1" i="1" u="sng" dirty="0">
                <a:latin typeface="VNI-Times" pitchFamily="2" charset="0"/>
              </a:rPr>
              <a:t> </a:t>
            </a:r>
            <a:r>
              <a:rPr lang="en-US" sz="2800" b="1" i="1" u="sng" dirty="0" err="1">
                <a:latin typeface="VNI-Times" pitchFamily="2" charset="0"/>
              </a:rPr>
              <a:t>của</a:t>
            </a:r>
            <a:r>
              <a:rPr lang="en-US" sz="2800" b="1" i="1" u="sng" dirty="0">
                <a:latin typeface="VNI-Times" pitchFamily="2" charset="0"/>
              </a:rPr>
              <a:t> </a:t>
            </a:r>
            <a:r>
              <a:rPr lang="en-US" sz="2800" b="1" i="1" u="sng" dirty="0" err="1">
                <a:latin typeface="VNI-Times" pitchFamily="2" charset="0"/>
              </a:rPr>
              <a:t>ca</a:t>
            </a:r>
            <a:r>
              <a:rPr lang="en-US" sz="2800" b="1" i="1" u="sng" dirty="0">
                <a:latin typeface="VNI-Times" pitchFamily="2" charset="0"/>
              </a:rPr>
              <a:t> </a:t>
            </a:r>
            <a:r>
              <a:rPr lang="en-US" sz="2800" b="1" i="1" u="sng" dirty="0" err="1">
                <a:latin typeface="VNI-Times" pitchFamily="2" charset="0"/>
              </a:rPr>
              <a:t>Huế</a:t>
            </a:r>
            <a:endParaRPr lang="en-US" sz="2800" b="1" u="sng" dirty="0">
              <a:latin typeface="VNI-Times" pitchFamily="2" charset="0"/>
            </a:endParaRPr>
          </a:p>
        </p:txBody>
      </p:sp>
      <p:sp>
        <p:nvSpPr>
          <p:cNvPr id="6" name="Text Box 7"/>
          <p:cNvSpPr txBox="1">
            <a:spLocks noChangeArrowheads="1"/>
          </p:cNvSpPr>
          <p:nvPr/>
        </p:nvSpPr>
        <p:spPr bwMode="auto">
          <a:xfrm>
            <a:off x="3298825" y="3841750"/>
            <a:ext cx="184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sz="3200">
              <a:latin typeface="VNI-Times" pitchFamily="2" charset="0"/>
            </a:endParaRPr>
          </a:p>
        </p:txBody>
      </p:sp>
      <p:sp>
        <p:nvSpPr>
          <p:cNvPr id="7" name="TextBox 6"/>
          <p:cNvSpPr txBox="1">
            <a:spLocks noChangeArrowheads="1"/>
          </p:cNvSpPr>
          <p:nvPr/>
        </p:nvSpPr>
        <p:spPr bwMode="auto">
          <a:xfrm>
            <a:off x="-58517" y="3044925"/>
            <a:ext cx="92964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it-IT" dirty="0"/>
              <a:t>trang trọng uy nghi ... với trên sáu m</a:t>
            </a:r>
            <a:r>
              <a:rPr lang="vi-VN" dirty="0"/>
              <a:t>ư</a:t>
            </a:r>
            <a:r>
              <a:rPr lang="it-IT" dirty="0"/>
              <a:t>ơi tác phẩm thanh nhạc và khí nhạc.</a:t>
            </a:r>
            <a:endParaRPr lang="vi-VN" dirty="0"/>
          </a:p>
        </p:txBody>
      </p:sp>
      <p:sp>
        <p:nvSpPr>
          <p:cNvPr id="8" name="TextBox 7"/>
          <p:cNvSpPr txBox="1">
            <a:spLocks noChangeArrowheads="1"/>
          </p:cNvSpPr>
          <p:nvPr/>
        </p:nvSpPr>
        <p:spPr bwMode="auto">
          <a:xfrm>
            <a:off x="-58517" y="2084844"/>
            <a:ext cx="86455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dirty="0" err="1"/>
              <a:t>Hình</a:t>
            </a:r>
            <a:r>
              <a:rPr lang="en-US" dirty="0"/>
              <a:t> </a:t>
            </a:r>
            <a:r>
              <a:rPr lang="en-US" dirty="0" err="1"/>
              <a:t>thành</a:t>
            </a:r>
            <a:r>
              <a:rPr lang="en-US" dirty="0"/>
              <a:t> </a:t>
            </a:r>
            <a:r>
              <a:rPr lang="en-US" dirty="0" err="1"/>
              <a:t>từ</a:t>
            </a:r>
            <a:r>
              <a:rPr lang="en-US" dirty="0"/>
              <a:t> </a:t>
            </a:r>
            <a:r>
              <a:rPr lang="en-US" dirty="0" err="1"/>
              <a:t>dòng</a:t>
            </a:r>
            <a:r>
              <a:rPr lang="en-US" dirty="0"/>
              <a:t> </a:t>
            </a:r>
            <a:r>
              <a:rPr lang="en-US" dirty="0" err="1"/>
              <a:t>ca</a:t>
            </a:r>
            <a:r>
              <a:rPr lang="en-US" dirty="0"/>
              <a:t> </a:t>
            </a:r>
            <a:r>
              <a:rPr lang="en-US" dirty="0" err="1"/>
              <a:t>nhạc</a:t>
            </a:r>
            <a:r>
              <a:rPr lang="en-US" dirty="0"/>
              <a:t> </a:t>
            </a:r>
            <a:r>
              <a:rPr lang="en-US" dirty="0" err="1"/>
              <a:t>dân</a:t>
            </a:r>
            <a:r>
              <a:rPr lang="en-US" dirty="0"/>
              <a:t> </a:t>
            </a:r>
            <a:r>
              <a:rPr lang="en-US" dirty="0" err="1"/>
              <a:t>gian</a:t>
            </a:r>
            <a:r>
              <a:rPr lang="en-US" dirty="0"/>
              <a:t> </a:t>
            </a:r>
            <a:r>
              <a:rPr lang="en-US" dirty="0" err="1"/>
              <a:t>và</a:t>
            </a:r>
            <a:r>
              <a:rPr lang="en-US" dirty="0"/>
              <a:t> </a:t>
            </a:r>
            <a:r>
              <a:rPr lang="en-US" dirty="0" err="1"/>
              <a:t>ca</a:t>
            </a:r>
            <a:r>
              <a:rPr lang="en-US" dirty="0"/>
              <a:t> </a:t>
            </a:r>
            <a:r>
              <a:rPr lang="nl-NL" dirty="0"/>
              <a:t>nhạc cung đình, </a:t>
            </a:r>
            <a:r>
              <a:rPr lang="it-IT" dirty="0"/>
              <a:t>nhã nhạc</a:t>
            </a:r>
            <a:r>
              <a:rPr lang="en-US" dirty="0"/>
              <a:t> </a:t>
            </a:r>
            <a:endParaRPr lang="vi-VN" dirty="0"/>
          </a:p>
        </p:txBody>
      </p:sp>
      <p:sp>
        <p:nvSpPr>
          <p:cNvPr id="9" name="TextBox 8"/>
          <p:cNvSpPr txBox="1">
            <a:spLocks noChangeArrowheads="1"/>
          </p:cNvSpPr>
          <p:nvPr/>
        </p:nvSpPr>
        <p:spPr bwMode="auto">
          <a:xfrm>
            <a:off x="-30717" y="3999032"/>
            <a:ext cx="81692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dirty="0">
                <a:sym typeface="Wingdings" pitchFamily="2" charset="2"/>
              </a:rPr>
              <a:t></a:t>
            </a:r>
            <a:r>
              <a:rPr lang="nl-NL" dirty="0"/>
              <a:t> Nguồn gốc đặc biệt; thú nghe ca Huế tao nhã và đầy sức quyến rũ.</a:t>
            </a:r>
            <a:endParaRPr lang="vi-VN" dirty="0"/>
          </a:p>
          <a:p>
            <a:pPr eaLnBrk="1" hangingPunct="1"/>
            <a:endParaRPr lang="vi-VN" dirty="0"/>
          </a:p>
        </p:txBody>
      </p:sp>
      <p:cxnSp>
        <p:nvCxnSpPr>
          <p:cNvPr id="11" name="Straight Connector 10"/>
          <p:cNvCxnSpPr/>
          <p:nvPr/>
        </p:nvCxnSpPr>
        <p:spPr>
          <a:xfrm>
            <a:off x="2856402" y="2583870"/>
            <a:ext cx="239503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84520" y="2583870"/>
            <a:ext cx="2631757" cy="158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1229" y="3999032"/>
            <a:ext cx="118427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58220" y="3536375"/>
            <a:ext cx="1480979" cy="158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258740" y="4979238"/>
            <a:ext cx="47704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b="1" i="1" dirty="0"/>
              <a:t>* Những đặc sắc của ca Huế</a:t>
            </a:r>
            <a:endParaRPr lang="vi-VN" b="1" i="1" dirty="0"/>
          </a:p>
        </p:txBody>
      </p:sp>
      <p:sp>
        <p:nvSpPr>
          <p:cNvPr id="17" name="TextBox 16"/>
          <p:cNvSpPr txBox="1">
            <a:spLocks noChangeArrowheads="1"/>
          </p:cNvSpPr>
          <p:nvPr/>
        </p:nvSpPr>
        <p:spPr bwMode="auto">
          <a:xfrm>
            <a:off x="230871" y="5401587"/>
            <a:ext cx="25606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buFontTx/>
              <a:buChar char="-"/>
            </a:pPr>
            <a:r>
              <a:rPr lang="nl-NL" dirty="0"/>
              <a:t> </a:t>
            </a:r>
            <a:r>
              <a:rPr lang="nl-NL" dirty="0" smtClean="0"/>
              <a:t>Không gian</a:t>
            </a:r>
            <a:r>
              <a:rPr lang="nl-NL" dirty="0"/>
              <a:t>:</a:t>
            </a:r>
            <a:endParaRPr lang="vi-VN" dirty="0"/>
          </a:p>
        </p:txBody>
      </p:sp>
      <p:cxnSp>
        <p:nvCxnSpPr>
          <p:cNvPr id="18" name="Straight Connector 17"/>
          <p:cNvCxnSpPr/>
          <p:nvPr/>
        </p:nvCxnSpPr>
        <p:spPr>
          <a:xfrm>
            <a:off x="2405565" y="5915093"/>
            <a:ext cx="231883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2255520" y="5358894"/>
            <a:ext cx="3429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dirty="0"/>
              <a:t>trên thuyền rồng.</a:t>
            </a:r>
            <a:endParaRPr lang="vi-VN" dirty="0"/>
          </a:p>
        </p:txBody>
      </p:sp>
      <p:cxnSp>
        <p:nvCxnSpPr>
          <p:cNvPr id="20" name="Straight Connector 19"/>
          <p:cNvCxnSpPr/>
          <p:nvPr/>
        </p:nvCxnSpPr>
        <p:spPr>
          <a:xfrm>
            <a:off x="2375085" y="6486298"/>
            <a:ext cx="2778125" cy="158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01625" y="5924807"/>
            <a:ext cx="1984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dirty="0"/>
              <a:t>- Thời gian:</a:t>
            </a:r>
            <a:endParaRPr lang="vi-VN" dirty="0"/>
          </a:p>
        </p:txBody>
      </p:sp>
      <p:sp>
        <p:nvSpPr>
          <p:cNvPr id="22" name="TextBox 25"/>
          <p:cNvSpPr txBox="1">
            <a:spLocks noChangeArrowheads="1"/>
          </p:cNvSpPr>
          <p:nvPr/>
        </p:nvSpPr>
        <p:spPr bwMode="auto">
          <a:xfrm>
            <a:off x="2175918" y="5924807"/>
            <a:ext cx="3089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dirty="0" smtClean="0"/>
              <a:t> </a:t>
            </a:r>
            <a:r>
              <a:rPr lang="en-US" dirty="0" err="1" smtClean="0"/>
              <a:t>biểu</a:t>
            </a:r>
            <a:r>
              <a:rPr lang="en-US" dirty="0" smtClean="0"/>
              <a:t> </a:t>
            </a:r>
            <a:r>
              <a:rPr lang="en-US" dirty="0" err="1"/>
              <a:t>diễn</a:t>
            </a:r>
            <a:r>
              <a:rPr lang="en-US" dirty="0"/>
              <a:t> </a:t>
            </a:r>
            <a:r>
              <a:rPr lang="en-US" dirty="0" err="1"/>
              <a:t>suốt</a:t>
            </a:r>
            <a:r>
              <a:rPr lang="en-US" dirty="0"/>
              <a:t> </a:t>
            </a:r>
            <a:r>
              <a:rPr lang="en-US" dirty="0" err="1"/>
              <a:t>đêm</a:t>
            </a:r>
            <a:r>
              <a:rPr lang="en-US" dirty="0"/>
              <a:t>.</a:t>
            </a:r>
            <a:endParaRPr lang="vi-VN" dirty="0"/>
          </a:p>
        </p:txBody>
      </p:sp>
      <p:sp>
        <p:nvSpPr>
          <p:cNvPr id="30" name="Title 7"/>
          <p:cNvSpPr txBox="1">
            <a:spLocks/>
          </p:cNvSpPr>
          <p:nvPr/>
        </p:nvSpPr>
        <p:spPr bwMode="auto">
          <a:xfrm>
            <a:off x="13715" y="18756"/>
            <a:ext cx="9151938" cy="7254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en-US" sz="2000" b="1" dirty="0">
                <a:solidFill>
                  <a:srgbClr val="002060"/>
                </a:solidFill>
                <a:latin typeface="Times New Roman" pitchFamily="18" charset="0"/>
              </a:rPr>
              <a:t>TIẾT </a:t>
            </a:r>
            <a:r>
              <a:rPr lang="en-US" sz="2000" b="1" dirty="0" smtClean="0">
                <a:solidFill>
                  <a:srgbClr val="002060"/>
                </a:solidFill>
                <a:latin typeface="Times New Roman" pitchFamily="18" charset="0"/>
              </a:rPr>
              <a:t>111 </a:t>
            </a:r>
            <a:r>
              <a:rPr lang="en-US" sz="2000" b="1" dirty="0">
                <a:solidFill>
                  <a:srgbClr val="002060"/>
                </a:solidFill>
                <a:latin typeface="Times New Roman" pitchFamily="18" charset="0"/>
              </a:rPr>
              <a:t>– </a:t>
            </a:r>
            <a:r>
              <a:rPr lang="en-US" sz="2000" b="1" u="sng" dirty="0" err="1">
                <a:solidFill>
                  <a:srgbClr val="002060"/>
                </a:solidFill>
                <a:latin typeface="Times New Roman" pitchFamily="18" charset="0"/>
                <a:cs typeface="Times New Roman" pitchFamily="18" charset="0"/>
              </a:rPr>
              <a:t>Văn</a:t>
            </a:r>
            <a:r>
              <a:rPr lang="en-US" sz="2000" b="1" u="sng" dirty="0">
                <a:solidFill>
                  <a:srgbClr val="002060"/>
                </a:solidFill>
                <a:latin typeface="Times New Roman" pitchFamily="18" charset="0"/>
                <a:cs typeface="Times New Roman" pitchFamily="18" charset="0"/>
              </a:rPr>
              <a:t> </a:t>
            </a:r>
            <a:r>
              <a:rPr lang="en-US" sz="2000" b="1" u="sng" dirty="0" err="1">
                <a:solidFill>
                  <a:srgbClr val="002060"/>
                </a:solidFill>
                <a:latin typeface="Times New Roman" pitchFamily="18" charset="0"/>
                <a:cs typeface="Times New Roman" pitchFamily="18" charset="0"/>
              </a:rPr>
              <a:t>bản</a:t>
            </a:r>
            <a:r>
              <a:rPr lang="en-US" sz="2000" b="1" dirty="0">
                <a:solidFill>
                  <a:srgbClr val="002060"/>
                </a:solidFill>
                <a:latin typeface="Times New Roman" pitchFamily="18" charset="0"/>
                <a:cs typeface="Times New Roman" pitchFamily="18" charset="0"/>
              </a:rPr>
              <a:t>: CA HUẾ TRÊN SÔNG HƯƠNG</a:t>
            </a:r>
          </a:p>
          <a:p>
            <a:pPr algn="ctr" eaLnBrk="1" hangingPunct="1">
              <a:lnSpc>
                <a:spcPct val="90000"/>
              </a:lnSpc>
            </a:pPr>
            <a:r>
              <a:rPr lang="en-US" sz="2000" b="1" dirty="0">
                <a:solidFill>
                  <a:srgbClr val="002060"/>
                </a:solidFill>
                <a:latin typeface="Times New Roman" pitchFamily="18" charset="0"/>
                <a:cs typeface="Times New Roman" pitchFamily="18" charset="0"/>
              </a:rPr>
              <a:t>                                                                                                              - </a:t>
            </a:r>
            <a:r>
              <a:rPr lang="en-US" sz="2000" b="1" dirty="0" err="1">
                <a:solidFill>
                  <a:srgbClr val="002060"/>
                </a:solidFill>
                <a:latin typeface="Times New Roman" pitchFamily="18" charset="0"/>
                <a:cs typeface="Times New Roman" pitchFamily="18" charset="0"/>
              </a:rPr>
              <a:t>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Ánh</a:t>
            </a:r>
            <a:r>
              <a:rPr lang="en-US" sz="2000" b="1" dirty="0">
                <a:solidFill>
                  <a:srgbClr val="002060"/>
                </a:solidFill>
                <a:latin typeface="Times New Roman" pitchFamily="18" charset="0"/>
                <a:cs typeface="Times New Roman" pitchFamily="18" charset="0"/>
              </a:rPr>
              <a:t> Minh-</a:t>
            </a:r>
          </a:p>
        </p:txBody>
      </p:sp>
    </p:spTree>
    <p:extLst>
      <p:ext uri="{BB962C8B-B14F-4D97-AF65-F5344CB8AC3E}">
        <p14:creationId xmlns:p14="http://schemas.microsoft.com/office/powerpoint/2010/main" val="36309718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par>
                                <p:cTn id="23" presetID="5" presetClass="entr" presetSubtype="1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par>
                                <p:cTn id="26" presetID="5" presetClass="entr" presetSubtype="1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9"/>
                                        </p:tgtEl>
                                        <p:attrNameLst>
                                          <p:attrName>style.visibility</p:attrName>
                                        </p:attrNameLst>
                                      </p:cBhvr>
                                      <p:to>
                                        <p:strVal val="visible"/>
                                      </p:to>
                                    </p:set>
                                    <p:anim calcmode="discrete" valueType="clr">
                                      <p:cBhvr override="childStyle">
                                        <p:cTn id="3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9"/>
                                        </p:tgtEl>
                                        <p:attrNameLst>
                                          <p:attrName>fillcolor</p:attrName>
                                        </p:attrNameLst>
                                      </p:cBhvr>
                                      <p:tavLst>
                                        <p:tav tm="0">
                                          <p:val>
                                            <p:clrVal>
                                              <a:schemeClr val="accent2"/>
                                            </p:clrVal>
                                          </p:val>
                                        </p:tav>
                                        <p:tav tm="50000">
                                          <p:val>
                                            <p:clrVal>
                                              <a:schemeClr val="hlink"/>
                                            </p:clrVal>
                                          </p:val>
                                        </p:tav>
                                      </p:tavLst>
                                    </p:anim>
                                    <p:set>
                                      <p:cBhvr>
                                        <p:cTn id="35" dur="80"/>
                                        <p:tgtEl>
                                          <p:spTgt spid="9"/>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6"/>
                                        </p:tgtEl>
                                        <p:attrNameLst>
                                          <p:attrName>style.visibility</p:attrName>
                                        </p:attrNameLst>
                                      </p:cBhvr>
                                      <p:to>
                                        <p:strVal val="visible"/>
                                      </p:to>
                                    </p:set>
                                    <p:anim calcmode="discrete" valueType="clr">
                                      <p:cBhvr override="childStyle">
                                        <p:cTn id="4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6"/>
                                        </p:tgtEl>
                                        <p:attrNameLst>
                                          <p:attrName>fillcolor</p:attrName>
                                        </p:attrNameLst>
                                      </p:cBhvr>
                                      <p:tavLst>
                                        <p:tav tm="0">
                                          <p:val>
                                            <p:clrVal>
                                              <a:schemeClr val="accent2"/>
                                            </p:clrVal>
                                          </p:val>
                                        </p:tav>
                                        <p:tav tm="50000">
                                          <p:val>
                                            <p:clrVal>
                                              <a:schemeClr val="hlink"/>
                                            </p:clrVal>
                                          </p:val>
                                        </p:tav>
                                      </p:tavLst>
                                    </p:anim>
                                    <p:set>
                                      <p:cBhvr>
                                        <p:cTn id="42" dur="80"/>
                                        <p:tgtEl>
                                          <p:spTgt spid="16"/>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7">
                                            <p:txEl>
                                              <p:pRg st="0" end="0"/>
                                            </p:txEl>
                                          </p:spTgt>
                                        </p:tgtEl>
                                        <p:attrNameLst>
                                          <p:attrName>style.visibility</p:attrName>
                                        </p:attrNameLst>
                                      </p:cBhvr>
                                      <p:to>
                                        <p:strVal val="visible"/>
                                      </p:to>
                                    </p:set>
                                    <p:anim calcmode="discrete" valueType="clr">
                                      <p:cBhvr override="childStyle">
                                        <p:cTn id="47" dur="80"/>
                                        <p:tgtEl>
                                          <p:spTgt spid="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7">
                                            <p:txEl>
                                              <p:pRg st="0" end="0"/>
                                            </p:txEl>
                                          </p:spTgt>
                                        </p:tgtEl>
                                        <p:attrNameLst>
                                          <p:attrName>fillcolor</p:attrName>
                                        </p:attrNameLst>
                                      </p:cBhvr>
                                      <p:tavLst>
                                        <p:tav tm="0">
                                          <p:val>
                                            <p:clrVal>
                                              <a:schemeClr val="accent2"/>
                                            </p:clrVal>
                                          </p:val>
                                        </p:tav>
                                        <p:tav tm="50000">
                                          <p:val>
                                            <p:clrVal>
                                              <a:schemeClr val="hlink"/>
                                            </p:clrVal>
                                          </p:val>
                                        </p:tav>
                                      </p:tavLst>
                                    </p:anim>
                                    <p:set>
                                      <p:cBhvr>
                                        <p:cTn id="49" dur="80"/>
                                        <p:tgtEl>
                                          <p:spTgt spid="17">
                                            <p:txEl>
                                              <p:pRg st="0" end="0"/>
                                            </p:txEl>
                                          </p:spTgt>
                                        </p:tgtEl>
                                        <p:attrNameLst>
                                          <p:attrName>fill.type</p:attrName>
                                        </p:attrNameLst>
                                      </p:cBhvr>
                                      <p:to>
                                        <p:strVal val="solid"/>
                                      </p:to>
                                    </p:set>
                                  </p:childTnLst>
                                </p:cTn>
                              </p:par>
                              <p:par>
                                <p:cTn id="50" presetID="27" presetClass="entr" presetSubtype="0" fill="hold" grpId="0" nodeType="withEffect">
                                  <p:stCondLst>
                                    <p:cond delay="0"/>
                                  </p:stCondLst>
                                  <p:iterate type="lt">
                                    <p:tmPct val="50000"/>
                                  </p:iterate>
                                  <p:childTnLst>
                                    <p:set>
                                      <p:cBhvr>
                                        <p:cTn id="51" dur="1" fill="hold">
                                          <p:stCondLst>
                                            <p:cond delay="0"/>
                                          </p:stCondLst>
                                        </p:cTn>
                                        <p:tgtEl>
                                          <p:spTgt spid="19"/>
                                        </p:tgtEl>
                                        <p:attrNameLst>
                                          <p:attrName>style.visibility</p:attrName>
                                        </p:attrNameLst>
                                      </p:cBhvr>
                                      <p:to>
                                        <p:strVal val="visible"/>
                                      </p:to>
                                    </p:set>
                                    <p:anim calcmode="discrete" valueType="clr">
                                      <p:cBhvr override="childStyle">
                                        <p:cTn id="52"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9"/>
                                        </p:tgtEl>
                                        <p:attrNameLst>
                                          <p:attrName>fillcolor</p:attrName>
                                        </p:attrNameLst>
                                      </p:cBhvr>
                                      <p:tavLst>
                                        <p:tav tm="0">
                                          <p:val>
                                            <p:clrVal>
                                              <a:schemeClr val="accent2"/>
                                            </p:clrVal>
                                          </p:val>
                                        </p:tav>
                                        <p:tav tm="50000">
                                          <p:val>
                                            <p:clrVal>
                                              <a:schemeClr val="hlink"/>
                                            </p:clrVal>
                                          </p:val>
                                        </p:tav>
                                      </p:tavLst>
                                    </p:anim>
                                    <p:set>
                                      <p:cBhvr>
                                        <p:cTn id="54" dur="80"/>
                                        <p:tgtEl>
                                          <p:spTgt spid="19"/>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checkerboard(across)">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21"/>
                                        </p:tgtEl>
                                        <p:attrNameLst>
                                          <p:attrName>style.visibility</p:attrName>
                                        </p:attrNameLst>
                                      </p:cBhvr>
                                      <p:to>
                                        <p:strVal val="visible"/>
                                      </p:to>
                                    </p:set>
                                    <p:anim calcmode="discrete" valueType="clr">
                                      <p:cBhvr override="childStyle">
                                        <p:cTn id="64"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21"/>
                                        </p:tgtEl>
                                        <p:attrNameLst>
                                          <p:attrName>fillcolor</p:attrName>
                                        </p:attrNameLst>
                                      </p:cBhvr>
                                      <p:tavLst>
                                        <p:tav tm="0">
                                          <p:val>
                                            <p:clrVal>
                                              <a:schemeClr val="accent2"/>
                                            </p:clrVal>
                                          </p:val>
                                        </p:tav>
                                        <p:tav tm="50000">
                                          <p:val>
                                            <p:clrVal>
                                              <a:schemeClr val="hlink"/>
                                            </p:clrVal>
                                          </p:val>
                                        </p:tav>
                                      </p:tavLst>
                                    </p:anim>
                                    <p:set>
                                      <p:cBhvr>
                                        <p:cTn id="66" dur="80"/>
                                        <p:tgtEl>
                                          <p:spTgt spid="21"/>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checkerboard(across)">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27" presetClass="entr" presetSubtype="0" fill="hold" grpId="0" nodeType="clickEffect">
                                  <p:stCondLst>
                                    <p:cond delay="0"/>
                                  </p:stCondLst>
                                  <p:iterate type="lt">
                                    <p:tmPct val="50000"/>
                                  </p:iterate>
                                  <p:childTnLst>
                                    <p:set>
                                      <p:cBhvr>
                                        <p:cTn id="75" dur="1" fill="hold">
                                          <p:stCondLst>
                                            <p:cond delay="0"/>
                                          </p:stCondLst>
                                        </p:cTn>
                                        <p:tgtEl>
                                          <p:spTgt spid="22"/>
                                        </p:tgtEl>
                                        <p:attrNameLst>
                                          <p:attrName>style.visibility</p:attrName>
                                        </p:attrNameLst>
                                      </p:cBhvr>
                                      <p:to>
                                        <p:strVal val="visible"/>
                                      </p:to>
                                    </p:set>
                                    <p:anim calcmode="discrete" valueType="clr">
                                      <p:cBhvr override="childStyle">
                                        <p:cTn id="76"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22"/>
                                        </p:tgtEl>
                                        <p:attrNameLst>
                                          <p:attrName>fillcolor</p:attrName>
                                        </p:attrNameLst>
                                      </p:cBhvr>
                                      <p:tavLst>
                                        <p:tav tm="0">
                                          <p:val>
                                            <p:clrVal>
                                              <a:schemeClr val="accent2"/>
                                            </p:clrVal>
                                          </p:val>
                                        </p:tav>
                                        <p:tav tm="50000">
                                          <p:val>
                                            <p:clrVal>
                                              <a:schemeClr val="hlink"/>
                                            </p:clrVal>
                                          </p:val>
                                        </p:tav>
                                      </p:tavLst>
                                    </p:anim>
                                    <p:set>
                                      <p:cBhvr>
                                        <p:cTn id="78" dur="80"/>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6" grpId="0"/>
      <p:bldP spid="17" grpId="0" build="allAtOnce"/>
      <p:bldP spid="19"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Kết quả hình ảnh cho đêm trên sông 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0" y="0"/>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b="1">
                <a:solidFill>
                  <a:schemeClr val="bg1"/>
                </a:solidFill>
              </a:rPr>
              <a:t>Thuyền rồng trên sông Hương</a:t>
            </a:r>
            <a:endParaRPr lang="vi-VN" b="1">
              <a:solidFill>
                <a:schemeClr val="bg1"/>
              </a:solidFill>
            </a:endParaRPr>
          </a:p>
        </p:txBody>
      </p:sp>
      <p:pic>
        <p:nvPicPr>
          <p:cNvPr id="6" name="Picture 5" descr="Kết quả hình ảnh cho thuyền rồng trên sông hư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4876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0"/>
            <a:ext cx="4267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Kết quả hình ảnh cho ngự thuyền trên sông hươ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733800"/>
            <a:ext cx="4267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3733800"/>
            <a:ext cx="9144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2803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7938" y="14288"/>
            <a:ext cx="9151938" cy="7254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en-US" sz="2000" b="1" dirty="0">
                <a:solidFill>
                  <a:srgbClr val="002060"/>
                </a:solidFill>
                <a:latin typeface="Times New Roman" pitchFamily="18" charset="0"/>
              </a:rPr>
              <a:t>TIẾT </a:t>
            </a:r>
            <a:r>
              <a:rPr lang="en-US" sz="2000" b="1" dirty="0" smtClean="0">
                <a:solidFill>
                  <a:srgbClr val="002060"/>
                </a:solidFill>
                <a:latin typeface="Times New Roman" pitchFamily="18" charset="0"/>
              </a:rPr>
              <a:t>111 </a:t>
            </a:r>
            <a:r>
              <a:rPr lang="en-US" sz="2000" b="1" dirty="0">
                <a:solidFill>
                  <a:srgbClr val="002060"/>
                </a:solidFill>
                <a:latin typeface="Times New Roman" pitchFamily="18" charset="0"/>
              </a:rPr>
              <a:t>– </a:t>
            </a:r>
            <a:r>
              <a:rPr lang="en-US" sz="2000" b="1" u="sng" dirty="0" err="1">
                <a:solidFill>
                  <a:srgbClr val="002060"/>
                </a:solidFill>
                <a:latin typeface="Times New Roman" pitchFamily="18" charset="0"/>
                <a:cs typeface="Times New Roman" pitchFamily="18" charset="0"/>
              </a:rPr>
              <a:t>Văn</a:t>
            </a:r>
            <a:r>
              <a:rPr lang="en-US" sz="2000" b="1" u="sng" dirty="0">
                <a:solidFill>
                  <a:srgbClr val="002060"/>
                </a:solidFill>
                <a:latin typeface="Times New Roman" pitchFamily="18" charset="0"/>
                <a:cs typeface="Times New Roman" pitchFamily="18" charset="0"/>
              </a:rPr>
              <a:t> </a:t>
            </a:r>
            <a:r>
              <a:rPr lang="en-US" sz="2000" b="1" u="sng" dirty="0" err="1">
                <a:solidFill>
                  <a:srgbClr val="002060"/>
                </a:solidFill>
                <a:latin typeface="Times New Roman" pitchFamily="18" charset="0"/>
                <a:cs typeface="Times New Roman" pitchFamily="18" charset="0"/>
              </a:rPr>
              <a:t>bản</a:t>
            </a:r>
            <a:r>
              <a:rPr lang="en-US" sz="2000" b="1" dirty="0">
                <a:solidFill>
                  <a:srgbClr val="002060"/>
                </a:solidFill>
                <a:latin typeface="Times New Roman" pitchFamily="18" charset="0"/>
                <a:cs typeface="Times New Roman" pitchFamily="18" charset="0"/>
              </a:rPr>
              <a:t>: CA HUẾ TRÊN SÔNG HƯƠNG</a:t>
            </a:r>
          </a:p>
          <a:p>
            <a:pPr algn="ctr" eaLnBrk="1" hangingPunct="1">
              <a:lnSpc>
                <a:spcPct val="90000"/>
              </a:lnSpc>
            </a:pPr>
            <a:r>
              <a:rPr lang="en-US" sz="2000" b="1" dirty="0">
                <a:solidFill>
                  <a:srgbClr val="002060"/>
                </a:solidFill>
                <a:latin typeface="Times New Roman" pitchFamily="18" charset="0"/>
                <a:cs typeface="Times New Roman" pitchFamily="18" charset="0"/>
              </a:rPr>
              <a:t>                                                                                                              - </a:t>
            </a:r>
            <a:r>
              <a:rPr lang="en-US" sz="2000" b="1" dirty="0" err="1">
                <a:solidFill>
                  <a:srgbClr val="002060"/>
                </a:solidFill>
                <a:latin typeface="Times New Roman" pitchFamily="18" charset="0"/>
                <a:cs typeface="Times New Roman" pitchFamily="18" charset="0"/>
              </a:rPr>
              <a:t>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Ánh</a:t>
            </a:r>
            <a:r>
              <a:rPr lang="en-US" sz="2000" b="1" dirty="0">
                <a:solidFill>
                  <a:srgbClr val="002060"/>
                </a:solidFill>
                <a:latin typeface="Times New Roman" pitchFamily="18" charset="0"/>
                <a:cs typeface="Times New Roman" pitchFamily="18" charset="0"/>
              </a:rPr>
              <a:t> Minh-</a:t>
            </a:r>
          </a:p>
        </p:txBody>
      </p:sp>
      <p:sp>
        <p:nvSpPr>
          <p:cNvPr id="5" name="Text Box 18"/>
          <p:cNvSpPr txBox="1">
            <a:spLocks noChangeArrowheads="1"/>
          </p:cNvSpPr>
          <p:nvPr/>
        </p:nvSpPr>
        <p:spPr bwMode="auto">
          <a:xfrm>
            <a:off x="168274" y="1650204"/>
            <a:ext cx="5197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b="1" i="1" dirty="0">
                <a:solidFill>
                  <a:srgbClr val="002060"/>
                </a:solidFill>
              </a:rPr>
              <a:t>2.</a:t>
            </a:r>
            <a:r>
              <a:rPr lang="en-US" sz="2400" b="1" i="1" u="sng" dirty="0">
                <a:solidFill>
                  <a:srgbClr val="002060"/>
                </a:solidFill>
              </a:rPr>
              <a:t> </a:t>
            </a:r>
            <a:r>
              <a:rPr lang="en-US" sz="2400" b="1" i="1" u="sng" dirty="0" err="1">
                <a:solidFill>
                  <a:srgbClr val="002060"/>
                </a:solidFill>
              </a:rPr>
              <a:t>Những</a:t>
            </a:r>
            <a:r>
              <a:rPr lang="en-US" sz="2400" b="1" i="1" u="sng" dirty="0">
                <a:solidFill>
                  <a:srgbClr val="002060"/>
                </a:solidFill>
              </a:rPr>
              <a:t> </a:t>
            </a:r>
            <a:r>
              <a:rPr lang="en-US" sz="2400" b="1" i="1" u="sng" dirty="0" err="1">
                <a:solidFill>
                  <a:srgbClr val="002060"/>
                </a:solidFill>
              </a:rPr>
              <a:t>đặc</a:t>
            </a:r>
            <a:r>
              <a:rPr lang="en-US" sz="2400" b="1" i="1" u="sng" dirty="0">
                <a:solidFill>
                  <a:srgbClr val="002060"/>
                </a:solidFill>
              </a:rPr>
              <a:t> </a:t>
            </a:r>
            <a:r>
              <a:rPr lang="en-US" sz="2400" b="1" i="1" u="sng" dirty="0" err="1">
                <a:solidFill>
                  <a:srgbClr val="002060"/>
                </a:solidFill>
              </a:rPr>
              <a:t>sắc</a:t>
            </a:r>
            <a:r>
              <a:rPr lang="en-US" sz="2400" b="1" i="1" u="sng" dirty="0">
                <a:solidFill>
                  <a:srgbClr val="002060"/>
                </a:solidFill>
              </a:rPr>
              <a:t> </a:t>
            </a:r>
            <a:r>
              <a:rPr lang="en-US" sz="2400" b="1" i="1" u="sng" dirty="0" err="1">
                <a:solidFill>
                  <a:srgbClr val="002060"/>
                </a:solidFill>
              </a:rPr>
              <a:t>của</a:t>
            </a:r>
            <a:r>
              <a:rPr lang="en-US" sz="2400" b="1" i="1" u="sng" dirty="0">
                <a:solidFill>
                  <a:srgbClr val="002060"/>
                </a:solidFill>
              </a:rPr>
              <a:t> </a:t>
            </a:r>
            <a:r>
              <a:rPr lang="en-US" sz="2400" b="1" i="1" u="sng" dirty="0" err="1">
                <a:solidFill>
                  <a:srgbClr val="002060"/>
                </a:solidFill>
              </a:rPr>
              <a:t>ca</a:t>
            </a:r>
            <a:r>
              <a:rPr lang="en-US" sz="2400" b="1" i="1" u="sng" dirty="0">
                <a:solidFill>
                  <a:srgbClr val="002060"/>
                </a:solidFill>
              </a:rPr>
              <a:t> </a:t>
            </a:r>
            <a:r>
              <a:rPr lang="en-US" sz="2400" b="1" i="1" u="sng" dirty="0" err="1">
                <a:solidFill>
                  <a:srgbClr val="002060"/>
                </a:solidFill>
              </a:rPr>
              <a:t>Huế</a:t>
            </a:r>
            <a:endParaRPr lang="en-US" sz="2400" b="1" i="1" u="sng" dirty="0">
              <a:solidFill>
                <a:srgbClr val="002060"/>
              </a:solidFill>
            </a:endParaRPr>
          </a:p>
        </p:txBody>
      </p:sp>
      <p:sp>
        <p:nvSpPr>
          <p:cNvPr id="6" name="Text Box 36"/>
          <p:cNvSpPr txBox="1">
            <a:spLocks noChangeArrowheads="1"/>
          </p:cNvSpPr>
          <p:nvPr/>
        </p:nvSpPr>
        <p:spPr bwMode="auto">
          <a:xfrm>
            <a:off x="168274" y="921216"/>
            <a:ext cx="5546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2400" b="1" i="1" dirty="0">
                <a:solidFill>
                  <a:srgbClr val="002060"/>
                </a:solidFill>
                <a:cs typeface="Times New Roman" pitchFamily="18" charset="0"/>
              </a:rPr>
              <a:t>1. </a:t>
            </a:r>
            <a:r>
              <a:rPr lang="en-US" sz="2400" b="1" i="1" dirty="0" err="1">
                <a:solidFill>
                  <a:srgbClr val="002060"/>
                </a:solidFill>
                <a:cs typeface="Times New Roman" pitchFamily="18" charset="0"/>
              </a:rPr>
              <a:t>Giới</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thiệu</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về</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các</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làn</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điệu</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dân</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ca</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Huế</a:t>
            </a:r>
            <a:endParaRPr lang="en-US" sz="2400" b="1" i="1" dirty="0">
              <a:solidFill>
                <a:srgbClr val="002060"/>
              </a:solidFill>
              <a:cs typeface="Times New Roman" pitchFamily="18" charset="0"/>
            </a:endParaRPr>
          </a:p>
        </p:txBody>
      </p:sp>
      <p:sp>
        <p:nvSpPr>
          <p:cNvPr id="7" name="TextBox 33"/>
          <p:cNvSpPr txBox="1">
            <a:spLocks noChangeArrowheads="1"/>
          </p:cNvSpPr>
          <p:nvPr/>
        </p:nvSpPr>
        <p:spPr bwMode="auto">
          <a:xfrm>
            <a:off x="205154" y="2546251"/>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2400" b="1" i="1" dirty="0"/>
              <a:t>* Những đặc sắc của ca Huế</a:t>
            </a:r>
            <a:endParaRPr lang="vi-VN" sz="2400" b="1" i="1" dirty="0"/>
          </a:p>
        </p:txBody>
      </p:sp>
      <p:sp>
        <p:nvSpPr>
          <p:cNvPr id="8" name="TextBox 35"/>
          <p:cNvSpPr txBox="1">
            <a:spLocks noChangeArrowheads="1"/>
          </p:cNvSpPr>
          <p:nvPr/>
        </p:nvSpPr>
        <p:spPr bwMode="auto">
          <a:xfrm>
            <a:off x="228600" y="3335866"/>
            <a:ext cx="213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buFontTx/>
              <a:buChar char="-"/>
            </a:pPr>
            <a:r>
              <a:rPr lang="nl-NL" sz="2400" dirty="0"/>
              <a:t> Không gian:</a:t>
            </a:r>
            <a:endParaRPr lang="vi-VN" sz="2400" dirty="0"/>
          </a:p>
        </p:txBody>
      </p:sp>
      <p:cxnSp>
        <p:nvCxnSpPr>
          <p:cNvPr id="9" name="Straight Connector 8"/>
          <p:cNvCxnSpPr/>
          <p:nvPr/>
        </p:nvCxnSpPr>
        <p:spPr>
          <a:xfrm>
            <a:off x="2391996" y="3786344"/>
            <a:ext cx="2256204" cy="1148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extBox 37"/>
          <p:cNvSpPr txBox="1">
            <a:spLocks noChangeArrowheads="1"/>
          </p:cNvSpPr>
          <p:nvPr/>
        </p:nvSpPr>
        <p:spPr bwMode="auto">
          <a:xfrm>
            <a:off x="2267565" y="3274608"/>
            <a:ext cx="36660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dirty="0"/>
              <a:t>trên thuyền rồng.</a:t>
            </a:r>
            <a:endParaRPr lang="vi-VN" dirty="0"/>
          </a:p>
        </p:txBody>
      </p:sp>
      <p:cxnSp>
        <p:nvCxnSpPr>
          <p:cNvPr id="11" name="Straight Connector 10"/>
          <p:cNvCxnSpPr>
            <a:endCxn id="17" idx="0"/>
          </p:cNvCxnSpPr>
          <p:nvPr/>
        </p:nvCxnSpPr>
        <p:spPr>
          <a:xfrm flipV="1">
            <a:off x="2391996" y="4470679"/>
            <a:ext cx="2703808" cy="1282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TextBox 42"/>
          <p:cNvSpPr txBox="1">
            <a:spLocks noChangeArrowheads="1"/>
          </p:cNvSpPr>
          <p:nvPr/>
        </p:nvSpPr>
        <p:spPr bwMode="auto">
          <a:xfrm>
            <a:off x="306387" y="3941604"/>
            <a:ext cx="1984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dirty="0"/>
              <a:t>- Thời gian:</a:t>
            </a:r>
            <a:endParaRPr lang="vi-VN" dirty="0"/>
          </a:p>
        </p:txBody>
      </p:sp>
      <p:sp>
        <p:nvSpPr>
          <p:cNvPr id="13" name="TextBox 25"/>
          <p:cNvSpPr txBox="1">
            <a:spLocks noChangeArrowheads="1"/>
          </p:cNvSpPr>
          <p:nvPr/>
        </p:nvSpPr>
        <p:spPr bwMode="auto">
          <a:xfrm>
            <a:off x="2368550" y="3962901"/>
            <a:ext cx="3089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dirty="0" err="1"/>
              <a:t>biểu</a:t>
            </a:r>
            <a:r>
              <a:rPr lang="en-US" dirty="0"/>
              <a:t> </a:t>
            </a:r>
            <a:r>
              <a:rPr lang="en-US" dirty="0" err="1"/>
              <a:t>diễn</a:t>
            </a:r>
            <a:r>
              <a:rPr lang="en-US" dirty="0"/>
              <a:t> </a:t>
            </a:r>
            <a:r>
              <a:rPr lang="en-US" dirty="0" err="1"/>
              <a:t>suốt</a:t>
            </a:r>
            <a:r>
              <a:rPr lang="en-US" dirty="0"/>
              <a:t> </a:t>
            </a:r>
            <a:r>
              <a:rPr lang="en-US" dirty="0" err="1"/>
              <a:t>đêm</a:t>
            </a:r>
            <a:r>
              <a:rPr lang="en-US" dirty="0"/>
              <a:t>.</a:t>
            </a:r>
            <a:endParaRPr lang="vi-VN" dirty="0"/>
          </a:p>
        </p:txBody>
      </p:sp>
      <p:cxnSp>
        <p:nvCxnSpPr>
          <p:cNvPr id="14" name="Straight Connector 13"/>
          <p:cNvCxnSpPr/>
          <p:nvPr/>
        </p:nvCxnSpPr>
        <p:spPr>
          <a:xfrm>
            <a:off x="3572961" y="4993899"/>
            <a:ext cx="99507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Rectangle 1"/>
          <p:cNvSpPr>
            <a:spLocks noChangeArrowheads="1"/>
          </p:cNvSpPr>
          <p:nvPr/>
        </p:nvSpPr>
        <p:spPr bwMode="auto">
          <a:xfrm>
            <a:off x="28023" y="4470679"/>
            <a:ext cx="28200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r>
              <a:rPr lang="nl-NL" sz="2800" dirty="0">
                <a:cs typeface="Times New Roman" pitchFamily="18" charset="0"/>
              </a:rPr>
              <a:t>- Người biểu diễn:</a:t>
            </a:r>
            <a:endParaRPr lang="nl-NL" sz="4800" dirty="0"/>
          </a:p>
        </p:txBody>
      </p:sp>
      <p:cxnSp>
        <p:nvCxnSpPr>
          <p:cNvPr id="16" name="Straight Connector 15"/>
          <p:cNvCxnSpPr/>
          <p:nvPr/>
        </p:nvCxnSpPr>
        <p:spPr>
          <a:xfrm>
            <a:off x="5196487" y="4995487"/>
            <a:ext cx="1143000" cy="158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extBox 33"/>
          <p:cNvSpPr txBox="1">
            <a:spLocks noChangeArrowheads="1"/>
          </p:cNvSpPr>
          <p:nvPr/>
        </p:nvSpPr>
        <p:spPr bwMode="auto">
          <a:xfrm>
            <a:off x="2830441" y="4470679"/>
            <a:ext cx="4530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dirty="0">
                <a:cs typeface="Times New Roman" pitchFamily="18" charset="0"/>
              </a:rPr>
              <a:t>các ca công và nhạc công.</a:t>
            </a:r>
            <a:endParaRPr lang="vi-VN" dirty="0"/>
          </a:p>
        </p:txBody>
      </p:sp>
    </p:spTree>
    <p:extLst>
      <p:ext uri="{BB962C8B-B14F-4D97-AF65-F5344CB8AC3E}">
        <p14:creationId xmlns:p14="http://schemas.microsoft.com/office/powerpoint/2010/main" val="20603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
                                        </p:tgtEl>
                                        <p:attrNameLst>
                                          <p:attrName>style.visibility</p:attrName>
                                        </p:attrNameLst>
                                      </p:cBhvr>
                                      <p:to>
                                        <p:strVal val="visible"/>
                                      </p:to>
                                    </p:set>
                                    <p:anim calcmode="discrete" valueType="clr">
                                      <p:cBhvr override="childStyle">
                                        <p:cTn id="14"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
                                        </p:tgtEl>
                                        <p:attrNameLst>
                                          <p:attrName>fillcolor</p:attrName>
                                        </p:attrNameLst>
                                      </p:cBhvr>
                                      <p:tavLst>
                                        <p:tav tm="0">
                                          <p:val>
                                            <p:clrVal>
                                              <a:schemeClr val="accent2"/>
                                            </p:clrVal>
                                          </p:val>
                                        </p:tav>
                                        <p:tav tm="50000">
                                          <p:val>
                                            <p:clrVal>
                                              <a:schemeClr val="hlink"/>
                                            </p:clrVal>
                                          </p:val>
                                        </p:tav>
                                      </p:tavLst>
                                    </p:anim>
                                    <p:set>
                                      <p:cBhvr>
                                        <p:cTn id="16" dur="80"/>
                                        <p:tgtEl>
                                          <p:spTgt spid="1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heckerboard(across)">
                                      <p:cBhvr>
                                        <p:cTn id="21" dur="500"/>
                                        <p:tgtEl>
                                          <p:spTgt spid="14"/>
                                        </p:tgtEl>
                                      </p:cBhvr>
                                    </p:animEffect>
                                  </p:childTnLst>
                                </p:cTn>
                              </p:par>
                              <p:par>
                                <p:cTn id="22" presetID="5" presetClass="entr" presetSubtype="1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heckerboard(across)">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nghethuattruyenthong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ttp://khamphahue.com.vn/Upload/VHDL/ThongTinDuLich/cahue/cah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72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Kết quả hình ảnh cho trang phục biểu diễn ca hu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Kết quả hình ảnh cho trang phục biểu diễn ca hu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3429000"/>
            <a:ext cx="44005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3429000"/>
            <a:ext cx="914400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295401" y="3429000"/>
            <a:ext cx="6858000" cy="3175"/>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022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523848" y="5004318"/>
            <a:ext cx="75805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dirty="0">
                <a:sym typeface="Wingdings" pitchFamily="2" charset="2"/>
              </a:rPr>
              <a:t>l</a:t>
            </a:r>
            <a:r>
              <a:rPr lang="nl-NL" dirty="0"/>
              <a:t>ịch sự, duyên dáng với áo dài truyền thống.</a:t>
            </a:r>
            <a:endParaRPr lang="vi-VN" dirty="0"/>
          </a:p>
        </p:txBody>
      </p:sp>
      <p:sp>
        <p:nvSpPr>
          <p:cNvPr id="7" name="TextBox 6"/>
          <p:cNvSpPr txBox="1">
            <a:spLocks noChangeArrowheads="1"/>
          </p:cNvSpPr>
          <p:nvPr/>
        </p:nvSpPr>
        <p:spPr bwMode="auto">
          <a:xfrm>
            <a:off x="2369380" y="5527538"/>
            <a:ext cx="51894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dirty="0"/>
              <a:t> điêu luyện, chuyên nghiệp.</a:t>
            </a:r>
            <a:endParaRPr lang="vi-VN" dirty="0"/>
          </a:p>
        </p:txBody>
      </p:sp>
      <p:sp>
        <p:nvSpPr>
          <p:cNvPr id="8" name="TextBox 7"/>
          <p:cNvSpPr txBox="1">
            <a:spLocks noChangeArrowheads="1"/>
          </p:cNvSpPr>
          <p:nvPr/>
        </p:nvSpPr>
        <p:spPr bwMode="auto">
          <a:xfrm>
            <a:off x="422689" y="4981516"/>
            <a:ext cx="33984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dirty="0"/>
              <a:t>+ </a:t>
            </a:r>
            <a:r>
              <a:rPr lang="en-US" dirty="0" err="1"/>
              <a:t>Trang</a:t>
            </a:r>
            <a:r>
              <a:rPr lang="en-US" dirty="0"/>
              <a:t> </a:t>
            </a:r>
            <a:r>
              <a:rPr lang="en-US" dirty="0" err="1"/>
              <a:t>phục</a:t>
            </a:r>
            <a:r>
              <a:rPr lang="en-US" dirty="0"/>
              <a:t>:</a:t>
            </a:r>
            <a:endParaRPr lang="vi-VN" dirty="0"/>
          </a:p>
        </p:txBody>
      </p:sp>
      <p:sp>
        <p:nvSpPr>
          <p:cNvPr id="9" name="TextBox 8"/>
          <p:cNvSpPr txBox="1">
            <a:spLocks noChangeArrowheads="1"/>
          </p:cNvSpPr>
          <p:nvPr/>
        </p:nvSpPr>
        <p:spPr bwMode="auto">
          <a:xfrm>
            <a:off x="524461" y="5527538"/>
            <a:ext cx="1882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dirty="0"/>
              <a:t>+ </a:t>
            </a:r>
            <a:r>
              <a:rPr lang="en-US" dirty="0" err="1"/>
              <a:t>Tài</a:t>
            </a:r>
            <a:r>
              <a:rPr lang="en-US" dirty="0"/>
              <a:t> </a:t>
            </a:r>
            <a:r>
              <a:rPr lang="en-US" dirty="0" err="1"/>
              <a:t>nghệ</a:t>
            </a:r>
            <a:r>
              <a:rPr lang="en-US" dirty="0"/>
              <a:t>:</a:t>
            </a:r>
            <a:endParaRPr lang="vi-VN" dirty="0"/>
          </a:p>
        </p:txBody>
      </p:sp>
      <p:sp>
        <p:nvSpPr>
          <p:cNvPr id="10" name="Rectangle 1"/>
          <p:cNvSpPr>
            <a:spLocks noChangeArrowheads="1"/>
          </p:cNvSpPr>
          <p:nvPr/>
        </p:nvSpPr>
        <p:spPr bwMode="auto">
          <a:xfrm>
            <a:off x="262183" y="6153885"/>
            <a:ext cx="3558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eaLnBrk="0" hangingPunct="0"/>
            <a:r>
              <a:rPr lang="nl-NL" sz="2800" b="1" i="1" dirty="0">
                <a:cs typeface="Times New Roman" pitchFamily="18" charset="0"/>
              </a:rPr>
              <a:t>-</a:t>
            </a:r>
            <a:r>
              <a:rPr lang="nl-NL" sz="2800" dirty="0">
                <a:cs typeface="Times New Roman" pitchFamily="18" charset="0"/>
              </a:rPr>
              <a:t> Các loại nhạc cụ:</a:t>
            </a:r>
            <a:endParaRPr lang="nl-NL" sz="4800" dirty="0"/>
          </a:p>
        </p:txBody>
      </p:sp>
      <p:sp>
        <p:nvSpPr>
          <p:cNvPr id="11" name="Text Box 18"/>
          <p:cNvSpPr txBox="1">
            <a:spLocks noChangeArrowheads="1"/>
          </p:cNvSpPr>
          <p:nvPr/>
        </p:nvSpPr>
        <p:spPr bwMode="auto">
          <a:xfrm>
            <a:off x="168274" y="1650204"/>
            <a:ext cx="5197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b="1" i="1" dirty="0">
                <a:solidFill>
                  <a:srgbClr val="002060"/>
                </a:solidFill>
              </a:rPr>
              <a:t>2.</a:t>
            </a:r>
            <a:r>
              <a:rPr lang="en-US" sz="2400" b="1" i="1" u="sng" dirty="0">
                <a:solidFill>
                  <a:srgbClr val="002060"/>
                </a:solidFill>
              </a:rPr>
              <a:t> </a:t>
            </a:r>
            <a:r>
              <a:rPr lang="en-US" sz="2400" b="1" i="1" u="sng" dirty="0" err="1">
                <a:solidFill>
                  <a:srgbClr val="002060"/>
                </a:solidFill>
              </a:rPr>
              <a:t>Những</a:t>
            </a:r>
            <a:r>
              <a:rPr lang="en-US" sz="2400" b="1" i="1" u="sng" dirty="0">
                <a:solidFill>
                  <a:srgbClr val="002060"/>
                </a:solidFill>
              </a:rPr>
              <a:t> </a:t>
            </a:r>
            <a:r>
              <a:rPr lang="en-US" sz="2400" b="1" i="1" u="sng" dirty="0" err="1">
                <a:solidFill>
                  <a:srgbClr val="002060"/>
                </a:solidFill>
              </a:rPr>
              <a:t>đặc</a:t>
            </a:r>
            <a:r>
              <a:rPr lang="en-US" sz="2400" b="1" i="1" u="sng" dirty="0">
                <a:solidFill>
                  <a:srgbClr val="002060"/>
                </a:solidFill>
              </a:rPr>
              <a:t> </a:t>
            </a:r>
            <a:r>
              <a:rPr lang="en-US" sz="2400" b="1" i="1" u="sng" dirty="0" err="1">
                <a:solidFill>
                  <a:srgbClr val="002060"/>
                </a:solidFill>
              </a:rPr>
              <a:t>sắc</a:t>
            </a:r>
            <a:r>
              <a:rPr lang="en-US" sz="2400" b="1" i="1" u="sng" dirty="0">
                <a:solidFill>
                  <a:srgbClr val="002060"/>
                </a:solidFill>
              </a:rPr>
              <a:t> </a:t>
            </a:r>
            <a:r>
              <a:rPr lang="en-US" sz="2400" b="1" i="1" u="sng" dirty="0" err="1">
                <a:solidFill>
                  <a:srgbClr val="002060"/>
                </a:solidFill>
              </a:rPr>
              <a:t>của</a:t>
            </a:r>
            <a:r>
              <a:rPr lang="en-US" sz="2400" b="1" i="1" u="sng" dirty="0">
                <a:solidFill>
                  <a:srgbClr val="002060"/>
                </a:solidFill>
              </a:rPr>
              <a:t> </a:t>
            </a:r>
            <a:r>
              <a:rPr lang="en-US" sz="2400" b="1" i="1" u="sng" dirty="0" err="1">
                <a:solidFill>
                  <a:srgbClr val="002060"/>
                </a:solidFill>
              </a:rPr>
              <a:t>ca</a:t>
            </a:r>
            <a:r>
              <a:rPr lang="en-US" sz="2400" b="1" i="1" u="sng" dirty="0">
                <a:solidFill>
                  <a:srgbClr val="002060"/>
                </a:solidFill>
              </a:rPr>
              <a:t> </a:t>
            </a:r>
            <a:r>
              <a:rPr lang="en-US" sz="2400" b="1" i="1" u="sng" dirty="0" err="1">
                <a:solidFill>
                  <a:srgbClr val="002060"/>
                </a:solidFill>
              </a:rPr>
              <a:t>Huế</a:t>
            </a:r>
            <a:endParaRPr lang="en-US" sz="2400" b="1" i="1" u="sng" dirty="0">
              <a:solidFill>
                <a:srgbClr val="002060"/>
              </a:solidFill>
            </a:endParaRPr>
          </a:p>
        </p:txBody>
      </p:sp>
      <p:sp>
        <p:nvSpPr>
          <p:cNvPr id="12" name="Text Box 36"/>
          <p:cNvSpPr txBox="1">
            <a:spLocks noChangeArrowheads="1"/>
          </p:cNvSpPr>
          <p:nvPr/>
        </p:nvSpPr>
        <p:spPr bwMode="auto">
          <a:xfrm>
            <a:off x="168274" y="921216"/>
            <a:ext cx="5546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2400" b="1" i="1" dirty="0">
                <a:solidFill>
                  <a:srgbClr val="002060"/>
                </a:solidFill>
                <a:cs typeface="Times New Roman" pitchFamily="18" charset="0"/>
              </a:rPr>
              <a:t>1. </a:t>
            </a:r>
            <a:r>
              <a:rPr lang="en-US" sz="2400" b="1" i="1" dirty="0" err="1">
                <a:solidFill>
                  <a:srgbClr val="002060"/>
                </a:solidFill>
                <a:cs typeface="Times New Roman" pitchFamily="18" charset="0"/>
              </a:rPr>
              <a:t>Giới</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thiệu</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về</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các</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làn</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điệu</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dân</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ca</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Huế</a:t>
            </a:r>
            <a:endParaRPr lang="en-US" sz="2400" b="1" i="1" dirty="0">
              <a:solidFill>
                <a:srgbClr val="002060"/>
              </a:solidFill>
              <a:cs typeface="Times New Roman" pitchFamily="18" charset="0"/>
            </a:endParaRPr>
          </a:p>
        </p:txBody>
      </p:sp>
      <p:sp>
        <p:nvSpPr>
          <p:cNvPr id="13" name="TextBox 33"/>
          <p:cNvSpPr txBox="1">
            <a:spLocks noChangeArrowheads="1"/>
          </p:cNvSpPr>
          <p:nvPr/>
        </p:nvSpPr>
        <p:spPr bwMode="auto">
          <a:xfrm>
            <a:off x="205154" y="2315269"/>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2400" b="1" i="1" dirty="0"/>
              <a:t>* Những đặc sắc của ca Huế</a:t>
            </a:r>
            <a:endParaRPr lang="vi-VN" sz="2400" b="1" i="1" dirty="0"/>
          </a:p>
        </p:txBody>
      </p:sp>
      <p:sp>
        <p:nvSpPr>
          <p:cNvPr id="14" name="TextBox 35"/>
          <p:cNvSpPr txBox="1">
            <a:spLocks noChangeArrowheads="1"/>
          </p:cNvSpPr>
          <p:nvPr/>
        </p:nvSpPr>
        <p:spPr bwMode="auto">
          <a:xfrm>
            <a:off x="205154" y="2873904"/>
            <a:ext cx="213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buFontTx/>
              <a:buChar char="-"/>
            </a:pPr>
            <a:r>
              <a:rPr lang="nl-NL" sz="2400" dirty="0"/>
              <a:t> Không gian:</a:t>
            </a:r>
            <a:endParaRPr lang="vi-VN" sz="2400" dirty="0"/>
          </a:p>
        </p:txBody>
      </p:sp>
      <p:cxnSp>
        <p:nvCxnSpPr>
          <p:cNvPr id="15" name="Straight Connector 14"/>
          <p:cNvCxnSpPr/>
          <p:nvPr/>
        </p:nvCxnSpPr>
        <p:spPr>
          <a:xfrm>
            <a:off x="2407236" y="3368630"/>
            <a:ext cx="2256204" cy="1148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TextBox 37"/>
          <p:cNvSpPr txBox="1">
            <a:spLocks noChangeArrowheads="1"/>
          </p:cNvSpPr>
          <p:nvPr/>
        </p:nvSpPr>
        <p:spPr bwMode="auto">
          <a:xfrm>
            <a:off x="2208627" y="2843275"/>
            <a:ext cx="36660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dirty="0"/>
              <a:t>trên thuyền rồng.</a:t>
            </a:r>
            <a:endParaRPr lang="vi-VN" dirty="0"/>
          </a:p>
        </p:txBody>
      </p:sp>
      <p:cxnSp>
        <p:nvCxnSpPr>
          <p:cNvPr id="17" name="Straight Connector 16"/>
          <p:cNvCxnSpPr/>
          <p:nvPr/>
        </p:nvCxnSpPr>
        <p:spPr>
          <a:xfrm flipV="1">
            <a:off x="2449291" y="3982659"/>
            <a:ext cx="2703808" cy="1282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TextBox 42"/>
          <p:cNvSpPr txBox="1">
            <a:spLocks noChangeArrowheads="1"/>
          </p:cNvSpPr>
          <p:nvPr/>
        </p:nvSpPr>
        <p:spPr bwMode="auto">
          <a:xfrm>
            <a:off x="262183" y="3449560"/>
            <a:ext cx="1984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dirty="0"/>
              <a:t>- Thời gian:</a:t>
            </a:r>
            <a:endParaRPr lang="vi-VN" dirty="0"/>
          </a:p>
        </p:txBody>
      </p:sp>
      <p:sp>
        <p:nvSpPr>
          <p:cNvPr id="19" name="TextBox 25"/>
          <p:cNvSpPr txBox="1">
            <a:spLocks noChangeArrowheads="1"/>
          </p:cNvSpPr>
          <p:nvPr/>
        </p:nvSpPr>
        <p:spPr bwMode="auto">
          <a:xfrm>
            <a:off x="2276474" y="3459439"/>
            <a:ext cx="3089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dirty="0" err="1"/>
              <a:t>biểu</a:t>
            </a:r>
            <a:r>
              <a:rPr lang="en-US" dirty="0"/>
              <a:t> </a:t>
            </a:r>
            <a:r>
              <a:rPr lang="en-US" dirty="0" err="1"/>
              <a:t>diễn</a:t>
            </a:r>
            <a:r>
              <a:rPr lang="en-US" dirty="0"/>
              <a:t> </a:t>
            </a:r>
            <a:r>
              <a:rPr lang="en-US" dirty="0" err="1"/>
              <a:t>suốt</a:t>
            </a:r>
            <a:r>
              <a:rPr lang="en-US" dirty="0"/>
              <a:t> </a:t>
            </a:r>
            <a:r>
              <a:rPr lang="en-US" dirty="0" err="1"/>
              <a:t>đêm</a:t>
            </a:r>
            <a:r>
              <a:rPr lang="en-US" dirty="0"/>
              <a:t>.</a:t>
            </a:r>
            <a:endParaRPr lang="vi-VN" dirty="0"/>
          </a:p>
        </p:txBody>
      </p:sp>
      <p:cxnSp>
        <p:nvCxnSpPr>
          <p:cNvPr id="20" name="Straight Connector 19"/>
          <p:cNvCxnSpPr/>
          <p:nvPr/>
        </p:nvCxnSpPr>
        <p:spPr>
          <a:xfrm>
            <a:off x="3666453" y="4771592"/>
            <a:ext cx="99507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1" name="Rectangle 1"/>
          <p:cNvSpPr>
            <a:spLocks noChangeArrowheads="1"/>
          </p:cNvSpPr>
          <p:nvPr/>
        </p:nvSpPr>
        <p:spPr bwMode="auto">
          <a:xfrm>
            <a:off x="67733" y="4289316"/>
            <a:ext cx="28200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r>
              <a:rPr lang="nl-NL" sz="2800" dirty="0">
                <a:cs typeface="Times New Roman" pitchFamily="18" charset="0"/>
              </a:rPr>
              <a:t>- Người biểu diễn:</a:t>
            </a:r>
            <a:endParaRPr lang="nl-NL" sz="4800" dirty="0"/>
          </a:p>
        </p:txBody>
      </p:sp>
      <p:cxnSp>
        <p:nvCxnSpPr>
          <p:cNvPr id="22" name="Straight Connector 21"/>
          <p:cNvCxnSpPr/>
          <p:nvPr/>
        </p:nvCxnSpPr>
        <p:spPr>
          <a:xfrm>
            <a:off x="5303166" y="4719952"/>
            <a:ext cx="1143000" cy="158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3" name="TextBox 33"/>
          <p:cNvSpPr txBox="1">
            <a:spLocks noChangeArrowheads="1"/>
          </p:cNvSpPr>
          <p:nvPr/>
        </p:nvSpPr>
        <p:spPr bwMode="auto">
          <a:xfrm>
            <a:off x="2887736" y="4249960"/>
            <a:ext cx="4530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dirty="0">
                <a:cs typeface="Times New Roman" pitchFamily="18" charset="0"/>
              </a:rPr>
              <a:t>các ca công và nhạc công.</a:t>
            </a:r>
            <a:endParaRPr lang="vi-VN" dirty="0"/>
          </a:p>
        </p:txBody>
      </p:sp>
      <p:sp>
        <p:nvSpPr>
          <p:cNvPr id="24" name="Title 7"/>
          <p:cNvSpPr txBox="1">
            <a:spLocks/>
          </p:cNvSpPr>
          <p:nvPr/>
        </p:nvSpPr>
        <p:spPr bwMode="auto">
          <a:xfrm>
            <a:off x="-7938" y="14288"/>
            <a:ext cx="9151938" cy="7254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en-US" sz="2000" b="1" dirty="0">
                <a:solidFill>
                  <a:srgbClr val="002060"/>
                </a:solidFill>
                <a:latin typeface="Times New Roman" pitchFamily="18" charset="0"/>
              </a:rPr>
              <a:t>TIẾT </a:t>
            </a:r>
            <a:r>
              <a:rPr lang="en-US" sz="2000" b="1" dirty="0" smtClean="0">
                <a:solidFill>
                  <a:srgbClr val="002060"/>
                </a:solidFill>
                <a:latin typeface="Times New Roman" pitchFamily="18" charset="0"/>
              </a:rPr>
              <a:t>111 </a:t>
            </a:r>
            <a:r>
              <a:rPr lang="en-US" sz="2000" b="1" dirty="0">
                <a:solidFill>
                  <a:srgbClr val="002060"/>
                </a:solidFill>
                <a:latin typeface="Times New Roman" pitchFamily="18" charset="0"/>
              </a:rPr>
              <a:t>– </a:t>
            </a:r>
            <a:r>
              <a:rPr lang="en-US" sz="2000" b="1" u="sng" dirty="0" err="1">
                <a:solidFill>
                  <a:srgbClr val="002060"/>
                </a:solidFill>
                <a:latin typeface="Times New Roman" pitchFamily="18" charset="0"/>
                <a:cs typeface="Times New Roman" pitchFamily="18" charset="0"/>
              </a:rPr>
              <a:t>Văn</a:t>
            </a:r>
            <a:r>
              <a:rPr lang="en-US" sz="2000" b="1" u="sng" dirty="0">
                <a:solidFill>
                  <a:srgbClr val="002060"/>
                </a:solidFill>
                <a:latin typeface="Times New Roman" pitchFamily="18" charset="0"/>
                <a:cs typeface="Times New Roman" pitchFamily="18" charset="0"/>
              </a:rPr>
              <a:t> </a:t>
            </a:r>
            <a:r>
              <a:rPr lang="en-US" sz="2000" b="1" u="sng" dirty="0" err="1">
                <a:solidFill>
                  <a:srgbClr val="002060"/>
                </a:solidFill>
                <a:latin typeface="Times New Roman" pitchFamily="18" charset="0"/>
                <a:cs typeface="Times New Roman" pitchFamily="18" charset="0"/>
              </a:rPr>
              <a:t>bản</a:t>
            </a:r>
            <a:r>
              <a:rPr lang="en-US" sz="2000" b="1" dirty="0">
                <a:solidFill>
                  <a:srgbClr val="002060"/>
                </a:solidFill>
                <a:latin typeface="Times New Roman" pitchFamily="18" charset="0"/>
                <a:cs typeface="Times New Roman" pitchFamily="18" charset="0"/>
              </a:rPr>
              <a:t>: CA HUẾ TRÊN SÔNG HƯƠNG</a:t>
            </a:r>
          </a:p>
          <a:p>
            <a:pPr algn="ctr" eaLnBrk="1" hangingPunct="1">
              <a:lnSpc>
                <a:spcPct val="90000"/>
              </a:lnSpc>
            </a:pPr>
            <a:r>
              <a:rPr lang="en-US" sz="2000" b="1" dirty="0">
                <a:solidFill>
                  <a:srgbClr val="002060"/>
                </a:solidFill>
                <a:latin typeface="Times New Roman" pitchFamily="18" charset="0"/>
                <a:cs typeface="Times New Roman" pitchFamily="18" charset="0"/>
              </a:rPr>
              <a:t>                                                                                                              - </a:t>
            </a:r>
            <a:r>
              <a:rPr lang="en-US" sz="2000" b="1" dirty="0" err="1">
                <a:solidFill>
                  <a:srgbClr val="002060"/>
                </a:solidFill>
                <a:latin typeface="Times New Roman" pitchFamily="18" charset="0"/>
                <a:cs typeface="Times New Roman" pitchFamily="18" charset="0"/>
              </a:rPr>
              <a:t>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Ánh</a:t>
            </a:r>
            <a:r>
              <a:rPr lang="en-US" sz="2000" b="1" dirty="0">
                <a:solidFill>
                  <a:srgbClr val="002060"/>
                </a:solidFill>
                <a:latin typeface="Times New Roman" pitchFamily="18" charset="0"/>
                <a:cs typeface="Times New Roman" pitchFamily="18" charset="0"/>
              </a:rPr>
              <a:t> Minh-</a:t>
            </a:r>
          </a:p>
        </p:txBody>
      </p:sp>
    </p:spTree>
    <p:extLst>
      <p:ext uri="{BB962C8B-B14F-4D97-AF65-F5344CB8AC3E}">
        <p14:creationId xmlns:p14="http://schemas.microsoft.com/office/powerpoint/2010/main" val="26599986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
                                        </p:tgtEl>
                                        <p:attrNameLst>
                                          <p:attrName>style.visibility</p:attrName>
                                        </p:attrNameLst>
                                      </p:cBhvr>
                                      <p:to>
                                        <p:strVal val="visible"/>
                                      </p:to>
                                    </p:set>
                                    <p:anim calcmode="discrete" valueType="clr">
                                      <p:cBhvr override="childStyle">
                                        <p:cTn id="2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gtEl>
                                        <p:attrNameLst>
                                          <p:attrName>fillcolor</p:attrName>
                                        </p:attrNameLst>
                                      </p:cBhvr>
                                      <p:tavLst>
                                        <p:tav tm="0">
                                          <p:val>
                                            <p:clrVal>
                                              <a:schemeClr val="accent2"/>
                                            </p:clrVal>
                                          </p:val>
                                        </p:tav>
                                        <p:tav tm="50000">
                                          <p:val>
                                            <p:clrVal>
                                              <a:schemeClr val="hlink"/>
                                            </p:clrVal>
                                          </p:val>
                                        </p:tav>
                                      </p:tavLst>
                                    </p:anim>
                                    <p:set>
                                      <p:cBhvr>
                                        <p:cTn id="23" dur="80"/>
                                        <p:tgtEl>
                                          <p:spTgt spid="9"/>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7"/>
                                        </p:tgtEl>
                                        <p:attrNameLst>
                                          <p:attrName>style.visibility</p:attrName>
                                        </p:attrNameLst>
                                      </p:cBhvr>
                                      <p:to>
                                        <p:strVal val="visible"/>
                                      </p:to>
                                    </p:set>
                                    <p:anim calcmode="discrete" valueType="clr">
                                      <p:cBhvr override="childStyle">
                                        <p:cTn id="2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gtEl>
                                        <p:attrNameLst>
                                          <p:attrName>fillcolor</p:attrName>
                                        </p:attrNameLst>
                                      </p:cBhvr>
                                      <p:tavLst>
                                        <p:tav tm="0">
                                          <p:val>
                                            <p:clrVal>
                                              <a:schemeClr val="accent2"/>
                                            </p:clrVal>
                                          </p:val>
                                        </p:tav>
                                        <p:tav tm="50000">
                                          <p:val>
                                            <p:clrVal>
                                              <a:schemeClr val="hlink"/>
                                            </p:clrVal>
                                          </p:val>
                                        </p:tav>
                                      </p:tavLst>
                                    </p:anim>
                                    <p:set>
                                      <p:cBhvr>
                                        <p:cTn id="30" dur="80"/>
                                        <p:tgtEl>
                                          <p:spTgt spid="7"/>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0"/>
                                        </p:tgtEl>
                                        <p:attrNameLst>
                                          <p:attrName>style.visibility</p:attrName>
                                        </p:attrNameLst>
                                      </p:cBhvr>
                                      <p:to>
                                        <p:strVal val="visible"/>
                                      </p:to>
                                    </p:set>
                                    <p:anim calcmode="discrete" valueType="clr">
                                      <p:cBhvr override="childStyle">
                                        <p:cTn id="35"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
                                        </p:tgtEl>
                                        <p:attrNameLst>
                                          <p:attrName>fillcolor</p:attrName>
                                        </p:attrNameLst>
                                      </p:cBhvr>
                                      <p:tavLst>
                                        <p:tav tm="0">
                                          <p:val>
                                            <p:clrVal>
                                              <a:schemeClr val="accent2"/>
                                            </p:clrVal>
                                          </p:val>
                                        </p:tav>
                                        <p:tav tm="50000">
                                          <p:val>
                                            <p:clrVal>
                                              <a:schemeClr val="hlink"/>
                                            </p:clrVal>
                                          </p:val>
                                        </p:tav>
                                      </p:tavLst>
                                    </p:anim>
                                    <p:set>
                                      <p:cBhvr>
                                        <p:cTn id="37"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7938" y="14288"/>
            <a:ext cx="9151938" cy="7254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en-US" sz="2000" b="1" dirty="0">
                <a:solidFill>
                  <a:srgbClr val="002060"/>
                </a:solidFill>
                <a:latin typeface="Times New Roman" pitchFamily="18" charset="0"/>
              </a:rPr>
              <a:t>TIẾT </a:t>
            </a:r>
            <a:r>
              <a:rPr lang="en-US" sz="2000" b="1" dirty="0" smtClean="0">
                <a:solidFill>
                  <a:srgbClr val="002060"/>
                </a:solidFill>
                <a:latin typeface="Times New Roman" pitchFamily="18" charset="0"/>
              </a:rPr>
              <a:t>111 </a:t>
            </a:r>
            <a:r>
              <a:rPr lang="en-US" sz="2000" b="1" dirty="0">
                <a:solidFill>
                  <a:srgbClr val="002060"/>
                </a:solidFill>
                <a:latin typeface="Times New Roman" pitchFamily="18" charset="0"/>
              </a:rPr>
              <a:t>– </a:t>
            </a:r>
            <a:r>
              <a:rPr lang="en-US" sz="2000" b="1" u="sng" dirty="0" err="1">
                <a:solidFill>
                  <a:srgbClr val="002060"/>
                </a:solidFill>
                <a:latin typeface="Times New Roman" pitchFamily="18" charset="0"/>
                <a:cs typeface="Times New Roman" pitchFamily="18" charset="0"/>
              </a:rPr>
              <a:t>Văn</a:t>
            </a:r>
            <a:r>
              <a:rPr lang="en-US" sz="2000" b="1" u="sng" dirty="0">
                <a:solidFill>
                  <a:srgbClr val="002060"/>
                </a:solidFill>
                <a:latin typeface="Times New Roman" pitchFamily="18" charset="0"/>
                <a:cs typeface="Times New Roman" pitchFamily="18" charset="0"/>
              </a:rPr>
              <a:t> </a:t>
            </a:r>
            <a:r>
              <a:rPr lang="en-US" sz="2000" b="1" u="sng" dirty="0" err="1">
                <a:solidFill>
                  <a:srgbClr val="002060"/>
                </a:solidFill>
                <a:latin typeface="Times New Roman" pitchFamily="18" charset="0"/>
                <a:cs typeface="Times New Roman" pitchFamily="18" charset="0"/>
              </a:rPr>
              <a:t>bản</a:t>
            </a:r>
            <a:r>
              <a:rPr lang="en-US" sz="2000" b="1" dirty="0">
                <a:solidFill>
                  <a:srgbClr val="002060"/>
                </a:solidFill>
                <a:latin typeface="Times New Roman" pitchFamily="18" charset="0"/>
                <a:cs typeface="Times New Roman" pitchFamily="18" charset="0"/>
              </a:rPr>
              <a:t>: CA HUẾ TRÊN SÔNG HƯƠNG</a:t>
            </a:r>
          </a:p>
          <a:p>
            <a:pPr algn="ctr" eaLnBrk="1" hangingPunct="1">
              <a:lnSpc>
                <a:spcPct val="90000"/>
              </a:lnSpc>
            </a:pPr>
            <a:r>
              <a:rPr lang="en-US" sz="2000" b="1" dirty="0">
                <a:solidFill>
                  <a:srgbClr val="002060"/>
                </a:solidFill>
                <a:latin typeface="Times New Roman" pitchFamily="18" charset="0"/>
                <a:cs typeface="Times New Roman" pitchFamily="18" charset="0"/>
              </a:rPr>
              <a:t>                                                                                                              - </a:t>
            </a:r>
            <a:r>
              <a:rPr lang="en-US" sz="2000" b="1" dirty="0" err="1">
                <a:solidFill>
                  <a:srgbClr val="002060"/>
                </a:solidFill>
                <a:latin typeface="Times New Roman" pitchFamily="18" charset="0"/>
                <a:cs typeface="Times New Roman" pitchFamily="18" charset="0"/>
              </a:rPr>
              <a:t>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Ánh</a:t>
            </a:r>
            <a:r>
              <a:rPr lang="en-US" sz="2000" b="1" dirty="0">
                <a:solidFill>
                  <a:srgbClr val="002060"/>
                </a:solidFill>
                <a:latin typeface="Times New Roman" pitchFamily="18" charset="0"/>
                <a:cs typeface="Times New Roman" pitchFamily="18" charset="0"/>
              </a:rPr>
              <a:t> Minh-</a:t>
            </a:r>
          </a:p>
        </p:txBody>
      </p:sp>
      <p:pic>
        <p:nvPicPr>
          <p:cNvPr id="5" name="Picture 5" descr="dan tr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19400" cy="32766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0" y="101600"/>
            <a:ext cx="210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400" b="1">
                <a:solidFill>
                  <a:srgbClr val="FF3399"/>
                </a:solidFill>
                <a:latin typeface=".VnTime" pitchFamily="34" charset="0"/>
              </a:rPr>
              <a:t>    </a:t>
            </a:r>
            <a:r>
              <a:rPr lang="en-US" sz="2400" b="1">
                <a:solidFill>
                  <a:srgbClr val="0000FF"/>
                </a:solidFill>
              </a:rPr>
              <a:t>Đ</a:t>
            </a:r>
            <a:r>
              <a:rPr lang="en-US" sz="2400" b="1">
                <a:solidFill>
                  <a:srgbClr val="0000FF"/>
                </a:solidFill>
                <a:latin typeface=".VnTime" pitchFamily="34" charset="0"/>
              </a:rPr>
              <a:t>µn tranh</a:t>
            </a:r>
          </a:p>
        </p:txBody>
      </p:sp>
      <p:pic>
        <p:nvPicPr>
          <p:cNvPr id="7" name="Picture 3" descr="nguy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2971800" cy="3276600"/>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3048000" y="152400"/>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b="1">
                <a:solidFill>
                  <a:srgbClr val="0000FF"/>
                </a:solidFill>
              </a:rPr>
              <a:t>Đàn nguyệt</a:t>
            </a:r>
            <a:endParaRPr lang="vi-VN" sz="2400" b="1">
              <a:solidFill>
                <a:srgbClr val="0000FF"/>
              </a:solidFill>
            </a:endParaRPr>
          </a:p>
        </p:txBody>
      </p:sp>
      <p:pic>
        <p:nvPicPr>
          <p:cNvPr id="9" name="Picture 12" descr="ty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0"/>
            <a:ext cx="3200400" cy="32766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a:spLocks noChangeArrowheads="1"/>
          </p:cNvSpPr>
          <p:nvPr/>
        </p:nvSpPr>
        <p:spPr bwMode="auto">
          <a:xfrm>
            <a:off x="6096000" y="2286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b="1">
                <a:solidFill>
                  <a:srgbClr val="0000FF"/>
                </a:solidFill>
              </a:rPr>
              <a:t>Đàn tì bà</a:t>
            </a:r>
            <a:endParaRPr lang="vi-VN" sz="2400" b="1">
              <a:solidFill>
                <a:srgbClr val="0000FF"/>
              </a:solidFill>
            </a:endParaRPr>
          </a:p>
        </p:txBody>
      </p:sp>
      <p:pic>
        <p:nvPicPr>
          <p:cNvPr id="11" name="Picture 4" descr="Kết quả hình ảnh cho sáo khèn của dân tộc mô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276600"/>
            <a:ext cx="167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5257800" y="33528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b="1">
                <a:solidFill>
                  <a:srgbClr val="0000FF"/>
                </a:solidFill>
              </a:rPr>
              <a:t>Sáo</a:t>
            </a:r>
            <a:endParaRPr lang="vi-VN" sz="2400" b="1">
              <a:solidFill>
                <a:srgbClr val="0000FF"/>
              </a:solidFill>
            </a:endParaRPr>
          </a:p>
        </p:txBody>
      </p:sp>
      <p:grpSp>
        <p:nvGrpSpPr>
          <p:cNvPr id="13" name="Group 19"/>
          <p:cNvGrpSpPr>
            <a:grpSpLocks/>
          </p:cNvGrpSpPr>
          <p:nvPr/>
        </p:nvGrpSpPr>
        <p:grpSpPr bwMode="auto">
          <a:xfrm>
            <a:off x="0" y="3276600"/>
            <a:ext cx="3011488" cy="3581400"/>
            <a:chOff x="1776" y="2276"/>
            <a:chExt cx="2047" cy="1406"/>
          </a:xfrm>
        </p:grpSpPr>
        <p:pic>
          <p:nvPicPr>
            <p:cNvPr id="14" name="Picture 11" descr="t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6" y="2276"/>
              <a:ext cx="1968" cy="1406"/>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 name="Text Box 13"/>
            <p:cNvSpPr txBox="1">
              <a:spLocks noChangeArrowheads="1"/>
            </p:cNvSpPr>
            <p:nvPr/>
          </p:nvSpPr>
          <p:spPr bwMode="auto">
            <a:xfrm>
              <a:off x="2575" y="2373"/>
              <a:ext cx="1248"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b="1">
                  <a:solidFill>
                    <a:srgbClr val="0000FF"/>
                  </a:solidFill>
                </a:rPr>
                <a:t>Đ</a:t>
              </a:r>
              <a:r>
                <a:rPr lang="en-US" b="1">
                  <a:solidFill>
                    <a:srgbClr val="0000FF"/>
                  </a:solidFill>
                  <a:latin typeface=".VnTime" pitchFamily="34" charset="0"/>
                </a:rPr>
                <a:t>µn tam</a:t>
              </a:r>
            </a:p>
          </p:txBody>
        </p:sp>
      </p:grpSp>
      <p:grpSp>
        <p:nvGrpSpPr>
          <p:cNvPr id="16" name="Group 16"/>
          <p:cNvGrpSpPr>
            <a:grpSpLocks/>
          </p:cNvGrpSpPr>
          <p:nvPr/>
        </p:nvGrpSpPr>
        <p:grpSpPr bwMode="auto">
          <a:xfrm>
            <a:off x="2895600" y="3200400"/>
            <a:ext cx="2286000" cy="2209800"/>
            <a:chOff x="1872" y="192"/>
            <a:chExt cx="1937" cy="1392"/>
          </a:xfrm>
        </p:grpSpPr>
        <p:pic>
          <p:nvPicPr>
            <p:cNvPr id="17" name="Picture 7" descr="Song Lo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2" y="240"/>
              <a:ext cx="1872" cy="1344"/>
            </a:xfrm>
            <a:prstGeom prst="rect">
              <a:avLst/>
            </a:prstGeom>
            <a:solidFill>
              <a:srgbClr val="66FFCC"/>
            </a:solidFill>
            <a:ln w="19050">
              <a:solidFill>
                <a:schemeClr val="accent2"/>
              </a:solidFill>
              <a:miter lim="800000"/>
              <a:headEnd/>
              <a:tailEnd/>
            </a:ln>
          </p:spPr>
        </p:pic>
        <p:sp>
          <p:nvSpPr>
            <p:cNvPr id="18" name="Text Box 8"/>
            <p:cNvSpPr txBox="1">
              <a:spLocks noChangeArrowheads="1"/>
            </p:cNvSpPr>
            <p:nvPr/>
          </p:nvSpPr>
          <p:spPr bwMode="auto">
            <a:xfrm>
              <a:off x="2518" y="192"/>
              <a:ext cx="12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sz="2400" b="1">
                  <a:solidFill>
                    <a:srgbClr val="0000FF"/>
                  </a:solidFill>
                  <a:latin typeface=".VnTime" pitchFamily="34" charset="0"/>
                </a:rPr>
                <a:t>CÆp sanh</a:t>
              </a:r>
            </a:p>
          </p:txBody>
        </p:sp>
      </p:grpSp>
      <p:pic>
        <p:nvPicPr>
          <p:cNvPr id="19" name="Picture 18" descr="Kết quả hình ảnh cho hình ảnh đàn bầ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5410200"/>
            <a:ext cx="38862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20" descr="Kết quả hình ảnh cho hình ảnh đàn nhị"/>
          <p:cNvSpPr>
            <a:spLocks noChangeAspect="1" noChangeArrowheads="1"/>
          </p:cNvSpPr>
          <p:nvPr/>
        </p:nvSpPr>
        <p:spPr bwMode="auto">
          <a:xfrm>
            <a:off x="180975"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pic>
        <p:nvPicPr>
          <p:cNvPr id="21" name="Picture 22" descr="Kết quả hình ảnh cho hình ảnh đàn nhị"/>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3276600"/>
            <a:ext cx="2286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9"/>
          <p:cNvSpPr txBox="1">
            <a:spLocks noChangeArrowheads="1"/>
          </p:cNvSpPr>
          <p:nvPr/>
        </p:nvSpPr>
        <p:spPr bwMode="auto">
          <a:xfrm>
            <a:off x="6934200" y="61722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b="1">
                <a:solidFill>
                  <a:srgbClr val="0000FF"/>
                </a:solidFill>
              </a:rPr>
              <a:t>Nhị</a:t>
            </a:r>
            <a:endParaRPr lang="vi-VN" b="1">
              <a:solidFill>
                <a:srgbClr val="0000FF"/>
              </a:solidFill>
            </a:endParaRPr>
          </a:p>
        </p:txBody>
      </p:sp>
      <p:cxnSp>
        <p:nvCxnSpPr>
          <p:cNvPr id="23" name="Straight Connector 22"/>
          <p:cNvCxnSpPr/>
          <p:nvPr/>
        </p:nvCxnSpPr>
        <p:spPr>
          <a:xfrm rot="5400000">
            <a:off x="4275932" y="1639094"/>
            <a:ext cx="3276600" cy="15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554037" y="3408362"/>
            <a:ext cx="6858000" cy="412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039394" y="4342606"/>
            <a:ext cx="21336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5068094" y="5066506"/>
            <a:ext cx="35814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95600" y="5410200"/>
            <a:ext cx="39624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7353301" y="5067300"/>
            <a:ext cx="3581400" cy="31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3276600"/>
            <a:ext cx="9144000" cy="1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37"/>
          <p:cNvSpPr txBox="1">
            <a:spLocks noChangeArrowheads="1"/>
          </p:cNvSpPr>
          <p:nvPr/>
        </p:nvSpPr>
        <p:spPr bwMode="auto">
          <a:xfrm>
            <a:off x="5091113" y="5681663"/>
            <a:ext cx="1755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b="1">
                <a:solidFill>
                  <a:srgbClr val="0000FF"/>
                </a:solidFill>
              </a:rPr>
              <a:t>Đàn bầu</a:t>
            </a:r>
            <a:endParaRPr lang="vi-VN" b="1">
              <a:solidFill>
                <a:srgbClr val="0000FF"/>
              </a:solidFill>
            </a:endParaRPr>
          </a:p>
        </p:txBody>
      </p:sp>
    </p:spTree>
    <p:extLst>
      <p:ext uri="{BB962C8B-B14F-4D97-AF65-F5344CB8AC3E}">
        <p14:creationId xmlns:p14="http://schemas.microsoft.com/office/powerpoint/2010/main" val="168077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par>
                                <p:cTn id="17" presetID="21"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par>
                                <p:cTn id="23" presetID="21" presetClass="entr" presetSubtype="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2000"/>
                                        <p:tgtEl>
                                          <p:spTgt spid="12"/>
                                        </p:tgtEl>
                                      </p:cBhvr>
                                    </p:animEffect>
                                  </p:childTnLst>
                                </p:cTn>
                              </p:par>
                              <p:par>
                                <p:cTn id="29" presetID="21" presetClass="entr" presetSubtype="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par>
                                <p:cTn id="32" presetID="21"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par>
                                <p:cTn id="35" presetID="21" presetClass="entr" presetSubtype="1"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2000"/>
                                        <p:tgtEl>
                                          <p:spTgt spid="19"/>
                                        </p:tgtEl>
                                      </p:cBhvr>
                                    </p:animEffect>
                                  </p:childTnLst>
                                </p:cTn>
                              </p:par>
                              <p:par>
                                <p:cTn id="38" presetID="21" presetClass="entr" presetSubtype="1" fill="hold" grpId="0" nodeType="withEffect" nodePh="1">
                                  <p:stCondLst>
                                    <p:cond delay="0"/>
                                  </p:stCondLst>
                                  <p:endCondLst>
                                    <p:cond evt="begin" delay="0">
                                      <p:tn val="38"/>
                                    </p:cond>
                                  </p:endCondLst>
                                  <p:childTnLst>
                                    <p:set>
                                      <p:cBhvr>
                                        <p:cTn id="39" dur="1" fill="hold">
                                          <p:stCondLst>
                                            <p:cond delay="0"/>
                                          </p:stCondLst>
                                        </p:cTn>
                                        <p:tgtEl>
                                          <p:spTgt spid="20"/>
                                        </p:tgtEl>
                                        <p:attrNameLst>
                                          <p:attrName>style.visibility</p:attrName>
                                        </p:attrNameLst>
                                      </p:cBhvr>
                                      <p:to>
                                        <p:strVal val="visible"/>
                                      </p:to>
                                    </p:set>
                                    <p:animEffect transition="in" filter="wheel(1)">
                                      <p:cBhvr>
                                        <p:cTn id="40" dur="2000"/>
                                        <p:tgtEl>
                                          <p:spTgt spid="20"/>
                                        </p:tgtEl>
                                      </p:cBhvr>
                                    </p:animEffect>
                                  </p:childTnLst>
                                </p:cTn>
                              </p:par>
                              <p:par>
                                <p:cTn id="41" presetID="21" presetClass="entr" presetSubtype="1"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heel(1)">
                                      <p:cBhvr>
                                        <p:cTn id="43" dur="2000"/>
                                        <p:tgtEl>
                                          <p:spTgt spid="21"/>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heel(1)">
                                      <p:cBhvr>
                                        <p:cTn id="46" dur="2000"/>
                                        <p:tgtEl>
                                          <p:spTgt spid="22"/>
                                        </p:tgtEl>
                                      </p:cBhvr>
                                    </p:animEffect>
                                  </p:childTnLst>
                                </p:cTn>
                              </p:par>
                              <p:par>
                                <p:cTn id="47" presetID="21" presetClass="entr" presetSubtype="1"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heel(1)">
                                      <p:cBhvr>
                                        <p:cTn id="49" dur="2000"/>
                                        <p:tgtEl>
                                          <p:spTgt spid="23"/>
                                        </p:tgtEl>
                                      </p:cBhvr>
                                    </p:animEffect>
                                  </p:childTnLst>
                                </p:cTn>
                              </p:par>
                              <p:par>
                                <p:cTn id="50" presetID="21" presetClass="entr" presetSubtype="1"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heel(1)">
                                      <p:cBhvr>
                                        <p:cTn id="52" dur="2000"/>
                                        <p:tgtEl>
                                          <p:spTgt spid="24"/>
                                        </p:tgtEl>
                                      </p:cBhvr>
                                    </p:animEffect>
                                  </p:childTnLst>
                                </p:cTn>
                              </p:par>
                              <p:par>
                                <p:cTn id="53" presetID="21" presetClass="entr" presetSubtype="1"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heel(1)">
                                      <p:cBhvr>
                                        <p:cTn id="55" dur="2000"/>
                                        <p:tgtEl>
                                          <p:spTgt spid="25"/>
                                        </p:tgtEl>
                                      </p:cBhvr>
                                    </p:animEffect>
                                  </p:childTnLst>
                                </p:cTn>
                              </p:par>
                              <p:par>
                                <p:cTn id="56" presetID="21" presetClass="entr" presetSubtype="1"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heel(1)">
                                      <p:cBhvr>
                                        <p:cTn id="58" dur="2000"/>
                                        <p:tgtEl>
                                          <p:spTgt spid="26"/>
                                        </p:tgtEl>
                                      </p:cBhvr>
                                    </p:animEffect>
                                  </p:childTnLst>
                                </p:cTn>
                              </p:par>
                              <p:par>
                                <p:cTn id="59" presetID="21" presetClass="entr" presetSubtype="1"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heel(1)">
                                      <p:cBhvr>
                                        <p:cTn id="61" dur="2000"/>
                                        <p:tgtEl>
                                          <p:spTgt spid="27"/>
                                        </p:tgtEl>
                                      </p:cBhvr>
                                    </p:animEffect>
                                  </p:childTnLst>
                                </p:cTn>
                              </p:par>
                              <p:par>
                                <p:cTn id="62" presetID="21" presetClass="entr" presetSubtype="1"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heel(1)">
                                      <p:cBhvr>
                                        <p:cTn id="64" dur="2000"/>
                                        <p:tgtEl>
                                          <p:spTgt spid="28"/>
                                        </p:tgtEl>
                                      </p:cBhvr>
                                    </p:animEffect>
                                  </p:childTnLst>
                                </p:cTn>
                              </p:par>
                              <p:par>
                                <p:cTn id="65" presetID="21" presetClass="entr" presetSubtype="1"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heel(1)">
                                      <p:cBhvr>
                                        <p:cTn id="67" dur="2000"/>
                                        <p:tgtEl>
                                          <p:spTgt spid="29"/>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heel(1)">
                                      <p:cBhvr>
                                        <p:cTn id="7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20" grpId="0"/>
      <p:bldP spid="22"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62332"/>
            <a:ext cx="4010505" cy="530123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62332"/>
            <a:ext cx="4062519" cy="530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33329" y="5939135"/>
            <a:ext cx="2039341" cy="461665"/>
          </a:xfrm>
          <a:prstGeom prst="rect">
            <a:avLst/>
          </a:prstGeom>
          <a:ln>
            <a:solidFill>
              <a:srgbClr val="002060"/>
            </a:solidFill>
          </a:ln>
        </p:spPr>
        <p:txBody>
          <a:bodyPr wrap="none">
            <a:spAutoFit/>
          </a:bodyPr>
          <a:lstStyle/>
          <a:p>
            <a:pPr algn="ctr"/>
            <a:r>
              <a:rPr lang="en-US" sz="2400" b="1">
                <a:solidFill>
                  <a:srgbClr val="FF0000"/>
                </a:solidFill>
                <a:latin typeface="Times New Roman" pitchFamily="18" charset="0"/>
                <a:cs typeface="Times New Roman" pitchFamily="18" charset="0"/>
              </a:rPr>
              <a:t>Đại Nội – Huế</a:t>
            </a:r>
          </a:p>
        </p:txBody>
      </p:sp>
    </p:spTree>
    <p:extLst>
      <p:ext uri="{BB962C8B-B14F-4D97-AF65-F5344CB8AC3E}">
        <p14:creationId xmlns:p14="http://schemas.microsoft.com/office/powerpoint/2010/main" val="42629395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7938" y="14288"/>
            <a:ext cx="9151938" cy="7254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en-US" sz="2000" b="1" dirty="0">
                <a:solidFill>
                  <a:srgbClr val="002060"/>
                </a:solidFill>
                <a:latin typeface="Times New Roman" pitchFamily="18" charset="0"/>
              </a:rPr>
              <a:t>TIẾT </a:t>
            </a:r>
            <a:r>
              <a:rPr lang="en-US" sz="2000" b="1" dirty="0" smtClean="0">
                <a:solidFill>
                  <a:srgbClr val="002060"/>
                </a:solidFill>
                <a:latin typeface="Times New Roman" pitchFamily="18" charset="0"/>
              </a:rPr>
              <a:t>111 </a:t>
            </a:r>
            <a:r>
              <a:rPr lang="en-US" sz="2000" b="1" dirty="0">
                <a:solidFill>
                  <a:srgbClr val="002060"/>
                </a:solidFill>
                <a:latin typeface="Times New Roman" pitchFamily="18" charset="0"/>
              </a:rPr>
              <a:t>– </a:t>
            </a:r>
            <a:r>
              <a:rPr lang="en-US" sz="2000" b="1" u="sng" dirty="0" err="1">
                <a:solidFill>
                  <a:srgbClr val="002060"/>
                </a:solidFill>
                <a:latin typeface="Times New Roman" pitchFamily="18" charset="0"/>
                <a:cs typeface="Times New Roman" pitchFamily="18" charset="0"/>
              </a:rPr>
              <a:t>Văn</a:t>
            </a:r>
            <a:r>
              <a:rPr lang="en-US" sz="2000" b="1" u="sng" dirty="0">
                <a:solidFill>
                  <a:srgbClr val="002060"/>
                </a:solidFill>
                <a:latin typeface="Times New Roman" pitchFamily="18" charset="0"/>
                <a:cs typeface="Times New Roman" pitchFamily="18" charset="0"/>
              </a:rPr>
              <a:t> </a:t>
            </a:r>
            <a:r>
              <a:rPr lang="en-US" sz="2000" b="1" u="sng" dirty="0" err="1">
                <a:solidFill>
                  <a:srgbClr val="002060"/>
                </a:solidFill>
                <a:latin typeface="Times New Roman" pitchFamily="18" charset="0"/>
                <a:cs typeface="Times New Roman" pitchFamily="18" charset="0"/>
              </a:rPr>
              <a:t>bản</a:t>
            </a:r>
            <a:r>
              <a:rPr lang="en-US" sz="2000" b="1" dirty="0">
                <a:solidFill>
                  <a:srgbClr val="002060"/>
                </a:solidFill>
                <a:latin typeface="Times New Roman" pitchFamily="18" charset="0"/>
                <a:cs typeface="Times New Roman" pitchFamily="18" charset="0"/>
              </a:rPr>
              <a:t>: CA HUẾ TRÊN SÔNG HƯƠNG</a:t>
            </a:r>
          </a:p>
          <a:p>
            <a:pPr algn="ctr" eaLnBrk="1" hangingPunct="1">
              <a:lnSpc>
                <a:spcPct val="90000"/>
              </a:lnSpc>
            </a:pPr>
            <a:r>
              <a:rPr lang="en-US" sz="2000" b="1" dirty="0">
                <a:solidFill>
                  <a:srgbClr val="002060"/>
                </a:solidFill>
                <a:latin typeface="Times New Roman" pitchFamily="18" charset="0"/>
                <a:cs typeface="Times New Roman" pitchFamily="18" charset="0"/>
              </a:rPr>
              <a:t>                                                                                                              - </a:t>
            </a:r>
            <a:r>
              <a:rPr lang="en-US" sz="2000" b="1" dirty="0" err="1">
                <a:solidFill>
                  <a:srgbClr val="002060"/>
                </a:solidFill>
                <a:latin typeface="Times New Roman" pitchFamily="18" charset="0"/>
                <a:cs typeface="Times New Roman" pitchFamily="18" charset="0"/>
              </a:rPr>
              <a:t>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Ánh</a:t>
            </a:r>
            <a:r>
              <a:rPr lang="en-US" sz="2000" b="1" dirty="0">
                <a:solidFill>
                  <a:srgbClr val="002060"/>
                </a:solidFill>
                <a:latin typeface="Times New Roman" pitchFamily="18" charset="0"/>
                <a:cs typeface="Times New Roman" pitchFamily="18" charset="0"/>
              </a:rPr>
              <a:t> Minh-</a:t>
            </a:r>
          </a:p>
        </p:txBody>
      </p:sp>
      <p:sp>
        <p:nvSpPr>
          <p:cNvPr id="5" name="Text Box 18"/>
          <p:cNvSpPr txBox="1">
            <a:spLocks noChangeArrowheads="1"/>
          </p:cNvSpPr>
          <p:nvPr/>
        </p:nvSpPr>
        <p:spPr bwMode="auto">
          <a:xfrm>
            <a:off x="185737" y="1256578"/>
            <a:ext cx="5197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b="1" i="1" dirty="0">
                <a:solidFill>
                  <a:srgbClr val="002060"/>
                </a:solidFill>
              </a:rPr>
              <a:t>2.</a:t>
            </a:r>
            <a:r>
              <a:rPr lang="en-US" sz="2400" b="1" i="1" u="sng" dirty="0">
                <a:solidFill>
                  <a:srgbClr val="002060"/>
                </a:solidFill>
              </a:rPr>
              <a:t> </a:t>
            </a:r>
            <a:r>
              <a:rPr lang="en-US" sz="2400" b="1" i="1" u="sng" dirty="0" err="1">
                <a:solidFill>
                  <a:srgbClr val="002060"/>
                </a:solidFill>
              </a:rPr>
              <a:t>Những</a:t>
            </a:r>
            <a:r>
              <a:rPr lang="en-US" sz="2400" b="1" i="1" u="sng" dirty="0">
                <a:solidFill>
                  <a:srgbClr val="002060"/>
                </a:solidFill>
              </a:rPr>
              <a:t> </a:t>
            </a:r>
            <a:r>
              <a:rPr lang="en-US" sz="2400" b="1" i="1" u="sng" dirty="0" err="1">
                <a:solidFill>
                  <a:srgbClr val="002060"/>
                </a:solidFill>
              </a:rPr>
              <a:t>đặc</a:t>
            </a:r>
            <a:r>
              <a:rPr lang="en-US" sz="2400" b="1" i="1" u="sng" dirty="0">
                <a:solidFill>
                  <a:srgbClr val="002060"/>
                </a:solidFill>
              </a:rPr>
              <a:t> </a:t>
            </a:r>
            <a:r>
              <a:rPr lang="en-US" sz="2400" b="1" i="1" u="sng" dirty="0" err="1">
                <a:solidFill>
                  <a:srgbClr val="002060"/>
                </a:solidFill>
              </a:rPr>
              <a:t>sắc</a:t>
            </a:r>
            <a:r>
              <a:rPr lang="en-US" sz="2400" b="1" i="1" u="sng" dirty="0">
                <a:solidFill>
                  <a:srgbClr val="002060"/>
                </a:solidFill>
              </a:rPr>
              <a:t> </a:t>
            </a:r>
            <a:r>
              <a:rPr lang="en-US" sz="2400" b="1" i="1" u="sng" dirty="0" err="1">
                <a:solidFill>
                  <a:srgbClr val="002060"/>
                </a:solidFill>
              </a:rPr>
              <a:t>của</a:t>
            </a:r>
            <a:r>
              <a:rPr lang="en-US" sz="2400" b="1" i="1" u="sng" dirty="0">
                <a:solidFill>
                  <a:srgbClr val="002060"/>
                </a:solidFill>
              </a:rPr>
              <a:t> </a:t>
            </a:r>
            <a:r>
              <a:rPr lang="en-US" sz="2400" b="1" i="1" u="sng" dirty="0" err="1">
                <a:solidFill>
                  <a:srgbClr val="002060"/>
                </a:solidFill>
              </a:rPr>
              <a:t>ca</a:t>
            </a:r>
            <a:r>
              <a:rPr lang="en-US" sz="2400" b="1" i="1" u="sng" dirty="0">
                <a:solidFill>
                  <a:srgbClr val="002060"/>
                </a:solidFill>
              </a:rPr>
              <a:t> </a:t>
            </a:r>
            <a:r>
              <a:rPr lang="en-US" sz="2400" b="1" i="1" u="sng" dirty="0" err="1">
                <a:solidFill>
                  <a:srgbClr val="002060"/>
                </a:solidFill>
              </a:rPr>
              <a:t>Huế</a:t>
            </a:r>
            <a:endParaRPr lang="en-US" sz="2400" b="1" i="1" u="sng" dirty="0">
              <a:solidFill>
                <a:srgbClr val="002060"/>
              </a:solidFill>
            </a:endParaRPr>
          </a:p>
        </p:txBody>
      </p:sp>
      <p:sp>
        <p:nvSpPr>
          <p:cNvPr id="7" name="TextBox 33"/>
          <p:cNvSpPr txBox="1">
            <a:spLocks noChangeArrowheads="1"/>
          </p:cNvSpPr>
          <p:nvPr/>
        </p:nvSpPr>
        <p:spPr bwMode="auto">
          <a:xfrm>
            <a:off x="322263" y="1674813"/>
            <a:ext cx="403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2400" b="1" i="1"/>
              <a:t>* Những đặc sắc của ca Huế</a:t>
            </a:r>
            <a:endParaRPr lang="vi-VN" sz="2400" b="1" i="1"/>
          </a:p>
        </p:txBody>
      </p:sp>
      <p:sp>
        <p:nvSpPr>
          <p:cNvPr id="8" name="TextBox 35"/>
          <p:cNvSpPr txBox="1">
            <a:spLocks noChangeArrowheads="1"/>
          </p:cNvSpPr>
          <p:nvPr/>
        </p:nvSpPr>
        <p:spPr bwMode="auto">
          <a:xfrm>
            <a:off x="268288" y="1974850"/>
            <a:ext cx="213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buFontTx/>
              <a:buChar char="-"/>
            </a:pPr>
            <a:r>
              <a:rPr lang="nl-NL" sz="2400"/>
              <a:t> Không gian:</a:t>
            </a:r>
            <a:endParaRPr lang="vi-VN" sz="2400"/>
          </a:p>
        </p:txBody>
      </p:sp>
      <p:cxnSp>
        <p:nvCxnSpPr>
          <p:cNvPr id="9" name="Straight Connector 8"/>
          <p:cNvCxnSpPr/>
          <p:nvPr/>
        </p:nvCxnSpPr>
        <p:spPr>
          <a:xfrm>
            <a:off x="2709863" y="2360613"/>
            <a:ext cx="1371600" cy="158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extBox 37"/>
          <p:cNvSpPr txBox="1">
            <a:spLocks noChangeArrowheads="1"/>
          </p:cNvSpPr>
          <p:nvPr/>
        </p:nvSpPr>
        <p:spPr bwMode="auto">
          <a:xfrm>
            <a:off x="2041525" y="1979613"/>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2400"/>
              <a:t>trên thuyền rồng.</a:t>
            </a:r>
            <a:endParaRPr lang="vi-VN" sz="2400"/>
          </a:p>
        </p:txBody>
      </p:sp>
      <p:cxnSp>
        <p:nvCxnSpPr>
          <p:cNvPr id="11" name="Straight Connector 10"/>
          <p:cNvCxnSpPr/>
          <p:nvPr/>
        </p:nvCxnSpPr>
        <p:spPr>
          <a:xfrm>
            <a:off x="2557463" y="2665413"/>
            <a:ext cx="1371600" cy="158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2" name="TextBox 42"/>
          <p:cNvSpPr txBox="1">
            <a:spLocks noChangeArrowheads="1"/>
          </p:cNvSpPr>
          <p:nvPr/>
        </p:nvSpPr>
        <p:spPr bwMode="auto">
          <a:xfrm>
            <a:off x="228600" y="2284413"/>
            <a:ext cx="1984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2400"/>
              <a:t>- Thời gian:</a:t>
            </a:r>
            <a:endParaRPr lang="vi-VN" sz="2400"/>
          </a:p>
        </p:txBody>
      </p:sp>
      <p:sp>
        <p:nvSpPr>
          <p:cNvPr id="13" name="TextBox 25"/>
          <p:cNvSpPr txBox="1">
            <a:spLocks noChangeArrowheads="1"/>
          </p:cNvSpPr>
          <p:nvPr/>
        </p:nvSpPr>
        <p:spPr bwMode="auto">
          <a:xfrm>
            <a:off x="1622425" y="2284413"/>
            <a:ext cx="3089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a:t>biểu diễn suốt đêm.</a:t>
            </a:r>
            <a:endParaRPr lang="vi-VN" sz="2400"/>
          </a:p>
        </p:txBody>
      </p:sp>
      <p:cxnSp>
        <p:nvCxnSpPr>
          <p:cNvPr id="14" name="Straight Connector 13"/>
          <p:cNvCxnSpPr/>
          <p:nvPr/>
        </p:nvCxnSpPr>
        <p:spPr>
          <a:xfrm>
            <a:off x="3243263" y="3087688"/>
            <a:ext cx="914400" cy="158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5" name="Rectangle 1"/>
          <p:cNvSpPr>
            <a:spLocks noChangeArrowheads="1"/>
          </p:cNvSpPr>
          <p:nvPr/>
        </p:nvSpPr>
        <p:spPr bwMode="auto">
          <a:xfrm>
            <a:off x="331788" y="2724150"/>
            <a:ext cx="2452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r>
              <a:rPr lang="nl-NL" sz="2400">
                <a:cs typeface="Times New Roman" pitchFamily="18" charset="0"/>
              </a:rPr>
              <a:t>- Người biểu diễn:</a:t>
            </a:r>
            <a:endParaRPr lang="nl-NL" sz="4400"/>
          </a:p>
        </p:txBody>
      </p:sp>
      <p:cxnSp>
        <p:nvCxnSpPr>
          <p:cNvPr id="16" name="Straight Connector 15"/>
          <p:cNvCxnSpPr/>
          <p:nvPr/>
        </p:nvCxnSpPr>
        <p:spPr>
          <a:xfrm>
            <a:off x="4681538" y="3073400"/>
            <a:ext cx="114300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extBox 33"/>
          <p:cNvSpPr txBox="1">
            <a:spLocks noChangeArrowheads="1"/>
          </p:cNvSpPr>
          <p:nvPr/>
        </p:nvSpPr>
        <p:spPr bwMode="auto">
          <a:xfrm>
            <a:off x="2682875" y="2689225"/>
            <a:ext cx="3440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2400">
                <a:cs typeface="Times New Roman" pitchFamily="18" charset="0"/>
              </a:rPr>
              <a:t>các ca công và nhạc công.</a:t>
            </a:r>
            <a:endParaRPr lang="vi-VN" sz="2400"/>
          </a:p>
        </p:txBody>
      </p:sp>
      <p:sp>
        <p:nvSpPr>
          <p:cNvPr id="18" name="TextBox 17"/>
          <p:cNvSpPr txBox="1">
            <a:spLocks noChangeArrowheads="1"/>
          </p:cNvSpPr>
          <p:nvPr/>
        </p:nvSpPr>
        <p:spPr bwMode="auto">
          <a:xfrm>
            <a:off x="2166938" y="3151188"/>
            <a:ext cx="6248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2400">
                <a:sym typeface="Wingdings" pitchFamily="2" charset="2"/>
              </a:rPr>
              <a:t>l</a:t>
            </a:r>
            <a:r>
              <a:rPr lang="nl-NL" sz="2400"/>
              <a:t>ịch sự, duyên dáng với áo dài truyền thống.</a:t>
            </a:r>
            <a:endParaRPr lang="vi-VN" sz="2400"/>
          </a:p>
        </p:txBody>
      </p:sp>
      <p:sp>
        <p:nvSpPr>
          <p:cNvPr id="19" name="TextBox 18"/>
          <p:cNvSpPr txBox="1">
            <a:spLocks noChangeArrowheads="1"/>
          </p:cNvSpPr>
          <p:nvPr/>
        </p:nvSpPr>
        <p:spPr bwMode="auto">
          <a:xfrm>
            <a:off x="1789113" y="3575050"/>
            <a:ext cx="3849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2400"/>
              <a:t> điêu luyện, chuyên nghiệp.</a:t>
            </a:r>
            <a:endParaRPr lang="vi-VN" sz="2400"/>
          </a:p>
        </p:txBody>
      </p:sp>
      <p:sp>
        <p:nvSpPr>
          <p:cNvPr id="20" name="TextBox 19"/>
          <p:cNvSpPr txBox="1">
            <a:spLocks noChangeArrowheads="1"/>
          </p:cNvSpPr>
          <p:nvPr/>
        </p:nvSpPr>
        <p:spPr bwMode="auto">
          <a:xfrm>
            <a:off x="381000" y="3171825"/>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a:t>+ Trang phục:</a:t>
            </a:r>
            <a:endParaRPr lang="vi-VN" sz="2400"/>
          </a:p>
        </p:txBody>
      </p:sp>
      <p:sp>
        <p:nvSpPr>
          <p:cNvPr id="21" name="TextBox 20"/>
          <p:cNvSpPr txBox="1">
            <a:spLocks noChangeArrowheads="1"/>
          </p:cNvSpPr>
          <p:nvPr/>
        </p:nvSpPr>
        <p:spPr bwMode="auto">
          <a:xfrm>
            <a:off x="403225" y="3557588"/>
            <a:ext cx="188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a:t>+ Tài nghệ:</a:t>
            </a:r>
            <a:endParaRPr lang="vi-VN" sz="2400"/>
          </a:p>
        </p:txBody>
      </p:sp>
      <p:sp>
        <p:nvSpPr>
          <p:cNvPr id="22" name="Rectangle 1"/>
          <p:cNvSpPr>
            <a:spLocks noChangeArrowheads="1"/>
          </p:cNvSpPr>
          <p:nvPr/>
        </p:nvSpPr>
        <p:spPr bwMode="auto">
          <a:xfrm>
            <a:off x="220663" y="3986213"/>
            <a:ext cx="248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0" hangingPunct="0"/>
            <a:r>
              <a:rPr lang="nl-NL" sz="2400" b="1" i="1">
                <a:cs typeface="Times New Roman" pitchFamily="18" charset="0"/>
              </a:rPr>
              <a:t>-</a:t>
            </a:r>
            <a:r>
              <a:rPr lang="nl-NL" sz="2400">
                <a:cs typeface="Times New Roman" pitchFamily="18" charset="0"/>
              </a:rPr>
              <a:t> Các loại nhạc cụ:</a:t>
            </a:r>
            <a:endParaRPr lang="nl-NL" sz="4400"/>
          </a:p>
        </p:txBody>
      </p:sp>
      <p:sp>
        <p:nvSpPr>
          <p:cNvPr id="23" name="TextBox 22"/>
          <p:cNvSpPr txBox="1">
            <a:spLocks noChangeArrowheads="1"/>
          </p:cNvSpPr>
          <p:nvPr/>
        </p:nvSpPr>
        <p:spPr bwMode="auto">
          <a:xfrm>
            <a:off x="2628900" y="3960813"/>
            <a:ext cx="304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a:sym typeface="Wingdings" pitchFamily="2" charset="2"/>
              </a:rPr>
              <a:t>đa dạng, phong phú.</a:t>
            </a:r>
            <a:endParaRPr lang="vi-VN" sz="2400"/>
          </a:p>
        </p:txBody>
      </p:sp>
      <p:sp>
        <p:nvSpPr>
          <p:cNvPr id="24" name="TextBox 23"/>
          <p:cNvSpPr txBox="1">
            <a:spLocks noChangeArrowheads="1"/>
          </p:cNvSpPr>
          <p:nvPr/>
        </p:nvSpPr>
        <p:spPr bwMode="auto">
          <a:xfrm>
            <a:off x="147638" y="4448175"/>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2400"/>
              <a:t>- Cách thưởng thức:</a:t>
            </a:r>
            <a:endParaRPr lang="vi-VN" sz="2400"/>
          </a:p>
        </p:txBody>
      </p:sp>
      <p:sp>
        <p:nvSpPr>
          <p:cNvPr id="25" name="TextBox 24"/>
          <p:cNvSpPr txBox="1">
            <a:spLocks noChangeArrowheads="1"/>
          </p:cNvSpPr>
          <p:nvPr/>
        </p:nvSpPr>
        <p:spPr bwMode="auto">
          <a:xfrm>
            <a:off x="-30163" y="4803775"/>
            <a:ext cx="3751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2400"/>
              <a:t>trăng thanh gió mát.</a:t>
            </a:r>
            <a:endParaRPr lang="vi-VN" sz="2400"/>
          </a:p>
        </p:txBody>
      </p:sp>
      <p:sp>
        <p:nvSpPr>
          <p:cNvPr id="26" name="TextBox 25"/>
          <p:cNvSpPr txBox="1">
            <a:spLocks noChangeArrowheads="1"/>
          </p:cNvSpPr>
          <p:nvPr/>
        </p:nvSpPr>
        <p:spPr bwMode="auto">
          <a:xfrm>
            <a:off x="42863" y="5272088"/>
            <a:ext cx="1820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2400" dirty="0"/>
              <a:t>- Cảm nhận: </a:t>
            </a:r>
            <a:endParaRPr lang="vi-VN" sz="2400" dirty="0"/>
          </a:p>
        </p:txBody>
      </p:sp>
      <p:sp>
        <p:nvSpPr>
          <p:cNvPr id="27" name="TextBox 26"/>
          <p:cNvSpPr txBox="1">
            <a:spLocks noChangeArrowheads="1"/>
          </p:cNvSpPr>
          <p:nvPr/>
        </p:nvSpPr>
        <p:spPr bwMode="auto">
          <a:xfrm>
            <a:off x="1592263" y="5297488"/>
            <a:ext cx="388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2400" dirty="0"/>
              <a:t>Không gian như lắng đọng.</a:t>
            </a:r>
            <a:endParaRPr lang="vi-VN" sz="2400" dirty="0"/>
          </a:p>
        </p:txBody>
      </p:sp>
      <p:sp>
        <p:nvSpPr>
          <p:cNvPr id="28" name="TextBox 27"/>
          <p:cNvSpPr txBox="1">
            <a:spLocks noChangeArrowheads="1"/>
          </p:cNvSpPr>
          <p:nvPr/>
        </p:nvSpPr>
        <p:spPr bwMode="auto">
          <a:xfrm>
            <a:off x="9525" y="5616575"/>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2400"/>
              <a:t>gái Huế nội tâm phong phú và âm thầm, kín đáo, sâu thẳm.</a:t>
            </a:r>
            <a:endParaRPr lang="vi-VN" sz="2400"/>
          </a:p>
        </p:txBody>
      </p:sp>
      <p:sp>
        <p:nvSpPr>
          <p:cNvPr id="29" name="Rectangle 28"/>
          <p:cNvSpPr/>
          <p:nvPr/>
        </p:nvSpPr>
        <p:spPr>
          <a:xfrm>
            <a:off x="236504" y="794913"/>
            <a:ext cx="5185971" cy="461665"/>
          </a:xfrm>
          <a:prstGeom prst="rect">
            <a:avLst/>
          </a:prstGeom>
        </p:spPr>
        <p:txBody>
          <a:bodyPr wrap="none">
            <a:spAutoFit/>
          </a:bodyPr>
          <a:lstStyle/>
          <a:p>
            <a:r>
              <a:rPr lang="en-US" sz="2400" b="1" i="1" dirty="0">
                <a:solidFill>
                  <a:srgbClr val="002060"/>
                </a:solidFill>
                <a:cs typeface="Times New Roman" pitchFamily="18" charset="0"/>
              </a:rPr>
              <a:t>1. </a:t>
            </a:r>
            <a:r>
              <a:rPr lang="en-US" sz="2400" b="1" i="1" dirty="0" err="1">
                <a:solidFill>
                  <a:srgbClr val="002060"/>
                </a:solidFill>
                <a:cs typeface="Times New Roman" pitchFamily="18" charset="0"/>
              </a:rPr>
              <a:t>Giới</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thiệu</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về</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các</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làn</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điệu</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dân</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ca</a:t>
            </a:r>
            <a:r>
              <a:rPr lang="en-US" sz="2400" b="1" i="1" dirty="0">
                <a:solidFill>
                  <a:srgbClr val="002060"/>
                </a:solidFill>
                <a:cs typeface="Times New Roman" pitchFamily="18" charset="0"/>
              </a:rPr>
              <a:t> </a:t>
            </a:r>
            <a:r>
              <a:rPr lang="en-US" sz="2400" b="1" i="1" dirty="0" err="1">
                <a:solidFill>
                  <a:srgbClr val="002060"/>
                </a:solidFill>
                <a:cs typeface="Times New Roman" pitchFamily="18" charset="0"/>
              </a:rPr>
              <a:t>Huế</a:t>
            </a:r>
            <a:endParaRPr lang="en-US" sz="2400" b="1" i="1" dirty="0">
              <a:solidFill>
                <a:srgbClr val="002060"/>
              </a:solidFill>
              <a:cs typeface="Times New Roman" pitchFamily="18" charset="0"/>
            </a:endParaRPr>
          </a:p>
        </p:txBody>
      </p:sp>
    </p:spTree>
    <p:extLst>
      <p:ext uri="{BB962C8B-B14F-4D97-AF65-F5344CB8AC3E}">
        <p14:creationId xmlns:p14="http://schemas.microsoft.com/office/powerpoint/2010/main" val="2809202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
                                        </p:tgtEl>
                                        <p:attrNameLst>
                                          <p:attrName>style.visibility</p:attrName>
                                        </p:attrNameLst>
                                      </p:cBhvr>
                                      <p:to>
                                        <p:strVal val="visible"/>
                                      </p:to>
                                    </p:set>
                                    <p:anim calcmode="discrete" valueType="clr">
                                      <p:cBhvr override="childStyle">
                                        <p:cTn id="7"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
                                        </p:tgtEl>
                                        <p:attrNameLst>
                                          <p:attrName>fillcolor</p:attrName>
                                        </p:attrNameLst>
                                      </p:cBhvr>
                                      <p:tavLst>
                                        <p:tav tm="0">
                                          <p:val>
                                            <p:clrVal>
                                              <a:schemeClr val="accent2"/>
                                            </p:clrVal>
                                          </p:val>
                                        </p:tav>
                                        <p:tav tm="50000">
                                          <p:val>
                                            <p:clrVal>
                                              <a:schemeClr val="hlink"/>
                                            </p:clrVal>
                                          </p:val>
                                        </p:tav>
                                      </p:tavLst>
                                    </p:anim>
                                    <p:set>
                                      <p:cBhvr>
                                        <p:cTn id="9" dur="80"/>
                                        <p:tgtEl>
                                          <p:spTgt spid="2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9"/>
                                        </p:tgtEl>
                                        <p:attrNameLst>
                                          <p:attrName>style.visibility</p:attrName>
                                        </p:attrNameLst>
                                      </p:cBhvr>
                                      <p:to>
                                        <p:strVal val="visible"/>
                                      </p:to>
                                    </p:set>
                                    <p:anim calcmode="discrete" valueType="clr">
                                      <p:cBhvr override="childStyle">
                                        <p:cTn id="14"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
                                        </p:tgtEl>
                                        <p:attrNameLst>
                                          <p:attrName>fillcolor</p:attrName>
                                        </p:attrNameLst>
                                      </p:cBhvr>
                                      <p:tavLst>
                                        <p:tav tm="0">
                                          <p:val>
                                            <p:clrVal>
                                              <a:schemeClr val="accent2"/>
                                            </p:clrVal>
                                          </p:val>
                                        </p:tav>
                                        <p:tav tm="50000">
                                          <p:val>
                                            <p:clrVal>
                                              <a:schemeClr val="hlink"/>
                                            </p:clrVal>
                                          </p:val>
                                        </p:tav>
                                      </p:tavLst>
                                    </p:anim>
                                    <p:set>
                                      <p:cBhvr>
                                        <p:cTn id="16" dur="80"/>
                                        <p:tgtEl>
                                          <p:spTgt spid="1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2"/>
                                        </p:tgtEl>
                                        <p:attrNameLst>
                                          <p:attrName>style.visibility</p:attrName>
                                        </p:attrNameLst>
                                      </p:cBhvr>
                                      <p:to>
                                        <p:strVal val="visible"/>
                                      </p:to>
                                    </p:set>
                                    <p:anim calcmode="discrete" valueType="clr">
                                      <p:cBhvr override="childStyle">
                                        <p:cTn id="21"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2"/>
                                        </p:tgtEl>
                                        <p:attrNameLst>
                                          <p:attrName>fillcolor</p:attrName>
                                        </p:attrNameLst>
                                      </p:cBhvr>
                                      <p:tavLst>
                                        <p:tav tm="0">
                                          <p:val>
                                            <p:clrVal>
                                              <a:schemeClr val="accent2"/>
                                            </p:clrVal>
                                          </p:val>
                                        </p:tav>
                                        <p:tav tm="50000">
                                          <p:val>
                                            <p:clrVal>
                                              <a:schemeClr val="hlink"/>
                                            </p:clrVal>
                                          </p:val>
                                        </p:tav>
                                      </p:tavLst>
                                    </p:anim>
                                    <p:set>
                                      <p:cBhvr>
                                        <p:cTn id="23" dur="80"/>
                                        <p:tgtEl>
                                          <p:spTgt spid="2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3"/>
                                        </p:tgtEl>
                                        <p:attrNameLst>
                                          <p:attrName>style.visibility</p:attrName>
                                        </p:attrNameLst>
                                      </p:cBhvr>
                                      <p:to>
                                        <p:strVal val="visible"/>
                                      </p:to>
                                    </p:set>
                                    <p:anim calcmode="discrete" valueType="clr">
                                      <p:cBhvr override="childStyle">
                                        <p:cTn id="28"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3"/>
                                        </p:tgtEl>
                                        <p:attrNameLst>
                                          <p:attrName>fillcolor</p:attrName>
                                        </p:attrNameLst>
                                      </p:cBhvr>
                                      <p:tavLst>
                                        <p:tav tm="0">
                                          <p:val>
                                            <p:clrVal>
                                              <a:schemeClr val="accent2"/>
                                            </p:clrVal>
                                          </p:val>
                                        </p:tav>
                                        <p:tav tm="50000">
                                          <p:val>
                                            <p:clrVal>
                                              <a:schemeClr val="hlink"/>
                                            </p:clrVal>
                                          </p:val>
                                        </p:tav>
                                      </p:tavLst>
                                    </p:anim>
                                    <p:set>
                                      <p:cBhvr>
                                        <p:cTn id="30" dur="80"/>
                                        <p:tgtEl>
                                          <p:spTgt spid="23"/>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4"/>
                                        </p:tgtEl>
                                        <p:attrNameLst>
                                          <p:attrName>style.visibility</p:attrName>
                                        </p:attrNameLst>
                                      </p:cBhvr>
                                      <p:to>
                                        <p:strVal val="visible"/>
                                      </p:to>
                                    </p:set>
                                    <p:anim calcmode="discrete" valueType="clr">
                                      <p:cBhvr override="childStyle">
                                        <p:cTn id="35"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4"/>
                                        </p:tgtEl>
                                        <p:attrNameLst>
                                          <p:attrName>fillcolor</p:attrName>
                                        </p:attrNameLst>
                                      </p:cBhvr>
                                      <p:tavLst>
                                        <p:tav tm="0">
                                          <p:val>
                                            <p:clrVal>
                                              <a:schemeClr val="accent2"/>
                                            </p:clrVal>
                                          </p:val>
                                        </p:tav>
                                        <p:tav tm="50000">
                                          <p:val>
                                            <p:clrVal>
                                              <a:schemeClr val="hlink"/>
                                            </p:clrVal>
                                          </p:val>
                                        </p:tav>
                                      </p:tavLst>
                                    </p:anim>
                                    <p:set>
                                      <p:cBhvr>
                                        <p:cTn id="37" dur="80"/>
                                        <p:tgtEl>
                                          <p:spTgt spid="24"/>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5"/>
                                        </p:tgtEl>
                                        <p:attrNameLst>
                                          <p:attrName>style.visibility</p:attrName>
                                        </p:attrNameLst>
                                      </p:cBhvr>
                                      <p:to>
                                        <p:strVal val="visible"/>
                                      </p:to>
                                    </p:set>
                                    <p:anim calcmode="discrete" valueType="clr">
                                      <p:cBhvr override="childStyle">
                                        <p:cTn id="42"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5"/>
                                        </p:tgtEl>
                                        <p:attrNameLst>
                                          <p:attrName>fillcolor</p:attrName>
                                        </p:attrNameLst>
                                      </p:cBhvr>
                                      <p:tavLst>
                                        <p:tav tm="0">
                                          <p:val>
                                            <p:clrVal>
                                              <a:schemeClr val="accent2"/>
                                            </p:clrVal>
                                          </p:val>
                                        </p:tav>
                                        <p:tav tm="50000">
                                          <p:val>
                                            <p:clrVal>
                                              <a:schemeClr val="hlink"/>
                                            </p:clrVal>
                                          </p:val>
                                        </p:tav>
                                      </p:tavLst>
                                    </p:anim>
                                    <p:set>
                                      <p:cBhvr>
                                        <p:cTn id="44" dur="80"/>
                                        <p:tgtEl>
                                          <p:spTgt spid="25"/>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6"/>
                                        </p:tgtEl>
                                        <p:attrNameLst>
                                          <p:attrName>style.visibility</p:attrName>
                                        </p:attrNameLst>
                                      </p:cBhvr>
                                      <p:to>
                                        <p:strVal val="visible"/>
                                      </p:to>
                                    </p:set>
                                    <p:anim calcmode="discrete" valueType="clr">
                                      <p:cBhvr override="childStyle">
                                        <p:cTn id="49"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6"/>
                                        </p:tgtEl>
                                        <p:attrNameLst>
                                          <p:attrName>fillcolor</p:attrName>
                                        </p:attrNameLst>
                                      </p:cBhvr>
                                      <p:tavLst>
                                        <p:tav tm="0">
                                          <p:val>
                                            <p:clrVal>
                                              <a:schemeClr val="accent2"/>
                                            </p:clrVal>
                                          </p:val>
                                        </p:tav>
                                        <p:tav tm="50000">
                                          <p:val>
                                            <p:clrVal>
                                              <a:schemeClr val="hlink"/>
                                            </p:clrVal>
                                          </p:val>
                                        </p:tav>
                                      </p:tavLst>
                                    </p:anim>
                                    <p:set>
                                      <p:cBhvr>
                                        <p:cTn id="51" dur="80"/>
                                        <p:tgtEl>
                                          <p:spTgt spid="26"/>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27"/>
                                        </p:tgtEl>
                                        <p:attrNameLst>
                                          <p:attrName>style.visibility</p:attrName>
                                        </p:attrNameLst>
                                      </p:cBhvr>
                                      <p:to>
                                        <p:strVal val="visible"/>
                                      </p:to>
                                    </p:set>
                                    <p:anim calcmode="discrete" valueType="clr">
                                      <p:cBhvr override="childStyle">
                                        <p:cTn id="56"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27"/>
                                        </p:tgtEl>
                                        <p:attrNameLst>
                                          <p:attrName>fillcolor</p:attrName>
                                        </p:attrNameLst>
                                      </p:cBhvr>
                                      <p:tavLst>
                                        <p:tav tm="0">
                                          <p:val>
                                            <p:clrVal>
                                              <a:schemeClr val="accent2"/>
                                            </p:clrVal>
                                          </p:val>
                                        </p:tav>
                                        <p:tav tm="50000">
                                          <p:val>
                                            <p:clrVal>
                                              <a:schemeClr val="hlink"/>
                                            </p:clrVal>
                                          </p:val>
                                        </p:tav>
                                      </p:tavLst>
                                    </p:anim>
                                    <p:set>
                                      <p:cBhvr>
                                        <p:cTn id="58" dur="80"/>
                                        <p:tgtEl>
                                          <p:spTgt spid="27"/>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28"/>
                                        </p:tgtEl>
                                        <p:attrNameLst>
                                          <p:attrName>style.visibility</p:attrName>
                                        </p:attrNameLst>
                                      </p:cBhvr>
                                      <p:to>
                                        <p:strVal val="visible"/>
                                      </p:to>
                                    </p:set>
                                    <p:anim calcmode="discrete" valueType="clr">
                                      <p:cBhvr override="childStyle">
                                        <p:cTn id="63"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28"/>
                                        </p:tgtEl>
                                        <p:attrNameLst>
                                          <p:attrName>fillcolor</p:attrName>
                                        </p:attrNameLst>
                                      </p:cBhvr>
                                      <p:tavLst>
                                        <p:tav tm="0">
                                          <p:val>
                                            <p:clrVal>
                                              <a:schemeClr val="accent2"/>
                                            </p:clrVal>
                                          </p:val>
                                        </p:tav>
                                        <p:tav tm="50000">
                                          <p:val>
                                            <p:clrVal>
                                              <a:schemeClr val="hlink"/>
                                            </p:clrVal>
                                          </p:val>
                                        </p:tav>
                                      </p:tavLst>
                                    </p:anim>
                                    <p:set>
                                      <p:cBhvr>
                                        <p:cTn id="65"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7938" y="14288"/>
            <a:ext cx="9151938" cy="7254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en-US" sz="2000" b="1" dirty="0">
                <a:solidFill>
                  <a:srgbClr val="002060"/>
                </a:solidFill>
                <a:latin typeface="Times New Roman" pitchFamily="18" charset="0"/>
              </a:rPr>
              <a:t>TIẾT </a:t>
            </a:r>
            <a:r>
              <a:rPr lang="en-US" sz="2000" b="1" dirty="0" smtClean="0">
                <a:solidFill>
                  <a:srgbClr val="002060"/>
                </a:solidFill>
                <a:latin typeface="Times New Roman" pitchFamily="18" charset="0"/>
              </a:rPr>
              <a:t>111 </a:t>
            </a:r>
            <a:r>
              <a:rPr lang="en-US" sz="2000" b="1" dirty="0">
                <a:solidFill>
                  <a:srgbClr val="002060"/>
                </a:solidFill>
                <a:latin typeface="Times New Roman" pitchFamily="18" charset="0"/>
              </a:rPr>
              <a:t>– </a:t>
            </a:r>
            <a:r>
              <a:rPr lang="en-US" sz="2000" b="1" u="sng" dirty="0" err="1">
                <a:solidFill>
                  <a:srgbClr val="002060"/>
                </a:solidFill>
                <a:latin typeface="Times New Roman" pitchFamily="18" charset="0"/>
                <a:cs typeface="Times New Roman" pitchFamily="18" charset="0"/>
              </a:rPr>
              <a:t>Văn</a:t>
            </a:r>
            <a:r>
              <a:rPr lang="en-US" sz="2000" b="1" u="sng" dirty="0">
                <a:solidFill>
                  <a:srgbClr val="002060"/>
                </a:solidFill>
                <a:latin typeface="Times New Roman" pitchFamily="18" charset="0"/>
                <a:cs typeface="Times New Roman" pitchFamily="18" charset="0"/>
              </a:rPr>
              <a:t> </a:t>
            </a:r>
            <a:r>
              <a:rPr lang="en-US" sz="2000" b="1" u="sng" dirty="0" err="1">
                <a:solidFill>
                  <a:srgbClr val="002060"/>
                </a:solidFill>
                <a:latin typeface="Times New Roman" pitchFamily="18" charset="0"/>
                <a:cs typeface="Times New Roman" pitchFamily="18" charset="0"/>
              </a:rPr>
              <a:t>bản</a:t>
            </a:r>
            <a:r>
              <a:rPr lang="en-US" sz="2000" b="1" dirty="0">
                <a:solidFill>
                  <a:srgbClr val="002060"/>
                </a:solidFill>
                <a:latin typeface="Times New Roman" pitchFamily="18" charset="0"/>
                <a:cs typeface="Times New Roman" pitchFamily="18" charset="0"/>
              </a:rPr>
              <a:t>: CA HUẾ TRÊN SÔNG HƯƠNG</a:t>
            </a:r>
          </a:p>
          <a:p>
            <a:pPr algn="ctr" eaLnBrk="1" hangingPunct="1">
              <a:lnSpc>
                <a:spcPct val="90000"/>
              </a:lnSpc>
            </a:pPr>
            <a:r>
              <a:rPr lang="en-US" sz="2000" b="1" dirty="0">
                <a:solidFill>
                  <a:srgbClr val="002060"/>
                </a:solidFill>
                <a:latin typeface="Times New Roman" pitchFamily="18" charset="0"/>
                <a:cs typeface="Times New Roman" pitchFamily="18" charset="0"/>
              </a:rPr>
              <a:t>                                                                                                              - </a:t>
            </a:r>
            <a:r>
              <a:rPr lang="en-US" sz="2000" b="1" dirty="0" err="1">
                <a:solidFill>
                  <a:srgbClr val="002060"/>
                </a:solidFill>
                <a:latin typeface="Times New Roman" pitchFamily="18" charset="0"/>
                <a:cs typeface="Times New Roman" pitchFamily="18" charset="0"/>
              </a:rPr>
              <a:t>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Ánh</a:t>
            </a:r>
            <a:r>
              <a:rPr lang="en-US" sz="2000" b="1" dirty="0">
                <a:solidFill>
                  <a:srgbClr val="002060"/>
                </a:solidFill>
                <a:latin typeface="Times New Roman" pitchFamily="18" charset="0"/>
                <a:cs typeface="Times New Roman" pitchFamily="18" charset="0"/>
              </a:rPr>
              <a:t> Minh-</a:t>
            </a:r>
          </a:p>
        </p:txBody>
      </p:sp>
      <p:sp>
        <p:nvSpPr>
          <p:cNvPr id="5" name="TextBox 4"/>
          <p:cNvSpPr txBox="1">
            <a:spLocks noChangeArrowheads="1"/>
          </p:cNvSpPr>
          <p:nvPr/>
        </p:nvSpPr>
        <p:spPr bwMode="auto">
          <a:xfrm>
            <a:off x="42861" y="2352962"/>
            <a:ext cx="35512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3200" dirty="0">
                <a:sym typeface="Wingdings" pitchFamily="2" charset="2"/>
              </a:rPr>
              <a:t></a:t>
            </a:r>
            <a:r>
              <a:rPr lang="nl-NL" sz="3200" dirty="0"/>
              <a:t> Thuyết minh</a:t>
            </a:r>
            <a:endParaRPr lang="vi-VN" sz="3200" dirty="0"/>
          </a:p>
        </p:txBody>
      </p:sp>
      <p:sp>
        <p:nvSpPr>
          <p:cNvPr id="7" name="TextBox 6"/>
          <p:cNvSpPr txBox="1">
            <a:spLocks noChangeArrowheads="1"/>
          </p:cNvSpPr>
          <p:nvPr/>
        </p:nvSpPr>
        <p:spPr bwMode="auto">
          <a:xfrm>
            <a:off x="7467600" y="2334901"/>
            <a:ext cx="19272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3200" dirty="0"/>
              <a:t>liệt kê:</a:t>
            </a:r>
            <a:endParaRPr lang="vi-VN" sz="3200" dirty="0"/>
          </a:p>
        </p:txBody>
      </p:sp>
      <p:sp>
        <p:nvSpPr>
          <p:cNvPr id="8" name="TextBox 7"/>
          <p:cNvSpPr txBox="1">
            <a:spLocks noChangeArrowheads="1"/>
          </p:cNvSpPr>
          <p:nvPr/>
        </p:nvSpPr>
        <p:spPr bwMode="auto">
          <a:xfrm>
            <a:off x="2795923" y="2359379"/>
            <a:ext cx="52712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3200" dirty="0"/>
              <a:t>kết hợp miêu tả và biểu cảm,</a:t>
            </a:r>
            <a:endParaRPr lang="vi-VN" sz="3200" dirty="0"/>
          </a:p>
        </p:txBody>
      </p:sp>
      <p:sp>
        <p:nvSpPr>
          <p:cNvPr id="9" name="TextBox 8"/>
          <p:cNvSpPr txBox="1">
            <a:spLocks noChangeArrowheads="1"/>
          </p:cNvSpPr>
          <p:nvPr/>
        </p:nvSpPr>
        <p:spPr bwMode="auto">
          <a:xfrm>
            <a:off x="182562" y="2937737"/>
            <a:ext cx="10591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3200" dirty="0"/>
              <a:t>hồn ta đến những vẻ đẹp của đời sống </a:t>
            </a:r>
            <a:r>
              <a:rPr lang="nl-NL" sz="3200" dirty="0" smtClean="0"/>
              <a:t>tinh </a:t>
            </a:r>
            <a:r>
              <a:rPr lang="nl-NL" sz="3200" dirty="0"/>
              <a:t>thần con </a:t>
            </a:r>
            <a:endParaRPr lang="nl-NL" sz="3200" dirty="0" smtClean="0"/>
          </a:p>
          <a:p>
            <a:pPr eaLnBrk="1" hangingPunct="1"/>
            <a:r>
              <a:rPr lang="nl-NL" sz="3200" dirty="0"/>
              <a:t>n</a:t>
            </a:r>
            <a:r>
              <a:rPr lang="nl-NL" sz="3200" dirty="0" smtClean="0"/>
              <a:t>gười xứ </a:t>
            </a:r>
            <a:r>
              <a:rPr lang="nl-NL" sz="3200" dirty="0"/>
              <a:t>Huế.</a:t>
            </a:r>
            <a:endParaRPr lang="vi-VN" sz="3200" dirty="0"/>
          </a:p>
        </p:txBody>
      </p:sp>
      <p:sp>
        <p:nvSpPr>
          <p:cNvPr id="10" name="TextBox 47"/>
          <p:cNvSpPr txBox="1">
            <a:spLocks noChangeArrowheads="1"/>
          </p:cNvSpPr>
          <p:nvPr/>
        </p:nvSpPr>
        <p:spPr bwMode="auto">
          <a:xfrm>
            <a:off x="182562" y="1219200"/>
            <a:ext cx="5837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nl-NL" sz="3200" b="1" i="1" dirty="0"/>
              <a:t>* Những đặc sắc của ca Huế</a:t>
            </a:r>
            <a:endParaRPr lang="vi-VN" sz="3200" b="1" i="1" dirty="0"/>
          </a:p>
        </p:txBody>
      </p:sp>
    </p:spTree>
    <p:extLst>
      <p:ext uri="{BB962C8B-B14F-4D97-AF65-F5344CB8AC3E}">
        <p14:creationId xmlns:p14="http://schemas.microsoft.com/office/powerpoint/2010/main" val="654141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
                                        </p:tgtEl>
                                        <p:attrNameLst>
                                          <p:attrName>style.visibility</p:attrName>
                                        </p:attrNameLst>
                                      </p:cBhvr>
                                      <p:to>
                                        <p:strVal val="visible"/>
                                      </p:to>
                                    </p:set>
                                    <p:anim calcmode="discrete" valueType="clr">
                                      <p:cBhvr override="childStyle">
                                        <p:cTn id="2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
                                        </p:tgtEl>
                                        <p:attrNameLst>
                                          <p:attrName>fillcolor</p:attrName>
                                        </p:attrNameLst>
                                      </p:cBhvr>
                                      <p:tavLst>
                                        <p:tav tm="0">
                                          <p:val>
                                            <p:clrVal>
                                              <a:schemeClr val="accent2"/>
                                            </p:clrVal>
                                          </p:val>
                                        </p:tav>
                                        <p:tav tm="50000">
                                          <p:val>
                                            <p:clrVal>
                                              <a:schemeClr val="hlink"/>
                                            </p:clrVal>
                                          </p:val>
                                        </p:tav>
                                      </p:tavLst>
                                    </p:anim>
                                    <p:set>
                                      <p:cBhvr>
                                        <p:cTn id="23" dur="80"/>
                                        <p:tgtEl>
                                          <p:spTgt spid="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
                                        </p:tgtEl>
                                        <p:attrNameLst>
                                          <p:attrName>style.visibility</p:attrName>
                                        </p:attrNameLst>
                                      </p:cBhvr>
                                      <p:to>
                                        <p:strVal val="visible"/>
                                      </p:to>
                                    </p:set>
                                    <p:anim calcmode="discrete" valueType="clr">
                                      <p:cBhvr override="childStyle">
                                        <p:cTn id="2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gtEl>
                                        <p:attrNameLst>
                                          <p:attrName>fillcolor</p:attrName>
                                        </p:attrNameLst>
                                      </p:cBhvr>
                                      <p:tavLst>
                                        <p:tav tm="0">
                                          <p:val>
                                            <p:clrVal>
                                              <a:schemeClr val="accent2"/>
                                            </p:clrVal>
                                          </p:val>
                                        </p:tav>
                                        <p:tav tm="50000">
                                          <p:val>
                                            <p:clrVal>
                                              <a:schemeClr val="hlink"/>
                                            </p:clrVal>
                                          </p:val>
                                        </p:tav>
                                      </p:tavLst>
                                    </p:anim>
                                    <p:set>
                                      <p:cBhvr>
                                        <p:cTn id="30"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7938" y="14288"/>
            <a:ext cx="9151938" cy="7254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en-US" sz="2000" b="1" dirty="0">
                <a:solidFill>
                  <a:srgbClr val="002060"/>
                </a:solidFill>
                <a:latin typeface="Times New Roman" pitchFamily="18" charset="0"/>
              </a:rPr>
              <a:t>TIẾT </a:t>
            </a:r>
            <a:r>
              <a:rPr lang="en-US" sz="2000" b="1" dirty="0" smtClean="0">
                <a:solidFill>
                  <a:srgbClr val="002060"/>
                </a:solidFill>
                <a:latin typeface="Times New Roman" pitchFamily="18" charset="0"/>
              </a:rPr>
              <a:t>111 </a:t>
            </a:r>
            <a:r>
              <a:rPr lang="en-US" sz="2000" b="1" dirty="0">
                <a:solidFill>
                  <a:srgbClr val="002060"/>
                </a:solidFill>
                <a:latin typeface="Times New Roman" pitchFamily="18" charset="0"/>
              </a:rPr>
              <a:t>– </a:t>
            </a:r>
            <a:r>
              <a:rPr lang="en-US" sz="2000" b="1" u="sng" dirty="0" err="1">
                <a:solidFill>
                  <a:srgbClr val="002060"/>
                </a:solidFill>
                <a:latin typeface="Times New Roman" pitchFamily="18" charset="0"/>
                <a:cs typeface="Times New Roman" pitchFamily="18" charset="0"/>
              </a:rPr>
              <a:t>Văn</a:t>
            </a:r>
            <a:r>
              <a:rPr lang="en-US" sz="2000" b="1" u="sng" dirty="0">
                <a:solidFill>
                  <a:srgbClr val="002060"/>
                </a:solidFill>
                <a:latin typeface="Times New Roman" pitchFamily="18" charset="0"/>
                <a:cs typeface="Times New Roman" pitchFamily="18" charset="0"/>
              </a:rPr>
              <a:t> </a:t>
            </a:r>
            <a:r>
              <a:rPr lang="en-US" sz="2000" b="1" u="sng" dirty="0" err="1">
                <a:solidFill>
                  <a:srgbClr val="002060"/>
                </a:solidFill>
                <a:latin typeface="Times New Roman" pitchFamily="18" charset="0"/>
                <a:cs typeface="Times New Roman" pitchFamily="18" charset="0"/>
              </a:rPr>
              <a:t>bản</a:t>
            </a:r>
            <a:r>
              <a:rPr lang="en-US" sz="2000" b="1" dirty="0">
                <a:solidFill>
                  <a:srgbClr val="002060"/>
                </a:solidFill>
                <a:latin typeface="Times New Roman" pitchFamily="18" charset="0"/>
                <a:cs typeface="Times New Roman" pitchFamily="18" charset="0"/>
              </a:rPr>
              <a:t>: CA HUẾ TRÊN SÔNG HƯƠNG</a:t>
            </a:r>
          </a:p>
          <a:p>
            <a:pPr algn="ctr" eaLnBrk="1" hangingPunct="1">
              <a:lnSpc>
                <a:spcPct val="90000"/>
              </a:lnSpc>
            </a:pPr>
            <a:r>
              <a:rPr lang="en-US" sz="2000" b="1" dirty="0">
                <a:solidFill>
                  <a:srgbClr val="002060"/>
                </a:solidFill>
                <a:latin typeface="Times New Roman" pitchFamily="18" charset="0"/>
                <a:cs typeface="Times New Roman" pitchFamily="18" charset="0"/>
              </a:rPr>
              <a:t>                                                                                                              - </a:t>
            </a:r>
            <a:r>
              <a:rPr lang="en-US" sz="2000" b="1" dirty="0" err="1">
                <a:solidFill>
                  <a:srgbClr val="002060"/>
                </a:solidFill>
                <a:latin typeface="Times New Roman" pitchFamily="18" charset="0"/>
                <a:cs typeface="Times New Roman" pitchFamily="18" charset="0"/>
              </a:rPr>
              <a:t>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Ánh</a:t>
            </a:r>
            <a:r>
              <a:rPr lang="en-US" sz="2000" b="1" dirty="0">
                <a:solidFill>
                  <a:srgbClr val="002060"/>
                </a:solidFill>
                <a:latin typeface="Times New Roman" pitchFamily="18" charset="0"/>
                <a:cs typeface="Times New Roman" pitchFamily="18" charset="0"/>
              </a:rPr>
              <a:t> Minh-</a:t>
            </a:r>
          </a:p>
        </p:txBody>
      </p:sp>
      <p:sp>
        <p:nvSpPr>
          <p:cNvPr id="5" name="Text Box 27"/>
          <p:cNvSpPr txBox="1">
            <a:spLocks noChangeArrowheads="1"/>
          </p:cNvSpPr>
          <p:nvPr/>
        </p:nvSpPr>
        <p:spPr bwMode="auto">
          <a:xfrm>
            <a:off x="0" y="1147763"/>
            <a:ext cx="243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300" b="1" dirty="0">
                <a:solidFill>
                  <a:srgbClr val="FF0000"/>
                </a:solidFill>
              </a:rPr>
              <a:t>III. TỔNG KẾT</a:t>
            </a:r>
          </a:p>
        </p:txBody>
      </p:sp>
      <p:sp>
        <p:nvSpPr>
          <p:cNvPr id="6" name="Text Box 32"/>
          <p:cNvSpPr txBox="1">
            <a:spLocks noChangeArrowheads="1"/>
          </p:cNvSpPr>
          <p:nvPr/>
        </p:nvSpPr>
        <p:spPr bwMode="auto">
          <a:xfrm>
            <a:off x="120919" y="1597025"/>
            <a:ext cx="3925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b="1" dirty="0">
                <a:solidFill>
                  <a:srgbClr val="002060"/>
                </a:solidFill>
              </a:rPr>
              <a:t>1. </a:t>
            </a:r>
            <a:r>
              <a:rPr lang="en-US" sz="2400" b="1" u="sng" dirty="0" err="1">
                <a:solidFill>
                  <a:srgbClr val="002060"/>
                </a:solidFill>
              </a:rPr>
              <a:t>Nghệ</a:t>
            </a:r>
            <a:r>
              <a:rPr lang="en-US" sz="2400" b="1" u="sng" dirty="0">
                <a:solidFill>
                  <a:srgbClr val="002060"/>
                </a:solidFill>
              </a:rPr>
              <a:t> </a:t>
            </a:r>
            <a:r>
              <a:rPr lang="en-US" sz="2400" b="1" u="sng" dirty="0" err="1">
                <a:solidFill>
                  <a:srgbClr val="002060"/>
                </a:solidFill>
              </a:rPr>
              <a:t>thuật</a:t>
            </a:r>
            <a:r>
              <a:rPr lang="en-US" sz="2400" b="1" u="sng" dirty="0">
                <a:solidFill>
                  <a:srgbClr val="002060"/>
                </a:solidFill>
              </a:rPr>
              <a:t> </a:t>
            </a:r>
            <a:r>
              <a:rPr lang="en-US" sz="2400" b="1" u="sng" dirty="0" err="1">
                <a:solidFill>
                  <a:srgbClr val="002060"/>
                </a:solidFill>
              </a:rPr>
              <a:t>và</a:t>
            </a:r>
            <a:r>
              <a:rPr lang="en-US" sz="2400" b="1" u="sng" dirty="0">
                <a:solidFill>
                  <a:srgbClr val="002060"/>
                </a:solidFill>
              </a:rPr>
              <a:t> </a:t>
            </a:r>
            <a:r>
              <a:rPr lang="en-US" sz="2400" b="1" u="sng" dirty="0" err="1">
                <a:solidFill>
                  <a:srgbClr val="002060"/>
                </a:solidFill>
              </a:rPr>
              <a:t>nội</a:t>
            </a:r>
            <a:r>
              <a:rPr lang="en-US" sz="2400" b="1" u="sng" dirty="0">
                <a:solidFill>
                  <a:srgbClr val="002060"/>
                </a:solidFill>
              </a:rPr>
              <a:t> dung</a:t>
            </a:r>
            <a:endParaRPr lang="en-US" sz="2400" b="1" dirty="0">
              <a:solidFill>
                <a:srgbClr val="002060"/>
              </a:solidFill>
            </a:endParaRPr>
          </a:p>
        </p:txBody>
      </p:sp>
      <p:sp>
        <p:nvSpPr>
          <p:cNvPr id="7" name="TextBox 6"/>
          <p:cNvSpPr txBox="1">
            <a:spLocks noChangeArrowheads="1"/>
          </p:cNvSpPr>
          <p:nvPr/>
        </p:nvSpPr>
        <p:spPr bwMode="auto">
          <a:xfrm>
            <a:off x="0" y="2163763"/>
            <a:ext cx="891381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defRPr/>
            </a:pPr>
            <a:r>
              <a:rPr lang="nl-NL" dirty="0" smtClean="0">
                <a:solidFill>
                  <a:srgbClr val="FF0000"/>
                </a:solidFill>
                <a:effectLst>
                  <a:outerShdw blurRad="38100" dist="38100" dir="2700000" algn="tl">
                    <a:srgbClr val="000000">
                      <a:alpha val="43137"/>
                    </a:srgbClr>
                  </a:outerShdw>
                </a:effectLst>
              </a:rPr>
              <a:t>    </a:t>
            </a:r>
            <a:r>
              <a:rPr lang="nl-NL" dirty="0" smtClean="0">
                <a:solidFill>
                  <a:srgbClr val="7030A0"/>
                </a:solidFill>
                <a:effectLst>
                  <a:outerShdw blurRad="38100" dist="38100" dir="2700000" algn="tl">
                    <a:srgbClr val="000000">
                      <a:alpha val="43137"/>
                    </a:srgbClr>
                  </a:outerShdw>
                </a:effectLst>
              </a:rPr>
              <a:t>* Nghệ thuật:</a:t>
            </a:r>
          </a:p>
          <a:p>
            <a:pPr eaLnBrk="1" hangingPunct="1">
              <a:defRPr/>
            </a:pPr>
            <a:r>
              <a:rPr lang="en-US" dirty="0" smtClean="0">
                <a:solidFill>
                  <a:srgbClr val="7030A0"/>
                </a:solidFill>
                <a:effectLst>
                  <a:outerShdw blurRad="38100" dist="38100" dir="2700000" algn="tl">
                    <a:srgbClr val="000000">
                      <a:alpha val="43137"/>
                    </a:srgbClr>
                  </a:outerShdw>
                </a:effectLst>
              </a:rPr>
              <a:t>  </a:t>
            </a:r>
            <a:r>
              <a:rPr lang="nl-NL" dirty="0" smtClean="0">
                <a:solidFill>
                  <a:srgbClr val="7030A0"/>
                </a:solidFill>
                <a:effectLst>
                  <a:outerShdw blurRad="38100" dist="38100" dir="2700000" algn="tl">
                    <a:srgbClr val="000000">
                      <a:alpha val="43137"/>
                    </a:srgbClr>
                  </a:outerShdw>
                </a:effectLst>
              </a:rPr>
              <a:t>- Viết theo thể bút kí.</a:t>
            </a:r>
            <a:endParaRPr lang="vi-VN" dirty="0" smtClean="0">
              <a:solidFill>
                <a:srgbClr val="7030A0"/>
              </a:solidFill>
              <a:effectLst>
                <a:outerShdw blurRad="38100" dist="38100" dir="2700000" algn="tl">
                  <a:srgbClr val="000000">
                    <a:alpha val="43137"/>
                  </a:srgbClr>
                </a:outerShdw>
              </a:effectLst>
            </a:endParaRPr>
          </a:p>
          <a:p>
            <a:pPr eaLnBrk="1" hangingPunct="1">
              <a:defRPr/>
            </a:pPr>
            <a:r>
              <a:rPr lang="nl-NL" dirty="0" smtClean="0">
                <a:solidFill>
                  <a:srgbClr val="7030A0"/>
                </a:solidFill>
                <a:effectLst>
                  <a:outerShdw blurRad="38100" dist="38100" dir="2700000" algn="tl">
                    <a:srgbClr val="000000">
                      <a:alpha val="43137"/>
                    </a:srgbClr>
                  </a:outerShdw>
                </a:effectLst>
              </a:rPr>
              <a:t>  - Sử dụng ngôn ngữ giàu hình ảnh, giàu biểu cảm, thấm đẫm chất thơ.</a:t>
            </a:r>
            <a:endParaRPr lang="vi-VN" dirty="0" smtClean="0">
              <a:solidFill>
                <a:srgbClr val="7030A0"/>
              </a:solidFill>
              <a:effectLst>
                <a:outerShdw blurRad="38100" dist="38100" dir="2700000" algn="tl">
                  <a:srgbClr val="000000">
                    <a:alpha val="43137"/>
                  </a:srgbClr>
                </a:outerShdw>
              </a:effectLst>
            </a:endParaRPr>
          </a:p>
          <a:p>
            <a:pPr eaLnBrk="1" hangingPunct="1">
              <a:defRPr/>
            </a:pPr>
            <a:r>
              <a:rPr lang="nl-NL" dirty="0" smtClean="0">
                <a:solidFill>
                  <a:srgbClr val="7030A0"/>
                </a:solidFill>
                <a:effectLst>
                  <a:outerShdw blurRad="38100" dist="38100" dir="2700000" algn="tl">
                    <a:srgbClr val="000000">
                      <a:alpha val="43137"/>
                    </a:srgbClr>
                  </a:outerShdw>
                </a:effectLst>
              </a:rPr>
              <a:t>  - Miêu tả cảnh vật, con người sinh động.</a:t>
            </a:r>
            <a:endParaRPr lang="vi-VN" dirty="0" smtClean="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33610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7938" y="14288"/>
            <a:ext cx="9151938" cy="7254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en-US" sz="2000" b="1" dirty="0">
                <a:solidFill>
                  <a:srgbClr val="002060"/>
                </a:solidFill>
                <a:latin typeface="Times New Roman" pitchFamily="18" charset="0"/>
              </a:rPr>
              <a:t>TIẾT </a:t>
            </a:r>
            <a:r>
              <a:rPr lang="en-US" sz="2000" b="1" dirty="0" smtClean="0">
                <a:solidFill>
                  <a:srgbClr val="002060"/>
                </a:solidFill>
                <a:latin typeface="Times New Roman" pitchFamily="18" charset="0"/>
              </a:rPr>
              <a:t>111 </a:t>
            </a:r>
            <a:r>
              <a:rPr lang="en-US" sz="2000" b="1" dirty="0">
                <a:solidFill>
                  <a:srgbClr val="002060"/>
                </a:solidFill>
                <a:latin typeface="Times New Roman" pitchFamily="18" charset="0"/>
              </a:rPr>
              <a:t>– </a:t>
            </a:r>
            <a:r>
              <a:rPr lang="en-US" sz="2000" b="1" u="sng" dirty="0" err="1">
                <a:solidFill>
                  <a:srgbClr val="002060"/>
                </a:solidFill>
                <a:latin typeface="Times New Roman" pitchFamily="18" charset="0"/>
                <a:cs typeface="Times New Roman" pitchFamily="18" charset="0"/>
              </a:rPr>
              <a:t>Văn</a:t>
            </a:r>
            <a:r>
              <a:rPr lang="en-US" sz="2000" b="1" u="sng" dirty="0">
                <a:solidFill>
                  <a:srgbClr val="002060"/>
                </a:solidFill>
                <a:latin typeface="Times New Roman" pitchFamily="18" charset="0"/>
                <a:cs typeface="Times New Roman" pitchFamily="18" charset="0"/>
              </a:rPr>
              <a:t> </a:t>
            </a:r>
            <a:r>
              <a:rPr lang="en-US" sz="2000" b="1" u="sng" dirty="0" err="1">
                <a:solidFill>
                  <a:srgbClr val="002060"/>
                </a:solidFill>
                <a:latin typeface="Times New Roman" pitchFamily="18" charset="0"/>
                <a:cs typeface="Times New Roman" pitchFamily="18" charset="0"/>
              </a:rPr>
              <a:t>bản</a:t>
            </a:r>
            <a:r>
              <a:rPr lang="en-US" sz="2000" b="1" dirty="0">
                <a:solidFill>
                  <a:srgbClr val="002060"/>
                </a:solidFill>
                <a:latin typeface="Times New Roman" pitchFamily="18" charset="0"/>
                <a:cs typeface="Times New Roman" pitchFamily="18" charset="0"/>
              </a:rPr>
              <a:t>: CA HUẾ TRÊN SÔNG HƯƠNG</a:t>
            </a:r>
          </a:p>
          <a:p>
            <a:pPr algn="ctr" eaLnBrk="1" hangingPunct="1">
              <a:lnSpc>
                <a:spcPct val="90000"/>
              </a:lnSpc>
            </a:pPr>
            <a:r>
              <a:rPr lang="en-US" sz="2000" b="1" dirty="0">
                <a:solidFill>
                  <a:srgbClr val="002060"/>
                </a:solidFill>
                <a:latin typeface="Times New Roman" pitchFamily="18" charset="0"/>
                <a:cs typeface="Times New Roman" pitchFamily="18" charset="0"/>
              </a:rPr>
              <a:t>                                                                                                              - </a:t>
            </a:r>
            <a:r>
              <a:rPr lang="en-US" sz="2000" b="1" dirty="0" err="1">
                <a:solidFill>
                  <a:srgbClr val="002060"/>
                </a:solidFill>
                <a:latin typeface="Times New Roman" pitchFamily="18" charset="0"/>
                <a:cs typeface="Times New Roman" pitchFamily="18" charset="0"/>
              </a:rPr>
              <a:t>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Ánh</a:t>
            </a:r>
            <a:r>
              <a:rPr lang="en-US" sz="2000" b="1" dirty="0">
                <a:solidFill>
                  <a:srgbClr val="002060"/>
                </a:solidFill>
                <a:latin typeface="Times New Roman" pitchFamily="18" charset="0"/>
                <a:cs typeface="Times New Roman" pitchFamily="18" charset="0"/>
              </a:rPr>
              <a:t> Minh-</a:t>
            </a:r>
          </a:p>
        </p:txBody>
      </p:sp>
      <p:sp>
        <p:nvSpPr>
          <p:cNvPr id="5" name="Text Box 27"/>
          <p:cNvSpPr txBox="1">
            <a:spLocks noChangeArrowheads="1"/>
          </p:cNvSpPr>
          <p:nvPr/>
        </p:nvSpPr>
        <p:spPr bwMode="auto">
          <a:xfrm>
            <a:off x="0" y="1143000"/>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300" b="1" dirty="0">
                <a:solidFill>
                  <a:srgbClr val="FF0000"/>
                </a:solidFill>
              </a:rPr>
              <a:t>III. TỔNG KẾT</a:t>
            </a:r>
          </a:p>
        </p:txBody>
      </p:sp>
      <p:sp>
        <p:nvSpPr>
          <p:cNvPr id="6" name="Text Box 32"/>
          <p:cNvSpPr txBox="1">
            <a:spLocks noChangeArrowheads="1"/>
          </p:cNvSpPr>
          <p:nvPr/>
        </p:nvSpPr>
        <p:spPr bwMode="auto">
          <a:xfrm>
            <a:off x="112713" y="1520825"/>
            <a:ext cx="3925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b="1" dirty="0">
                <a:solidFill>
                  <a:srgbClr val="002060"/>
                </a:solidFill>
              </a:rPr>
              <a:t>1. </a:t>
            </a:r>
            <a:r>
              <a:rPr lang="en-US" sz="2400" b="1" u="sng" dirty="0" err="1">
                <a:solidFill>
                  <a:srgbClr val="002060"/>
                </a:solidFill>
              </a:rPr>
              <a:t>Nghệ</a:t>
            </a:r>
            <a:r>
              <a:rPr lang="en-US" sz="2400" b="1" u="sng" dirty="0">
                <a:solidFill>
                  <a:srgbClr val="002060"/>
                </a:solidFill>
              </a:rPr>
              <a:t> </a:t>
            </a:r>
            <a:r>
              <a:rPr lang="en-US" sz="2400" b="1" u="sng" dirty="0" err="1">
                <a:solidFill>
                  <a:srgbClr val="002060"/>
                </a:solidFill>
              </a:rPr>
              <a:t>thuật</a:t>
            </a:r>
            <a:r>
              <a:rPr lang="en-US" sz="2400" b="1" u="sng" dirty="0">
                <a:solidFill>
                  <a:srgbClr val="002060"/>
                </a:solidFill>
              </a:rPr>
              <a:t> </a:t>
            </a:r>
            <a:r>
              <a:rPr lang="en-US" sz="2400" b="1" u="sng" dirty="0" err="1">
                <a:solidFill>
                  <a:srgbClr val="002060"/>
                </a:solidFill>
              </a:rPr>
              <a:t>và</a:t>
            </a:r>
            <a:r>
              <a:rPr lang="en-US" sz="2400" b="1" u="sng" dirty="0">
                <a:solidFill>
                  <a:srgbClr val="002060"/>
                </a:solidFill>
              </a:rPr>
              <a:t> </a:t>
            </a:r>
            <a:r>
              <a:rPr lang="en-US" sz="2400" b="1" u="sng" dirty="0" err="1">
                <a:solidFill>
                  <a:srgbClr val="002060"/>
                </a:solidFill>
              </a:rPr>
              <a:t>nội</a:t>
            </a:r>
            <a:r>
              <a:rPr lang="en-US" sz="2400" b="1" u="sng" dirty="0">
                <a:solidFill>
                  <a:srgbClr val="002060"/>
                </a:solidFill>
              </a:rPr>
              <a:t> dung</a:t>
            </a:r>
            <a:endParaRPr lang="en-US" sz="2400" b="1" dirty="0">
              <a:solidFill>
                <a:srgbClr val="002060"/>
              </a:solidFill>
            </a:endParaRPr>
          </a:p>
        </p:txBody>
      </p:sp>
      <p:sp>
        <p:nvSpPr>
          <p:cNvPr id="7" name="TextBox 44"/>
          <p:cNvSpPr txBox="1">
            <a:spLocks noChangeArrowheads="1"/>
          </p:cNvSpPr>
          <p:nvPr/>
        </p:nvSpPr>
        <p:spPr bwMode="auto">
          <a:xfrm>
            <a:off x="95250" y="1916113"/>
            <a:ext cx="89138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nl-NL" sz="2400" dirty="0">
                <a:solidFill>
                  <a:srgbClr val="FF0000"/>
                </a:solidFill>
              </a:rPr>
              <a:t>     </a:t>
            </a:r>
            <a:r>
              <a:rPr lang="nl-NL" dirty="0">
                <a:solidFill>
                  <a:srgbClr val="7030A0"/>
                </a:solidFill>
              </a:rPr>
              <a:t>* Nghệ thuật:</a:t>
            </a:r>
          </a:p>
        </p:txBody>
      </p:sp>
      <p:sp>
        <p:nvSpPr>
          <p:cNvPr id="8" name="TextBox 16"/>
          <p:cNvSpPr txBox="1">
            <a:spLocks noChangeArrowheads="1"/>
          </p:cNvSpPr>
          <p:nvPr/>
        </p:nvSpPr>
        <p:spPr bwMode="auto">
          <a:xfrm>
            <a:off x="57003" y="2427828"/>
            <a:ext cx="90963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nl-NL" sz="2300" dirty="0">
                <a:solidFill>
                  <a:srgbClr val="FF0000"/>
                </a:solidFill>
              </a:rPr>
              <a:t>      </a:t>
            </a:r>
            <a:r>
              <a:rPr lang="nl-NL" dirty="0">
                <a:solidFill>
                  <a:srgbClr val="7030A0"/>
                </a:solidFill>
              </a:rPr>
              <a:t>* Nội dung:</a:t>
            </a:r>
          </a:p>
          <a:p>
            <a:pPr algn="just" eaLnBrk="1" hangingPunct="1"/>
            <a:r>
              <a:rPr lang="nl-NL" sz="2400" dirty="0">
                <a:solidFill>
                  <a:srgbClr val="7030A0"/>
                </a:solidFill>
              </a:rPr>
              <a:t>      </a:t>
            </a:r>
            <a:r>
              <a:rPr lang="nl-NL" dirty="0">
                <a:solidFill>
                  <a:srgbClr val="7030A0"/>
                </a:solidFill>
              </a:rPr>
              <a:t>Cố đô Huế nổi tiếng không phải chỉ có các danh lam thắng cảnh và </a:t>
            </a:r>
            <a:r>
              <a:rPr lang="nl-NL" dirty="0" smtClean="0">
                <a:solidFill>
                  <a:srgbClr val="7030A0"/>
                </a:solidFill>
              </a:rPr>
              <a:t>di </a:t>
            </a:r>
            <a:r>
              <a:rPr lang="nl-NL" dirty="0">
                <a:solidFill>
                  <a:srgbClr val="7030A0"/>
                </a:solidFill>
              </a:rPr>
              <a:t>tích lịch sử mà còn nổi tiếng bởi các làn điệu dân ca và âm nhạc cung đình</a:t>
            </a:r>
            <a:r>
              <a:rPr lang="nl-NL" dirty="0" smtClean="0">
                <a:solidFill>
                  <a:srgbClr val="7030A0"/>
                </a:solidFill>
              </a:rPr>
              <a:t>.</a:t>
            </a:r>
            <a:r>
              <a:rPr lang="nl-NL" dirty="0">
                <a:solidFill>
                  <a:srgbClr val="7030A0"/>
                </a:solidFill>
              </a:rPr>
              <a:t> Ca Huế là một sản phẩm tinh thần đáng trân trọng, cần được </a:t>
            </a:r>
            <a:r>
              <a:rPr lang="nl-NL" dirty="0" smtClean="0">
                <a:solidFill>
                  <a:srgbClr val="7030A0"/>
                </a:solidFill>
              </a:rPr>
              <a:t>bảo tồn </a:t>
            </a:r>
            <a:r>
              <a:rPr lang="nl-NL" dirty="0">
                <a:solidFill>
                  <a:srgbClr val="7030A0"/>
                </a:solidFill>
              </a:rPr>
              <a:t>và phát triển.</a:t>
            </a:r>
            <a:endParaRPr lang="vi-VN" dirty="0">
              <a:solidFill>
                <a:srgbClr val="7030A0"/>
              </a:solidFill>
            </a:endParaRPr>
          </a:p>
          <a:p>
            <a:pPr algn="just" eaLnBrk="1" hangingPunct="1"/>
            <a:endParaRPr lang="nl-NL" dirty="0">
              <a:solidFill>
                <a:srgbClr val="7030A0"/>
              </a:solidFill>
            </a:endParaRPr>
          </a:p>
          <a:p>
            <a:pPr eaLnBrk="1" hangingPunct="1"/>
            <a:endParaRPr lang="vi-VN" dirty="0">
              <a:solidFill>
                <a:srgbClr val="7030A0"/>
              </a:solidFill>
            </a:endParaRPr>
          </a:p>
        </p:txBody>
      </p:sp>
    </p:spTree>
    <p:extLst>
      <p:ext uri="{BB962C8B-B14F-4D97-AF65-F5344CB8AC3E}">
        <p14:creationId xmlns:p14="http://schemas.microsoft.com/office/powerpoint/2010/main" val="18889376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7938" y="14288"/>
            <a:ext cx="9151938" cy="7254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en-US" sz="2000" b="1" dirty="0">
                <a:solidFill>
                  <a:srgbClr val="002060"/>
                </a:solidFill>
                <a:latin typeface="Times New Roman" pitchFamily="18" charset="0"/>
              </a:rPr>
              <a:t>TIẾT </a:t>
            </a:r>
            <a:r>
              <a:rPr lang="en-US" sz="2000" b="1" dirty="0" smtClean="0">
                <a:solidFill>
                  <a:srgbClr val="002060"/>
                </a:solidFill>
                <a:latin typeface="Times New Roman" pitchFamily="18" charset="0"/>
              </a:rPr>
              <a:t>111 </a:t>
            </a:r>
            <a:r>
              <a:rPr lang="en-US" sz="2000" b="1" dirty="0">
                <a:solidFill>
                  <a:srgbClr val="002060"/>
                </a:solidFill>
                <a:latin typeface="Times New Roman" pitchFamily="18" charset="0"/>
              </a:rPr>
              <a:t>– </a:t>
            </a:r>
            <a:r>
              <a:rPr lang="en-US" sz="2000" b="1" u="sng" dirty="0" err="1">
                <a:solidFill>
                  <a:srgbClr val="002060"/>
                </a:solidFill>
                <a:latin typeface="Times New Roman" pitchFamily="18" charset="0"/>
                <a:cs typeface="Times New Roman" pitchFamily="18" charset="0"/>
              </a:rPr>
              <a:t>Văn</a:t>
            </a:r>
            <a:r>
              <a:rPr lang="en-US" sz="2000" b="1" u="sng" dirty="0">
                <a:solidFill>
                  <a:srgbClr val="002060"/>
                </a:solidFill>
                <a:latin typeface="Times New Roman" pitchFamily="18" charset="0"/>
                <a:cs typeface="Times New Roman" pitchFamily="18" charset="0"/>
              </a:rPr>
              <a:t> </a:t>
            </a:r>
            <a:r>
              <a:rPr lang="en-US" sz="2000" b="1" u="sng" dirty="0" err="1">
                <a:solidFill>
                  <a:srgbClr val="002060"/>
                </a:solidFill>
                <a:latin typeface="Times New Roman" pitchFamily="18" charset="0"/>
                <a:cs typeface="Times New Roman" pitchFamily="18" charset="0"/>
              </a:rPr>
              <a:t>bản</a:t>
            </a:r>
            <a:r>
              <a:rPr lang="en-US" sz="2000" b="1" dirty="0">
                <a:solidFill>
                  <a:srgbClr val="002060"/>
                </a:solidFill>
                <a:latin typeface="Times New Roman" pitchFamily="18" charset="0"/>
                <a:cs typeface="Times New Roman" pitchFamily="18" charset="0"/>
              </a:rPr>
              <a:t>: CA HUẾ TRÊN SÔNG HƯƠNG</a:t>
            </a:r>
          </a:p>
          <a:p>
            <a:pPr algn="ctr" eaLnBrk="1" hangingPunct="1">
              <a:lnSpc>
                <a:spcPct val="90000"/>
              </a:lnSpc>
            </a:pPr>
            <a:r>
              <a:rPr lang="en-US" sz="2000" b="1" dirty="0">
                <a:solidFill>
                  <a:srgbClr val="002060"/>
                </a:solidFill>
                <a:latin typeface="Times New Roman" pitchFamily="18" charset="0"/>
                <a:cs typeface="Times New Roman" pitchFamily="18" charset="0"/>
              </a:rPr>
              <a:t>                                                                                                              - </a:t>
            </a:r>
            <a:r>
              <a:rPr lang="en-US" sz="2000" b="1" dirty="0" err="1">
                <a:solidFill>
                  <a:srgbClr val="002060"/>
                </a:solidFill>
                <a:latin typeface="Times New Roman" pitchFamily="18" charset="0"/>
                <a:cs typeface="Times New Roman" pitchFamily="18" charset="0"/>
              </a:rPr>
              <a:t>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Ánh</a:t>
            </a:r>
            <a:r>
              <a:rPr lang="en-US" sz="2000" b="1" dirty="0">
                <a:solidFill>
                  <a:srgbClr val="002060"/>
                </a:solidFill>
                <a:latin typeface="Times New Roman" pitchFamily="18" charset="0"/>
                <a:cs typeface="Times New Roman" pitchFamily="18" charset="0"/>
              </a:rPr>
              <a:t> Minh-</a:t>
            </a:r>
          </a:p>
        </p:txBody>
      </p:sp>
      <p:sp>
        <p:nvSpPr>
          <p:cNvPr id="5" name="Text Box 32"/>
          <p:cNvSpPr txBox="1">
            <a:spLocks noChangeArrowheads="1"/>
          </p:cNvSpPr>
          <p:nvPr/>
        </p:nvSpPr>
        <p:spPr bwMode="auto">
          <a:xfrm>
            <a:off x="134938" y="1219200"/>
            <a:ext cx="3925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b="1" dirty="0">
                <a:solidFill>
                  <a:srgbClr val="002060"/>
                </a:solidFill>
              </a:rPr>
              <a:t>2. </a:t>
            </a:r>
            <a:r>
              <a:rPr lang="en-US" b="1" u="sng" dirty="0">
                <a:solidFill>
                  <a:srgbClr val="002060"/>
                </a:solidFill>
              </a:rPr>
              <a:t>Ý </a:t>
            </a:r>
            <a:r>
              <a:rPr lang="en-US" b="1" u="sng" dirty="0" err="1">
                <a:solidFill>
                  <a:srgbClr val="002060"/>
                </a:solidFill>
              </a:rPr>
              <a:t>nghĩa</a:t>
            </a:r>
            <a:r>
              <a:rPr lang="en-US" b="1" u="sng" dirty="0">
                <a:solidFill>
                  <a:srgbClr val="002060"/>
                </a:solidFill>
              </a:rPr>
              <a:t> </a:t>
            </a:r>
            <a:r>
              <a:rPr lang="en-US" b="1" u="sng" dirty="0" err="1">
                <a:solidFill>
                  <a:srgbClr val="002060"/>
                </a:solidFill>
              </a:rPr>
              <a:t>văn</a:t>
            </a:r>
            <a:r>
              <a:rPr lang="en-US" b="1" u="sng" dirty="0">
                <a:solidFill>
                  <a:srgbClr val="002060"/>
                </a:solidFill>
              </a:rPr>
              <a:t> </a:t>
            </a:r>
            <a:r>
              <a:rPr lang="en-US" b="1" u="sng" dirty="0" err="1">
                <a:solidFill>
                  <a:srgbClr val="002060"/>
                </a:solidFill>
              </a:rPr>
              <a:t>bản</a:t>
            </a:r>
            <a:endParaRPr lang="en-US" b="1" dirty="0">
              <a:solidFill>
                <a:srgbClr val="002060"/>
              </a:solidFill>
            </a:endParaRPr>
          </a:p>
        </p:txBody>
      </p:sp>
      <p:sp>
        <p:nvSpPr>
          <p:cNvPr id="6" name="TextBox 5"/>
          <p:cNvSpPr txBox="1">
            <a:spLocks noChangeArrowheads="1"/>
          </p:cNvSpPr>
          <p:nvPr/>
        </p:nvSpPr>
        <p:spPr bwMode="auto">
          <a:xfrm>
            <a:off x="36060" y="2394431"/>
            <a:ext cx="89138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nl-NL" dirty="0"/>
              <a:t>     </a:t>
            </a:r>
            <a:r>
              <a:rPr lang="nl-NL" sz="3200" b="1" dirty="0">
                <a:solidFill>
                  <a:srgbClr val="FF0000"/>
                </a:solidFill>
              </a:rPr>
              <a:t>Ghi chép lại một buổi ca Huế trên sông Hương, tác giả thể hiện lòng yêu mến, niềm tự hào đối với di sản văn hóa độc đáo của Huế, cũng là một di sản văn hóa của dân tộc.</a:t>
            </a:r>
            <a:endParaRPr lang="vi-VN" sz="3200" b="1" dirty="0">
              <a:solidFill>
                <a:srgbClr val="FF0000"/>
              </a:solidFill>
            </a:endParaRPr>
          </a:p>
        </p:txBody>
      </p:sp>
    </p:spTree>
    <p:extLst>
      <p:ext uri="{BB962C8B-B14F-4D97-AF65-F5344CB8AC3E}">
        <p14:creationId xmlns:p14="http://schemas.microsoft.com/office/powerpoint/2010/main" val="17606332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8600" y="304800"/>
            <a:ext cx="8686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en-US" sz="4400" b="1" dirty="0">
                <a:solidFill>
                  <a:srgbClr val="FF0000"/>
                </a:solidFill>
              </a:rPr>
              <a:t>HƯỚNG DẪN HỌC BÀI Ở NHÀ</a:t>
            </a:r>
          </a:p>
          <a:p>
            <a:pPr eaLnBrk="1" hangingPunct="1"/>
            <a:r>
              <a:rPr lang="en-US" dirty="0"/>
              <a:t>  </a:t>
            </a:r>
          </a:p>
          <a:p>
            <a:pPr eaLnBrk="1" hangingPunct="1"/>
            <a:endParaRPr lang="en-US" dirty="0"/>
          </a:p>
          <a:p>
            <a:pPr algn="just" eaLnBrk="1" hangingPunct="1">
              <a:lnSpc>
                <a:spcPct val="150000"/>
              </a:lnSpc>
            </a:pPr>
            <a:r>
              <a:rPr lang="en-US" sz="3200" b="1" dirty="0"/>
              <a:t>- </a:t>
            </a:r>
            <a:r>
              <a:rPr lang="en-US" sz="3200" b="1" dirty="0" err="1"/>
              <a:t>Nắm</a:t>
            </a:r>
            <a:r>
              <a:rPr lang="en-US" sz="3200" b="1" dirty="0"/>
              <a:t> </a:t>
            </a:r>
            <a:r>
              <a:rPr lang="en-US" sz="3200" b="1" dirty="0" err="1"/>
              <a:t>toàn</a:t>
            </a:r>
            <a:r>
              <a:rPr lang="en-US" sz="3200" b="1" dirty="0"/>
              <a:t> </a:t>
            </a:r>
            <a:r>
              <a:rPr lang="en-US" sz="3200" b="1" dirty="0" err="1"/>
              <a:t>bộ</a:t>
            </a:r>
            <a:r>
              <a:rPr lang="en-US" sz="3200" b="1" dirty="0"/>
              <a:t> </a:t>
            </a:r>
            <a:r>
              <a:rPr lang="en-US" sz="3200" b="1" dirty="0" err="1"/>
              <a:t>nội</a:t>
            </a:r>
            <a:r>
              <a:rPr lang="en-US" sz="3200" b="1" dirty="0"/>
              <a:t> dung </a:t>
            </a:r>
            <a:r>
              <a:rPr lang="en-US" sz="3200" b="1" dirty="0" err="1"/>
              <a:t>bài</a:t>
            </a:r>
            <a:r>
              <a:rPr lang="en-US" sz="3200" b="1" dirty="0"/>
              <a:t>.</a:t>
            </a:r>
          </a:p>
          <a:p>
            <a:pPr algn="just" eaLnBrk="1" hangingPunct="1">
              <a:lnSpc>
                <a:spcPct val="150000"/>
              </a:lnSpc>
            </a:pPr>
            <a:r>
              <a:rPr lang="en-US" sz="3200" b="1" dirty="0"/>
              <a:t>- </a:t>
            </a:r>
            <a:r>
              <a:rPr lang="en-US" sz="3200" b="1" dirty="0" err="1"/>
              <a:t>Viết</a:t>
            </a:r>
            <a:r>
              <a:rPr lang="en-US" sz="3200" b="1" dirty="0"/>
              <a:t> </a:t>
            </a:r>
            <a:r>
              <a:rPr lang="en-US" sz="3200" b="1" dirty="0" err="1"/>
              <a:t>đoạn</a:t>
            </a:r>
            <a:r>
              <a:rPr lang="en-US" sz="3200" b="1" dirty="0"/>
              <a:t> </a:t>
            </a:r>
            <a:r>
              <a:rPr lang="en-US" sz="3200" b="1" dirty="0" err="1"/>
              <a:t>văn</a:t>
            </a:r>
            <a:r>
              <a:rPr lang="en-US" sz="3200" b="1" dirty="0"/>
              <a:t> </a:t>
            </a:r>
            <a:r>
              <a:rPr lang="en-US" sz="3200" b="1" dirty="0" err="1"/>
              <a:t>ngắn</a:t>
            </a:r>
            <a:r>
              <a:rPr lang="en-US" sz="3200" b="1" dirty="0"/>
              <a:t> </a:t>
            </a:r>
            <a:r>
              <a:rPr lang="en-US" sz="3200" b="1" dirty="0" err="1"/>
              <a:t>trình</a:t>
            </a:r>
            <a:r>
              <a:rPr lang="en-US" sz="3200" b="1" dirty="0"/>
              <a:t> </a:t>
            </a:r>
            <a:r>
              <a:rPr lang="en-US" sz="3200" b="1" dirty="0" err="1"/>
              <a:t>bày</a:t>
            </a:r>
            <a:r>
              <a:rPr lang="en-US" sz="3200" b="1" dirty="0"/>
              <a:t> </a:t>
            </a:r>
            <a:r>
              <a:rPr lang="en-US" sz="3200" b="1" dirty="0" err="1"/>
              <a:t>cảm</a:t>
            </a:r>
            <a:r>
              <a:rPr lang="en-US" sz="3200" b="1" dirty="0"/>
              <a:t> </a:t>
            </a:r>
            <a:r>
              <a:rPr lang="en-US" sz="3200" b="1" dirty="0" err="1"/>
              <a:t>nhận</a:t>
            </a:r>
            <a:r>
              <a:rPr lang="en-US" sz="3200" b="1" dirty="0"/>
              <a:t> </a:t>
            </a:r>
            <a:r>
              <a:rPr lang="en-US" sz="3200" b="1" dirty="0" err="1"/>
              <a:t>của</a:t>
            </a:r>
            <a:r>
              <a:rPr lang="en-US" sz="3200" b="1" dirty="0"/>
              <a:t> </a:t>
            </a:r>
            <a:r>
              <a:rPr lang="en-US" sz="3200" b="1" dirty="0" err="1"/>
              <a:t>em</a:t>
            </a:r>
            <a:r>
              <a:rPr lang="en-US" sz="3200" b="1" dirty="0"/>
              <a:t> </a:t>
            </a:r>
            <a:r>
              <a:rPr lang="en-US" sz="3200" b="1" dirty="0" err="1"/>
              <a:t>về</a:t>
            </a:r>
            <a:r>
              <a:rPr lang="en-US" sz="3200" b="1" dirty="0"/>
              <a:t> </a:t>
            </a:r>
            <a:r>
              <a:rPr lang="en-US" sz="3200" b="1" dirty="0" err="1"/>
              <a:t>xứ</a:t>
            </a:r>
            <a:r>
              <a:rPr lang="en-US" sz="3200" b="1" dirty="0"/>
              <a:t> </a:t>
            </a:r>
            <a:r>
              <a:rPr lang="en-US" sz="3200" b="1" dirty="0" err="1"/>
              <a:t>Huế</a:t>
            </a:r>
            <a:r>
              <a:rPr lang="en-US" sz="3200" b="1" dirty="0"/>
              <a:t>.</a:t>
            </a:r>
          </a:p>
          <a:p>
            <a:pPr algn="just" eaLnBrk="1" hangingPunct="1">
              <a:lnSpc>
                <a:spcPct val="150000"/>
              </a:lnSpc>
            </a:pPr>
            <a:r>
              <a:rPr lang="en-US" sz="3200" b="1" dirty="0"/>
              <a:t>- </a:t>
            </a:r>
            <a:r>
              <a:rPr lang="en-US" sz="3200" b="1" dirty="0" err="1"/>
              <a:t>Chuẩn</a:t>
            </a:r>
            <a:r>
              <a:rPr lang="en-US" sz="3200" b="1" dirty="0"/>
              <a:t> </a:t>
            </a:r>
            <a:r>
              <a:rPr lang="en-US" sz="3200" b="1" dirty="0" err="1"/>
              <a:t>bị</a:t>
            </a:r>
            <a:r>
              <a:rPr lang="en-US" sz="3200" b="1" dirty="0"/>
              <a:t> </a:t>
            </a:r>
            <a:r>
              <a:rPr lang="en-US" sz="3200" b="1" dirty="0" err="1"/>
              <a:t>bài</a:t>
            </a:r>
            <a:r>
              <a:rPr lang="en-US" sz="3200" b="1" dirty="0"/>
              <a:t>: “</a:t>
            </a:r>
            <a:r>
              <a:rPr lang="en-US" sz="3200" b="1" dirty="0" err="1"/>
              <a:t>Liệt</a:t>
            </a:r>
            <a:r>
              <a:rPr lang="en-US" sz="3200" b="1" dirty="0"/>
              <a:t> </a:t>
            </a:r>
            <a:r>
              <a:rPr lang="en-US" sz="3200" b="1" dirty="0" err="1"/>
              <a:t>kê</a:t>
            </a:r>
            <a:r>
              <a:rPr lang="en-US" sz="3200" b="1" dirty="0"/>
              <a:t>”.</a:t>
            </a:r>
          </a:p>
          <a:p>
            <a:pPr eaLnBrk="1" hangingPunct="1"/>
            <a:endParaRPr lang="vi-VN" dirty="0"/>
          </a:p>
        </p:txBody>
      </p:sp>
    </p:spTree>
    <p:extLst>
      <p:ext uri="{BB962C8B-B14F-4D97-AF65-F5344CB8AC3E}">
        <p14:creationId xmlns:p14="http://schemas.microsoft.com/office/powerpoint/2010/main" val="197127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994908" y="5965562"/>
            <a:ext cx="3073978" cy="461665"/>
          </a:xfrm>
          <a:prstGeom prst="rect">
            <a:avLst/>
          </a:prstGeom>
          <a:solidFill>
            <a:srgbClr val="FFCCFF"/>
          </a:solidFill>
          <a:ln w="9525">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2400" b="1">
                <a:solidFill>
                  <a:srgbClr val="FF0000"/>
                </a:solidFill>
                <a:latin typeface="Times New Roman" pitchFamily="18" charset="0"/>
                <a:cs typeface="Times New Roman" pitchFamily="18" charset="0"/>
              </a:rPr>
              <a:t>Sông Hương, núi Ngự</a:t>
            </a:r>
          </a:p>
        </p:txBody>
      </p:sp>
      <p:pic>
        <p:nvPicPr>
          <p:cNvPr id="5" name="Picture 4" descr="Káº¿t quáº£ hÃ¬nh áº£nh cho sÃ´ng huong nui ng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8021433" cy="528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5099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905000" y="5972853"/>
            <a:ext cx="5689600" cy="461963"/>
          </a:xfrm>
          <a:prstGeom prst="rect">
            <a:avLst/>
          </a:prstGeom>
          <a:solidFill>
            <a:srgbClr val="FFCCFF"/>
          </a:solidFill>
          <a:ln w="952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2400" b="1">
                <a:solidFill>
                  <a:srgbClr val="FF0000"/>
                </a:solidFill>
                <a:latin typeface="Times New Roman" pitchFamily="18" charset="0"/>
                <a:cs typeface="Times New Roman" pitchFamily="18" charset="0"/>
              </a:rPr>
              <a:t>Cầu Tràng Tiền bắc qua sông Hương</a:t>
            </a:r>
          </a:p>
        </p:txBody>
      </p:sp>
      <p:pic>
        <p:nvPicPr>
          <p:cNvPr id="5" name="Picture 2" descr="Káº¿t quáº£ hÃ¬nh áº£nh cho cáº§u trÃ ng tiá»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33773"/>
            <a:ext cx="7916333" cy="530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467600" y="645011"/>
            <a:ext cx="990600" cy="6077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8134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Ã¬nh áº£nh cÃ³ liÃ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021" y="304799"/>
            <a:ext cx="8287940" cy="586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671574" y="6248400"/>
            <a:ext cx="6172200" cy="461962"/>
          </a:xfrm>
          <a:prstGeom prst="rect">
            <a:avLst/>
          </a:prstGeom>
          <a:solidFill>
            <a:srgbClr val="FFCCFF"/>
          </a:solidFill>
          <a:ln w="9525">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2400" b="1">
                <a:solidFill>
                  <a:srgbClr val="FF0000"/>
                </a:solidFill>
                <a:latin typeface="Times New Roman" pitchFamily="18" charset="0"/>
                <a:cs typeface="Times New Roman" pitchFamily="18" charset="0"/>
              </a:rPr>
              <a:t>Hoàng hôn tím Huế</a:t>
            </a:r>
          </a:p>
        </p:txBody>
      </p:sp>
    </p:spTree>
    <p:extLst>
      <p:ext uri="{BB962C8B-B14F-4D97-AF65-F5344CB8AC3E}">
        <p14:creationId xmlns:p14="http://schemas.microsoft.com/office/powerpoint/2010/main" val="39919980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7938" y="14288"/>
            <a:ext cx="9151938" cy="7254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en-US" sz="2000" b="1" dirty="0">
                <a:solidFill>
                  <a:srgbClr val="002060"/>
                </a:solidFill>
                <a:latin typeface="Times New Roman" pitchFamily="18" charset="0"/>
              </a:rPr>
              <a:t>TIẾT </a:t>
            </a:r>
            <a:r>
              <a:rPr lang="en-US" sz="2000" b="1" dirty="0" smtClean="0">
                <a:solidFill>
                  <a:srgbClr val="002060"/>
                </a:solidFill>
                <a:latin typeface="Times New Roman" pitchFamily="18" charset="0"/>
              </a:rPr>
              <a:t>111 </a:t>
            </a:r>
            <a:r>
              <a:rPr lang="en-US" sz="2000" b="1" dirty="0">
                <a:solidFill>
                  <a:srgbClr val="002060"/>
                </a:solidFill>
                <a:latin typeface="Times New Roman" pitchFamily="18" charset="0"/>
              </a:rPr>
              <a:t>– </a:t>
            </a:r>
            <a:r>
              <a:rPr lang="en-US" sz="2000" b="1" u="sng" dirty="0" err="1">
                <a:solidFill>
                  <a:srgbClr val="002060"/>
                </a:solidFill>
                <a:latin typeface="Times New Roman" pitchFamily="18" charset="0"/>
                <a:cs typeface="Times New Roman" pitchFamily="18" charset="0"/>
              </a:rPr>
              <a:t>Văn</a:t>
            </a:r>
            <a:r>
              <a:rPr lang="en-US" sz="2000" b="1" u="sng" dirty="0">
                <a:solidFill>
                  <a:srgbClr val="002060"/>
                </a:solidFill>
                <a:latin typeface="Times New Roman" pitchFamily="18" charset="0"/>
                <a:cs typeface="Times New Roman" pitchFamily="18" charset="0"/>
              </a:rPr>
              <a:t> </a:t>
            </a:r>
            <a:r>
              <a:rPr lang="en-US" sz="2000" b="1" u="sng" dirty="0" err="1">
                <a:solidFill>
                  <a:srgbClr val="002060"/>
                </a:solidFill>
                <a:latin typeface="Times New Roman" pitchFamily="18" charset="0"/>
                <a:cs typeface="Times New Roman" pitchFamily="18" charset="0"/>
              </a:rPr>
              <a:t>bản</a:t>
            </a:r>
            <a:r>
              <a:rPr lang="en-US" sz="2000" b="1" dirty="0">
                <a:solidFill>
                  <a:srgbClr val="002060"/>
                </a:solidFill>
                <a:latin typeface="Times New Roman" pitchFamily="18" charset="0"/>
                <a:cs typeface="Times New Roman" pitchFamily="18" charset="0"/>
              </a:rPr>
              <a:t>: CA HUẾ TRÊN SÔNG HƯƠNG</a:t>
            </a:r>
          </a:p>
          <a:p>
            <a:pPr algn="ctr" eaLnBrk="1" hangingPunct="1">
              <a:lnSpc>
                <a:spcPct val="90000"/>
              </a:lnSpc>
            </a:pPr>
            <a:r>
              <a:rPr lang="en-US" sz="2000" b="1" dirty="0">
                <a:solidFill>
                  <a:srgbClr val="002060"/>
                </a:solidFill>
                <a:latin typeface="Times New Roman" pitchFamily="18" charset="0"/>
                <a:cs typeface="Times New Roman" pitchFamily="18" charset="0"/>
              </a:rPr>
              <a:t>                                                                                                              - </a:t>
            </a:r>
            <a:r>
              <a:rPr lang="en-US" sz="2000" b="1" dirty="0" err="1">
                <a:solidFill>
                  <a:srgbClr val="002060"/>
                </a:solidFill>
                <a:latin typeface="Times New Roman" pitchFamily="18" charset="0"/>
                <a:cs typeface="Times New Roman" pitchFamily="18" charset="0"/>
              </a:rPr>
              <a:t>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Ánh</a:t>
            </a:r>
            <a:r>
              <a:rPr lang="en-US" sz="2000" b="1" dirty="0">
                <a:solidFill>
                  <a:srgbClr val="002060"/>
                </a:solidFill>
                <a:latin typeface="Times New Roman" pitchFamily="18" charset="0"/>
                <a:cs typeface="Times New Roman" pitchFamily="18" charset="0"/>
              </a:rPr>
              <a:t> Minh-</a:t>
            </a:r>
          </a:p>
        </p:txBody>
      </p:sp>
      <p:sp>
        <p:nvSpPr>
          <p:cNvPr id="5" name="Rectangle 4"/>
          <p:cNvSpPr>
            <a:spLocks noChangeArrowheads="1"/>
          </p:cNvSpPr>
          <p:nvPr/>
        </p:nvSpPr>
        <p:spPr bwMode="auto">
          <a:xfrm>
            <a:off x="0" y="609600"/>
            <a:ext cx="594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i="1" dirty="0" smtClean="0">
                <a:solidFill>
                  <a:srgbClr val="002060"/>
                </a:solidFill>
                <a:latin typeface="Times New Roman" pitchFamily="18" charset="0"/>
                <a:cs typeface="Times New Roman" pitchFamily="18" charset="0"/>
              </a:rPr>
              <a:t>1. </a:t>
            </a:r>
            <a:r>
              <a:rPr lang="en-US" sz="2400" b="1" i="1" dirty="0" err="1">
                <a:solidFill>
                  <a:srgbClr val="002060"/>
                </a:solidFill>
                <a:latin typeface="Times New Roman" pitchFamily="18" charset="0"/>
                <a:cs typeface="Times New Roman" pitchFamily="18" charset="0"/>
              </a:rPr>
              <a:t>Giới</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thiệu</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về</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các</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làn</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điệu</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dân</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ca</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Huế</a:t>
            </a:r>
            <a:endParaRPr lang="en-US" sz="2400" b="1" i="1" dirty="0">
              <a:solidFill>
                <a:srgbClr val="002060"/>
              </a:solidFill>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106516360"/>
              </p:ext>
            </p:extLst>
          </p:nvPr>
        </p:nvGraphicFramePr>
        <p:xfrm>
          <a:off x="76200" y="990600"/>
          <a:ext cx="3048000" cy="38100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tblGrid>
              <a:tr h="859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1" dirty="0" smtClean="0">
                          <a:solidFill>
                            <a:srgbClr val="FF0000"/>
                          </a:solidFill>
                          <a:latin typeface="Times New Roman" pitchFamily="18" charset="0"/>
                          <a:cs typeface="Times New Roman" pitchFamily="18" charset="0"/>
                        </a:rPr>
                        <a:t>       </a:t>
                      </a:r>
                      <a:r>
                        <a:rPr lang="en-US" sz="2400" b="1" i="0" dirty="0" err="1" smtClean="0">
                          <a:solidFill>
                            <a:srgbClr val="FF0000"/>
                          </a:solidFill>
                          <a:latin typeface="Times New Roman" pitchFamily="18" charset="0"/>
                          <a:cs typeface="Times New Roman" pitchFamily="18" charset="0"/>
                        </a:rPr>
                        <a:t>Các</a:t>
                      </a:r>
                      <a:r>
                        <a:rPr lang="en-US" sz="2400" b="1" i="0" dirty="0" smtClean="0">
                          <a:solidFill>
                            <a:srgbClr val="FF0000"/>
                          </a:solidFill>
                          <a:latin typeface="Times New Roman" pitchFamily="18" charset="0"/>
                          <a:cs typeface="Times New Roman" pitchFamily="18" charset="0"/>
                        </a:rPr>
                        <a:t> </a:t>
                      </a:r>
                      <a:r>
                        <a:rPr lang="en-US" sz="2400" b="1" i="0" dirty="0" err="1" smtClean="0">
                          <a:solidFill>
                            <a:srgbClr val="FF0000"/>
                          </a:solidFill>
                          <a:latin typeface="Times New Roman" pitchFamily="18" charset="0"/>
                          <a:cs typeface="Times New Roman" pitchFamily="18" charset="0"/>
                        </a:rPr>
                        <a:t>làn</a:t>
                      </a:r>
                      <a:r>
                        <a:rPr lang="en-US" sz="2400" b="1" i="0" dirty="0" smtClean="0">
                          <a:solidFill>
                            <a:srgbClr val="FF0000"/>
                          </a:solidFill>
                          <a:latin typeface="Times New Roman" pitchFamily="18" charset="0"/>
                          <a:cs typeface="Times New Roman" pitchFamily="18" charset="0"/>
                        </a:rPr>
                        <a:t> </a:t>
                      </a:r>
                      <a:r>
                        <a:rPr lang="en-US" sz="2400" b="1" i="0" dirty="0" err="1" smtClean="0">
                          <a:solidFill>
                            <a:srgbClr val="FF0000"/>
                          </a:solidFill>
                          <a:latin typeface="Times New Roman" pitchFamily="18" charset="0"/>
                          <a:cs typeface="Times New Roman" pitchFamily="18" charset="0"/>
                        </a:rPr>
                        <a:t>điệu</a:t>
                      </a:r>
                      <a:endParaRPr lang="en-US" sz="2400" b="1" i="0" dirty="0" smtClean="0">
                        <a:solidFill>
                          <a:srgbClr val="FF0000"/>
                        </a:solidFill>
                        <a:latin typeface="Times New Roman" pitchFamily="18" charset="0"/>
                        <a:cs typeface="Times New Roman" pitchFamily="18" charset="0"/>
                      </a:endParaRPr>
                    </a:p>
                    <a:p>
                      <a:endParaRPr lang="en-US" sz="2400" dirty="0"/>
                    </a:p>
                  </a:txBody>
                  <a:tcPr/>
                </a:tc>
                <a:extLst>
                  <a:ext uri="{0D108BD9-81ED-4DB2-BD59-A6C34878D82A}">
                    <a16:rowId xmlns:a16="http://schemas.microsoft.com/office/drawing/2014/main" val="10000"/>
                  </a:ext>
                </a:extLst>
              </a:tr>
              <a:tr h="2950295">
                <a:tc>
                  <a:txBody>
                    <a:bodyPr/>
                    <a:lstStyle/>
                    <a:p>
                      <a:pPr algn="just"/>
                      <a:endParaRPr lang="en-US" sz="2400" dirty="0" smtClean="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08577944"/>
              </p:ext>
            </p:extLst>
          </p:nvPr>
        </p:nvGraphicFramePr>
        <p:xfrm>
          <a:off x="3124200" y="990600"/>
          <a:ext cx="2438400" cy="3810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000"/>
                    </a:ext>
                  </a:extLst>
                </a:gridCol>
              </a:tblGrid>
              <a:tr h="838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i="1" kern="1200" smtClean="0">
                        <a:solidFill>
                          <a:srgbClr val="FF0000"/>
                        </a:solidFill>
                        <a:effectLst/>
                        <a:latin typeface="Times New Roman" pitchFamily="18" charset="0"/>
                        <a:ea typeface="+mn-ea"/>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vi-VN" sz="2400" b="1" i="1" kern="1200" smtClean="0">
                          <a:solidFill>
                            <a:srgbClr val="FF0000"/>
                          </a:solidFill>
                          <a:effectLst/>
                          <a:latin typeface="Times New Roman" pitchFamily="18" charset="0"/>
                          <a:ea typeface="+mn-ea"/>
                          <a:cs typeface="Times New Roman" pitchFamily="18" charset="0"/>
                        </a:rPr>
                        <a:t>Đặc</a:t>
                      </a:r>
                      <a:r>
                        <a:rPr lang="vi-VN" sz="2400" b="1" i="1" kern="1200" baseline="0" smtClean="0">
                          <a:solidFill>
                            <a:srgbClr val="FF0000"/>
                          </a:solidFill>
                          <a:effectLst/>
                          <a:latin typeface="Times New Roman" pitchFamily="18" charset="0"/>
                          <a:ea typeface="+mn-ea"/>
                          <a:cs typeface="Times New Roman" pitchFamily="18" charset="0"/>
                        </a:rPr>
                        <a:t> điểm riêng</a:t>
                      </a:r>
                      <a:endParaRPr lang="en-US" sz="2400" b="1" i="1" kern="1200" smtClean="0">
                        <a:solidFill>
                          <a:srgbClr val="FF0000"/>
                        </a:solidFill>
                        <a:effectLst/>
                        <a:latin typeface="Times New Roman" pitchFamily="18" charset="0"/>
                        <a:ea typeface="+mn-ea"/>
                        <a:cs typeface="Times New Roman" pitchFamily="18" charset="0"/>
                      </a:endParaRPr>
                    </a:p>
                  </a:txBody>
                  <a:tcPr/>
                </a:tc>
                <a:extLst>
                  <a:ext uri="{0D108BD9-81ED-4DB2-BD59-A6C34878D82A}">
                    <a16:rowId xmlns:a16="http://schemas.microsoft.com/office/drawing/2014/main" val="10000"/>
                  </a:ext>
                </a:extLst>
              </a:tr>
              <a:tr h="2971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smtClean="0">
                        <a:latin typeface="Times New Roman" pitchFamily="18" charset="0"/>
                        <a:cs typeface="Times New Roman" pitchFamily="18" charset="0"/>
                      </a:endParaRPr>
                    </a:p>
                    <a:p>
                      <a:endParaRPr lang="en-US" sz="2400" smtClean="0"/>
                    </a:p>
                    <a:p>
                      <a:endParaRPr lang="en-US" sz="2400" smtClean="0"/>
                    </a:p>
                    <a:p>
                      <a:endParaRPr lang="en-US" sz="2400" smtClean="0"/>
                    </a:p>
                    <a:p>
                      <a:endParaRPr lang="en-US" sz="2400" smtClean="0"/>
                    </a:p>
                    <a:p>
                      <a:endParaRPr lang="en-US" sz="2400"/>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02884117"/>
              </p:ext>
            </p:extLst>
          </p:nvPr>
        </p:nvGraphicFramePr>
        <p:xfrm>
          <a:off x="5562600" y="990601"/>
          <a:ext cx="3505200" cy="3818273"/>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20000"/>
                    </a:ext>
                  </a:extLst>
                </a:gridCol>
              </a:tblGrid>
              <a:tr h="8146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i="1" kern="1200" smtClean="0">
                        <a:solidFill>
                          <a:srgbClr val="FF0000"/>
                        </a:solidFill>
                        <a:effectLst/>
                        <a:latin typeface="Times New Roman" pitchFamily="18" charset="0"/>
                        <a:ea typeface="+mn-ea"/>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vi-VN" sz="2400" b="1" i="1" kern="1200" smtClean="0">
                          <a:solidFill>
                            <a:srgbClr val="FF0000"/>
                          </a:solidFill>
                          <a:effectLst/>
                          <a:latin typeface="Times New Roman" pitchFamily="18" charset="0"/>
                          <a:ea typeface="+mn-ea"/>
                          <a:cs typeface="Times New Roman" pitchFamily="18" charset="0"/>
                        </a:rPr>
                        <a:t>Đặc</a:t>
                      </a:r>
                      <a:r>
                        <a:rPr lang="vi-VN" sz="2400" b="1" i="1" kern="1200" baseline="0" smtClean="0">
                          <a:solidFill>
                            <a:srgbClr val="FF0000"/>
                          </a:solidFill>
                          <a:effectLst/>
                          <a:latin typeface="Times New Roman" pitchFamily="18" charset="0"/>
                          <a:ea typeface="+mn-ea"/>
                          <a:cs typeface="Times New Roman" pitchFamily="18" charset="0"/>
                        </a:rPr>
                        <a:t> điểm chung</a:t>
                      </a:r>
                      <a:endParaRPr lang="vi-VN" sz="2400" i="1" kern="1200" smtClean="0">
                        <a:solidFill>
                          <a:schemeClr val="tx1"/>
                        </a:solidFill>
                        <a:latin typeface="Times New Roman" pitchFamily="18" charset="0"/>
                        <a:ea typeface="+mn-ea"/>
                        <a:cs typeface="Times New Roman" pitchFamily="18" charset="0"/>
                      </a:endParaRPr>
                    </a:p>
                  </a:txBody>
                  <a:tcPr/>
                </a:tc>
                <a:extLst>
                  <a:ext uri="{0D108BD9-81ED-4DB2-BD59-A6C34878D82A}">
                    <a16:rowId xmlns:a16="http://schemas.microsoft.com/office/drawing/2014/main" val="10000"/>
                  </a:ext>
                </a:extLst>
              </a:tr>
              <a:tr h="2995313">
                <a:tc>
                  <a:txBody>
                    <a:bodyPr/>
                    <a:lstStyle/>
                    <a:p>
                      <a:endParaRPr lang="en-US" sz="240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09399135"/>
              </p:ext>
            </p:extLst>
          </p:nvPr>
        </p:nvGraphicFramePr>
        <p:xfrm>
          <a:off x="3124200" y="990600"/>
          <a:ext cx="5943600" cy="457200"/>
        </p:xfrm>
        <a:graphic>
          <a:graphicData uri="http://schemas.openxmlformats.org/drawingml/2006/table">
            <a:tbl>
              <a:tblPr firstRow="1" bandRow="1">
                <a:tableStyleId>{5940675A-B579-460E-94D1-54222C63F5DA}</a:tableStyleId>
              </a:tblPr>
              <a:tblGrid>
                <a:gridCol w="5943600">
                  <a:extLst>
                    <a:ext uri="{9D8B030D-6E8A-4147-A177-3AD203B41FA5}">
                      <a16:colId xmlns:a16="http://schemas.microsoft.com/office/drawing/2014/main" val="20000"/>
                    </a:ext>
                  </a:extLst>
                </a:gridCol>
              </a:tblGrid>
              <a:tr h="457200">
                <a:tc>
                  <a:txBody>
                    <a:bodyPr/>
                    <a:lstStyle/>
                    <a:p>
                      <a:pPr algn="ctr"/>
                      <a:r>
                        <a:rPr lang="vi-VN" sz="2400" b="1" i="0" kern="1200" dirty="0" smtClean="0">
                          <a:solidFill>
                            <a:srgbClr val="FF0000"/>
                          </a:solidFill>
                          <a:effectLst/>
                          <a:latin typeface="Times New Roman" pitchFamily="18" charset="0"/>
                          <a:ea typeface="+mn-ea"/>
                          <a:cs typeface="Times New Roman" pitchFamily="18" charset="0"/>
                        </a:rPr>
                        <a:t>Đặc</a:t>
                      </a:r>
                      <a:r>
                        <a:rPr lang="vi-VN" sz="2400" b="1" i="0" kern="1200" baseline="0" dirty="0" smtClean="0">
                          <a:solidFill>
                            <a:srgbClr val="FF0000"/>
                          </a:solidFill>
                          <a:effectLst/>
                          <a:latin typeface="Times New Roman" pitchFamily="18" charset="0"/>
                          <a:ea typeface="+mn-ea"/>
                          <a:cs typeface="Times New Roman" pitchFamily="18" charset="0"/>
                        </a:rPr>
                        <a:t> điểm </a:t>
                      </a:r>
                      <a:endParaRPr lang="en-US" sz="2400" i="0" dirty="0"/>
                    </a:p>
                  </a:txBody>
                  <a:tcP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29668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7938" y="14288"/>
            <a:ext cx="9151938" cy="7254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en-US" sz="2000" b="1" dirty="0">
                <a:solidFill>
                  <a:srgbClr val="002060"/>
                </a:solidFill>
                <a:latin typeface="Times New Roman" pitchFamily="18" charset="0"/>
              </a:rPr>
              <a:t>TIẾT </a:t>
            </a:r>
            <a:r>
              <a:rPr lang="en-US" sz="2000" b="1" dirty="0" smtClean="0">
                <a:solidFill>
                  <a:srgbClr val="002060"/>
                </a:solidFill>
                <a:latin typeface="Times New Roman" pitchFamily="18" charset="0"/>
              </a:rPr>
              <a:t>111 </a:t>
            </a:r>
            <a:r>
              <a:rPr lang="en-US" sz="2000" b="1" dirty="0">
                <a:solidFill>
                  <a:srgbClr val="002060"/>
                </a:solidFill>
                <a:latin typeface="Times New Roman" pitchFamily="18" charset="0"/>
              </a:rPr>
              <a:t>– </a:t>
            </a:r>
            <a:r>
              <a:rPr lang="en-US" sz="2000" b="1" u="sng" dirty="0" err="1">
                <a:solidFill>
                  <a:srgbClr val="002060"/>
                </a:solidFill>
                <a:latin typeface="Times New Roman" pitchFamily="18" charset="0"/>
                <a:cs typeface="Times New Roman" pitchFamily="18" charset="0"/>
              </a:rPr>
              <a:t>Văn</a:t>
            </a:r>
            <a:r>
              <a:rPr lang="en-US" sz="2000" b="1" u="sng" dirty="0">
                <a:solidFill>
                  <a:srgbClr val="002060"/>
                </a:solidFill>
                <a:latin typeface="Times New Roman" pitchFamily="18" charset="0"/>
                <a:cs typeface="Times New Roman" pitchFamily="18" charset="0"/>
              </a:rPr>
              <a:t> </a:t>
            </a:r>
            <a:r>
              <a:rPr lang="en-US" sz="2000" b="1" u="sng" dirty="0" err="1">
                <a:solidFill>
                  <a:srgbClr val="002060"/>
                </a:solidFill>
                <a:latin typeface="Times New Roman" pitchFamily="18" charset="0"/>
                <a:cs typeface="Times New Roman" pitchFamily="18" charset="0"/>
              </a:rPr>
              <a:t>bản</a:t>
            </a:r>
            <a:r>
              <a:rPr lang="en-US" sz="2000" b="1" dirty="0">
                <a:solidFill>
                  <a:srgbClr val="002060"/>
                </a:solidFill>
                <a:latin typeface="Times New Roman" pitchFamily="18" charset="0"/>
                <a:cs typeface="Times New Roman" pitchFamily="18" charset="0"/>
              </a:rPr>
              <a:t>: CA HUẾ TRÊN SÔNG HƯƠNG</a:t>
            </a:r>
          </a:p>
          <a:p>
            <a:pPr algn="ctr" eaLnBrk="1" hangingPunct="1">
              <a:lnSpc>
                <a:spcPct val="90000"/>
              </a:lnSpc>
            </a:pPr>
            <a:r>
              <a:rPr lang="en-US" sz="2000" b="1" dirty="0">
                <a:solidFill>
                  <a:srgbClr val="002060"/>
                </a:solidFill>
                <a:latin typeface="Times New Roman" pitchFamily="18" charset="0"/>
                <a:cs typeface="Times New Roman" pitchFamily="18" charset="0"/>
              </a:rPr>
              <a:t>                                                                                                              - </a:t>
            </a:r>
            <a:r>
              <a:rPr lang="en-US" sz="2000" b="1" dirty="0" err="1">
                <a:solidFill>
                  <a:srgbClr val="002060"/>
                </a:solidFill>
                <a:latin typeface="Times New Roman" pitchFamily="18" charset="0"/>
                <a:cs typeface="Times New Roman" pitchFamily="18" charset="0"/>
              </a:rPr>
              <a:t>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Ánh</a:t>
            </a:r>
            <a:r>
              <a:rPr lang="en-US" sz="2000" b="1" dirty="0">
                <a:solidFill>
                  <a:srgbClr val="002060"/>
                </a:solidFill>
                <a:latin typeface="Times New Roman" pitchFamily="18" charset="0"/>
                <a:cs typeface="Times New Roman" pitchFamily="18" charset="0"/>
              </a:rPr>
              <a:t> Minh-</a:t>
            </a:r>
          </a:p>
        </p:txBody>
      </p:sp>
      <p:sp>
        <p:nvSpPr>
          <p:cNvPr id="5" name="Rectangle 4"/>
          <p:cNvSpPr>
            <a:spLocks noChangeArrowheads="1"/>
          </p:cNvSpPr>
          <p:nvPr/>
        </p:nvSpPr>
        <p:spPr bwMode="auto">
          <a:xfrm>
            <a:off x="0" y="609600"/>
            <a:ext cx="594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i="1" dirty="0" smtClean="0">
                <a:solidFill>
                  <a:srgbClr val="002060"/>
                </a:solidFill>
                <a:latin typeface="Times New Roman" pitchFamily="18" charset="0"/>
                <a:cs typeface="Times New Roman" pitchFamily="18" charset="0"/>
              </a:rPr>
              <a:t>1. </a:t>
            </a:r>
            <a:r>
              <a:rPr lang="en-US" sz="2400" b="1" i="1" dirty="0" err="1">
                <a:solidFill>
                  <a:srgbClr val="002060"/>
                </a:solidFill>
                <a:latin typeface="Times New Roman" pitchFamily="18" charset="0"/>
                <a:cs typeface="Times New Roman" pitchFamily="18" charset="0"/>
              </a:rPr>
              <a:t>Giới</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thiệu</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về</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các</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làn</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điệu</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dân</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ca</a:t>
            </a:r>
            <a:r>
              <a:rPr lang="en-US" sz="2400" b="1" i="1" dirty="0">
                <a:solidFill>
                  <a:srgbClr val="002060"/>
                </a:solidFill>
                <a:latin typeface="Times New Roman" pitchFamily="18" charset="0"/>
                <a:cs typeface="Times New Roman" pitchFamily="18" charset="0"/>
              </a:rPr>
              <a:t> </a:t>
            </a:r>
            <a:r>
              <a:rPr lang="en-US" sz="2400" b="1" i="1" dirty="0" err="1">
                <a:solidFill>
                  <a:srgbClr val="002060"/>
                </a:solidFill>
                <a:latin typeface="Times New Roman" pitchFamily="18" charset="0"/>
                <a:cs typeface="Times New Roman" pitchFamily="18" charset="0"/>
              </a:rPr>
              <a:t>Huế</a:t>
            </a:r>
            <a:endParaRPr lang="en-US" sz="2400" b="1" i="1" dirty="0">
              <a:solidFill>
                <a:srgbClr val="002060"/>
              </a:solidFill>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67442585"/>
              </p:ext>
            </p:extLst>
          </p:nvPr>
        </p:nvGraphicFramePr>
        <p:xfrm>
          <a:off x="76200" y="990600"/>
          <a:ext cx="3048000" cy="38100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tblGrid>
              <a:tr h="859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1" dirty="0" smtClean="0">
                          <a:solidFill>
                            <a:srgbClr val="FF0000"/>
                          </a:solidFill>
                          <a:latin typeface="Times New Roman" pitchFamily="18" charset="0"/>
                          <a:cs typeface="Times New Roman" pitchFamily="18" charset="0"/>
                        </a:rPr>
                        <a:t>       </a:t>
                      </a:r>
                      <a:r>
                        <a:rPr lang="en-US" sz="2400" b="1" i="0" dirty="0" err="1" smtClean="0">
                          <a:solidFill>
                            <a:srgbClr val="FF0000"/>
                          </a:solidFill>
                          <a:latin typeface="Times New Roman" pitchFamily="18" charset="0"/>
                          <a:cs typeface="Times New Roman" pitchFamily="18" charset="0"/>
                        </a:rPr>
                        <a:t>Các</a:t>
                      </a:r>
                      <a:r>
                        <a:rPr lang="en-US" sz="2400" b="1" i="0" dirty="0" smtClean="0">
                          <a:solidFill>
                            <a:srgbClr val="FF0000"/>
                          </a:solidFill>
                          <a:latin typeface="Times New Roman" pitchFamily="18" charset="0"/>
                          <a:cs typeface="Times New Roman" pitchFamily="18" charset="0"/>
                        </a:rPr>
                        <a:t> </a:t>
                      </a:r>
                      <a:r>
                        <a:rPr lang="en-US" sz="2400" b="1" i="0" dirty="0" err="1" smtClean="0">
                          <a:solidFill>
                            <a:srgbClr val="FF0000"/>
                          </a:solidFill>
                          <a:latin typeface="Times New Roman" pitchFamily="18" charset="0"/>
                          <a:cs typeface="Times New Roman" pitchFamily="18" charset="0"/>
                        </a:rPr>
                        <a:t>làn</a:t>
                      </a:r>
                      <a:r>
                        <a:rPr lang="en-US" sz="2400" b="1" i="0" dirty="0" smtClean="0">
                          <a:solidFill>
                            <a:srgbClr val="FF0000"/>
                          </a:solidFill>
                          <a:latin typeface="Times New Roman" pitchFamily="18" charset="0"/>
                          <a:cs typeface="Times New Roman" pitchFamily="18" charset="0"/>
                        </a:rPr>
                        <a:t> </a:t>
                      </a:r>
                      <a:r>
                        <a:rPr lang="en-US" sz="2400" b="1" i="0" dirty="0" err="1" smtClean="0">
                          <a:solidFill>
                            <a:srgbClr val="FF0000"/>
                          </a:solidFill>
                          <a:latin typeface="Times New Roman" pitchFamily="18" charset="0"/>
                          <a:cs typeface="Times New Roman" pitchFamily="18" charset="0"/>
                        </a:rPr>
                        <a:t>điệu</a:t>
                      </a:r>
                      <a:endParaRPr lang="en-US" sz="2400" b="1" i="0" dirty="0" smtClean="0">
                        <a:solidFill>
                          <a:srgbClr val="FF0000"/>
                        </a:solidFill>
                        <a:latin typeface="Times New Roman" pitchFamily="18" charset="0"/>
                        <a:cs typeface="Times New Roman" pitchFamily="18" charset="0"/>
                      </a:endParaRPr>
                    </a:p>
                    <a:p>
                      <a:endParaRPr lang="en-US" sz="2400" dirty="0"/>
                    </a:p>
                  </a:txBody>
                  <a:tcPr/>
                </a:tc>
                <a:extLst>
                  <a:ext uri="{0D108BD9-81ED-4DB2-BD59-A6C34878D82A}">
                    <a16:rowId xmlns:a16="http://schemas.microsoft.com/office/drawing/2014/main" val="10000"/>
                  </a:ext>
                </a:extLst>
              </a:tr>
              <a:tr h="2950295">
                <a:tc>
                  <a:txBody>
                    <a:bodyPr/>
                    <a:lstStyle/>
                    <a:p>
                      <a:pPr algn="just"/>
                      <a:endParaRPr lang="en-US" sz="2400" dirty="0" smtClean="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31143031"/>
              </p:ext>
            </p:extLst>
          </p:nvPr>
        </p:nvGraphicFramePr>
        <p:xfrm>
          <a:off x="3124200" y="990600"/>
          <a:ext cx="2438400" cy="3810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000"/>
                    </a:ext>
                  </a:extLst>
                </a:gridCol>
              </a:tblGrid>
              <a:tr h="838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i="1" kern="1200" smtClean="0">
                        <a:solidFill>
                          <a:srgbClr val="FF0000"/>
                        </a:solidFill>
                        <a:effectLst/>
                        <a:latin typeface="Times New Roman" pitchFamily="18" charset="0"/>
                        <a:ea typeface="+mn-ea"/>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vi-VN" sz="2400" b="1" i="1" kern="1200" smtClean="0">
                          <a:solidFill>
                            <a:srgbClr val="FF0000"/>
                          </a:solidFill>
                          <a:effectLst/>
                          <a:latin typeface="Times New Roman" pitchFamily="18" charset="0"/>
                          <a:ea typeface="+mn-ea"/>
                          <a:cs typeface="Times New Roman" pitchFamily="18" charset="0"/>
                        </a:rPr>
                        <a:t>Đặc</a:t>
                      </a:r>
                      <a:r>
                        <a:rPr lang="vi-VN" sz="2400" b="1" i="1" kern="1200" baseline="0" smtClean="0">
                          <a:solidFill>
                            <a:srgbClr val="FF0000"/>
                          </a:solidFill>
                          <a:effectLst/>
                          <a:latin typeface="Times New Roman" pitchFamily="18" charset="0"/>
                          <a:ea typeface="+mn-ea"/>
                          <a:cs typeface="Times New Roman" pitchFamily="18" charset="0"/>
                        </a:rPr>
                        <a:t> điểm riêng</a:t>
                      </a:r>
                      <a:endParaRPr lang="en-US" sz="2400" b="1" i="1" kern="1200" smtClean="0">
                        <a:solidFill>
                          <a:srgbClr val="FF0000"/>
                        </a:solidFill>
                        <a:effectLst/>
                        <a:latin typeface="Times New Roman" pitchFamily="18" charset="0"/>
                        <a:ea typeface="+mn-ea"/>
                        <a:cs typeface="Times New Roman" pitchFamily="18" charset="0"/>
                      </a:endParaRPr>
                    </a:p>
                  </a:txBody>
                  <a:tcPr/>
                </a:tc>
                <a:extLst>
                  <a:ext uri="{0D108BD9-81ED-4DB2-BD59-A6C34878D82A}">
                    <a16:rowId xmlns:a16="http://schemas.microsoft.com/office/drawing/2014/main" val="10000"/>
                  </a:ext>
                </a:extLst>
              </a:tr>
              <a:tr h="2971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smtClean="0">
                        <a:latin typeface="Times New Roman" pitchFamily="18" charset="0"/>
                        <a:cs typeface="Times New Roman" pitchFamily="18" charset="0"/>
                      </a:endParaRPr>
                    </a:p>
                    <a:p>
                      <a:endParaRPr lang="en-US" sz="2400" smtClean="0"/>
                    </a:p>
                    <a:p>
                      <a:endParaRPr lang="en-US" sz="2400" smtClean="0"/>
                    </a:p>
                    <a:p>
                      <a:endParaRPr lang="en-US" sz="2400" smtClean="0"/>
                    </a:p>
                    <a:p>
                      <a:endParaRPr lang="en-US" sz="2400" smtClean="0"/>
                    </a:p>
                    <a:p>
                      <a:endParaRPr lang="en-US" sz="2400"/>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550636886"/>
              </p:ext>
            </p:extLst>
          </p:nvPr>
        </p:nvGraphicFramePr>
        <p:xfrm>
          <a:off x="5562600" y="990601"/>
          <a:ext cx="3505200" cy="3818273"/>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20000"/>
                    </a:ext>
                  </a:extLst>
                </a:gridCol>
              </a:tblGrid>
              <a:tr h="8146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i="1" kern="1200" smtClean="0">
                        <a:solidFill>
                          <a:srgbClr val="FF0000"/>
                        </a:solidFill>
                        <a:effectLst/>
                        <a:latin typeface="Times New Roman" pitchFamily="18" charset="0"/>
                        <a:ea typeface="+mn-ea"/>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vi-VN" sz="2400" b="1" i="1" kern="1200" smtClean="0">
                          <a:solidFill>
                            <a:srgbClr val="FF0000"/>
                          </a:solidFill>
                          <a:effectLst/>
                          <a:latin typeface="Times New Roman" pitchFamily="18" charset="0"/>
                          <a:ea typeface="+mn-ea"/>
                          <a:cs typeface="Times New Roman" pitchFamily="18" charset="0"/>
                        </a:rPr>
                        <a:t>Đặc</a:t>
                      </a:r>
                      <a:r>
                        <a:rPr lang="vi-VN" sz="2400" b="1" i="1" kern="1200" baseline="0" smtClean="0">
                          <a:solidFill>
                            <a:srgbClr val="FF0000"/>
                          </a:solidFill>
                          <a:effectLst/>
                          <a:latin typeface="Times New Roman" pitchFamily="18" charset="0"/>
                          <a:ea typeface="+mn-ea"/>
                          <a:cs typeface="Times New Roman" pitchFamily="18" charset="0"/>
                        </a:rPr>
                        <a:t> điểm chung</a:t>
                      </a:r>
                      <a:endParaRPr lang="vi-VN" sz="2400" i="1" kern="1200" smtClean="0">
                        <a:solidFill>
                          <a:schemeClr val="tx1"/>
                        </a:solidFill>
                        <a:latin typeface="Times New Roman" pitchFamily="18" charset="0"/>
                        <a:ea typeface="+mn-ea"/>
                        <a:cs typeface="Times New Roman" pitchFamily="18" charset="0"/>
                      </a:endParaRPr>
                    </a:p>
                  </a:txBody>
                  <a:tcPr/>
                </a:tc>
                <a:extLst>
                  <a:ext uri="{0D108BD9-81ED-4DB2-BD59-A6C34878D82A}">
                    <a16:rowId xmlns:a16="http://schemas.microsoft.com/office/drawing/2014/main" val="10000"/>
                  </a:ext>
                </a:extLst>
              </a:tr>
              <a:tr h="2995313">
                <a:tc>
                  <a:txBody>
                    <a:bodyPr/>
                    <a:lstStyle/>
                    <a:p>
                      <a:endParaRPr lang="en-US" sz="240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186431466"/>
              </p:ext>
            </p:extLst>
          </p:nvPr>
        </p:nvGraphicFramePr>
        <p:xfrm>
          <a:off x="3124200" y="990600"/>
          <a:ext cx="5943600" cy="457200"/>
        </p:xfrm>
        <a:graphic>
          <a:graphicData uri="http://schemas.openxmlformats.org/drawingml/2006/table">
            <a:tbl>
              <a:tblPr firstRow="1" bandRow="1">
                <a:tableStyleId>{5940675A-B579-460E-94D1-54222C63F5DA}</a:tableStyleId>
              </a:tblPr>
              <a:tblGrid>
                <a:gridCol w="5943600">
                  <a:extLst>
                    <a:ext uri="{9D8B030D-6E8A-4147-A177-3AD203B41FA5}">
                      <a16:colId xmlns:a16="http://schemas.microsoft.com/office/drawing/2014/main" val="20000"/>
                    </a:ext>
                  </a:extLst>
                </a:gridCol>
              </a:tblGrid>
              <a:tr h="370840">
                <a:tc>
                  <a:txBody>
                    <a:bodyPr/>
                    <a:lstStyle/>
                    <a:p>
                      <a:pPr algn="ctr"/>
                      <a:r>
                        <a:rPr lang="vi-VN" sz="2400" b="1" i="0" kern="1200" smtClean="0">
                          <a:solidFill>
                            <a:srgbClr val="FF0000"/>
                          </a:solidFill>
                          <a:effectLst/>
                          <a:latin typeface="Times New Roman" pitchFamily="18" charset="0"/>
                          <a:ea typeface="+mn-ea"/>
                          <a:cs typeface="Times New Roman" pitchFamily="18" charset="0"/>
                        </a:rPr>
                        <a:t>Đặc</a:t>
                      </a:r>
                      <a:r>
                        <a:rPr lang="vi-VN" sz="2400" b="1" i="0" kern="1200" baseline="0" smtClean="0">
                          <a:solidFill>
                            <a:srgbClr val="FF0000"/>
                          </a:solidFill>
                          <a:effectLst/>
                          <a:latin typeface="Times New Roman" pitchFamily="18" charset="0"/>
                          <a:ea typeface="+mn-ea"/>
                          <a:cs typeface="Times New Roman" pitchFamily="18" charset="0"/>
                        </a:rPr>
                        <a:t> điểm </a:t>
                      </a:r>
                      <a:endParaRPr lang="en-US" sz="2400" i="0"/>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145047489"/>
              </p:ext>
            </p:extLst>
          </p:nvPr>
        </p:nvGraphicFramePr>
        <p:xfrm>
          <a:off x="76200" y="4800600"/>
          <a:ext cx="3068941" cy="1219200"/>
        </p:xfrm>
        <a:graphic>
          <a:graphicData uri="http://schemas.openxmlformats.org/drawingml/2006/table">
            <a:tbl>
              <a:tblPr firstRow="1" bandRow="1">
                <a:tableStyleId>{5940675A-B579-460E-94D1-54222C63F5DA}</a:tableStyleId>
              </a:tblPr>
              <a:tblGrid>
                <a:gridCol w="3068941">
                  <a:extLst>
                    <a:ext uri="{9D8B030D-6E8A-4147-A177-3AD203B41FA5}">
                      <a16:colId xmlns:a16="http://schemas.microsoft.com/office/drawing/2014/main" val="20000"/>
                    </a:ext>
                  </a:extLst>
                </a:gridCol>
              </a:tblGrid>
              <a:tr h="12192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i="1" smtClean="0">
                          <a:solidFill>
                            <a:srgbClr val="002060"/>
                          </a:solidFill>
                          <a:latin typeface="Times New Roman" pitchFamily="18" charset="0"/>
                          <a:cs typeface="Times New Roman" pitchFamily="18" charset="0"/>
                        </a:rPr>
                        <a:t>-&gt; </a:t>
                      </a:r>
                      <a:r>
                        <a:rPr lang="en-US" sz="2400" i="1" baseline="0" smtClean="0">
                          <a:solidFill>
                            <a:srgbClr val="002060"/>
                          </a:solidFill>
                          <a:latin typeface="Times New Roman" pitchFamily="18" charset="0"/>
                          <a:cs typeface="Times New Roman" pitchFamily="18" charset="0"/>
                        </a:rPr>
                        <a:t>Đ</a:t>
                      </a:r>
                      <a:r>
                        <a:rPr lang="en-US" sz="2400" i="1" smtClean="0">
                          <a:solidFill>
                            <a:srgbClr val="002060"/>
                          </a:solidFill>
                          <a:latin typeface="Times New Roman" pitchFamily="18" charset="0"/>
                          <a:cs typeface="Times New Roman" pitchFamily="18" charset="0"/>
                        </a:rPr>
                        <a:t>a dạng, giàu có về làn điệu.</a:t>
                      </a:r>
                    </a:p>
                  </a:txBody>
                  <a:tcPr>
                    <a:solidFill>
                      <a:schemeClr val="bg1"/>
                    </a:solidFill>
                  </a:tcPr>
                </a:tc>
                <a:extLst>
                  <a:ext uri="{0D108BD9-81ED-4DB2-BD59-A6C34878D82A}">
                    <a16:rowId xmlns:a16="http://schemas.microsoft.com/office/drawing/2014/main" val="10000"/>
                  </a:ext>
                </a:extLst>
              </a:tr>
            </a:tbl>
          </a:graphicData>
        </a:graphic>
      </p:graphicFrame>
      <p:sp>
        <p:nvSpPr>
          <p:cNvPr id="19" name="Rectangle 18"/>
          <p:cNvSpPr/>
          <p:nvPr/>
        </p:nvSpPr>
        <p:spPr>
          <a:xfrm>
            <a:off x="76199" y="1981200"/>
            <a:ext cx="3068942" cy="2677656"/>
          </a:xfrm>
          <a:prstGeom prst="rect">
            <a:avLst/>
          </a:prstGeom>
        </p:spPr>
        <p:txBody>
          <a:bodyPr wrap="square">
            <a:spAutoFit/>
          </a:bodyPr>
          <a:lstStyle/>
          <a:p>
            <a:pPr algn="just"/>
            <a:r>
              <a:rPr lang="en-US" sz="2400">
                <a:solidFill>
                  <a:srgbClr val="FF0000"/>
                </a:solidFill>
                <a:latin typeface="Times New Roman" pitchFamily="18" charset="0"/>
                <a:cs typeface="Times New Roman" pitchFamily="18" charset="0"/>
              </a:rPr>
              <a:t>- Điệu hò: </a:t>
            </a:r>
            <a:r>
              <a:rPr lang="en-US" sz="2400">
                <a:latin typeface="Times New Roman" pitchFamily="18" charset="0"/>
                <a:cs typeface="Times New Roman" pitchFamily="18" charset="0"/>
              </a:rPr>
              <a:t>Chèo cạn, bài thai, hò đưa linh, hò giã gạo, ru em, giã vôi, giã điệp, bài chòi, bài tiệm, nàng vung.</a:t>
            </a:r>
          </a:p>
          <a:p>
            <a:pPr algn="just"/>
            <a:r>
              <a:rPr lang="en-US" sz="2400">
                <a:solidFill>
                  <a:srgbClr val="FF0000"/>
                </a:solidFill>
                <a:latin typeface="Times New Roman" pitchFamily="18" charset="0"/>
                <a:cs typeface="Times New Roman" pitchFamily="18" charset="0"/>
              </a:rPr>
              <a:t>- Điệu lí: </a:t>
            </a:r>
            <a:r>
              <a:rPr lang="en-US" sz="2400">
                <a:latin typeface="Times New Roman" pitchFamily="18" charset="0"/>
                <a:cs typeface="Times New Roman" pitchFamily="18" charset="0"/>
              </a:rPr>
              <a:t>Lí con sáo, lí hoài xuân,  lí hoài nam.</a:t>
            </a:r>
            <a:endParaRPr lang="en-US" sz="2400"/>
          </a:p>
        </p:txBody>
      </p:sp>
      <p:graphicFrame>
        <p:nvGraphicFramePr>
          <p:cNvPr id="22" name="Table 21"/>
          <p:cNvGraphicFramePr>
            <a:graphicFrameLocks noGrp="1"/>
          </p:cNvGraphicFramePr>
          <p:nvPr>
            <p:extLst>
              <p:ext uri="{D42A27DB-BD31-4B8C-83A1-F6EECF244321}">
                <p14:modId xmlns:p14="http://schemas.microsoft.com/office/powerpoint/2010/main" val="2691805400"/>
              </p:ext>
            </p:extLst>
          </p:nvPr>
        </p:nvGraphicFramePr>
        <p:xfrm>
          <a:off x="3124200" y="4800600"/>
          <a:ext cx="5943600" cy="1219200"/>
        </p:xfrm>
        <a:graphic>
          <a:graphicData uri="http://schemas.openxmlformats.org/drawingml/2006/table">
            <a:tbl>
              <a:tblPr firstRow="1" bandRow="1">
                <a:tableStyleId>{5940675A-B579-460E-94D1-54222C63F5DA}</a:tableStyleId>
              </a:tblPr>
              <a:tblGrid>
                <a:gridCol w="5943600">
                  <a:extLst>
                    <a:ext uri="{9D8B030D-6E8A-4147-A177-3AD203B41FA5}">
                      <a16:colId xmlns:a16="http://schemas.microsoft.com/office/drawing/2014/main" val="20000"/>
                    </a:ext>
                  </a:extLst>
                </a:gridCol>
              </a:tblGrid>
              <a:tr h="12192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i="1" smtClean="0">
                        <a:solidFill>
                          <a:srgbClr val="002060"/>
                        </a:solidFill>
                        <a:latin typeface="Times New Roman" pitchFamily="18" charset="0"/>
                        <a:cs typeface="Times New Roman" pitchFamily="18" charset="0"/>
                      </a:endParaRPr>
                    </a:p>
                  </a:txBody>
                  <a:tcP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763317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bwMode="auto">
          <a:xfrm>
            <a:off x="-7938" y="14288"/>
            <a:ext cx="9151938" cy="7254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en-US" sz="2000" b="1" dirty="0">
                <a:solidFill>
                  <a:srgbClr val="002060"/>
                </a:solidFill>
                <a:latin typeface="Times New Roman" pitchFamily="18" charset="0"/>
              </a:rPr>
              <a:t>TIẾT </a:t>
            </a:r>
            <a:r>
              <a:rPr lang="en-US" sz="2000" b="1" dirty="0" smtClean="0">
                <a:solidFill>
                  <a:srgbClr val="002060"/>
                </a:solidFill>
                <a:latin typeface="Times New Roman" pitchFamily="18" charset="0"/>
              </a:rPr>
              <a:t>111– </a:t>
            </a:r>
            <a:r>
              <a:rPr lang="en-US" sz="2000" b="1" u="sng" dirty="0" err="1">
                <a:solidFill>
                  <a:srgbClr val="002060"/>
                </a:solidFill>
                <a:latin typeface="Times New Roman" pitchFamily="18" charset="0"/>
                <a:cs typeface="Times New Roman" pitchFamily="18" charset="0"/>
              </a:rPr>
              <a:t>Văn</a:t>
            </a:r>
            <a:r>
              <a:rPr lang="en-US" sz="2000" b="1" u="sng" dirty="0">
                <a:solidFill>
                  <a:srgbClr val="002060"/>
                </a:solidFill>
                <a:latin typeface="Times New Roman" pitchFamily="18" charset="0"/>
                <a:cs typeface="Times New Roman" pitchFamily="18" charset="0"/>
              </a:rPr>
              <a:t> </a:t>
            </a:r>
            <a:r>
              <a:rPr lang="en-US" sz="2000" b="1" u="sng" dirty="0" err="1">
                <a:solidFill>
                  <a:srgbClr val="002060"/>
                </a:solidFill>
                <a:latin typeface="Times New Roman" pitchFamily="18" charset="0"/>
                <a:cs typeface="Times New Roman" pitchFamily="18" charset="0"/>
              </a:rPr>
              <a:t>bản</a:t>
            </a:r>
            <a:r>
              <a:rPr lang="en-US" sz="2000" b="1" dirty="0">
                <a:solidFill>
                  <a:srgbClr val="002060"/>
                </a:solidFill>
                <a:latin typeface="Times New Roman" pitchFamily="18" charset="0"/>
                <a:cs typeface="Times New Roman" pitchFamily="18" charset="0"/>
              </a:rPr>
              <a:t>: CA HUẾ TRÊN SÔNG HƯƠNG</a:t>
            </a:r>
          </a:p>
          <a:p>
            <a:pPr algn="ctr" eaLnBrk="1" hangingPunct="1">
              <a:lnSpc>
                <a:spcPct val="90000"/>
              </a:lnSpc>
            </a:pPr>
            <a:r>
              <a:rPr lang="en-US" sz="2000" b="1" dirty="0">
                <a:solidFill>
                  <a:srgbClr val="002060"/>
                </a:solidFill>
                <a:latin typeface="Times New Roman" pitchFamily="18" charset="0"/>
                <a:cs typeface="Times New Roman" pitchFamily="18" charset="0"/>
              </a:rPr>
              <a:t>                                                                                                              - </a:t>
            </a:r>
            <a:r>
              <a:rPr lang="en-US" sz="2000" b="1" dirty="0" err="1">
                <a:solidFill>
                  <a:srgbClr val="002060"/>
                </a:solidFill>
                <a:latin typeface="Times New Roman" pitchFamily="18" charset="0"/>
                <a:cs typeface="Times New Roman" pitchFamily="18" charset="0"/>
              </a:rPr>
              <a:t>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Ánh</a:t>
            </a:r>
            <a:r>
              <a:rPr lang="en-US" sz="2000" b="1" dirty="0">
                <a:solidFill>
                  <a:srgbClr val="002060"/>
                </a:solidFill>
                <a:latin typeface="Times New Roman" pitchFamily="18" charset="0"/>
                <a:cs typeface="Times New Roman" pitchFamily="18" charset="0"/>
              </a:rPr>
              <a:t> Minh-</a:t>
            </a:r>
          </a:p>
        </p:txBody>
      </p:sp>
      <p:pic>
        <p:nvPicPr>
          <p:cNvPr id="3" name="ho gia gao - phong thuy xuan thoai.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685800" y="1045864"/>
            <a:ext cx="8054974" cy="520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685800" y="6276975"/>
            <a:ext cx="8054974" cy="461963"/>
          </a:xfrm>
          <a:prstGeom prst="rect">
            <a:avLst/>
          </a:prstGeom>
          <a:solidFill>
            <a:schemeClr val="accent2">
              <a:lumMod val="40000"/>
              <a:lumOff val="60000"/>
            </a:schemeClr>
          </a:solidFill>
          <a:ln w="9525">
            <a:no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r>
              <a:rPr lang="en-US" sz="2400" b="1" smtClean="0">
                <a:solidFill>
                  <a:srgbClr val="FF0000"/>
                </a:solidFill>
                <a:latin typeface="Times New Roman" pitchFamily="18" charset="0"/>
                <a:cs typeface="Times New Roman" pitchFamily="18" charset="0"/>
              </a:rPr>
              <a:t>Hò giã gạo</a:t>
            </a:r>
          </a:p>
        </p:txBody>
      </p:sp>
      <p:pic>
        <p:nvPicPr>
          <p:cNvPr id="1026" name="Picture 2" descr="Image result for hÃ² giÃ£ gáº¡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71266"/>
            <a:ext cx="8054974" cy="5216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685800" y="6276974"/>
            <a:ext cx="8054974" cy="461963"/>
          </a:xfrm>
          <a:prstGeom prst="rect">
            <a:avLst/>
          </a:prstGeom>
          <a:solidFill>
            <a:srgbClr val="FFCCFF"/>
          </a:solidFill>
          <a:ln w="9525">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sz="2400" b="1">
                <a:solidFill>
                  <a:srgbClr val="FF0000"/>
                </a:solidFill>
                <a:latin typeface="Times New Roman" pitchFamily="18" charset="0"/>
                <a:cs typeface="Times New Roman" pitchFamily="18" charset="0"/>
              </a:rPr>
              <a:t>Hò đưa </a:t>
            </a:r>
            <a:r>
              <a:rPr lang="en-US" sz="2400" b="1" smtClean="0">
                <a:solidFill>
                  <a:srgbClr val="FF0000"/>
                </a:solidFill>
                <a:latin typeface="Times New Roman" pitchFamily="18" charset="0"/>
                <a:cs typeface="Times New Roman" pitchFamily="18" charset="0"/>
              </a:rPr>
              <a:t>linh</a:t>
            </a:r>
            <a:endParaRPr lang="en-US" sz="2400" b="1">
              <a:solidFill>
                <a:srgbClr val="FF0000"/>
              </a:solidFill>
              <a:latin typeface="Times New Roman" pitchFamily="18" charset="0"/>
              <a:cs typeface="Times New Roman" pitchFamily="18" charset="0"/>
            </a:endParaRPr>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71266"/>
            <a:ext cx="8054974" cy="518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508" y="1045865"/>
            <a:ext cx="8027265" cy="527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503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42" presetClass="exit" presetSubtype="0" fill="hold" nodeType="withEffect">
                                  <p:stCondLst>
                                    <p:cond delay="0"/>
                                  </p:stCondLst>
                                  <p:childTnLst>
                                    <p:animEffect transition="out" filter="fade">
                                      <p:cBhvr>
                                        <p:cTn id="9" dur="1000"/>
                                        <p:tgtEl>
                                          <p:spTgt spid="9"/>
                                        </p:tgtEl>
                                      </p:cBhvr>
                                    </p:animEffect>
                                    <p:anim calcmode="lin" valueType="num">
                                      <p:cBhvr>
                                        <p:cTn id="10" dur="1000"/>
                                        <p:tgtEl>
                                          <p:spTgt spid="9"/>
                                        </p:tgtEl>
                                        <p:attrNameLst>
                                          <p:attrName>ppt_x</p:attrName>
                                        </p:attrNameLst>
                                      </p:cBhvr>
                                      <p:tavLst>
                                        <p:tav tm="0">
                                          <p:val>
                                            <p:strVal val="ppt_x"/>
                                          </p:val>
                                        </p:tav>
                                        <p:tav tm="100000">
                                          <p:val>
                                            <p:strVal val="ppt_x"/>
                                          </p:val>
                                        </p:tav>
                                      </p:tavLst>
                                    </p:anim>
                                    <p:anim calcmode="lin" valueType="num">
                                      <p:cBhvr>
                                        <p:cTn id="11" dur="1000"/>
                                        <p:tgtEl>
                                          <p:spTgt spid="9"/>
                                        </p:tgtEl>
                                        <p:attrNameLst>
                                          <p:attrName>ppt_y</p:attrName>
                                        </p:attrNameLst>
                                      </p:cBhvr>
                                      <p:tavLst>
                                        <p:tav tm="0">
                                          <p:val>
                                            <p:strVal val="ppt_y"/>
                                          </p:val>
                                        </p:tav>
                                        <p:tav tm="100000">
                                          <p:val>
                                            <p:strVal val="ppt_y+.1"/>
                                          </p:val>
                                        </p:tav>
                                      </p:tavLst>
                                    </p:anim>
                                    <p:set>
                                      <p:cBhvr>
                                        <p:cTn id="12" dur="1" fill="hold">
                                          <p:stCondLst>
                                            <p:cond delay="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42" presetClass="exit" presetSubtype="0" fill="hold" nodeType="withEffect">
                                  <p:stCondLst>
                                    <p:cond delay="0"/>
                                  </p:stCondLst>
                                  <p:childTnLst>
                                    <p:animEffect transition="out" filter="fade">
                                      <p:cBhvr>
                                        <p:cTn id="22" dur="1000"/>
                                        <p:tgtEl>
                                          <p:spTgt spid="8"/>
                                        </p:tgtEl>
                                      </p:cBhvr>
                                    </p:animEffect>
                                    <p:anim calcmode="lin" valueType="num">
                                      <p:cBhvr>
                                        <p:cTn id="23" dur="1000"/>
                                        <p:tgtEl>
                                          <p:spTgt spid="8"/>
                                        </p:tgtEl>
                                        <p:attrNameLst>
                                          <p:attrName>ppt_x</p:attrName>
                                        </p:attrNameLst>
                                      </p:cBhvr>
                                      <p:tavLst>
                                        <p:tav tm="0">
                                          <p:val>
                                            <p:strVal val="ppt_x"/>
                                          </p:val>
                                        </p:tav>
                                        <p:tav tm="100000">
                                          <p:val>
                                            <p:strVal val="ppt_x"/>
                                          </p:val>
                                        </p:tav>
                                      </p:tavLst>
                                    </p:anim>
                                    <p:anim calcmode="lin" valueType="num">
                                      <p:cBhvr>
                                        <p:cTn id="24" dur="1000"/>
                                        <p:tgtEl>
                                          <p:spTgt spid="8"/>
                                        </p:tgtEl>
                                        <p:attrNameLst>
                                          <p:attrName>ppt_y</p:attrName>
                                        </p:attrNameLst>
                                      </p:cBhvr>
                                      <p:tavLst>
                                        <p:tav tm="0">
                                          <p:val>
                                            <p:strVal val="ppt_y"/>
                                          </p:val>
                                        </p:tav>
                                        <p:tav tm="100000">
                                          <p:val>
                                            <p:strVal val="ppt_y+.1"/>
                                          </p:val>
                                        </p:tav>
                                      </p:tavLst>
                                    </p:anim>
                                    <p:set>
                                      <p:cBhvr>
                                        <p:cTn id="25" dur="1" fill="hold">
                                          <p:stCondLst>
                                            <p:cond delay="999"/>
                                          </p:stCondLst>
                                        </p:cTn>
                                        <p:tgtEl>
                                          <p:spTgt spid="8"/>
                                        </p:tgtEl>
                                        <p:attrNameLst>
                                          <p:attrName>style.visibility</p:attrName>
                                        </p:attrNameLst>
                                      </p:cBhvr>
                                      <p:to>
                                        <p:strVal val="hidden"/>
                                      </p:to>
                                    </p:set>
                                  </p:childTnLst>
                                </p:cTn>
                              </p:par>
                              <p:par>
                                <p:cTn id="26" presetID="42" presetClass="exit" presetSubtype="0" fill="hold" grpId="0" nodeType="withEffect">
                                  <p:stCondLst>
                                    <p:cond delay="0"/>
                                  </p:stCondLst>
                                  <p:childTnLst>
                                    <p:animEffect transition="out" filter="fade">
                                      <p:cBhvr>
                                        <p:cTn id="27" dur="1000"/>
                                        <p:tgtEl>
                                          <p:spTgt spid="7"/>
                                        </p:tgtEl>
                                      </p:cBhvr>
                                    </p:animEffect>
                                    <p:anim calcmode="lin" valueType="num">
                                      <p:cBhvr>
                                        <p:cTn id="28" dur="1000"/>
                                        <p:tgtEl>
                                          <p:spTgt spid="7"/>
                                        </p:tgtEl>
                                        <p:attrNameLst>
                                          <p:attrName>ppt_x</p:attrName>
                                        </p:attrNameLst>
                                      </p:cBhvr>
                                      <p:tavLst>
                                        <p:tav tm="0">
                                          <p:val>
                                            <p:strVal val="ppt_x"/>
                                          </p:val>
                                        </p:tav>
                                        <p:tav tm="100000">
                                          <p:val>
                                            <p:strVal val="ppt_x"/>
                                          </p:val>
                                        </p:tav>
                                      </p:tavLst>
                                    </p:anim>
                                    <p:anim calcmode="lin" valueType="num">
                                      <p:cBhvr>
                                        <p:cTn id="29" dur="1000"/>
                                        <p:tgtEl>
                                          <p:spTgt spid="7"/>
                                        </p:tgtEl>
                                        <p:attrNameLst>
                                          <p:attrName>ppt_y</p:attrName>
                                        </p:attrNameLst>
                                      </p:cBhvr>
                                      <p:tavLst>
                                        <p:tav tm="0">
                                          <p:val>
                                            <p:strVal val="ppt_y"/>
                                          </p:val>
                                        </p:tav>
                                        <p:tav tm="100000">
                                          <p:val>
                                            <p:strVal val="ppt_y+.1"/>
                                          </p:val>
                                        </p:tav>
                                      </p:tavLst>
                                    </p:anim>
                                    <p:set>
                                      <p:cBhvr>
                                        <p:cTn id="30" dur="1" fill="hold">
                                          <p:stCondLst>
                                            <p:cond delay="9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par>
                                <p:cTn id="36" presetID="42" presetClass="exit" presetSubtype="0" fill="hold" nodeType="withEffect">
                                  <p:stCondLst>
                                    <p:cond delay="0"/>
                                  </p:stCondLst>
                                  <p:childTnLst>
                                    <p:animEffect transition="out" filter="fade">
                                      <p:cBhvr>
                                        <p:cTn id="37" dur="1000"/>
                                        <p:tgtEl>
                                          <p:spTgt spid="1026"/>
                                        </p:tgtEl>
                                      </p:cBhvr>
                                    </p:animEffect>
                                    <p:anim calcmode="lin" valueType="num">
                                      <p:cBhvr>
                                        <p:cTn id="38" dur="1000"/>
                                        <p:tgtEl>
                                          <p:spTgt spid="1026"/>
                                        </p:tgtEl>
                                        <p:attrNameLst>
                                          <p:attrName>ppt_x</p:attrName>
                                        </p:attrNameLst>
                                      </p:cBhvr>
                                      <p:tavLst>
                                        <p:tav tm="0">
                                          <p:val>
                                            <p:strVal val="ppt_x"/>
                                          </p:val>
                                        </p:tav>
                                        <p:tav tm="100000">
                                          <p:val>
                                            <p:strVal val="ppt_x"/>
                                          </p:val>
                                        </p:tav>
                                      </p:tavLst>
                                    </p:anim>
                                    <p:anim calcmode="lin" valueType="num">
                                      <p:cBhvr>
                                        <p:cTn id="39" dur="1000"/>
                                        <p:tgtEl>
                                          <p:spTgt spid="1026"/>
                                        </p:tgtEl>
                                        <p:attrNameLst>
                                          <p:attrName>ppt_y</p:attrName>
                                        </p:attrNameLst>
                                      </p:cBhvr>
                                      <p:tavLst>
                                        <p:tav tm="0">
                                          <p:val>
                                            <p:strVal val="ppt_y"/>
                                          </p:val>
                                        </p:tav>
                                        <p:tav tm="100000">
                                          <p:val>
                                            <p:strVal val="ppt_y+.1"/>
                                          </p:val>
                                        </p:tav>
                                      </p:tavLst>
                                    </p:anim>
                                    <p:set>
                                      <p:cBhvr>
                                        <p:cTn id="40"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1" fill="hold" display="0">
                  <p:stCondLst>
                    <p:cond delay="indefinite"/>
                  </p:stCondLst>
                </p:cTn>
                <p:tgtEl>
                  <p:spTgt spid="3"/>
                </p:tgtEl>
              </p:cMediaNode>
            </p:video>
          </p:childTnLst>
        </p:cTn>
      </p:par>
    </p:tnLst>
    <p:bldLst>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14471211"/>
              </p:ext>
            </p:extLst>
          </p:nvPr>
        </p:nvGraphicFramePr>
        <p:xfrm>
          <a:off x="1371600" y="1173504"/>
          <a:ext cx="6629400" cy="5151096"/>
        </p:xfrm>
        <a:graphic>
          <a:graphicData uri="http://schemas.openxmlformats.org/drawingml/2006/table">
            <a:tbl>
              <a:tblPr firstRow="1" bandRow="1">
                <a:tableStyleId>{1E171933-4619-4E11-9A3F-F7608DF75F80}</a:tableStyleId>
              </a:tblPr>
              <a:tblGrid>
                <a:gridCol w="6629400">
                  <a:extLst>
                    <a:ext uri="{9D8B030D-6E8A-4147-A177-3AD203B41FA5}">
                      <a16:colId xmlns:a16="http://schemas.microsoft.com/office/drawing/2014/main" val="20000"/>
                    </a:ext>
                  </a:extLst>
                </a:gridCol>
              </a:tblGrid>
              <a:tr h="4630737">
                <a:tc>
                  <a:txBody>
                    <a:bodyPr/>
                    <a:lstStyle/>
                    <a:p>
                      <a:pPr algn="ctr"/>
                      <a:r>
                        <a:rPr lang="en-US" sz="2400" kern="1200" smtClean="0">
                          <a:effectLst/>
                          <a:latin typeface="Times New Roman" pitchFamily="18" charset="0"/>
                          <a:cs typeface="Times New Roman" pitchFamily="18" charset="0"/>
                        </a:rPr>
                        <a:t> </a:t>
                      </a:r>
                      <a:r>
                        <a:rPr lang="en-US" sz="2400" i="0" kern="1200" smtClean="0">
                          <a:solidFill>
                            <a:srgbClr val="FF0000"/>
                          </a:solidFill>
                          <a:effectLst/>
                          <a:latin typeface="Times New Roman" pitchFamily="18" charset="0"/>
                          <a:cs typeface="Times New Roman" pitchFamily="18" charset="0"/>
                        </a:rPr>
                        <a:t>LÝ</a:t>
                      </a:r>
                      <a:r>
                        <a:rPr lang="en-US" sz="2400" i="0" kern="1200" baseline="0" smtClean="0">
                          <a:solidFill>
                            <a:srgbClr val="FF0000"/>
                          </a:solidFill>
                          <a:effectLst/>
                          <a:latin typeface="Times New Roman" pitchFamily="18" charset="0"/>
                          <a:cs typeface="Times New Roman" pitchFamily="18" charset="0"/>
                        </a:rPr>
                        <a:t> HOÀI NAM</a:t>
                      </a:r>
                      <a:endParaRPr lang="en-US" sz="2400" i="0" kern="1200" smtClean="0">
                        <a:solidFill>
                          <a:srgbClr val="FF0000"/>
                        </a:solidFill>
                        <a:effectLst/>
                        <a:latin typeface="Times New Roman" pitchFamily="18" charset="0"/>
                        <a:cs typeface="Times New Roman" pitchFamily="18" charset="0"/>
                      </a:endParaRPr>
                    </a:p>
                    <a:p>
                      <a:r>
                        <a:rPr lang="en-US" sz="2800" b="0" kern="1200" smtClean="0">
                          <a:solidFill>
                            <a:srgbClr val="002060"/>
                          </a:solidFill>
                          <a:effectLst/>
                          <a:latin typeface="Times New Roman" pitchFamily="18" charset="0"/>
                          <a:cs typeface="Times New Roman" pitchFamily="18" charset="0"/>
                        </a:rPr>
                        <a:t>       Chiều ơ chiều là chiều ơ chiều. </a:t>
                      </a:r>
                      <a:br>
                        <a:rPr lang="en-US" sz="2800" b="0" kern="1200" smtClean="0">
                          <a:solidFill>
                            <a:srgbClr val="002060"/>
                          </a:solidFill>
                          <a:effectLst/>
                          <a:latin typeface="Times New Roman" pitchFamily="18" charset="0"/>
                          <a:cs typeface="Times New Roman" pitchFamily="18" charset="0"/>
                        </a:rPr>
                      </a:br>
                      <a:r>
                        <a:rPr lang="en-US" sz="2800" b="0" kern="1200" smtClean="0">
                          <a:solidFill>
                            <a:srgbClr val="002060"/>
                          </a:solidFill>
                          <a:effectLst/>
                          <a:latin typeface="Times New Roman" pitchFamily="18" charset="0"/>
                          <a:cs typeface="Times New Roman" pitchFamily="18" charset="0"/>
                        </a:rPr>
                        <a:t>       Dắt ơ bạn ơ dắt ơ bạn ơ đèo qua đèo tà là đèo qua đèo. </a:t>
                      </a:r>
                      <a:br>
                        <a:rPr lang="en-US" sz="2800" b="0" kern="1200" smtClean="0">
                          <a:solidFill>
                            <a:srgbClr val="002060"/>
                          </a:solidFill>
                          <a:effectLst/>
                          <a:latin typeface="Times New Roman" pitchFamily="18" charset="0"/>
                          <a:cs typeface="Times New Roman" pitchFamily="18" charset="0"/>
                        </a:rPr>
                      </a:br>
                      <a:r>
                        <a:rPr lang="en-US" sz="2800" b="0" kern="1200" smtClean="0">
                          <a:solidFill>
                            <a:srgbClr val="002060"/>
                          </a:solidFill>
                          <a:effectLst/>
                          <a:latin typeface="Times New Roman" pitchFamily="18" charset="0"/>
                          <a:cs typeface="Times New Roman" pitchFamily="18" charset="0"/>
                        </a:rPr>
                        <a:t>       Chim ơ kêu chim ơ kêu tình kêu chi bên nớ.</a:t>
                      </a:r>
                      <a:br>
                        <a:rPr lang="en-US" sz="2800" b="0" kern="1200" smtClean="0">
                          <a:solidFill>
                            <a:srgbClr val="002060"/>
                          </a:solidFill>
                          <a:effectLst/>
                          <a:latin typeface="Times New Roman" pitchFamily="18" charset="0"/>
                          <a:cs typeface="Times New Roman" pitchFamily="18" charset="0"/>
                        </a:rPr>
                      </a:br>
                      <a:r>
                        <a:rPr lang="en-US" sz="2800" b="0" kern="1200" smtClean="0">
                          <a:solidFill>
                            <a:srgbClr val="002060"/>
                          </a:solidFill>
                          <a:effectLst/>
                          <a:latin typeface="Times New Roman" pitchFamily="18" charset="0"/>
                          <a:cs typeface="Times New Roman" pitchFamily="18" charset="0"/>
                        </a:rPr>
                        <a:t>       Úy... Óa... Chi rứa?...Chi rứa? </a:t>
                      </a:r>
                      <a:br>
                        <a:rPr lang="en-US" sz="2800" b="0" kern="1200" smtClean="0">
                          <a:solidFill>
                            <a:srgbClr val="002060"/>
                          </a:solidFill>
                          <a:effectLst/>
                          <a:latin typeface="Times New Roman" pitchFamily="18" charset="0"/>
                          <a:cs typeface="Times New Roman" pitchFamily="18" charset="0"/>
                        </a:rPr>
                      </a:br>
                      <a:r>
                        <a:rPr lang="en-US" sz="2800" b="0" kern="1200" smtClean="0">
                          <a:solidFill>
                            <a:srgbClr val="002060"/>
                          </a:solidFill>
                          <a:effectLst/>
                          <a:latin typeface="Times New Roman" pitchFamily="18" charset="0"/>
                          <a:cs typeface="Times New Roman" pitchFamily="18" charset="0"/>
                        </a:rPr>
                        <a:t>       Ức ức con vượn trèo tà là trèo con vượn trèo. </a:t>
                      </a:r>
                      <a:br>
                        <a:rPr lang="en-US" sz="2800" b="0" kern="1200" smtClean="0">
                          <a:solidFill>
                            <a:srgbClr val="002060"/>
                          </a:solidFill>
                          <a:effectLst/>
                          <a:latin typeface="Times New Roman" pitchFamily="18" charset="0"/>
                          <a:cs typeface="Times New Roman" pitchFamily="18" charset="0"/>
                        </a:rPr>
                      </a:br>
                      <a:r>
                        <a:rPr lang="en-US" sz="2800" b="0" kern="1200" smtClean="0">
                          <a:solidFill>
                            <a:srgbClr val="002060"/>
                          </a:solidFill>
                          <a:effectLst/>
                          <a:latin typeface="Times New Roman" pitchFamily="18" charset="0"/>
                          <a:cs typeface="Times New Roman" pitchFamily="18" charset="0"/>
                        </a:rPr>
                        <a:t>       Ni bên ni ơi hỡi con vượn trèo tà </a:t>
                      </a:r>
                      <a:r>
                        <a:rPr lang="vi-VN" sz="2800" b="0" kern="1200" smtClean="0">
                          <a:solidFill>
                            <a:srgbClr val="002060"/>
                          </a:solidFill>
                          <a:effectLst/>
                          <a:latin typeface="Times New Roman" pitchFamily="18" charset="0"/>
                          <a:cs typeface="Times New Roman" pitchFamily="18" charset="0"/>
                        </a:rPr>
                        <a:t>là</a:t>
                      </a:r>
                      <a:r>
                        <a:rPr lang="vi-VN" sz="2800" b="0" kern="1200" baseline="0" smtClean="0">
                          <a:solidFill>
                            <a:srgbClr val="002060"/>
                          </a:solidFill>
                          <a:effectLst/>
                          <a:latin typeface="Times New Roman" pitchFamily="18" charset="0"/>
                          <a:cs typeface="Times New Roman" pitchFamily="18" charset="0"/>
                        </a:rPr>
                        <a:t> </a:t>
                      </a:r>
                      <a:r>
                        <a:rPr lang="en-US" sz="2800" b="0" kern="1200" smtClean="0">
                          <a:solidFill>
                            <a:srgbClr val="002060"/>
                          </a:solidFill>
                          <a:effectLst/>
                          <a:latin typeface="Times New Roman" pitchFamily="18" charset="0"/>
                          <a:cs typeface="Times New Roman" pitchFamily="18" charset="0"/>
                        </a:rPr>
                        <a:t>ni bên ni.</a:t>
                      </a:r>
                    </a:p>
                    <a:p>
                      <a:r>
                        <a:rPr lang="en-US" sz="2800" b="0" kern="1200" smtClean="0">
                          <a:solidFill>
                            <a:srgbClr val="002060"/>
                          </a:solidFill>
                          <a:effectLst/>
                          <a:latin typeface="Times New Roman" pitchFamily="18" charset="0"/>
                          <a:cs typeface="Times New Roman" pitchFamily="18" charset="0"/>
                        </a:rPr>
                        <a:t>   […]</a:t>
                      </a:r>
                      <a:endParaRPr lang="en-US" sz="2800" b="0">
                        <a:solidFill>
                          <a:srgbClr val="002060"/>
                        </a:solidFill>
                        <a:latin typeface="Times New Roman" pitchFamily="18" charset="0"/>
                        <a:cs typeface="Times New Roman" pitchFamily="18" charset="0"/>
                      </a:endParaRPr>
                    </a:p>
                  </a:txBody>
                  <a:tcPr marL="91456" marR="91456" marT="45708" marB="45708">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5" name="Title 7"/>
          <p:cNvSpPr txBox="1">
            <a:spLocks/>
          </p:cNvSpPr>
          <p:nvPr/>
        </p:nvSpPr>
        <p:spPr bwMode="auto">
          <a:xfrm>
            <a:off x="-7938" y="14288"/>
            <a:ext cx="9151938" cy="72548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en-US" sz="2000" b="1" dirty="0">
                <a:solidFill>
                  <a:srgbClr val="002060"/>
                </a:solidFill>
                <a:latin typeface="Times New Roman" pitchFamily="18" charset="0"/>
              </a:rPr>
              <a:t>TIẾT </a:t>
            </a:r>
            <a:r>
              <a:rPr lang="en-US" sz="2000" b="1" dirty="0" smtClean="0">
                <a:solidFill>
                  <a:srgbClr val="002060"/>
                </a:solidFill>
                <a:latin typeface="Times New Roman" pitchFamily="18" charset="0"/>
              </a:rPr>
              <a:t>111 </a:t>
            </a:r>
            <a:r>
              <a:rPr lang="en-US" sz="2000" b="1" dirty="0">
                <a:solidFill>
                  <a:srgbClr val="002060"/>
                </a:solidFill>
                <a:latin typeface="Times New Roman" pitchFamily="18" charset="0"/>
              </a:rPr>
              <a:t>– </a:t>
            </a:r>
            <a:r>
              <a:rPr lang="en-US" sz="2000" b="1" u="sng" dirty="0" err="1">
                <a:solidFill>
                  <a:srgbClr val="002060"/>
                </a:solidFill>
                <a:latin typeface="Times New Roman" pitchFamily="18" charset="0"/>
                <a:cs typeface="Times New Roman" pitchFamily="18" charset="0"/>
              </a:rPr>
              <a:t>Văn</a:t>
            </a:r>
            <a:r>
              <a:rPr lang="en-US" sz="2000" b="1" u="sng" dirty="0">
                <a:solidFill>
                  <a:srgbClr val="002060"/>
                </a:solidFill>
                <a:latin typeface="Times New Roman" pitchFamily="18" charset="0"/>
                <a:cs typeface="Times New Roman" pitchFamily="18" charset="0"/>
              </a:rPr>
              <a:t> </a:t>
            </a:r>
            <a:r>
              <a:rPr lang="en-US" sz="2000" b="1" u="sng" dirty="0" err="1">
                <a:solidFill>
                  <a:srgbClr val="002060"/>
                </a:solidFill>
                <a:latin typeface="Times New Roman" pitchFamily="18" charset="0"/>
                <a:cs typeface="Times New Roman" pitchFamily="18" charset="0"/>
              </a:rPr>
              <a:t>bản</a:t>
            </a:r>
            <a:r>
              <a:rPr lang="en-US" sz="2000" b="1" dirty="0">
                <a:solidFill>
                  <a:srgbClr val="002060"/>
                </a:solidFill>
                <a:latin typeface="Times New Roman" pitchFamily="18" charset="0"/>
                <a:cs typeface="Times New Roman" pitchFamily="18" charset="0"/>
              </a:rPr>
              <a:t>: CA HUẾ TRÊN SÔNG HƯƠNG</a:t>
            </a:r>
          </a:p>
          <a:p>
            <a:pPr algn="ctr" eaLnBrk="1" hangingPunct="1">
              <a:lnSpc>
                <a:spcPct val="90000"/>
              </a:lnSpc>
            </a:pPr>
            <a:r>
              <a:rPr lang="en-US" sz="2000" b="1" dirty="0">
                <a:solidFill>
                  <a:srgbClr val="002060"/>
                </a:solidFill>
                <a:latin typeface="Times New Roman" pitchFamily="18" charset="0"/>
                <a:cs typeface="Times New Roman" pitchFamily="18" charset="0"/>
              </a:rPr>
              <a:t>                                                                                                              - </a:t>
            </a:r>
            <a:r>
              <a:rPr lang="en-US" sz="2000" b="1" dirty="0" err="1">
                <a:solidFill>
                  <a:srgbClr val="002060"/>
                </a:solidFill>
                <a:latin typeface="Times New Roman" pitchFamily="18" charset="0"/>
                <a:cs typeface="Times New Roman" pitchFamily="18" charset="0"/>
              </a:rPr>
              <a:t>Hà</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Ánh</a:t>
            </a:r>
            <a:r>
              <a:rPr lang="en-US" sz="2000" b="1" dirty="0">
                <a:solidFill>
                  <a:srgbClr val="002060"/>
                </a:solidFill>
                <a:latin typeface="Times New Roman" pitchFamily="18" charset="0"/>
                <a:cs typeface="Times New Roman" pitchFamily="18" charset="0"/>
              </a:rPr>
              <a:t> Minh-</a:t>
            </a:r>
          </a:p>
        </p:txBody>
      </p:sp>
    </p:spTree>
    <p:extLst>
      <p:ext uri="{BB962C8B-B14F-4D97-AF65-F5344CB8AC3E}">
        <p14:creationId xmlns:p14="http://schemas.microsoft.com/office/powerpoint/2010/main" val="35118628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TotalTime>
  <Words>1409</Words>
  <Application>Microsoft Office PowerPoint</Application>
  <PresentationFormat>On-screen Show (4:3)</PresentationFormat>
  <Paragraphs>197</Paragraphs>
  <Slides>25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.VnTime</vt:lpstr>
      <vt:lpstr>Arial</vt:lpstr>
      <vt:lpstr>Calibri</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Computer - Printer - Photocopy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ThanhHa123</dc:creator>
  <cp:lastModifiedBy>Techsi.vn</cp:lastModifiedBy>
  <cp:revision>150</cp:revision>
  <cp:lastPrinted>2019-04-01T13:17:57Z</cp:lastPrinted>
  <dcterms:created xsi:type="dcterms:W3CDTF">2019-03-22T13:23:32Z</dcterms:created>
  <dcterms:modified xsi:type="dcterms:W3CDTF">2022-04-07T02:01:06Z</dcterms:modified>
</cp:coreProperties>
</file>