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  <p:sldMasterId id="2147483710" r:id="rId2"/>
    <p:sldMasterId id="2147483722" r:id="rId3"/>
    <p:sldMasterId id="2147483746" r:id="rId4"/>
    <p:sldMasterId id="2147483786" r:id="rId5"/>
    <p:sldMasterId id="2147483810" r:id="rId6"/>
    <p:sldMasterId id="2147483858" r:id="rId7"/>
  </p:sldMasterIdLst>
  <p:notesMasterIdLst>
    <p:notesMasterId r:id="rId31"/>
  </p:notesMasterIdLst>
  <p:sldIdLst>
    <p:sldId id="264" r:id="rId8"/>
    <p:sldId id="265" r:id="rId9"/>
    <p:sldId id="271" r:id="rId10"/>
    <p:sldId id="272" r:id="rId11"/>
    <p:sldId id="294" r:id="rId12"/>
    <p:sldId id="292" r:id="rId13"/>
    <p:sldId id="269" r:id="rId14"/>
    <p:sldId id="268" r:id="rId15"/>
    <p:sldId id="273" r:id="rId16"/>
    <p:sldId id="278" r:id="rId17"/>
    <p:sldId id="276" r:id="rId18"/>
    <p:sldId id="315" r:id="rId19"/>
    <p:sldId id="301" r:id="rId20"/>
    <p:sldId id="320" r:id="rId21"/>
    <p:sldId id="317" r:id="rId22"/>
    <p:sldId id="321" r:id="rId23"/>
    <p:sldId id="322" r:id="rId24"/>
    <p:sldId id="318" r:id="rId25"/>
    <p:sldId id="319" r:id="rId26"/>
    <p:sldId id="323" r:id="rId27"/>
    <p:sldId id="277" r:id="rId28"/>
    <p:sldId id="313" r:id="rId29"/>
    <p:sldId id="314" r:id="rId30"/>
  </p:sldIdLst>
  <p:sldSz cx="9144000" cy="6858000" type="screen4x3"/>
  <p:notesSz cx="6858000" cy="9144000"/>
  <p:custDataLst>
    <p:tags r:id="rId3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FFCC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tags" Target="tags/tag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theme" Target="theme/theme1.xml"/><Relationship Id="rId8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4B8810-B15D-40C2-B9FD-51065FDB76D6}" type="datetimeFigureOut">
              <a:rPr lang="en-US" smtClean="0"/>
              <a:pPr/>
              <a:t>4/22/2022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29D62A-C239-4EE5-9155-5405A0F44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499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9D62A-C239-4EE5-9155-5405A0F4420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84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9D62A-C239-4EE5-9155-5405A0F4420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772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9D62A-C239-4EE5-9155-5405A0F4420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367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9D62A-C239-4EE5-9155-5405A0F4420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2368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9D62A-C239-4EE5-9155-5405A0F4420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5606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9D62A-C239-4EE5-9155-5405A0F44208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2353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9D62A-C239-4EE5-9155-5405A0F4420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531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9D62A-C239-4EE5-9155-5405A0F44208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8753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9D62A-C239-4EE5-9155-5405A0F4420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799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9D62A-C239-4EE5-9155-5405A0F4420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915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9D62A-C239-4EE5-9155-5405A0F4420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7864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9D62A-C239-4EE5-9155-5405A0F4420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7712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9D62A-C239-4EE5-9155-5405A0F4420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4038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9D62A-C239-4EE5-9155-5405A0F4420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3874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9D62A-C239-4EE5-9155-5405A0F4420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1333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9D62A-C239-4EE5-9155-5405A0F4420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352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5D4E2-41D9-44FA-AD44-9C79746EE63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74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67641-A7DF-44C9-B191-D5BD8E25C83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398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6716C-353E-482B-A04C-831A7835F89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076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5D4E2-41D9-44FA-AD44-9C79746EE63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051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AC545-B26C-4539-8FE3-73B4F112A25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00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2E2DB-4E5D-458D-BB55-46240BD25CC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296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79517-D573-4416-8C43-41FECDBD6DF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355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1F702-4A77-434C-97CD-78B19B78479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9916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0D6BB-3A50-4CEF-9725-2E40D5ACB68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7459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5DB97-0ED8-4ACB-928B-10BEF7B6578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4316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782BC-B81C-4490-A490-5413B0EDB97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366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AC545-B26C-4539-8FE3-73B4F112A25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5220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8902C-1B9E-4383-8376-C3F54556605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7272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67641-A7DF-44C9-B191-D5BD8E25C83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1788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6716C-353E-482B-A04C-831A7835F89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4669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5D4E2-41D9-44FA-AD44-9C79746EE63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6279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AC545-B26C-4539-8FE3-73B4F112A25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8593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2E2DB-4E5D-458D-BB55-46240BD25CC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0941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79517-D573-4416-8C43-41FECDBD6DF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4223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1F702-4A77-434C-97CD-78B19B78479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9381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0D6BB-3A50-4CEF-9725-2E40D5ACB68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8530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5DB97-0ED8-4ACB-928B-10BEF7B6578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797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2E2DB-4E5D-458D-BB55-46240BD25CC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66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782BC-B81C-4490-A490-5413B0EDB97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9217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8902C-1B9E-4383-8376-C3F54556605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8806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67641-A7DF-44C9-B191-D5BD8E25C83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4490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6716C-353E-482B-A04C-831A7835F89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6692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5D4E2-41D9-44FA-AD44-9C79746EE63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80967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AC545-B26C-4539-8FE3-73B4F112A25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96426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2E2DB-4E5D-458D-BB55-46240BD25CC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39234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79517-D573-4416-8C43-41FECDBD6DF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65288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1F702-4A77-434C-97CD-78B19B78479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19337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0D6BB-3A50-4CEF-9725-2E40D5ACB68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60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79517-D573-4416-8C43-41FECDBD6DF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17962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5DB97-0ED8-4ACB-928B-10BEF7B6578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93935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782BC-B81C-4490-A490-5413B0EDB97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71636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8902C-1B9E-4383-8376-C3F54556605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74625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67641-A7DF-44C9-B191-D5BD8E25C83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0211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6716C-353E-482B-A04C-831A7835F89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43435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6659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08895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602796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0263" y="1209675"/>
            <a:ext cx="3844925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7588" y="1209675"/>
            <a:ext cx="3846512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38421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628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1F702-4A77-434C-97CD-78B19B78479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78936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88436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031936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562264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124605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39776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880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880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110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54B5AC-ED88-4892-8993-970C9E31C66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21096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3D14FC-19A0-451E-9AA4-868AC86A460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84132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C0A605-CD37-4BDC-8FE2-0A081D989E7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3630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71F2A4-132F-4728-8F76-64A0F005C1E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618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0D6BB-3A50-4CEF-9725-2E40D5ACB68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41078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B98EFB-F02F-4CCC-93AF-D1DC58D3442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37260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226A8-546E-420C-B44C-9477BD2787D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4917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B41FC8-4D34-490F-8BC0-72F879A254B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77427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9E29D-9BCB-48DB-B286-E67E579B4A9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844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78702C-615A-42E6-BC5A-869581D3EE0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98095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2E3E3-E753-4703-B4CD-8186C2B33E4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8821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DA56A-F983-47E2-B006-2B7BD7206B7E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34851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54B5AC-ED88-4892-8993-970C9E31C66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8922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3D14FC-19A0-451E-9AA4-868AC86A460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33306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C0A605-CD37-4BDC-8FE2-0A081D989E7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65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5DB97-0ED8-4ACB-928B-10BEF7B6578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1718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71F2A4-132F-4728-8F76-64A0F005C1E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89523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B98EFB-F02F-4CCC-93AF-D1DC58D3442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13407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226A8-546E-420C-B44C-9477BD2787D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80224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B41FC8-4D34-490F-8BC0-72F879A254B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97024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9E29D-9BCB-48DB-B286-E67E579B4A9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01844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78702C-615A-42E6-BC5A-869581D3EE0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70480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2E3E3-E753-4703-B4CD-8186C2B33E4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79465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DA56A-F983-47E2-B006-2B7BD7206B7E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33054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661FD52-2C70-4799-9680-367D7FEF7D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782BC-B81C-4490-A490-5413B0EDB97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6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8902C-1B9E-4383-8376-C3F54556605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30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slideLayout" Target="../slideLayouts/slideLayout78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3B66E-F742-48A9-9860-98C11495C844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048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3B66E-F742-48A9-9860-98C11495C844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222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3B66E-F742-48A9-9860-98C11495C844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642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3B66E-F742-48A9-9860-98C11495C844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926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1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0263" y="1209675"/>
            <a:ext cx="7843837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</p:txBody>
      </p:sp>
      <p:sp>
        <p:nvSpPr>
          <p:cNvPr id="160772" name="Title Placeholder 5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60773" name="Line 5"/>
          <p:cNvSpPr>
            <a:spLocks noChangeShapeType="1"/>
          </p:cNvSpPr>
          <p:nvPr/>
        </p:nvSpPr>
        <p:spPr bwMode="auto">
          <a:xfrm flipV="1">
            <a:off x="0" y="6553200"/>
            <a:ext cx="9144000" cy="0"/>
          </a:xfrm>
          <a:prstGeom prst="line">
            <a:avLst/>
          </a:prstGeom>
          <a:noFill/>
          <a:ln w="254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4D4D4D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038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u"/>
        <a:defRPr sz="2000" b="1">
          <a:solidFill>
            <a:schemeClr val="folHlink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CFBEE6-5610-410E-B34F-A052CCDB723B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959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CFBEE6-5610-410E-B34F-A052CCDB723B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242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  <p:sldLayoutId id="214748387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934200"/>
          </a:xfrm>
          <a:prstGeom prst="rect">
            <a:avLst/>
          </a:prstGeom>
        </p:spPr>
      </p:pic>
      <p:sp>
        <p:nvSpPr>
          <p:cNvPr id="48158" name="WordArt 30"/>
          <p:cNvSpPr>
            <a:spLocks noChangeArrowheads="1" noChangeShapeType="1" noTextEdit="1"/>
          </p:cNvSpPr>
          <p:nvPr/>
        </p:nvSpPr>
        <p:spPr bwMode="auto">
          <a:xfrm>
            <a:off x="228600" y="2057400"/>
            <a:ext cx="1752600" cy="48577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 smtClean="0">
                <a:ln w="19050">
                  <a:solidFill>
                    <a:srgbClr val="FFFF00"/>
                  </a:solidFill>
                  <a:miter lim="800000"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TIẾT </a:t>
            </a:r>
            <a:r>
              <a:rPr lang="en-US" sz="3600" b="1" kern="10" smtClean="0">
                <a:ln w="19050">
                  <a:solidFill>
                    <a:srgbClr val="FFFF00"/>
                  </a:solidFill>
                  <a:miter lim="800000"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119:</a:t>
            </a:r>
            <a:endParaRPr lang="en-US" sz="3600" b="1" kern="10" dirty="0" smtClean="0">
              <a:ln w="19050">
                <a:solidFill>
                  <a:srgbClr val="FFFF00"/>
                </a:solidFill>
                <a:miter lim="800000"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8159" name="WordArt 31"/>
          <p:cNvSpPr>
            <a:spLocks noChangeArrowheads="1" noChangeShapeType="1" noTextEdit="1"/>
          </p:cNvSpPr>
          <p:nvPr/>
        </p:nvSpPr>
        <p:spPr bwMode="auto">
          <a:xfrm>
            <a:off x="609600" y="2895600"/>
            <a:ext cx="7620000" cy="2895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kern="10" dirty="0" smtClean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HỘI THOẠI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609600"/>
            <a:ext cx="8686800" cy="67710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TRƯỜNG THCS </a:t>
            </a: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LÊ QUÝ ĐÔN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703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2000"/>
                                        <p:tgtEl>
                                          <p:spTgt spid="48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2000"/>
                                        <p:tgtEl>
                                          <p:spTgt spid="48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58" grpId="0" animBg="1"/>
      <p:bldP spid="48159" grpId="0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79" name="Rectangle 27"/>
          <p:cNvSpPr>
            <a:spLocks noChangeArrowheads="1"/>
          </p:cNvSpPr>
          <p:nvPr/>
        </p:nvSpPr>
        <p:spPr bwMode="auto">
          <a:xfrm>
            <a:off x="150694" y="2819400"/>
            <a:ext cx="90678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-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Vai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 xã hội được xác định bằng các quan hệ xã hội 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+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Quan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hệ trên - dưới hay ngang hàng 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itchFamily="18" charset="0"/>
              </a:rPr>
              <a:t>(theo tuổi tác, thứ bậc trong gia đình và xã hội)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+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Quan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hệ thân – sơ </a:t>
            </a:r>
            <a:r>
              <a:rPr lang="en-US" altLang="en-US" sz="2800" b="1" i="1" dirty="0" smtClean="0">
                <a:solidFill>
                  <a:srgbClr val="0000CC"/>
                </a:solidFill>
                <a:latin typeface="Times New Roman" pitchFamily="18" charset="0"/>
              </a:rPr>
              <a:t>(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itchFamily="18" charset="0"/>
              </a:rPr>
              <a:t>mức độ quen </a:t>
            </a:r>
            <a:r>
              <a:rPr lang="en-US" alt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biết</a:t>
            </a:r>
            <a:r>
              <a:rPr lang="en-US" altLang="en-US" sz="2800" b="1" i="1" dirty="0" smtClean="0">
                <a:solidFill>
                  <a:srgbClr val="0000CC"/>
                </a:solidFill>
                <a:latin typeface="Times New Roman" pitchFamily="18" charset="0"/>
              </a:rPr>
              <a:t>)</a:t>
            </a:r>
            <a:endParaRPr lang="en-US" altLang="en-US" sz="2800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" name="Rectangle 22"/>
          <p:cNvSpPr>
            <a:spLocks noChangeArrowheads="1"/>
          </p:cNvSpPr>
          <p:nvPr/>
        </p:nvSpPr>
        <p:spPr bwMode="auto">
          <a:xfrm>
            <a:off x="-27296" y="0"/>
            <a:ext cx="9171296" cy="584775"/>
          </a:xfrm>
          <a:prstGeom prst="rect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/>
          <a:ex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u="sng" dirty="0">
                <a:solidFill>
                  <a:srgbClr val="FFFF00"/>
                </a:solidFill>
                <a:latin typeface="Times New Roman" pitchFamily="18" charset="0"/>
              </a:rPr>
              <a:t>I. VAI XÃ HỘI TRONG HỘI THOẠI</a:t>
            </a:r>
          </a:p>
        </p:txBody>
      </p:sp>
      <p:sp>
        <p:nvSpPr>
          <p:cNvPr id="6" name="Rectangle 27"/>
          <p:cNvSpPr>
            <a:spLocks noChangeArrowheads="1"/>
          </p:cNvSpPr>
          <p:nvPr/>
        </p:nvSpPr>
        <p:spPr bwMode="auto">
          <a:xfrm>
            <a:off x="138752" y="685800"/>
            <a:ext cx="649064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1.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Xét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ví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dụ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: (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sgk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0694" y="1419613"/>
            <a:ext cx="8305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en-US" sz="3000" b="1" dirty="0" smtClean="0">
                <a:solidFill>
                  <a:srgbClr val="FF0000"/>
                </a:solidFill>
                <a:latin typeface="Times New Roman" pitchFamily="18" charset="0"/>
                <a:sym typeface="Wingdings" panose="05000000000000000000" pitchFamily="2" charset="2"/>
              </a:rPr>
              <a:t>2. </a:t>
            </a:r>
            <a:r>
              <a:rPr lang="en-US" altLang="en-US" sz="3000" b="1" dirty="0" err="1" smtClean="0">
                <a:solidFill>
                  <a:srgbClr val="FF0000"/>
                </a:solidFill>
                <a:latin typeface="Times New Roman" pitchFamily="18" charset="0"/>
                <a:sym typeface="Wingdings" panose="05000000000000000000" pitchFamily="2" charset="2"/>
              </a:rPr>
              <a:t>Kết</a:t>
            </a:r>
            <a:r>
              <a:rPr lang="en-US" altLang="en-US" sz="3000" b="1" dirty="0" smtClean="0">
                <a:solidFill>
                  <a:srgbClr val="FF0000"/>
                </a:solidFill>
                <a:latin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b="1" dirty="0" err="1" smtClean="0">
                <a:solidFill>
                  <a:srgbClr val="FF0000"/>
                </a:solidFill>
                <a:latin typeface="Times New Roman" pitchFamily="18" charset="0"/>
                <a:sym typeface="Wingdings" panose="05000000000000000000" pitchFamily="2" charset="2"/>
              </a:rPr>
              <a:t>luận</a:t>
            </a:r>
            <a:r>
              <a:rPr lang="en-US" altLang="en-US" sz="3000" b="1" dirty="0" smtClean="0">
                <a:solidFill>
                  <a:srgbClr val="FF0000"/>
                </a:solidFill>
                <a:latin typeface="Times New Roman" pitchFamily="18" charset="0"/>
                <a:sym typeface="Wingdings" panose="05000000000000000000" pitchFamily="2" charset="2"/>
              </a:rPr>
              <a:t>:</a:t>
            </a:r>
          </a:p>
          <a:p>
            <a:pPr lvl="0"/>
            <a:r>
              <a:rPr lang="en-US" altLang="en-US" sz="3000" b="1" dirty="0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- </a:t>
            </a:r>
            <a:r>
              <a:rPr lang="en-US" altLang="en-US" sz="3000" b="1" i="1" dirty="0" err="1" smtClean="0">
                <a:solidFill>
                  <a:srgbClr val="0000CC"/>
                </a:solidFill>
                <a:latin typeface="Times New Roman" pitchFamily="18" charset="0"/>
              </a:rPr>
              <a:t>Vai</a:t>
            </a:r>
            <a:r>
              <a:rPr lang="en-US" altLang="en-US" sz="3000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xã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hội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u="sng" dirty="0" err="1">
                <a:solidFill>
                  <a:srgbClr val="0000CC"/>
                </a:solidFill>
                <a:latin typeface="Times New Roman" pitchFamily="18" charset="0"/>
              </a:rPr>
              <a:t>vị</a:t>
            </a:r>
            <a:r>
              <a:rPr lang="en-US" altLang="en-US" sz="3000" b="1" i="1" u="sng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u="sng" dirty="0" err="1">
                <a:solidFill>
                  <a:srgbClr val="0000CC"/>
                </a:solidFill>
                <a:latin typeface="Times New Roman" pitchFamily="18" charset="0"/>
              </a:rPr>
              <a:t>trí</a:t>
            </a:r>
            <a:r>
              <a:rPr lang="en-US" altLang="en-US" sz="3000" b="1" i="1" u="sng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tham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gia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hội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thoại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đối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với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khác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trong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cuộc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thoại</a:t>
            </a:r>
            <a:r>
              <a:rPr lang="en-US" altLang="en-US" sz="3000" b="1" i="1" dirty="0" smtClean="0">
                <a:solidFill>
                  <a:srgbClr val="0000CC"/>
                </a:solidFill>
                <a:latin typeface="Times New Roman" pitchFamily="18" charset="0"/>
              </a:rPr>
              <a:t>.</a:t>
            </a:r>
            <a:endParaRPr lang="en-US" altLang="en-US" sz="3000" b="1" i="1" dirty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32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9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9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52400" y="381000"/>
            <a:ext cx="4572000" cy="2133600"/>
          </a:xfrm>
        </p:spPr>
        <p:txBody>
          <a:bodyPr/>
          <a:lstStyle/>
          <a:p>
            <a:pPr algn="l"/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-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Cô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giáo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Hôm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nay tổ nào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trực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nhật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?</a:t>
            </a:r>
            <a:endParaRPr lang="en-US" altLang="en-US" b="1" dirty="0">
              <a:solidFill>
                <a:srgbClr val="FF0000"/>
              </a:solidFill>
              <a:latin typeface="Times New Roman" pitchFamily="18" charset="0"/>
            </a:endParaRPr>
          </a:p>
          <a:p>
            <a:pPr algn="l"/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-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Học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sinh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: Dạ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t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hưa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cô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tổ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một trực nhật ạ.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5800" y="4267200"/>
            <a:ext cx="4343400" cy="1524000"/>
          </a:xfrm>
        </p:spPr>
        <p:txBody>
          <a:bodyPr/>
          <a:lstStyle/>
          <a:p>
            <a:pPr algn="l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Cô giáo: Hôm nay sao em đi học muộn?</a:t>
            </a:r>
            <a:b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Lan: Em quên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4800600" y="1295400"/>
            <a:ext cx="8382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Arrow 3"/>
          <p:cNvSpPr/>
          <p:nvPr/>
        </p:nvSpPr>
        <p:spPr>
          <a:xfrm>
            <a:off x="3692236" y="4800600"/>
            <a:ext cx="762000" cy="304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Process 4"/>
          <p:cNvSpPr/>
          <p:nvPr/>
        </p:nvSpPr>
        <p:spPr>
          <a:xfrm>
            <a:off x="5867400" y="457200"/>
            <a:ext cx="3124200" cy="19812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 tiếp với cô (thuộc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cả về tuổi tác lẫn thứ bậc xã hội nên lễ phép, thêm tình thái từ trong câu.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Flowchart: Process 7"/>
          <p:cNvSpPr/>
          <p:nvPr/>
        </p:nvSpPr>
        <p:spPr>
          <a:xfrm>
            <a:off x="457200" y="3505200"/>
            <a:ext cx="3124200" cy="28956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 tiếp với cô (thuộc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cả về tuổi tác lẫn thứ bậc xã hội không được nói tỉnh lược, nói cộc lốc như thế cách ửng xử không lễ phép.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965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build="p"/>
      <p:bldP spid="2" grpId="0"/>
      <p:bldP spid="3" grpId="0" animBg="1"/>
      <p:bldP spid="4" grpId="0" animBg="1"/>
      <p:bldP spid="5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79" name="Rectangle 27"/>
          <p:cNvSpPr>
            <a:spLocks noChangeArrowheads="1"/>
          </p:cNvSpPr>
          <p:nvPr/>
        </p:nvSpPr>
        <p:spPr bwMode="auto">
          <a:xfrm>
            <a:off x="150694" y="2819400"/>
            <a:ext cx="90678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-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Vai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 xã hội được xác định bằng các quan hệ xã hội 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+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Quan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hệ trên - dưới hay ngang hàng 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itchFamily="18" charset="0"/>
              </a:rPr>
              <a:t>(theo tuổi tác, thứ bậc trong gia đình và xã hội)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+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Quan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hệ thân – sơ </a:t>
            </a:r>
            <a:r>
              <a:rPr lang="en-US" altLang="en-US" sz="2800" b="1" i="1" dirty="0" smtClean="0">
                <a:solidFill>
                  <a:srgbClr val="0000CC"/>
                </a:solidFill>
                <a:latin typeface="Times New Roman" pitchFamily="18" charset="0"/>
              </a:rPr>
              <a:t>(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itchFamily="18" charset="0"/>
              </a:rPr>
              <a:t>mức độ quen </a:t>
            </a:r>
            <a:r>
              <a:rPr lang="en-US" alt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biết</a:t>
            </a:r>
            <a:r>
              <a:rPr lang="en-US" altLang="en-US" sz="2800" b="1" i="1" dirty="0" smtClean="0">
                <a:solidFill>
                  <a:srgbClr val="0000CC"/>
                </a:solidFill>
                <a:latin typeface="Times New Roman" pitchFamily="18" charset="0"/>
              </a:rPr>
              <a:t>)</a:t>
            </a:r>
            <a:endParaRPr lang="en-US" altLang="en-US" sz="2800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" name="Rectangle 22"/>
          <p:cNvSpPr>
            <a:spLocks noChangeArrowheads="1"/>
          </p:cNvSpPr>
          <p:nvPr/>
        </p:nvSpPr>
        <p:spPr bwMode="auto">
          <a:xfrm>
            <a:off x="-27296" y="0"/>
            <a:ext cx="9171296" cy="584775"/>
          </a:xfrm>
          <a:prstGeom prst="rect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/>
          <a:ex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u="sng" dirty="0">
                <a:solidFill>
                  <a:srgbClr val="FFFF00"/>
                </a:solidFill>
                <a:latin typeface="Times New Roman" pitchFamily="18" charset="0"/>
              </a:rPr>
              <a:t>I. VAI XÃ HỘI TRONG HỘI THOẠI</a:t>
            </a:r>
          </a:p>
        </p:txBody>
      </p:sp>
      <p:sp>
        <p:nvSpPr>
          <p:cNvPr id="6" name="Rectangle 27"/>
          <p:cNvSpPr>
            <a:spLocks noChangeArrowheads="1"/>
          </p:cNvSpPr>
          <p:nvPr/>
        </p:nvSpPr>
        <p:spPr bwMode="auto">
          <a:xfrm>
            <a:off x="138752" y="685800"/>
            <a:ext cx="649064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1.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Xét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ví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dụ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: (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sgk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0694" y="1419613"/>
            <a:ext cx="8305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en-US" sz="3000" b="1" dirty="0" smtClean="0">
                <a:solidFill>
                  <a:srgbClr val="FF0000"/>
                </a:solidFill>
                <a:latin typeface="Times New Roman" pitchFamily="18" charset="0"/>
                <a:sym typeface="Wingdings" panose="05000000000000000000" pitchFamily="2" charset="2"/>
              </a:rPr>
              <a:t>2. </a:t>
            </a:r>
            <a:r>
              <a:rPr lang="en-US" altLang="en-US" sz="3000" b="1" dirty="0" err="1" smtClean="0">
                <a:solidFill>
                  <a:srgbClr val="FF0000"/>
                </a:solidFill>
                <a:latin typeface="Times New Roman" pitchFamily="18" charset="0"/>
                <a:sym typeface="Wingdings" panose="05000000000000000000" pitchFamily="2" charset="2"/>
              </a:rPr>
              <a:t>Kết</a:t>
            </a:r>
            <a:r>
              <a:rPr lang="en-US" altLang="en-US" sz="3000" b="1" dirty="0" smtClean="0">
                <a:solidFill>
                  <a:srgbClr val="FF0000"/>
                </a:solidFill>
                <a:latin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b="1" dirty="0" err="1" smtClean="0">
                <a:solidFill>
                  <a:srgbClr val="FF0000"/>
                </a:solidFill>
                <a:latin typeface="Times New Roman" pitchFamily="18" charset="0"/>
                <a:sym typeface="Wingdings" panose="05000000000000000000" pitchFamily="2" charset="2"/>
              </a:rPr>
              <a:t>luận</a:t>
            </a:r>
            <a:r>
              <a:rPr lang="en-US" altLang="en-US" sz="3000" b="1" dirty="0" smtClean="0">
                <a:solidFill>
                  <a:srgbClr val="FF0000"/>
                </a:solidFill>
                <a:latin typeface="Times New Roman" pitchFamily="18" charset="0"/>
                <a:sym typeface="Wingdings" panose="05000000000000000000" pitchFamily="2" charset="2"/>
              </a:rPr>
              <a:t>:</a:t>
            </a:r>
          </a:p>
          <a:p>
            <a:pPr lvl="0"/>
            <a:r>
              <a:rPr lang="en-US" altLang="en-US" sz="3000" b="1" dirty="0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- </a:t>
            </a:r>
            <a:r>
              <a:rPr lang="en-US" altLang="en-US" sz="3000" b="1" i="1" dirty="0" err="1" smtClean="0">
                <a:solidFill>
                  <a:srgbClr val="0000CC"/>
                </a:solidFill>
                <a:latin typeface="Times New Roman" pitchFamily="18" charset="0"/>
              </a:rPr>
              <a:t>Vai</a:t>
            </a:r>
            <a:r>
              <a:rPr lang="en-US" altLang="en-US" sz="3000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xã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hội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u="sng" dirty="0" err="1">
                <a:solidFill>
                  <a:srgbClr val="0000CC"/>
                </a:solidFill>
                <a:latin typeface="Times New Roman" pitchFamily="18" charset="0"/>
              </a:rPr>
              <a:t>vị</a:t>
            </a:r>
            <a:r>
              <a:rPr lang="en-US" altLang="en-US" sz="3000" b="1" i="1" u="sng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u="sng" dirty="0" err="1">
                <a:solidFill>
                  <a:srgbClr val="0000CC"/>
                </a:solidFill>
                <a:latin typeface="Times New Roman" pitchFamily="18" charset="0"/>
              </a:rPr>
              <a:t>trí</a:t>
            </a:r>
            <a:r>
              <a:rPr lang="en-US" altLang="en-US" sz="3000" b="1" i="1" u="sng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tham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gia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hội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thoại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đối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với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khác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trong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cuộc</a:t>
            </a:r>
            <a:r>
              <a:rPr lang="en-US" altLang="en-US" sz="30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000" b="1" i="1" dirty="0" err="1">
                <a:solidFill>
                  <a:srgbClr val="0000CC"/>
                </a:solidFill>
                <a:latin typeface="Times New Roman" pitchFamily="18" charset="0"/>
              </a:rPr>
              <a:t>thoại</a:t>
            </a:r>
            <a:r>
              <a:rPr lang="en-US" altLang="en-US" sz="3000" b="1" i="1" dirty="0" smtClean="0">
                <a:solidFill>
                  <a:srgbClr val="0000CC"/>
                </a:solidFill>
                <a:latin typeface="Times New Roman" pitchFamily="18" charset="0"/>
              </a:rPr>
              <a:t>.</a:t>
            </a:r>
            <a:endParaRPr lang="en-US" altLang="en-US" sz="3000" b="1" i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0" y="4724400"/>
            <a:ext cx="830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-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Quan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hệ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xã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hội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vốn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rất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đa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dạng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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vai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xã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hội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mỗi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cũng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đa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dạng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.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Nên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xác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định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đúng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vai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xã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hội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để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cách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nói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phù</a:t>
            </a:r>
            <a:r>
              <a:rPr lang="en-US" altLang="en-US" sz="2800" b="1" kern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kern="0" dirty="0" err="1">
                <a:solidFill>
                  <a:srgbClr val="0000CC"/>
                </a:solidFill>
                <a:latin typeface="Times New Roman" pitchFamily="18" charset="0"/>
              </a:rPr>
              <a:t>hợp</a:t>
            </a:r>
            <a:r>
              <a:rPr lang="en-US" altLang="en-US" sz="2800" b="1" kern="0" dirty="0" smtClean="0">
                <a:solidFill>
                  <a:srgbClr val="0000CC"/>
                </a:solidFill>
                <a:latin typeface="Times New Roman" pitchFamily="18" charset="0"/>
              </a:rPr>
              <a:t>.</a:t>
            </a:r>
            <a:endParaRPr lang="en-US" alt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018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9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9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AutoShape 2"/>
          <p:cNvSpPr>
            <a:spLocks noChangeArrowheads="1"/>
          </p:cNvSpPr>
          <p:nvPr/>
        </p:nvSpPr>
        <p:spPr bwMode="auto">
          <a:xfrm>
            <a:off x="3352800" y="152400"/>
            <a:ext cx="2819400" cy="6858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D1EF1D"/>
              </a:gs>
              <a:gs pos="50000">
                <a:schemeClr val="bg1"/>
              </a:gs>
              <a:gs pos="100000">
                <a:srgbClr val="D1EF1D"/>
              </a:gs>
            </a:gsLst>
            <a:lin ang="5400000" scaled="1"/>
          </a:gradFill>
          <a:ln w="9525">
            <a:solidFill>
              <a:srgbClr val="F74D3B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</a:p>
        </p:txBody>
      </p:sp>
      <p:grpSp>
        <p:nvGrpSpPr>
          <p:cNvPr id="277507" name="Group 3"/>
          <p:cNvGrpSpPr>
            <a:grpSpLocks/>
          </p:cNvGrpSpPr>
          <p:nvPr/>
        </p:nvGrpSpPr>
        <p:grpSpPr bwMode="auto">
          <a:xfrm>
            <a:off x="76200" y="1219200"/>
            <a:ext cx="3429000" cy="3962400"/>
            <a:chOff x="192" y="1200"/>
            <a:chExt cx="2160" cy="2496"/>
          </a:xfrm>
        </p:grpSpPr>
        <p:grpSp>
          <p:nvGrpSpPr>
            <p:cNvPr id="277508" name="Group 4"/>
            <p:cNvGrpSpPr>
              <a:grpSpLocks/>
            </p:cNvGrpSpPr>
            <p:nvPr/>
          </p:nvGrpSpPr>
          <p:grpSpPr bwMode="auto">
            <a:xfrm>
              <a:off x="192" y="1200"/>
              <a:ext cx="2160" cy="2496"/>
              <a:chOff x="768" y="910"/>
              <a:chExt cx="2208" cy="2500"/>
            </a:xfrm>
          </p:grpSpPr>
          <p:pic>
            <p:nvPicPr>
              <p:cNvPr id="277509" name="Picture 5" descr="BACK040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68" y="910"/>
                <a:ext cx="2208" cy="25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FF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77510" name="Text Box 6"/>
              <p:cNvSpPr txBox="1">
                <a:spLocks noChangeArrowheads="1"/>
              </p:cNvSpPr>
              <p:nvPr/>
            </p:nvSpPr>
            <p:spPr bwMode="auto">
              <a:xfrm>
                <a:off x="1440" y="1488"/>
                <a:ext cx="1392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FF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endParaRPr lang="en-US" sz="2800" b="1" i="1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277511" name="Text Box 7"/>
            <p:cNvSpPr txBox="1">
              <a:spLocks noChangeArrowheads="1"/>
            </p:cNvSpPr>
            <p:nvPr/>
          </p:nvSpPr>
          <p:spPr bwMode="auto">
            <a:xfrm>
              <a:off x="864" y="1728"/>
              <a:ext cx="1344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 i="1">
                  <a:solidFill>
                    <a:srgbClr val="FF0000"/>
                  </a:solidFill>
                </a:rPr>
                <a:t>Vai xã hội là gì?</a:t>
              </a:r>
            </a:p>
          </p:txBody>
        </p:sp>
      </p:grpSp>
      <p:grpSp>
        <p:nvGrpSpPr>
          <p:cNvPr id="277512" name="Group 8"/>
          <p:cNvGrpSpPr>
            <a:grpSpLocks/>
          </p:cNvGrpSpPr>
          <p:nvPr/>
        </p:nvGrpSpPr>
        <p:grpSpPr bwMode="auto">
          <a:xfrm>
            <a:off x="3810000" y="914400"/>
            <a:ext cx="5181600" cy="1447800"/>
            <a:chOff x="768" y="1872"/>
            <a:chExt cx="4992" cy="2064"/>
          </a:xfrm>
        </p:grpSpPr>
        <p:sp>
          <p:nvSpPr>
            <p:cNvPr id="277513" name="AutoShape 9"/>
            <p:cNvSpPr>
              <a:spLocks noChangeArrowheads="1"/>
            </p:cNvSpPr>
            <p:nvPr/>
          </p:nvSpPr>
          <p:spPr bwMode="auto">
            <a:xfrm>
              <a:off x="768" y="1872"/>
              <a:ext cx="4992" cy="2064"/>
            </a:xfrm>
            <a:prstGeom prst="flowChartAlternateProcess">
              <a:avLst/>
            </a:prstGeom>
            <a:gradFill rotWithShape="1">
              <a:gsLst>
                <a:gs pos="0">
                  <a:srgbClr val="79F37C"/>
                </a:gs>
                <a:gs pos="50000">
                  <a:schemeClr val="bg1"/>
                </a:gs>
                <a:gs pos="100000">
                  <a:srgbClr val="79F37C"/>
                </a:gs>
              </a:gsLst>
              <a:lin ang="5400000" scaled="1"/>
            </a:gradFill>
            <a:ln w="9525">
              <a:solidFill>
                <a:srgbClr val="D1EF1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20000"/>
                </a:spcBef>
                <a:buClr>
                  <a:srgbClr val="A50021"/>
                </a:buClr>
                <a:buSzPct val="75000"/>
                <a:buFont typeface="Wingdings" pitchFamily="2" charset="2"/>
                <a:buNone/>
              </a:pPr>
              <a:endParaRPr lang="en-US" sz="3200"/>
            </a:p>
          </p:txBody>
        </p:sp>
        <p:sp>
          <p:nvSpPr>
            <p:cNvPr id="277514" name="Rectangle 10"/>
            <p:cNvSpPr>
              <a:spLocks noChangeArrowheads="1"/>
            </p:cNvSpPr>
            <p:nvPr/>
          </p:nvSpPr>
          <p:spPr bwMode="auto">
            <a:xfrm>
              <a:off x="864" y="1968"/>
              <a:ext cx="4608" cy="19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457200" indent="-457200">
                <a:spcBef>
                  <a:spcPct val="20000"/>
                </a:spcBef>
                <a:buClr>
                  <a:srgbClr val="A50021"/>
                </a:buClr>
                <a:buSzPct val="75000"/>
                <a:buFont typeface="Wingdings" pitchFamily="2" charset="2"/>
                <a:buNone/>
              </a:pPr>
              <a:r>
                <a:rPr lang="en-US" sz="24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Vai</a:t>
              </a:r>
              <a:r>
                <a:rPr lang="en-US" sz="2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xã</a:t>
              </a:r>
              <a:r>
                <a:rPr lang="en-US" sz="2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2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vị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trí</a:t>
              </a:r>
              <a:r>
                <a:rPr lang="en-US" sz="2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2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tham</a:t>
              </a:r>
              <a:r>
                <a:rPr lang="en-US" sz="2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gia</a:t>
              </a:r>
              <a:r>
                <a:rPr lang="en-US" sz="2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2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thoại</a:t>
              </a:r>
              <a:r>
                <a:rPr lang="en-US" sz="2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đối</a:t>
              </a:r>
              <a:r>
                <a:rPr lang="en-US" sz="2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2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2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khác</a:t>
              </a:r>
              <a:r>
                <a:rPr lang="en-US" sz="2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cuộc</a:t>
              </a:r>
              <a:r>
                <a:rPr lang="en-US" sz="2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thoại</a:t>
              </a:r>
              <a:endPara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77515" name="Group 11"/>
          <p:cNvGrpSpPr>
            <a:grpSpLocks/>
          </p:cNvGrpSpPr>
          <p:nvPr/>
        </p:nvGrpSpPr>
        <p:grpSpPr bwMode="auto">
          <a:xfrm>
            <a:off x="-130175" y="2536825"/>
            <a:ext cx="3886200" cy="4191000"/>
            <a:chOff x="2928" y="336"/>
            <a:chExt cx="2736" cy="3744"/>
          </a:xfrm>
        </p:grpSpPr>
        <p:grpSp>
          <p:nvGrpSpPr>
            <p:cNvPr id="277516" name="Group 12"/>
            <p:cNvGrpSpPr>
              <a:grpSpLocks/>
            </p:cNvGrpSpPr>
            <p:nvPr/>
          </p:nvGrpSpPr>
          <p:grpSpPr bwMode="auto">
            <a:xfrm>
              <a:off x="2928" y="336"/>
              <a:ext cx="2736" cy="3744"/>
              <a:chOff x="768" y="910"/>
              <a:chExt cx="2208" cy="2500"/>
            </a:xfrm>
          </p:grpSpPr>
          <p:pic>
            <p:nvPicPr>
              <p:cNvPr id="277517" name="Picture 13" descr="BACK040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68" y="910"/>
                <a:ext cx="2208" cy="25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FF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77518" name="Text Box 14"/>
              <p:cNvSpPr txBox="1">
                <a:spLocks noChangeArrowheads="1"/>
              </p:cNvSpPr>
              <p:nvPr/>
            </p:nvSpPr>
            <p:spPr bwMode="auto">
              <a:xfrm>
                <a:off x="1440" y="1487"/>
                <a:ext cx="1392" cy="3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FF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endParaRPr lang="en-US" sz="2800" b="1" i="1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277519" name="Text Box 15"/>
            <p:cNvSpPr txBox="1">
              <a:spLocks noChangeArrowheads="1"/>
            </p:cNvSpPr>
            <p:nvPr/>
          </p:nvSpPr>
          <p:spPr bwMode="auto">
            <a:xfrm>
              <a:off x="4032" y="864"/>
              <a:ext cx="1440" cy="23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</a:rPr>
                <a:t>Vai xã hội được xác định bằng các quan hệ xã hội nào?</a:t>
              </a:r>
            </a:p>
          </p:txBody>
        </p:sp>
      </p:grpSp>
      <p:grpSp>
        <p:nvGrpSpPr>
          <p:cNvPr id="277520" name="Group 16"/>
          <p:cNvGrpSpPr>
            <a:grpSpLocks/>
          </p:cNvGrpSpPr>
          <p:nvPr/>
        </p:nvGrpSpPr>
        <p:grpSpPr bwMode="auto">
          <a:xfrm>
            <a:off x="3810000" y="2438400"/>
            <a:ext cx="5181600" cy="2362200"/>
            <a:chOff x="2208" y="2832"/>
            <a:chExt cx="3377" cy="1488"/>
          </a:xfrm>
        </p:grpSpPr>
        <p:sp>
          <p:nvSpPr>
            <p:cNvPr id="277521" name="AutoShape 17"/>
            <p:cNvSpPr>
              <a:spLocks noChangeArrowheads="1"/>
            </p:cNvSpPr>
            <p:nvPr/>
          </p:nvSpPr>
          <p:spPr bwMode="auto">
            <a:xfrm>
              <a:off x="2208" y="2832"/>
              <a:ext cx="3377" cy="1488"/>
            </a:xfrm>
            <a:prstGeom prst="flowChartAlternateProcess">
              <a:avLst/>
            </a:prstGeom>
            <a:gradFill rotWithShape="1">
              <a:gsLst>
                <a:gs pos="0">
                  <a:srgbClr val="79F37C"/>
                </a:gs>
                <a:gs pos="50000">
                  <a:schemeClr val="bg1"/>
                </a:gs>
                <a:gs pos="100000">
                  <a:srgbClr val="79F37C"/>
                </a:gs>
              </a:gsLst>
              <a:lin ang="5400000" scaled="1"/>
            </a:gradFill>
            <a:ln w="9525">
              <a:solidFill>
                <a:srgbClr val="D1EF1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20000"/>
                </a:spcBef>
                <a:buClr>
                  <a:srgbClr val="A50021"/>
                </a:buClr>
                <a:buSzPct val="75000"/>
                <a:buFont typeface="Wingdings" pitchFamily="2" charset="2"/>
                <a:buNone/>
              </a:pPr>
              <a:endParaRPr lang="en-US" sz="3200"/>
            </a:p>
          </p:txBody>
        </p:sp>
        <p:sp>
          <p:nvSpPr>
            <p:cNvPr id="277522" name="Text Box 18"/>
            <p:cNvSpPr txBox="1">
              <a:spLocks noChangeArrowheads="1"/>
            </p:cNvSpPr>
            <p:nvPr/>
          </p:nvSpPr>
          <p:spPr bwMode="auto">
            <a:xfrm>
              <a:off x="2304" y="2976"/>
              <a:ext cx="3168" cy="1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hệ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-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dưới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hay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ngang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hàng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i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2400" b="1" i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2400" b="1" i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i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tuổi</a:t>
              </a:r>
              <a:r>
                <a:rPr lang="en-US" sz="2400" b="1" i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i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tác</a:t>
              </a:r>
              <a:r>
                <a:rPr lang="en-US" sz="2400" b="1" i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400" b="1" i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thứ</a:t>
              </a:r>
              <a:r>
                <a:rPr lang="en-US" sz="2400" b="1" i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i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bậc</a:t>
              </a:r>
              <a:r>
                <a:rPr lang="en-US" sz="2400" b="1" i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i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400" b="1" i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i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gia</a:t>
              </a:r>
              <a:r>
                <a:rPr lang="en-US" sz="2400" b="1" i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i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đình</a:t>
              </a:r>
              <a:r>
                <a:rPr lang="en-US" sz="2400" b="1" i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i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400" b="1" i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i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xã</a:t>
              </a:r>
              <a:r>
                <a:rPr lang="en-US" sz="2400" b="1" i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i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2400" b="1" i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</a:p>
            <a:p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hệ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thân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-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sơ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i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2400" b="1" i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mức</a:t>
              </a:r>
              <a:r>
                <a:rPr lang="en-US" sz="2400" b="1" i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i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độ</a:t>
              </a:r>
              <a:r>
                <a:rPr lang="en-US" sz="2400" b="1" i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i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quen</a:t>
              </a:r>
              <a:r>
                <a:rPr lang="en-US" sz="2400" b="1" i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i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biết</a:t>
              </a:r>
              <a:r>
                <a:rPr lang="en-US" sz="2400" b="1" i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400" b="1" i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thân</a:t>
              </a:r>
              <a:r>
                <a:rPr lang="en-US" sz="2400" b="1" i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i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tình</a:t>
              </a:r>
              <a:r>
                <a:rPr lang="en-US" sz="2400" b="1" i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).</a:t>
              </a:r>
            </a:p>
          </p:txBody>
        </p:sp>
      </p:grpSp>
      <p:grpSp>
        <p:nvGrpSpPr>
          <p:cNvPr id="277523" name="Group 19"/>
          <p:cNvGrpSpPr>
            <a:grpSpLocks/>
          </p:cNvGrpSpPr>
          <p:nvPr/>
        </p:nvGrpSpPr>
        <p:grpSpPr bwMode="auto">
          <a:xfrm>
            <a:off x="-76200" y="990600"/>
            <a:ext cx="3810000" cy="4724400"/>
            <a:chOff x="288" y="288"/>
            <a:chExt cx="2304" cy="2976"/>
          </a:xfrm>
        </p:grpSpPr>
        <p:grpSp>
          <p:nvGrpSpPr>
            <p:cNvPr id="277524" name="Group 20"/>
            <p:cNvGrpSpPr>
              <a:grpSpLocks/>
            </p:cNvGrpSpPr>
            <p:nvPr/>
          </p:nvGrpSpPr>
          <p:grpSpPr bwMode="auto">
            <a:xfrm>
              <a:off x="288" y="288"/>
              <a:ext cx="2304" cy="2976"/>
              <a:chOff x="768" y="910"/>
              <a:chExt cx="2208" cy="2500"/>
            </a:xfrm>
          </p:grpSpPr>
          <p:pic>
            <p:nvPicPr>
              <p:cNvPr id="277525" name="Picture 21" descr="BACK040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68" y="910"/>
                <a:ext cx="2208" cy="25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FF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77526" name="Text Box 22"/>
              <p:cNvSpPr txBox="1">
                <a:spLocks noChangeArrowheads="1"/>
              </p:cNvSpPr>
              <p:nvPr/>
            </p:nvSpPr>
            <p:spPr bwMode="auto">
              <a:xfrm>
                <a:off x="1440" y="1488"/>
                <a:ext cx="1392" cy="2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FF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endParaRPr lang="en-US" sz="2800" b="1" i="1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277527" name="Text Box 23"/>
            <p:cNvSpPr txBox="1">
              <a:spLocks noChangeArrowheads="1"/>
            </p:cNvSpPr>
            <p:nvPr/>
          </p:nvSpPr>
          <p:spPr bwMode="auto">
            <a:xfrm>
              <a:off x="958" y="822"/>
              <a:ext cx="1440" cy="15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rgbClr val="A50021"/>
                </a:buClr>
                <a:buSzPct val="75000"/>
                <a:buFont typeface="Wingdings" pitchFamily="2" charset="2"/>
                <a:buNone/>
              </a:pP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Khi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tham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gia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thoại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chúng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ta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cần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chú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ý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điều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gì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  <a:p>
              <a:pPr algn="ctr">
                <a:spcBef>
                  <a:spcPct val="50000"/>
                </a:spcBef>
              </a:pP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77528" name="Group 24"/>
          <p:cNvGrpSpPr>
            <a:grpSpLocks/>
          </p:cNvGrpSpPr>
          <p:nvPr/>
        </p:nvGrpSpPr>
        <p:grpSpPr bwMode="auto">
          <a:xfrm>
            <a:off x="3733800" y="4867275"/>
            <a:ext cx="5181600" cy="1752600"/>
            <a:chOff x="2112" y="1282"/>
            <a:chExt cx="3648" cy="1502"/>
          </a:xfrm>
        </p:grpSpPr>
        <p:sp>
          <p:nvSpPr>
            <p:cNvPr id="277529" name="AutoShape 25"/>
            <p:cNvSpPr>
              <a:spLocks noChangeArrowheads="1"/>
            </p:cNvSpPr>
            <p:nvPr/>
          </p:nvSpPr>
          <p:spPr bwMode="auto">
            <a:xfrm>
              <a:off x="2112" y="1282"/>
              <a:ext cx="3648" cy="1502"/>
            </a:xfrm>
            <a:prstGeom prst="flowChartAlternateProcess">
              <a:avLst/>
            </a:prstGeom>
            <a:gradFill rotWithShape="1">
              <a:gsLst>
                <a:gs pos="0">
                  <a:srgbClr val="79F37C"/>
                </a:gs>
                <a:gs pos="50000">
                  <a:schemeClr val="bg1"/>
                </a:gs>
                <a:gs pos="100000">
                  <a:srgbClr val="79F37C"/>
                </a:gs>
              </a:gsLst>
              <a:lin ang="5400000" scaled="1"/>
            </a:gradFill>
            <a:ln w="9525">
              <a:solidFill>
                <a:srgbClr val="F74D3B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20000"/>
                </a:spcBef>
                <a:buClr>
                  <a:srgbClr val="A50021"/>
                </a:buClr>
                <a:buSzPct val="75000"/>
                <a:buFont typeface="Wingdings" pitchFamily="2" charset="2"/>
                <a:buNone/>
              </a:pPr>
              <a:endParaRPr lang="en-US" sz="2800"/>
            </a:p>
          </p:txBody>
        </p:sp>
        <p:sp>
          <p:nvSpPr>
            <p:cNvPr id="277530" name="Text Box 26"/>
            <p:cNvSpPr txBox="1">
              <a:spLocks noChangeArrowheads="1"/>
            </p:cNvSpPr>
            <p:nvPr/>
          </p:nvSpPr>
          <p:spPr bwMode="auto">
            <a:xfrm>
              <a:off x="2270" y="1345"/>
              <a:ext cx="3490" cy="13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Khi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ta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tham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gia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thoại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cần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dựa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vào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hoàn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cảnh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hệ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xã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để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u="sng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xác</a:t>
              </a:r>
              <a:r>
                <a:rPr lang="en-US" sz="2400" b="1" u="sng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u="sng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định</a:t>
              </a:r>
              <a:r>
                <a:rPr lang="en-US" sz="2400" b="1" u="sng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u="sng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đúng</a:t>
              </a:r>
              <a:r>
                <a:rPr lang="en-US" sz="2400" b="1" u="sng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u="sng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vai</a:t>
              </a:r>
              <a:r>
                <a:rPr lang="en-US" sz="2400" b="1" u="sng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u="sng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2400" b="1" u="sng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u="sng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thoại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mình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để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cách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nói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phù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hợp</a:t>
              </a:r>
              <a:r>
                <a:rPr lang="en-US" sz="2400" b="1" dirty="0">
                  <a:solidFill>
                    <a:srgbClr val="17059F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2400" b="1" dirty="0">
                  <a:solidFill>
                    <a:srgbClr val="2F031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0615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7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7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2775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77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7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7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2775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77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77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77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77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2775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77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04800" y="1219200"/>
            <a:ext cx="8510588" cy="2062103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92 - 93) 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2346325" y="2932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vi-VN"/>
          </a:p>
        </p:txBody>
      </p:sp>
      <p:pic>
        <p:nvPicPr>
          <p:cNvPr id="2064" name="Picture 16" descr="BD21325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39713" cy="6858000"/>
          </a:xfrm>
          <a:prstGeom prst="rect">
            <a:avLst/>
          </a:prstGeom>
          <a:noFill/>
        </p:spPr>
      </p:pic>
      <p:pic>
        <p:nvPicPr>
          <p:cNvPr id="2065" name="Picture 17" descr="BD21325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04288" y="0"/>
            <a:ext cx="239712" cy="6858000"/>
          </a:xfrm>
          <a:prstGeom prst="rect">
            <a:avLst/>
          </a:prstGeom>
          <a:noFill/>
        </p:spPr>
      </p:pic>
      <p:pic>
        <p:nvPicPr>
          <p:cNvPr id="2067" name="Picture 19" descr="BD21325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374495" flipH="1">
            <a:off x="4457700" y="2171700"/>
            <a:ext cx="228600" cy="9144000"/>
          </a:xfrm>
          <a:prstGeom prst="rect">
            <a:avLst/>
          </a:prstGeom>
          <a:noFill/>
        </p:spPr>
      </p:pic>
      <p:pic>
        <p:nvPicPr>
          <p:cNvPr id="2068" name="Picture 20" descr="BD21325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374495" flipH="1">
            <a:off x="4457700" y="-4457700"/>
            <a:ext cx="228600" cy="9144000"/>
          </a:xfrm>
          <a:prstGeom prst="rect">
            <a:avLst/>
          </a:prstGeom>
          <a:noFill/>
        </p:spPr>
      </p:pic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457200" y="381000"/>
            <a:ext cx="7162800" cy="584775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LƯỢT LỜI TRONG HỘI THOẠI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38200" y="3505200"/>
            <a:ext cx="74676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(?)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5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7" grpId="0" animBg="1"/>
      <p:bldP spid="15" grpId="0" animBg="1"/>
      <p:bldP spid="16" grpId="0"/>
      <p:bldP spid="16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120" name="Group 56"/>
          <p:cNvGraphicFramePr>
            <a:graphicFrameLocks noGrp="1"/>
          </p:cNvGraphicFramePr>
          <p:nvPr>
            <p:ph/>
          </p:nvPr>
        </p:nvGraphicFramePr>
        <p:xfrm>
          <a:off x="228600" y="152400"/>
          <a:ext cx="8686800" cy="6583998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35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2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7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Lượt lời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Người cô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Bé Hồng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0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Hồng! Mày có muốn vào Thanh Hóa chơi với mẹ mày không?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Không! Cháu không muốn vào. Cuối năm thế nào mợ cháu cũng về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6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Sao lại không vào? Mợ mày phát tài lắm, có như dạo trước đâu!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4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Mày dại quá, cứ vào đi, tao chạy cho tiền tàu. Vào mà bắt mợ mày may vá sắm sửa cho và thăm em bé chứ.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Sao cô biết mợ con có con?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4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Vậy mày hỏi cô Thông… Trước sau cũng một lần xấu, chả nhẽ bán xới mãi được sao?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3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Mấy lại rằm tháng tám này là giỗ đầu cậu mày, … và mày cũng còn phải có họ, có hàng, người ta hỏi đến chứ?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8121" name="Text Box 57"/>
          <p:cNvSpPr txBox="1">
            <a:spLocks noChangeArrowheads="1"/>
          </p:cNvSpPr>
          <p:nvPr/>
        </p:nvSpPr>
        <p:spPr bwMode="auto">
          <a:xfrm>
            <a:off x="6248400" y="21336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FF"/>
                </a:solidFill>
                <a:latin typeface="Times New Roman" pitchFamily="18" charset="0"/>
              </a:rPr>
              <a:t>Im lặng</a:t>
            </a:r>
          </a:p>
        </p:txBody>
      </p:sp>
      <p:sp>
        <p:nvSpPr>
          <p:cNvPr id="88122" name="Text Box 58"/>
          <p:cNvSpPr txBox="1">
            <a:spLocks noChangeArrowheads="1"/>
          </p:cNvSpPr>
          <p:nvPr/>
        </p:nvSpPr>
        <p:spPr bwMode="auto">
          <a:xfrm>
            <a:off x="6324600" y="43434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FF"/>
                </a:solidFill>
                <a:latin typeface="Times New Roman" pitchFamily="18" charset="0"/>
              </a:rPr>
              <a:t>Im lặng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8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8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121" grpId="0"/>
      <p:bldP spid="881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04800" y="1219200"/>
            <a:ext cx="8510588" cy="3539430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92 - 93) 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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thái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độ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bất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bình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2346325" y="2932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vi-VN"/>
          </a:p>
        </p:txBody>
      </p:sp>
      <p:pic>
        <p:nvPicPr>
          <p:cNvPr id="2064" name="Picture 16" descr="BD21325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39713" cy="6858000"/>
          </a:xfrm>
          <a:prstGeom prst="rect">
            <a:avLst/>
          </a:prstGeom>
          <a:noFill/>
        </p:spPr>
      </p:pic>
      <p:pic>
        <p:nvPicPr>
          <p:cNvPr id="2065" name="Picture 17" descr="BD21325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04288" y="0"/>
            <a:ext cx="239712" cy="6858000"/>
          </a:xfrm>
          <a:prstGeom prst="rect">
            <a:avLst/>
          </a:prstGeom>
          <a:noFill/>
        </p:spPr>
      </p:pic>
      <p:pic>
        <p:nvPicPr>
          <p:cNvPr id="2067" name="Picture 19" descr="BD21325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374495" flipH="1">
            <a:off x="4457700" y="2171700"/>
            <a:ext cx="228600" cy="9144000"/>
          </a:xfrm>
          <a:prstGeom prst="rect">
            <a:avLst/>
          </a:prstGeom>
          <a:noFill/>
        </p:spPr>
      </p:pic>
      <p:pic>
        <p:nvPicPr>
          <p:cNvPr id="2068" name="Picture 20" descr="BD21325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374495" flipH="1">
            <a:off x="4457700" y="-4457700"/>
            <a:ext cx="228600" cy="9144000"/>
          </a:xfrm>
          <a:prstGeom prst="rect">
            <a:avLst/>
          </a:prstGeom>
          <a:noFill/>
        </p:spPr>
      </p:pic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457200" y="381000"/>
            <a:ext cx="7162800" cy="584775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LƯỢT LỜI TRONG HỘI THOẠI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23"/>
          <p:cNvSpPr txBox="1">
            <a:spLocks noChangeArrowheads="1"/>
          </p:cNvSpPr>
          <p:nvPr/>
        </p:nvSpPr>
        <p:spPr bwMode="auto">
          <a:xfrm>
            <a:off x="304800" y="4572000"/>
            <a:ext cx="8458200" cy="119062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</a:rPr>
              <a:t>-&gt;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</a:rPr>
              <a:t>Im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</a:rPr>
              <a:t>lặng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</a:rPr>
              <a:t>đến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</a:rPr>
              <a:t>lượt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</a:rPr>
              <a:t>lời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</a:rPr>
              <a:t>mình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</a:rPr>
              <a:t>cũng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</a:rPr>
              <a:t>là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</a:rPr>
              <a:t>cách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</a:rPr>
              <a:t>biểu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</a:rPr>
              <a:t>thị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</a:rPr>
              <a:t>thái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</a:rPr>
              <a:t>độ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</a:rPr>
              <a:t>.  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20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0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0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0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04800" y="1676400"/>
            <a:ext cx="8510588" cy="58477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2346325" y="2932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vi-VN"/>
          </a:p>
        </p:txBody>
      </p:sp>
      <p:pic>
        <p:nvPicPr>
          <p:cNvPr id="2064" name="Picture 16" descr="BD21325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39713" cy="6858000"/>
          </a:xfrm>
          <a:prstGeom prst="rect">
            <a:avLst/>
          </a:prstGeom>
          <a:noFill/>
        </p:spPr>
      </p:pic>
      <p:pic>
        <p:nvPicPr>
          <p:cNvPr id="2065" name="Picture 17" descr="BD21325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04288" y="0"/>
            <a:ext cx="239712" cy="6858000"/>
          </a:xfrm>
          <a:prstGeom prst="rect">
            <a:avLst/>
          </a:prstGeom>
          <a:noFill/>
        </p:spPr>
      </p:pic>
      <p:pic>
        <p:nvPicPr>
          <p:cNvPr id="2067" name="Picture 19" descr="BD21325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374495" flipH="1">
            <a:off x="4457700" y="2171700"/>
            <a:ext cx="228600" cy="9144000"/>
          </a:xfrm>
          <a:prstGeom prst="rect">
            <a:avLst/>
          </a:prstGeom>
          <a:noFill/>
        </p:spPr>
      </p:pic>
      <p:pic>
        <p:nvPicPr>
          <p:cNvPr id="2068" name="Picture 20" descr="BD21325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374495" flipH="1">
            <a:off x="4457700" y="-4457700"/>
            <a:ext cx="228600" cy="9144000"/>
          </a:xfrm>
          <a:prstGeom prst="rect">
            <a:avLst/>
          </a:prstGeom>
          <a:noFill/>
        </p:spPr>
      </p:pic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457200" y="381000"/>
            <a:ext cx="7162800" cy="584775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LƯỢT LỜI TRONG HỘI THOẠI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2286000"/>
            <a:ext cx="3657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0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30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20"/>
          <p:cNvSpPr txBox="1">
            <a:spLocks noChangeArrowheads="1"/>
          </p:cNvSpPr>
          <p:nvPr/>
        </p:nvSpPr>
        <p:spPr bwMode="auto">
          <a:xfrm>
            <a:off x="609600" y="2932113"/>
            <a:ext cx="8001000" cy="1563687"/>
          </a:xfrm>
          <a:prstGeom prst="rect">
            <a:avLst/>
          </a:prstGeom>
          <a:noFill/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hoäi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thoaïi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ai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cuõng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ñöôïc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noùi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.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Moãi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laàn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coù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moät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ngöôøi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tham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gia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hoäi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thoaïi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6600FF"/>
                </a:solidFill>
                <a:latin typeface="VNI-Times" pitchFamily="2" charset="0"/>
              </a:rPr>
              <a:t>noùi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ñöôïc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goïi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laø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moät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löôït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lôøi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1066800"/>
            <a:ext cx="290656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0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3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7" grpId="0" animBg="1"/>
      <p:bldP spid="15" grpId="0" animBg="1"/>
      <p:bldP spid="10" grpId="0"/>
      <p:bldP spid="12" grpId="0" animBg="1"/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8600" y="0"/>
            <a:ext cx="8686800" cy="7175500"/>
          </a:xfrm>
          <a:prstGeom prst="rect">
            <a:avLst/>
          </a:prstGeom>
          <a:noFill/>
          <a:ln w="9525">
            <a:solidFill>
              <a:srgbClr val="0D05AB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Xét tình huống sau:</a:t>
            </a:r>
          </a:p>
          <a:p>
            <a:pPr algn="just"/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en-US" sz="2400" b="1">
                <a:solidFill>
                  <a:srgbClr val="0D05AB"/>
                </a:solidFill>
                <a:latin typeface="Times New Roman" pitchFamily="18" charset="0"/>
                <a:cs typeface="Times New Roman" pitchFamily="18" charset="0"/>
              </a:rPr>
              <a:t>TÌNH HUỐNG 1</a:t>
            </a:r>
            <a:endParaRPr lang="en-US" sz="2400">
              <a:solidFill>
                <a:srgbClr val="0D05AB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Cả gia đình ông Nam đang ngồi uống nước. Ông nhìn sang đứa con trai và nói:</a:t>
            </a:r>
          </a:p>
          <a:p>
            <a:pPr algn="just"/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- Dạo này, bố thấy điểm môn Toán của con hình như chưa được tốt lắm. Sắp thi học kì rồi, con cần cố gắng hơn nữa. Hay là con sang …</a:t>
            </a:r>
          </a:p>
          <a:p>
            <a:pPr algn="just"/>
            <a:r>
              <a:rPr lang="en-US" sz="2800" b="1">
                <a:latin typeface="Times New Roman" pitchFamily="18" charset="0"/>
                <a:cs typeface="Times New Roman" pitchFamily="18" charset="0"/>
              </a:rPr>
              <a:t>  Ông Nam chưa nói hết câu, cậu con trai đã vùng vằng đứng dậy và làu bàu:</a:t>
            </a:r>
          </a:p>
          <a:p>
            <a:pPr algn="just"/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- Thôi, bố đừng nói đến chuyện học hành của con nữa !</a:t>
            </a:r>
          </a:p>
          <a:p>
            <a:pPr algn="just"/>
            <a:r>
              <a:rPr lang="en-US" sz="2800" b="1" i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Trong lĩnh vực hội thoại, hành vi của cậu con trai được gọi là gì ?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       A. Cướp lời                        </a:t>
            </a:r>
            <a:r>
              <a:rPr lang="en-US" sz="2800" b="1">
                <a:latin typeface="Times New Roman" pitchFamily="18" charset="0"/>
              </a:rPr>
              <a:t>B. Nói chêm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800" b="1">
                <a:latin typeface="Times New Roman" pitchFamily="18" charset="0"/>
              </a:rPr>
              <a:t>            C. Nói leo                           D. Cắt lời </a:t>
            </a:r>
          </a:p>
          <a:p>
            <a:pPr algn="just"/>
            <a:r>
              <a:rPr lang="en-US" sz="2800">
                <a:latin typeface="Times New Roman" pitchFamily="18" charset="0"/>
                <a:cs typeface="Times New Roman" pitchFamily="18" charset="0"/>
              </a:rPr>
              <a:t>                      </a:t>
            </a:r>
          </a:p>
          <a:p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 </a:t>
            </a:r>
            <a:endParaRPr lang="vi-VN" sz="2400" b="1" u="sng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5181600" y="5867400"/>
            <a:ext cx="457200" cy="457200"/>
          </a:xfrm>
          <a:prstGeom prst="ellipse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endParaRPr lang="vi-VN" sz="28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TextBox 6"/>
          <p:cNvSpPr txBox="1">
            <a:spLocks noChangeArrowheads="1"/>
          </p:cNvSpPr>
          <p:nvPr/>
        </p:nvSpPr>
        <p:spPr bwMode="auto">
          <a:xfrm>
            <a:off x="457200" y="1752600"/>
            <a:ext cx="838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vi-VN">
              <a:latin typeface="Arial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2400" y="152400"/>
            <a:ext cx="8763000" cy="6435725"/>
          </a:xfrm>
          <a:prstGeom prst="rect">
            <a:avLst/>
          </a:prstGeom>
          <a:noFill/>
          <a:ln w="9525">
            <a:solidFill>
              <a:srgbClr val="0D05AB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 tình huống sau:</a:t>
            </a:r>
          </a:p>
          <a:p>
            <a:pPr algn="ctr"/>
            <a:r>
              <a:rPr lang="en-US" sz="2400" b="1">
                <a:solidFill>
                  <a:srgbClr val="0D05AB"/>
                </a:solidFill>
                <a:latin typeface="Times New Roman" pitchFamily="18" charset="0"/>
                <a:cs typeface="Times New Roman" pitchFamily="18" charset="0"/>
              </a:rPr>
              <a:t>TÌNH HUỐNG 2</a:t>
            </a:r>
          </a:p>
          <a:p>
            <a:pPr algn="ctr"/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Trong một buổi thảo luận của lớp, cô giáo yêu cầu học sinh A phát biểu ý kiến về vấn đề bảo vệ môi trường, học sinh A chưa kịp trình bày thì học sinh B vội vàng đứng lên đưa ra ý kiến của mình.</a:t>
            </a:r>
          </a:p>
          <a:p>
            <a:pPr algn="just"/>
            <a:endParaRPr lang="en-US" sz="3200" b="1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Trong lĩnh vực hội thoại, hành vi của B được gọi là gì ?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b="1">
                <a:latin typeface="Times New Roman" pitchFamily="18" charset="0"/>
                <a:cs typeface="Times New Roman" pitchFamily="18" charset="0"/>
              </a:rPr>
              <a:t>     A. Nói leo.                                   </a:t>
            </a:r>
            <a:r>
              <a:rPr lang="en-US" sz="3200" b="1">
                <a:latin typeface="Times New Roman" pitchFamily="18" charset="0"/>
              </a:rPr>
              <a:t>B. Cắt lời.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b="1">
                <a:latin typeface="Times New Roman" pitchFamily="18" charset="0"/>
              </a:rPr>
              <a:t>     C. Tranh lượt lời (cướp lời).</a:t>
            </a:r>
            <a:r>
              <a:rPr lang="en-US" sz="3200" b="1"/>
              <a:t>    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D. Nói hỗn.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 </a:t>
            </a:r>
            <a:endParaRPr lang="vi-VN" sz="2400" b="1" u="sng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609600" y="5638800"/>
            <a:ext cx="609600" cy="685800"/>
          </a:xfrm>
          <a:prstGeom prst="ellipse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endParaRPr lang="vi-VN" sz="28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79" name="Rectangle 27"/>
          <p:cNvSpPr>
            <a:spLocks noChangeArrowheads="1"/>
          </p:cNvSpPr>
          <p:nvPr/>
        </p:nvSpPr>
        <p:spPr bwMode="auto">
          <a:xfrm>
            <a:off x="0" y="693003"/>
            <a:ext cx="82296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500" b="1" u="sng" dirty="0" smtClean="0">
                <a:solidFill>
                  <a:srgbClr val="C00000"/>
                </a:solidFill>
                <a:latin typeface="Times New Roman" pitchFamily="18" charset="0"/>
              </a:rPr>
              <a:t>I. VAI XÃ HỘI TRONG HỘI THOẠI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500" b="1" u="sng" dirty="0" smtClean="0">
                <a:solidFill>
                  <a:srgbClr val="FF0000"/>
                </a:solidFill>
                <a:latin typeface="Times New Roman" pitchFamily="18" charset="0"/>
              </a:rPr>
              <a:t>1. </a:t>
            </a:r>
            <a:r>
              <a:rPr lang="en-US" altLang="en-US" sz="35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Ví</a:t>
            </a:r>
            <a:r>
              <a:rPr lang="en-US" altLang="en-US" sz="35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5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dụ</a:t>
            </a:r>
            <a:r>
              <a:rPr lang="en-US" altLang="en-US" sz="3500" b="1" u="sng" dirty="0" smtClean="0">
                <a:solidFill>
                  <a:srgbClr val="FF0000"/>
                </a:solidFill>
                <a:latin typeface="Times New Roman" pitchFamily="18" charset="0"/>
              </a:rPr>
              <a:t>: (</a:t>
            </a:r>
            <a:r>
              <a:rPr lang="en-US" altLang="en-US" sz="35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sgk</a:t>
            </a:r>
            <a:r>
              <a:rPr lang="en-US" altLang="en-US" sz="3500" b="1" u="sng" dirty="0" smtClean="0">
                <a:solidFill>
                  <a:srgbClr val="FF0000"/>
                </a:solidFill>
                <a:latin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0832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7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04800" y="1676400"/>
            <a:ext cx="8510588" cy="58477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2346325" y="2932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vi-VN"/>
          </a:p>
        </p:txBody>
      </p:sp>
      <p:pic>
        <p:nvPicPr>
          <p:cNvPr id="2064" name="Picture 16" descr="BD21325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39713" cy="6858000"/>
          </a:xfrm>
          <a:prstGeom prst="rect">
            <a:avLst/>
          </a:prstGeom>
          <a:noFill/>
        </p:spPr>
      </p:pic>
      <p:pic>
        <p:nvPicPr>
          <p:cNvPr id="2065" name="Picture 17" descr="BD21325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04288" y="0"/>
            <a:ext cx="239712" cy="6858000"/>
          </a:xfrm>
          <a:prstGeom prst="rect">
            <a:avLst/>
          </a:prstGeom>
          <a:noFill/>
        </p:spPr>
      </p:pic>
      <p:pic>
        <p:nvPicPr>
          <p:cNvPr id="2067" name="Picture 19" descr="BD21325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374495" flipH="1">
            <a:off x="4457700" y="2171700"/>
            <a:ext cx="228600" cy="9144000"/>
          </a:xfrm>
          <a:prstGeom prst="rect">
            <a:avLst/>
          </a:prstGeom>
          <a:noFill/>
        </p:spPr>
      </p:pic>
      <p:pic>
        <p:nvPicPr>
          <p:cNvPr id="2068" name="Picture 20" descr="BD21325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374495" flipH="1">
            <a:off x="4457700" y="-4457700"/>
            <a:ext cx="228600" cy="9144000"/>
          </a:xfrm>
          <a:prstGeom prst="rect">
            <a:avLst/>
          </a:prstGeom>
          <a:noFill/>
        </p:spPr>
      </p:pic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457200" y="381000"/>
            <a:ext cx="7162800" cy="584775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LƯỢT LỜI TRONG HỘI THOẠI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2286000"/>
            <a:ext cx="3657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0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30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7200" y="1066800"/>
            <a:ext cx="290656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0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3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3048000"/>
            <a:ext cx="5486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7" grpId="0" animBg="1"/>
      <p:bldP spid="15" grpId="0" animBg="1"/>
      <p:bldP spid="10" grpId="0"/>
      <p:bldP spid="13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79" name="Rectangle 27"/>
          <p:cNvSpPr>
            <a:spLocks noChangeArrowheads="1"/>
          </p:cNvSpPr>
          <p:nvPr/>
        </p:nvSpPr>
        <p:spPr bwMode="auto">
          <a:xfrm>
            <a:off x="200890" y="596177"/>
            <a:ext cx="8714509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u="sng" dirty="0" smtClean="0">
                <a:solidFill>
                  <a:srgbClr val="C00000"/>
                </a:solidFill>
                <a:latin typeface="Times New Roman" pitchFamily="18" charset="0"/>
              </a:rPr>
              <a:t>III. LUYỆN TẬP</a:t>
            </a:r>
            <a:r>
              <a:rPr lang="en-US" alt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2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- HS </a:t>
            </a:r>
            <a:r>
              <a:rPr lang="en-US" alt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tự</a:t>
            </a:r>
            <a:r>
              <a:rPr lang="en-US" alt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giác</a:t>
            </a:r>
            <a:r>
              <a:rPr lang="en-US" alt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hoàn</a:t>
            </a:r>
            <a:r>
              <a:rPr lang="en-US" alt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thành</a:t>
            </a:r>
            <a:r>
              <a:rPr lang="en-US" alt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bài</a:t>
            </a:r>
            <a:r>
              <a:rPr lang="en-US" alt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tập</a:t>
            </a:r>
            <a:r>
              <a:rPr lang="en-US" alt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trong</a:t>
            </a:r>
            <a:r>
              <a:rPr lang="en-US" alt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SGK</a:t>
            </a:r>
            <a:endParaRPr lang="en-US" altLang="en-US" sz="32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082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7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883"/>
            <a:ext cx="9144000" cy="6842234"/>
          </a:xfrm>
          <a:prstGeom prst="rect">
            <a:avLst/>
          </a:prstGeom>
        </p:spPr>
      </p:pic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733800" y="706438"/>
            <a:ext cx="489428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 DẪN HỌC:</a:t>
            </a:r>
            <a:endParaRPr lang="en-US" sz="4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2868" name="Text Box 4"/>
          <p:cNvSpPr txBox="1">
            <a:spLocks noChangeArrowheads="1"/>
          </p:cNvSpPr>
          <p:nvPr/>
        </p:nvSpPr>
        <p:spPr bwMode="auto">
          <a:xfrm>
            <a:off x="3429000" y="1447800"/>
            <a:ext cx="5257800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1/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2/ </a:t>
            </a:r>
            <a:r>
              <a:rPr lang="en-US" sz="2800" b="1" dirty="0" err="1" smtClean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b="1" dirty="0" smtClean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17059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endParaRPr lang="en-US" sz="28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756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2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92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92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92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pian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"/>
            <a:ext cx="8305800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WordArt 5"/>
          <p:cNvSpPr>
            <a:spLocks noChangeArrowheads="1" noChangeShapeType="1" noTextEdit="1"/>
          </p:cNvSpPr>
          <p:nvPr/>
        </p:nvSpPr>
        <p:spPr bwMode="auto">
          <a:xfrm>
            <a:off x="1447800" y="1676400"/>
            <a:ext cx="649605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XIN CẢM ƠN THẦY CÔ GIÁO </a:t>
            </a:r>
            <a:endParaRPr lang="en-US" sz="20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5606" name="WordArt 6"/>
          <p:cNvSpPr>
            <a:spLocks noChangeArrowheads="1" noChangeShapeType="1" noTextEdit="1"/>
          </p:cNvSpPr>
          <p:nvPr/>
        </p:nvSpPr>
        <p:spPr bwMode="auto">
          <a:xfrm>
            <a:off x="2062163" y="2819400"/>
            <a:ext cx="5019675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VÀ CÁC EM HỌC SINH</a:t>
            </a:r>
            <a:endParaRPr lang="en-US" sz="3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4896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 animBg="1"/>
      <p:bldP spid="25605" grpId="1" animBg="1"/>
      <p:bldP spid="25606" grpId="0" animBg="1"/>
      <p:bldP spid="2560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4" name="Rectangle 4"/>
          <p:cNvSpPr>
            <a:spLocks noChangeArrowheads="1"/>
          </p:cNvSpPr>
          <p:nvPr/>
        </p:nvSpPr>
        <p:spPr bwMode="auto">
          <a:xfrm>
            <a:off x="0" y="0"/>
            <a:ext cx="9144000" cy="7232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baseline="-25000" dirty="0" smtClean="0">
                <a:solidFill>
                  <a:srgbClr val="000000"/>
                </a:solidFill>
                <a:latin typeface="Times New Roman" pitchFamily="18" charset="0"/>
              </a:rPr>
              <a:t>  </a:t>
            </a:r>
            <a:r>
              <a:rPr lang="en-US" altLang="en-US" sz="3200" b="1" baseline="-25000" dirty="0" smtClean="0">
                <a:solidFill>
                  <a:srgbClr val="FF0000"/>
                </a:solidFill>
                <a:latin typeface="Times New Roman" pitchFamily="18" charset="0"/>
              </a:rPr>
              <a:t>1. </a:t>
            </a:r>
            <a:r>
              <a:rPr lang="en-US" altLang="en-US" sz="3200" b="1" baseline="-25000" dirty="0" err="1" smtClean="0">
                <a:solidFill>
                  <a:srgbClr val="FF0000"/>
                </a:solidFill>
                <a:latin typeface="Times New Roman" pitchFamily="18" charset="0"/>
              </a:rPr>
              <a:t>Ví</a:t>
            </a:r>
            <a:r>
              <a:rPr lang="en-US" altLang="en-US" sz="3200" b="1" baseline="-250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200" b="1" baseline="-25000" dirty="0" err="1" smtClean="0">
                <a:solidFill>
                  <a:srgbClr val="FF0000"/>
                </a:solidFill>
                <a:latin typeface="Times New Roman" pitchFamily="18" charset="0"/>
              </a:rPr>
              <a:t>dụ</a:t>
            </a:r>
            <a:r>
              <a:rPr lang="en-US" altLang="en-US" sz="3200" b="1" baseline="-25000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altLang="en-US" sz="3200" b="1" baseline="-25000" dirty="0" err="1" smtClean="0">
                <a:solidFill>
                  <a:srgbClr val="FF0000"/>
                </a:solidFill>
                <a:latin typeface="Times New Roman" pitchFamily="18" charset="0"/>
              </a:rPr>
              <a:t>Đoạn</a:t>
            </a:r>
            <a:r>
              <a:rPr lang="en-US" altLang="en-US" sz="3200" b="1" baseline="-250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200" b="1" baseline="-25000" dirty="0" err="1" smtClean="0">
                <a:solidFill>
                  <a:srgbClr val="FF0000"/>
                </a:solidFill>
                <a:latin typeface="Times New Roman" pitchFamily="18" charset="0"/>
              </a:rPr>
              <a:t>trích</a:t>
            </a:r>
            <a:r>
              <a:rPr lang="en-US" altLang="en-US" sz="3200" b="1" baseline="-250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200" b="1" baseline="-25000" dirty="0" err="1" smtClean="0">
                <a:solidFill>
                  <a:srgbClr val="FF0000"/>
                </a:solidFill>
                <a:latin typeface="Times New Roman" pitchFamily="18" charset="0"/>
              </a:rPr>
              <a:t>sgk</a:t>
            </a:r>
            <a:r>
              <a:rPr lang="en-US" altLang="en-US" sz="3200" b="1" baseline="-25000" dirty="0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baseline="-2500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b="1" baseline="-25000" dirty="0" err="1" smtClean="0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altLang="en-US" sz="3200" b="1" baseline="-250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baseline="-25000" dirty="0" err="1" smtClean="0">
                <a:solidFill>
                  <a:srgbClr val="0000CC"/>
                </a:solidFill>
                <a:latin typeface="Times New Roman" pitchFamily="18" charset="0"/>
              </a:rPr>
              <a:t>hôm</a:t>
            </a:r>
            <a:r>
              <a:rPr lang="en-US" altLang="en-US" sz="3200" b="1" baseline="-250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baseline="-25000" dirty="0" err="1" smtClean="0">
                <a:solidFill>
                  <a:srgbClr val="0000CC"/>
                </a:solidFill>
                <a:latin typeface="Times New Roman" pitchFamily="18" charset="0"/>
              </a:rPr>
              <a:t>cô</a:t>
            </a:r>
            <a:r>
              <a:rPr lang="en-US" altLang="en-US" sz="3200" b="1" baseline="-250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baseline="-25000" dirty="0" err="1" smtClean="0">
                <a:solidFill>
                  <a:srgbClr val="0000CC"/>
                </a:solidFill>
                <a:latin typeface="Times New Roman" pitchFamily="18" charset="0"/>
              </a:rPr>
              <a:t>tôi</a:t>
            </a:r>
            <a:r>
              <a:rPr lang="en-US" altLang="en-US" sz="3200" b="1" baseline="-250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baseline="-25000" dirty="0" err="1" smtClean="0">
                <a:solidFill>
                  <a:srgbClr val="0000CC"/>
                </a:solidFill>
                <a:latin typeface="Times New Roman" pitchFamily="18" charset="0"/>
              </a:rPr>
              <a:t>gọi</a:t>
            </a:r>
            <a:r>
              <a:rPr lang="en-US" altLang="en-US" sz="3200" b="1" baseline="-250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baseline="-25000" dirty="0" err="1" smtClean="0">
                <a:solidFill>
                  <a:srgbClr val="0000CC"/>
                </a:solidFill>
                <a:latin typeface="Times New Roman" pitchFamily="18" charset="0"/>
              </a:rPr>
              <a:t>tôi</a:t>
            </a:r>
            <a:r>
              <a:rPr lang="en-US" altLang="en-US" sz="3200" b="1" baseline="-250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baseline="-25000" dirty="0" err="1" smtClean="0">
                <a:solidFill>
                  <a:srgbClr val="0000CC"/>
                </a:solidFill>
                <a:latin typeface="Times New Roman" pitchFamily="18" charset="0"/>
              </a:rPr>
              <a:t>đến</a:t>
            </a:r>
            <a:r>
              <a:rPr lang="en-US" altLang="en-US" sz="3200" b="1" baseline="-250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baseline="-25000" dirty="0" err="1" smtClean="0">
                <a:solidFill>
                  <a:srgbClr val="0000CC"/>
                </a:solidFill>
                <a:latin typeface="Times New Roman" pitchFamily="18" charset="0"/>
              </a:rPr>
              <a:t>bên</a:t>
            </a:r>
            <a:r>
              <a:rPr lang="en-US" altLang="en-US" sz="3200" b="1" baseline="-250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baseline="-25000" dirty="0" err="1" smtClean="0">
                <a:solidFill>
                  <a:srgbClr val="0000CC"/>
                </a:solidFill>
                <a:latin typeface="Times New Roman" pitchFamily="18" charset="0"/>
              </a:rPr>
              <a:t>cười</a:t>
            </a:r>
            <a:r>
              <a:rPr lang="en-US" altLang="en-US" sz="3200" b="1" baseline="-250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baseline="-25000" dirty="0" err="1" smtClean="0">
                <a:solidFill>
                  <a:srgbClr val="0000CC"/>
                </a:solidFill>
                <a:latin typeface="Times New Roman" pitchFamily="18" charset="0"/>
              </a:rPr>
              <a:t>hỏi</a:t>
            </a:r>
            <a:r>
              <a:rPr lang="en-US" altLang="en-US" sz="3200" b="1" baseline="-25000" dirty="0" smtClean="0">
                <a:solidFill>
                  <a:srgbClr val="0000CC"/>
                </a:solidFill>
                <a:latin typeface="Times New Roman" pitchFamily="18" charset="0"/>
              </a:rPr>
              <a:t>: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baseline="-25000" dirty="0" smtClean="0">
                <a:solidFill>
                  <a:srgbClr val="0000CC"/>
                </a:solidFill>
                <a:latin typeface="Times New Roman" pitchFamily="18" charset="0"/>
              </a:rPr>
              <a:t> - Hồng! Mày có muốn vào Thanh Hoá chơi với mẹ mày không?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baseline="-25000" dirty="0" smtClean="0">
                <a:solidFill>
                  <a:srgbClr val="0000CC"/>
                </a:solidFill>
                <a:latin typeface="Times New Roman" pitchFamily="18" charset="0"/>
              </a:rPr>
              <a:t>(…) Nhận ra những ý nghĩ cay độc trong giọng nói và nét mặt rất kịch của cô tôi kia, tôi cúi đầu không đáp … Nhưng đời nào tình thương yêu và lòng kính mến mẹ tôi lại bị những rắp tâm tanh bẩn xâm phạm đến (…)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baseline="-25000" dirty="0" smtClean="0">
                <a:solidFill>
                  <a:srgbClr val="0000CC"/>
                </a:solidFill>
                <a:latin typeface="Times New Roman" pitchFamily="18" charset="0"/>
              </a:rPr>
              <a:t>Tôi cũng đáp lại cô tôi: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baseline="-25000" dirty="0" smtClean="0">
                <a:solidFill>
                  <a:srgbClr val="0000CC"/>
                </a:solidFill>
                <a:latin typeface="Times New Roman" pitchFamily="18" charset="0"/>
              </a:rPr>
              <a:t> - Không! Cháu không muốn vào. Cuối năm thế nào </a:t>
            </a:r>
            <a:r>
              <a:rPr lang="en-US" altLang="en-US" sz="3200" b="1" baseline="-25000" dirty="0" err="1" smtClean="0">
                <a:solidFill>
                  <a:srgbClr val="0000CC"/>
                </a:solidFill>
                <a:latin typeface="Times New Roman" pitchFamily="18" charset="0"/>
              </a:rPr>
              <a:t>mợ</a:t>
            </a:r>
            <a:r>
              <a:rPr lang="en-US" altLang="en-US" sz="3200" b="1" baseline="-25000" dirty="0" smtClean="0">
                <a:solidFill>
                  <a:srgbClr val="0000CC"/>
                </a:solidFill>
                <a:latin typeface="Times New Roman" pitchFamily="18" charset="0"/>
              </a:rPr>
              <a:t> cháu cũng về.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baseline="-25000" dirty="0" smtClean="0">
                <a:solidFill>
                  <a:srgbClr val="0000CC"/>
                </a:solidFill>
                <a:latin typeface="Times New Roman" pitchFamily="18" charset="0"/>
              </a:rPr>
              <a:t>Cô tôi hỏi luôn, giọng vẫn ngọt: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baseline="-25000" dirty="0" smtClean="0">
                <a:solidFill>
                  <a:srgbClr val="0000CC"/>
                </a:solidFill>
                <a:latin typeface="Times New Roman" pitchFamily="18" charset="0"/>
              </a:rPr>
              <a:t> -Sao lại không vào? </a:t>
            </a:r>
            <a:r>
              <a:rPr lang="en-US" altLang="en-US" sz="3200" b="1" baseline="-25000" dirty="0" err="1" smtClean="0">
                <a:solidFill>
                  <a:srgbClr val="0000CC"/>
                </a:solidFill>
                <a:latin typeface="Times New Roman" pitchFamily="18" charset="0"/>
              </a:rPr>
              <a:t>Mợ</a:t>
            </a:r>
            <a:r>
              <a:rPr lang="en-US" altLang="en-US" sz="3200" b="1" baseline="-25000" dirty="0" smtClean="0">
                <a:solidFill>
                  <a:srgbClr val="0000CC"/>
                </a:solidFill>
                <a:latin typeface="Times New Roman" pitchFamily="18" charset="0"/>
              </a:rPr>
              <a:t> mày phát tài lắm, có như dạo trước đâu!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baseline="-25000" dirty="0" smtClean="0">
                <a:solidFill>
                  <a:srgbClr val="0000CC"/>
                </a:solidFill>
                <a:latin typeface="Times New Roman" pitchFamily="18" charset="0"/>
              </a:rPr>
              <a:t> …Rồi hai con mắt long lanh của cô tôi chằm chặp đưa nhìn </a:t>
            </a:r>
            <a:r>
              <a:rPr lang="en-US" altLang="en-US" sz="3200" b="1" baseline="-25000" dirty="0" err="1" smtClean="0">
                <a:solidFill>
                  <a:srgbClr val="0000CC"/>
                </a:solidFill>
                <a:latin typeface="Times New Roman" pitchFamily="18" charset="0"/>
              </a:rPr>
              <a:t>tôi.Tôi</a:t>
            </a:r>
            <a:r>
              <a:rPr lang="en-US" altLang="en-US" sz="3200" b="1" baseline="-25000" dirty="0" smtClean="0">
                <a:solidFill>
                  <a:srgbClr val="0000CC"/>
                </a:solidFill>
                <a:latin typeface="Times New Roman" pitchFamily="18" charset="0"/>
              </a:rPr>
              <a:t> lại im lặng cúi đầu xuống đất: lòng tôi càng thắt lại, khoé mắt tôi đã cay </a:t>
            </a:r>
            <a:r>
              <a:rPr lang="en-US" altLang="en-US" sz="3200" b="1" baseline="-25000" dirty="0" err="1" smtClean="0">
                <a:solidFill>
                  <a:srgbClr val="0000CC"/>
                </a:solidFill>
                <a:latin typeface="Times New Roman" pitchFamily="18" charset="0"/>
              </a:rPr>
              <a:t>cay</a:t>
            </a:r>
            <a:r>
              <a:rPr lang="en-US" altLang="en-US" sz="3200" b="1" baseline="-25000" dirty="0" smtClean="0">
                <a:solidFill>
                  <a:srgbClr val="0000CC"/>
                </a:solidFill>
                <a:latin typeface="Times New Roman" pitchFamily="18" charset="0"/>
              </a:rPr>
              <a:t>. Cô tôi liền vỗ vai tôi cười mà nói rằng: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3200" b="1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70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76200" y="45958"/>
            <a:ext cx="9067800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baseline="-25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- Mày dại quá, cứ vào đi, tao chạy cho tiền tàu. Vào mà bắt </a:t>
            </a:r>
            <a:r>
              <a:rPr lang="en-US" altLang="en-US" sz="3600" b="1" baseline="-25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mợ</a:t>
            </a:r>
            <a:r>
              <a:rPr lang="en-US" altLang="en-US" sz="3600" b="1" baseline="-25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mày may vá sắm sửa cho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baseline="-25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thăm em bé chứ.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baseline="-25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(…)Tôi cười dài trong tiếng khóc, hỏi cô tôi: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baseline="-25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 Sao cô biết </a:t>
            </a:r>
            <a:r>
              <a:rPr lang="en-US" altLang="en-US" sz="3600" b="1" baseline="-25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mợ</a:t>
            </a:r>
            <a:r>
              <a:rPr lang="en-US" altLang="en-US" sz="3600" b="1" baseline="-25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có con?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baseline="-25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(…)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baseline="-25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Cô tôi bỗng đổi giọng, lại vỗ vai, nhìn vào mặt tôi, nghiêm nghị: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baseline="-25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Vậy mày hỏi cô Thông – tên người đàn bà họ nội xa kia – chỗ ở của </a:t>
            </a:r>
            <a:r>
              <a:rPr lang="en-US" altLang="en-US" sz="3600" b="1" baseline="-25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mợ</a:t>
            </a:r>
            <a:r>
              <a:rPr lang="en-US" altLang="en-US" sz="3600" b="1" baseline="-25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mày, rồi đánh giấy cho </a:t>
            </a:r>
            <a:r>
              <a:rPr lang="en-US" altLang="en-US" sz="3600" b="1" baseline="-25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mợ</a:t>
            </a:r>
            <a:r>
              <a:rPr lang="en-US" altLang="en-US" sz="3600" b="1" baseline="-25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mày, bảo dù sao cũng phải về. Trước sau cũng một lần xấu, chã nhẽ bán xới mãi được sao?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baseline="-25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Tỏ sự ngậm ngùi thương xót thầy tôi, cô tôi lại chập chừng nói tiếp: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baseline="-25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Mấy lại rằm tháng tám này là giỗ đầu cậu mày, </a:t>
            </a:r>
            <a:r>
              <a:rPr lang="en-US" altLang="en-US" sz="3600" b="1" baseline="-25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mợ</a:t>
            </a:r>
            <a:r>
              <a:rPr lang="en-US" altLang="en-US" sz="3600" b="1" baseline="-25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mày về dù sao cũng đỡ tủi cho cậu mày, và mày cũng còn phải có họ, có hàng, người ta hỏi đến </a:t>
            </a:r>
            <a:r>
              <a:rPr lang="en-US" altLang="en-US" sz="3600" b="1" baseline="-25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chứ</a:t>
            </a:r>
            <a:r>
              <a:rPr lang="en-US" altLang="en-US" sz="3600" b="1" baseline="-25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385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 bwMode="auto">
          <a:xfrm>
            <a:off x="4114800" y="1143000"/>
            <a:ext cx="0" cy="5591145"/>
          </a:xfrm>
          <a:prstGeom prst="line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" name="AutoShape 24"/>
          <p:cNvSpPr>
            <a:spLocks noChangeArrowheads="1"/>
          </p:cNvSpPr>
          <p:nvPr/>
        </p:nvSpPr>
        <p:spPr bwMode="auto">
          <a:xfrm>
            <a:off x="4114800" y="901363"/>
            <a:ext cx="5029200" cy="23622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FF66"/>
              </a:gs>
              <a:gs pos="50000">
                <a:schemeClr val="bg1"/>
              </a:gs>
              <a:gs pos="100000">
                <a:srgbClr val="99FF66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u="sng" dirty="0">
                <a:solidFill>
                  <a:srgbClr val="090C81"/>
                </a:solidFill>
                <a:latin typeface="Times New Roman" pitchFamily="18" charset="0"/>
              </a:rPr>
              <a:t>Câu 1:</a:t>
            </a:r>
            <a:r>
              <a:rPr lang="en-US" altLang="en-US" sz="2400" b="1" dirty="0">
                <a:solidFill>
                  <a:srgbClr val="090C81"/>
                </a:solidFill>
                <a:latin typeface="Times New Roman" pitchFamily="18" charset="0"/>
              </a:rPr>
              <a:t> Quan hệ giữa các nhân vật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90C81"/>
                </a:solidFill>
                <a:latin typeface="Times New Roman" pitchFamily="18" charset="0"/>
              </a:rPr>
              <a:t>tham gia hội thoại trong đoạn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90C81"/>
                </a:solidFill>
                <a:latin typeface="Times New Roman" pitchFamily="18" charset="0"/>
              </a:rPr>
              <a:t> trích đã cho là quan hệ gì?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90C81"/>
                </a:solidFill>
                <a:latin typeface="Times New Roman" pitchFamily="18" charset="0"/>
              </a:rPr>
              <a:t> Ai ở vai trên? Ai ở vai dưới?</a:t>
            </a:r>
          </a:p>
        </p:txBody>
      </p:sp>
      <p:sp>
        <p:nvSpPr>
          <p:cNvPr id="6" name="AutoShape 31"/>
          <p:cNvSpPr>
            <a:spLocks noChangeArrowheads="1"/>
          </p:cNvSpPr>
          <p:nvPr/>
        </p:nvSpPr>
        <p:spPr bwMode="auto">
          <a:xfrm>
            <a:off x="4142509" y="3277418"/>
            <a:ext cx="5029200" cy="2209800"/>
          </a:xfrm>
          <a:prstGeom prst="homePlate">
            <a:avLst>
              <a:gd name="adj" fmla="val 76087"/>
            </a:avLst>
          </a:prstGeom>
          <a:gradFill rotWithShape="1">
            <a:gsLst>
              <a:gs pos="0">
                <a:srgbClr val="ED83D1"/>
              </a:gs>
              <a:gs pos="50000">
                <a:schemeClr val="bg1"/>
              </a:gs>
              <a:gs pos="100000">
                <a:srgbClr val="ED83D1"/>
              </a:gs>
            </a:gsLst>
            <a:lin ang="5400000" scaled="1"/>
          </a:gradFill>
          <a:ln w="9525" algn="ctr">
            <a:solidFill>
              <a:srgbClr val="ED83D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i="1" dirty="0" smtClean="0">
                <a:solidFill>
                  <a:srgbClr val="090C81"/>
                </a:solidFill>
                <a:latin typeface="Times New Roman" pitchFamily="18" charset="0"/>
              </a:rPr>
              <a:t>Theo quan </a:t>
            </a:r>
            <a:r>
              <a:rPr lang="en-US" altLang="en-US" sz="2400" b="1" i="1" dirty="0">
                <a:solidFill>
                  <a:srgbClr val="090C81"/>
                </a:solidFill>
                <a:latin typeface="Times New Roman" pitchFamily="18" charset="0"/>
              </a:rPr>
              <a:t>hệ gia tộc</a:t>
            </a:r>
            <a:r>
              <a:rPr lang="en-US" altLang="en-US" sz="2400" b="1" dirty="0">
                <a:solidFill>
                  <a:srgbClr val="000000"/>
                </a:solidFill>
                <a:latin typeface="Times New Roman" pitchFamily="18" charset="0"/>
              </a:rPr>
              <a:t>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smtClean="0">
                <a:solidFill>
                  <a:srgbClr val="FF0000"/>
                </a:solidFill>
                <a:latin typeface="Times New Roman" pitchFamily="18" charset="0"/>
              </a:rPr>
              <a:t>cô 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của Hồng</a:t>
            </a: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altLang="en-US" sz="24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2400" b="1" smtClean="0">
                <a:solidFill>
                  <a:srgbClr val="090C81"/>
                </a:solidFill>
                <a:latin typeface="Times New Roman" pitchFamily="18" charset="0"/>
              </a:rPr>
              <a:t>ở </a:t>
            </a:r>
            <a:r>
              <a:rPr lang="en-US" altLang="en-US" sz="2400" b="1" dirty="0">
                <a:solidFill>
                  <a:srgbClr val="090C81"/>
                </a:solidFill>
                <a:latin typeface="Times New Roman" pitchFamily="18" charset="0"/>
              </a:rPr>
              <a:t>vị trí vai trên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smtClean="0">
                <a:solidFill>
                  <a:srgbClr val="FF0000"/>
                </a:solidFill>
                <a:latin typeface="Times New Roman" pitchFamily="18" charset="0"/>
              </a:rPr>
              <a:t>Chú </a:t>
            </a: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</a:rPr>
              <a:t>bé </a:t>
            </a:r>
            <a:r>
              <a:rPr lang="en-US" altLang="en-US" sz="2400" b="1" smtClean="0">
                <a:solidFill>
                  <a:srgbClr val="FF0000"/>
                </a:solidFill>
                <a:latin typeface="Times New Roman" pitchFamily="18" charset="0"/>
              </a:rPr>
              <a:t>Hồng: </a:t>
            </a:r>
            <a:r>
              <a:rPr lang="en-US" altLang="en-US" sz="2400" b="1" dirty="0">
                <a:solidFill>
                  <a:srgbClr val="090C81"/>
                </a:solidFill>
                <a:latin typeface="Times New Roman" pitchFamily="18" charset="0"/>
              </a:rPr>
              <a:t>ở vị trí vai dưới</a:t>
            </a:r>
            <a:endParaRPr lang="en-US" altLang="en-US" sz="24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auto">
          <a:xfrm>
            <a:off x="5353050" y="5547147"/>
            <a:ext cx="3009900" cy="1295400"/>
          </a:xfrm>
          <a:prstGeom prst="rect">
            <a:avLst/>
          </a:prstGeom>
          <a:gradFill rotWithShape="1">
            <a:gsLst>
              <a:gs pos="0">
                <a:srgbClr val="EF7DDF"/>
              </a:gs>
              <a:gs pos="50000">
                <a:schemeClr val="bg1"/>
              </a:gs>
              <a:gs pos="100000">
                <a:srgbClr val="EF7DDF"/>
              </a:gs>
            </a:gsLst>
            <a:lin ang="5400000" scaled="1"/>
          </a:gradFill>
          <a:ln w="9525">
            <a:solidFill>
              <a:srgbClr val="D1EF1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Quan hệ trên </a:t>
            </a: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</a:rPr>
              <a:t>-  </a:t>
            </a:r>
            <a:r>
              <a:rPr lang="en-US" altLang="en-US" sz="2400" b="1" smtClean="0">
                <a:solidFill>
                  <a:srgbClr val="FF0000"/>
                </a:solidFill>
                <a:latin typeface="Times New Roman" pitchFamily="18" charset="0"/>
              </a:rPr>
              <a:t>dưới</a:t>
            </a:r>
            <a:endParaRPr lang="en-US" altLang="en-US" sz="24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685" y="1447800"/>
            <a:ext cx="405911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smtClean="0">
                <a:solidFill>
                  <a:srgbClr val="0000CC"/>
                </a:solidFill>
                <a:latin typeface="Times New Roman" pitchFamily="18" charset="0"/>
              </a:rPr>
              <a:t>- Người 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</a:rPr>
              <a:t>cô của Hồng</a:t>
            </a:r>
            <a:r>
              <a:rPr lang="en-US" altLang="en-US" sz="2400" b="1">
                <a:solidFill>
                  <a:srgbClr val="0000CC"/>
                </a:solidFill>
                <a:latin typeface="Times New Roman" pitchFamily="18" charset="0"/>
              </a:rPr>
              <a:t>: </a:t>
            </a:r>
            <a:r>
              <a:rPr lang="en-US" altLang="en-US" sz="2400" b="1" smtClean="0">
                <a:solidFill>
                  <a:srgbClr val="0000CC"/>
                </a:solidFill>
                <a:latin typeface="Times New Roman" pitchFamily="18" charset="0"/>
              </a:rPr>
              <a:t>ở 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</a:rPr>
              <a:t>vị trí vai trên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smtClean="0">
                <a:solidFill>
                  <a:srgbClr val="0000CC"/>
                </a:solidFill>
                <a:latin typeface="Times New Roman" pitchFamily="18" charset="0"/>
              </a:rPr>
              <a:t>- Chú </a:t>
            </a:r>
            <a:r>
              <a:rPr lang="en-US" altLang="en-US" sz="2400" b="1">
                <a:solidFill>
                  <a:srgbClr val="0000CC"/>
                </a:solidFill>
                <a:latin typeface="Times New Roman" pitchFamily="18" charset="0"/>
              </a:rPr>
              <a:t>bé </a:t>
            </a:r>
            <a:r>
              <a:rPr lang="en-US" altLang="en-US" sz="2400" b="1" smtClean="0">
                <a:solidFill>
                  <a:srgbClr val="0000CC"/>
                </a:solidFill>
                <a:latin typeface="Times New Roman" pitchFamily="18" charset="0"/>
              </a:rPr>
              <a:t>Hồng: 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</a:rPr>
              <a:t>ở vị trí vai dưới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itchFamily="18" charset="0"/>
              </a:rPr>
              <a:t>.</a:t>
            </a:r>
            <a:endParaRPr lang="en-US" altLang="en-US" sz="2400" b="1" dirty="0">
              <a:solidFill>
                <a:srgbClr val="0000CC"/>
              </a:solidFill>
              <a:latin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A50021"/>
              </a:buClr>
              <a:buSzPct val="75000"/>
            </a:pPr>
            <a:r>
              <a:rPr lang="en-US" altLang="en-US" sz="2400" b="1" i="1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400" b="1" i="1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 Quan </a:t>
            </a:r>
            <a:r>
              <a:rPr lang="en-US" altLang="en-US" sz="2400" b="1" i="1" dirty="0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hệ trên - </a:t>
            </a:r>
            <a:r>
              <a:rPr lang="en-US" altLang="en-US" sz="2400" b="1" i="1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dưới (căn </a:t>
            </a:r>
            <a:r>
              <a:rPr lang="en-US" altLang="en-US" sz="2400" b="1" i="1" dirty="0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cứ vào quan hệ gia đình)</a:t>
            </a:r>
            <a:endParaRPr lang="en-US" altLang="en-US" sz="2400" b="1" i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75019" y="211437"/>
            <a:ext cx="6477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 smtClean="0">
                <a:solidFill>
                  <a:srgbClr val="C00000"/>
                </a:solidFill>
                <a:latin typeface="Times New Roman" pitchFamily="18" charset="0"/>
              </a:rPr>
              <a:t>I. VAI XÃ HỘI TRONG HỘI THOẠI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 smtClean="0">
                <a:solidFill>
                  <a:srgbClr val="FF0000"/>
                </a:solidFill>
                <a:latin typeface="Times New Roman" pitchFamily="18" charset="0"/>
              </a:rPr>
              <a:t>1. </a:t>
            </a:r>
            <a:r>
              <a:rPr lang="en-US" altLang="en-US" sz="24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Ví</a:t>
            </a:r>
            <a:r>
              <a:rPr lang="en-US" altLang="en-US" sz="24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4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dụ</a:t>
            </a:r>
            <a:r>
              <a:rPr lang="en-US" altLang="en-US" sz="2400" b="1" u="sng" dirty="0" smtClean="0">
                <a:solidFill>
                  <a:srgbClr val="FF0000"/>
                </a:solidFill>
                <a:latin typeface="Times New Roman" pitchFamily="18" charset="0"/>
              </a:rPr>
              <a:t>: (</a:t>
            </a:r>
            <a:r>
              <a:rPr lang="en-US" altLang="en-US" sz="24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sgk</a:t>
            </a:r>
            <a:r>
              <a:rPr lang="en-US" altLang="en-US" sz="2400" b="1" u="sng" dirty="0" smtClean="0">
                <a:solidFill>
                  <a:srgbClr val="FF0000"/>
                </a:solidFill>
                <a:latin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3000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 bwMode="auto">
          <a:xfrm>
            <a:off x="4398818" y="1206623"/>
            <a:ext cx="0" cy="5651377"/>
          </a:xfrm>
          <a:prstGeom prst="line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55685" y="1524000"/>
            <a:ext cx="421151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smtClean="0">
                <a:solidFill>
                  <a:srgbClr val="0000CC"/>
                </a:solidFill>
                <a:latin typeface="Times New Roman" pitchFamily="18" charset="0"/>
              </a:rPr>
              <a:t>-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</a:rPr>
              <a:t>cô của Hồng: 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itchFamily="18" charset="0"/>
              </a:rPr>
              <a:t>ở 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</a:rPr>
              <a:t>vị trí vai trên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 smtClean="0">
                <a:solidFill>
                  <a:srgbClr val="0000CC"/>
                </a:solidFill>
                <a:latin typeface="Times New Roman" pitchFamily="18" charset="0"/>
              </a:rPr>
              <a:t>-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itchFamily="18" charset="0"/>
              </a:rPr>
              <a:t>Chú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</a:rPr>
              <a:t>bé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itchFamily="18" charset="0"/>
              </a:rPr>
              <a:t>Hồng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itchFamily="18" charset="0"/>
              </a:rPr>
              <a:t>: 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</a:rPr>
              <a:t>ở vị trí vai dưới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itchFamily="18" charset="0"/>
              </a:rPr>
              <a:t>.</a:t>
            </a:r>
            <a:endParaRPr lang="en-US" altLang="en-US" sz="2400" b="1" dirty="0">
              <a:solidFill>
                <a:srgbClr val="0000CC"/>
              </a:solidFill>
              <a:latin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A50021"/>
              </a:buClr>
              <a:buSzPct val="75000"/>
            </a:pPr>
            <a:r>
              <a:rPr lang="en-US" altLang="en-US" sz="2400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400" b="1" i="1" dirty="0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2400" b="1" i="1" dirty="0" err="1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Quan</a:t>
            </a:r>
            <a:r>
              <a:rPr lang="en-US" altLang="en-US" sz="2400" b="1" i="1" dirty="0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 hệ trên - </a:t>
            </a:r>
            <a:r>
              <a:rPr lang="en-US" altLang="en-US" sz="2400" b="1" i="1" dirty="0" err="1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dưới</a:t>
            </a:r>
            <a:r>
              <a:rPr lang="en-US" altLang="en-US" sz="2400" b="1" i="1" dirty="0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 (</a:t>
            </a:r>
            <a:r>
              <a:rPr lang="en-US" altLang="en-US" sz="2400" b="1" i="1" dirty="0" err="1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căn</a:t>
            </a:r>
            <a:r>
              <a:rPr lang="en-US" altLang="en-US" sz="2400" b="1" i="1" dirty="0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 cứ vào quan hệ gia đình)</a:t>
            </a:r>
            <a:endParaRPr lang="en-US" altLang="en-US" sz="2400" b="1" i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0" name="AutoShape 21"/>
          <p:cNvSpPr>
            <a:spLocks noChangeArrowheads="1"/>
          </p:cNvSpPr>
          <p:nvPr/>
        </p:nvSpPr>
        <p:spPr bwMode="auto">
          <a:xfrm>
            <a:off x="4419600" y="928255"/>
            <a:ext cx="4516316" cy="22860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D1EF1D"/>
              </a:gs>
              <a:gs pos="50000">
                <a:schemeClr val="bg1"/>
              </a:gs>
              <a:gs pos="100000">
                <a:srgbClr val="D1EF1D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u="sng" dirty="0">
                <a:solidFill>
                  <a:srgbClr val="FF0000"/>
                </a:solidFill>
                <a:latin typeface="Times New Roman" pitchFamily="18" charset="0"/>
              </a:rPr>
              <a:t>Câu 2: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 smtClean="0">
                <a:solidFill>
                  <a:srgbClr val="FF0000"/>
                </a:solidFill>
                <a:latin typeface="Times New Roman" pitchFamily="18" charset="0"/>
              </a:rPr>
              <a:t>Cách 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ứng xử của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itchFamily="18" charset="0"/>
              </a:rPr>
              <a:t>người cô 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có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gì đáng chê trách?</a:t>
            </a:r>
          </a:p>
        </p:txBody>
      </p:sp>
      <p:sp>
        <p:nvSpPr>
          <p:cNvPr id="11" name="AutoShape 22"/>
          <p:cNvSpPr>
            <a:spLocks noChangeArrowheads="1"/>
          </p:cNvSpPr>
          <p:nvPr/>
        </p:nvSpPr>
        <p:spPr bwMode="auto">
          <a:xfrm>
            <a:off x="4457700" y="3214255"/>
            <a:ext cx="4707082" cy="2957945"/>
          </a:xfrm>
          <a:prstGeom prst="flowChartAlternateProcess">
            <a:avLst/>
          </a:prstGeom>
          <a:gradFill rotWithShape="1">
            <a:gsLst>
              <a:gs pos="0">
                <a:srgbClr val="99FF66"/>
              </a:gs>
              <a:gs pos="50000">
                <a:schemeClr val="bg1"/>
              </a:gs>
              <a:gs pos="100000">
                <a:srgbClr val="99FF66"/>
              </a:gs>
            </a:gsLst>
            <a:lin ang="5400000" scaled="1"/>
          </a:gradFill>
          <a:ln w="9525">
            <a:solidFill>
              <a:srgbClr val="D1EF1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Đã xử sự không đúng với tình cảm </a:t>
            </a:r>
            <a:endParaRPr lang="en-US" altLang="en-US" sz="2400" dirty="0">
              <a:solidFill>
                <a:srgbClr val="0000FF"/>
              </a:solidFill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</a:rPr>
              <a:t>r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uột thịt, và bà cô là người lớn có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</a:rPr>
              <a:t>t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hái độ không đúng với cháu của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</a:rPr>
              <a:t>m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ình.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(xưng “tao” gọi “mày” thể hiện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tình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 cảm không gần gũi với cháu.</a:t>
            </a:r>
          </a:p>
        </p:txBody>
      </p:sp>
      <p:sp>
        <p:nvSpPr>
          <p:cNvPr id="12" name="Rectangle 22"/>
          <p:cNvSpPr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/>
          <a:ex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u="sng" dirty="0">
                <a:solidFill>
                  <a:srgbClr val="FFFF00"/>
                </a:solidFill>
                <a:latin typeface="Times New Roman" pitchFamily="18" charset="0"/>
              </a:rPr>
              <a:t>I. VAI XÃ HỘI TRONG HỘI THOẠI</a:t>
            </a:r>
          </a:p>
        </p:txBody>
      </p:sp>
      <p:sp>
        <p:nvSpPr>
          <p:cNvPr id="13" name="Rectangle 27"/>
          <p:cNvSpPr>
            <a:spLocks noChangeArrowheads="1"/>
          </p:cNvSpPr>
          <p:nvPr/>
        </p:nvSpPr>
        <p:spPr bwMode="auto">
          <a:xfrm>
            <a:off x="0" y="693003"/>
            <a:ext cx="6477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 smtClean="0">
                <a:solidFill>
                  <a:srgbClr val="FF0000"/>
                </a:solidFill>
                <a:latin typeface="Times New Roman" pitchFamily="18" charset="0"/>
              </a:rPr>
              <a:t>1. </a:t>
            </a:r>
            <a:r>
              <a:rPr lang="en-US" altLang="en-US" sz="24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Ví</a:t>
            </a:r>
            <a:r>
              <a:rPr lang="en-US" altLang="en-US" sz="24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4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dụ</a:t>
            </a:r>
            <a:r>
              <a:rPr lang="en-US" altLang="en-US" sz="2400" b="1" u="sng" dirty="0" smtClean="0">
                <a:solidFill>
                  <a:srgbClr val="FF0000"/>
                </a:solidFill>
                <a:latin typeface="Times New Roman" pitchFamily="18" charset="0"/>
              </a:rPr>
              <a:t>: (</a:t>
            </a:r>
            <a:r>
              <a:rPr lang="en-US" altLang="en-US" sz="24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sgk</a:t>
            </a:r>
            <a:r>
              <a:rPr lang="en-US" altLang="en-US" sz="2400" b="1" u="sng" dirty="0" smtClean="0">
                <a:solidFill>
                  <a:srgbClr val="FF0000"/>
                </a:solidFill>
                <a:latin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97568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33" name="AutoShape 13"/>
          <p:cNvSpPr>
            <a:spLocks noChangeArrowheads="1"/>
          </p:cNvSpPr>
          <p:nvPr/>
        </p:nvSpPr>
        <p:spPr bwMode="auto">
          <a:xfrm>
            <a:off x="152400" y="114300"/>
            <a:ext cx="8839200" cy="1371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D1EF1D"/>
              </a:gs>
              <a:gs pos="50000">
                <a:schemeClr val="bg1"/>
              </a:gs>
              <a:gs pos="100000">
                <a:srgbClr val="D1EF1D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u="sng" dirty="0">
                <a:solidFill>
                  <a:srgbClr val="FF0000"/>
                </a:solidFill>
                <a:latin typeface="Times New Roman" pitchFamily="18" charset="0"/>
              </a:rPr>
              <a:t>Câu 3:</a:t>
            </a:r>
            <a:r>
              <a:rPr lang="en-US" altLang="en-US" sz="2400" b="1" dirty="0">
                <a:solidFill>
                  <a:srgbClr val="000000"/>
                </a:solidFill>
                <a:latin typeface="Times New Roman" pitchFamily="18" charset="0"/>
              </a:rPr>
              <a:t>  </a:t>
            </a:r>
            <a:r>
              <a:rPr lang="en-US" altLang="en-US" sz="2400" b="1" dirty="0">
                <a:solidFill>
                  <a:srgbClr val="710A9A"/>
                </a:solidFill>
                <a:latin typeface="Times New Roman" pitchFamily="18" charset="0"/>
              </a:rPr>
              <a:t>Tìm chi tiết cho thấy nhân vật chú bé Hồng đã  cố gắng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710A9A"/>
                </a:solidFill>
                <a:latin typeface="Times New Roman" pitchFamily="18" charset="0"/>
              </a:rPr>
              <a:t>kìm nén sự bất bình của mình để giữ thái độ lễ phép?</a:t>
            </a:r>
          </a:p>
        </p:txBody>
      </p:sp>
      <p:sp>
        <p:nvSpPr>
          <p:cNvPr id="56334" name="AutoShape 14"/>
          <p:cNvSpPr>
            <a:spLocks noChangeArrowheads="1"/>
          </p:cNvSpPr>
          <p:nvPr/>
        </p:nvSpPr>
        <p:spPr bwMode="auto">
          <a:xfrm>
            <a:off x="152400" y="1752600"/>
            <a:ext cx="4800600" cy="2133600"/>
          </a:xfrm>
          <a:prstGeom prst="flowChartAlternateProcess">
            <a:avLst/>
          </a:prstGeom>
          <a:gradFill rotWithShape="1">
            <a:gsLst>
              <a:gs pos="0">
                <a:srgbClr val="79F37C"/>
              </a:gs>
              <a:gs pos="50000">
                <a:schemeClr val="bg1"/>
              </a:gs>
              <a:gs pos="100000">
                <a:srgbClr val="79F37C"/>
              </a:gs>
            </a:gsLst>
            <a:lin ang="5400000" scaled="1"/>
          </a:gradFill>
          <a:ln w="9525">
            <a:solidFill>
              <a:srgbClr val="D1EF1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Wingdings" pitchFamily="2" charset="2"/>
              <a:buNone/>
              <a:defRPr/>
            </a:pP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</a:rPr>
              <a:t>  …</a:t>
            </a:r>
            <a:r>
              <a:rPr lang="en-US" altLang="en-US" sz="2400" b="1" i="1" dirty="0">
                <a:solidFill>
                  <a:srgbClr val="0000CC"/>
                </a:solidFill>
                <a:latin typeface="Times New Roman" pitchFamily="18" charset="0"/>
              </a:rPr>
              <a:t>tôi cúi đầu không đáp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Wingdings" pitchFamily="2" charset="2"/>
              <a:buNone/>
              <a:defRPr/>
            </a:pPr>
            <a:r>
              <a:rPr lang="en-US" altLang="en-US" sz="2400" b="1" i="1" dirty="0">
                <a:solidFill>
                  <a:srgbClr val="0000CC"/>
                </a:solidFill>
                <a:latin typeface="Times New Roman" pitchFamily="18" charset="0"/>
              </a:rPr>
              <a:t>…tôi lại im lặng cúi đầu 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Wingdings" pitchFamily="2" charset="2"/>
              <a:buNone/>
              <a:defRPr/>
            </a:pPr>
            <a:r>
              <a:rPr lang="en-US" altLang="en-US" sz="2400" b="1" i="1" dirty="0">
                <a:solidFill>
                  <a:srgbClr val="0000CC"/>
                </a:solidFill>
                <a:latin typeface="Times New Roman" pitchFamily="18" charset="0"/>
              </a:rPr>
              <a:t>xuống đất…cổ họng tôi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Wingdings" pitchFamily="2" charset="2"/>
              <a:buNone/>
              <a:defRPr/>
            </a:pPr>
            <a:r>
              <a:rPr lang="en-US" altLang="en-US" sz="2400" b="1" i="1" dirty="0">
                <a:solidFill>
                  <a:srgbClr val="0000CC"/>
                </a:solidFill>
                <a:latin typeface="Times New Roman" pitchFamily="18" charset="0"/>
              </a:rPr>
              <a:t> đã nghẹn ứ khóc không  ra tiếng</a:t>
            </a:r>
            <a:endParaRPr lang="en-US" altLang="en-US" sz="24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6337" name="AutoShape 17"/>
          <p:cNvSpPr>
            <a:spLocks noChangeArrowheads="1"/>
          </p:cNvSpPr>
          <p:nvPr/>
        </p:nvSpPr>
        <p:spPr bwMode="auto">
          <a:xfrm>
            <a:off x="5257800" y="2286000"/>
            <a:ext cx="3581400" cy="10668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D1EF1D"/>
              </a:gs>
              <a:gs pos="50000">
                <a:schemeClr val="bg1"/>
              </a:gs>
              <a:gs pos="100000">
                <a:srgbClr val="D1EF1D"/>
              </a:gs>
            </a:gsLst>
            <a:lin ang="5400000" scaled="1"/>
          </a:gradFill>
          <a:ln w="9525">
            <a:solidFill>
              <a:srgbClr val="F74D3B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Vì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sao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Hồng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phải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làm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như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vậy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56338" name="AutoShape 18"/>
          <p:cNvSpPr>
            <a:spLocks noChangeArrowheads="1"/>
          </p:cNvSpPr>
          <p:nvPr/>
        </p:nvSpPr>
        <p:spPr bwMode="auto">
          <a:xfrm>
            <a:off x="304800" y="4495800"/>
            <a:ext cx="8001000" cy="9144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50000">
                <a:srgbClr val="D1EF1D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F74D3B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2E079D"/>
                </a:solidFill>
                <a:latin typeface="Times New Roman" pitchFamily="18" charset="0"/>
              </a:rPr>
              <a:t>Vì Hồng là người thuộc vai dưới, có bổn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2E079D"/>
                </a:solidFill>
                <a:latin typeface="Times New Roman" pitchFamily="18" charset="0"/>
              </a:rPr>
              <a:t> phận</a:t>
            </a:r>
            <a:r>
              <a:rPr lang="en-US" altLang="en-US" sz="24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>
                <a:solidFill>
                  <a:srgbClr val="2E079D"/>
                </a:solidFill>
                <a:latin typeface="Times New Roman" pitchFamily="18" charset="0"/>
              </a:rPr>
              <a:t>tôn trọng người trên.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	</a:t>
            </a:r>
          </a:p>
        </p:txBody>
      </p:sp>
      <p:sp>
        <p:nvSpPr>
          <p:cNvPr id="56339" name="Text Box 19"/>
          <p:cNvSpPr txBox="1">
            <a:spLocks noChangeArrowheads="1"/>
          </p:cNvSpPr>
          <p:nvPr/>
        </p:nvSpPr>
        <p:spPr bwMode="auto">
          <a:xfrm>
            <a:off x="381000" y="5562600"/>
            <a:ext cx="8077200" cy="457200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50000">
                <a:srgbClr val="99FF99"/>
              </a:gs>
              <a:gs pos="100000">
                <a:srgbClr val="FFCC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xưng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2846825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6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6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6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6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3" grpId="0" animBg="1"/>
      <p:bldP spid="56334" grpId="0" animBg="1"/>
      <p:bldP spid="56337" grpId="0" animBg="1"/>
      <p:bldP spid="56338" grpId="0" animBg="1"/>
      <p:bldP spid="563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79" name="Rectangle 27"/>
          <p:cNvSpPr>
            <a:spLocks noChangeArrowheads="1"/>
          </p:cNvSpPr>
          <p:nvPr/>
        </p:nvSpPr>
        <p:spPr bwMode="auto">
          <a:xfrm>
            <a:off x="0" y="1601212"/>
            <a:ext cx="685800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cô của Hồng:  ở vị trí vai 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trên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 Chú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bé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Hồng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: ở vị trí vai dưới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A50021"/>
              </a:buClr>
              <a:buSzPct val="75000"/>
            </a:pPr>
            <a:r>
              <a:rPr lang="en-US" altLang="en-US" sz="2800" b="1" i="1" dirty="0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2800" b="1" i="1" dirty="0" err="1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Quan</a:t>
            </a:r>
            <a:r>
              <a:rPr lang="en-US" altLang="en-US" sz="2800" b="1" i="1" dirty="0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hệ trên - </a:t>
            </a:r>
            <a:r>
              <a:rPr lang="en-US" altLang="en-US" sz="2800" b="1" i="1" dirty="0" err="1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dưới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altLang="en-US" sz="2800" b="1" i="1" dirty="0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(</a:t>
            </a:r>
            <a:r>
              <a:rPr lang="en-US" altLang="en-US" sz="2800" b="1" i="1" dirty="0" err="1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căn</a:t>
            </a:r>
            <a:r>
              <a:rPr lang="en-US" altLang="en-US" sz="2800" b="1" i="1" dirty="0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cứ vào </a:t>
            </a:r>
            <a:endParaRPr lang="en-US" altLang="en-US" sz="2800" b="1" i="1" dirty="0" smtClean="0">
              <a:solidFill>
                <a:srgbClr val="0000CC"/>
              </a:solidFill>
              <a:latin typeface="Times New Roman" pitchFamily="18" charset="0"/>
              <a:sym typeface="Wingdings" panose="05000000000000000000" pitchFamily="2" charset="2"/>
            </a:endParaRP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A50021"/>
              </a:buClr>
              <a:buSzPct val="75000"/>
            </a:pPr>
            <a:r>
              <a:rPr lang="en-US" altLang="en-US" sz="2800" b="1" i="1" dirty="0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quan 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hệ gia đình)</a:t>
            </a:r>
            <a:endParaRPr lang="en-US" altLang="en-US" sz="2800" b="1" i="1" dirty="0">
              <a:solidFill>
                <a:srgbClr val="0000CC"/>
              </a:solidFill>
              <a:latin typeface="Times New Roman" pitchFamily="18" charset="0"/>
            </a:endParaRP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A50021"/>
              </a:buClr>
              <a:buSzPct val="75000"/>
            </a:pPr>
            <a:endParaRPr lang="en-US" altLang="en-US" sz="2800" b="1" dirty="0" smtClean="0">
              <a:solidFill>
                <a:srgbClr val="0000CC"/>
              </a:solidFill>
              <a:latin typeface="Times New Roman" pitchFamily="18" charset="0"/>
              <a:sym typeface="Wingdings" panose="05000000000000000000" pitchFamily="2" charset="2"/>
            </a:endParaRPr>
          </a:p>
        </p:txBody>
      </p:sp>
      <p:sp>
        <p:nvSpPr>
          <p:cNvPr id="2" name="Cloud Callout 1"/>
          <p:cNvSpPr/>
          <p:nvPr/>
        </p:nvSpPr>
        <p:spPr bwMode="auto">
          <a:xfrm>
            <a:off x="5829300" y="918443"/>
            <a:ext cx="3314700" cy="1752600"/>
          </a:xfrm>
          <a:prstGeom prst="cloudCallout">
            <a:avLst>
              <a:gd name="adj1" fmla="val -76350"/>
              <a:gd name="adj2" fmla="val 9054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vai xã hội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 gì?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27"/>
          <p:cNvSpPr>
            <a:spLocks noChangeArrowheads="1"/>
          </p:cNvSpPr>
          <p:nvPr/>
        </p:nvSpPr>
        <p:spPr bwMode="auto">
          <a:xfrm>
            <a:off x="0" y="693003"/>
            <a:ext cx="6477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1. </a:t>
            </a:r>
            <a:r>
              <a:rPr lang="en-US" alt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Xét</a:t>
            </a:r>
            <a:r>
              <a:rPr lang="en-US" alt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ví</a:t>
            </a:r>
            <a:r>
              <a:rPr lang="en-US" alt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dụ</a:t>
            </a:r>
            <a:r>
              <a:rPr lang="en-US" alt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: (</a:t>
            </a:r>
            <a:r>
              <a:rPr lang="en-US" alt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sgk</a:t>
            </a:r>
            <a:r>
              <a:rPr lang="en-US" alt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/>
          <a:ex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u="sng" dirty="0">
                <a:solidFill>
                  <a:srgbClr val="FFFF00"/>
                </a:solidFill>
                <a:latin typeface="Times New Roman" pitchFamily="18" charset="0"/>
              </a:rPr>
              <a:t>I. VAI XÃ HỘI TRONG HỘI THOẠI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3657600"/>
            <a:ext cx="8305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en-US" sz="3500" b="1" dirty="0" smtClean="0">
                <a:solidFill>
                  <a:srgbClr val="FF0000"/>
                </a:solidFill>
                <a:latin typeface="Times New Roman" pitchFamily="18" charset="0"/>
                <a:sym typeface="Wingdings" panose="05000000000000000000" pitchFamily="2" charset="2"/>
              </a:rPr>
              <a:t>2. </a:t>
            </a:r>
            <a:r>
              <a:rPr lang="en-US" altLang="en-US" sz="3500" b="1" dirty="0" err="1" smtClean="0">
                <a:solidFill>
                  <a:srgbClr val="FF0000"/>
                </a:solidFill>
                <a:latin typeface="Times New Roman" pitchFamily="18" charset="0"/>
                <a:sym typeface="Wingdings" panose="05000000000000000000" pitchFamily="2" charset="2"/>
              </a:rPr>
              <a:t>Kết</a:t>
            </a:r>
            <a:r>
              <a:rPr lang="en-US" altLang="en-US" sz="3500" b="1" dirty="0" smtClean="0">
                <a:solidFill>
                  <a:srgbClr val="FF0000"/>
                </a:solidFill>
                <a:latin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altLang="en-US" sz="3500" b="1" dirty="0" err="1" smtClean="0">
                <a:solidFill>
                  <a:srgbClr val="FF0000"/>
                </a:solidFill>
                <a:latin typeface="Times New Roman" pitchFamily="18" charset="0"/>
                <a:sym typeface="Wingdings" panose="05000000000000000000" pitchFamily="2" charset="2"/>
              </a:rPr>
              <a:t>luận</a:t>
            </a:r>
            <a:r>
              <a:rPr lang="en-US" altLang="en-US" sz="3500" b="1" dirty="0" smtClean="0">
                <a:solidFill>
                  <a:srgbClr val="FF0000"/>
                </a:solidFill>
                <a:latin typeface="Times New Roman" pitchFamily="18" charset="0"/>
                <a:sym typeface="Wingdings" panose="05000000000000000000" pitchFamily="2" charset="2"/>
              </a:rPr>
              <a:t>:</a:t>
            </a:r>
          </a:p>
          <a:p>
            <a:pPr lvl="0"/>
            <a:r>
              <a:rPr lang="en-US" altLang="en-US" sz="3500" b="1" dirty="0" smtClean="0">
                <a:solidFill>
                  <a:srgbClr val="0000CC"/>
                </a:solidFill>
                <a:latin typeface="Times New Roman" pitchFamily="18" charset="0"/>
                <a:sym typeface="Wingdings" panose="05000000000000000000" pitchFamily="2" charset="2"/>
              </a:rPr>
              <a:t>- </a:t>
            </a:r>
            <a:r>
              <a:rPr lang="en-US" altLang="en-US" sz="3500" b="1" i="1" dirty="0" err="1" smtClean="0">
                <a:solidFill>
                  <a:srgbClr val="0000CC"/>
                </a:solidFill>
                <a:latin typeface="Times New Roman" pitchFamily="18" charset="0"/>
              </a:rPr>
              <a:t>Vai</a:t>
            </a:r>
            <a:r>
              <a:rPr lang="en-US" altLang="en-US" sz="3500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500" b="1" i="1" dirty="0" err="1">
                <a:solidFill>
                  <a:srgbClr val="0000CC"/>
                </a:solidFill>
                <a:latin typeface="Times New Roman" pitchFamily="18" charset="0"/>
              </a:rPr>
              <a:t>xã</a:t>
            </a:r>
            <a:r>
              <a:rPr lang="en-US" altLang="en-US" sz="35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500" b="1" i="1" dirty="0" err="1">
                <a:solidFill>
                  <a:srgbClr val="0000CC"/>
                </a:solidFill>
                <a:latin typeface="Times New Roman" pitchFamily="18" charset="0"/>
              </a:rPr>
              <a:t>hội</a:t>
            </a:r>
            <a:r>
              <a:rPr lang="en-US" altLang="en-US" sz="35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500" b="1" i="1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altLang="en-US" sz="35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500" b="1" i="1" u="sng" dirty="0" err="1">
                <a:solidFill>
                  <a:srgbClr val="0000CC"/>
                </a:solidFill>
                <a:latin typeface="Times New Roman" pitchFamily="18" charset="0"/>
              </a:rPr>
              <a:t>vị</a:t>
            </a:r>
            <a:r>
              <a:rPr lang="en-US" altLang="en-US" sz="3500" b="1" i="1" u="sng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500" b="1" i="1" u="sng" dirty="0" err="1">
                <a:solidFill>
                  <a:srgbClr val="0000CC"/>
                </a:solidFill>
                <a:latin typeface="Times New Roman" pitchFamily="18" charset="0"/>
              </a:rPr>
              <a:t>trí</a:t>
            </a:r>
            <a:r>
              <a:rPr lang="en-US" altLang="en-US" sz="3500" b="1" i="1" u="sng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500" b="1" i="1" dirty="0" err="1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altLang="en-US" sz="35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500" b="1" i="1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35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500" b="1" i="1" dirty="0" err="1">
                <a:solidFill>
                  <a:srgbClr val="0000CC"/>
                </a:solidFill>
                <a:latin typeface="Times New Roman" pitchFamily="18" charset="0"/>
              </a:rPr>
              <a:t>tham</a:t>
            </a:r>
            <a:r>
              <a:rPr lang="en-US" altLang="en-US" sz="35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500" b="1" i="1" dirty="0" err="1">
                <a:solidFill>
                  <a:srgbClr val="0000CC"/>
                </a:solidFill>
                <a:latin typeface="Times New Roman" pitchFamily="18" charset="0"/>
              </a:rPr>
              <a:t>gia</a:t>
            </a:r>
            <a:r>
              <a:rPr lang="en-US" altLang="en-US" sz="35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500" b="1" i="1" dirty="0" err="1">
                <a:solidFill>
                  <a:srgbClr val="0000CC"/>
                </a:solidFill>
                <a:latin typeface="Times New Roman" pitchFamily="18" charset="0"/>
              </a:rPr>
              <a:t>hội</a:t>
            </a:r>
            <a:r>
              <a:rPr lang="en-US" altLang="en-US" sz="35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500" b="1" i="1" dirty="0" err="1">
                <a:solidFill>
                  <a:srgbClr val="0000CC"/>
                </a:solidFill>
                <a:latin typeface="Times New Roman" pitchFamily="18" charset="0"/>
              </a:rPr>
              <a:t>thoại</a:t>
            </a:r>
            <a:r>
              <a:rPr lang="en-US" altLang="en-US" sz="35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500" b="1" i="1" dirty="0" err="1">
                <a:solidFill>
                  <a:srgbClr val="0000CC"/>
                </a:solidFill>
                <a:latin typeface="Times New Roman" pitchFamily="18" charset="0"/>
              </a:rPr>
              <a:t>đối</a:t>
            </a:r>
            <a:r>
              <a:rPr lang="en-US" altLang="en-US" sz="35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500" b="1" i="1" dirty="0" err="1">
                <a:solidFill>
                  <a:srgbClr val="0000CC"/>
                </a:solidFill>
                <a:latin typeface="Times New Roman" pitchFamily="18" charset="0"/>
              </a:rPr>
              <a:t>với</a:t>
            </a:r>
            <a:r>
              <a:rPr lang="en-US" altLang="en-US" sz="35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500" b="1" i="1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35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500" b="1" i="1" dirty="0" err="1">
                <a:solidFill>
                  <a:srgbClr val="0000CC"/>
                </a:solidFill>
                <a:latin typeface="Times New Roman" pitchFamily="18" charset="0"/>
              </a:rPr>
              <a:t>khác</a:t>
            </a:r>
            <a:r>
              <a:rPr lang="en-US" altLang="en-US" sz="35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500" b="1" i="1" dirty="0" err="1">
                <a:solidFill>
                  <a:srgbClr val="0000CC"/>
                </a:solidFill>
                <a:latin typeface="Times New Roman" pitchFamily="18" charset="0"/>
              </a:rPr>
              <a:t>trong</a:t>
            </a:r>
            <a:r>
              <a:rPr lang="en-US" altLang="en-US" sz="35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500" b="1" i="1" dirty="0" err="1">
                <a:solidFill>
                  <a:srgbClr val="0000CC"/>
                </a:solidFill>
                <a:latin typeface="Times New Roman" pitchFamily="18" charset="0"/>
              </a:rPr>
              <a:t>cuộc</a:t>
            </a:r>
            <a:r>
              <a:rPr lang="en-US" altLang="en-US" sz="35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500" b="1" i="1" dirty="0" err="1">
                <a:solidFill>
                  <a:srgbClr val="0000CC"/>
                </a:solidFill>
                <a:latin typeface="Times New Roman" pitchFamily="18" charset="0"/>
              </a:rPr>
              <a:t>thoại</a:t>
            </a:r>
            <a:r>
              <a:rPr lang="en-US" altLang="en-US" sz="3500" b="1" i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  <a:p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273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9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9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79" grpId="0"/>
      <p:bldP spid="2" grpId="0" animBg="1"/>
      <p:bldP spid="7" grpId="0"/>
      <p:bldP spid="8" grpId="0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142" name="Text Box 182"/>
          <p:cNvSpPr txBox="1">
            <a:spLocks noChangeArrowheads="1"/>
          </p:cNvSpPr>
          <p:nvPr/>
        </p:nvSpPr>
        <p:spPr bwMode="auto">
          <a:xfrm>
            <a:off x="2708031" y="647388"/>
            <a:ext cx="3505200" cy="400110"/>
          </a:xfrm>
          <a:prstGeom prst="rect">
            <a:avLst/>
          </a:prstGeom>
          <a:solidFill>
            <a:srgbClr val="EAA7F7"/>
          </a:solidFill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 dirty="0" err="1" smtClean="0">
                <a:solidFill>
                  <a:srgbClr val="000000"/>
                </a:solidFill>
                <a:latin typeface="Times New Roman" pitchFamily="18" charset="0"/>
              </a:rPr>
              <a:t>Bạn</a:t>
            </a:r>
            <a:r>
              <a:rPr lang="en-US" altLang="en-US" sz="20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 smtClean="0">
                <a:solidFill>
                  <a:srgbClr val="000000"/>
                </a:solidFill>
                <a:latin typeface="Times New Roman" pitchFamily="18" charset="0"/>
              </a:rPr>
              <a:t>Hoa</a:t>
            </a:r>
            <a:r>
              <a:rPr lang="en-US" altLang="en-US" sz="2000" b="1" dirty="0" smtClean="0">
                <a:solidFill>
                  <a:srgbClr val="000000"/>
                </a:solidFill>
                <a:latin typeface="Times New Roman" pitchFamily="18" charset="0"/>
              </a:rPr>
              <a:t>-  </a:t>
            </a:r>
            <a:r>
              <a:rPr lang="en-US" altLang="en-US" sz="2000" b="1" dirty="0" err="1" smtClean="0">
                <a:solidFill>
                  <a:srgbClr val="000000"/>
                </a:solidFill>
                <a:latin typeface="Times New Roman" pitchFamily="18" charset="0"/>
              </a:rPr>
              <a:t>học</a:t>
            </a:r>
            <a:r>
              <a:rPr lang="en-US" altLang="en-US" sz="2000" b="1" dirty="0" smtClean="0">
                <a:solidFill>
                  <a:srgbClr val="000000"/>
                </a:solidFill>
                <a:latin typeface="Times New Roman" pitchFamily="18" charset="0"/>
              </a:rPr>
              <a:t> sinh lớp 8</a:t>
            </a:r>
          </a:p>
        </p:txBody>
      </p:sp>
      <p:sp>
        <p:nvSpPr>
          <p:cNvPr id="169143" name="Rectangle 183"/>
          <p:cNvSpPr>
            <a:spLocks noChangeArrowheads="1"/>
          </p:cNvSpPr>
          <p:nvPr/>
        </p:nvSpPr>
        <p:spPr bwMode="auto">
          <a:xfrm>
            <a:off x="304800" y="2743200"/>
            <a:ext cx="260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mtClean="0">
                <a:solidFill>
                  <a:srgbClr val="0000CC"/>
                </a:solidFill>
                <a:latin typeface="Arial" charset="0"/>
              </a:rPr>
              <a:t>)</a:t>
            </a:r>
          </a:p>
        </p:txBody>
      </p:sp>
      <p:sp>
        <p:nvSpPr>
          <p:cNvPr id="169144" name="Text Box 184"/>
          <p:cNvSpPr txBox="1">
            <a:spLocks noChangeArrowheads="1"/>
          </p:cNvSpPr>
          <p:nvPr/>
        </p:nvSpPr>
        <p:spPr bwMode="auto">
          <a:xfrm>
            <a:off x="0" y="1321520"/>
            <a:ext cx="3200400" cy="461665"/>
          </a:xfrm>
          <a:prstGeom prst="rect">
            <a:avLst/>
          </a:prstGeom>
          <a:solidFill>
            <a:srgbClr val="A1FDAC"/>
          </a:solidFill>
          <a:ln w="38100" cmpd="dbl">
            <a:solidFill>
              <a:srgbClr val="FC749B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 smtClean="0">
                <a:solidFill>
                  <a:srgbClr val="0000CC"/>
                </a:solidFill>
                <a:latin typeface="Times New Roman" pitchFamily="18" charset="0"/>
              </a:rPr>
              <a:t>ở </a:t>
            </a:r>
            <a:r>
              <a:rPr lang="en-US" altLang="en-US" sz="2400" dirty="0" err="1" smtClean="0">
                <a:solidFill>
                  <a:srgbClr val="0000CC"/>
                </a:solidFill>
                <a:latin typeface="Times New Roman" pitchFamily="18" charset="0"/>
              </a:rPr>
              <a:t>nhà</a:t>
            </a:r>
            <a:r>
              <a:rPr lang="en-US" altLang="en-US" sz="2400" dirty="0" smtClean="0">
                <a:solidFill>
                  <a:srgbClr val="0000CC"/>
                </a:solidFill>
                <a:latin typeface="Times New Roman" pitchFamily="18" charset="0"/>
              </a:rPr>
              <a:t> (</a:t>
            </a:r>
            <a:r>
              <a:rPr lang="en-US" altLang="en-US" sz="2400" dirty="0" err="1" smtClean="0">
                <a:solidFill>
                  <a:srgbClr val="0000CC"/>
                </a:solidFill>
                <a:latin typeface="Times New Roman" pitchFamily="18" charset="0"/>
              </a:rPr>
              <a:t>trong</a:t>
            </a:r>
            <a:r>
              <a:rPr lang="en-US" altLang="en-US" sz="2400" dirty="0" smtClean="0">
                <a:solidFill>
                  <a:srgbClr val="0000CC"/>
                </a:solidFill>
                <a:latin typeface="Times New Roman" pitchFamily="18" charset="0"/>
              </a:rPr>
              <a:t> gia đình)</a:t>
            </a:r>
          </a:p>
        </p:txBody>
      </p:sp>
      <p:sp>
        <p:nvSpPr>
          <p:cNvPr id="169149" name="Text Box 189"/>
          <p:cNvSpPr txBox="1">
            <a:spLocks noChangeArrowheads="1"/>
          </p:cNvSpPr>
          <p:nvPr/>
        </p:nvSpPr>
        <p:spPr bwMode="auto">
          <a:xfrm>
            <a:off x="5029200" y="1385997"/>
            <a:ext cx="3352800" cy="461665"/>
          </a:xfrm>
          <a:prstGeom prst="rect">
            <a:avLst/>
          </a:prstGeom>
          <a:solidFill>
            <a:srgbClr val="A1FDAC"/>
          </a:solidFill>
          <a:ln w="38100" cmpd="dbl">
            <a:solidFill>
              <a:srgbClr val="FC749B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 smtClean="0">
                <a:solidFill>
                  <a:srgbClr val="0000CC"/>
                </a:solidFill>
                <a:latin typeface="Times New Roman" pitchFamily="18" charset="0"/>
              </a:rPr>
              <a:t>Ở </a:t>
            </a:r>
            <a:r>
              <a:rPr lang="en-US" altLang="en-US" sz="2400" dirty="0" err="1" smtClean="0">
                <a:solidFill>
                  <a:srgbClr val="0000CC"/>
                </a:solidFill>
                <a:latin typeface="Times New Roman" pitchFamily="18" charset="0"/>
              </a:rPr>
              <a:t>trường</a:t>
            </a:r>
            <a:r>
              <a:rPr lang="en-US" altLang="en-US" sz="2400" dirty="0" smtClean="0">
                <a:solidFill>
                  <a:srgbClr val="0000CC"/>
                </a:solidFill>
                <a:latin typeface="Times New Roman" pitchFamily="18" charset="0"/>
              </a:rPr>
              <a:t> (</a:t>
            </a:r>
            <a:r>
              <a:rPr lang="en-US" altLang="en-US" sz="2400" dirty="0" err="1" smtClean="0">
                <a:solidFill>
                  <a:srgbClr val="0000CC"/>
                </a:solidFill>
                <a:latin typeface="Times New Roman" pitchFamily="18" charset="0"/>
              </a:rPr>
              <a:t>ngoài</a:t>
            </a:r>
            <a:r>
              <a:rPr lang="en-US" altLang="en-US" sz="24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  <a:latin typeface="Times New Roman" pitchFamily="18" charset="0"/>
              </a:rPr>
              <a:t>xã</a:t>
            </a:r>
            <a:r>
              <a:rPr lang="en-US" altLang="en-US" sz="24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  <a:latin typeface="Times New Roman" pitchFamily="18" charset="0"/>
              </a:rPr>
              <a:t>hội</a:t>
            </a:r>
            <a:r>
              <a:rPr lang="en-US" altLang="en-US" sz="2400" dirty="0" smtClean="0">
                <a:solidFill>
                  <a:srgbClr val="0000CC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169150" name="Line 190"/>
          <p:cNvSpPr>
            <a:spLocks noChangeShapeType="1"/>
          </p:cNvSpPr>
          <p:nvPr/>
        </p:nvSpPr>
        <p:spPr bwMode="auto">
          <a:xfrm flipH="1">
            <a:off x="15873" y="1752600"/>
            <a:ext cx="1508126" cy="2312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51" name="Line 191"/>
          <p:cNvSpPr>
            <a:spLocks noChangeShapeType="1"/>
          </p:cNvSpPr>
          <p:nvPr/>
        </p:nvSpPr>
        <p:spPr bwMode="auto">
          <a:xfrm flipH="1">
            <a:off x="1219200" y="1752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52" name="Line 192"/>
          <p:cNvSpPr>
            <a:spLocks noChangeShapeType="1"/>
          </p:cNvSpPr>
          <p:nvPr/>
        </p:nvSpPr>
        <p:spPr bwMode="auto">
          <a:xfrm>
            <a:off x="1524000" y="1752600"/>
            <a:ext cx="398585" cy="37195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53" name="Line 193"/>
          <p:cNvSpPr>
            <a:spLocks noChangeShapeType="1"/>
          </p:cNvSpPr>
          <p:nvPr/>
        </p:nvSpPr>
        <p:spPr bwMode="auto">
          <a:xfrm>
            <a:off x="1524000" y="1752600"/>
            <a:ext cx="1037492" cy="4217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54" name="Text Box 194"/>
          <p:cNvSpPr txBox="1">
            <a:spLocks noChangeArrowheads="1"/>
          </p:cNvSpPr>
          <p:nvPr/>
        </p:nvSpPr>
        <p:spPr bwMode="auto">
          <a:xfrm>
            <a:off x="0" y="1983874"/>
            <a:ext cx="685800" cy="650875"/>
          </a:xfrm>
          <a:prstGeom prst="rect">
            <a:avLst/>
          </a:prstGeom>
          <a:solidFill>
            <a:srgbClr val="EEFDA1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rgbClr val="0000CC"/>
                </a:solidFill>
                <a:latin typeface="Times New Roman" pitchFamily="18" charset="0"/>
              </a:rPr>
              <a:t>Ông bà</a:t>
            </a:r>
          </a:p>
        </p:txBody>
      </p:sp>
      <p:sp>
        <p:nvSpPr>
          <p:cNvPr id="169155" name="Text Box 195"/>
          <p:cNvSpPr txBox="1">
            <a:spLocks noChangeArrowheads="1"/>
          </p:cNvSpPr>
          <p:nvPr/>
        </p:nvSpPr>
        <p:spPr bwMode="auto">
          <a:xfrm>
            <a:off x="800100" y="2092312"/>
            <a:ext cx="685800" cy="711200"/>
          </a:xfrm>
          <a:prstGeom prst="rect">
            <a:avLst/>
          </a:prstGeom>
          <a:solidFill>
            <a:srgbClr val="EEFDA1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dirty="0" err="1" smtClean="0">
                <a:solidFill>
                  <a:srgbClr val="0000CC"/>
                </a:solidFill>
                <a:latin typeface="Times New Roman" pitchFamily="18" charset="0"/>
              </a:rPr>
              <a:t>Cham</a:t>
            </a:r>
            <a:r>
              <a:rPr lang="en-US" altLang="en-US" dirty="0" err="1" smtClean="0">
                <a:solidFill>
                  <a:srgbClr val="0000CC"/>
                </a:solidFill>
                <a:latin typeface="Times New Roman" pitchFamily="18" charset="0"/>
              </a:rPr>
              <a:t>ẹ</a:t>
            </a:r>
            <a:endParaRPr lang="en-US" altLang="en-US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69156" name="Text Box 196"/>
          <p:cNvSpPr txBox="1">
            <a:spLocks noChangeArrowheads="1"/>
          </p:cNvSpPr>
          <p:nvPr/>
        </p:nvSpPr>
        <p:spPr bwMode="auto">
          <a:xfrm>
            <a:off x="1562100" y="2106966"/>
            <a:ext cx="685800" cy="711200"/>
          </a:xfrm>
          <a:prstGeom prst="rect">
            <a:avLst/>
          </a:prstGeom>
          <a:solidFill>
            <a:srgbClr val="EEFDA1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dirty="0" err="1" smtClean="0">
                <a:solidFill>
                  <a:srgbClr val="0000CC"/>
                </a:solidFill>
                <a:latin typeface="Times New Roman" pitchFamily="18" charset="0"/>
              </a:rPr>
              <a:t>Anh</a:t>
            </a:r>
            <a:r>
              <a:rPr lang="en-US" altLang="en-US" sz="20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000" dirty="0" err="1" smtClean="0">
                <a:solidFill>
                  <a:srgbClr val="0000CC"/>
                </a:solidFill>
                <a:latin typeface="Times New Roman" pitchFamily="18" charset="0"/>
              </a:rPr>
              <a:t>ch</a:t>
            </a:r>
            <a:r>
              <a:rPr lang="en-US" altLang="en-US" dirty="0" err="1" smtClean="0">
                <a:solidFill>
                  <a:srgbClr val="0000CC"/>
                </a:solidFill>
                <a:latin typeface="Arial" charset="0"/>
              </a:rPr>
              <a:t>ị</a:t>
            </a:r>
            <a:endParaRPr lang="en-US" altLang="en-US" dirty="0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57" name="Text Box 197"/>
          <p:cNvSpPr txBox="1">
            <a:spLocks noChangeArrowheads="1"/>
          </p:cNvSpPr>
          <p:nvPr/>
        </p:nvSpPr>
        <p:spPr bwMode="auto">
          <a:xfrm>
            <a:off x="2300654" y="2174374"/>
            <a:ext cx="685800" cy="406400"/>
          </a:xfrm>
          <a:prstGeom prst="rect">
            <a:avLst/>
          </a:prstGeom>
          <a:solidFill>
            <a:srgbClr val="EEFDA1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smtClean="0">
                <a:solidFill>
                  <a:srgbClr val="0000CC"/>
                </a:solidFill>
                <a:latin typeface="Times New Roman" pitchFamily="18" charset="0"/>
              </a:rPr>
              <a:t>Em</a:t>
            </a:r>
          </a:p>
        </p:txBody>
      </p:sp>
      <p:sp>
        <p:nvSpPr>
          <p:cNvPr id="169159" name="Text Box 199"/>
          <p:cNvSpPr txBox="1">
            <a:spLocks noChangeArrowheads="1"/>
          </p:cNvSpPr>
          <p:nvPr/>
        </p:nvSpPr>
        <p:spPr bwMode="auto">
          <a:xfrm>
            <a:off x="3716215" y="2317994"/>
            <a:ext cx="914400" cy="727075"/>
          </a:xfrm>
          <a:prstGeom prst="rect">
            <a:avLst/>
          </a:prstGeom>
          <a:solidFill>
            <a:srgbClr val="E4D9BA"/>
          </a:solidFill>
          <a:ln w="9525">
            <a:solidFill>
              <a:srgbClr val="FC749B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dirty="0" err="1" smtClean="0">
                <a:solidFill>
                  <a:srgbClr val="0000CC"/>
                </a:solidFill>
                <a:latin typeface="Times New Roman" pitchFamily="18" charset="0"/>
              </a:rPr>
              <a:t>Th</a:t>
            </a:r>
            <a:r>
              <a:rPr lang="en-US" altLang="en-US" dirty="0" err="1" smtClean="0">
                <a:solidFill>
                  <a:srgbClr val="0000CC"/>
                </a:solidFill>
                <a:latin typeface="Times New Roman" pitchFamily="18" charset="0"/>
              </a:rPr>
              <a:t>ầy</a:t>
            </a:r>
            <a:r>
              <a:rPr lang="en-US" altLang="en-US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00CC"/>
                </a:solidFill>
                <a:latin typeface="Times New Roman" pitchFamily="18" charset="0"/>
              </a:rPr>
              <a:t>cô</a:t>
            </a:r>
            <a:endParaRPr lang="en-US" altLang="en-US" sz="2000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altLang="en-US" sz="200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69160" name="Text Box 200"/>
          <p:cNvSpPr txBox="1">
            <a:spLocks noChangeArrowheads="1"/>
          </p:cNvSpPr>
          <p:nvPr/>
        </p:nvSpPr>
        <p:spPr bwMode="auto">
          <a:xfrm>
            <a:off x="4796935" y="2469282"/>
            <a:ext cx="1066800" cy="727075"/>
          </a:xfrm>
          <a:prstGeom prst="rect">
            <a:avLst/>
          </a:prstGeom>
          <a:solidFill>
            <a:srgbClr val="E4D9BA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dirty="0" smtClean="0">
                <a:solidFill>
                  <a:srgbClr val="0000CC"/>
                </a:solidFill>
                <a:latin typeface="Times New Roman" pitchFamily="18" charset="0"/>
              </a:rPr>
              <a:t>Anh ch</a:t>
            </a:r>
            <a:r>
              <a:rPr lang="en-US" altLang="en-US" dirty="0" smtClean="0">
                <a:solidFill>
                  <a:srgbClr val="0000CC"/>
                </a:solidFill>
                <a:latin typeface="Times New Roman" pitchFamily="18" charset="0"/>
              </a:rPr>
              <a:t>ị khối 9</a:t>
            </a:r>
            <a:endParaRPr lang="en-US" altLang="en-US" sz="2000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altLang="en-US" sz="200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69161" name="Text Box 201"/>
          <p:cNvSpPr txBox="1">
            <a:spLocks noChangeArrowheads="1"/>
          </p:cNvSpPr>
          <p:nvPr/>
        </p:nvSpPr>
        <p:spPr bwMode="auto">
          <a:xfrm>
            <a:off x="5937738" y="2544762"/>
            <a:ext cx="1295400" cy="681038"/>
          </a:xfrm>
          <a:prstGeom prst="rect">
            <a:avLst/>
          </a:prstGeom>
          <a:solidFill>
            <a:srgbClr val="E4D9BA"/>
          </a:solidFill>
          <a:ln w="9525">
            <a:solidFill>
              <a:srgbClr val="FC749B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dirty="0" smtClean="0">
                <a:solidFill>
                  <a:srgbClr val="0000CC"/>
                </a:solidFill>
                <a:latin typeface="Times New Roman" pitchFamily="18" charset="0"/>
              </a:rPr>
              <a:t>B</a:t>
            </a:r>
            <a:r>
              <a:rPr lang="en-US" altLang="en-US" dirty="0" smtClean="0">
                <a:solidFill>
                  <a:srgbClr val="0000CC"/>
                </a:solidFill>
                <a:latin typeface="Times New Roman" pitchFamily="18" charset="0"/>
              </a:rPr>
              <a:t>ạn cùng khối</a:t>
            </a:r>
          </a:p>
        </p:txBody>
      </p:sp>
      <p:sp>
        <p:nvSpPr>
          <p:cNvPr id="169164" name="Text Box 204"/>
          <p:cNvSpPr txBox="1">
            <a:spLocks noChangeArrowheads="1"/>
          </p:cNvSpPr>
          <p:nvPr/>
        </p:nvSpPr>
        <p:spPr bwMode="auto">
          <a:xfrm>
            <a:off x="7391400" y="2584682"/>
            <a:ext cx="1295400" cy="406400"/>
          </a:xfrm>
          <a:prstGeom prst="rect">
            <a:avLst/>
          </a:prstGeom>
          <a:solidFill>
            <a:srgbClr val="E4D9BA"/>
          </a:solidFill>
          <a:ln w="9525">
            <a:solidFill>
              <a:srgbClr val="FC749B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dirty="0" smtClean="0">
                <a:solidFill>
                  <a:srgbClr val="0000CC"/>
                </a:solidFill>
                <a:latin typeface="Times New Roman" pitchFamily="18" charset="0"/>
              </a:rPr>
              <a:t>Kh</a:t>
            </a:r>
            <a:r>
              <a:rPr lang="en-US" altLang="en-US" dirty="0" smtClean="0">
                <a:solidFill>
                  <a:srgbClr val="0000CC"/>
                </a:solidFill>
                <a:latin typeface="Times New Roman" pitchFamily="18" charset="0"/>
              </a:rPr>
              <a:t>ối 6,7</a:t>
            </a:r>
          </a:p>
        </p:txBody>
      </p:sp>
      <p:sp>
        <p:nvSpPr>
          <p:cNvPr id="169165" name="Line 205"/>
          <p:cNvSpPr>
            <a:spLocks noChangeShapeType="1"/>
          </p:cNvSpPr>
          <p:nvPr/>
        </p:nvSpPr>
        <p:spPr bwMode="auto">
          <a:xfrm flipH="1">
            <a:off x="4267200" y="1828801"/>
            <a:ext cx="2514600" cy="48051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66" name="Line 206"/>
          <p:cNvSpPr>
            <a:spLocks noChangeShapeType="1"/>
          </p:cNvSpPr>
          <p:nvPr/>
        </p:nvSpPr>
        <p:spPr bwMode="auto">
          <a:xfrm>
            <a:off x="1875692" y="2832820"/>
            <a:ext cx="0" cy="158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67" name="Line 207"/>
          <p:cNvSpPr>
            <a:spLocks noChangeShapeType="1"/>
          </p:cNvSpPr>
          <p:nvPr/>
        </p:nvSpPr>
        <p:spPr bwMode="auto">
          <a:xfrm>
            <a:off x="6781800" y="1828800"/>
            <a:ext cx="1371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68" name="Line 208"/>
          <p:cNvSpPr>
            <a:spLocks noChangeShapeType="1"/>
          </p:cNvSpPr>
          <p:nvPr/>
        </p:nvSpPr>
        <p:spPr bwMode="auto">
          <a:xfrm flipH="1">
            <a:off x="6553200" y="1828800"/>
            <a:ext cx="228600" cy="70911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69" name="Line 209"/>
          <p:cNvSpPr>
            <a:spLocks noChangeShapeType="1"/>
          </p:cNvSpPr>
          <p:nvPr/>
        </p:nvSpPr>
        <p:spPr bwMode="auto">
          <a:xfrm flipH="1">
            <a:off x="990600" y="1016720"/>
            <a:ext cx="2743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70" name="Line 210"/>
          <p:cNvSpPr>
            <a:spLocks noChangeShapeType="1"/>
          </p:cNvSpPr>
          <p:nvPr/>
        </p:nvSpPr>
        <p:spPr bwMode="auto">
          <a:xfrm>
            <a:off x="5105400" y="101672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72" name="Text Box 212"/>
          <p:cNvSpPr txBox="1">
            <a:spLocks noChangeArrowheads="1"/>
          </p:cNvSpPr>
          <p:nvPr/>
        </p:nvSpPr>
        <p:spPr bwMode="auto">
          <a:xfrm>
            <a:off x="-22225" y="3022600"/>
            <a:ext cx="708025" cy="406400"/>
          </a:xfrm>
          <a:prstGeom prst="rect">
            <a:avLst/>
          </a:prstGeom>
          <a:solidFill>
            <a:srgbClr val="D1CDD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dirty="0" err="1" smtClean="0">
                <a:solidFill>
                  <a:srgbClr val="0000CC"/>
                </a:solidFill>
                <a:latin typeface="Times New Roman" pitchFamily="18" charset="0"/>
              </a:rPr>
              <a:t>ch</a:t>
            </a:r>
            <a:r>
              <a:rPr lang="en-US" altLang="en-US" dirty="0" err="1" smtClean="0">
                <a:solidFill>
                  <a:srgbClr val="0000CC"/>
                </a:solidFill>
                <a:latin typeface="Times New Roman" pitchFamily="18" charset="0"/>
              </a:rPr>
              <a:t>áu</a:t>
            </a:r>
            <a:endParaRPr lang="en-US" altLang="en-US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69173" name="Text Box 213"/>
          <p:cNvSpPr txBox="1">
            <a:spLocks noChangeArrowheads="1"/>
          </p:cNvSpPr>
          <p:nvPr/>
        </p:nvSpPr>
        <p:spPr bwMode="auto">
          <a:xfrm>
            <a:off x="747346" y="3032479"/>
            <a:ext cx="838200" cy="406400"/>
          </a:xfrm>
          <a:prstGeom prst="rect">
            <a:avLst/>
          </a:prstGeom>
          <a:solidFill>
            <a:srgbClr val="D1CDD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dirty="0" smtClean="0">
                <a:solidFill>
                  <a:srgbClr val="0000CC"/>
                </a:solidFill>
                <a:latin typeface="Times New Roman" pitchFamily="18" charset="0"/>
              </a:rPr>
              <a:t>con</a:t>
            </a:r>
          </a:p>
        </p:txBody>
      </p:sp>
      <p:sp>
        <p:nvSpPr>
          <p:cNvPr id="169174" name="Text Box 214"/>
          <p:cNvSpPr txBox="1">
            <a:spLocks noChangeArrowheads="1"/>
          </p:cNvSpPr>
          <p:nvPr/>
        </p:nvSpPr>
        <p:spPr bwMode="auto">
          <a:xfrm>
            <a:off x="1638300" y="3045069"/>
            <a:ext cx="685800" cy="406400"/>
          </a:xfrm>
          <a:prstGeom prst="rect">
            <a:avLst/>
          </a:prstGeom>
          <a:solidFill>
            <a:srgbClr val="D1CDD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rgbClr val="0000CC"/>
                </a:solidFill>
                <a:latin typeface="Times New Roman" pitchFamily="18" charset="0"/>
              </a:rPr>
              <a:t>E</a:t>
            </a:r>
            <a:r>
              <a:rPr lang="en-US" altLang="en-US" sz="2000" dirty="0" smtClean="0">
                <a:solidFill>
                  <a:srgbClr val="0000CC"/>
                </a:solidFill>
                <a:latin typeface="Times New Roman" pitchFamily="18" charset="0"/>
              </a:rPr>
              <a:t>m</a:t>
            </a:r>
          </a:p>
        </p:txBody>
      </p:sp>
      <p:sp>
        <p:nvSpPr>
          <p:cNvPr id="169175" name="Text Box 215"/>
          <p:cNvSpPr txBox="1">
            <a:spLocks noChangeArrowheads="1"/>
          </p:cNvSpPr>
          <p:nvPr/>
        </p:nvSpPr>
        <p:spPr bwMode="auto">
          <a:xfrm>
            <a:off x="2467708" y="3065462"/>
            <a:ext cx="685800" cy="650875"/>
          </a:xfrm>
          <a:prstGeom prst="rect">
            <a:avLst/>
          </a:prstGeom>
          <a:solidFill>
            <a:srgbClr val="D1CDD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rgbClr val="0000CC"/>
                </a:solidFill>
                <a:latin typeface="Times New Roman" pitchFamily="18" charset="0"/>
              </a:rPr>
              <a:t>Anh, ch</a:t>
            </a:r>
            <a:r>
              <a:rPr lang="en-US" altLang="en-US" dirty="0" smtClean="0">
                <a:solidFill>
                  <a:srgbClr val="0000CC"/>
                </a:solidFill>
                <a:latin typeface="Arial" charset="0"/>
              </a:rPr>
              <a:t>ị</a:t>
            </a:r>
          </a:p>
        </p:txBody>
      </p:sp>
      <p:sp>
        <p:nvSpPr>
          <p:cNvPr id="169176" name="Line 216"/>
          <p:cNvSpPr>
            <a:spLocks noChangeShapeType="1"/>
          </p:cNvSpPr>
          <p:nvPr/>
        </p:nvSpPr>
        <p:spPr bwMode="auto">
          <a:xfrm flipH="1">
            <a:off x="304800" y="264232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77" name="Line 217"/>
          <p:cNvSpPr>
            <a:spLocks noChangeShapeType="1"/>
          </p:cNvSpPr>
          <p:nvPr/>
        </p:nvSpPr>
        <p:spPr bwMode="auto">
          <a:xfrm>
            <a:off x="1137138" y="2828559"/>
            <a:ext cx="5862" cy="19476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78" name="Line 218"/>
          <p:cNvSpPr>
            <a:spLocks noChangeShapeType="1"/>
          </p:cNvSpPr>
          <p:nvPr/>
        </p:nvSpPr>
        <p:spPr bwMode="auto">
          <a:xfrm flipH="1">
            <a:off x="5333999" y="1828800"/>
            <a:ext cx="1447799" cy="68579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79" name="Line 219"/>
          <p:cNvSpPr>
            <a:spLocks noChangeShapeType="1"/>
          </p:cNvSpPr>
          <p:nvPr/>
        </p:nvSpPr>
        <p:spPr bwMode="auto">
          <a:xfrm>
            <a:off x="2696308" y="2580774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80" name="Text Box 220"/>
          <p:cNvSpPr txBox="1">
            <a:spLocks noChangeArrowheads="1"/>
          </p:cNvSpPr>
          <p:nvPr/>
        </p:nvSpPr>
        <p:spPr bwMode="auto">
          <a:xfrm>
            <a:off x="3716215" y="3381253"/>
            <a:ext cx="838200" cy="650875"/>
          </a:xfrm>
          <a:prstGeom prst="rect">
            <a:avLst/>
          </a:prstGeom>
          <a:solidFill>
            <a:srgbClr val="D1CDD1"/>
          </a:solidFill>
          <a:ln w="9525">
            <a:solidFill>
              <a:srgbClr val="0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rgbClr val="0000CC"/>
                </a:solidFill>
                <a:latin typeface="Times New Roman" pitchFamily="18" charset="0"/>
              </a:rPr>
              <a:t>Học trò</a:t>
            </a:r>
          </a:p>
        </p:txBody>
      </p:sp>
      <p:sp>
        <p:nvSpPr>
          <p:cNvPr id="169181" name="Text Box 221"/>
          <p:cNvSpPr txBox="1">
            <a:spLocks noChangeArrowheads="1"/>
          </p:cNvSpPr>
          <p:nvPr/>
        </p:nvSpPr>
        <p:spPr bwMode="auto">
          <a:xfrm>
            <a:off x="4876800" y="3518571"/>
            <a:ext cx="838200" cy="376238"/>
          </a:xfrm>
          <a:prstGeom prst="rect">
            <a:avLst/>
          </a:prstGeom>
          <a:solidFill>
            <a:srgbClr val="D1CDD1"/>
          </a:solidFill>
          <a:ln w="9525">
            <a:solidFill>
              <a:srgbClr val="0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dirty="0" err="1" smtClean="0">
                <a:solidFill>
                  <a:srgbClr val="0000CC"/>
                </a:solidFill>
                <a:latin typeface="Times New Roman" pitchFamily="18" charset="0"/>
              </a:rPr>
              <a:t>Em</a:t>
            </a:r>
            <a:endParaRPr lang="en-US" altLang="en-US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69182" name="Text Box 222"/>
          <p:cNvSpPr txBox="1">
            <a:spLocks noChangeArrowheads="1"/>
          </p:cNvSpPr>
          <p:nvPr/>
        </p:nvSpPr>
        <p:spPr bwMode="auto">
          <a:xfrm>
            <a:off x="5978769" y="3551115"/>
            <a:ext cx="838200" cy="376238"/>
          </a:xfrm>
          <a:prstGeom prst="rect">
            <a:avLst/>
          </a:prstGeom>
          <a:solidFill>
            <a:srgbClr val="D1CDD1"/>
          </a:solidFill>
          <a:ln w="9525">
            <a:solidFill>
              <a:srgbClr val="0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rgbClr val="0000CC"/>
                </a:solidFill>
                <a:latin typeface="Times New Roman" pitchFamily="18" charset="0"/>
              </a:rPr>
              <a:t>Bạn bè</a:t>
            </a:r>
          </a:p>
        </p:txBody>
      </p:sp>
      <p:sp>
        <p:nvSpPr>
          <p:cNvPr id="169183" name="Text Box 223"/>
          <p:cNvSpPr txBox="1">
            <a:spLocks noChangeArrowheads="1"/>
          </p:cNvSpPr>
          <p:nvPr/>
        </p:nvSpPr>
        <p:spPr bwMode="auto">
          <a:xfrm>
            <a:off x="7620000" y="3500986"/>
            <a:ext cx="838200" cy="650875"/>
          </a:xfrm>
          <a:prstGeom prst="rect">
            <a:avLst/>
          </a:prstGeom>
          <a:solidFill>
            <a:srgbClr val="D1CDD1"/>
          </a:solidFill>
          <a:ln w="9525">
            <a:solidFill>
              <a:srgbClr val="0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dirty="0" err="1" smtClean="0">
                <a:solidFill>
                  <a:srgbClr val="0000CC"/>
                </a:solidFill>
                <a:latin typeface="Times New Roman" pitchFamily="18" charset="0"/>
              </a:rPr>
              <a:t>Anh</a:t>
            </a:r>
            <a:r>
              <a:rPr lang="en-US" altLang="en-US" dirty="0" smtClean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altLang="en-US" dirty="0" err="1" smtClean="0">
                <a:solidFill>
                  <a:srgbClr val="0000CC"/>
                </a:solidFill>
                <a:latin typeface="Times New Roman" pitchFamily="18" charset="0"/>
              </a:rPr>
              <a:t>ch</a:t>
            </a:r>
            <a:r>
              <a:rPr lang="en-US" altLang="en-US" dirty="0" err="1" smtClean="0">
                <a:solidFill>
                  <a:srgbClr val="0000CC"/>
                </a:solidFill>
                <a:latin typeface="Arial" charset="0"/>
              </a:rPr>
              <a:t>ị</a:t>
            </a:r>
            <a:endParaRPr lang="en-US" altLang="en-US" dirty="0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84" name="Text Box 224"/>
          <p:cNvSpPr txBox="1">
            <a:spLocks noChangeArrowheads="1"/>
          </p:cNvSpPr>
          <p:nvPr/>
        </p:nvSpPr>
        <p:spPr bwMode="auto">
          <a:xfrm>
            <a:off x="457199" y="3755292"/>
            <a:ext cx="1219200" cy="406400"/>
          </a:xfrm>
          <a:prstGeom prst="rect">
            <a:avLst/>
          </a:prstGeom>
          <a:solidFill>
            <a:srgbClr val="FFCC99"/>
          </a:solidFill>
          <a:ln w="9525">
            <a:solidFill>
              <a:srgbClr val="FF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dirty="0" smtClean="0">
                <a:solidFill>
                  <a:srgbClr val="0000CC"/>
                </a:solidFill>
                <a:latin typeface="Times New Roman" pitchFamily="18" charset="0"/>
              </a:rPr>
              <a:t>Vai d</a:t>
            </a:r>
            <a:r>
              <a:rPr lang="en-US" altLang="en-US" dirty="0" smtClean="0">
                <a:solidFill>
                  <a:srgbClr val="0000CC"/>
                </a:solidFill>
                <a:latin typeface="Times New Roman" pitchFamily="18" charset="0"/>
              </a:rPr>
              <a:t>ưới</a:t>
            </a:r>
          </a:p>
        </p:txBody>
      </p:sp>
      <p:sp>
        <p:nvSpPr>
          <p:cNvPr id="169185" name="Text Box 225"/>
          <p:cNvSpPr txBox="1">
            <a:spLocks noChangeArrowheads="1"/>
          </p:cNvSpPr>
          <p:nvPr/>
        </p:nvSpPr>
        <p:spPr bwMode="auto">
          <a:xfrm>
            <a:off x="5788269" y="4332654"/>
            <a:ext cx="1219200" cy="707886"/>
          </a:xfrm>
          <a:prstGeom prst="rect">
            <a:avLst/>
          </a:prstGeom>
          <a:solidFill>
            <a:srgbClr val="FFCC99"/>
          </a:solidFill>
          <a:ln w="9525">
            <a:solidFill>
              <a:srgbClr val="FF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Vai </a:t>
            </a:r>
            <a:r>
              <a:rPr lang="en-US" alt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alt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en-US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àng</a:t>
            </a:r>
            <a:endParaRPr lang="en-US" altLang="en-US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9186" name="Text Box 226"/>
          <p:cNvSpPr txBox="1">
            <a:spLocks noChangeArrowheads="1"/>
          </p:cNvSpPr>
          <p:nvPr/>
        </p:nvSpPr>
        <p:spPr bwMode="auto">
          <a:xfrm>
            <a:off x="4167553" y="4475408"/>
            <a:ext cx="1219200" cy="406400"/>
          </a:xfrm>
          <a:prstGeom prst="rect">
            <a:avLst/>
          </a:prstGeom>
          <a:solidFill>
            <a:srgbClr val="FFCC99"/>
          </a:solidFill>
          <a:ln w="9525">
            <a:solidFill>
              <a:srgbClr val="FF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dirty="0" err="1" smtClean="0">
                <a:solidFill>
                  <a:srgbClr val="0000CC"/>
                </a:solidFill>
                <a:latin typeface="Times New Roman" pitchFamily="18" charset="0"/>
              </a:rPr>
              <a:t>Vai</a:t>
            </a:r>
            <a:r>
              <a:rPr lang="en-US" altLang="en-US" sz="20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000" dirty="0" err="1" smtClean="0">
                <a:solidFill>
                  <a:srgbClr val="0000CC"/>
                </a:solidFill>
                <a:latin typeface="Times New Roman" pitchFamily="18" charset="0"/>
              </a:rPr>
              <a:t>d</a:t>
            </a:r>
            <a:r>
              <a:rPr lang="en-US" altLang="en-US" dirty="0" err="1" smtClean="0">
                <a:solidFill>
                  <a:srgbClr val="0000CC"/>
                </a:solidFill>
                <a:latin typeface="Times New Roman" pitchFamily="18" charset="0"/>
              </a:rPr>
              <a:t>ưới</a:t>
            </a:r>
            <a:endParaRPr lang="en-US" altLang="en-US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69187" name="Text Box 227"/>
          <p:cNvSpPr txBox="1">
            <a:spLocks noChangeArrowheads="1"/>
          </p:cNvSpPr>
          <p:nvPr/>
        </p:nvSpPr>
        <p:spPr bwMode="auto">
          <a:xfrm>
            <a:off x="7505700" y="4586777"/>
            <a:ext cx="1219200" cy="406400"/>
          </a:xfrm>
          <a:prstGeom prst="rect">
            <a:avLst/>
          </a:prstGeom>
          <a:solidFill>
            <a:srgbClr val="FFCC99"/>
          </a:solidFill>
          <a:ln w="9525">
            <a:solidFill>
              <a:srgbClr val="FF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dirty="0" err="1" smtClean="0">
                <a:solidFill>
                  <a:srgbClr val="0000CC"/>
                </a:solidFill>
                <a:latin typeface="Times New Roman" pitchFamily="18" charset="0"/>
              </a:rPr>
              <a:t>Vai</a:t>
            </a:r>
            <a:r>
              <a:rPr lang="en-US" altLang="en-US" sz="20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000" dirty="0" err="1" smtClean="0">
                <a:solidFill>
                  <a:srgbClr val="0000CC"/>
                </a:solidFill>
                <a:latin typeface="Times New Roman" pitchFamily="18" charset="0"/>
              </a:rPr>
              <a:t>tr</a:t>
            </a:r>
            <a:r>
              <a:rPr lang="en-US" altLang="en-US" dirty="0" err="1" smtClean="0">
                <a:solidFill>
                  <a:srgbClr val="0000CC"/>
                </a:solidFill>
                <a:latin typeface="Arial" charset="0"/>
              </a:rPr>
              <a:t>ên</a:t>
            </a:r>
            <a:endParaRPr lang="en-US" altLang="en-US" dirty="0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88" name="AutoShape 228"/>
          <p:cNvSpPr>
            <a:spLocks/>
          </p:cNvSpPr>
          <p:nvPr/>
        </p:nvSpPr>
        <p:spPr bwMode="auto">
          <a:xfrm rot="16200000">
            <a:off x="4553681" y="3735877"/>
            <a:ext cx="381000" cy="1066800"/>
          </a:xfrm>
          <a:prstGeom prst="leftBrace">
            <a:avLst>
              <a:gd name="adj1" fmla="val 23333"/>
              <a:gd name="adj2" fmla="val 50000"/>
            </a:avLst>
          </a:prstGeom>
          <a:noFill/>
          <a:ln w="19050">
            <a:solidFill>
              <a:srgbClr val="FC749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90" name="AutoShape 230"/>
          <p:cNvSpPr>
            <a:spLocks/>
          </p:cNvSpPr>
          <p:nvPr/>
        </p:nvSpPr>
        <p:spPr bwMode="auto">
          <a:xfrm rot="16200000">
            <a:off x="1042621" y="2487612"/>
            <a:ext cx="247650" cy="2209800"/>
          </a:xfrm>
          <a:prstGeom prst="leftBrace">
            <a:avLst>
              <a:gd name="adj1" fmla="val 74359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91" name="AutoShape 231"/>
          <p:cNvSpPr>
            <a:spLocks/>
          </p:cNvSpPr>
          <p:nvPr/>
        </p:nvSpPr>
        <p:spPr bwMode="auto">
          <a:xfrm rot="16200000">
            <a:off x="4327652" y="2361527"/>
            <a:ext cx="753884" cy="6818386"/>
          </a:xfrm>
          <a:prstGeom prst="leftBrace">
            <a:avLst>
              <a:gd name="adj1" fmla="val 185321"/>
              <a:gd name="adj2" fmla="val 48662"/>
            </a:avLst>
          </a:prstGeom>
          <a:noFill/>
          <a:ln w="19050">
            <a:solidFill>
              <a:srgbClr val="FA385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92" name="Text Box 232"/>
          <p:cNvSpPr txBox="1">
            <a:spLocks noChangeArrowheads="1"/>
          </p:cNvSpPr>
          <p:nvPr/>
        </p:nvSpPr>
        <p:spPr bwMode="auto">
          <a:xfrm>
            <a:off x="3798276" y="6147662"/>
            <a:ext cx="21336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smtClean="0">
                <a:solidFill>
                  <a:srgbClr val="FF0000"/>
                </a:solidFill>
                <a:latin typeface="Times New Roman" pitchFamily="18" charset="0"/>
              </a:rPr>
              <a:t>Đa dạng </a:t>
            </a:r>
          </a:p>
        </p:txBody>
      </p:sp>
      <p:sp>
        <p:nvSpPr>
          <p:cNvPr id="169193" name="Line 233"/>
          <p:cNvSpPr>
            <a:spLocks noChangeShapeType="1"/>
          </p:cNvSpPr>
          <p:nvPr/>
        </p:nvSpPr>
        <p:spPr bwMode="auto">
          <a:xfrm>
            <a:off x="6535615" y="3935169"/>
            <a:ext cx="0" cy="381000"/>
          </a:xfrm>
          <a:prstGeom prst="line">
            <a:avLst/>
          </a:prstGeom>
          <a:noFill/>
          <a:ln w="9525">
            <a:solidFill>
              <a:srgbClr val="FC749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94" name="Line 234"/>
          <p:cNvSpPr>
            <a:spLocks noChangeShapeType="1"/>
          </p:cNvSpPr>
          <p:nvPr/>
        </p:nvSpPr>
        <p:spPr bwMode="auto">
          <a:xfrm>
            <a:off x="5271718" y="3917828"/>
            <a:ext cx="24181" cy="398341"/>
          </a:xfrm>
          <a:prstGeom prst="line">
            <a:avLst/>
          </a:prstGeom>
          <a:noFill/>
          <a:ln w="9525">
            <a:solidFill>
              <a:srgbClr val="FC749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95" name="Line 235"/>
          <p:cNvSpPr>
            <a:spLocks noChangeShapeType="1"/>
          </p:cNvSpPr>
          <p:nvPr/>
        </p:nvSpPr>
        <p:spPr bwMode="auto">
          <a:xfrm>
            <a:off x="4152900" y="4032128"/>
            <a:ext cx="0" cy="381000"/>
          </a:xfrm>
          <a:prstGeom prst="line">
            <a:avLst/>
          </a:prstGeom>
          <a:noFill/>
          <a:ln w="9525">
            <a:solidFill>
              <a:srgbClr val="FC749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96" name="Line 236"/>
          <p:cNvSpPr>
            <a:spLocks noChangeShapeType="1"/>
          </p:cNvSpPr>
          <p:nvPr/>
        </p:nvSpPr>
        <p:spPr bwMode="auto">
          <a:xfrm>
            <a:off x="8039100" y="4182331"/>
            <a:ext cx="0" cy="381000"/>
          </a:xfrm>
          <a:prstGeom prst="line">
            <a:avLst/>
          </a:prstGeom>
          <a:noFill/>
          <a:ln w="9525">
            <a:solidFill>
              <a:srgbClr val="FC749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97" name="Line 237"/>
          <p:cNvSpPr>
            <a:spLocks noChangeShapeType="1"/>
          </p:cNvSpPr>
          <p:nvPr/>
        </p:nvSpPr>
        <p:spPr bwMode="auto">
          <a:xfrm flipH="1">
            <a:off x="5295900" y="3225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198" name="Line 238"/>
          <p:cNvSpPr>
            <a:spLocks noChangeShapeType="1"/>
          </p:cNvSpPr>
          <p:nvPr/>
        </p:nvSpPr>
        <p:spPr bwMode="auto">
          <a:xfrm>
            <a:off x="4167553" y="3095869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200" name="Line 240"/>
          <p:cNvSpPr>
            <a:spLocks noChangeShapeType="1"/>
          </p:cNvSpPr>
          <p:nvPr/>
        </p:nvSpPr>
        <p:spPr bwMode="auto">
          <a:xfrm>
            <a:off x="6553200" y="3248269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201" name="Line 241"/>
          <p:cNvSpPr>
            <a:spLocks noChangeShapeType="1"/>
          </p:cNvSpPr>
          <p:nvPr/>
        </p:nvSpPr>
        <p:spPr bwMode="auto">
          <a:xfrm>
            <a:off x="8039100" y="3000131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202" name="Text Box 242"/>
          <p:cNvSpPr txBox="1">
            <a:spLocks noChangeArrowheads="1"/>
          </p:cNvSpPr>
          <p:nvPr/>
        </p:nvSpPr>
        <p:spPr bwMode="auto">
          <a:xfrm>
            <a:off x="457201" y="76200"/>
            <a:ext cx="80771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err="1" smtClean="0">
                <a:solidFill>
                  <a:srgbClr val="FF0000"/>
                </a:solidFill>
                <a:latin typeface="Times New Roman" pitchFamily="18" charset="0"/>
              </a:rPr>
              <a:t>Quan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itchFamily="18" charset="0"/>
              </a:rPr>
              <a:t> sát sơ đồ thể hiện</a:t>
            </a:r>
            <a:r>
              <a:rPr lang="en-US" altLang="en-US" sz="2400" b="1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itchFamily="18" charset="0"/>
              </a:rPr>
              <a:t>các mối quan hệ xã hội</a:t>
            </a:r>
          </a:p>
        </p:txBody>
      </p:sp>
      <p:sp>
        <p:nvSpPr>
          <p:cNvPr id="169203" name="Text Box 243"/>
          <p:cNvSpPr txBox="1">
            <a:spLocks noChangeArrowheads="1"/>
          </p:cNvSpPr>
          <p:nvPr/>
        </p:nvSpPr>
        <p:spPr bwMode="auto">
          <a:xfrm>
            <a:off x="2324100" y="3909769"/>
            <a:ext cx="1219200" cy="406400"/>
          </a:xfrm>
          <a:prstGeom prst="rect">
            <a:avLst/>
          </a:prstGeom>
          <a:solidFill>
            <a:srgbClr val="FFCC99"/>
          </a:solidFill>
          <a:ln w="9525">
            <a:solidFill>
              <a:srgbClr val="FF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dirty="0" err="1" smtClean="0">
                <a:solidFill>
                  <a:srgbClr val="0000CC"/>
                </a:solidFill>
                <a:latin typeface="Times New Roman" pitchFamily="18" charset="0"/>
              </a:rPr>
              <a:t>Vai</a:t>
            </a:r>
            <a:r>
              <a:rPr lang="en-US" altLang="en-US" sz="20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000" dirty="0" err="1" smtClean="0">
                <a:solidFill>
                  <a:srgbClr val="0000CC"/>
                </a:solidFill>
                <a:latin typeface="Times New Roman" pitchFamily="18" charset="0"/>
              </a:rPr>
              <a:t>tr</a:t>
            </a:r>
            <a:r>
              <a:rPr lang="en-US" altLang="en-US" dirty="0" err="1" smtClean="0">
                <a:solidFill>
                  <a:srgbClr val="0000CC"/>
                </a:solidFill>
                <a:latin typeface="Arial" charset="0"/>
              </a:rPr>
              <a:t>ên</a:t>
            </a:r>
            <a:endParaRPr lang="en-US" altLang="en-US" dirty="0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204" name="Line 244"/>
          <p:cNvSpPr>
            <a:spLocks noChangeShapeType="1"/>
          </p:cNvSpPr>
          <p:nvPr/>
        </p:nvSpPr>
        <p:spPr bwMode="auto">
          <a:xfrm>
            <a:off x="2743200" y="3716338"/>
            <a:ext cx="0" cy="228600"/>
          </a:xfrm>
          <a:prstGeom prst="line">
            <a:avLst/>
          </a:prstGeom>
          <a:noFill/>
          <a:ln w="9525">
            <a:solidFill>
              <a:srgbClr val="FC749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205" name="AutoShape 245"/>
          <p:cNvSpPr>
            <a:spLocks/>
          </p:cNvSpPr>
          <p:nvPr/>
        </p:nvSpPr>
        <p:spPr bwMode="auto">
          <a:xfrm rot="16200000">
            <a:off x="1743808" y="3935169"/>
            <a:ext cx="381000" cy="1066800"/>
          </a:xfrm>
          <a:prstGeom prst="leftBrace">
            <a:avLst>
              <a:gd name="adj1" fmla="val 23333"/>
              <a:gd name="adj2" fmla="val 50000"/>
            </a:avLst>
          </a:prstGeom>
          <a:noFill/>
          <a:ln w="19050">
            <a:solidFill>
              <a:srgbClr val="FC749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69206" name="Text Box 246"/>
          <p:cNvSpPr txBox="1">
            <a:spLocks noChangeArrowheads="1"/>
          </p:cNvSpPr>
          <p:nvPr/>
        </p:nvSpPr>
        <p:spPr bwMode="auto">
          <a:xfrm>
            <a:off x="1295400" y="4618037"/>
            <a:ext cx="1219200" cy="406400"/>
          </a:xfrm>
          <a:prstGeom prst="rect">
            <a:avLst/>
          </a:prstGeom>
          <a:solidFill>
            <a:srgbClr val="FFCC99"/>
          </a:solidFill>
          <a:ln w="9525">
            <a:solidFill>
              <a:srgbClr val="FF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alt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ân</a:t>
            </a:r>
          </a:p>
        </p:txBody>
      </p:sp>
      <p:sp>
        <p:nvSpPr>
          <p:cNvPr id="169207" name="Text Box 247"/>
          <p:cNvSpPr txBox="1">
            <a:spLocks noChangeArrowheads="1"/>
          </p:cNvSpPr>
          <p:nvPr/>
        </p:nvSpPr>
        <p:spPr bwMode="auto">
          <a:xfrm>
            <a:off x="6477000" y="5405381"/>
            <a:ext cx="1219200" cy="376238"/>
          </a:xfrm>
          <a:prstGeom prst="rect">
            <a:avLst/>
          </a:prstGeom>
          <a:solidFill>
            <a:srgbClr val="FFCC99"/>
          </a:solidFill>
          <a:ln w="9525">
            <a:solidFill>
              <a:srgbClr val="FF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Thân-Sơ</a:t>
            </a:r>
          </a:p>
        </p:txBody>
      </p:sp>
      <p:sp>
        <p:nvSpPr>
          <p:cNvPr id="169208" name="Line 248"/>
          <p:cNvSpPr>
            <a:spLocks noChangeShapeType="1"/>
          </p:cNvSpPr>
          <p:nvPr/>
        </p:nvSpPr>
        <p:spPr bwMode="auto">
          <a:xfrm>
            <a:off x="8001000" y="4993177"/>
            <a:ext cx="0" cy="228600"/>
          </a:xfrm>
          <a:prstGeom prst="line">
            <a:avLst/>
          </a:prstGeom>
          <a:noFill/>
          <a:ln w="9525">
            <a:solidFill>
              <a:srgbClr val="FC749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59" name="AutoShape 245"/>
          <p:cNvSpPr>
            <a:spLocks/>
          </p:cNvSpPr>
          <p:nvPr/>
        </p:nvSpPr>
        <p:spPr bwMode="auto">
          <a:xfrm rot="16200000">
            <a:off x="5846066" y="3677546"/>
            <a:ext cx="953604" cy="3432465"/>
          </a:xfrm>
          <a:prstGeom prst="leftBrace">
            <a:avLst>
              <a:gd name="adj1" fmla="val 23333"/>
              <a:gd name="adj2" fmla="val 48439"/>
            </a:avLst>
          </a:prstGeom>
          <a:noFill/>
          <a:ln w="19050">
            <a:solidFill>
              <a:srgbClr val="FC749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CC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845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69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16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169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16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16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500"/>
                                        <p:tgtEl>
                                          <p:spTgt spid="169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16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500"/>
                                        <p:tgtEl>
                                          <p:spTgt spid="169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169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"/>
                                        <p:tgtEl>
                                          <p:spTgt spid="169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500"/>
                                        <p:tgtEl>
                                          <p:spTgt spid="169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500"/>
                                        <p:tgtEl>
                                          <p:spTgt spid="169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500"/>
                                        <p:tgtEl>
                                          <p:spTgt spid="169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500"/>
                                        <p:tgtEl>
                                          <p:spTgt spid="169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500"/>
                                        <p:tgtEl>
                                          <p:spTgt spid="169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500"/>
                                        <p:tgtEl>
                                          <p:spTgt spid="169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500"/>
                                        <p:tgtEl>
                                          <p:spTgt spid="169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169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500"/>
                                        <p:tgtEl>
                                          <p:spTgt spid="169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500"/>
                                        <p:tgtEl>
                                          <p:spTgt spid="169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500"/>
                                        <p:tgtEl>
                                          <p:spTgt spid="169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500"/>
                                        <p:tgtEl>
                                          <p:spTgt spid="169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500"/>
                                        <p:tgtEl>
                                          <p:spTgt spid="169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500"/>
                                        <p:tgtEl>
                                          <p:spTgt spid="169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500"/>
                                        <p:tgtEl>
                                          <p:spTgt spid="169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500"/>
                                        <p:tgtEl>
                                          <p:spTgt spid="169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9" dur="500"/>
                                        <p:tgtEl>
                                          <p:spTgt spid="169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500"/>
                                        <p:tgtEl>
                                          <p:spTgt spid="169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500"/>
                                        <p:tgtEl>
                                          <p:spTgt spid="169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0" dur="500"/>
                                        <p:tgtEl>
                                          <p:spTgt spid="169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5" dur="500"/>
                                        <p:tgtEl>
                                          <p:spTgt spid="169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500"/>
                                        <p:tgtEl>
                                          <p:spTgt spid="169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3" dur="500"/>
                                        <p:tgtEl>
                                          <p:spTgt spid="169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500"/>
                                        <p:tgtEl>
                                          <p:spTgt spid="169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166" grpId="0" animBg="1"/>
      <p:bldP spid="169172" grpId="0" animBg="1"/>
      <p:bldP spid="169173" grpId="0" animBg="1"/>
      <p:bldP spid="169174" grpId="0" animBg="1"/>
      <p:bldP spid="169175" grpId="0" animBg="1"/>
      <p:bldP spid="169176" grpId="0" animBg="1"/>
      <p:bldP spid="169177" grpId="0" animBg="1"/>
      <p:bldP spid="169179" grpId="0" animBg="1"/>
      <p:bldP spid="169180" grpId="0" animBg="1"/>
      <p:bldP spid="169181" grpId="0" animBg="1"/>
      <p:bldP spid="169182" grpId="0" animBg="1"/>
      <p:bldP spid="169183" grpId="0" animBg="1"/>
      <p:bldP spid="169184" grpId="0" animBg="1"/>
      <p:bldP spid="169185" grpId="0" animBg="1"/>
      <p:bldP spid="169186" grpId="0" animBg="1"/>
      <p:bldP spid="169187" grpId="0" animBg="1"/>
      <p:bldP spid="169188" grpId="0" animBg="1"/>
      <p:bldP spid="169190" grpId="0" animBg="1"/>
      <p:bldP spid="169191" grpId="0" animBg="1"/>
      <p:bldP spid="169192" grpId="0" animBg="1"/>
      <p:bldP spid="169193" grpId="0" animBg="1"/>
      <p:bldP spid="169194" grpId="0" animBg="1"/>
      <p:bldP spid="169195" grpId="0" animBg="1"/>
      <p:bldP spid="169196" grpId="0" animBg="1"/>
      <p:bldP spid="169197" grpId="0" animBg="1"/>
      <p:bldP spid="169198" grpId="0" animBg="1"/>
      <p:bldP spid="169200" grpId="0" animBg="1"/>
      <p:bldP spid="169201" grpId="0" animBg="1"/>
      <p:bldP spid="169203" grpId="0" animBg="1"/>
      <p:bldP spid="169204" grpId="0" animBg="1"/>
      <p:bldP spid="169205" grpId="0" animBg="1"/>
      <p:bldP spid="169206" grpId="0" animBg="1"/>
      <p:bldP spid="169207" grpId="0" animBg="1"/>
      <p:bldP spid="169208" grpId="0" animBg="1"/>
      <p:bldP spid="5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27"/>
  <p:tag name="GENSWF_MOVIE_ONCLICK_URL" val="http://"/>
  <p:tag name="GENSWF_MOVIE_PRESENTATION_END_URL" val="http://"/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4&quot;/&gt;&lt;/object&gt;&lt;object type=&quot;3&quot; unique_id=&quot;10004&quot;&gt;&lt;property id=&quot;20148&quot; value=&quot;5&quot;/&gt;&lt;property id=&quot;20300&quot; value=&quot;Slide 2&quot;/&gt;&lt;property id=&quot;20307&quot; value=&quot;265&quot;/&gt;&lt;/object&gt;&lt;object type=&quot;3&quot; unique_id=&quot;10005&quot;&gt;&lt;property id=&quot;20148&quot; value=&quot;5&quot;/&gt;&lt;property id=&quot;20300&quot; value=&quot;Slide 3&quot;/&gt;&lt;property id=&quot;20307&quot; value=&quot;271&quot;/&gt;&lt;/object&gt;&lt;object type=&quot;3&quot; unique_id=&quot;10006&quot;&gt;&lt;property id=&quot;20148&quot; value=&quot;5&quot;/&gt;&lt;property id=&quot;20300&quot; value=&quot;Slide 4&quot;/&gt;&lt;property id=&quot;20307&quot; value=&quot;272&quot;/&gt;&lt;/object&gt;&lt;object type=&quot;3&quot; unique_id=&quot;10007&quot;&gt;&lt;property id=&quot;20148&quot; value=&quot;5&quot;/&gt;&lt;property id=&quot;20300&quot; value=&quot;Slide 5&quot;/&gt;&lt;property id=&quot;20307&quot; value=&quot;294&quot;/&gt;&lt;/object&gt;&lt;object type=&quot;3&quot; unique_id=&quot;10008&quot;&gt;&lt;property id=&quot;20148&quot; value=&quot;5&quot;/&gt;&lt;property id=&quot;20300&quot; value=&quot;Slide 6&quot;/&gt;&lt;property id=&quot;20307&quot; value=&quot;292&quot;/&gt;&lt;/object&gt;&lt;object type=&quot;3&quot; unique_id=&quot;10009&quot;&gt;&lt;property id=&quot;20148&quot; value=&quot;5&quot;/&gt;&lt;property id=&quot;20300&quot; value=&quot;Slide 7&quot;/&gt;&lt;property id=&quot;20307&quot; value=&quot;269&quot;/&gt;&lt;/object&gt;&lt;object type=&quot;3&quot; unique_id=&quot;10010&quot;&gt;&lt;property id=&quot;20148&quot; value=&quot;5&quot;/&gt;&lt;property id=&quot;20300&quot; value=&quot;Slide 8&quot;/&gt;&lt;property id=&quot;20307&quot; value=&quot;268&quot;/&gt;&lt;/object&gt;&lt;object type=&quot;3&quot; unique_id=&quot;10011&quot;&gt;&lt;property id=&quot;20148&quot; value=&quot;5&quot;/&gt;&lt;property id=&quot;20300&quot; value=&quot;Slide 9&quot;/&gt;&lt;property id=&quot;20307&quot; value=&quot;273&quot;/&gt;&lt;/object&gt;&lt;object type=&quot;3&quot; unique_id=&quot;10012&quot;&gt;&lt;property id=&quot;20148&quot; value=&quot;5&quot;/&gt;&lt;property id=&quot;20300&quot; value=&quot;Slide 10&quot;/&gt;&lt;property id=&quot;20307&quot; value=&quot;278&quot;/&gt;&lt;/object&gt;&lt;object type=&quot;3&quot; unique_id=&quot;10013&quot;&gt;&lt;property id=&quot;20148&quot; value=&quot;5&quot;/&gt;&lt;property id=&quot;20300&quot; value=&quot;Slide 11 - &amp;quot;- Cô giáo: Hôm nay sao em đi học muộn? - Lan: Em quên&amp;quot;&quot;/&gt;&lt;property id=&quot;20307&quot; value=&quot;276&quot;/&gt;&lt;/object&gt;&lt;object type=&quot;3&quot; unique_id=&quot;10014&quot;&gt;&lt;property id=&quot;20148&quot; value=&quot;5&quot;/&gt;&lt;property id=&quot;20300&quot; value=&quot;Slide 12&quot;/&gt;&lt;property id=&quot;20307&quot; value=&quot;315&quot;/&gt;&lt;/object&gt;&lt;object type=&quot;3&quot; unique_id=&quot;10015&quot;&gt;&lt;property id=&quot;20148&quot; value=&quot;5&quot;/&gt;&lt;property id=&quot;20300&quot; value=&quot;Slide 13&quot;/&gt;&lt;property id=&quot;20307&quot; value=&quot;301&quot;/&gt;&lt;/object&gt;&lt;object type=&quot;3&quot; unique_id=&quot;10016&quot;&gt;&lt;property id=&quot;20148&quot; value=&quot;5&quot;/&gt;&lt;property id=&quot;20300&quot; value=&quot;Slide 21&quot;/&gt;&lt;property id=&quot;20307&quot; value=&quot;277&quot;/&gt;&lt;/object&gt;&lt;object type=&quot;3&quot; unique_id=&quot;10019&quot;&gt;&lt;property id=&quot;20148&quot; value=&quot;5&quot;/&gt;&lt;property id=&quot;20300&quot; value=&quot;Slide 22&quot;/&gt;&lt;property id=&quot;20307&quot; value=&quot;313&quot;/&gt;&lt;/object&gt;&lt;object type=&quot;3&quot; unique_id=&quot;10020&quot;&gt;&lt;property id=&quot;20148&quot; value=&quot;5&quot;/&gt;&lt;property id=&quot;20300&quot; value=&quot;Slide 23&quot;/&gt;&lt;property id=&quot;20307&quot; value=&quot;314&quot;/&gt;&lt;/object&gt;&lt;object type=&quot;3&quot; unique_id=&quot;11800&quot;&gt;&lt;property id=&quot;20148&quot; value=&quot;5&quot;/&gt;&lt;property id=&quot;20300&quot; value=&quot;Slide 14&quot;/&gt;&lt;property id=&quot;20307&quot; value=&quot;320&quot;/&gt;&lt;/object&gt;&lt;object type=&quot;3&quot; unique_id=&quot;11801&quot;&gt;&lt;property id=&quot;20148&quot; value=&quot;5&quot;/&gt;&lt;property id=&quot;20300&quot; value=&quot;Slide 15&quot;/&gt;&lt;property id=&quot;20307&quot; value=&quot;317&quot;/&gt;&lt;/object&gt;&lt;object type=&quot;3&quot; unique_id=&quot;11802&quot;&gt;&lt;property id=&quot;20148&quot; value=&quot;5&quot;/&gt;&lt;property id=&quot;20300&quot; value=&quot;Slide 16&quot;/&gt;&lt;property id=&quot;20307&quot; value=&quot;321&quot;/&gt;&lt;/object&gt;&lt;object type=&quot;3&quot; unique_id=&quot;11803&quot;&gt;&lt;property id=&quot;20148&quot; value=&quot;5&quot;/&gt;&lt;property id=&quot;20300&quot; value=&quot;Slide 17&quot;/&gt;&lt;property id=&quot;20307&quot; value=&quot;322&quot;/&gt;&lt;/object&gt;&lt;object type=&quot;3&quot; unique_id=&quot;11804&quot;&gt;&lt;property id=&quot;20148&quot; value=&quot;5&quot;/&gt;&lt;property id=&quot;20300&quot; value=&quot;Slide 18&quot;/&gt;&lt;property id=&quot;20307&quot; value=&quot;318&quot;/&gt;&lt;/object&gt;&lt;object type=&quot;3&quot; unique_id=&quot;11805&quot;&gt;&lt;property id=&quot;20148&quot; value=&quot;5&quot;/&gt;&lt;property id=&quot;20300&quot; value=&quot;Slide 19&quot;/&gt;&lt;property id=&quot;20307&quot; value=&quot;319&quot;/&gt;&lt;/object&gt;&lt;object type=&quot;3&quot; unique_id=&quot;11806&quot;&gt;&lt;property id=&quot;20148&quot; value=&quot;5&quot;/&gt;&lt;property id=&quot;20300&quot; value=&quot;Slide 20&quot;/&gt;&lt;property id=&quot;20307&quot; value=&quot;323&quot;/&gt;&lt;/object&gt;&lt;/object&gt;&lt;object type=&quot;8&quot; unique_id=&quot;1004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Business2">
  <a:themeElements>
    <a:clrScheme name="1_Business2 1">
      <a:dk1>
        <a:srgbClr val="4D4D4D"/>
      </a:dk1>
      <a:lt1>
        <a:srgbClr val="FFFFFF"/>
      </a:lt1>
      <a:dk2>
        <a:srgbClr val="F2EF62"/>
      </a:dk2>
      <a:lt2>
        <a:srgbClr val="DDDDDD"/>
      </a:lt2>
      <a:accent1>
        <a:srgbClr val="8FAD2F"/>
      </a:accent1>
      <a:accent2>
        <a:srgbClr val="DBE8B2"/>
      </a:accent2>
      <a:accent3>
        <a:srgbClr val="FFFFFF"/>
      </a:accent3>
      <a:accent4>
        <a:srgbClr val="404040"/>
      </a:accent4>
      <a:accent5>
        <a:srgbClr val="C6D3AD"/>
      </a:accent5>
      <a:accent6>
        <a:srgbClr val="C6D2A1"/>
      </a:accent6>
      <a:hlink>
        <a:srgbClr val="BAD16F"/>
      </a:hlink>
      <a:folHlink>
        <a:srgbClr val="507800"/>
      </a:folHlink>
    </a:clrScheme>
    <a:fontScheme name="1_Business2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Business2 1">
        <a:dk1>
          <a:srgbClr val="4D4D4D"/>
        </a:dk1>
        <a:lt1>
          <a:srgbClr val="FFFFFF"/>
        </a:lt1>
        <a:dk2>
          <a:srgbClr val="F2EF62"/>
        </a:dk2>
        <a:lt2>
          <a:srgbClr val="DDDDDD"/>
        </a:lt2>
        <a:accent1>
          <a:srgbClr val="8FAD2F"/>
        </a:accent1>
        <a:accent2>
          <a:srgbClr val="DBE8B2"/>
        </a:accent2>
        <a:accent3>
          <a:srgbClr val="FFFFFF"/>
        </a:accent3>
        <a:accent4>
          <a:srgbClr val="404040"/>
        </a:accent4>
        <a:accent5>
          <a:srgbClr val="C6D3AD"/>
        </a:accent5>
        <a:accent6>
          <a:srgbClr val="C6D2A1"/>
        </a:accent6>
        <a:hlink>
          <a:srgbClr val="BAD16F"/>
        </a:hlink>
        <a:folHlink>
          <a:srgbClr val="507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usiness2 2">
        <a:dk1>
          <a:srgbClr val="4D4D4D"/>
        </a:dk1>
        <a:lt1>
          <a:srgbClr val="FFFFFF"/>
        </a:lt1>
        <a:dk2>
          <a:srgbClr val="F4D18A"/>
        </a:dk2>
        <a:lt2>
          <a:srgbClr val="DDDDDD"/>
        </a:lt2>
        <a:accent1>
          <a:srgbClr val="B99633"/>
        </a:accent1>
        <a:accent2>
          <a:srgbClr val="EDE5D1"/>
        </a:accent2>
        <a:accent3>
          <a:srgbClr val="FFFFFF"/>
        </a:accent3>
        <a:accent4>
          <a:srgbClr val="404040"/>
        </a:accent4>
        <a:accent5>
          <a:srgbClr val="D9C9AD"/>
        </a:accent5>
        <a:accent6>
          <a:srgbClr val="D7CFBD"/>
        </a:accent6>
        <a:hlink>
          <a:srgbClr val="DAC896"/>
        </a:hlink>
        <a:folHlink>
          <a:srgbClr val="7761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usiness2 3">
        <a:dk1>
          <a:srgbClr val="4D4D4D"/>
        </a:dk1>
        <a:lt1>
          <a:srgbClr val="FFFFFF"/>
        </a:lt1>
        <a:dk2>
          <a:srgbClr val="61C2F3"/>
        </a:dk2>
        <a:lt2>
          <a:srgbClr val="DDDDDD"/>
        </a:lt2>
        <a:accent1>
          <a:srgbClr val="5968D7"/>
        </a:accent1>
        <a:accent2>
          <a:srgbClr val="BECDEA"/>
        </a:accent2>
        <a:accent3>
          <a:srgbClr val="FFFFFF"/>
        </a:accent3>
        <a:accent4>
          <a:srgbClr val="404040"/>
        </a:accent4>
        <a:accent5>
          <a:srgbClr val="B5B9E8"/>
        </a:accent5>
        <a:accent6>
          <a:srgbClr val="ACBAD4"/>
        </a:accent6>
        <a:hlink>
          <a:srgbClr val="93A8EB"/>
        </a:hlink>
        <a:folHlink>
          <a:srgbClr val="1300A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8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1599</TotalTime>
  <Words>2058</Words>
  <Application>Microsoft Office PowerPoint</Application>
  <PresentationFormat>On-screen Show (4:3)</PresentationFormat>
  <Paragraphs>215</Paragraphs>
  <Slides>23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23</vt:i4>
      </vt:variant>
    </vt:vector>
  </HeadingPairs>
  <TitlesOfParts>
    <vt:vector size="36" baseType="lpstr">
      <vt:lpstr>Arial</vt:lpstr>
      <vt:lpstr>Calibri</vt:lpstr>
      <vt:lpstr>Times New Roman</vt:lpstr>
      <vt:lpstr>Verdana</vt:lpstr>
      <vt:lpstr>VNI-Times</vt:lpstr>
      <vt:lpstr>Wingdings</vt:lpstr>
      <vt:lpstr>1_Default Design</vt:lpstr>
      <vt:lpstr>3_Default Design</vt:lpstr>
      <vt:lpstr>4_Default Design</vt:lpstr>
      <vt:lpstr>6_Default Design</vt:lpstr>
      <vt:lpstr>1_Business2</vt:lpstr>
      <vt:lpstr>8_Default Design</vt:lpstr>
      <vt:lpstr>12_Default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- Cô giáo: Hôm nay sao em đi học muộn? - Lan: Em quên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26 Hoi thoai</dc:title>
  <dc:creator>Admin</dc:creator>
  <cp:lastModifiedBy>ADM</cp:lastModifiedBy>
  <cp:revision>78</cp:revision>
  <dcterms:created xsi:type="dcterms:W3CDTF">2019-02-21T12:03:09Z</dcterms:created>
  <dcterms:modified xsi:type="dcterms:W3CDTF">2022-04-22T11:41:52Z</dcterms:modified>
</cp:coreProperties>
</file>