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4"/>
  </p:notesMasterIdLst>
  <p:sldIdLst>
    <p:sldId id="343" r:id="rId2"/>
    <p:sldId id="344" r:id="rId3"/>
    <p:sldId id="345" r:id="rId4"/>
    <p:sldId id="346" r:id="rId5"/>
    <p:sldId id="349" r:id="rId6"/>
    <p:sldId id="347" r:id="rId7"/>
    <p:sldId id="350" r:id="rId8"/>
    <p:sldId id="348" r:id="rId9"/>
    <p:sldId id="351" r:id="rId10"/>
    <p:sldId id="352" r:id="rId11"/>
    <p:sldId id="354" r:id="rId12"/>
    <p:sldId id="353"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606030504020204" pitchFamily="34" charset="0"/>
      <p:regular r:id="rId21"/>
      <p:bold r:id="rId22"/>
      <p:italic r:id="rId23"/>
      <p:boldItalic r:id="rId24"/>
    </p:embeddedFont>
    <p:embeddedFont>
      <p:font typeface="Raleway Thin"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57B24-FE9D-41CC-87D3-A593887FFB7B}">
  <a:tblStyle styleId="{21257B24-FE9D-41CC-87D3-A593887FFB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06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2c33ebb14_0_16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2c33ebb14_0_16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97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78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04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87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51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92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92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21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19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79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90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6943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77624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752245" y="29578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4" name="Google Shape;44;p13"/>
          <p:cNvSpPr txBox="1">
            <a:spLocks noGrp="1"/>
          </p:cNvSpPr>
          <p:nvPr>
            <p:ph type="title" idx="3" hasCustomPrompt="1"/>
          </p:nvPr>
        </p:nvSpPr>
        <p:spPr>
          <a:xfrm>
            <a:off x="8088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5" name="Google Shape;45;p13"/>
          <p:cNvSpPr txBox="1">
            <a:spLocks noGrp="1"/>
          </p:cNvSpPr>
          <p:nvPr>
            <p:ph type="subTitle" idx="4"/>
          </p:nvPr>
        </p:nvSpPr>
        <p:spPr>
          <a:xfrm>
            <a:off x="286627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2818200" y="29578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 name="Google Shape;47;p13"/>
          <p:cNvSpPr txBox="1">
            <a:spLocks noGrp="1"/>
          </p:cNvSpPr>
          <p:nvPr>
            <p:ph type="title" idx="6" hasCustomPrompt="1"/>
          </p:nvPr>
        </p:nvSpPr>
        <p:spPr>
          <a:xfrm>
            <a:off x="28662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8" name="Google Shape;48;p13"/>
          <p:cNvSpPr txBox="1">
            <a:spLocks noGrp="1"/>
          </p:cNvSpPr>
          <p:nvPr>
            <p:ph type="subTitle" idx="7"/>
          </p:nvPr>
        </p:nvSpPr>
        <p:spPr>
          <a:xfrm>
            <a:off x="47529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4723250" y="29578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 name="Google Shape;50;p13"/>
          <p:cNvSpPr txBox="1">
            <a:spLocks noGrp="1"/>
          </p:cNvSpPr>
          <p:nvPr>
            <p:ph type="title" idx="9" hasCustomPrompt="1"/>
          </p:nvPr>
        </p:nvSpPr>
        <p:spPr>
          <a:xfrm>
            <a:off x="47529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51" name="Google Shape;51;p13"/>
          <p:cNvSpPr txBox="1">
            <a:spLocks noGrp="1"/>
          </p:cNvSpPr>
          <p:nvPr>
            <p:ph type="subTitle" idx="13"/>
          </p:nvPr>
        </p:nvSpPr>
        <p:spPr>
          <a:xfrm>
            <a:off x="68103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6780600" y="29578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3" name="Google Shape;53;p13"/>
          <p:cNvSpPr txBox="1">
            <a:spLocks noGrp="1"/>
          </p:cNvSpPr>
          <p:nvPr>
            <p:ph type="title" idx="15" hasCustomPrompt="1"/>
          </p:nvPr>
        </p:nvSpPr>
        <p:spPr>
          <a:xfrm>
            <a:off x="68103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7" r:id="rId5"/>
    <p:sldLayoutId id="2147483658" r:id="rId6"/>
    <p:sldLayoutId id="2147483659" r:id="rId7"/>
    <p:sldLayoutId id="2147483660" r:id="rId8"/>
    <p:sldLayoutId id="2147483686" r:id="rId9"/>
    <p:sldLayoutId id="2147483687"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thanhnien.vn/thoi-su/lap-bien-ban-vi-pham-hanh-chinh-doi-voi-ba-le-hoang-diep-thao-1089930.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thanhnien.vn/thoi-su/chuyen-vien-uy-ban-bi-phat-vi-vu-khong-lanh-dao-uy-ban-tren-facebook-1085519.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298320" y="2318214"/>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QUYỀN TỰ DO NGÔN LUẬN</a:t>
            </a:r>
            <a:br>
              <a:rPr lang="en" dirty="0"/>
            </a:br>
            <a:r>
              <a:rPr lang="en" dirty="0"/>
              <a:t>CỦA CÔNG DÂN</a:t>
            </a:r>
            <a:endParaRPr dirty="0"/>
          </a:p>
        </p:txBody>
      </p:sp>
      <p:sp>
        <p:nvSpPr>
          <p:cNvPr id="199" name="Google Shape;199;p44"/>
          <p:cNvSpPr txBox="1">
            <a:spLocks noGrp="1"/>
          </p:cNvSpPr>
          <p:nvPr>
            <p:ph type="subTitle" idx="1"/>
          </p:nvPr>
        </p:nvSpPr>
        <p:spPr>
          <a:xfrm rot="-132933">
            <a:off x="314102" y="3387740"/>
            <a:ext cx="8520670" cy="3005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dirty="0"/>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29203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lvl="0"/>
            <a:r>
              <a:rPr lang="vi-VN" sz="1800"/>
              <a:t>TRONG CÁC TÌNH HUỐNG DƯỚI ĐÂY, TÌNH HUỐNG NÀO THỂ HIỆN QUYỀN TỰ ĐO NGÔN LUẬN CỦA CÔNG DÂN ?</a:t>
            </a:r>
            <a:endParaRPr lang="vi-VN" sz="1400"/>
          </a:p>
        </p:txBody>
      </p:sp>
      <p:sp>
        <p:nvSpPr>
          <p:cNvPr id="217" name="Google Shape;217;p46"/>
          <p:cNvSpPr/>
          <p:nvPr/>
        </p:nvSpPr>
        <p:spPr>
          <a:xfrm rot="519771">
            <a:off x="6960230"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txBox="1">
            <a:spLocks noGrp="1"/>
          </p:cNvSpPr>
          <p:nvPr>
            <p:ph type="title" idx="15"/>
          </p:nvPr>
        </p:nvSpPr>
        <p:spPr>
          <a:xfrm>
            <a:off x="68103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grpSp>
        <p:nvGrpSpPr>
          <p:cNvPr id="219" name="Google Shape;219;p46"/>
          <p:cNvGrpSpPr/>
          <p:nvPr/>
        </p:nvGrpSpPr>
        <p:grpSpPr>
          <a:xfrm>
            <a:off x="7842053" y="996449"/>
            <a:ext cx="331509" cy="506763"/>
            <a:chOff x="7052678" y="3327363"/>
            <a:chExt cx="331509" cy="506763"/>
          </a:xfrm>
        </p:grpSpPr>
        <p:sp>
          <p:nvSpPr>
            <p:cNvPr id="220" name="Google Shape;220;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6"/>
          <p:cNvSpPr/>
          <p:nvPr/>
        </p:nvSpPr>
        <p:spPr>
          <a:xfrm>
            <a:off x="67806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3" name="Google Shape;223;p46"/>
          <p:cNvSpPr txBox="1">
            <a:spLocks noGrp="1"/>
          </p:cNvSpPr>
          <p:nvPr>
            <p:ph type="subTitle" idx="14"/>
          </p:nvPr>
        </p:nvSpPr>
        <p:spPr>
          <a:xfrm rot="-1287">
            <a:off x="6780600" y="232854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24" name="Google Shape;224;p46"/>
          <p:cNvSpPr/>
          <p:nvPr/>
        </p:nvSpPr>
        <p:spPr>
          <a:xfrm rot="519771">
            <a:off x="4902843"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title" idx="9"/>
          </p:nvPr>
        </p:nvSpPr>
        <p:spPr>
          <a:xfrm>
            <a:off x="47529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226" name="Google Shape;226;p46"/>
          <p:cNvGrpSpPr/>
          <p:nvPr/>
        </p:nvGrpSpPr>
        <p:grpSpPr>
          <a:xfrm>
            <a:off x="5837628" y="996449"/>
            <a:ext cx="331509" cy="506763"/>
            <a:chOff x="7052678" y="3327363"/>
            <a:chExt cx="331509" cy="506763"/>
          </a:xfrm>
        </p:grpSpPr>
        <p:sp>
          <p:nvSpPr>
            <p:cNvPr id="227" name="Google Shape;227;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6"/>
          <p:cNvSpPr/>
          <p:nvPr/>
        </p:nvSpPr>
        <p:spPr>
          <a:xfrm>
            <a:off x="4723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rot="519771">
            <a:off x="30161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txBox="1">
            <a:spLocks noGrp="1"/>
          </p:cNvSpPr>
          <p:nvPr>
            <p:ph type="title" idx="6"/>
          </p:nvPr>
        </p:nvSpPr>
        <p:spPr>
          <a:xfrm>
            <a:off x="28662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grpSp>
        <p:nvGrpSpPr>
          <p:cNvPr id="232" name="Google Shape;232;p46"/>
          <p:cNvGrpSpPr/>
          <p:nvPr/>
        </p:nvGrpSpPr>
        <p:grpSpPr>
          <a:xfrm>
            <a:off x="3973853" y="996449"/>
            <a:ext cx="331509" cy="506763"/>
            <a:chOff x="7052678" y="3327363"/>
            <a:chExt cx="331509" cy="506763"/>
          </a:xfrm>
        </p:grpSpPr>
        <p:sp>
          <p:nvSpPr>
            <p:cNvPr id="233" name="Google Shape;233;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46"/>
          <p:cNvSpPr/>
          <p:nvPr/>
        </p:nvSpPr>
        <p:spPr>
          <a:xfrm>
            <a:off x="2818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rot="519771">
            <a:off x="9587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txBox="1">
            <a:spLocks noGrp="1"/>
          </p:cNvSpPr>
          <p:nvPr>
            <p:ph type="title" idx="3"/>
          </p:nvPr>
        </p:nvSpPr>
        <p:spPr>
          <a:xfrm>
            <a:off x="8088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238" name="Google Shape;238;p46"/>
          <p:cNvGrpSpPr/>
          <p:nvPr/>
        </p:nvGrpSpPr>
        <p:grpSpPr>
          <a:xfrm>
            <a:off x="1969428" y="996449"/>
            <a:ext cx="331509" cy="506763"/>
            <a:chOff x="7052678" y="3327363"/>
            <a:chExt cx="331509" cy="506763"/>
          </a:xfrm>
        </p:grpSpPr>
        <p:sp>
          <p:nvSpPr>
            <p:cNvPr id="239" name="Google Shape;239;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6"/>
          <p:cNvSpPr/>
          <p:nvPr/>
        </p:nvSpPr>
        <p:spPr>
          <a:xfrm>
            <a:off x="7608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6"/>
          <p:cNvSpPr txBox="1">
            <a:spLocks noGrp="1"/>
          </p:cNvSpPr>
          <p:nvPr>
            <p:ph type="subTitle" idx="1"/>
          </p:nvPr>
        </p:nvSpPr>
        <p:spPr>
          <a:xfrm>
            <a:off x="570270" y="2949087"/>
            <a:ext cx="1963929" cy="1898215"/>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Góp ý trực tiếp với người có hành vi xâm phạm tài sản nhà nước, xâm phạm quyền sở hữu công dân.</a:t>
            </a:r>
            <a:endParaRPr lang="en-US"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243" name="Google Shape;243;p46"/>
          <p:cNvSpPr txBox="1">
            <a:spLocks noGrp="1"/>
          </p:cNvSpPr>
          <p:nvPr>
            <p:ph type="subTitle" idx="2"/>
          </p:nvPr>
        </p:nvSpPr>
        <p:spPr>
          <a:xfrm rot="-1287">
            <a:off x="752245" y="232860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4" name="Google Shape;244;p46"/>
          <p:cNvSpPr txBox="1">
            <a:spLocks noGrp="1"/>
          </p:cNvSpPr>
          <p:nvPr>
            <p:ph type="subTitle" idx="4"/>
          </p:nvPr>
        </p:nvSpPr>
        <p:spPr>
          <a:xfrm>
            <a:off x="2694038" y="2949088"/>
            <a:ext cx="1877961" cy="2006370"/>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Viết bài đăng báo phản ánh việc làm thiếu trách nhiệm, gây lãng phí, gây thiệt hại đến tài sản NN.</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sp>
        <p:nvSpPr>
          <p:cNvPr id="245" name="Google Shape;245;p46"/>
          <p:cNvSpPr txBox="1">
            <a:spLocks noGrp="1"/>
          </p:cNvSpPr>
          <p:nvPr>
            <p:ph type="subTitle" idx="5"/>
          </p:nvPr>
        </p:nvSpPr>
        <p:spPr>
          <a:xfrm rot="-1287">
            <a:off x="2818200" y="232862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a:t>
            </a:r>
            <a:endParaRPr/>
          </a:p>
        </p:txBody>
      </p:sp>
      <p:sp>
        <p:nvSpPr>
          <p:cNvPr id="246" name="Google Shape;246;p46"/>
          <p:cNvSpPr txBox="1">
            <a:spLocks noGrp="1"/>
          </p:cNvSpPr>
          <p:nvPr>
            <p:ph type="subTitle" idx="7"/>
          </p:nvPr>
        </p:nvSpPr>
        <p:spPr>
          <a:xfrm>
            <a:off x="4752950" y="2949088"/>
            <a:ext cx="1877960" cy="1632744"/>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Làm đơn tố cáo với cơ quan quản lí về một cán bộ có biểu hiện tham nhũng.</a:t>
            </a:r>
            <a:endParaRPr lang="en-US" sz="2800" dirty="0">
              <a:solidFill>
                <a:schemeClr val="accent1">
                  <a:lumMod val="75000"/>
                </a:schemeClr>
              </a:solidFill>
              <a:latin typeface="Calibri" panose="020F0502020204030204" pitchFamily="34" charset="0"/>
              <a:cs typeface="Calibri" panose="020F0502020204030204" pitchFamily="34" charset="0"/>
            </a:endParaRPr>
          </a:p>
        </p:txBody>
      </p:sp>
      <p:sp>
        <p:nvSpPr>
          <p:cNvPr id="247" name="Google Shape;247;p46"/>
          <p:cNvSpPr txBox="1">
            <a:spLocks noGrp="1"/>
          </p:cNvSpPr>
          <p:nvPr>
            <p:ph type="subTitle" idx="8"/>
          </p:nvPr>
        </p:nvSpPr>
        <p:spPr>
          <a:xfrm rot="-1287">
            <a:off x="4723250" y="232856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8" name="Google Shape;248;p46"/>
          <p:cNvSpPr txBox="1">
            <a:spLocks noGrp="1"/>
          </p:cNvSpPr>
          <p:nvPr>
            <p:ph type="subTitle" idx="13"/>
          </p:nvPr>
        </p:nvSpPr>
        <p:spPr>
          <a:xfrm>
            <a:off x="6810350" y="2949088"/>
            <a:ext cx="1877960" cy="2006370"/>
          </a:xfrm>
          <a:prstGeom prst="rect">
            <a:avLst/>
          </a:prstGeom>
        </p:spPr>
        <p:txBody>
          <a:bodyPr spcFirstLastPara="1" wrap="square" lIns="0" tIns="0" rIns="0" bIns="0" anchor="t" anchorCtr="0">
            <a:noAutofit/>
          </a:bodyPr>
          <a:lstStyle/>
          <a:p>
            <a:pPr algn="just"/>
            <a:r>
              <a:rPr lang="en-US" sz="2000">
                <a:latin typeface="Calibri" panose="020F0502020204030204" pitchFamily="34" charset="0"/>
                <a:cs typeface="Calibri" panose="020F0502020204030204" pitchFamily="34" charset="0"/>
              </a:rPr>
              <a:t>Chất vấn đại biểu Quốc hội, đại biểu Hội đồng nhân dân trong các kì tiếp xúc cử tri.</a:t>
            </a:r>
            <a:endParaRPr lang="en-US" sz="28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096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VẬN DỤNG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388671129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773808" y="1233295"/>
            <a:ext cx="6154994" cy="2676908"/>
          </a:xfrm>
          <a:prstGeom prst="rect">
            <a:avLst/>
          </a:prstGeom>
        </p:spPr>
        <p:txBody>
          <a:bodyPr spcFirstLastPara="1" wrap="square" lIns="0" tIns="0" rIns="0" bIns="0" anchor="ctr" anchorCtr="0">
            <a:noAutofit/>
          </a:bodyPr>
          <a:lstStyle/>
          <a:p>
            <a:pPr algn="just"/>
            <a:r>
              <a:rPr lang="en-US" sz="2800">
                <a:latin typeface="Calibri" panose="020F0502020204030204" pitchFamily="34" charset="0"/>
                <a:cs typeface="Calibri" panose="020F0502020204030204" pitchFamily="34" charset="0"/>
              </a:rPr>
              <a:t>Hiện nay trên đài phát thanh, truyền hình và một số báo có mở những chuyên mục để công dân tham gia đóng góp ý kiến, trình bày thắc mắc, phản ánh nguyện vọng của mình. Em hãy nêu tên một vài chuyên mục mà em biết.</a:t>
            </a:r>
            <a:endParaRPr lang="en-US" sz="90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00510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301895" y="668197"/>
            <a:ext cx="5999908" cy="3351679"/>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1693333" y="789940"/>
            <a:ext cx="5164155" cy="2245803"/>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Ngày 8.4, Vũ đăng tải một status trên tài khoản FB cá nhân có nội dung nói xấu Nhà nước. Chiều ngày 13.6, ông Phan Việt Phương, Phó chánh thanh tra Sở Thông tin và Truyền thông Trà Vinh, cho biết vừa ra ký ban hành quyết định </a:t>
            </a:r>
            <a:r>
              <a:rPr lang="vi-VN" sz="1800">
                <a:latin typeface="Calibri" panose="020F0502020204030204" pitchFamily="34" charset="0"/>
                <a:cs typeface="Calibri" panose="020F0502020204030204" pitchFamily="34" charset="0"/>
                <a:hlinkClick r:id="rId3"/>
              </a:rPr>
              <a:t>xử phạt vi phạm hành chính</a:t>
            </a:r>
            <a:r>
              <a:rPr lang="vi-VN" sz="1800">
                <a:latin typeface="Calibri" panose="020F0502020204030204" pitchFamily="34" charset="0"/>
                <a:cs typeface="Calibri" panose="020F0502020204030204" pitchFamily="34" charset="0"/>
              </a:rPr>
              <a:t> số tiền 7,5 triệu đồng đối với Nguyễn Văn Vũ (32 tuổi, ngụ xã Hiệp Mỹ Tây, H.Cầu Ngang, Trà Vinh về hành vi “Cung cấp, trao đổi, truyền đưa hoặc lưu trữ, sử dụng thông tin số nhằm đe dọa, quấy rối, xuyên tạc, </a:t>
            </a:r>
            <a:r>
              <a:rPr lang="vi-VN" sz="1800">
                <a:latin typeface="Calibri" panose="020F0502020204030204" pitchFamily="34" charset="0"/>
                <a:cs typeface="Calibri" panose="020F0502020204030204" pitchFamily="34" charset="0"/>
                <a:hlinkClick r:id="rId4"/>
              </a:rPr>
              <a:t>vu khống</a:t>
            </a:r>
            <a:r>
              <a:rPr lang="vi-VN" sz="1800">
                <a:latin typeface="Calibri" panose="020F0502020204030204" pitchFamily="34" charset="0"/>
                <a:cs typeface="Calibri" panose="020F0502020204030204" pitchFamily="34" charset="0"/>
              </a:rPr>
              <a:t>, xúc phạm uy tín của tổ chức, danh dự, nhân phẩm, uy tín của người khác”.</a:t>
            </a:r>
            <a:endParaRPr lang="en-US" sz="1600" dirty="0">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2152952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301895" y="668197"/>
            <a:ext cx="5999908" cy="3351679"/>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1719771" y="1143710"/>
            <a:ext cx="5164155" cy="2245803"/>
          </a:xfrm>
          <a:prstGeom prst="rect">
            <a:avLst/>
          </a:prstGeom>
        </p:spPr>
        <p:txBody>
          <a:bodyPr spcFirstLastPara="1" wrap="square" lIns="0" tIns="0" rIns="0" bIns="0" anchor="t" anchorCtr="0">
            <a:noAutofit/>
          </a:bodyPr>
          <a:lstStyle/>
          <a:p>
            <a:pPr algn="just"/>
            <a:r>
              <a:rPr lang="vi-VN" sz="2400">
                <a:latin typeface="Calibri" panose="020F0502020204030204" pitchFamily="34" charset="0"/>
                <a:cs typeface="Calibri" panose="020F0502020204030204" pitchFamily="34" charset="0"/>
              </a:rPr>
              <a:t>Nhiều người có ý kiến cho rằng việc đăng tải thông tin lên mạng xã hội là thuộc quyền tự do ngôn luận của mình. Nên mình có quyền muốn nói gì thì nói.</a:t>
            </a:r>
          </a:p>
          <a:p>
            <a:pPr algn="just"/>
            <a:r>
              <a:rPr lang="vi-VN" sz="2400">
                <a:latin typeface="Calibri" panose="020F0502020204030204" pitchFamily="34" charset="0"/>
                <a:cs typeface="Calibri" panose="020F0502020204030204" pitchFamily="34" charset="0"/>
              </a:rPr>
              <a:t>Em có đồng ý hay không? Vì sao?</a:t>
            </a:r>
            <a:endParaRPr lang="en-US" sz="2000" dirty="0">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10105230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763542" y="2337855"/>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KHÁI NIỆM QUYỀN TỰ DO NGÔN LUẬN</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a:t>TÌM HIỂU KHÁI NIỆM QUYỀN </a:t>
            </a:r>
          </a:p>
          <a:p>
            <a:pPr marL="0" lvl="0" indent="0" algn="ctr" rtl="0">
              <a:spcBef>
                <a:spcPts val="0"/>
              </a:spcBef>
              <a:spcAft>
                <a:spcPts val="0"/>
              </a:spcAft>
              <a:buNone/>
            </a:pPr>
            <a:r>
              <a:rPr lang="vi-VN"/>
              <a:t>TỰ DO NGÔN LUẬN</a:t>
            </a:r>
            <a:endParaRPr lang="en-US"/>
          </a:p>
        </p:txBody>
      </p:sp>
    </p:spTree>
    <p:extLst>
      <p:ext uri="{BB962C8B-B14F-4D97-AF65-F5344CB8AC3E}">
        <p14:creationId xmlns:p14="http://schemas.microsoft.com/office/powerpoint/2010/main" val="102401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014275" y="76319"/>
            <a:ext cx="3951892" cy="3072164"/>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ĐẶT VẤN ĐỀ</a:t>
            </a:r>
            <a:endParaRPr sz="2800"/>
          </a:p>
        </p:txBody>
      </p:sp>
      <p:grpSp>
        <p:nvGrpSpPr>
          <p:cNvPr id="319" name="Google Shape;319;p51"/>
          <p:cNvGrpSpPr/>
          <p:nvPr/>
        </p:nvGrpSpPr>
        <p:grpSpPr>
          <a:xfrm>
            <a:off x="747355" y="1467561"/>
            <a:ext cx="3665409" cy="2773524"/>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080339" y="2764886"/>
            <a:ext cx="2999439" cy="1679642"/>
          </a:xfrm>
          <a:prstGeom prst="rect">
            <a:avLst/>
          </a:prstGeom>
        </p:spPr>
        <p:txBody>
          <a:bodyPr spcFirstLastPara="1" wrap="square" lIns="0" tIns="0" rIns="0" bIns="0" anchor="t" anchorCtr="0">
            <a:noAutofit/>
          </a:bodyPr>
          <a:lstStyle/>
          <a:p>
            <a:pPr algn="just"/>
            <a:r>
              <a:rPr lang="en-US" sz="2000">
                <a:latin typeface="Calibri" panose="020F0502020204030204" pitchFamily="34" charset="0"/>
                <a:cs typeface="Calibri" panose="020F0502020204030204" pitchFamily="34" charset="0"/>
              </a:rPr>
              <a:t>- Em hiểu thế nào là quyền tự do ngôn luận?</a:t>
            </a:r>
            <a:endParaRPr lang="vi-VN" sz="2800">
              <a:latin typeface="Calibri" panose="020F0502020204030204" pitchFamily="34" charset="0"/>
              <a:cs typeface="Calibri" panose="020F0502020204030204" pitchFamily="34" charset="0"/>
            </a:endParaRPr>
          </a:p>
        </p:txBody>
      </p:sp>
      <p:sp>
        <p:nvSpPr>
          <p:cNvPr id="328" name="Google Shape;328;p51"/>
          <p:cNvSpPr txBox="1">
            <a:spLocks noGrp="1"/>
          </p:cNvSpPr>
          <p:nvPr>
            <p:ph type="subTitle" idx="3"/>
          </p:nvPr>
        </p:nvSpPr>
        <p:spPr>
          <a:xfrm rot="423473">
            <a:off x="4392022" y="1353960"/>
            <a:ext cx="3221164" cy="1552732"/>
          </a:xfrm>
          <a:prstGeom prst="rect">
            <a:avLst/>
          </a:prstGeom>
        </p:spPr>
        <p:txBody>
          <a:bodyPr spcFirstLastPara="1" wrap="square" lIns="0" tIns="0" rIns="0" bIns="0" anchor="t" anchorCtr="0">
            <a:noAutofit/>
          </a:bodyPr>
          <a:lstStyle/>
          <a:p>
            <a:pPr algn="just"/>
            <a:r>
              <a:rPr lang="en-US" sz="2000">
                <a:latin typeface="Calibri" panose="020F0502020204030204" pitchFamily="34" charset="0"/>
                <a:cs typeface="Calibri" panose="020F0502020204030204" pitchFamily="34" charset="0"/>
              </a:rPr>
              <a:t>-Công dân thực hiện quyền tự do ngôn luận của mình bằng cách nào?</a:t>
            </a:r>
            <a:endParaRPr lang="vi-VN"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10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24750" y="39451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2936879"/>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1" y="776072"/>
            <a:ext cx="4340630" cy="2245803"/>
          </a:xfrm>
          <a:prstGeom prst="rect">
            <a:avLst/>
          </a:prstGeom>
        </p:spPr>
        <p:txBody>
          <a:bodyPr spcFirstLastPara="1" wrap="square" lIns="0" tIns="0" rIns="0" bIns="0" anchor="t" anchorCtr="0">
            <a:noAutofit/>
          </a:bodyPr>
          <a:lstStyle/>
          <a:p>
            <a:pPr algn="just"/>
            <a:r>
              <a:rPr lang="vi-VN" dirty="0">
                <a:latin typeface="Calibri" panose="020F0502020204030204" pitchFamily="34" charset="0"/>
                <a:cs typeface="Calibri" panose="020F0502020204030204" pitchFamily="34" charset="0"/>
              </a:rPr>
              <a:t>Quyền tự do ngôn luận là quyền của công dân được tham gia bàn bạc, thảo luận, đóng góp ý kiến vào những vấn đề chung của đất nước, xã hội.</a:t>
            </a:r>
            <a:endParaRPr lang="en-US" sz="24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392605"/>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—KHÁI NIỆM QUYỀN TỰ DO NGÔN LUẬN</a:t>
            </a:r>
            <a:endParaRPr sz="1600"/>
          </a:p>
        </p:txBody>
      </p:sp>
      <p:sp>
        <p:nvSpPr>
          <p:cNvPr id="13" name="Rectangle 12">
            <a:extLst>
              <a:ext uri="{FF2B5EF4-FFF2-40B4-BE49-F238E27FC236}">
                <a16:creationId xmlns:a16="http://schemas.microsoft.com/office/drawing/2014/main" id="{54E690BF-D285-1B4B-88A9-7C17CBCA50D2}"/>
              </a:ext>
            </a:extLst>
          </p:cNvPr>
          <p:cNvSpPr/>
          <p:nvPr/>
        </p:nvSpPr>
        <p:spPr>
          <a:xfrm>
            <a:off x="1646682" y="4047242"/>
            <a:ext cx="5708449" cy="8906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Calibri Light" panose="020F0302020204030204" pitchFamily="34" charset="0"/>
                <a:cs typeface="Calibri Light" panose="020F0302020204030204" pitchFamily="34" charset="0"/>
              </a:rPr>
              <a:t>VD: THAM GIA ĐÓNG GÓP Ý KIẾN ĐẾN ĐẠI BIỂU QUỐC HỘI</a:t>
            </a:r>
            <a:endParaRPr lang="en-US"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9159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67835" y="2234185"/>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CÁC QUY ĐỊNH VỀ </a:t>
            </a:r>
            <a:br>
              <a:rPr lang="en" sz="3600"/>
            </a:br>
            <a:r>
              <a:rPr lang="en" sz="3600"/>
              <a:t>QUYỀN TỰ DO </a:t>
            </a:r>
            <a:br>
              <a:rPr lang="en" sz="3600"/>
            </a:br>
            <a:r>
              <a:rPr lang="en" sz="3600"/>
              <a:t>NGÔN LUẬN</a:t>
            </a:r>
            <a:endParaRPr sz="36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a:t>TÌM HIỂU KHÁI NIỆM QUYỀN </a:t>
            </a:r>
          </a:p>
          <a:p>
            <a:pPr marL="0" lvl="0" indent="0" algn="ctr" rtl="0">
              <a:spcBef>
                <a:spcPts val="0"/>
              </a:spcBef>
              <a:spcAft>
                <a:spcPts val="0"/>
              </a:spcAft>
              <a:buNone/>
            </a:pPr>
            <a:r>
              <a:rPr lang="vi-VN"/>
              <a:t>TỰ DO NGÔN LUẬN</a:t>
            </a:r>
            <a:endParaRPr lang="en-US"/>
          </a:p>
        </p:txBody>
      </p:sp>
    </p:spTree>
    <p:extLst>
      <p:ext uri="{BB962C8B-B14F-4D97-AF65-F5344CB8AC3E}">
        <p14:creationId xmlns:p14="http://schemas.microsoft.com/office/powerpoint/2010/main" val="36455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CÁC QUY ĐỊNH VỀ QUYỀN TỰ DO NGÔN LUẬN</a:t>
            </a:r>
            <a:endParaRPr sz="2400"/>
          </a:p>
        </p:txBody>
      </p:sp>
      <p:sp>
        <p:nvSpPr>
          <p:cNvPr id="450" name="Google Shape;450;p59"/>
          <p:cNvSpPr/>
          <p:nvPr/>
        </p:nvSpPr>
        <p:spPr>
          <a:xfrm>
            <a:off x="682311" y="1857516"/>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865431" y="2549693"/>
            <a:ext cx="2163079" cy="548700"/>
          </a:xfrm>
          <a:prstGeom prst="rect">
            <a:avLst/>
          </a:prstGeom>
        </p:spPr>
        <p:txBody>
          <a:bodyPr spcFirstLastPara="1" wrap="square" lIns="0" tIns="0" rIns="0" bIns="0" anchor="t" anchorCtr="0">
            <a:noAutofit/>
          </a:bodyPr>
          <a:lstStyle/>
          <a:p>
            <a:pPr algn="just"/>
            <a:r>
              <a:rPr lang="vi-VN" sz="1800" dirty="0">
                <a:latin typeface="Calibri" panose="020F0502020204030204" pitchFamily="34" charset="0"/>
                <a:cs typeface="Calibri" panose="020F0502020204030204" pitchFamily="34" charset="0"/>
              </a:rPr>
              <a:t>Công dân có quyền tự do ngôn luận, tự do báo chí, có quyền được thông tin theo quy định của pháp luật.</a:t>
            </a:r>
          </a:p>
        </p:txBody>
      </p:sp>
      <p:sp>
        <p:nvSpPr>
          <p:cNvPr id="453" name="Google Shape;453;p59"/>
          <p:cNvSpPr/>
          <p:nvPr/>
        </p:nvSpPr>
        <p:spPr>
          <a:xfrm>
            <a:off x="3494399" y="2021125"/>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3647193" y="2568409"/>
            <a:ext cx="2163079" cy="1579753"/>
          </a:xfrm>
          <a:prstGeom prst="rect">
            <a:avLst/>
          </a:prstGeom>
        </p:spPr>
        <p:txBody>
          <a:bodyPr spcFirstLastPara="1" wrap="square" lIns="0" tIns="0" rIns="0" bIns="0" anchor="t" anchorCtr="0">
            <a:noAutofit/>
          </a:bodyPr>
          <a:lstStyle/>
          <a:p>
            <a:pPr algn="just"/>
            <a:r>
              <a:rPr lang="vi-VN" sz="1800" dirty="0">
                <a:latin typeface="Calibri" panose="020F0502020204030204" pitchFamily="34" charset="0"/>
                <a:cs typeface="Calibri" panose="020F0502020204030204" pitchFamily="34" charset="0"/>
              </a:rPr>
              <a:t>CD sử dụng quyền tự do ngôn luận trong các buổi họp ở cơ sở, trên các phương tiện thông tin đại chúng, kiến nghị với đại biểu quốc hội, HĐND trong dịp tiếp xúc cử tri…</a:t>
            </a:r>
          </a:p>
        </p:txBody>
      </p:sp>
      <p:sp>
        <p:nvSpPr>
          <p:cNvPr id="456" name="Google Shape;456;p59"/>
          <p:cNvSpPr/>
          <p:nvPr/>
        </p:nvSpPr>
        <p:spPr>
          <a:xfrm>
            <a:off x="6275574" y="2021125"/>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6393168" y="2451585"/>
            <a:ext cx="2163079" cy="548700"/>
          </a:xfrm>
          <a:prstGeom prst="rect">
            <a:avLst/>
          </a:prstGeom>
        </p:spPr>
        <p:txBody>
          <a:bodyPr spcFirstLastPara="1" wrap="square" lIns="0" tIns="0" rIns="0" bIns="0" anchor="t" anchorCtr="0">
            <a:noAutofit/>
          </a:bodyPr>
          <a:lstStyle/>
          <a:p>
            <a:pPr algn="just"/>
            <a:r>
              <a:rPr lang="vi-VN" sz="1800" dirty="0">
                <a:latin typeface="Calibri" panose="020F0502020204030204" pitchFamily="34" charset="0"/>
                <a:cs typeface="Calibri" panose="020F0502020204030204" pitchFamily="34" charset="0"/>
              </a:rPr>
              <a:t>Sử dụng quyền ngôn luận đúng pháp luật để phát huy tính tích cực và quyền làm chủ của công dân, góp phần xây dựng nhà nước, quản lí XH.</a:t>
            </a: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132181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LUYỆN TẬP</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2328363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622</Words>
  <Application>Microsoft Office PowerPoint</Application>
  <PresentationFormat>On-screen Show (16:9)</PresentationFormat>
  <Paragraphs>44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Raleway Thin</vt:lpstr>
      <vt:lpstr>Arial</vt:lpstr>
      <vt:lpstr>Calibri Light</vt:lpstr>
      <vt:lpstr>Open Sans</vt:lpstr>
      <vt:lpstr>Calibri</vt:lpstr>
      <vt:lpstr>Introducing Myself by Slidesgo</vt:lpstr>
      <vt:lpstr>QUYỀN TỰ DO NGÔN LUẬN CỦA CÔNG DÂN</vt:lpstr>
      <vt:lpstr>—KHỞI ĐỘNG</vt:lpstr>
      <vt:lpstr>—KHỞI ĐỘNG</vt:lpstr>
      <vt:lpstr>KHÁI NIỆM QUYỀN TỰ DO NGÔN LUẬN</vt:lpstr>
      <vt:lpstr>ĐẶT VẤN ĐỀ</vt:lpstr>
      <vt:lpstr>—KHÁI NIỆM QUYỀN TỰ DO NGÔN LUẬN</vt:lpstr>
      <vt:lpstr>CÁC QUY ĐỊNH VỀ  QUYỀN TỰ DO  NGÔN LUẬN</vt:lpstr>
      <vt:lpstr>CÁC QUY ĐỊNH VỀ QUYỀN TỰ DO NGÔN LUẬN</vt:lpstr>
      <vt:lpstr>LUYỆN TẬP</vt:lpstr>
      <vt:lpstr>TRONG CÁC TÌNH HUỐNG DƯỚI ĐÂY, TÌNH HUỐNG NÀO THỂ HIỆN QUYỀN TỰ ĐO NGÔN LUẬN CỦA CÔNG DÂN ?</vt:lpstr>
      <vt:lpstr>VẬN DỤNG</vt:lpstr>
      <vt:lpstr>Hiện nay trên đài phát thanh, truyền hình và một số báo có mở những chuyên mục để công dân tham gia đóng góp ý kiến, trình bày thắc mắc, phản ánh nguyện vọng của mình. Em hãy nêu tên một vài chuyên mục mà em biết.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MYSELF</dc:title>
  <cp:lastModifiedBy>Phạm Phương Trang</cp:lastModifiedBy>
  <cp:revision>26</cp:revision>
  <dcterms:modified xsi:type="dcterms:W3CDTF">2022-04-04T14:38:36Z</dcterms:modified>
</cp:coreProperties>
</file>