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8"/>
  </p:notesMasterIdLst>
  <p:sldIdLst>
    <p:sldId id="283" r:id="rId2"/>
    <p:sldId id="332" r:id="rId3"/>
    <p:sldId id="322" r:id="rId4"/>
    <p:sldId id="342" r:id="rId5"/>
    <p:sldId id="256" r:id="rId6"/>
    <p:sldId id="323" r:id="rId7"/>
    <p:sldId id="261" r:id="rId8"/>
    <p:sldId id="268" r:id="rId9"/>
    <p:sldId id="333" r:id="rId10"/>
    <p:sldId id="260" r:id="rId11"/>
    <p:sldId id="334" r:id="rId12"/>
    <p:sldId id="335" r:id="rId13"/>
    <p:sldId id="336" r:id="rId14"/>
    <p:sldId id="265" r:id="rId15"/>
    <p:sldId id="319" r:id="rId16"/>
    <p:sldId id="337" r:id="rId17"/>
    <p:sldId id="330" r:id="rId18"/>
    <p:sldId id="338" r:id="rId19"/>
    <p:sldId id="324" r:id="rId20"/>
    <p:sldId id="326" r:id="rId21"/>
    <p:sldId id="341" r:id="rId22"/>
    <p:sldId id="340" r:id="rId23"/>
    <p:sldId id="329" r:id="rId24"/>
    <p:sldId id="258" r:id="rId25"/>
    <p:sldId id="343" r:id="rId26"/>
    <p:sldId id="344" r:id="rId27"/>
    <p:sldId id="345" r:id="rId28"/>
    <p:sldId id="346" r:id="rId29"/>
    <p:sldId id="349" r:id="rId30"/>
    <p:sldId id="347" r:id="rId31"/>
    <p:sldId id="350" r:id="rId32"/>
    <p:sldId id="348" r:id="rId33"/>
    <p:sldId id="351" r:id="rId34"/>
    <p:sldId id="352" r:id="rId35"/>
    <p:sldId id="354" r:id="rId36"/>
    <p:sldId id="353"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Open Sans" panose="020B0606030504020204" pitchFamily="34" charset="0"/>
      <p:regular r:id="rId45"/>
      <p:bold r:id="rId46"/>
      <p:italic r:id="rId47"/>
      <p:boldItalic r:id="rId48"/>
    </p:embeddedFont>
    <p:embeddedFont>
      <p:font typeface="Raleway Thin"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57B24-FE9D-41CC-87D3-A593887FFB7B}">
  <a:tblStyle styleId="{21257B24-FE9D-41CC-87D3-A593887FFB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53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94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77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2c33ebb14_0_16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2c33ebb14_0_16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21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31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84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85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7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96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4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1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2c33ebb14_0_16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2c33ebb14_0_16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06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871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51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92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92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218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195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79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8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909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2c33ebb14_0_16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2c33ebb14_0_16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972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785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04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34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25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6943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77624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752245" y="29578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4" name="Google Shape;44;p13"/>
          <p:cNvSpPr txBox="1">
            <a:spLocks noGrp="1"/>
          </p:cNvSpPr>
          <p:nvPr>
            <p:ph type="title" idx="3" hasCustomPrompt="1"/>
          </p:nvPr>
        </p:nvSpPr>
        <p:spPr>
          <a:xfrm>
            <a:off x="8088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5" name="Google Shape;45;p13"/>
          <p:cNvSpPr txBox="1">
            <a:spLocks noGrp="1"/>
          </p:cNvSpPr>
          <p:nvPr>
            <p:ph type="subTitle" idx="4"/>
          </p:nvPr>
        </p:nvSpPr>
        <p:spPr>
          <a:xfrm>
            <a:off x="286627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2818200" y="29578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 name="Google Shape;47;p13"/>
          <p:cNvSpPr txBox="1">
            <a:spLocks noGrp="1"/>
          </p:cNvSpPr>
          <p:nvPr>
            <p:ph type="title" idx="6" hasCustomPrompt="1"/>
          </p:nvPr>
        </p:nvSpPr>
        <p:spPr>
          <a:xfrm>
            <a:off x="28662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8" name="Google Shape;48;p13"/>
          <p:cNvSpPr txBox="1">
            <a:spLocks noGrp="1"/>
          </p:cNvSpPr>
          <p:nvPr>
            <p:ph type="subTitle" idx="7"/>
          </p:nvPr>
        </p:nvSpPr>
        <p:spPr>
          <a:xfrm>
            <a:off x="47529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4723250" y="29578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 name="Google Shape;50;p13"/>
          <p:cNvSpPr txBox="1">
            <a:spLocks noGrp="1"/>
          </p:cNvSpPr>
          <p:nvPr>
            <p:ph type="title" idx="9" hasCustomPrompt="1"/>
          </p:nvPr>
        </p:nvSpPr>
        <p:spPr>
          <a:xfrm>
            <a:off x="47529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51" name="Google Shape;51;p13"/>
          <p:cNvSpPr txBox="1">
            <a:spLocks noGrp="1"/>
          </p:cNvSpPr>
          <p:nvPr>
            <p:ph type="subTitle" idx="13"/>
          </p:nvPr>
        </p:nvSpPr>
        <p:spPr>
          <a:xfrm>
            <a:off x="68103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6780600" y="29578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3" name="Google Shape;53;p13"/>
          <p:cNvSpPr txBox="1">
            <a:spLocks noGrp="1"/>
          </p:cNvSpPr>
          <p:nvPr>
            <p:ph type="title" idx="15" hasCustomPrompt="1"/>
          </p:nvPr>
        </p:nvSpPr>
        <p:spPr>
          <a:xfrm>
            <a:off x="68103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p:cSld name="CUSTOM_14">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7" r:id="rId5"/>
    <p:sldLayoutId id="2147483658" r:id="rId6"/>
    <p:sldLayoutId id="2147483659" r:id="rId7"/>
    <p:sldLayoutId id="2147483660" r:id="rId8"/>
    <p:sldLayoutId id="2147483662" r:id="rId9"/>
    <p:sldLayoutId id="2147483686" r:id="rId10"/>
    <p:sldLayoutId id="2147483687"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thanhnien.vn/thoi-su/lap-bien-ban-vi-pham-hanh-chinh-doi-voi-ba-le-hoang-diep-thao-1089930.html"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thanhnien.vn/thoi-su/chuyen-vien-uy-ban-bi-phat-vi-vu-khong-lanh-dao-uy-ban-tren-facebook-1085519.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KHỞI ĐỘNG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TÌM HIỂU CHỦ ĐỀ</a:t>
            </a:r>
          </a:p>
          <a:p>
            <a:pPr marL="0" lvl="0" indent="0" algn="ctr" rtl="0">
              <a:spcBef>
                <a:spcPts val="0"/>
              </a:spcBef>
              <a:spcAft>
                <a:spcPts val="0"/>
              </a:spcAft>
              <a:buNone/>
            </a:pPr>
            <a:r>
              <a:rPr lang="en"/>
              <a:t> BÀI HỌC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24750" y="39451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2936879"/>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1" y="776072"/>
            <a:ext cx="4340630" cy="2245803"/>
          </a:xfrm>
          <a:prstGeom prst="rect">
            <a:avLst/>
          </a:prstGeom>
        </p:spPr>
        <p:txBody>
          <a:bodyPr spcFirstLastPara="1" wrap="square" lIns="0" tIns="0" rIns="0" bIns="0" anchor="t" anchorCtr="0">
            <a:noAutofit/>
          </a:bodyPr>
          <a:lstStyle/>
          <a:p>
            <a:pPr algn="just"/>
            <a:r>
              <a:rPr lang="pt-BR" sz="2400" dirty="0">
                <a:solidFill>
                  <a:schemeClr val="tx1">
                    <a:lumMod val="90000"/>
                    <a:lumOff val="10000"/>
                  </a:schemeClr>
                </a:solidFill>
                <a:latin typeface="Calibri" panose="020F0502020204030204" pitchFamily="34" charset="0"/>
                <a:cs typeface="Calibri" panose="020F0502020204030204" pitchFamily="34" charset="0"/>
              </a:rPr>
              <a:t>Là quyền của công dân, cơ quan, tổ chức đề nghị cơ quan, tổ chức, cá nhân có thẩm quyền xem xét lại các quyết định hành chính, hành vi hành chính khi có căn cứ cho rằng hành vi đó là sai.</a:t>
            </a:r>
            <a:endParaRPr lang="en-US" sz="24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392605"/>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—KHÁI NIỆM QUYỀN KHIẾU NẠI</a:t>
            </a:r>
            <a:endParaRPr sz="1600"/>
          </a:p>
        </p:txBody>
      </p:sp>
      <p:sp>
        <p:nvSpPr>
          <p:cNvPr id="13" name="Rectangle 12">
            <a:extLst>
              <a:ext uri="{FF2B5EF4-FFF2-40B4-BE49-F238E27FC236}">
                <a16:creationId xmlns:a16="http://schemas.microsoft.com/office/drawing/2014/main" id="{54E690BF-D285-1B4B-88A9-7C17CBCA50D2}"/>
              </a:ext>
            </a:extLst>
          </p:cNvPr>
          <p:cNvSpPr/>
          <p:nvPr/>
        </p:nvSpPr>
        <p:spPr>
          <a:xfrm>
            <a:off x="1646682" y="4047242"/>
            <a:ext cx="5708449" cy="8906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Calibri Light" panose="020F0302020204030204" pitchFamily="34" charset="0"/>
                <a:cs typeface="Calibri Light" panose="020F0302020204030204" pitchFamily="34" charset="0"/>
              </a:rPr>
              <a:t>VD: KHI KHÔNG ĐƯỢC BỐ TRÍ VIỆC LÀM ĐÚNG THEO VỊ TRÍ VIỆC LÀM TRONG HỢP ĐỒNG</a:t>
            </a:r>
            <a:endParaRPr lang="en-US" sz="2000" dirty="0">
              <a:solidFill>
                <a:schemeClr val="tx1"/>
              </a:solidFill>
              <a:latin typeface="Calibri Light" panose="020F0302020204030204" pitchFamily="34" charset="0"/>
              <a:cs typeface="Calibri Light" panose="020F03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r>
              <a:rPr lang="vi-VN" sz="4000" dirty="0">
                <a:solidFill>
                  <a:schemeClr val="bg2">
                    <a:lumMod val="10000"/>
                  </a:schemeClr>
                </a:solidFill>
              </a:rPr>
              <a:t>TÌNH HUỐNG:</a:t>
            </a:r>
            <a:br>
              <a:rPr lang="vi-VN" sz="4000" dirty="0">
                <a:solidFill>
                  <a:schemeClr val="bg2">
                    <a:lumMod val="10000"/>
                  </a:schemeClr>
                </a:solidFill>
              </a:rPr>
            </a:br>
            <a:r>
              <a:rPr lang="en-VN" sz="3200">
                <a:latin typeface="Calibri" panose="020F0502020204030204" pitchFamily="34" charset="0"/>
                <a:cs typeface="Calibri" panose="020F0502020204030204" pitchFamily="34" charset="0"/>
              </a:rPr>
              <a:t>Em nghi ngờ một địa điểm là nơi buôn bán, tiêm chích ma tuý</a:t>
            </a:r>
            <a:endParaRPr lang="en-US" sz="4000" dirty="0">
              <a:solidFill>
                <a:schemeClr val="bg2">
                  <a:lumMod val="10000"/>
                </a:schemeClr>
              </a:solidFill>
            </a:endParaRPr>
          </a:p>
        </p:txBody>
      </p:sp>
    </p:spTree>
    <p:extLst>
      <p:ext uri="{BB962C8B-B14F-4D97-AF65-F5344CB8AC3E}">
        <p14:creationId xmlns:p14="http://schemas.microsoft.com/office/powerpoint/2010/main" val="393388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QUYỀN TỐ CÁO</a:t>
            </a:r>
            <a:endParaRPr/>
          </a:p>
        </p:txBody>
      </p:sp>
      <p:sp>
        <p:nvSpPr>
          <p:cNvPr id="450" name="Google Shape;450;p59"/>
          <p:cNvSpPr/>
          <p:nvPr/>
        </p:nvSpPr>
        <p:spPr>
          <a:xfrm>
            <a:off x="713225" y="2021151"/>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865431" y="3158679"/>
            <a:ext cx="2163079" cy="548700"/>
          </a:xfrm>
          <a:prstGeom prst="rect">
            <a:avLst/>
          </a:prstGeom>
        </p:spPr>
        <p:txBody>
          <a:bodyPr spcFirstLastPara="1" wrap="square" lIns="0" tIns="0" rIns="0" bIns="0" anchor="t" anchorCtr="0">
            <a:noAutofit/>
          </a:bodyPr>
          <a:lstStyle/>
          <a:p>
            <a:pPr lvl="0" algn="just"/>
            <a:r>
              <a:rPr lang="en-US" sz="1800">
                <a:latin typeface="Calibri" panose="020F0502020204030204" pitchFamily="34" charset="0"/>
                <a:cs typeface="Calibri" panose="020F0502020204030204" pitchFamily="34" charset="0"/>
              </a:rPr>
              <a:t>Quyền của công dân</a:t>
            </a:r>
            <a:endParaRPr sz="2400">
              <a:latin typeface="Calibri" panose="020F0502020204030204" pitchFamily="34" charset="0"/>
              <a:cs typeface="Calibri" panose="020F0502020204030204" pitchFamily="34" charset="0"/>
            </a:endParaRPr>
          </a:p>
        </p:txBody>
      </p:sp>
      <p:sp>
        <p:nvSpPr>
          <p:cNvPr id="452" name="Google Shape;452;p59"/>
          <p:cNvSpPr txBox="1">
            <a:spLocks noGrp="1"/>
          </p:cNvSpPr>
          <p:nvPr>
            <p:ph type="subTitle" idx="4294967295"/>
          </p:nvPr>
        </p:nvSpPr>
        <p:spPr>
          <a:xfrm rot="-564">
            <a:off x="966494" y="2652625"/>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AI CÓ QUYỀN TỐ CÁO</a:t>
            </a:r>
            <a:endParaRPr sz="1800">
              <a:solidFill>
                <a:schemeClr val="accent3"/>
              </a:solidFill>
              <a:latin typeface="Raleway Thin"/>
              <a:ea typeface="Raleway Thin"/>
              <a:cs typeface="Raleway Thin"/>
              <a:sym typeface="Raleway Thin"/>
            </a:endParaRPr>
          </a:p>
        </p:txBody>
      </p:sp>
      <p:sp>
        <p:nvSpPr>
          <p:cNvPr id="453" name="Google Shape;453;p59"/>
          <p:cNvSpPr/>
          <p:nvPr/>
        </p:nvSpPr>
        <p:spPr>
          <a:xfrm>
            <a:off x="3494399" y="2021125"/>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3630026" y="3128060"/>
            <a:ext cx="2163079" cy="1579753"/>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Cơ quan, tổ chức, các nhân có thẩm quyền</a:t>
            </a:r>
            <a:endParaRPr sz="2400">
              <a:latin typeface="Calibri" panose="020F0502020204030204" pitchFamily="34" charset="0"/>
              <a:cs typeface="Calibri" panose="020F0502020204030204" pitchFamily="34" charset="0"/>
            </a:endParaRPr>
          </a:p>
        </p:txBody>
      </p:sp>
      <p:sp>
        <p:nvSpPr>
          <p:cNvPr id="455" name="Google Shape;455;p59"/>
          <p:cNvSpPr txBox="1">
            <a:spLocks noGrp="1"/>
          </p:cNvSpPr>
          <p:nvPr>
            <p:ph type="subTitle" idx="4294967295"/>
          </p:nvPr>
        </p:nvSpPr>
        <p:spPr>
          <a:xfrm rot="-564">
            <a:off x="3760822" y="2678327"/>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TỐ CÁO ĐẾN NƠI NÀO?</a:t>
            </a:r>
            <a:endParaRPr sz="1800">
              <a:solidFill>
                <a:schemeClr val="accent3"/>
              </a:solidFill>
              <a:latin typeface="Raleway Thin"/>
              <a:ea typeface="Raleway Thin"/>
              <a:cs typeface="Raleway Thin"/>
              <a:sym typeface="Raleway Thin"/>
            </a:endParaRPr>
          </a:p>
        </p:txBody>
      </p:sp>
      <p:sp>
        <p:nvSpPr>
          <p:cNvPr id="456" name="Google Shape;456;p59"/>
          <p:cNvSpPr/>
          <p:nvPr/>
        </p:nvSpPr>
        <p:spPr>
          <a:xfrm>
            <a:off x="6275574" y="2021125"/>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6377496" y="2812378"/>
            <a:ext cx="2163079" cy="548700"/>
          </a:xfrm>
          <a:prstGeom prst="rect">
            <a:avLst/>
          </a:prstGeom>
        </p:spPr>
        <p:txBody>
          <a:bodyPr spcFirstLastPara="1" wrap="square" lIns="0" tIns="0" rIns="0" bIns="0" anchor="t" anchorCtr="0">
            <a:noAutofit/>
          </a:bodyPr>
          <a:lstStyle/>
          <a:p>
            <a:pPr algn="just"/>
            <a:r>
              <a:rPr lang="en-US" sz="1700">
                <a:latin typeface="Calibri" panose="020F0502020204030204" pitchFamily="34" charset="0"/>
                <a:cs typeface="Calibri" panose="020F0502020204030204" pitchFamily="34" charset="0"/>
              </a:rPr>
              <a:t>Khi </a:t>
            </a:r>
            <a:r>
              <a:rPr lang="vi-VN" sz="1700">
                <a:latin typeface="Calibri" panose="020F0502020204030204" pitchFamily="34" charset="0"/>
                <a:cs typeface="Calibri" panose="020F0502020204030204" pitchFamily="34" charset="0"/>
              </a:rPr>
              <a:t>biết về một vụ, việc VPPL của bất cứ cơ quan, tổ chức cá nhân nào gây thiệt hại hoặc đe doạ đến lợi ích của NN quyền và lợi ích hợp pháp của CD, cơ quan tổ chức.</a:t>
            </a:r>
            <a:endParaRPr sz="1700">
              <a:latin typeface="Calibri" panose="020F0502020204030204" pitchFamily="34" charset="0"/>
              <a:cs typeface="Calibri" panose="020F0502020204030204" pitchFamily="34" charset="0"/>
            </a:endParaRPr>
          </a:p>
        </p:txBody>
      </p:sp>
      <p:sp>
        <p:nvSpPr>
          <p:cNvPr id="458" name="Google Shape;458;p59"/>
          <p:cNvSpPr txBox="1">
            <a:spLocks noGrp="1"/>
          </p:cNvSpPr>
          <p:nvPr>
            <p:ph type="subTitle" idx="4294967295"/>
          </p:nvPr>
        </p:nvSpPr>
        <p:spPr>
          <a:xfrm rot="-564">
            <a:off x="6377479" y="2406150"/>
            <a:ext cx="2163134"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KHI NÀO KHIẾU NẠI</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139170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24750" y="39451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2936879"/>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0" y="535873"/>
            <a:ext cx="4340630" cy="2245803"/>
          </a:xfrm>
          <a:prstGeom prst="rect">
            <a:avLst/>
          </a:prstGeom>
        </p:spPr>
        <p:txBody>
          <a:bodyPr spcFirstLastPara="1" wrap="square" lIns="0" tIns="0" rIns="0" bIns="0" anchor="t" anchorCtr="0">
            <a:noAutofit/>
          </a:bodyPr>
          <a:lstStyle/>
          <a:p>
            <a:pPr algn="just"/>
            <a:r>
              <a:rPr lang="vi-VN" sz="2300">
                <a:latin typeface="Calibri" panose="020F0502020204030204" pitchFamily="34" charset="0"/>
                <a:cs typeface="Calibri" panose="020F0502020204030204" pitchFamily="34" charset="0"/>
              </a:rPr>
              <a:t>Là quyền của công dân báo cho cơ quan, tổ chức cá nhân có thẩm quyền biết về một vụ, việc vi phạm pháp luật của bất cứ cơ quan, tổ chức cá nhân nào gây thiệt hại hoặc đe doạ đến lợi ích của nhà nước quyền và lợi ích hợp pháp của công dân, cơ quan tổ chức.</a:t>
            </a:r>
            <a:endParaRPr lang="en-US" sz="23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392605"/>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—KHÁI NIỆM QUYỀN TỐ CÁO</a:t>
            </a:r>
            <a:endParaRPr sz="1600"/>
          </a:p>
        </p:txBody>
      </p:sp>
      <p:sp>
        <p:nvSpPr>
          <p:cNvPr id="13" name="Rectangle 12">
            <a:extLst>
              <a:ext uri="{FF2B5EF4-FFF2-40B4-BE49-F238E27FC236}">
                <a16:creationId xmlns:a16="http://schemas.microsoft.com/office/drawing/2014/main" id="{54E690BF-D285-1B4B-88A9-7C17CBCA50D2}"/>
              </a:ext>
            </a:extLst>
          </p:cNvPr>
          <p:cNvSpPr/>
          <p:nvPr/>
        </p:nvSpPr>
        <p:spPr>
          <a:xfrm>
            <a:off x="1646682" y="4047242"/>
            <a:ext cx="5708449" cy="8906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Calibri Light" panose="020F0302020204030204" pitchFamily="34" charset="0"/>
                <a:cs typeface="Calibri Light" panose="020F0302020204030204" pitchFamily="34" charset="0"/>
              </a:rPr>
              <a:t>VD: KHI PHÁT HIỆN THẤY ÔNG A THAM Ô TÀI SẢN NHÀ NƯỚC.</a:t>
            </a:r>
            <a:endParaRPr lang="en-US"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44186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53"/>
          <p:cNvGrpSpPr/>
          <p:nvPr/>
        </p:nvGrpSpPr>
        <p:grpSpPr>
          <a:xfrm>
            <a:off x="1254093" y="776113"/>
            <a:ext cx="5811900" cy="3328554"/>
            <a:chOff x="1254093" y="776113"/>
            <a:chExt cx="5811900" cy="3328554"/>
          </a:xfrm>
        </p:grpSpPr>
        <p:grpSp>
          <p:nvGrpSpPr>
            <p:cNvPr id="354" name="Google Shape;354;p53"/>
            <p:cNvGrpSpPr/>
            <p:nvPr/>
          </p:nvGrpSpPr>
          <p:grpSpPr>
            <a:xfrm>
              <a:off x="3519234" y="776113"/>
              <a:ext cx="817591" cy="907008"/>
              <a:chOff x="3519234" y="776113"/>
              <a:chExt cx="817591" cy="907008"/>
            </a:xfrm>
          </p:grpSpPr>
          <p:grpSp>
            <p:nvGrpSpPr>
              <p:cNvPr id="355" name="Google Shape;355;p53"/>
              <p:cNvGrpSpPr/>
              <p:nvPr/>
            </p:nvGrpSpPr>
            <p:grpSpPr>
              <a:xfrm rot="-282739">
                <a:off x="3547223" y="940330"/>
                <a:ext cx="761614" cy="712712"/>
                <a:chOff x="2314575" y="2133725"/>
                <a:chExt cx="595325" cy="557100"/>
              </a:xfrm>
            </p:grpSpPr>
            <p:cxnSp>
              <p:nvCxnSpPr>
                <p:cNvPr id="356" name="Google Shape;356;p53"/>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57" name="Google Shape;357;p53"/>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58" name="Google Shape;358;p53"/>
              <p:cNvSpPr/>
              <p:nvPr/>
            </p:nvSpPr>
            <p:spPr>
              <a:xfrm rot="-282585">
                <a:off x="3637794" y="792798"/>
                <a:ext cx="423831" cy="4238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3"/>
            <p:cNvSpPr/>
            <p:nvPr/>
          </p:nvSpPr>
          <p:spPr>
            <a:xfrm rot="-370374">
              <a:off x="1368709" y="1378565"/>
              <a:ext cx="5582669" cy="243300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3"/>
          <p:cNvSpPr/>
          <p:nvPr/>
        </p:nvSpPr>
        <p:spPr>
          <a:xfrm rot="832">
            <a:off x="3067050" y="3467875"/>
            <a:ext cx="37182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53"/>
          <p:cNvGrpSpPr/>
          <p:nvPr/>
        </p:nvGrpSpPr>
        <p:grpSpPr>
          <a:xfrm>
            <a:off x="6263930" y="2375496"/>
            <a:ext cx="1516048" cy="1748797"/>
            <a:chOff x="6237403" y="2250057"/>
            <a:chExt cx="1516048" cy="1748797"/>
          </a:xfrm>
        </p:grpSpPr>
        <p:sp>
          <p:nvSpPr>
            <p:cNvPr id="362" name="Google Shape;362;p53"/>
            <p:cNvSpPr/>
            <p:nvPr/>
          </p:nvSpPr>
          <p:spPr>
            <a:xfrm rot="519771">
              <a:off x="6411294" y="2656697"/>
              <a:ext cx="1254815" cy="1254815"/>
            </a:xfrm>
            <a:prstGeom prst="ellipse">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p:nvPr/>
          </p:nvSpPr>
          <p:spPr>
            <a:xfrm rot="4469041">
              <a:off x="6449836" y="2214371"/>
              <a:ext cx="618634" cy="911220"/>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3"/>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t>PHÂN BIỆT QUYỀN KHIẾU NẠI VÀ TỐ CÁO</a:t>
            </a:r>
            <a:endParaRPr sz="4000"/>
          </a:p>
        </p:txBody>
      </p:sp>
      <p:sp>
        <p:nvSpPr>
          <p:cNvPr id="365" name="Google Shape;365;p53"/>
          <p:cNvSpPr txBox="1">
            <a:spLocks noGrp="1"/>
          </p:cNvSpPr>
          <p:nvPr>
            <p:ph type="title" idx="2"/>
          </p:nvPr>
        </p:nvSpPr>
        <p:spPr>
          <a:xfrm rot="519400">
            <a:off x="6411924" y="2975135"/>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66" name="Google Shape;366;p53"/>
          <p:cNvSpPr txBox="1">
            <a:spLocks noGrp="1"/>
          </p:cNvSpPr>
          <p:nvPr>
            <p:ph type="subTitle" idx="1"/>
          </p:nvPr>
        </p:nvSpPr>
        <p:spPr>
          <a:xfrm rot="-832">
            <a:off x="3067050" y="3467870"/>
            <a:ext cx="37182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a:t>PB QUYỀN KHIẾU NẠI VÀ TỐ CÁO</a:t>
            </a:r>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091380"/>
            <a:ext cx="4212651" cy="3448345"/>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SO SÁNH KHIẾU NẠI VÀ TỐ CÁO</a:t>
            </a:r>
            <a:endParaRPr sz="2800"/>
          </a:p>
        </p:txBody>
      </p:sp>
      <p:sp>
        <p:nvSpPr>
          <p:cNvPr id="318" name="Google Shape;318;p51"/>
          <p:cNvSpPr txBox="1">
            <a:spLocks noGrp="1"/>
          </p:cNvSpPr>
          <p:nvPr>
            <p:ph type="subTitle" idx="4"/>
          </p:nvPr>
        </p:nvSpPr>
        <p:spPr>
          <a:xfrm rot="377090">
            <a:off x="5684781" y="2038983"/>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KHÁC NHAU</a:t>
            </a:r>
            <a:endParaRPr/>
          </a:p>
        </p:txBody>
      </p:sp>
      <p:grpSp>
        <p:nvGrpSpPr>
          <p:cNvPr id="319" name="Google Shape;319;p51"/>
          <p:cNvGrpSpPr/>
          <p:nvPr/>
        </p:nvGrpSpPr>
        <p:grpSpPr>
          <a:xfrm>
            <a:off x="747355" y="1467561"/>
            <a:ext cx="4197045" cy="3440618"/>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122845" y="2848290"/>
            <a:ext cx="3502459" cy="1679642"/>
          </a:xfrm>
          <a:prstGeom prst="rect">
            <a:avLst/>
          </a:prstGeom>
        </p:spPr>
        <p:txBody>
          <a:bodyPr spcFirstLastPara="1" wrap="square" lIns="0" tIns="0" rIns="0" bIns="0" anchor="t" anchorCtr="0">
            <a:noAutofit/>
          </a:bodyPr>
          <a:lstStyle/>
          <a:p>
            <a:pPr marL="9525" indent="-9525" algn="just">
              <a:buFont typeface="Arial" panose="020B0604020202020204" pitchFamily="34" charset="0"/>
              <a:buChar char="•"/>
            </a:pPr>
            <a:r>
              <a:rPr lang="vi-VN" sz="1800">
                <a:latin typeface="Calibri" panose="020F0502020204030204" pitchFamily="34" charset="0"/>
                <a:cs typeface="Calibri" panose="020F0502020204030204" pitchFamily="34" charset="0"/>
              </a:rPr>
              <a:t> Là quyền của công dân được quy định trong hiến pháp</a:t>
            </a:r>
          </a:p>
          <a:p>
            <a:pPr marL="9525" indent="-9525" algn="just">
              <a:buFont typeface="Arial" panose="020B0604020202020204" pitchFamily="34" charset="0"/>
              <a:buChar char="•"/>
            </a:pPr>
            <a:r>
              <a:rPr lang="vi-VN" sz="1800">
                <a:latin typeface="Calibri" panose="020F0502020204030204" pitchFamily="34" charset="0"/>
                <a:cs typeface="Calibri" panose="020F0502020204030204" pitchFamily="34" charset="0"/>
              </a:rPr>
              <a:t> Là công cụ bảo vệ quyền và lợi ích hợp pháp của CD</a:t>
            </a:r>
          </a:p>
          <a:p>
            <a:pPr marL="9525" indent="-9525" algn="just">
              <a:buFont typeface="Arial" panose="020B0604020202020204" pitchFamily="34" charset="0"/>
              <a:buChar char="•"/>
            </a:pPr>
            <a:r>
              <a:rPr lang="vi-VN" sz="1800">
                <a:latin typeface="Calibri" panose="020F0502020204030204" pitchFamily="34" charset="0"/>
                <a:cs typeface="Calibri" panose="020F0502020204030204" pitchFamily="34" charset="0"/>
              </a:rPr>
              <a:t> Là phương tiện công dân tham gia quản lí NN và XH.</a:t>
            </a:r>
          </a:p>
        </p:txBody>
      </p:sp>
      <p:sp>
        <p:nvSpPr>
          <p:cNvPr id="327" name="Google Shape;327;p51"/>
          <p:cNvSpPr txBox="1">
            <a:spLocks noGrp="1"/>
          </p:cNvSpPr>
          <p:nvPr>
            <p:ph type="subTitle" idx="2"/>
          </p:nvPr>
        </p:nvSpPr>
        <p:spPr>
          <a:xfrm rot="-231771">
            <a:off x="1293860" y="2443599"/>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GIỐNG NHAU</a:t>
            </a:r>
            <a:endParaRPr/>
          </a:p>
        </p:txBody>
      </p:sp>
      <p:sp>
        <p:nvSpPr>
          <p:cNvPr id="328" name="Google Shape;328;p51"/>
          <p:cNvSpPr txBox="1">
            <a:spLocks noGrp="1"/>
          </p:cNvSpPr>
          <p:nvPr>
            <p:ph type="subTitle" idx="3"/>
          </p:nvPr>
        </p:nvSpPr>
        <p:spPr>
          <a:xfrm rot="423473">
            <a:off x="5321755" y="2486462"/>
            <a:ext cx="3381954" cy="1552732"/>
          </a:xfrm>
          <a:prstGeom prst="rect">
            <a:avLst/>
          </a:prstGeom>
        </p:spPr>
        <p:txBody>
          <a:bodyPr spcFirstLastPara="1" wrap="square" lIns="0" tIns="0" rIns="0" bIns="0" anchor="t" anchorCtr="0">
            <a:noAutofit/>
          </a:bodyPr>
          <a:lstStyle/>
          <a:p>
            <a:pPr marL="9525" indent="-9525" algn="just">
              <a:buFont typeface="Arial" panose="020B0604020202020204" pitchFamily="34" charset="0"/>
              <a:buChar char="•"/>
            </a:pPr>
            <a:r>
              <a:rPr lang="vi-VN" sz="1800">
                <a:latin typeface="Calibri" panose="020F0502020204030204" pitchFamily="34" charset="0"/>
                <a:cs typeface="Calibri" panose="020F0502020204030204" pitchFamily="34" charset="0"/>
              </a:rPr>
              <a:t> Khiếu nại là người trực tiếp bị hại</a:t>
            </a:r>
          </a:p>
          <a:p>
            <a:pPr marL="9525" indent="-9525" algn="just">
              <a:buFont typeface="Arial" panose="020B0604020202020204" pitchFamily="34" charset="0"/>
              <a:buChar char="•"/>
            </a:pPr>
            <a:r>
              <a:rPr lang="vi-VN" sz="1800">
                <a:latin typeface="Calibri" panose="020F0502020204030204" pitchFamily="34" charset="0"/>
                <a:cs typeface="Calibri" panose="020F0502020204030204" pitchFamily="34" charset="0"/>
              </a:rPr>
              <a:t> Tố cáo là mọi công dân có quyền để ngăn chặn hành vi xâm phạm lợi ích nhà nước, tổ chức, cơ quan và CD.</a:t>
            </a:r>
          </a:p>
        </p:txBody>
      </p:sp>
    </p:spTree>
    <p:extLst>
      <p:ext uri="{BB962C8B-B14F-4D97-AF65-F5344CB8AC3E}">
        <p14:creationId xmlns:p14="http://schemas.microsoft.com/office/powerpoint/2010/main" val="141336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3CF5-20A2-DF45-91E8-2AC233967BA3}"/>
              </a:ext>
            </a:extLst>
          </p:cNvPr>
          <p:cNvSpPr>
            <a:spLocks noGrp="1"/>
          </p:cNvSpPr>
          <p:nvPr>
            <p:ph type="title"/>
          </p:nvPr>
        </p:nvSpPr>
        <p:spPr>
          <a:xfrm rot="1665">
            <a:off x="1863050" y="502607"/>
            <a:ext cx="5924157" cy="363900"/>
          </a:xfrm>
        </p:spPr>
        <p:txBody>
          <a:bodyPr/>
          <a:lstStyle/>
          <a:p>
            <a:r>
              <a:rPr lang="en-VN" sz="2400">
                <a:solidFill>
                  <a:schemeClr val="tx1">
                    <a:lumMod val="90000"/>
                    <a:lumOff val="10000"/>
                  </a:schemeClr>
                </a:solidFill>
              </a:rPr>
              <a:t>PHÂN BIỆT QUYỀN KHIẾU NẠI TỐ CÁO</a:t>
            </a:r>
          </a:p>
        </p:txBody>
      </p:sp>
      <p:graphicFrame>
        <p:nvGraphicFramePr>
          <p:cNvPr id="4" name="Table 4">
            <a:extLst>
              <a:ext uri="{FF2B5EF4-FFF2-40B4-BE49-F238E27FC236}">
                <a16:creationId xmlns:a16="http://schemas.microsoft.com/office/drawing/2014/main" id="{DB618887-D1A3-2F46-848F-6071AF6C70BC}"/>
              </a:ext>
            </a:extLst>
          </p:cNvPr>
          <p:cNvGraphicFramePr>
            <a:graphicFrameLocks noGrp="1"/>
          </p:cNvGraphicFramePr>
          <p:nvPr>
            <p:extLst>
              <p:ext uri="{D42A27DB-BD31-4B8C-83A1-F6EECF244321}">
                <p14:modId xmlns:p14="http://schemas.microsoft.com/office/powerpoint/2010/main" val="3990931677"/>
              </p:ext>
            </p:extLst>
          </p:nvPr>
        </p:nvGraphicFramePr>
        <p:xfrm>
          <a:off x="1081547" y="985889"/>
          <a:ext cx="7030066" cy="3479800"/>
        </p:xfrm>
        <a:graphic>
          <a:graphicData uri="http://schemas.openxmlformats.org/drawingml/2006/table">
            <a:tbl>
              <a:tblPr firstRow="1" bandRow="1">
                <a:tableStyleId>{21257B24-FE9D-41CC-87D3-A593887FFB7B}</a:tableStyleId>
              </a:tblPr>
              <a:tblGrid>
                <a:gridCol w="1661653">
                  <a:extLst>
                    <a:ext uri="{9D8B030D-6E8A-4147-A177-3AD203B41FA5}">
                      <a16:colId xmlns:a16="http://schemas.microsoft.com/office/drawing/2014/main" val="3910761913"/>
                    </a:ext>
                  </a:extLst>
                </a:gridCol>
                <a:gridCol w="2867741">
                  <a:extLst>
                    <a:ext uri="{9D8B030D-6E8A-4147-A177-3AD203B41FA5}">
                      <a16:colId xmlns:a16="http://schemas.microsoft.com/office/drawing/2014/main" val="4108897605"/>
                    </a:ext>
                  </a:extLst>
                </a:gridCol>
                <a:gridCol w="2500672">
                  <a:extLst>
                    <a:ext uri="{9D8B030D-6E8A-4147-A177-3AD203B41FA5}">
                      <a16:colId xmlns:a16="http://schemas.microsoft.com/office/drawing/2014/main" val="907930849"/>
                    </a:ext>
                  </a:extLst>
                </a:gridCol>
              </a:tblGrid>
              <a:tr h="370840">
                <a:tc>
                  <a:txBody>
                    <a:bodyPr/>
                    <a:lstStyle/>
                    <a:p>
                      <a:pPr algn="ctr"/>
                      <a:endParaRPr lang="en-VN" sz="1800" b="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VN" sz="1800" b="1">
                          <a:latin typeface="Calibri" panose="020F0502020204030204" pitchFamily="34" charset="0"/>
                          <a:cs typeface="Calibri" panose="020F0502020204030204" pitchFamily="34" charset="0"/>
                        </a:rPr>
                        <a:t>KHIẾU NẠI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VN" sz="1800" b="1">
                          <a:latin typeface="Calibri" panose="020F0502020204030204" pitchFamily="34" charset="0"/>
                          <a:cs typeface="Calibri" panose="020F0502020204030204" pitchFamily="34" charset="0"/>
                        </a:rPr>
                        <a:t>TỐ CÁO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950212575"/>
                  </a:ext>
                </a:extLst>
              </a:tr>
              <a:tr h="370840">
                <a:tc>
                  <a:txBody>
                    <a:bodyPr/>
                    <a:lstStyle/>
                    <a:p>
                      <a:pPr algn="just"/>
                      <a:r>
                        <a:rPr lang="en-VN" sz="1800">
                          <a:latin typeface="Calibri" panose="020F0502020204030204" pitchFamily="34" charset="0"/>
                          <a:cs typeface="Calibri" panose="020F0502020204030204" pitchFamily="34" charset="0"/>
                        </a:rPr>
                        <a:t>Ai là người thực hiện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CD có quyền và lợi ích bị xâm phạm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Bất cứ công dân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05218240"/>
                  </a:ext>
                </a:extLst>
              </a:tr>
              <a:tr h="370840">
                <a:tc>
                  <a:txBody>
                    <a:bodyPr/>
                    <a:lstStyle/>
                    <a:p>
                      <a:pPr algn="just"/>
                      <a:r>
                        <a:rPr lang="en-US" sz="1800">
                          <a:latin typeface="Calibri" panose="020F0502020204030204" pitchFamily="34" charset="0"/>
                          <a:cs typeface="Calibri" panose="020F0502020204030204" pitchFamily="34" charset="0"/>
                        </a:rPr>
                        <a:t>Đ</a:t>
                      </a:r>
                      <a:r>
                        <a:rPr lang="en-VN" sz="1800">
                          <a:latin typeface="Calibri" panose="020F0502020204030204" pitchFamily="34" charset="0"/>
                          <a:cs typeface="Calibri" panose="020F0502020204030204" pitchFamily="34" charset="0"/>
                        </a:rPr>
                        <a:t>ối tượng thực hiện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Các quyết định hành chính, hành vi hành chính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Hành vi VPPL xâm phạm đến lợi ích 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10696614"/>
                  </a:ext>
                </a:extLst>
              </a:tr>
              <a:tr h="370840">
                <a:tc>
                  <a:txBody>
                    <a:bodyPr/>
                    <a:lstStyle/>
                    <a:p>
                      <a:pPr algn="just"/>
                      <a:r>
                        <a:rPr lang="en-US" sz="1800">
                          <a:latin typeface="Calibri" panose="020F0502020204030204" pitchFamily="34" charset="0"/>
                          <a:cs typeface="Calibri" panose="020F0502020204030204" pitchFamily="34" charset="0"/>
                        </a:rPr>
                        <a:t>C</a:t>
                      </a:r>
                      <a:r>
                        <a:rPr lang="en-VN" sz="1800">
                          <a:latin typeface="Calibri" panose="020F0502020204030204" pitchFamily="34" charset="0"/>
                          <a:cs typeface="Calibri" panose="020F0502020204030204" pitchFamily="34" charset="0"/>
                        </a:rPr>
                        <a:t>ơ sở thực hiện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Quyền, lợi ích bản thân người khiếu nại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US" sz="1800">
                          <a:latin typeface="Calibri" panose="020F0502020204030204" pitchFamily="34" charset="0"/>
                          <a:cs typeface="Calibri" panose="020F0502020204030204" pitchFamily="34" charset="0"/>
                        </a:rPr>
                        <a:t>G</a:t>
                      </a:r>
                      <a:r>
                        <a:rPr lang="en-VN" sz="1800">
                          <a:latin typeface="Calibri" panose="020F0502020204030204" pitchFamily="34" charset="0"/>
                          <a:cs typeface="Calibri" panose="020F0502020204030204" pitchFamily="34" charset="0"/>
                        </a:rPr>
                        <a:t>ây thiệt hại đến lợi ích NN, tổ chức công dân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392622571"/>
                  </a:ext>
                </a:extLst>
              </a:tr>
              <a:tr h="370840">
                <a:tc>
                  <a:txBody>
                    <a:bodyPr/>
                    <a:lstStyle/>
                    <a:p>
                      <a:pPr algn="just"/>
                      <a:r>
                        <a:rPr lang="en-US" sz="1800">
                          <a:latin typeface="Calibri" panose="020F0502020204030204" pitchFamily="34" charset="0"/>
                          <a:cs typeface="Calibri" panose="020F0502020204030204" pitchFamily="34" charset="0"/>
                        </a:rPr>
                        <a:t>M</a:t>
                      </a:r>
                      <a:r>
                        <a:rPr lang="en-VN" sz="1800">
                          <a:latin typeface="Calibri" panose="020F0502020204030204" pitchFamily="34" charset="0"/>
                          <a:cs typeface="Calibri" panose="020F0502020204030204" pitchFamily="34" charset="0"/>
                        </a:rPr>
                        <a:t>ục đích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Khôi phục quyền, lợi ích người khiếu nại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r>
                        <a:rPr lang="en-VN" sz="1800">
                          <a:latin typeface="Calibri" panose="020F0502020204030204" pitchFamily="34" charset="0"/>
                          <a:cs typeface="Calibri" panose="020F0502020204030204" pitchFamily="34" charset="0"/>
                        </a:rPr>
                        <a:t>Ngăn chặn kịp thời hành vi vi phạm lợi ích của NN, tổ chức, cơ quan, công dân,…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72005530"/>
                  </a:ext>
                </a:extLst>
              </a:tr>
            </a:tbl>
          </a:graphicData>
        </a:graphic>
      </p:graphicFrame>
      <p:graphicFrame>
        <p:nvGraphicFramePr>
          <p:cNvPr id="6" name="Table 4">
            <a:extLst>
              <a:ext uri="{FF2B5EF4-FFF2-40B4-BE49-F238E27FC236}">
                <a16:creationId xmlns:a16="http://schemas.microsoft.com/office/drawing/2014/main" id="{3C0335DF-9F8D-B248-963E-A25038D1AC6E}"/>
              </a:ext>
            </a:extLst>
          </p:cNvPr>
          <p:cNvGraphicFramePr>
            <a:graphicFrameLocks noGrp="1"/>
          </p:cNvGraphicFramePr>
          <p:nvPr>
            <p:extLst>
              <p:ext uri="{D42A27DB-BD31-4B8C-83A1-F6EECF244321}">
                <p14:modId xmlns:p14="http://schemas.microsoft.com/office/powerpoint/2010/main" val="3447152718"/>
              </p:ext>
            </p:extLst>
          </p:nvPr>
        </p:nvGraphicFramePr>
        <p:xfrm>
          <a:off x="1081547" y="985889"/>
          <a:ext cx="7030066" cy="3537320"/>
        </p:xfrm>
        <a:graphic>
          <a:graphicData uri="http://schemas.openxmlformats.org/drawingml/2006/table">
            <a:tbl>
              <a:tblPr firstRow="1" bandRow="1">
                <a:tableStyleId>{21257B24-FE9D-41CC-87D3-A593887FFB7B}</a:tableStyleId>
              </a:tblPr>
              <a:tblGrid>
                <a:gridCol w="1661653">
                  <a:extLst>
                    <a:ext uri="{9D8B030D-6E8A-4147-A177-3AD203B41FA5}">
                      <a16:colId xmlns:a16="http://schemas.microsoft.com/office/drawing/2014/main" val="3910761913"/>
                    </a:ext>
                  </a:extLst>
                </a:gridCol>
                <a:gridCol w="2867741">
                  <a:extLst>
                    <a:ext uri="{9D8B030D-6E8A-4147-A177-3AD203B41FA5}">
                      <a16:colId xmlns:a16="http://schemas.microsoft.com/office/drawing/2014/main" val="4108897605"/>
                    </a:ext>
                  </a:extLst>
                </a:gridCol>
                <a:gridCol w="2500672">
                  <a:extLst>
                    <a:ext uri="{9D8B030D-6E8A-4147-A177-3AD203B41FA5}">
                      <a16:colId xmlns:a16="http://schemas.microsoft.com/office/drawing/2014/main" val="907930849"/>
                    </a:ext>
                  </a:extLst>
                </a:gridCol>
              </a:tblGrid>
              <a:tr h="705719">
                <a:tc>
                  <a:txBody>
                    <a:bodyPr/>
                    <a:lstStyle/>
                    <a:p>
                      <a:pPr algn="ctr"/>
                      <a:endParaRPr lang="en-VN" sz="1800" b="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VN" sz="1800" b="1">
                          <a:latin typeface="Calibri" panose="020F0502020204030204" pitchFamily="34" charset="0"/>
                          <a:cs typeface="Calibri" panose="020F0502020204030204" pitchFamily="34" charset="0"/>
                        </a:rPr>
                        <a:t>KHIẾU NẠI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VN" sz="1800" b="1">
                          <a:latin typeface="Calibri" panose="020F0502020204030204" pitchFamily="34" charset="0"/>
                          <a:cs typeface="Calibri" panose="020F0502020204030204" pitchFamily="34" charset="0"/>
                        </a:rPr>
                        <a:t>TỐ CÁO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950212575"/>
                  </a:ext>
                </a:extLst>
              </a:tr>
              <a:tr h="771715">
                <a:tc>
                  <a:txBody>
                    <a:bodyPr/>
                    <a:lstStyle/>
                    <a:p>
                      <a:pPr algn="just"/>
                      <a:r>
                        <a:rPr lang="en-VN" sz="1800">
                          <a:latin typeface="Calibri" panose="020F0502020204030204" pitchFamily="34" charset="0"/>
                          <a:cs typeface="Calibri" panose="020F0502020204030204" pitchFamily="34" charset="0"/>
                        </a:rPr>
                        <a:t>Ai là người thực hiện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05218240"/>
                  </a:ext>
                </a:extLst>
              </a:tr>
              <a:tr h="698964">
                <a:tc>
                  <a:txBody>
                    <a:bodyPr/>
                    <a:lstStyle/>
                    <a:p>
                      <a:pPr algn="just"/>
                      <a:r>
                        <a:rPr lang="en-US" sz="1800">
                          <a:latin typeface="Calibri" panose="020F0502020204030204" pitchFamily="34" charset="0"/>
                          <a:cs typeface="Calibri" panose="020F0502020204030204" pitchFamily="34" charset="0"/>
                        </a:rPr>
                        <a:t>Đ</a:t>
                      </a:r>
                      <a:r>
                        <a:rPr lang="en-VN" sz="1800">
                          <a:latin typeface="Calibri" panose="020F0502020204030204" pitchFamily="34" charset="0"/>
                          <a:cs typeface="Calibri" panose="020F0502020204030204" pitchFamily="34" charset="0"/>
                        </a:rPr>
                        <a:t>ối tượng thực hiện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10696614"/>
                  </a:ext>
                </a:extLst>
              </a:tr>
              <a:tr h="771974">
                <a:tc>
                  <a:txBody>
                    <a:bodyPr/>
                    <a:lstStyle/>
                    <a:p>
                      <a:pPr algn="just"/>
                      <a:r>
                        <a:rPr lang="en-US" sz="1800">
                          <a:latin typeface="Calibri" panose="020F0502020204030204" pitchFamily="34" charset="0"/>
                          <a:cs typeface="Calibri" panose="020F0502020204030204" pitchFamily="34" charset="0"/>
                        </a:rPr>
                        <a:t>C</a:t>
                      </a:r>
                      <a:r>
                        <a:rPr lang="en-VN" sz="1800">
                          <a:latin typeface="Calibri" panose="020F0502020204030204" pitchFamily="34" charset="0"/>
                          <a:cs typeface="Calibri" panose="020F0502020204030204" pitchFamily="34" charset="0"/>
                        </a:rPr>
                        <a:t>ơ sở thực hiện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392622571"/>
                  </a:ext>
                </a:extLst>
              </a:tr>
              <a:tr h="588948">
                <a:tc>
                  <a:txBody>
                    <a:bodyPr/>
                    <a:lstStyle/>
                    <a:p>
                      <a:pPr algn="just"/>
                      <a:r>
                        <a:rPr lang="en-US" sz="1800">
                          <a:latin typeface="Calibri" panose="020F0502020204030204" pitchFamily="34" charset="0"/>
                          <a:cs typeface="Calibri" panose="020F0502020204030204" pitchFamily="34" charset="0"/>
                        </a:rPr>
                        <a:t>M</a:t>
                      </a:r>
                      <a:r>
                        <a:rPr lang="en-VN" sz="1800">
                          <a:latin typeface="Calibri" panose="020F0502020204030204" pitchFamily="34" charset="0"/>
                          <a:cs typeface="Calibri" panose="020F0502020204030204" pitchFamily="34" charset="0"/>
                        </a:rPr>
                        <a:t>ục đích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just"/>
                      <a:endParaRPr lang="en-VN" sz="1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72005530"/>
                  </a:ext>
                </a:extLst>
              </a:tr>
            </a:tbl>
          </a:graphicData>
        </a:graphic>
      </p:graphicFrame>
    </p:spTree>
    <p:extLst>
      <p:ext uri="{BB962C8B-B14F-4D97-AF65-F5344CB8AC3E}">
        <p14:creationId xmlns:p14="http://schemas.microsoft.com/office/powerpoint/2010/main" val="17145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763542" y="2337855"/>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Ý NGHĨA QUYỀN KHIẾU NẠI VÀ TỐ CÁO</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a:t>TÌM HIỂU Ý NGHĨA QUYỀN </a:t>
            </a:r>
          </a:p>
          <a:p>
            <a:pPr marL="0" lvl="0" indent="0" algn="ctr" rtl="0">
              <a:spcBef>
                <a:spcPts val="0"/>
              </a:spcBef>
              <a:spcAft>
                <a:spcPts val="0"/>
              </a:spcAft>
              <a:buNone/>
            </a:pPr>
            <a:r>
              <a:rPr lang="vi-VN"/>
              <a:t>KHIẾU NẠI VÀ TỐ CÁO</a:t>
            </a:r>
            <a:endParaRPr lang="en-US"/>
          </a:p>
        </p:txBody>
      </p:sp>
    </p:spTree>
    <p:extLst>
      <p:ext uri="{BB962C8B-B14F-4D97-AF65-F5344CB8AC3E}">
        <p14:creationId xmlns:p14="http://schemas.microsoft.com/office/powerpoint/2010/main" val="9877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2E24F0A-8B25-1640-BC02-3734AC1FBCEE}"/>
              </a:ext>
            </a:extLst>
          </p:cNvPr>
          <p:cNvGrpSpPr/>
          <p:nvPr/>
        </p:nvGrpSpPr>
        <p:grpSpPr>
          <a:xfrm>
            <a:off x="2781450" y="2859083"/>
            <a:ext cx="3279175" cy="2236475"/>
            <a:chOff x="5646385" y="4312427"/>
            <a:chExt cx="5195491" cy="2459859"/>
          </a:xfrm>
        </p:grpSpPr>
        <p:sp>
          <p:nvSpPr>
            <p:cNvPr id="30" name="矩形 9">
              <a:extLst>
                <a:ext uri="{FF2B5EF4-FFF2-40B4-BE49-F238E27FC236}">
                  <a16:creationId xmlns:a16="http://schemas.microsoft.com/office/drawing/2014/main" id="{DB1F6B8F-D79F-5E4A-A002-22C84D1866A9}"/>
                </a:ext>
              </a:extLst>
            </p:cNvPr>
            <p:cNvSpPr/>
            <p:nvPr/>
          </p:nvSpPr>
          <p:spPr>
            <a:xfrm>
              <a:off x="5646385" y="4548795"/>
              <a:ext cx="5195491" cy="2223491"/>
            </a:xfrm>
            <a:prstGeom prst="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Calibri" panose="020F0502020204030204" pitchFamily="34" charset="0"/>
                <a:cs typeface="Calibri" panose="020F0502020204030204" pitchFamily="34" charset="0"/>
              </a:endParaRPr>
            </a:p>
          </p:txBody>
        </p:sp>
        <p:sp>
          <p:nvSpPr>
            <p:cNvPr id="31" name="矩形 10">
              <a:extLst>
                <a:ext uri="{FF2B5EF4-FFF2-40B4-BE49-F238E27FC236}">
                  <a16:creationId xmlns:a16="http://schemas.microsoft.com/office/drawing/2014/main" id="{074D8BBA-3F18-9642-BF25-67B3940115EC}"/>
                </a:ext>
              </a:extLst>
            </p:cNvPr>
            <p:cNvSpPr/>
            <p:nvPr/>
          </p:nvSpPr>
          <p:spPr>
            <a:xfrm>
              <a:off x="5836295" y="4940299"/>
              <a:ext cx="4771909" cy="1726441"/>
            </a:xfrm>
            <a:prstGeom prst="rect">
              <a:avLst/>
            </a:prstGeom>
            <a:ln>
              <a:noFill/>
            </a:ln>
          </p:spPr>
          <p:txBody>
            <a:bodyPr wrap="square">
              <a:spAutoFit/>
            </a:bodyPr>
            <a:lstStyle/>
            <a:p>
              <a:pPr algn="just"/>
              <a:r>
                <a:rPr lang="pt-BR" sz="2400" dirty="0">
                  <a:solidFill>
                    <a:schemeClr val="tx1">
                      <a:lumMod val="90000"/>
                      <a:lumOff val="10000"/>
                    </a:schemeClr>
                  </a:solidFill>
                  <a:latin typeface="Calibri" panose="020F0502020204030204" pitchFamily="34" charset="0"/>
                  <a:cs typeface="Calibri" panose="020F0502020204030204" pitchFamily="34" charset="0"/>
                </a:rPr>
                <a:t> Là cơ sở pháp lí để công dân bảo vệ quyền và lợi ích hợp pháp của mình. </a:t>
              </a:r>
              <a:endParaRPr lang="en-US" sz="2400" dirty="0">
                <a:solidFill>
                  <a:schemeClr val="tx1">
                    <a:lumMod val="90000"/>
                    <a:lumOff val="10000"/>
                  </a:schemeClr>
                </a:solidFill>
                <a:latin typeface="Calibri" panose="020F0502020204030204" pitchFamily="34" charset="0"/>
                <a:cs typeface="Calibri" panose="020F0502020204030204" pitchFamily="34" charset="0"/>
              </a:endParaRPr>
            </a:p>
          </p:txBody>
        </p:sp>
        <p:grpSp>
          <p:nvGrpSpPr>
            <p:cNvPr id="32" name="组合 11">
              <a:extLst>
                <a:ext uri="{FF2B5EF4-FFF2-40B4-BE49-F238E27FC236}">
                  <a16:creationId xmlns:a16="http://schemas.microsoft.com/office/drawing/2014/main" id="{49BFF018-B6DE-1A4C-ACEF-10F561F8E0C7}"/>
                </a:ext>
              </a:extLst>
            </p:cNvPr>
            <p:cNvGrpSpPr/>
            <p:nvPr/>
          </p:nvGrpSpPr>
          <p:grpSpPr>
            <a:xfrm>
              <a:off x="6957430" y="4312427"/>
              <a:ext cx="2551518" cy="522328"/>
              <a:chOff x="6608539" y="1642981"/>
              <a:chExt cx="2551518" cy="697710"/>
            </a:xfrm>
          </p:grpSpPr>
          <p:sp>
            <p:nvSpPr>
              <p:cNvPr id="33" name="圆角矩形 12">
                <a:extLst>
                  <a:ext uri="{FF2B5EF4-FFF2-40B4-BE49-F238E27FC236}">
                    <a16:creationId xmlns:a16="http://schemas.microsoft.com/office/drawing/2014/main" id="{B3D1EA98-3AE3-0B42-AD37-FC30BC115503}"/>
                  </a:ext>
                </a:extLst>
              </p:cNvPr>
              <p:cNvSpPr/>
              <p:nvPr/>
            </p:nvSpPr>
            <p:spPr>
              <a:xfrm>
                <a:off x="6630419" y="1642981"/>
                <a:ext cx="2529638" cy="677944"/>
              </a:xfrm>
              <a:prstGeom prst="roundRect">
                <a:avLst>
                  <a:gd name="adj"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6">
                      <a:lumMod val="50000"/>
                    </a:schemeClr>
                  </a:solidFill>
                  <a:latin typeface="Calibri" panose="020F0502020204030204" pitchFamily="34" charset="0"/>
                  <a:cs typeface="Calibri" panose="020F0502020204030204" pitchFamily="34" charset="0"/>
                </a:endParaRPr>
              </a:p>
            </p:txBody>
          </p:sp>
          <p:sp>
            <p:nvSpPr>
              <p:cNvPr id="34" name="矩形 13">
                <a:extLst>
                  <a:ext uri="{FF2B5EF4-FFF2-40B4-BE49-F238E27FC236}">
                    <a16:creationId xmlns:a16="http://schemas.microsoft.com/office/drawing/2014/main" id="{9C695081-530F-264C-BEF4-F074A1FC6D29}"/>
                  </a:ext>
                </a:extLst>
              </p:cNvPr>
              <p:cNvSpPr/>
              <p:nvPr/>
            </p:nvSpPr>
            <p:spPr>
              <a:xfrm>
                <a:off x="6608539" y="1662417"/>
                <a:ext cx="2529637" cy="678274"/>
              </a:xfrm>
              <a:prstGeom prst="rect">
                <a:avLst/>
              </a:prstGeom>
              <a:ln>
                <a:solidFill>
                  <a:schemeClr val="accent3"/>
                </a:solidFill>
              </a:ln>
            </p:spPr>
            <p:txBody>
              <a:bodyPr wrap="square">
                <a:spAutoFit/>
              </a:bodyPr>
              <a:lstStyle/>
              <a:p>
                <a:pPr algn="ctr"/>
                <a:r>
                  <a:rPr lang="en-US" altLang="zh-CN" sz="2400" b="1" dirty="0">
                    <a:solidFill>
                      <a:schemeClr val="bg1"/>
                    </a:solidFill>
                    <a:latin typeface="Calibri" panose="020F0502020204030204" pitchFamily="34" charset="0"/>
                    <a:ea typeface="微软雅黑" panose="020B0503020204020204" charset="-122"/>
                    <a:cs typeface="Calibri" panose="020F0502020204030204" pitchFamily="34" charset="0"/>
                    <a:sym typeface="+mn-ea"/>
                  </a:rPr>
                  <a:t> 2</a:t>
                </a:r>
                <a:endParaRPr lang="zh-CN" altLang="en-US" sz="2400" b="1" dirty="0">
                  <a:solidFill>
                    <a:schemeClr val="bg1"/>
                  </a:solidFill>
                  <a:latin typeface="Calibri" panose="020F0502020204030204" pitchFamily="34" charset="0"/>
                  <a:ea typeface="微软雅黑" panose="020B0503020204020204" charset="-122"/>
                  <a:cs typeface="Calibri" panose="020F0502020204030204" pitchFamily="34" charset="0"/>
                </a:endParaRPr>
              </a:p>
            </p:txBody>
          </p:sp>
        </p:grpSp>
      </p:grpSp>
      <p:grpSp>
        <p:nvGrpSpPr>
          <p:cNvPr id="35" name="Group 34">
            <a:extLst>
              <a:ext uri="{FF2B5EF4-FFF2-40B4-BE49-F238E27FC236}">
                <a16:creationId xmlns:a16="http://schemas.microsoft.com/office/drawing/2014/main" id="{B1680307-A18B-A74A-BDFA-93B7670B0C2C}"/>
              </a:ext>
            </a:extLst>
          </p:cNvPr>
          <p:cNvGrpSpPr/>
          <p:nvPr/>
        </p:nvGrpSpPr>
        <p:grpSpPr>
          <a:xfrm>
            <a:off x="300406" y="632552"/>
            <a:ext cx="2933357" cy="2219504"/>
            <a:chOff x="767947" y="1771724"/>
            <a:chExt cx="3485331" cy="2698325"/>
          </a:xfrm>
        </p:grpSpPr>
        <p:sp>
          <p:nvSpPr>
            <p:cNvPr id="36" name="矩形 14">
              <a:extLst>
                <a:ext uri="{FF2B5EF4-FFF2-40B4-BE49-F238E27FC236}">
                  <a16:creationId xmlns:a16="http://schemas.microsoft.com/office/drawing/2014/main" id="{91038D78-E002-FC46-B242-CA11C0963668}"/>
                </a:ext>
              </a:extLst>
            </p:cNvPr>
            <p:cNvSpPr/>
            <p:nvPr/>
          </p:nvSpPr>
          <p:spPr>
            <a:xfrm>
              <a:off x="767947" y="2104210"/>
              <a:ext cx="3485331" cy="2362821"/>
            </a:xfrm>
            <a:prstGeom prst="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Calibri" panose="020F0502020204030204" pitchFamily="34" charset="0"/>
                <a:cs typeface="Calibri" panose="020F0502020204030204" pitchFamily="34" charset="0"/>
              </a:endParaRPr>
            </a:p>
          </p:txBody>
        </p:sp>
        <p:sp>
          <p:nvSpPr>
            <p:cNvPr id="37" name="矩形 15">
              <a:extLst>
                <a:ext uri="{FF2B5EF4-FFF2-40B4-BE49-F238E27FC236}">
                  <a16:creationId xmlns:a16="http://schemas.microsoft.com/office/drawing/2014/main" id="{531209FC-765E-F24F-9D7B-B2B4F5C4C769}"/>
                </a:ext>
              </a:extLst>
            </p:cNvPr>
            <p:cNvSpPr/>
            <p:nvPr/>
          </p:nvSpPr>
          <p:spPr>
            <a:xfrm>
              <a:off x="963434" y="2561761"/>
              <a:ext cx="3094355" cy="1908288"/>
            </a:xfrm>
            <a:prstGeom prst="rect">
              <a:avLst/>
            </a:prstGeom>
            <a:ln>
              <a:noFill/>
            </a:ln>
          </p:spPr>
          <p:txBody>
            <a:bodyPr wrap="square">
              <a:spAutoFit/>
            </a:bodyPr>
            <a:lstStyle/>
            <a:p>
              <a:pPr algn="just"/>
              <a:r>
                <a:rPr lang="pt-BR" sz="2400" dirty="0">
                  <a:solidFill>
                    <a:schemeClr val="tx1">
                      <a:lumMod val="90000"/>
                      <a:lumOff val="10000"/>
                    </a:schemeClr>
                  </a:solidFill>
                  <a:latin typeface="Calibri" panose="020F0502020204030204" pitchFamily="34" charset="0"/>
                  <a:cs typeface="Calibri" panose="020F0502020204030204" pitchFamily="34" charset="0"/>
                </a:rPr>
                <a:t> Là quyền dân chủ quan trọng trong đời sống của công dân. </a:t>
              </a:r>
              <a:r>
                <a:rPr lang="vi-VN" sz="2400" dirty="0">
                  <a:solidFill>
                    <a:schemeClr val="tx1">
                      <a:lumMod val="90000"/>
                      <a:lumOff val="10000"/>
                    </a:schemeClr>
                  </a:solidFill>
                  <a:latin typeface="Calibri" panose="020F0502020204030204" pitchFamily="34" charset="0"/>
                  <a:cs typeface="Calibri" panose="020F0502020204030204" pitchFamily="34" charset="0"/>
                </a:rPr>
                <a:t> </a:t>
              </a:r>
              <a:endParaRPr lang="en-US" sz="2400" dirty="0">
                <a:solidFill>
                  <a:schemeClr val="tx1">
                    <a:lumMod val="90000"/>
                    <a:lumOff val="10000"/>
                  </a:schemeClr>
                </a:solidFill>
                <a:latin typeface="Calibri" panose="020F0502020204030204" pitchFamily="34" charset="0"/>
                <a:cs typeface="Calibri" panose="020F0502020204030204" pitchFamily="34" charset="0"/>
              </a:endParaRPr>
            </a:p>
          </p:txBody>
        </p:sp>
        <p:grpSp>
          <p:nvGrpSpPr>
            <p:cNvPr id="38" name="组合 16">
              <a:extLst>
                <a:ext uri="{FF2B5EF4-FFF2-40B4-BE49-F238E27FC236}">
                  <a16:creationId xmlns:a16="http://schemas.microsoft.com/office/drawing/2014/main" id="{439C038F-8773-CD43-BC03-34BB3E5A258B}"/>
                </a:ext>
              </a:extLst>
            </p:cNvPr>
            <p:cNvGrpSpPr/>
            <p:nvPr/>
          </p:nvGrpSpPr>
          <p:grpSpPr>
            <a:xfrm>
              <a:off x="1186216" y="1771724"/>
              <a:ext cx="2529637" cy="575737"/>
              <a:chOff x="4751430" y="1619124"/>
              <a:chExt cx="2529637" cy="769053"/>
            </a:xfrm>
          </p:grpSpPr>
          <p:sp>
            <p:nvSpPr>
              <p:cNvPr id="39" name="圆角矩形 17">
                <a:extLst>
                  <a:ext uri="{FF2B5EF4-FFF2-40B4-BE49-F238E27FC236}">
                    <a16:creationId xmlns:a16="http://schemas.microsoft.com/office/drawing/2014/main" id="{BCAC083D-E04E-A745-A181-3F955902C24F}"/>
                  </a:ext>
                </a:extLst>
              </p:cNvPr>
              <p:cNvSpPr/>
              <p:nvPr/>
            </p:nvSpPr>
            <p:spPr>
              <a:xfrm>
                <a:off x="5142418" y="1710232"/>
                <a:ext cx="1900643" cy="677945"/>
              </a:xfrm>
              <a:prstGeom prst="roundRect">
                <a:avLst>
                  <a:gd name="adj"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6">
                      <a:lumMod val="50000"/>
                    </a:schemeClr>
                  </a:solidFill>
                  <a:latin typeface="Calibri" panose="020F0502020204030204" pitchFamily="34" charset="0"/>
                  <a:cs typeface="Calibri" panose="020F0502020204030204" pitchFamily="34" charset="0"/>
                </a:endParaRPr>
              </a:p>
            </p:txBody>
          </p:sp>
          <p:sp>
            <p:nvSpPr>
              <p:cNvPr id="40" name="矩形 18">
                <a:extLst>
                  <a:ext uri="{FF2B5EF4-FFF2-40B4-BE49-F238E27FC236}">
                    <a16:creationId xmlns:a16="http://schemas.microsoft.com/office/drawing/2014/main" id="{4E00C7D0-E784-0341-A9D0-E7041EF5D5A2}"/>
                  </a:ext>
                </a:extLst>
              </p:cNvPr>
              <p:cNvSpPr/>
              <p:nvPr/>
            </p:nvSpPr>
            <p:spPr>
              <a:xfrm>
                <a:off x="4751430" y="1619124"/>
                <a:ext cx="2529637" cy="749717"/>
              </a:xfrm>
              <a:prstGeom prst="rect">
                <a:avLst/>
              </a:prstGeom>
              <a:ln>
                <a:noFill/>
              </a:ln>
            </p:spPr>
            <p:txBody>
              <a:bodyPr wrap="square">
                <a:spAutoFit/>
              </a:bodyPr>
              <a:lstStyle/>
              <a:p>
                <a:pPr algn="ctr"/>
                <a:r>
                  <a:rPr lang="en-US" altLang="zh-CN" sz="2400" b="1" dirty="0">
                    <a:solidFill>
                      <a:schemeClr val="bg1"/>
                    </a:solidFill>
                    <a:latin typeface="Calibri" panose="020F0502020204030204" pitchFamily="34" charset="0"/>
                    <a:ea typeface="微软雅黑" panose="020B0503020204020204" charset="-122"/>
                    <a:cs typeface="Calibri" panose="020F0502020204030204" pitchFamily="34" charset="0"/>
                  </a:rPr>
                  <a:t>1</a:t>
                </a:r>
                <a:endParaRPr lang="zh-CN" altLang="en-US" sz="2400" b="1" dirty="0">
                  <a:solidFill>
                    <a:schemeClr val="bg1"/>
                  </a:solidFill>
                  <a:latin typeface="Calibri" panose="020F0502020204030204" pitchFamily="34" charset="0"/>
                  <a:ea typeface="微软雅黑" panose="020B0503020204020204" charset="-122"/>
                  <a:cs typeface="Calibri" panose="020F0502020204030204" pitchFamily="34" charset="0"/>
                </a:endParaRPr>
              </a:p>
            </p:txBody>
          </p:sp>
        </p:grpSp>
      </p:grpSp>
      <p:grpSp>
        <p:nvGrpSpPr>
          <p:cNvPr id="41" name="Group 40">
            <a:extLst>
              <a:ext uri="{FF2B5EF4-FFF2-40B4-BE49-F238E27FC236}">
                <a16:creationId xmlns:a16="http://schemas.microsoft.com/office/drawing/2014/main" id="{BF9677B5-A232-584E-BDBC-13E4DAB25607}"/>
              </a:ext>
            </a:extLst>
          </p:cNvPr>
          <p:cNvGrpSpPr/>
          <p:nvPr/>
        </p:nvGrpSpPr>
        <p:grpSpPr>
          <a:xfrm>
            <a:off x="5608314" y="688655"/>
            <a:ext cx="3129085" cy="2160921"/>
            <a:chOff x="4839414" y="4227008"/>
            <a:chExt cx="6191887" cy="2376757"/>
          </a:xfrm>
        </p:grpSpPr>
        <p:sp>
          <p:nvSpPr>
            <p:cNvPr id="42" name="矩形 9">
              <a:extLst>
                <a:ext uri="{FF2B5EF4-FFF2-40B4-BE49-F238E27FC236}">
                  <a16:creationId xmlns:a16="http://schemas.microsoft.com/office/drawing/2014/main" id="{D33D7ECE-E97D-8A48-8C93-CD5CCA5CAB0F}"/>
                </a:ext>
              </a:extLst>
            </p:cNvPr>
            <p:cNvSpPr/>
            <p:nvPr/>
          </p:nvSpPr>
          <p:spPr>
            <a:xfrm>
              <a:off x="4839414" y="4571652"/>
              <a:ext cx="6191887" cy="2032113"/>
            </a:xfrm>
            <a:prstGeom prst="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Calibri" panose="020F0502020204030204" pitchFamily="34" charset="0"/>
                <a:cs typeface="Calibri" panose="020F0502020204030204" pitchFamily="34" charset="0"/>
              </a:endParaRPr>
            </a:p>
          </p:txBody>
        </p:sp>
        <p:sp>
          <p:nvSpPr>
            <p:cNvPr id="43" name="矩形 10">
              <a:extLst>
                <a:ext uri="{FF2B5EF4-FFF2-40B4-BE49-F238E27FC236}">
                  <a16:creationId xmlns:a16="http://schemas.microsoft.com/office/drawing/2014/main" id="{58F4FBD9-B1AC-9446-9452-ECF9DFC5EE66}"/>
                </a:ext>
              </a:extLst>
            </p:cNvPr>
            <p:cNvSpPr/>
            <p:nvPr/>
          </p:nvSpPr>
          <p:spPr>
            <a:xfrm>
              <a:off x="5156587" y="4817283"/>
              <a:ext cx="5557538" cy="1726440"/>
            </a:xfrm>
            <a:prstGeom prst="rect">
              <a:avLst/>
            </a:prstGeom>
            <a:ln>
              <a:noFill/>
            </a:ln>
          </p:spPr>
          <p:txBody>
            <a:bodyPr wrap="square">
              <a:spAutoFit/>
            </a:bodyPr>
            <a:lstStyle/>
            <a:p>
              <a:pPr algn="just"/>
              <a:r>
                <a:rPr lang="pt-BR" sz="2400" dirty="0">
                  <a:solidFill>
                    <a:schemeClr val="tx1">
                      <a:lumMod val="90000"/>
                      <a:lumOff val="10000"/>
                    </a:schemeClr>
                  </a:solidFill>
                  <a:latin typeface="Calibri" panose="020F0502020204030204" pitchFamily="34" charset="0"/>
                  <a:cs typeface="Calibri" panose="020F0502020204030204" pitchFamily="34" charset="0"/>
                </a:rPr>
                <a:t>Bộ máy nhà nước ngày càng được trong sạch, vững mạnh. </a:t>
              </a:r>
              <a:endParaRPr lang="en-US" sz="2400" dirty="0">
                <a:solidFill>
                  <a:schemeClr val="tx1">
                    <a:lumMod val="90000"/>
                    <a:lumOff val="10000"/>
                  </a:schemeClr>
                </a:solidFill>
                <a:latin typeface="Calibri" panose="020F0502020204030204" pitchFamily="34" charset="0"/>
                <a:cs typeface="Calibri" panose="020F0502020204030204" pitchFamily="34" charset="0"/>
              </a:endParaRPr>
            </a:p>
          </p:txBody>
        </p:sp>
        <p:grpSp>
          <p:nvGrpSpPr>
            <p:cNvPr id="44" name="组合 11">
              <a:extLst>
                <a:ext uri="{FF2B5EF4-FFF2-40B4-BE49-F238E27FC236}">
                  <a16:creationId xmlns:a16="http://schemas.microsoft.com/office/drawing/2014/main" id="{B062489B-3AFD-064B-BCD7-2112E8865A1C}"/>
                </a:ext>
              </a:extLst>
            </p:cNvPr>
            <p:cNvGrpSpPr/>
            <p:nvPr/>
          </p:nvGrpSpPr>
          <p:grpSpPr>
            <a:xfrm>
              <a:off x="6737734" y="4227008"/>
              <a:ext cx="2808099" cy="529985"/>
              <a:chOff x="6388843" y="1528883"/>
              <a:chExt cx="2808099" cy="707939"/>
            </a:xfrm>
          </p:grpSpPr>
          <p:sp>
            <p:nvSpPr>
              <p:cNvPr id="45" name="圆角矩形 12">
                <a:extLst>
                  <a:ext uri="{FF2B5EF4-FFF2-40B4-BE49-F238E27FC236}">
                    <a16:creationId xmlns:a16="http://schemas.microsoft.com/office/drawing/2014/main" id="{3D2550DA-B204-8147-8C32-8837F765FD65}"/>
                  </a:ext>
                </a:extLst>
              </p:cNvPr>
              <p:cNvSpPr/>
              <p:nvPr/>
            </p:nvSpPr>
            <p:spPr>
              <a:xfrm>
                <a:off x="6388843" y="1528883"/>
                <a:ext cx="2808099" cy="707939"/>
              </a:xfrm>
              <a:prstGeom prst="roundRect">
                <a:avLst>
                  <a:gd name="adj"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6">
                      <a:lumMod val="50000"/>
                    </a:schemeClr>
                  </a:solidFill>
                  <a:latin typeface="Calibri" panose="020F0502020204030204" pitchFamily="34" charset="0"/>
                  <a:cs typeface="Calibri" panose="020F0502020204030204" pitchFamily="34" charset="0"/>
                </a:endParaRPr>
              </a:p>
            </p:txBody>
          </p:sp>
          <p:sp>
            <p:nvSpPr>
              <p:cNvPr id="46" name="矩形 13">
                <a:extLst>
                  <a:ext uri="{FF2B5EF4-FFF2-40B4-BE49-F238E27FC236}">
                    <a16:creationId xmlns:a16="http://schemas.microsoft.com/office/drawing/2014/main" id="{44DFE827-A91B-E641-8923-F3CCFFF2AAF0}"/>
                  </a:ext>
                </a:extLst>
              </p:cNvPr>
              <p:cNvSpPr/>
              <p:nvPr/>
            </p:nvSpPr>
            <p:spPr>
              <a:xfrm>
                <a:off x="6388843" y="1528883"/>
                <a:ext cx="2529636" cy="678275"/>
              </a:xfrm>
              <a:prstGeom prst="rect">
                <a:avLst/>
              </a:prstGeom>
              <a:ln>
                <a:solidFill>
                  <a:schemeClr val="accent3"/>
                </a:solidFill>
              </a:ln>
            </p:spPr>
            <p:txBody>
              <a:bodyPr wrap="square">
                <a:spAutoFit/>
              </a:bodyPr>
              <a:lstStyle/>
              <a:p>
                <a:pPr algn="ctr"/>
                <a:r>
                  <a:rPr lang="en-US" altLang="zh-CN" sz="2400" b="1" dirty="0">
                    <a:solidFill>
                      <a:schemeClr val="bg1"/>
                    </a:solidFill>
                    <a:latin typeface="Calibri" panose="020F0502020204030204" pitchFamily="34" charset="0"/>
                    <a:ea typeface="微软雅黑" panose="020B0503020204020204" charset="-122"/>
                    <a:cs typeface="Calibri" panose="020F0502020204030204" pitchFamily="34" charset="0"/>
                    <a:sym typeface="+mn-ea"/>
                  </a:rPr>
                  <a:t>3</a:t>
                </a:r>
                <a:endParaRPr lang="zh-CN" altLang="en-US" sz="2400" b="1" dirty="0">
                  <a:solidFill>
                    <a:schemeClr val="bg1"/>
                  </a:solidFill>
                  <a:latin typeface="Calibri" panose="020F0502020204030204" pitchFamily="34" charset="0"/>
                  <a:ea typeface="微软雅黑" panose="020B0503020204020204" charset="-122"/>
                  <a:cs typeface="Calibri" panose="020F0502020204030204" pitchFamily="34" charset="0"/>
                </a:endParaRPr>
              </a:p>
            </p:txBody>
          </p:sp>
        </p:grpSp>
      </p:grpSp>
      <p:sp>
        <p:nvSpPr>
          <p:cNvPr id="47" name="Title 1">
            <a:extLst>
              <a:ext uri="{FF2B5EF4-FFF2-40B4-BE49-F238E27FC236}">
                <a16:creationId xmlns:a16="http://schemas.microsoft.com/office/drawing/2014/main" id="{67F237B1-1356-5D41-B06A-556242D88C4E}"/>
              </a:ext>
            </a:extLst>
          </p:cNvPr>
          <p:cNvSpPr>
            <a:spLocks noGrp="1"/>
          </p:cNvSpPr>
          <p:nvPr>
            <p:ph type="title"/>
          </p:nvPr>
        </p:nvSpPr>
        <p:spPr>
          <a:xfrm rot="1665">
            <a:off x="1658757" y="143220"/>
            <a:ext cx="5924157" cy="363900"/>
          </a:xfrm>
        </p:spPr>
        <p:txBody>
          <a:bodyPr/>
          <a:lstStyle/>
          <a:p>
            <a:r>
              <a:rPr lang="en-VN" sz="2400">
                <a:solidFill>
                  <a:schemeClr val="tx1">
                    <a:lumMod val="90000"/>
                    <a:lumOff val="10000"/>
                  </a:schemeClr>
                </a:solidFill>
              </a:rPr>
              <a:t>Ý NGHĨA QUYỀN KHIẾU NẠI TỐ CÁO</a:t>
            </a:r>
          </a:p>
        </p:txBody>
      </p:sp>
    </p:spTree>
    <p:extLst>
      <p:ext uri="{BB962C8B-B14F-4D97-AF65-F5344CB8AC3E}">
        <p14:creationId xmlns:p14="http://schemas.microsoft.com/office/powerpoint/2010/main" val="40000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LUYỆN TẬP</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191807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D90BAC-0BB5-0142-B2E7-E89898298660}"/>
              </a:ext>
            </a:extLst>
          </p:cNvPr>
          <p:cNvGraphicFramePr>
            <a:graphicFrameLocks noGrp="1"/>
          </p:cNvGraphicFramePr>
          <p:nvPr>
            <p:extLst>
              <p:ext uri="{D42A27DB-BD31-4B8C-83A1-F6EECF244321}">
                <p14:modId xmlns:p14="http://schemas.microsoft.com/office/powerpoint/2010/main" val="2139351284"/>
              </p:ext>
            </p:extLst>
          </p:nvPr>
        </p:nvGraphicFramePr>
        <p:xfrm>
          <a:off x="648929" y="1291590"/>
          <a:ext cx="5201264" cy="2560320"/>
        </p:xfrm>
        <a:graphic>
          <a:graphicData uri="http://schemas.openxmlformats.org/drawingml/2006/table">
            <a:tbl>
              <a:tblPr firstRow="1" bandRow="1">
                <a:tableStyleId>{21257B24-FE9D-41CC-87D3-A593887FFB7B}</a:tableStyleId>
              </a:tblPr>
              <a:tblGrid>
                <a:gridCol w="1238864">
                  <a:extLst>
                    <a:ext uri="{9D8B030D-6E8A-4147-A177-3AD203B41FA5}">
                      <a16:colId xmlns:a16="http://schemas.microsoft.com/office/drawing/2014/main" val="1134013818"/>
                    </a:ext>
                  </a:extLst>
                </a:gridCol>
                <a:gridCol w="3962400">
                  <a:extLst>
                    <a:ext uri="{9D8B030D-6E8A-4147-A177-3AD203B41FA5}">
                      <a16:colId xmlns:a16="http://schemas.microsoft.com/office/drawing/2014/main" val="2169944399"/>
                    </a:ext>
                  </a:extLst>
                </a:gridCol>
              </a:tblGrid>
              <a:tr h="370840">
                <a:tc>
                  <a:txBody>
                    <a:bodyPr/>
                    <a:lstStyle/>
                    <a:p>
                      <a:pPr algn="ctr"/>
                      <a:r>
                        <a:rPr lang="en-VN" sz="1800">
                          <a:latin typeface="Calibri" panose="020F0502020204030204" pitchFamily="34" charset="0"/>
                          <a:cs typeface="Calibri" panose="020F0502020204030204" pitchFamily="34" charset="0"/>
                        </a:rPr>
                        <a:t>TÌNH HUỐNG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a:latin typeface="Calibri" panose="020F0502020204030204" pitchFamily="34" charset="0"/>
                          <a:cs typeface="Calibri" panose="020F0502020204030204" pitchFamily="34" charset="0"/>
                        </a:rPr>
                        <a:t>NỘI DUNG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843580"/>
                  </a:ext>
                </a:extLst>
              </a:tr>
              <a:tr h="370840">
                <a:tc>
                  <a:txBody>
                    <a:bodyPr/>
                    <a:lstStyle/>
                    <a:p>
                      <a:pPr algn="ctr"/>
                      <a:r>
                        <a:rPr lang="en-VN" sz="1800">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VN" sz="1800">
                          <a:latin typeface="Calibri" panose="020F0502020204030204" pitchFamily="34" charset="0"/>
                          <a:cs typeface="Calibri" panose="020F0502020204030204" pitchFamily="34" charset="0"/>
                        </a:rPr>
                        <a:t>Em nghi ngờ một địa điểm là nơi buôn bán, tiêm chích ma tuý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513088"/>
                  </a:ext>
                </a:extLst>
              </a:tr>
              <a:tr h="370840">
                <a:tc>
                  <a:txBody>
                    <a:bodyPr/>
                    <a:lstStyle/>
                    <a:p>
                      <a:pPr algn="ctr"/>
                      <a:r>
                        <a:rPr lang="en-VN" sz="1800">
                          <a:latin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VN" sz="1800">
                          <a:latin typeface="Calibri" panose="020F0502020204030204" pitchFamily="34" charset="0"/>
                          <a:cs typeface="Calibri" panose="020F0502020204030204" pitchFamily="34" charset="0"/>
                        </a:rPr>
                        <a:t>Em biết người lấy cắp xe đạp của bạn An cùng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492666"/>
                  </a:ext>
                </a:extLst>
              </a:tr>
              <a:tr h="370840">
                <a:tc>
                  <a:txBody>
                    <a:bodyPr/>
                    <a:lstStyle/>
                    <a:p>
                      <a:pPr algn="ctr"/>
                      <a:r>
                        <a:rPr lang="en-VN" sz="1800">
                          <a:latin typeface="Calibri" panose="020F0502020204030204" pitchFamily="34" charset="0"/>
                          <a:cs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VN" sz="1800">
                          <a:latin typeface="Calibri" panose="020F0502020204030204" pitchFamily="34" charset="0"/>
                          <a:cs typeface="Calibri" panose="020F0502020204030204" pitchFamily="34" charset="0"/>
                        </a:rPr>
                        <a:t>Anh H bị giám đốc cho thôi việc không rõ lí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575120"/>
                  </a:ext>
                </a:extLst>
              </a:tr>
            </a:tbl>
          </a:graphicData>
        </a:graphic>
      </p:graphicFrame>
      <p:sp>
        <p:nvSpPr>
          <p:cNvPr id="5" name="Google Shape;885;p71">
            <a:extLst>
              <a:ext uri="{FF2B5EF4-FFF2-40B4-BE49-F238E27FC236}">
                <a16:creationId xmlns:a16="http://schemas.microsoft.com/office/drawing/2014/main" id="{EEC98FF1-2856-B240-8379-346751F0C675}"/>
              </a:ext>
            </a:extLst>
          </p:cNvPr>
          <p:cNvSpPr/>
          <p:nvPr/>
        </p:nvSpPr>
        <p:spPr>
          <a:xfrm>
            <a:off x="5959885" y="1866750"/>
            <a:ext cx="2928476"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a:t>BÁO CHO CƠ QUAN CHỨC NĂNG ĐỂ THEO DÕI VÀ XỬ LÝ</a:t>
            </a:r>
            <a:endParaRPr/>
          </a:p>
        </p:txBody>
      </p:sp>
      <p:sp>
        <p:nvSpPr>
          <p:cNvPr id="6" name="Google Shape;885;p71">
            <a:extLst>
              <a:ext uri="{FF2B5EF4-FFF2-40B4-BE49-F238E27FC236}">
                <a16:creationId xmlns:a16="http://schemas.microsoft.com/office/drawing/2014/main" id="{1CB7C728-BFAB-A94F-9B11-5EE6DBC827D3}"/>
              </a:ext>
            </a:extLst>
          </p:cNvPr>
          <p:cNvSpPr/>
          <p:nvPr/>
        </p:nvSpPr>
        <p:spPr>
          <a:xfrm>
            <a:off x="5959885" y="2571750"/>
            <a:ext cx="2928476"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a:t>BÁO CHO NHÀ TRƯỜNG OR CƠ QUAN CÔNG AN ĐỂ XỬ LÝ</a:t>
            </a:r>
            <a:endParaRPr/>
          </a:p>
        </p:txBody>
      </p:sp>
      <p:sp>
        <p:nvSpPr>
          <p:cNvPr id="7" name="Google Shape;885;p71">
            <a:extLst>
              <a:ext uri="{FF2B5EF4-FFF2-40B4-BE49-F238E27FC236}">
                <a16:creationId xmlns:a16="http://schemas.microsoft.com/office/drawing/2014/main" id="{4F47C672-5A16-B247-BF86-8AE9AE5AD898}"/>
              </a:ext>
            </a:extLst>
          </p:cNvPr>
          <p:cNvSpPr/>
          <p:nvPr/>
        </p:nvSpPr>
        <p:spPr>
          <a:xfrm>
            <a:off x="5959885" y="3276750"/>
            <a:ext cx="2928476"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a:t>KHIẾU NẠI VỚI CƠ QUAN NHÀ NƯỚC CÓ THẪM QUYỀN </a:t>
            </a:r>
            <a:endParaRPr/>
          </a:p>
        </p:txBody>
      </p:sp>
      <p:sp>
        <p:nvSpPr>
          <p:cNvPr id="8" name="Google Shape;885;p71">
            <a:extLst>
              <a:ext uri="{FF2B5EF4-FFF2-40B4-BE49-F238E27FC236}">
                <a16:creationId xmlns:a16="http://schemas.microsoft.com/office/drawing/2014/main" id="{D81E1BF5-EC97-6848-90CB-FBF536838948}"/>
              </a:ext>
            </a:extLst>
          </p:cNvPr>
          <p:cNvSpPr/>
          <p:nvPr/>
        </p:nvSpPr>
        <p:spPr>
          <a:xfrm>
            <a:off x="1245318" y="269008"/>
            <a:ext cx="6610656"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600"/>
              <a:t>KHI CÁC TÌNH HUỐNG DƯỚI ĐÂY XẢY RA EM SẼ LÀM THẾ NÀO?</a:t>
            </a:r>
            <a:endParaRPr sz="1600"/>
          </a:p>
        </p:txBody>
      </p:sp>
      <p:sp>
        <p:nvSpPr>
          <p:cNvPr id="9" name="Google Shape;885;p71">
            <a:extLst>
              <a:ext uri="{FF2B5EF4-FFF2-40B4-BE49-F238E27FC236}">
                <a16:creationId xmlns:a16="http://schemas.microsoft.com/office/drawing/2014/main" id="{1FCA5712-D66D-9A42-91FD-82C6836DE1A9}"/>
              </a:ext>
            </a:extLst>
          </p:cNvPr>
          <p:cNvSpPr/>
          <p:nvPr/>
        </p:nvSpPr>
        <p:spPr>
          <a:xfrm>
            <a:off x="648929" y="1956618"/>
            <a:ext cx="1238865" cy="615131"/>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a:t>TỐ CÁO</a:t>
            </a:r>
            <a:endParaRPr/>
          </a:p>
        </p:txBody>
      </p:sp>
      <p:sp>
        <p:nvSpPr>
          <p:cNvPr id="10" name="Google Shape;885;p71">
            <a:extLst>
              <a:ext uri="{FF2B5EF4-FFF2-40B4-BE49-F238E27FC236}">
                <a16:creationId xmlns:a16="http://schemas.microsoft.com/office/drawing/2014/main" id="{D11198FF-BA51-C244-9965-DC4507AD1B5B}"/>
              </a:ext>
            </a:extLst>
          </p:cNvPr>
          <p:cNvSpPr/>
          <p:nvPr/>
        </p:nvSpPr>
        <p:spPr>
          <a:xfrm>
            <a:off x="648929" y="2596698"/>
            <a:ext cx="1238865" cy="615131"/>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a:t>TỐ CÁO</a:t>
            </a:r>
            <a:endParaRPr/>
          </a:p>
        </p:txBody>
      </p:sp>
      <p:sp>
        <p:nvSpPr>
          <p:cNvPr id="11" name="Google Shape;885;p71">
            <a:extLst>
              <a:ext uri="{FF2B5EF4-FFF2-40B4-BE49-F238E27FC236}">
                <a16:creationId xmlns:a16="http://schemas.microsoft.com/office/drawing/2014/main" id="{21E2F898-D114-1545-B361-5504D0A8AB2A}"/>
              </a:ext>
            </a:extLst>
          </p:cNvPr>
          <p:cNvSpPr/>
          <p:nvPr/>
        </p:nvSpPr>
        <p:spPr>
          <a:xfrm>
            <a:off x="648929" y="3238805"/>
            <a:ext cx="1238865" cy="615131"/>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a:t>KHIẾU NẠI</a:t>
            </a:r>
            <a:endParaRPr/>
          </a:p>
        </p:txBody>
      </p:sp>
    </p:spTree>
    <p:extLst>
      <p:ext uri="{BB962C8B-B14F-4D97-AF65-F5344CB8AC3E}">
        <p14:creationId xmlns:p14="http://schemas.microsoft.com/office/powerpoint/2010/main" val="18991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pPr algn="just"/>
            <a:r>
              <a:rPr lang="vi-VN" sz="2400">
                <a:latin typeface="Calibri Light" panose="020F0302020204030204" pitchFamily="34" charset="0"/>
                <a:cs typeface="Calibri Light" panose="020F0302020204030204" pitchFamily="34" charset="0"/>
              </a:rPr>
              <a:t>T là học sinh chậm tiến, thường xuyên giao du với bọn xấu và bị chúng lôi kéo vào con đường hút chích. Có lần chúng bắt T phải lấy trộm tiền của các bạn cùng lớp để nộp cho chúng. Là bạn học cùng lớp với T, em sẽ làm gì để giúp đỡ bạn ?</a:t>
            </a:r>
            <a:endParaRPr lang="en-US" sz="1400" dirty="0">
              <a:solidFill>
                <a:schemeClr val="bg2">
                  <a:lumMod val="10000"/>
                </a:schemeClr>
              </a:solidFill>
              <a:latin typeface="Calibri Light" panose="020F0302020204030204" pitchFamily="34" charset="0"/>
              <a:cs typeface="Calibri Light" panose="020F0302020204030204" pitchFamily="34" charset="0"/>
            </a:endParaRPr>
          </a:p>
        </p:txBody>
      </p:sp>
      <p:sp>
        <p:nvSpPr>
          <p:cNvPr id="7" name="Google Shape;317;p51">
            <a:extLst>
              <a:ext uri="{FF2B5EF4-FFF2-40B4-BE49-F238E27FC236}">
                <a16:creationId xmlns:a16="http://schemas.microsoft.com/office/drawing/2014/main" id="{7DF7D29C-4E81-4A40-B1FB-E269ECB5BC82}"/>
              </a:ext>
            </a:extLst>
          </p:cNvPr>
          <p:cNvSpPr txBox="1">
            <a:spLocks/>
          </p:cNvSpPr>
          <p:nvPr/>
        </p:nvSpPr>
        <p:spPr>
          <a:xfrm>
            <a:off x="713225" y="305195"/>
            <a:ext cx="6602100" cy="119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4800"/>
              <a:buFont typeface="Raleway Thin"/>
              <a:buNone/>
              <a:defRPr sz="48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r>
              <a:rPr lang="en-US" sz="2800"/>
              <a:t>XỬ LÝ TÌNH HUỐNG</a:t>
            </a:r>
          </a:p>
        </p:txBody>
      </p:sp>
    </p:spTree>
    <p:extLst>
      <p:ext uri="{BB962C8B-B14F-4D97-AF65-F5344CB8AC3E}">
        <p14:creationId xmlns:p14="http://schemas.microsoft.com/office/powerpoint/2010/main" val="20204675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091380"/>
            <a:ext cx="4212651" cy="3448345"/>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XỬ LÝ TÌNH HUỐNG</a:t>
            </a:r>
            <a:endParaRPr sz="2800"/>
          </a:p>
        </p:txBody>
      </p:sp>
      <p:sp>
        <p:nvSpPr>
          <p:cNvPr id="318" name="Google Shape;318;p51"/>
          <p:cNvSpPr txBox="1">
            <a:spLocks noGrp="1"/>
          </p:cNvSpPr>
          <p:nvPr>
            <p:ph type="subTitle" idx="4"/>
          </p:nvPr>
        </p:nvSpPr>
        <p:spPr>
          <a:xfrm rot="377090">
            <a:off x="5684781" y="2038983"/>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SAU ĐÓ</a:t>
            </a:r>
            <a:endParaRPr/>
          </a:p>
        </p:txBody>
      </p:sp>
      <p:grpSp>
        <p:nvGrpSpPr>
          <p:cNvPr id="319" name="Google Shape;319;p51"/>
          <p:cNvGrpSpPr/>
          <p:nvPr/>
        </p:nvGrpSpPr>
        <p:grpSpPr>
          <a:xfrm>
            <a:off x="747355" y="1467561"/>
            <a:ext cx="4197045" cy="3440618"/>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122845" y="2848290"/>
            <a:ext cx="3502459" cy="1679642"/>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Em khuyên nhủ T không nên tiếp tục giao du với bọn người xấu, không lấy cắp tiền của các bạn cùng lớp vì đó là hành vi vi phạm pháp luật.</a:t>
            </a:r>
          </a:p>
        </p:txBody>
      </p:sp>
      <p:sp>
        <p:nvSpPr>
          <p:cNvPr id="327" name="Google Shape;327;p51"/>
          <p:cNvSpPr txBox="1">
            <a:spLocks noGrp="1"/>
          </p:cNvSpPr>
          <p:nvPr>
            <p:ph type="subTitle" idx="2"/>
          </p:nvPr>
        </p:nvSpPr>
        <p:spPr>
          <a:xfrm rot="-231771">
            <a:off x="1293860" y="2443599"/>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ĐẦU  TIÊN</a:t>
            </a:r>
            <a:endParaRPr/>
          </a:p>
        </p:txBody>
      </p:sp>
      <p:sp>
        <p:nvSpPr>
          <p:cNvPr id="328" name="Google Shape;328;p51"/>
          <p:cNvSpPr txBox="1">
            <a:spLocks noGrp="1"/>
          </p:cNvSpPr>
          <p:nvPr>
            <p:ph type="subTitle" idx="3"/>
          </p:nvPr>
        </p:nvSpPr>
        <p:spPr>
          <a:xfrm rot="423473">
            <a:off x="5321755" y="2486462"/>
            <a:ext cx="3381954" cy="1552732"/>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Em tìm cách báo với thầy cô, cha mẹ T, và các chú công an để kịp thời ngăn chặn những hành động của T và nhóm người xấu, tổ chức cai nghiện cho bạn, giúp bạn trở về con đường lương thiện.</a:t>
            </a:r>
          </a:p>
        </p:txBody>
      </p:sp>
    </p:spTree>
    <p:extLst>
      <p:ext uri="{BB962C8B-B14F-4D97-AF65-F5344CB8AC3E}">
        <p14:creationId xmlns:p14="http://schemas.microsoft.com/office/powerpoint/2010/main" val="578881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pPr algn="just"/>
            <a:r>
              <a:rPr lang="vi-VN" sz="2400">
                <a:latin typeface="Calibri Light" panose="020F0302020204030204" pitchFamily="34" charset="0"/>
                <a:cs typeface="Calibri Light" panose="020F0302020204030204" pitchFamily="34" charset="0"/>
              </a:rPr>
              <a:t>T là học sinh chậm tiến, thường xuyên giao du với bọn xấu và bị chúng lôi kéo vào con đường hút chích. Có lần chúng bắt T phải lấy trộm tiền của các bạn cùng lớp để nộp cho chúng. Là bạn học cùng lớp với T, em sẽ làm gì để giúp đỡ bạn ?</a:t>
            </a:r>
            <a:endParaRPr lang="en-US" sz="1400" dirty="0">
              <a:solidFill>
                <a:schemeClr val="bg2">
                  <a:lumMod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3731574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VẬN DỤNG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185260861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a:t>THẢO LUẬN NHÓM – NX Ý KIẾN DƯỚI ĐÂY</a:t>
            </a:r>
            <a:endParaRPr sz="2800"/>
          </a:p>
        </p:txBody>
      </p:sp>
      <p:sp>
        <p:nvSpPr>
          <p:cNvPr id="217" name="Google Shape;217;p46"/>
          <p:cNvSpPr/>
          <p:nvPr/>
        </p:nvSpPr>
        <p:spPr>
          <a:xfrm rot="519771">
            <a:off x="6960230"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txBox="1">
            <a:spLocks noGrp="1"/>
          </p:cNvSpPr>
          <p:nvPr>
            <p:ph type="title" idx="15"/>
          </p:nvPr>
        </p:nvSpPr>
        <p:spPr>
          <a:xfrm>
            <a:off x="68103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grpSp>
        <p:nvGrpSpPr>
          <p:cNvPr id="219" name="Google Shape;219;p46"/>
          <p:cNvGrpSpPr/>
          <p:nvPr/>
        </p:nvGrpSpPr>
        <p:grpSpPr>
          <a:xfrm>
            <a:off x="7842053" y="996449"/>
            <a:ext cx="331509" cy="506763"/>
            <a:chOff x="7052678" y="3327363"/>
            <a:chExt cx="331509" cy="506763"/>
          </a:xfrm>
        </p:grpSpPr>
        <p:sp>
          <p:nvSpPr>
            <p:cNvPr id="220" name="Google Shape;220;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6"/>
          <p:cNvSpPr/>
          <p:nvPr/>
        </p:nvSpPr>
        <p:spPr>
          <a:xfrm>
            <a:off x="67806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3" name="Google Shape;223;p46"/>
          <p:cNvSpPr txBox="1">
            <a:spLocks noGrp="1"/>
          </p:cNvSpPr>
          <p:nvPr>
            <p:ph type="subTitle" idx="14"/>
          </p:nvPr>
        </p:nvSpPr>
        <p:spPr>
          <a:xfrm rot="-1287">
            <a:off x="6780600" y="232854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24" name="Google Shape;224;p46"/>
          <p:cNvSpPr/>
          <p:nvPr/>
        </p:nvSpPr>
        <p:spPr>
          <a:xfrm rot="519771">
            <a:off x="4902843"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title" idx="9"/>
          </p:nvPr>
        </p:nvSpPr>
        <p:spPr>
          <a:xfrm>
            <a:off x="47529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226" name="Google Shape;226;p46"/>
          <p:cNvGrpSpPr/>
          <p:nvPr/>
        </p:nvGrpSpPr>
        <p:grpSpPr>
          <a:xfrm>
            <a:off x="5837628" y="996449"/>
            <a:ext cx="331509" cy="506763"/>
            <a:chOff x="7052678" y="3327363"/>
            <a:chExt cx="331509" cy="506763"/>
          </a:xfrm>
        </p:grpSpPr>
        <p:sp>
          <p:nvSpPr>
            <p:cNvPr id="227" name="Google Shape;227;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6"/>
          <p:cNvSpPr/>
          <p:nvPr/>
        </p:nvSpPr>
        <p:spPr>
          <a:xfrm>
            <a:off x="4723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rot="519771">
            <a:off x="30161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txBox="1">
            <a:spLocks noGrp="1"/>
          </p:cNvSpPr>
          <p:nvPr>
            <p:ph type="title" idx="6"/>
          </p:nvPr>
        </p:nvSpPr>
        <p:spPr>
          <a:xfrm>
            <a:off x="28662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grpSp>
        <p:nvGrpSpPr>
          <p:cNvPr id="232" name="Google Shape;232;p46"/>
          <p:cNvGrpSpPr/>
          <p:nvPr/>
        </p:nvGrpSpPr>
        <p:grpSpPr>
          <a:xfrm>
            <a:off x="3973853" y="996449"/>
            <a:ext cx="331509" cy="506763"/>
            <a:chOff x="7052678" y="3327363"/>
            <a:chExt cx="331509" cy="506763"/>
          </a:xfrm>
        </p:grpSpPr>
        <p:sp>
          <p:nvSpPr>
            <p:cNvPr id="233" name="Google Shape;233;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46"/>
          <p:cNvSpPr/>
          <p:nvPr/>
        </p:nvSpPr>
        <p:spPr>
          <a:xfrm>
            <a:off x="2818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rot="519771">
            <a:off x="9587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txBox="1">
            <a:spLocks noGrp="1"/>
          </p:cNvSpPr>
          <p:nvPr>
            <p:ph type="title" idx="3"/>
          </p:nvPr>
        </p:nvSpPr>
        <p:spPr>
          <a:xfrm>
            <a:off x="8088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238" name="Google Shape;238;p46"/>
          <p:cNvGrpSpPr/>
          <p:nvPr/>
        </p:nvGrpSpPr>
        <p:grpSpPr>
          <a:xfrm>
            <a:off x="1969428" y="996449"/>
            <a:ext cx="331509" cy="506763"/>
            <a:chOff x="7052678" y="3327363"/>
            <a:chExt cx="331509" cy="506763"/>
          </a:xfrm>
        </p:grpSpPr>
        <p:sp>
          <p:nvSpPr>
            <p:cNvPr id="239" name="Google Shape;239;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6"/>
          <p:cNvSpPr/>
          <p:nvPr/>
        </p:nvSpPr>
        <p:spPr>
          <a:xfrm>
            <a:off x="7608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6"/>
          <p:cNvSpPr txBox="1">
            <a:spLocks noGrp="1"/>
          </p:cNvSpPr>
          <p:nvPr>
            <p:ph type="subTitle" idx="1"/>
          </p:nvPr>
        </p:nvSpPr>
        <p:spPr>
          <a:xfrm>
            <a:off x="570270" y="2949088"/>
            <a:ext cx="1963929" cy="842400"/>
          </a:xfrm>
          <a:prstGeom prst="rect">
            <a:avLst/>
          </a:prstGeom>
        </p:spPr>
        <p:txBody>
          <a:bodyPr spcFirstLastPara="1" wrap="square" lIns="0" tIns="0" rIns="0" bIns="0" anchor="t" anchorCtr="0">
            <a:noAutofit/>
          </a:bodyPr>
          <a:lstStyle/>
          <a:p>
            <a:pPr algn="just"/>
            <a:r>
              <a:rPr lang="vi-VN" sz="1800" b="1">
                <a:latin typeface="Calibri Light" panose="020F0302020204030204" pitchFamily="34" charset="0"/>
                <a:cs typeface="Calibri Light" panose="020F0302020204030204" pitchFamily="34" charset="0"/>
              </a:rPr>
              <a:t>Thực hiện tốt quyền khiếu nại, tố cáo là tham gia quản lí nhà nước, quản lí xã hội.</a:t>
            </a:r>
            <a:endParaRPr lang="en-US" sz="2400" b="1"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243" name="Google Shape;243;p46"/>
          <p:cNvSpPr txBox="1">
            <a:spLocks noGrp="1"/>
          </p:cNvSpPr>
          <p:nvPr>
            <p:ph type="subTitle" idx="2"/>
          </p:nvPr>
        </p:nvSpPr>
        <p:spPr>
          <a:xfrm rot="-1287">
            <a:off x="752245" y="232860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4" name="Google Shape;244;p46"/>
          <p:cNvSpPr txBox="1">
            <a:spLocks noGrp="1"/>
          </p:cNvSpPr>
          <p:nvPr>
            <p:ph type="subTitle" idx="4"/>
          </p:nvPr>
        </p:nvSpPr>
        <p:spPr>
          <a:xfrm>
            <a:off x="2694038" y="2949088"/>
            <a:ext cx="1877961" cy="842400"/>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Thực hiện quyền khiếu nại, tố cáo không phải là tham gia quản lí nhà nước mà chỉ để bảo vệ lợi ích của bản thân công dân.</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245" name="Google Shape;245;p46"/>
          <p:cNvSpPr txBox="1">
            <a:spLocks noGrp="1"/>
          </p:cNvSpPr>
          <p:nvPr>
            <p:ph type="subTitle" idx="5"/>
          </p:nvPr>
        </p:nvSpPr>
        <p:spPr>
          <a:xfrm rot="-1287">
            <a:off x="2818200" y="232862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a:t>
            </a:r>
            <a:endParaRPr/>
          </a:p>
        </p:txBody>
      </p:sp>
      <p:sp>
        <p:nvSpPr>
          <p:cNvPr id="246" name="Google Shape;246;p46"/>
          <p:cNvSpPr txBox="1">
            <a:spLocks noGrp="1"/>
          </p:cNvSpPr>
          <p:nvPr>
            <p:ph type="subTitle" idx="7"/>
          </p:nvPr>
        </p:nvSpPr>
        <p:spPr>
          <a:xfrm>
            <a:off x="4752950" y="2949088"/>
            <a:ext cx="1877960" cy="842400"/>
          </a:xfrm>
          <a:prstGeom prst="rect">
            <a:avLst/>
          </a:prstGeom>
        </p:spPr>
        <p:txBody>
          <a:bodyPr spcFirstLastPara="1" wrap="square" lIns="0" tIns="0" rIns="0" bIns="0" anchor="t" anchorCtr="0">
            <a:noAutofit/>
          </a:bodyPr>
          <a:lstStyle/>
          <a:p>
            <a:pPr algn="just"/>
            <a:r>
              <a:rPr lang="en-US" sz="1800" dirty="0" err="1">
                <a:solidFill>
                  <a:schemeClr val="accent1">
                    <a:lumMod val="75000"/>
                  </a:schemeClr>
                </a:solidFill>
                <a:latin typeface="Calibri" panose="020F0502020204030204" pitchFamily="34" charset="0"/>
                <a:cs typeface="Calibri" panose="020F0502020204030204" pitchFamily="34" charset="0"/>
              </a:rPr>
              <a:t>Quyền khiếu nại và tố cáo that ra không cần thiết vĩ xã hội thời nay rất công bằng?</a:t>
            </a:r>
            <a:endParaRPr lang="en-US" sz="1800" dirty="0">
              <a:solidFill>
                <a:schemeClr val="accent1">
                  <a:lumMod val="75000"/>
                </a:schemeClr>
              </a:solidFill>
              <a:latin typeface="Calibri" panose="020F0502020204030204" pitchFamily="34" charset="0"/>
              <a:cs typeface="Calibri" panose="020F0502020204030204" pitchFamily="34" charset="0"/>
            </a:endParaRPr>
          </a:p>
        </p:txBody>
      </p:sp>
      <p:sp>
        <p:nvSpPr>
          <p:cNvPr id="247" name="Google Shape;247;p46"/>
          <p:cNvSpPr txBox="1">
            <a:spLocks noGrp="1"/>
          </p:cNvSpPr>
          <p:nvPr>
            <p:ph type="subTitle" idx="8"/>
          </p:nvPr>
        </p:nvSpPr>
        <p:spPr>
          <a:xfrm rot="-1287">
            <a:off x="4723250" y="232856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8" name="Google Shape;248;p46"/>
          <p:cNvSpPr txBox="1">
            <a:spLocks noGrp="1"/>
          </p:cNvSpPr>
          <p:nvPr>
            <p:ph type="subTitle" idx="13"/>
          </p:nvPr>
        </p:nvSpPr>
        <p:spPr>
          <a:xfrm>
            <a:off x="6810350" y="2949088"/>
            <a:ext cx="1554600" cy="842400"/>
          </a:xfrm>
          <a:prstGeom prst="rect">
            <a:avLst/>
          </a:prstGeom>
        </p:spPr>
        <p:txBody>
          <a:bodyPr spcFirstLastPara="1" wrap="square" lIns="0" tIns="0" rIns="0" bIns="0" anchor="t" anchorCtr="0">
            <a:noAutofit/>
          </a:bodyPr>
          <a:lstStyle/>
          <a:p>
            <a:pPr algn="just"/>
            <a:r>
              <a:rPr lang="en-US" sz="1800" dirty="0">
                <a:solidFill>
                  <a:schemeClr val="accent1">
                    <a:lumMod val="75000"/>
                  </a:schemeClr>
                </a:solidFill>
                <a:latin typeface="Calibri" panose="020F0502020204030204" pitchFamily="34" charset="0"/>
                <a:cs typeface="Calibri" panose="020F0502020204030204" pitchFamily="34" charset="0"/>
              </a:rPr>
              <a:t>Học sinh chỉ được dùng quyền tố cáo chứ không được dùng quyền khiếu nại?</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298320" y="2318214"/>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II. QUYỀN TỰ DO NGÔN LUẬN</a:t>
            </a:r>
            <a:br>
              <a:rPr lang="en"/>
            </a:br>
            <a:r>
              <a:rPr lang="en"/>
              <a:t>CỦA CÔNG DÂN</a:t>
            </a:r>
            <a:endParaRPr/>
          </a:p>
        </p:txBody>
      </p:sp>
      <p:sp>
        <p:nvSpPr>
          <p:cNvPr id="199" name="Google Shape;199;p44"/>
          <p:cNvSpPr txBox="1">
            <a:spLocks noGrp="1"/>
          </p:cNvSpPr>
          <p:nvPr>
            <p:ph type="subTitle" idx="1"/>
          </p:nvPr>
        </p:nvSpPr>
        <p:spPr>
          <a:xfrm rot="-132933">
            <a:off x="314102" y="3387740"/>
            <a:ext cx="8520670" cy="3005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dirty="0"/>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29203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301895" y="668197"/>
            <a:ext cx="5999908" cy="3351679"/>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1693333" y="789940"/>
            <a:ext cx="5164155" cy="2245803"/>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Ngày 8.4, Vũ đăng tải một status trên tài khoản FB cá nhân có nội dung nói xấu Nhà nước. Chiều ngày 13.6, ông Phan Việt Phương, Phó chánh thanh tra Sở Thông tin và Truyền thông Trà Vinh, cho biết vừa ra ký ban hành quyết định </a:t>
            </a:r>
            <a:r>
              <a:rPr lang="vi-VN" sz="1800">
                <a:latin typeface="Calibri" panose="020F0502020204030204" pitchFamily="34" charset="0"/>
                <a:cs typeface="Calibri" panose="020F0502020204030204" pitchFamily="34" charset="0"/>
                <a:hlinkClick r:id="rId3"/>
              </a:rPr>
              <a:t>xử phạt vi phạm hành chính</a:t>
            </a:r>
            <a:r>
              <a:rPr lang="vi-VN" sz="1800">
                <a:latin typeface="Calibri" panose="020F0502020204030204" pitchFamily="34" charset="0"/>
                <a:cs typeface="Calibri" panose="020F0502020204030204" pitchFamily="34" charset="0"/>
              </a:rPr>
              <a:t> số tiền 7,5 triệu đồng đối với Nguyễn Văn Vũ (32 tuổi, ngụ xã Hiệp Mỹ Tây, H.Cầu Ngang, Trà Vinh về hành vi “Cung cấp, trao đổi, truyền đưa hoặc lưu trữ, sử dụng thông tin số nhằm đe dọa, quấy rối, xuyên tạc, </a:t>
            </a:r>
            <a:r>
              <a:rPr lang="vi-VN" sz="1800">
                <a:latin typeface="Calibri" panose="020F0502020204030204" pitchFamily="34" charset="0"/>
                <a:cs typeface="Calibri" panose="020F0502020204030204" pitchFamily="34" charset="0"/>
                <a:hlinkClick r:id="rId4"/>
              </a:rPr>
              <a:t>vu khống</a:t>
            </a:r>
            <a:r>
              <a:rPr lang="vi-VN" sz="1800">
                <a:latin typeface="Calibri" panose="020F0502020204030204" pitchFamily="34" charset="0"/>
                <a:cs typeface="Calibri" panose="020F0502020204030204" pitchFamily="34" charset="0"/>
              </a:rPr>
              <a:t>, xúc phạm uy tín của tổ chức, danh dự, nhân phẩm, uy tín của người khác”.</a:t>
            </a:r>
            <a:endParaRPr lang="en-US" sz="1600" dirty="0">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21529523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301895" y="668197"/>
            <a:ext cx="5999908" cy="3351679"/>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1719771" y="1143710"/>
            <a:ext cx="5164155" cy="2245803"/>
          </a:xfrm>
          <a:prstGeom prst="rect">
            <a:avLst/>
          </a:prstGeom>
        </p:spPr>
        <p:txBody>
          <a:bodyPr spcFirstLastPara="1" wrap="square" lIns="0" tIns="0" rIns="0" bIns="0" anchor="t" anchorCtr="0">
            <a:noAutofit/>
          </a:bodyPr>
          <a:lstStyle/>
          <a:p>
            <a:pPr algn="just"/>
            <a:r>
              <a:rPr lang="vi-VN" sz="2400">
                <a:latin typeface="Calibri" panose="020F0502020204030204" pitchFamily="34" charset="0"/>
                <a:cs typeface="Calibri" panose="020F0502020204030204" pitchFamily="34" charset="0"/>
              </a:rPr>
              <a:t>Nhiều người có ý kiến cho rằng việc đăng tải thông tin lên mạng xã hội là thuộc quyền tự do ngôn luận của mình. Nên mình có quyền muốn nói gì thì nói.</a:t>
            </a:r>
          </a:p>
          <a:p>
            <a:pPr algn="just"/>
            <a:r>
              <a:rPr lang="vi-VN" sz="2400">
                <a:latin typeface="Calibri" panose="020F0502020204030204" pitchFamily="34" charset="0"/>
                <a:cs typeface="Calibri" panose="020F0502020204030204" pitchFamily="34" charset="0"/>
              </a:rPr>
              <a:t>Em có đồng ý hay không? Vì sao?</a:t>
            </a:r>
            <a:endParaRPr lang="en-US" sz="2000" dirty="0">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101052307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763542" y="2337855"/>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KHÁI NIỆM QUYỀN TỰ DO NGÔN LUẬN</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a:t>TÌM HIỂU KHÁI NIỆM QUYỀN </a:t>
            </a:r>
          </a:p>
          <a:p>
            <a:pPr marL="0" lvl="0" indent="0" algn="ctr" rtl="0">
              <a:spcBef>
                <a:spcPts val="0"/>
              </a:spcBef>
              <a:spcAft>
                <a:spcPts val="0"/>
              </a:spcAft>
              <a:buNone/>
            </a:pPr>
            <a:r>
              <a:rPr lang="vi-VN"/>
              <a:t>TỰ DO NGÔN LUẬN</a:t>
            </a:r>
            <a:endParaRPr lang="en-US"/>
          </a:p>
        </p:txBody>
      </p:sp>
    </p:spTree>
    <p:extLst>
      <p:ext uri="{BB962C8B-B14F-4D97-AF65-F5344CB8AC3E}">
        <p14:creationId xmlns:p14="http://schemas.microsoft.com/office/powerpoint/2010/main" val="102401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014275" y="76319"/>
            <a:ext cx="3951892" cy="3072164"/>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ĐẶT VẤN ĐỀ</a:t>
            </a:r>
            <a:endParaRPr sz="2800"/>
          </a:p>
        </p:txBody>
      </p:sp>
      <p:grpSp>
        <p:nvGrpSpPr>
          <p:cNvPr id="319" name="Google Shape;319;p51"/>
          <p:cNvGrpSpPr/>
          <p:nvPr/>
        </p:nvGrpSpPr>
        <p:grpSpPr>
          <a:xfrm>
            <a:off x="747355" y="1467561"/>
            <a:ext cx="3665409" cy="2773524"/>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080339" y="2764886"/>
            <a:ext cx="2999439" cy="1679642"/>
          </a:xfrm>
          <a:prstGeom prst="rect">
            <a:avLst/>
          </a:prstGeom>
        </p:spPr>
        <p:txBody>
          <a:bodyPr spcFirstLastPara="1" wrap="square" lIns="0" tIns="0" rIns="0" bIns="0" anchor="t" anchorCtr="0">
            <a:noAutofit/>
          </a:bodyPr>
          <a:lstStyle/>
          <a:p>
            <a:pPr algn="just"/>
            <a:r>
              <a:rPr lang="en-US" sz="2000">
                <a:latin typeface="Calibri" panose="020F0502020204030204" pitchFamily="34" charset="0"/>
                <a:cs typeface="Calibri" panose="020F0502020204030204" pitchFamily="34" charset="0"/>
              </a:rPr>
              <a:t>- Em hiểu thế nào là quyền tự do ngôn luận?</a:t>
            </a:r>
            <a:endParaRPr lang="vi-VN" sz="2800">
              <a:latin typeface="Calibri" panose="020F0502020204030204" pitchFamily="34" charset="0"/>
              <a:cs typeface="Calibri" panose="020F0502020204030204" pitchFamily="34" charset="0"/>
            </a:endParaRPr>
          </a:p>
        </p:txBody>
      </p:sp>
      <p:sp>
        <p:nvSpPr>
          <p:cNvPr id="328" name="Google Shape;328;p51"/>
          <p:cNvSpPr txBox="1">
            <a:spLocks noGrp="1"/>
          </p:cNvSpPr>
          <p:nvPr>
            <p:ph type="subTitle" idx="3"/>
          </p:nvPr>
        </p:nvSpPr>
        <p:spPr>
          <a:xfrm rot="423473">
            <a:off x="4392022" y="1353960"/>
            <a:ext cx="3221164" cy="1552732"/>
          </a:xfrm>
          <a:prstGeom prst="rect">
            <a:avLst/>
          </a:prstGeom>
        </p:spPr>
        <p:txBody>
          <a:bodyPr spcFirstLastPara="1" wrap="square" lIns="0" tIns="0" rIns="0" bIns="0" anchor="t" anchorCtr="0">
            <a:noAutofit/>
          </a:bodyPr>
          <a:lstStyle/>
          <a:p>
            <a:pPr algn="just"/>
            <a:r>
              <a:rPr lang="en-US" sz="2000">
                <a:latin typeface="Calibri" panose="020F0502020204030204" pitchFamily="34" charset="0"/>
                <a:cs typeface="Calibri" panose="020F0502020204030204" pitchFamily="34" charset="0"/>
              </a:rPr>
              <a:t>-Công dân thực hiện quyền tự do ngôn luận của mình bằng cách nào?</a:t>
            </a:r>
            <a:endParaRPr lang="vi-VN"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10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16236" y="67932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3389163"/>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105096" y="1203301"/>
            <a:ext cx="4340630" cy="2245803"/>
          </a:xfrm>
          <a:prstGeom prst="rect">
            <a:avLst/>
          </a:prstGeom>
        </p:spPr>
        <p:txBody>
          <a:bodyPr spcFirstLastPara="1" wrap="square" lIns="0" tIns="0" rIns="0" bIns="0" anchor="t" anchorCtr="0">
            <a:noAutofit/>
          </a:bodyPr>
          <a:lstStyle/>
          <a:p>
            <a:pPr algn="just"/>
            <a:r>
              <a:rPr lang="pt-BR" sz="2400" dirty="0">
                <a:latin typeface="Calibri" panose="020F0502020204030204" pitchFamily="34" charset="0"/>
                <a:cs typeface="Calibri" panose="020F0502020204030204" pitchFamily="34" charset="0"/>
              </a:rPr>
              <a:t>Khi biết được cá nhân, tổ chức, cơ quan NN vi phạm PL, làm thiệt hại đến lợi ích của mình hoặc NN thì chúng ta phải khiếu nại hoặc tố cáo để bảo vệ lợi ích của mình và tránh thiệt hại cho XH.</a:t>
            </a:r>
            <a:endParaRPr lang="en-US" sz="2400" dirty="0">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—KHỞI ĐỘNG</a:t>
            </a:r>
            <a:endParaRPr sz="1600"/>
          </a:p>
        </p:txBody>
      </p:sp>
    </p:spTree>
    <p:extLst>
      <p:ext uri="{BB962C8B-B14F-4D97-AF65-F5344CB8AC3E}">
        <p14:creationId xmlns:p14="http://schemas.microsoft.com/office/powerpoint/2010/main" val="201782523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1924750" y="394516"/>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041853" y="2936879"/>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02251" y="776072"/>
            <a:ext cx="4340630" cy="2245803"/>
          </a:xfrm>
          <a:prstGeom prst="rect">
            <a:avLst/>
          </a:prstGeom>
        </p:spPr>
        <p:txBody>
          <a:bodyPr spcFirstLastPara="1" wrap="square" lIns="0" tIns="0" rIns="0" bIns="0" anchor="t" anchorCtr="0">
            <a:noAutofit/>
          </a:bodyPr>
          <a:lstStyle/>
          <a:p>
            <a:pPr algn="just"/>
            <a:r>
              <a:rPr lang="vi-VN">
                <a:latin typeface="Calibri" panose="020F0502020204030204" pitchFamily="34" charset="0"/>
                <a:cs typeface="Calibri" panose="020F0502020204030204" pitchFamily="34" charset="0"/>
              </a:rPr>
              <a:t>Quyền tự do ngôn luận là quyền của công dân được tham gia bàn bạc, thảo luận, đóng góp ý kiến vào những vấn đề chung của đất nước, xã hội.</a:t>
            </a:r>
            <a:endParaRPr lang="en-US" sz="24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276" name="Google Shape;276;p48"/>
          <p:cNvSpPr txBox="1">
            <a:spLocks noGrp="1"/>
          </p:cNvSpPr>
          <p:nvPr>
            <p:ph type="title"/>
          </p:nvPr>
        </p:nvSpPr>
        <p:spPr>
          <a:xfrm rot="1665">
            <a:off x="4203128" y="3392605"/>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—KHÁI NIỆM QUYỀN TỰ DO NGÔN LUẬN</a:t>
            </a:r>
            <a:endParaRPr sz="1600"/>
          </a:p>
        </p:txBody>
      </p:sp>
      <p:sp>
        <p:nvSpPr>
          <p:cNvPr id="13" name="Rectangle 12">
            <a:extLst>
              <a:ext uri="{FF2B5EF4-FFF2-40B4-BE49-F238E27FC236}">
                <a16:creationId xmlns:a16="http://schemas.microsoft.com/office/drawing/2014/main" id="{54E690BF-D285-1B4B-88A9-7C17CBCA50D2}"/>
              </a:ext>
            </a:extLst>
          </p:cNvPr>
          <p:cNvSpPr/>
          <p:nvPr/>
        </p:nvSpPr>
        <p:spPr>
          <a:xfrm>
            <a:off x="1646682" y="4047242"/>
            <a:ext cx="5708449" cy="8906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Calibri Light" panose="020F0302020204030204" pitchFamily="34" charset="0"/>
                <a:cs typeface="Calibri Light" panose="020F0302020204030204" pitchFamily="34" charset="0"/>
              </a:rPr>
              <a:t>VD: THAM GIA ĐÓNG GÓP Ý KIẾN ĐẾN ĐẠI BIỂU QUỐC HỘI</a:t>
            </a:r>
            <a:endParaRPr lang="en-US"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9159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67835" y="2234185"/>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CÁC QUY ĐỊNH VỀ </a:t>
            </a:r>
            <a:br>
              <a:rPr lang="en" sz="3600"/>
            </a:br>
            <a:r>
              <a:rPr lang="en" sz="3600"/>
              <a:t>QUYỀN TỰ DO </a:t>
            </a:r>
            <a:br>
              <a:rPr lang="en" sz="3600"/>
            </a:br>
            <a:r>
              <a:rPr lang="en" sz="3600"/>
              <a:t>NGÔN LUẬN</a:t>
            </a:r>
            <a:endParaRPr sz="36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a:t>TÌM HIỂU KHÁI NIỆM QUYỀN </a:t>
            </a:r>
          </a:p>
          <a:p>
            <a:pPr marL="0" lvl="0" indent="0" algn="ctr" rtl="0">
              <a:spcBef>
                <a:spcPts val="0"/>
              </a:spcBef>
              <a:spcAft>
                <a:spcPts val="0"/>
              </a:spcAft>
              <a:buNone/>
            </a:pPr>
            <a:r>
              <a:rPr lang="vi-VN"/>
              <a:t>TỰ DO NGÔN LUẬN</a:t>
            </a:r>
            <a:endParaRPr lang="en-US"/>
          </a:p>
        </p:txBody>
      </p:sp>
    </p:spTree>
    <p:extLst>
      <p:ext uri="{BB962C8B-B14F-4D97-AF65-F5344CB8AC3E}">
        <p14:creationId xmlns:p14="http://schemas.microsoft.com/office/powerpoint/2010/main" val="36455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CÁC QUY ĐỊNH VỀ QUYỀN TỰ DO NGÔN LUẬN</a:t>
            </a:r>
            <a:endParaRPr sz="2400"/>
          </a:p>
        </p:txBody>
      </p:sp>
      <p:sp>
        <p:nvSpPr>
          <p:cNvPr id="450" name="Google Shape;450;p59"/>
          <p:cNvSpPr/>
          <p:nvPr/>
        </p:nvSpPr>
        <p:spPr>
          <a:xfrm>
            <a:off x="713225" y="2021151"/>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865431" y="2549693"/>
            <a:ext cx="2163079" cy="548700"/>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Công dân có quyền tự do ngôn luận, tự do báo chí, có quyền được thông tin theo quy định của pháp luật.</a:t>
            </a:r>
          </a:p>
        </p:txBody>
      </p:sp>
      <p:sp>
        <p:nvSpPr>
          <p:cNvPr id="453" name="Google Shape;453;p59"/>
          <p:cNvSpPr/>
          <p:nvPr/>
        </p:nvSpPr>
        <p:spPr>
          <a:xfrm>
            <a:off x="3494399" y="2021125"/>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3647193" y="2568409"/>
            <a:ext cx="2163079" cy="1579753"/>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CD sử dụng quyền tự do ngôn luận trong các buổi họp ở cơ sở, trên các phương tiện thông tin đại chúng, kiến nghị với đại biểu quốc hội, HĐND trong dịp tiếp xúc cử tri…</a:t>
            </a:r>
          </a:p>
        </p:txBody>
      </p:sp>
      <p:sp>
        <p:nvSpPr>
          <p:cNvPr id="456" name="Google Shape;456;p59"/>
          <p:cNvSpPr/>
          <p:nvPr/>
        </p:nvSpPr>
        <p:spPr>
          <a:xfrm>
            <a:off x="6275574" y="2021125"/>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6393168" y="2451585"/>
            <a:ext cx="2163079" cy="548700"/>
          </a:xfrm>
          <a:prstGeom prst="rect">
            <a:avLst/>
          </a:prstGeom>
        </p:spPr>
        <p:txBody>
          <a:bodyPr spcFirstLastPara="1" wrap="square" lIns="0" tIns="0" rIns="0" bIns="0" anchor="t" anchorCtr="0">
            <a:noAutofit/>
          </a:bodyPr>
          <a:lstStyle/>
          <a:p>
            <a:pPr algn="just"/>
            <a:r>
              <a:rPr lang="vi-VN" sz="1800">
                <a:latin typeface="Calibri" panose="020F0502020204030204" pitchFamily="34" charset="0"/>
                <a:cs typeface="Calibri" panose="020F0502020204030204" pitchFamily="34" charset="0"/>
              </a:rPr>
              <a:t>Sử dụng quyền ngôn luận đúng pháp luật để phát huy tính tích cực và quyền làm chủ của công dân, góp phần xây dựng nhà nước, quản lí XH.</a:t>
            </a: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132181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LUYỆN TẬP</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2328363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6"/>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lvl="0"/>
            <a:r>
              <a:rPr lang="vi-VN" sz="1800"/>
              <a:t>TRONG CÁC TÌNH HUỐNG DƯỚI ĐÂY, TÌNH HUỐNG NÀO THỂ HIỆN QUYỀN TỰ ĐO NGÔN LUẬN CỦA CÔNG DÂN ?</a:t>
            </a:r>
            <a:endParaRPr lang="vi-VN" sz="1400"/>
          </a:p>
        </p:txBody>
      </p:sp>
      <p:sp>
        <p:nvSpPr>
          <p:cNvPr id="217" name="Google Shape;217;p46"/>
          <p:cNvSpPr/>
          <p:nvPr/>
        </p:nvSpPr>
        <p:spPr>
          <a:xfrm rot="519771">
            <a:off x="6960230"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txBox="1">
            <a:spLocks noGrp="1"/>
          </p:cNvSpPr>
          <p:nvPr>
            <p:ph type="title" idx="15"/>
          </p:nvPr>
        </p:nvSpPr>
        <p:spPr>
          <a:xfrm>
            <a:off x="68103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grpSp>
        <p:nvGrpSpPr>
          <p:cNvPr id="219" name="Google Shape;219;p46"/>
          <p:cNvGrpSpPr/>
          <p:nvPr/>
        </p:nvGrpSpPr>
        <p:grpSpPr>
          <a:xfrm>
            <a:off x="7842053" y="996449"/>
            <a:ext cx="331509" cy="506763"/>
            <a:chOff x="7052678" y="3327363"/>
            <a:chExt cx="331509" cy="506763"/>
          </a:xfrm>
        </p:grpSpPr>
        <p:sp>
          <p:nvSpPr>
            <p:cNvPr id="220" name="Google Shape;220;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6"/>
          <p:cNvSpPr/>
          <p:nvPr/>
        </p:nvSpPr>
        <p:spPr>
          <a:xfrm>
            <a:off x="67806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3" name="Google Shape;223;p46"/>
          <p:cNvSpPr txBox="1">
            <a:spLocks noGrp="1"/>
          </p:cNvSpPr>
          <p:nvPr>
            <p:ph type="subTitle" idx="14"/>
          </p:nvPr>
        </p:nvSpPr>
        <p:spPr>
          <a:xfrm rot="-1287">
            <a:off x="6780600" y="232854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24" name="Google Shape;224;p46"/>
          <p:cNvSpPr/>
          <p:nvPr/>
        </p:nvSpPr>
        <p:spPr>
          <a:xfrm rot="519771">
            <a:off x="4902843"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title" idx="9"/>
          </p:nvPr>
        </p:nvSpPr>
        <p:spPr>
          <a:xfrm>
            <a:off x="4752950"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226" name="Google Shape;226;p46"/>
          <p:cNvGrpSpPr/>
          <p:nvPr/>
        </p:nvGrpSpPr>
        <p:grpSpPr>
          <a:xfrm>
            <a:off x="5837628" y="996449"/>
            <a:ext cx="331509" cy="506763"/>
            <a:chOff x="7052678" y="3327363"/>
            <a:chExt cx="331509" cy="506763"/>
          </a:xfrm>
        </p:grpSpPr>
        <p:sp>
          <p:nvSpPr>
            <p:cNvPr id="227" name="Google Shape;227;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6"/>
          <p:cNvSpPr/>
          <p:nvPr/>
        </p:nvSpPr>
        <p:spPr>
          <a:xfrm>
            <a:off x="4723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rot="519771">
            <a:off x="30161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txBox="1">
            <a:spLocks noGrp="1"/>
          </p:cNvSpPr>
          <p:nvPr>
            <p:ph type="title" idx="6"/>
          </p:nvPr>
        </p:nvSpPr>
        <p:spPr>
          <a:xfrm>
            <a:off x="28662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grpSp>
        <p:nvGrpSpPr>
          <p:cNvPr id="232" name="Google Shape;232;p46"/>
          <p:cNvGrpSpPr/>
          <p:nvPr/>
        </p:nvGrpSpPr>
        <p:grpSpPr>
          <a:xfrm>
            <a:off x="3973853" y="996449"/>
            <a:ext cx="331509" cy="506763"/>
            <a:chOff x="7052678" y="3327363"/>
            <a:chExt cx="331509" cy="506763"/>
          </a:xfrm>
        </p:grpSpPr>
        <p:sp>
          <p:nvSpPr>
            <p:cNvPr id="233" name="Google Shape;233;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46"/>
          <p:cNvSpPr/>
          <p:nvPr/>
        </p:nvSpPr>
        <p:spPr>
          <a:xfrm>
            <a:off x="28182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rot="519771">
            <a:off x="958768" y="1196058"/>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txBox="1">
            <a:spLocks noGrp="1"/>
          </p:cNvSpPr>
          <p:nvPr>
            <p:ph type="title" idx="3"/>
          </p:nvPr>
        </p:nvSpPr>
        <p:spPr>
          <a:xfrm>
            <a:off x="808875" y="1116286"/>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238" name="Google Shape;238;p46"/>
          <p:cNvGrpSpPr/>
          <p:nvPr/>
        </p:nvGrpSpPr>
        <p:grpSpPr>
          <a:xfrm>
            <a:off x="1969428" y="996449"/>
            <a:ext cx="331509" cy="506763"/>
            <a:chOff x="7052678" y="3327363"/>
            <a:chExt cx="331509" cy="506763"/>
          </a:xfrm>
        </p:grpSpPr>
        <p:sp>
          <p:nvSpPr>
            <p:cNvPr id="239" name="Google Shape;239;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6"/>
          <p:cNvSpPr/>
          <p:nvPr/>
        </p:nvSpPr>
        <p:spPr>
          <a:xfrm>
            <a:off x="760800" y="2328261"/>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6"/>
          <p:cNvSpPr txBox="1">
            <a:spLocks noGrp="1"/>
          </p:cNvSpPr>
          <p:nvPr>
            <p:ph type="subTitle" idx="1"/>
          </p:nvPr>
        </p:nvSpPr>
        <p:spPr>
          <a:xfrm>
            <a:off x="570270" y="2949087"/>
            <a:ext cx="1963929" cy="1898215"/>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Góp ý trực tiếp với người có hành vi xâm phạm tài sản nhà nước, xâm phạm quyền sở hữu công dân.</a:t>
            </a:r>
            <a:endParaRPr lang="en-US" sz="3600" b="1" dirty="0">
              <a:solidFill>
                <a:schemeClr val="accent1">
                  <a:lumMod val="75000"/>
                </a:schemeClr>
              </a:solidFill>
              <a:latin typeface="Calibri" panose="020F0502020204030204" pitchFamily="34" charset="0"/>
              <a:cs typeface="Calibri" panose="020F0502020204030204" pitchFamily="34" charset="0"/>
            </a:endParaRPr>
          </a:p>
        </p:txBody>
      </p:sp>
      <p:sp>
        <p:nvSpPr>
          <p:cNvPr id="243" name="Google Shape;243;p46"/>
          <p:cNvSpPr txBox="1">
            <a:spLocks noGrp="1"/>
          </p:cNvSpPr>
          <p:nvPr>
            <p:ph type="subTitle" idx="2"/>
          </p:nvPr>
        </p:nvSpPr>
        <p:spPr>
          <a:xfrm rot="-1287">
            <a:off x="752245" y="2328602"/>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4" name="Google Shape;244;p46"/>
          <p:cNvSpPr txBox="1">
            <a:spLocks noGrp="1"/>
          </p:cNvSpPr>
          <p:nvPr>
            <p:ph type="subTitle" idx="4"/>
          </p:nvPr>
        </p:nvSpPr>
        <p:spPr>
          <a:xfrm>
            <a:off x="2694038" y="2949088"/>
            <a:ext cx="1877961" cy="2006370"/>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Viết bài đăng báo phản ánh việc làm thiếu trách nhiệm, gây lãng phí, gây thiệt hại đến tài sản NN.</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sp>
        <p:nvSpPr>
          <p:cNvPr id="245" name="Google Shape;245;p46"/>
          <p:cNvSpPr txBox="1">
            <a:spLocks noGrp="1"/>
          </p:cNvSpPr>
          <p:nvPr>
            <p:ph type="subTitle" idx="5"/>
          </p:nvPr>
        </p:nvSpPr>
        <p:spPr>
          <a:xfrm rot="-1287">
            <a:off x="2818200" y="232862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 </a:t>
            </a:r>
            <a:endParaRPr/>
          </a:p>
        </p:txBody>
      </p:sp>
      <p:sp>
        <p:nvSpPr>
          <p:cNvPr id="246" name="Google Shape;246;p46"/>
          <p:cNvSpPr txBox="1">
            <a:spLocks noGrp="1"/>
          </p:cNvSpPr>
          <p:nvPr>
            <p:ph type="subTitle" idx="7"/>
          </p:nvPr>
        </p:nvSpPr>
        <p:spPr>
          <a:xfrm>
            <a:off x="4752950" y="2949088"/>
            <a:ext cx="1877960" cy="1632744"/>
          </a:xfrm>
          <a:prstGeom prst="rect">
            <a:avLst/>
          </a:prstGeom>
        </p:spPr>
        <p:txBody>
          <a:bodyPr spcFirstLastPara="1" wrap="square" lIns="0" tIns="0" rIns="0" bIns="0" anchor="t" anchorCtr="0">
            <a:noAutofit/>
          </a:bodyPr>
          <a:lstStyle/>
          <a:p>
            <a:pPr algn="just"/>
            <a:r>
              <a:rPr lang="vi-VN" sz="2000">
                <a:latin typeface="Calibri" panose="020F0502020204030204" pitchFamily="34" charset="0"/>
                <a:cs typeface="Calibri" panose="020F0502020204030204" pitchFamily="34" charset="0"/>
              </a:rPr>
              <a:t>Làm đơn tố cáo với cơ quan quản lí về một cán bộ có biểu hiện tham nhũng.</a:t>
            </a:r>
            <a:endParaRPr lang="en-US" sz="2800" dirty="0">
              <a:solidFill>
                <a:schemeClr val="accent1">
                  <a:lumMod val="75000"/>
                </a:schemeClr>
              </a:solidFill>
              <a:latin typeface="Calibri" panose="020F0502020204030204" pitchFamily="34" charset="0"/>
              <a:cs typeface="Calibri" panose="020F0502020204030204" pitchFamily="34" charset="0"/>
            </a:endParaRPr>
          </a:p>
        </p:txBody>
      </p:sp>
      <p:sp>
        <p:nvSpPr>
          <p:cNvPr id="247" name="Google Shape;247;p46"/>
          <p:cNvSpPr txBox="1">
            <a:spLocks noGrp="1"/>
          </p:cNvSpPr>
          <p:nvPr>
            <p:ph type="subTitle" idx="8"/>
          </p:nvPr>
        </p:nvSpPr>
        <p:spPr>
          <a:xfrm rot="-1287">
            <a:off x="4723250" y="2328568"/>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NHÓM</a:t>
            </a:r>
            <a:endParaRPr/>
          </a:p>
        </p:txBody>
      </p:sp>
      <p:sp>
        <p:nvSpPr>
          <p:cNvPr id="248" name="Google Shape;248;p46"/>
          <p:cNvSpPr txBox="1">
            <a:spLocks noGrp="1"/>
          </p:cNvSpPr>
          <p:nvPr>
            <p:ph type="subTitle" idx="13"/>
          </p:nvPr>
        </p:nvSpPr>
        <p:spPr>
          <a:xfrm>
            <a:off x="6810350" y="2949088"/>
            <a:ext cx="1877960" cy="2006370"/>
          </a:xfrm>
          <a:prstGeom prst="rect">
            <a:avLst/>
          </a:prstGeom>
        </p:spPr>
        <p:txBody>
          <a:bodyPr spcFirstLastPara="1" wrap="square" lIns="0" tIns="0" rIns="0" bIns="0" anchor="t" anchorCtr="0">
            <a:noAutofit/>
          </a:bodyPr>
          <a:lstStyle/>
          <a:p>
            <a:pPr algn="just"/>
            <a:r>
              <a:rPr lang="en-US" sz="2000">
                <a:latin typeface="Calibri" panose="020F0502020204030204" pitchFamily="34" charset="0"/>
                <a:cs typeface="Calibri" panose="020F0502020204030204" pitchFamily="34" charset="0"/>
              </a:rPr>
              <a:t>Chất vấn đại biểu Quốc hội, đại biểu Hội đồng nhân dân trong các kì tiếp xúc cử tri.</a:t>
            </a:r>
            <a:endParaRPr lang="en-US" sz="28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096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VẬN DỤNG</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CỦNG CỐ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388671129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773808" y="1233295"/>
            <a:ext cx="6154994" cy="2676908"/>
          </a:xfrm>
          <a:prstGeom prst="rect">
            <a:avLst/>
          </a:prstGeom>
        </p:spPr>
        <p:txBody>
          <a:bodyPr spcFirstLastPara="1" wrap="square" lIns="0" tIns="0" rIns="0" bIns="0" anchor="ctr" anchorCtr="0">
            <a:noAutofit/>
          </a:bodyPr>
          <a:lstStyle/>
          <a:p>
            <a:pPr algn="just"/>
            <a:r>
              <a:rPr lang="en-US" sz="2800">
                <a:latin typeface="Calibri" panose="020F0502020204030204" pitchFamily="34" charset="0"/>
                <a:cs typeface="Calibri" panose="020F0502020204030204" pitchFamily="34" charset="0"/>
              </a:rPr>
              <a:t>Hiện nay trên đài phát thanh, truyền hình và một số báo có mở những chuyên mục để công dân tham gia đóng góp ý kiến, trình bày thắc mắc, phản ánh nguyện vọng của mình. Em hãy nêu tên một vài chuyên mục mà em biết.</a:t>
            </a:r>
            <a:endParaRPr lang="en-US" sz="90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00510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298320" y="2318214"/>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CHỦ ĐỀ: </a:t>
            </a:r>
            <a:br>
              <a:rPr lang="en" dirty="0"/>
            </a:br>
            <a:r>
              <a:rPr lang="en" dirty="0"/>
              <a:t>CÔNG DÂN VỚI </a:t>
            </a:r>
            <a:br>
              <a:rPr lang="en" dirty="0"/>
            </a:br>
            <a:r>
              <a:rPr lang="en" dirty="0"/>
              <a:t>CÁC QUYỀN CƠ BẢN</a:t>
            </a:r>
            <a:endParaRPr dirty="0"/>
          </a:p>
        </p:txBody>
      </p:sp>
      <p:sp>
        <p:nvSpPr>
          <p:cNvPr id="199" name="Google Shape;199;p44"/>
          <p:cNvSpPr txBox="1">
            <a:spLocks noGrp="1"/>
          </p:cNvSpPr>
          <p:nvPr>
            <p:ph type="subTitle" idx="1"/>
          </p:nvPr>
        </p:nvSpPr>
        <p:spPr>
          <a:xfrm rot="-132933">
            <a:off x="314102" y="3387740"/>
            <a:ext cx="8520670" cy="3005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GVTH: PHẠM PHƯƠNG TRANG</a:t>
            </a:r>
          </a:p>
          <a:p>
            <a:pPr marL="0" lvl="0" indent="0" algn="ctr" rtl="0">
              <a:spcBef>
                <a:spcPts val="0"/>
              </a:spcBef>
              <a:spcAft>
                <a:spcPts val="0"/>
              </a:spcAft>
              <a:buNone/>
            </a:pPr>
            <a:endParaRPr dirty="0"/>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33916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277513" y="2283538"/>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a:t>QUYỀN KHIẾU NẠI VÀ TỐ CÁO</a:t>
            </a:r>
            <a:br>
              <a:rPr lang="en" sz="3600"/>
            </a:br>
            <a:r>
              <a:rPr lang="en" sz="3600"/>
              <a:t>CỦA CÔNG DÂN</a:t>
            </a:r>
            <a:endParaRPr sz="3600"/>
          </a:p>
        </p:txBody>
      </p:sp>
      <p:sp>
        <p:nvSpPr>
          <p:cNvPr id="199" name="Google Shape;199;p44"/>
          <p:cNvSpPr txBox="1">
            <a:spLocks noGrp="1"/>
          </p:cNvSpPr>
          <p:nvPr>
            <p:ph type="subTitle" idx="1"/>
          </p:nvPr>
        </p:nvSpPr>
        <p:spPr>
          <a:xfrm rot="-132933">
            <a:off x="314102" y="3387740"/>
            <a:ext cx="8520670" cy="3005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dirty="0"/>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000"/>
              <a:t>KHÁM PHÁ</a:t>
            </a:r>
            <a:endParaRPr sz="7000"/>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TÌM HIỂU NỘI DUNG</a:t>
            </a:r>
          </a:p>
          <a:p>
            <a:pPr marL="0" lvl="0" indent="0" algn="ctr" rtl="0">
              <a:spcBef>
                <a:spcPts val="0"/>
              </a:spcBef>
              <a:spcAft>
                <a:spcPts val="0"/>
              </a:spcAft>
              <a:buNone/>
            </a:pPr>
            <a:r>
              <a:rPr lang="en"/>
              <a:t> BÀI HỌC</a:t>
            </a:r>
            <a:endParaRPr/>
          </a:p>
        </p:txBody>
      </p:sp>
    </p:spTree>
    <p:extLst>
      <p:ext uri="{BB962C8B-B14F-4D97-AF65-F5344CB8AC3E}">
        <p14:creationId xmlns:p14="http://schemas.microsoft.com/office/powerpoint/2010/main" val="838846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000"/>
              <a:t>KHÁI NIỆM QUYỀN KHIẾU NẠI VÀ TỐ CÁO</a:t>
            </a:r>
            <a:endParaRPr sz="40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TÌM HIỂU QUYỀN KHIẾU NẠI LÀ GÌ? QUYỀN TỐ CÁO LÀ GÌ?</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8347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22402">
            <a:off x="1602658" y="636963"/>
            <a:ext cx="6154994" cy="4090800"/>
          </a:xfrm>
          <a:prstGeom prst="rect">
            <a:avLst/>
          </a:prstGeom>
        </p:spPr>
        <p:txBody>
          <a:bodyPr spcFirstLastPara="1" wrap="square" lIns="0" tIns="0" rIns="0" bIns="0" anchor="ctr" anchorCtr="0">
            <a:noAutofit/>
          </a:bodyPr>
          <a:lstStyle/>
          <a:p>
            <a:r>
              <a:rPr lang="vi-VN" sz="4000" dirty="0">
                <a:solidFill>
                  <a:schemeClr val="bg2">
                    <a:lumMod val="10000"/>
                  </a:schemeClr>
                </a:solidFill>
              </a:rPr>
              <a:t>TÌNH HUỐNG:</a:t>
            </a:r>
            <a:br>
              <a:rPr lang="vi-VN" sz="4000" dirty="0">
                <a:solidFill>
                  <a:schemeClr val="bg2">
                    <a:lumMod val="10000"/>
                  </a:schemeClr>
                </a:solidFill>
              </a:rPr>
            </a:br>
            <a:r>
              <a:rPr lang="en-VN" sz="3200">
                <a:latin typeface="Calibri" panose="020F0502020204030204" pitchFamily="34" charset="0"/>
                <a:cs typeface="Calibri" panose="020F0502020204030204" pitchFamily="34" charset="0"/>
              </a:rPr>
              <a:t>Anh H bị giám đốc cho thôi việc không rõ lí do</a:t>
            </a:r>
            <a:endParaRPr lang="en-US" sz="4000" dirty="0">
              <a:solidFill>
                <a:schemeClr val="bg2">
                  <a:lumMod val="1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QUYỀN KHIẾU NẠI</a:t>
            </a:r>
            <a:endParaRPr/>
          </a:p>
        </p:txBody>
      </p:sp>
      <p:sp>
        <p:nvSpPr>
          <p:cNvPr id="450" name="Google Shape;450;p59"/>
          <p:cNvSpPr/>
          <p:nvPr/>
        </p:nvSpPr>
        <p:spPr>
          <a:xfrm>
            <a:off x="713225" y="2021151"/>
            <a:ext cx="2419420"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libri" panose="020F0502020204030204" pitchFamily="34" charset="0"/>
              <a:cs typeface="Calibri" panose="020F0502020204030204" pitchFamily="34" charset="0"/>
            </a:endParaRPr>
          </a:p>
        </p:txBody>
      </p:sp>
      <p:sp>
        <p:nvSpPr>
          <p:cNvPr id="451" name="Google Shape;451;p59"/>
          <p:cNvSpPr txBox="1">
            <a:spLocks noGrp="1"/>
          </p:cNvSpPr>
          <p:nvPr>
            <p:ph type="subTitle" idx="4294967295"/>
          </p:nvPr>
        </p:nvSpPr>
        <p:spPr>
          <a:xfrm rot="-564">
            <a:off x="865431" y="3158679"/>
            <a:ext cx="2163079" cy="548700"/>
          </a:xfrm>
          <a:prstGeom prst="rect">
            <a:avLst/>
          </a:prstGeom>
        </p:spPr>
        <p:txBody>
          <a:bodyPr spcFirstLastPara="1" wrap="square" lIns="0" tIns="0" rIns="0" bIns="0" anchor="t" anchorCtr="0">
            <a:noAutofit/>
          </a:bodyPr>
          <a:lstStyle/>
          <a:p>
            <a:pPr lvl="0" algn="just"/>
            <a:r>
              <a:rPr lang="en-US" sz="1800">
                <a:latin typeface="Calibri" panose="020F0502020204030204" pitchFamily="34" charset="0"/>
                <a:cs typeface="Calibri" panose="020F0502020204030204" pitchFamily="34" charset="0"/>
              </a:rPr>
              <a:t>Quyền của công dân</a:t>
            </a:r>
            <a:endParaRPr sz="2400">
              <a:latin typeface="Calibri" panose="020F0502020204030204" pitchFamily="34" charset="0"/>
              <a:cs typeface="Calibri" panose="020F0502020204030204" pitchFamily="34" charset="0"/>
            </a:endParaRPr>
          </a:p>
        </p:txBody>
      </p:sp>
      <p:sp>
        <p:nvSpPr>
          <p:cNvPr id="452" name="Google Shape;452;p59"/>
          <p:cNvSpPr txBox="1">
            <a:spLocks noGrp="1"/>
          </p:cNvSpPr>
          <p:nvPr>
            <p:ph type="subTitle" idx="4294967295"/>
          </p:nvPr>
        </p:nvSpPr>
        <p:spPr>
          <a:xfrm rot="-564">
            <a:off x="966494" y="2652625"/>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AI CÓ QUYỀN KHIẾU NẠI</a:t>
            </a:r>
            <a:endParaRPr sz="1800">
              <a:solidFill>
                <a:schemeClr val="accent3"/>
              </a:solidFill>
              <a:latin typeface="Raleway Thin"/>
              <a:ea typeface="Raleway Thin"/>
              <a:cs typeface="Raleway Thin"/>
              <a:sym typeface="Raleway Thin"/>
            </a:endParaRPr>
          </a:p>
        </p:txBody>
      </p:sp>
      <p:sp>
        <p:nvSpPr>
          <p:cNvPr id="453" name="Google Shape;453;p59"/>
          <p:cNvSpPr/>
          <p:nvPr/>
        </p:nvSpPr>
        <p:spPr>
          <a:xfrm>
            <a:off x="3494399" y="2021125"/>
            <a:ext cx="2419419" cy="29752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a:spLocks noGrp="1"/>
          </p:cNvSpPr>
          <p:nvPr>
            <p:ph type="subTitle" idx="4294967295"/>
          </p:nvPr>
        </p:nvSpPr>
        <p:spPr>
          <a:xfrm rot="-564">
            <a:off x="3630026" y="3128060"/>
            <a:ext cx="2163079" cy="1579753"/>
          </a:xfrm>
          <a:prstGeom prst="rect">
            <a:avLst/>
          </a:prstGeom>
        </p:spPr>
        <p:txBody>
          <a:bodyPr spcFirstLastPara="1" wrap="square" lIns="0" tIns="0" rIns="0" bIns="0" anchor="t" anchorCtr="0">
            <a:noAutofit/>
          </a:bodyPr>
          <a:lstStyle/>
          <a:p>
            <a:pPr lvl="0" algn="just"/>
            <a:r>
              <a:rPr lang="vi-VN" sz="1800">
                <a:latin typeface="Calibri" panose="020F0502020204030204" pitchFamily="34" charset="0"/>
                <a:cs typeface="Calibri" panose="020F0502020204030204" pitchFamily="34" charset="0"/>
              </a:rPr>
              <a:t>Đề nghị các cơ quan tổ chức có thẩm quyền xem xét lại các quyết định, hành vi hoặc quyết định kỉ luật </a:t>
            </a:r>
            <a:endParaRPr sz="2400">
              <a:latin typeface="Calibri" panose="020F0502020204030204" pitchFamily="34" charset="0"/>
              <a:cs typeface="Calibri" panose="020F0502020204030204" pitchFamily="34" charset="0"/>
            </a:endParaRPr>
          </a:p>
        </p:txBody>
      </p:sp>
      <p:sp>
        <p:nvSpPr>
          <p:cNvPr id="455" name="Google Shape;455;p59"/>
          <p:cNvSpPr txBox="1">
            <a:spLocks noGrp="1"/>
          </p:cNvSpPr>
          <p:nvPr>
            <p:ph type="subTitle" idx="4294967295"/>
          </p:nvPr>
        </p:nvSpPr>
        <p:spPr>
          <a:xfrm rot="-564">
            <a:off x="3760822" y="2678327"/>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KHIẾU NẠI ĐẾN NƠI NÀO?</a:t>
            </a:r>
            <a:endParaRPr sz="1800">
              <a:solidFill>
                <a:schemeClr val="accent3"/>
              </a:solidFill>
              <a:latin typeface="Raleway Thin"/>
              <a:ea typeface="Raleway Thin"/>
              <a:cs typeface="Raleway Thin"/>
              <a:sym typeface="Raleway Thin"/>
            </a:endParaRPr>
          </a:p>
        </p:txBody>
      </p:sp>
      <p:sp>
        <p:nvSpPr>
          <p:cNvPr id="456" name="Google Shape;456;p59"/>
          <p:cNvSpPr/>
          <p:nvPr/>
        </p:nvSpPr>
        <p:spPr>
          <a:xfrm>
            <a:off x="6275574" y="2021125"/>
            <a:ext cx="2366927" cy="289571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a:spLocks noGrp="1"/>
          </p:cNvSpPr>
          <p:nvPr>
            <p:ph type="subTitle" idx="4294967295"/>
          </p:nvPr>
        </p:nvSpPr>
        <p:spPr>
          <a:xfrm rot="-564">
            <a:off x="6377497" y="3119452"/>
            <a:ext cx="2163079" cy="548700"/>
          </a:xfrm>
          <a:prstGeom prst="rect">
            <a:avLst/>
          </a:prstGeom>
        </p:spPr>
        <p:txBody>
          <a:bodyPr spcFirstLastPara="1" wrap="square" lIns="0" tIns="0" rIns="0" bIns="0" anchor="t" anchorCtr="0">
            <a:noAutofit/>
          </a:bodyPr>
          <a:lstStyle/>
          <a:p>
            <a:pPr algn="just"/>
            <a:r>
              <a:rPr lang="en-US" sz="1800">
                <a:latin typeface="Calibri" panose="020F0502020204030204" pitchFamily="34" charset="0"/>
                <a:cs typeface="Calibri" panose="020F0502020204030204" pitchFamily="34" charset="0"/>
              </a:rPr>
              <a:t>Khi cho rằng quyết định đó trái pháp luật, xâm phạm quyền lợi ích hợp pháp của mình.</a:t>
            </a:r>
            <a:endParaRPr sz="2400">
              <a:latin typeface="Calibri" panose="020F0502020204030204" pitchFamily="34" charset="0"/>
              <a:cs typeface="Calibri" panose="020F0502020204030204" pitchFamily="34" charset="0"/>
            </a:endParaRPr>
          </a:p>
        </p:txBody>
      </p:sp>
      <p:sp>
        <p:nvSpPr>
          <p:cNvPr id="458" name="Google Shape;458;p59"/>
          <p:cNvSpPr txBox="1">
            <a:spLocks noGrp="1"/>
          </p:cNvSpPr>
          <p:nvPr>
            <p:ph type="subTitle" idx="4294967295"/>
          </p:nvPr>
        </p:nvSpPr>
        <p:spPr>
          <a:xfrm rot="-564">
            <a:off x="6393141" y="2512575"/>
            <a:ext cx="2163134"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800">
                <a:solidFill>
                  <a:schemeClr val="accent3"/>
                </a:solidFill>
                <a:latin typeface="Raleway Thin"/>
                <a:ea typeface="Raleway Thin"/>
                <a:cs typeface="Raleway Thin"/>
                <a:sym typeface="Raleway Thin"/>
              </a:rPr>
              <a:t>KHI NÀO KHIẾU NẠI</a:t>
            </a:r>
            <a:endParaRPr sz="1800">
              <a:solidFill>
                <a:schemeClr val="accent3"/>
              </a:solidFill>
              <a:latin typeface="Raleway Thin"/>
              <a:ea typeface="Raleway Thin"/>
              <a:cs typeface="Raleway Thin"/>
              <a:sym typeface="Raleway Thin"/>
            </a:endParaRP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extLst>
      <p:ext uri="{BB962C8B-B14F-4D97-AF65-F5344CB8AC3E}">
        <p14:creationId xmlns:p14="http://schemas.microsoft.com/office/powerpoint/2010/main" val="79156125"/>
      </p:ext>
    </p:extLst>
  </p:cSld>
  <p:clrMapOvr>
    <a:masterClrMapping/>
  </p:clrMapOvr>
</p:sld>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1839</Words>
  <Application>Microsoft Office PowerPoint</Application>
  <PresentationFormat>On-screen Show (16:9)</PresentationFormat>
  <Paragraphs>165</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Open Sans</vt:lpstr>
      <vt:lpstr>Calibri Light</vt:lpstr>
      <vt:lpstr>Raleway Thin</vt:lpstr>
      <vt:lpstr>Arial</vt:lpstr>
      <vt:lpstr>Calibri</vt:lpstr>
      <vt:lpstr>Introducing Myself by Slidesgo</vt:lpstr>
      <vt:lpstr>KHỞI ĐỘNG</vt:lpstr>
      <vt:lpstr>PowerPoint Presentation</vt:lpstr>
      <vt:lpstr>—KHỞI ĐỘNG</vt:lpstr>
      <vt:lpstr>CHỦ ĐỀ:  CÔNG DÂN VỚI  CÁC QUYỀN CƠ BẢN</vt:lpstr>
      <vt:lpstr>QUYỀN KHIẾU NẠI VÀ TỐ CÁO CỦA CÔNG DÂN</vt:lpstr>
      <vt:lpstr>KHÁM PHÁ</vt:lpstr>
      <vt:lpstr>KHÁI NIỆM QUYỀN KHIẾU NẠI VÀ TỐ CÁO</vt:lpstr>
      <vt:lpstr>TÌNH HUỐNG: Anh H bị giám đốc cho thôi việc không rõ lí do</vt:lpstr>
      <vt:lpstr>QUYỀN KHIẾU NẠI</vt:lpstr>
      <vt:lpstr>—KHÁI NIỆM QUYỀN KHIẾU NẠI</vt:lpstr>
      <vt:lpstr>TÌNH HUỐNG: Em nghi ngờ một địa điểm là nơi buôn bán, tiêm chích ma tuý</vt:lpstr>
      <vt:lpstr>QUYỀN TỐ CÁO</vt:lpstr>
      <vt:lpstr>—KHÁI NIỆM QUYỀN TỐ CÁO</vt:lpstr>
      <vt:lpstr>PHÂN BIỆT QUYỀN KHIẾU NẠI VÀ TỐ CÁO</vt:lpstr>
      <vt:lpstr>SO SÁNH KHIẾU NẠI VÀ TỐ CÁO</vt:lpstr>
      <vt:lpstr>PHÂN BIỆT QUYỀN KHIẾU NẠI TỐ CÁO</vt:lpstr>
      <vt:lpstr>Ý NGHĨA QUYỀN KHIẾU NẠI VÀ TỐ CÁO</vt:lpstr>
      <vt:lpstr>Ý NGHĨA QUYỀN KHIẾU NẠI TỐ CÁO</vt:lpstr>
      <vt:lpstr>LUYỆN TẬP</vt:lpstr>
      <vt:lpstr>T là học sinh chậm tiến, thường xuyên giao du với bọn xấu và bị chúng lôi kéo vào con đường hút chích. Có lần chúng bắt T phải lấy trộm tiền của các bạn cùng lớp để nộp cho chúng. Là bạn học cùng lớp với T, em sẽ làm gì để giúp đỡ bạn ?</vt:lpstr>
      <vt:lpstr>XỬ LÝ TÌNH HUỐNG</vt:lpstr>
      <vt:lpstr>T là học sinh chậm tiến, thường xuyên giao du với bọn xấu và bị chúng lôi kéo vào con đường hút chích. Có lần chúng bắt T phải lấy trộm tiền của các bạn cùng lớp để nộp cho chúng. Là bạn học cùng lớp với T, em sẽ làm gì để giúp đỡ bạn ?</vt:lpstr>
      <vt:lpstr>VẬN DỤNG</vt:lpstr>
      <vt:lpstr>THẢO LUẬN NHÓM – NX Ý KIẾN DƯỚI ĐÂY</vt:lpstr>
      <vt:lpstr>II. QUYỀN TỰ DO NGÔN LUẬN CỦA CÔNG DÂN</vt:lpstr>
      <vt:lpstr>—KHỞI ĐỘNG</vt:lpstr>
      <vt:lpstr>—KHỞI ĐỘNG</vt:lpstr>
      <vt:lpstr>KHÁI NIỆM QUYỀN TỰ DO NGÔN LUẬN</vt:lpstr>
      <vt:lpstr>ĐẶT VẤN ĐỀ</vt:lpstr>
      <vt:lpstr>—KHÁI NIỆM QUYỀN TỰ DO NGÔN LUẬN</vt:lpstr>
      <vt:lpstr>CÁC QUY ĐỊNH VỀ  QUYỀN TỰ DO  NGÔN LUẬN</vt:lpstr>
      <vt:lpstr>CÁC QUY ĐỊNH VỀ QUYỀN TỰ DO NGÔN LUẬN</vt:lpstr>
      <vt:lpstr>LUYỆN TẬP</vt:lpstr>
      <vt:lpstr>TRONG CÁC TÌNH HUỐNG DƯỚI ĐÂY, TÌNH HUỐNG NÀO THỂ HIỆN QUYỀN TỰ ĐO NGÔN LUẬN CỦA CÔNG DÂN ?</vt:lpstr>
      <vt:lpstr>VẬN DỤNG</vt:lpstr>
      <vt:lpstr>Hiện nay trên đài phát thanh, truyền hình và một số báo có mở những chuyên mục để công dân tham gia đóng góp ý kiến, trình bày thắc mắc, phản ánh nguyện vọng của mình. Em hãy nêu tên một vài chuyên mục mà em biết.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MYSELF</dc:title>
  <cp:lastModifiedBy>Phạm Phương Trang</cp:lastModifiedBy>
  <cp:revision>24</cp:revision>
  <dcterms:modified xsi:type="dcterms:W3CDTF">2022-02-04T17:08:22Z</dcterms:modified>
</cp:coreProperties>
</file>