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02" r:id="rId2"/>
    <p:sldId id="348" r:id="rId3"/>
    <p:sldId id="403" r:id="rId4"/>
    <p:sldId id="350" r:id="rId5"/>
    <p:sldId id="342" r:id="rId6"/>
    <p:sldId id="401" r:id="rId7"/>
    <p:sldId id="400" r:id="rId8"/>
    <p:sldId id="274" r:id="rId9"/>
    <p:sldId id="372" r:id="rId10"/>
    <p:sldId id="378" r:id="rId11"/>
    <p:sldId id="297" r:id="rId12"/>
    <p:sldId id="396" r:id="rId13"/>
    <p:sldId id="397" r:id="rId14"/>
    <p:sldId id="398" r:id="rId15"/>
    <p:sldId id="399" r:id="rId16"/>
    <p:sldId id="301" r:id="rId17"/>
    <p:sldId id="361" r:id="rId18"/>
    <p:sldId id="362" r:id="rId19"/>
    <p:sldId id="404" r:id="rId20"/>
  </p:sldIdLst>
  <p:sldSz cx="12192000" cy="6858000"/>
  <p:notesSz cx="6858000" cy="9144000"/>
  <p:embeddedFontLst>
    <p:embeddedFont>
      <p:font typeface="Roboto" panose="020B0604020202020204" charset="0"/>
      <p:regular r:id="rId21"/>
      <p:bold r:id="rId22"/>
      <p:italic r:id="rId23"/>
      <p:boldItalic r:id="rId24"/>
    </p:embeddedFont>
    <p:embeddedFont>
      <p:font typeface="MyriadPro-Regular" panose="020B0503030403020204" charset="0"/>
      <p:regular r:id="rId25"/>
    </p:embeddedFont>
    <p:embeddedFont>
      <p:font typeface=".VnTime" panose="020B7200000000000000" pitchFamily="34" charset="0"/>
      <p:regular r:id="rId26"/>
      <p:bold r:id="rId27"/>
      <p:italic r:id="rId28"/>
      <p:boldItalic r:id="rId29"/>
    </p:embeddedFont>
    <p:embeddedFont>
      <p:font typeface="Constantia" panose="02030602050306030303" pitchFamily="18"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822" initials="u" lastIdx="3" clrIdx="0">
    <p:extLst>
      <p:ext uri="{19B8F6BF-5375-455C-9EA6-DF929625EA0E}">
        <p15:presenceInfo xmlns:p15="http://schemas.microsoft.com/office/powerpoint/2012/main" userId="S::user822@sfzcs.onmicrosoft.com::331031e0-aab3-4edc-875c-fe4ab02327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353"/>
    <a:srgbClr val="FF7979"/>
    <a:srgbClr val="FFAFAF"/>
    <a:srgbClr val="FFD9D9"/>
    <a:srgbClr val="52C4D3"/>
    <a:srgbClr val="CFAFE7"/>
    <a:srgbClr val="E6E6E6"/>
    <a:srgbClr val="FFFFCC"/>
    <a:srgbClr val="934BC9"/>
    <a:srgbClr val="95DA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7.svg"/><Relationship Id="rId1" Type="http://schemas.openxmlformats.org/officeDocument/2006/relationships/image" Target="../media/image13.png"/><Relationship Id="rId6" Type="http://schemas.openxmlformats.org/officeDocument/2006/relationships/image" Target="../media/image21.svg"/><Relationship Id="rId5" Type="http://schemas.openxmlformats.org/officeDocument/2006/relationships/image" Target="../media/image15.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7.svg"/><Relationship Id="rId1" Type="http://schemas.openxmlformats.org/officeDocument/2006/relationships/image" Target="../media/image13.png"/><Relationship Id="rId6" Type="http://schemas.openxmlformats.org/officeDocument/2006/relationships/image" Target="../media/image21.svg"/><Relationship Id="rId5" Type="http://schemas.openxmlformats.org/officeDocument/2006/relationships/image" Target="../media/image15.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A7A5AF-7546-4F0C-8FD8-673A0AD3507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71F28C9-8680-48F1-96FF-85525BDCC916}">
      <dgm:prSet custT="1"/>
      <dgm:spPr/>
      <dgm:t>
        <a:bodyPr/>
        <a:lstStyle/>
        <a:p>
          <a:pPr algn="l">
            <a:lnSpc>
              <a:spcPct val="100000"/>
            </a:lnSpc>
          </a:pPr>
          <a:r>
            <a:rPr lang="en-US" sz="2000"/>
            <a:t>Learn new words and practice with the new language of Unit 9.</a:t>
          </a:r>
        </a:p>
      </dgm:t>
    </dgm:pt>
    <dgm:pt modelId="{0D1F55CA-AA6F-4E28-B2EC-346ED369D51B}" type="parTrans" cxnId="{A8F8F7A4-8098-4EA4-9F5E-8023CAB79AF6}">
      <dgm:prSet/>
      <dgm:spPr/>
      <dgm:t>
        <a:bodyPr/>
        <a:lstStyle/>
        <a:p>
          <a:endParaRPr lang="en-US"/>
        </a:p>
      </dgm:t>
    </dgm:pt>
    <dgm:pt modelId="{AEB94F24-5F4E-4A17-B1BE-79EAD577E8FC}" type="sibTrans" cxnId="{A8F8F7A4-8098-4EA4-9F5E-8023CAB79AF6}">
      <dgm:prSet/>
      <dgm:spPr/>
      <dgm:t>
        <a:bodyPr/>
        <a:lstStyle/>
        <a:p>
          <a:endParaRPr lang="en-US"/>
        </a:p>
      </dgm:t>
    </dgm:pt>
    <dgm:pt modelId="{92F5CAFC-822B-4DC9-B806-CFF1C7BEC088}">
      <dgm:prSet custT="1"/>
      <dgm:spPr/>
      <dgm:t>
        <a:bodyPr/>
        <a:lstStyle/>
        <a:p>
          <a:pPr algn="l">
            <a:lnSpc>
              <a:spcPct val="100000"/>
            </a:lnSpc>
          </a:pPr>
          <a:r>
            <a:rPr lang="vi-VN" sz="1700"/>
            <a:t>- </a:t>
          </a:r>
          <a:r>
            <a:rPr lang="vi-VN" sz="2000"/>
            <a:t>Do the exercise in the Workbook (Page</a:t>
          </a:r>
          <a:r>
            <a:rPr lang="en-US" sz="2000"/>
            <a:t>s</a:t>
          </a:r>
          <a:r>
            <a:rPr lang="vi-VN" sz="2000"/>
            <a:t> 70</a:t>
          </a:r>
          <a:r>
            <a:rPr lang="en-US" sz="2000"/>
            <a:t> &amp; 71</a:t>
          </a:r>
          <a:r>
            <a:rPr lang="vi-VN" sz="2000"/>
            <a:t>)</a:t>
          </a:r>
          <a:endParaRPr lang="en-US" sz="2000"/>
        </a:p>
      </dgm:t>
    </dgm:pt>
    <dgm:pt modelId="{BC9EBA03-4DF0-49E3-AA17-6B032BE9A73C}" type="parTrans" cxnId="{0CE0B8EC-2836-4BD3-9E99-2F87EA6B620E}">
      <dgm:prSet/>
      <dgm:spPr/>
      <dgm:t>
        <a:bodyPr/>
        <a:lstStyle/>
        <a:p>
          <a:endParaRPr lang="en-US"/>
        </a:p>
      </dgm:t>
    </dgm:pt>
    <dgm:pt modelId="{E1150F32-ACC9-4052-99DF-B94963889B61}" type="sibTrans" cxnId="{0CE0B8EC-2836-4BD3-9E99-2F87EA6B620E}">
      <dgm:prSet/>
      <dgm:spPr/>
      <dgm:t>
        <a:bodyPr/>
        <a:lstStyle/>
        <a:p>
          <a:endParaRPr lang="en-US"/>
        </a:p>
      </dgm:t>
    </dgm:pt>
    <dgm:pt modelId="{B9603BDC-923D-48BF-AF99-650467DF3905}">
      <dgm:prSet custT="1"/>
      <dgm:spPr/>
      <dgm:t>
        <a:bodyPr/>
        <a:lstStyle/>
        <a:p>
          <a:pPr algn="l">
            <a:lnSpc>
              <a:spcPct val="100000"/>
            </a:lnSpc>
          </a:pPr>
          <a:r>
            <a:rPr lang="en-US" sz="2000"/>
            <a:t>- Write a paragraph about your favorite home in future.</a:t>
          </a:r>
        </a:p>
      </dgm:t>
    </dgm:pt>
    <dgm:pt modelId="{D6AD9A26-5261-4D29-9205-A00AEB1D52F8}" type="parTrans" cxnId="{DDCDDB37-1F55-4A47-B3A9-285077191C2A}">
      <dgm:prSet/>
      <dgm:spPr/>
      <dgm:t>
        <a:bodyPr/>
        <a:lstStyle/>
        <a:p>
          <a:endParaRPr lang="en-US"/>
        </a:p>
      </dgm:t>
    </dgm:pt>
    <dgm:pt modelId="{A9EA8BAD-A5E4-4ECC-B689-898FDB696661}" type="sibTrans" cxnId="{DDCDDB37-1F55-4A47-B3A9-285077191C2A}">
      <dgm:prSet/>
      <dgm:spPr/>
      <dgm:t>
        <a:bodyPr/>
        <a:lstStyle/>
        <a:p>
          <a:endParaRPr lang="en-US"/>
        </a:p>
      </dgm:t>
    </dgm:pt>
    <dgm:pt modelId="{64C1A762-3520-4B7F-850F-4EECF392CE04}">
      <dgm:prSet custT="1"/>
      <dgm:spPr/>
      <dgm:t>
        <a:bodyPr/>
        <a:lstStyle/>
        <a:p>
          <a:pPr algn="l">
            <a:lnSpc>
              <a:spcPct val="100000"/>
            </a:lnSpc>
          </a:pPr>
          <a:r>
            <a:rPr lang="en-US" sz="2000"/>
            <a:t>- Be well-prepared for the next lesson Unit 10 Lesson, page 78</a:t>
          </a:r>
        </a:p>
      </dgm:t>
    </dgm:pt>
    <dgm:pt modelId="{67B87F52-F6FA-4392-9899-701FBCAA626F}" type="parTrans" cxnId="{68950C2E-220C-471F-BBEF-723C951BE6BA}">
      <dgm:prSet/>
      <dgm:spPr/>
      <dgm:t>
        <a:bodyPr/>
        <a:lstStyle/>
        <a:p>
          <a:endParaRPr lang="en-US"/>
        </a:p>
      </dgm:t>
    </dgm:pt>
    <dgm:pt modelId="{239CD141-FA42-43E9-A2AA-8D289CE3FF39}" type="sibTrans" cxnId="{68950C2E-220C-471F-BBEF-723C951BE6BA}">
      <dgm:prSet/>
      <dgm:spPr/>
      <dgm:t>
        <a:bodyPr/>
        <a:lstStyle/>
        <a:p>
          <a:endParaRPr lang="en-US"/>
        </a:p>
      </dgm:t>
    </dgm:pt>
    <dgm:pt modelId="{BA4893F1-1509-4A67-A396-5865548AE719}" type="pres">
      <dgm:prSet presAssocID="{5EA7A5AF-7546-4F0C-8FD8-673A0AD35077}" presName="root" presStyleCnt="0">
        <dgm:presLayoutVars>
          <dgm:dir/>
          <dgm:resizeHandles val="exact"/>
        </dgm:presLayoutVars>
      </dgm:prSet>
      <dgm:spPr/>
      <dgm:t>
        <a:bodyPr/>
        <a:lstStyle/>
        <a:p>
          <a:endParaRPr lang="en-US"/>
        </a:p>
      </dgm:t>
    </dgm:pt>
    <dgm:pt modelId="{D05E5481-2CA6-473E-A841-B87D49BDD8F5}" type="pres">
      <dgm:prSet presAssocID="{671F28C9-8680-48F1-96FF-85525BDCC916}" presName="compNode" presStyleCnt="0"/>
      <dgm:spPr/>
    </dgm:pt>
    <dgm:pt modelId="{559D4A44-5727-4B4F-94E2-60B559F0B844}" type="pres">
      <dgm:prSet presAssocID="{671F28C9-8680-48F1-96FF-85525BDCC91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US"/>
        </a:p>
      </dgm:t>
      <dgm:extLst>
        <a:ext uri="{E40237B7-FDA0-4F09-8148-C483321AD2D9}">
          <dgm14:cNvPr xmlns:dgm14="http://schemas.microsoft.com/office/drawing/2010/diagram" id="0" name="" descr="Books"/>
        </a:ext>
      </dgm:extLst>
    </dgm:pt>
    <dgm:pt modelId="{B1F8980F-19BC-4874-A574-A5F666002429}" type="pres">
      <dgm:prSet presAssocID="{671F28C9-8680-48F1-96FF-85525BDCC916}" presName="spaceRect" presStyleCnt="0"/>
      <dgm:spPr/>
    </dgm:pt>
    <dgm:pt modelId="{D0EE50CE-8170-4804-9598-BE64BD69082C}" type="pres">
      <dgm:prSet presAssocID="{671F28C9-8680-48F1-96FF-85525BDCC916}" presName="textRect" presStyleLbl="revTx" presStyleIdx="0" presStyleCnt="4" custScaleX="151508">
        <dgm:presLayoutVars>
          <dgm:chMax val="1"/>
          <dgm:chPref val="1"/>
        </dgm:presLayoutVars>
      </dgm:prSet>
      <dgm:spPr/>
      <dgm:t>
        <a:bodyPr/>
        <a:lstStyle/>
        <a:p>
          <a:endParaRPr lang="en-US"/>
        </a:p>
      </dgm:t>
    </dgm:pt>
    <dgm:pt modelId="{4206DBFD-3BD7-4DFE-ADFE-E71165EDD42D}" type="pres">
      <dgm:prSet presAssocID="{AEB94F24-5F4E-4A17-B1BE-79EAD577E8FC}" presName="sibTrans" presStyleCnt="0"/>
      <dgm:spPr/>
    </dgm:pt>
    <dgm:pt modelId="{F4E672CD-46AA-41B5-BF28-20DCB0FCA77C}" type="pres">
      <dgm:prSet presAssocID="{92F5CAFC-822B-4DC9-B806-CFF1C7BEC088}" presName="compNode" presStyleCnt="0"/>
      <dgm:spPr/>
    </dgm:pt>
    <dgm:pt modelId="{E3ED33D1-906E-4C56-844E-9517DD2DE123}" type="pres">
      <dgm:prSet presAssocID="{92F5CAFC-822B-4DC9-B806-CFF1C7BEC088}"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en-US"/>
        </a:p>
      </dgm:t>
      <dgm:extLst>
        <a:ext uri="{E40237B7-FDA0-4F09-8148-C483321AD2D9}">
          <dgm14:cNvPr xmlns:dgm14="http://schemas.microsoft.com/office/drawing/2010/diagram" id="0" name="" descr="Closed Book"/>
        </a:ext>
      </dgm:extLst>
    </dgm:pt>
    <dgm:pt modelId="{40167E9C-9E89-4075-A83D-5B53785CBBF5}" type="pres">
      <dgm:prSet presAssocID="{92F5CAFC-822B-4DC9-B806-CFF1C7BEC088}" presName="spaceRect" presStyleCnt="0"/>
      <dgm:spPr/>
    </dgm:pt>
    <dgm:pt modelId="{63D8A9C2-C69A-41A5-B69D-8F647D5D8C93}" type="pres">
      <dgm:prSet presAssocID="{92F5CAFC-822B-4DC9-B806-CFF1C7BEC088}" presName="textRect" presStyleLbl="revTx" presStyleIdx="1" presStyleCnt="4" custLinFactNeighborX="14785" custLinFactNeighborY="16059">
        <dgm:presLayoutVars>
          <dgm:chMax val="1"/>
          <dgm:chPref val="1"/>
        </dgm:presLayoutVars>
      </dgm:prSet>
      <dgm:spPr/>
      <dgm:t>
        <a:bodyPr/>
        <a:lstStyle/>
        <a:p>
          <a:endParaRPr lang="en-US"/>
        </a:p>
      </dgm:t>
    </dgm:pt>
    <dgm:pt modelId="{08BD9D0F-012A-400A-B20F-D9B2FF818509}" type="pres">
      <dgm:prSet presAssocID="{E1150F32-ACC9-4052-99DF-B94963889B61}" presName="sibTrans" presStyleCnt="0"/>
      <dgm:spPr/>
    </dgm:pt>
    <dgm:pt modelId="{EA2AEBDD-BB10-4DDC-88EE-5C645D2992EB}" type="pres">
      <dgm:prSet presAssocID="{B9603BDC-923D-48BF-AF99-650467DF3905}" presName="compNode" presStyleCnt="0"/>
      <dgm:spPr/>
    </dgm:pt>
    <dgm:pt modelId="{D46F6415-88C2-4D6D-85D4-0C98A944BACE}" type="pres">
      <dgm:prSet presAssocID="{B9603BDC-923D-48BF-AF99-650467DF39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en-US"/>
        </a:p>
      </dgm:t>
      <dgm:extLst>
        <a:ext uri="{E40237B7-FDA0-4F09-8148-C483321AD2D9}">
          <dgm14:cNvPr xmlns:dgm14="http://schemas.microsoft.com/office/drawing/2010/diagram" id="0" name="" descr="Pencil"/>
        </a:ext>
      </dgm:extLst>
    </dgm:pt>
    <dgm:pt modelId="{1B117042-1610-4FBF-9858-D124A20B5DA1}" type="pres">
      <dgm:prSet presAssocID="{B9603BDC-923D-48BF-AF99-650467DF3905}" presName="spaceRect" presStyleCnt="0"/>
      <dgm:spPr/>
    </dgm:pt>
    <dgm:pt modelId="{B440E07B-3CCE-4DFD-B153-BAA2FE562059}" type="pres">
      <dgm:prSet presAssocID="{B9603BDC-923D-48BF-AF99-650467DF3905}" presName="textRect" presStyleLbl="revTx" presStyleIdx="2" presStyleCnt="4" custScaleX="180547" custLinFactNeighborX="3548" custLinFactNeighborY="2730">
        <dgm:presLayoutVars>
          <dgm:chMax val="1"/>
          <dgm:chPref val="1"/>
        </dgm:presLayoutVars>
      </dgm:prSet>
      <dgm:spPr/>
      <dgm:t>
        <a:bodyPr/>
        <a:lstStyle/>
        <a:p>
          <a:endParaRPr lang="en-US"/>
        </a:p>
      </dgm:t>
    </dgm:pt>
    <dgm:pt modelId="{BAA2C746-4F65-4747-AC13-416B079B08FC}" type="pres">
      <dgm:prSet presAssocID="{A9EA8BAD-A5E4-4ECC-B689-898FDB696661}" presName="sibTrans" presStyleCnt="0"/>
      <dgm:spPr/>
    </dgm:pt>
    <dgm:pt modelId="{1D1519E7-2AC6-4538-A86B-95695A232114}" type="pres">
      <dgm:prSet presAssocID="{64C1A762-3520-4B7F-850F-4EECF392CE04}" presName="compNode" presStyleCnt="0"/>
      <dgm:spPr/>
    </dgm:pt>
    <dgm:pt modelId="{E3C8F04A-3363-4A70-B676-9034C2C3E6CB}" type="pres">
      <dgm:prSet presAssocID="{64C1A762-3520-4B7F-850F-4EECF392CE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t>
        <a:bodyPr/>
        <a:lstStyle/>
        <a:p>
          <a:endParaRPr lang="en-US"/>
        </a:p>
      </dgm:t>
      <dgm:extLst>
        <a:ext uri="{E40237B7-FDA0-4F09-8148-C483321AD2D9}">
          <dgm14:cNvPr xmlns:dgm14="http://schemas.microsoft.com/office/drawing/2010/diagram" id="0" name="" descr="Classroom"/>
        </a:ext>
      </dgm:extLst>
    </dgm:pt>
    <dgm:pt modelId="{4EF24928-D960-4C6D-B2FC-F2FA8D2C21E4}" type="pres">
      <dgm:prSet presAssocID="{64C1A762-3520-4B7F-850F-4EECF392CE04}" presName="spaceRect" presStyleCnt="0"/>
      <dgm:spPr/>
    </dgm:pt>
    <dgm:pt modelId="{733C4DB3-E8AB-463B-B759-BD197ED36A38}" type="pres">
      <dgm:prSet presAssocID="{64C1A762-3520-4B7F-850F-4EECF392CE04}" presName="textRect" presStyleLbl="revTx" presStyleIdx="3" presStyleCnt="4" custScaleX="131976">
        <dgm:presLayoutVars>
          <dgm:chMax val="1"/>
          <dgm:chPref val="1"/>
        </dgm:presLayoutVars>
      </dgm:prSet>
      <dgm:spPr/>
      <dgm:t>
        <a:bodyPr/>
        <a:lstStyle/>
        <a:p>
          <a:endParaRPr lang="en-US"/>
        </a:p>
      </dgm:t>
    </dgm:pt>
  </dgm:ptLst>
  <dgm:cxnLst>
    <dgm:cxn modelId="{68950C2E-220C-471F-BBEF-723C951BE6BA}" srcId="{5EA7A5AF-7546-4F0C-8FD8-673A0AD35077}" destId="{64C1A762-3520-4B7F-850F-4EECF392CE04}" srcOrd="3" destOrd="0" parTransId="{67B87F52-F6FA-4392-9899-701FBCAA626F}" sibTransId="{239CD141-FA42-43E9-A2AA-8D289CE3FF39}"/>
    <dgm:cxn modelId="{DDCDDB37-1F55-4A47-B3A9-285077191C2A}" srcId="{5EA7A5AF-7546-4F0C-8FD8-673A0AD35077}" destId="{B9603BDC-923D-48BF-AF99-650467DF3905}" srcOrd="2" destOrd="0" parTransId="{D6AD9A26-5261-4D29-9205-A00AEB1D52F8}" sibTransId="{A9EA8BAD-A5E4-4ECC-B689-898FDB696661}"/>
    <dgm:cxn modelId="{A8F8F7A4-8098-4EA4-9F5E-8023CAB79AF6}" srcId="{5EA7A5AF-7546-4F0C-8FD8-673A0AD35077}" destId="{671F28C9-8680-48F1-96FF-85525BDCC916}" srcOrd="0" destOrd="0" parTransId="{0D1F55CA-AA6F-4E28-B2EC-346ED369D51B}" sibTransId="{AEB94F24-5F4E-4A17-B1BE-79EAD577E8FC}"/>
    <dgm:cxn modelId="{437AA150-2E03-4864-8C4E-C2A6AC50B9EA}" type="presOf" srcId="{B9603BDC-923D-48BF-AF99-650467DF3905}" destId="{B440E07B-3CCE-4DFD-B153-BAA2FE562059}" srcOrd="0" destOrd="0" presId="urn:microsoft.com/office/officeart/2018/2/layout/IconLabelList"/>
    <dgm:cxn modelId="{9FC5D1E5-74AA-428F-BFDA-2D24658303BE}" type="presOf" srcId="{5EA7A5AF-7546-4F0C-8FD8-673A0AD35077}" destId="{BA4893F1-1509-4A67-A396-5865548AE719}" srcOrd="0" destOrd="0" presId="urn:microsoft.com/office/officeart/2018/2/layout/IconLabelList"/>
    <dgm:cxn modelId="{97EE72F1-4B15-4238-A632-9A8F47D65EEB}" type="presOf" srcId="{64C1A762-3520-4B7F-850F-4EECF392CE04}" destId="{733C4DB3-E8AB-463B-B759-BD197ED36A38}" srcOrd="0" destOrd="0" presId="urn:microsoft.com/office/officeart/2018/2/layout/IconLabelList"/>
    <dgm:cxn modelId="{0CE0B8EC-2836-4BD3-9E99-2F87EA6B620E}" srcId="{5EA7A5AF-7546-4F0C-8FD8-673A0AD35077}" destId="{92F5CAFC-822B-4DC9-B806-CFF1C7BEC088}" srcOrd="1" destOrd="0" parTransId="{BC9EBA03-4DF0-49E3-AA17-6B032BE9A73C}" sibTransId="{E1150F32-ACC9-4052-99DF-B94963889B61}"/>
    <dgm:cxn modelId="{45B169A4-BAF7-4A29-BCCD-BCC9C175F249}" type="presOf" srcId="{92F5CAFC-822B-4DC9-B806-CFF1C7BEC088}" destId="{63D8A9C2-C69A-41A5-B69D-8F647D5D8C93}" srcOrd="0" destOrd="0" presId="urn:microsoft.com/office/officeart/2018/2/layout/IconLabelList"/>
    <dgm:cxn modelId="{C760D74E-1EAA-485C-8C41-6E6C271D8B3E}" type="presOf" srcId="{671F28C9-8680-48F1-96FF-85525BDCC916}" destId="{D0EE50CE-8170-4804-9598-BE64BD69082C}" srcOrd="0" destOrd="0" presId="urn:microsoft.com/office/officeart/2018/2/layout/IconLabelList"/>
    <dgm:cxn modelId="{329FAFC8-64AF-4632-BE75-1D787E0C0F98}" type="presParOf" srcId="{BA4893F1-1509-4A67-A396-5865548AE719}" destId="{D05E5481-2CA6-473E-A841-B87D49BDD8F5}" srcOrd="0" destOrd="0" presId="urn:microsoft.com/office/officeart/2018/2/layout/IconLabelList"/>
    <dgm:cxn modelId="{51367037-FBF5-404A-994F-075634284B24}" type="presParOf" srcId="{D05E5481-2CA6-473E-A841-B87D49BDD8F5}" destId="{559D4A44-5727-4B4F-94E2-60B559F0B844}" srcOrd="0" destOrd="0" presId="urn:microsoft.com/office/officeart/2018/2/layout/IconLabelList"/>
    <dgm:cxn modelId="{E0ABAC8F-9DD9-4FF6-9287-49F784C8163E}" type="presParOf" srcId="{D05E5481-2CA6-473E-A841-B87D49BDD8F5}" destId="{B1F8980F-19BC-4874-A574-A5F666002429}" srcOrd="1" destOrd="0" presId="urn:microsoft.com/office/officeart/2018/2/layout/IconLabelList"/>
    <dgm:cxn modelId="{EBFC3759-D18A-453A-B000-CED85189172E}" type="presParOf" srcId="{D05E5481-2CA6-473E-A841-B87D49BDD8F5}" destId="{D0EE50CE-8170-4804-9598-BE64BD69082C}" srcOrd="2" destOrd="0" presId="urn:microsoft.com/office/officeart/2018/2/layout/IconLabelList"/>
    <dgm:cxn modelId="{6951FD1F-3261-4137-9E41-236BD87BDE33}" type="presParOf" srcId="{BA4893F1-1509-4A67-A396-5865548AE719}" destId="{4206DBFD-3BD7-4DFE-ADFE-E71165EDD42D}" srcOrd="1" destOrd="0" presId="urn:microsoft.com/office/officeart/2018/2/layout/IconLabelList"/>
    <dgm:cxn modelId="{9E15586D-271A-4D8B-946F-96FD7D335E5E}" type="presParOf" srcId="{BA4893F1-1509-4A67-A396-5865548AE719}" destId="{F4E672CD-46AA-41B5-BF28-20DCB0FCA77C}" srcOrd="2" destOrd="0" presId="urn:microsoft.com/office/officeart/2018/2/layout/IconLabelList"/>
    <dgm:cxn modelId="{0B286BA1-52A2-4170-8536-C0FF85416D26}" type="presParOf" srcId="{F4E672CD-46AA-41B5-BF28-20DCB0FCA77C}" destId="{E3ED33D1-906E-4C56-844E-9517DD2DE123}" srcOrd="0" destOrd="0" presId="urn:microsoft.com/office/officeart/2018/2/layout/IconLabelList"/>
    <dgm:cxn modelId="{C5160778-0C3F-4DDD-8168-265E16ADF605}" type="presParOf" srcId="{F4E672CD-46AA-41B5-BF28-20DCB0FCA77C}" destId="{40167E9C-9E89-4075-A83D-5B53785CBBF5}" srcOrd="1" destOrd="0" presId="urn:microsoft.com/office/officeart/2018/2/layout/IconLabelList"/>
    <dgm:cxn modelId="{799386F2-4582-4434-BCEC-23AEF856CE43}" type="presParOf" srcId="{F4E672CD-46AA-41B5-BF28-20DCB0FCA77C}" destId="{63D8A9C2-C69A-41A5-B69D-8F647D5D8C93}" srcOrd="2" destOrd="0" presId="urn:microsoft.com/office/officeart/2018/2/layout/IconLabelList"/>
    <dgm:cxn modelId="{BC43614E-849D-40A6-8D2A-93CBBB98D924}" type="presParOf" srcId="{BA4893F1-1509-4A67-A396-5865548AE719}" destId="{08BD9D0F-012A-400A-B20F-D9B2FF818509}" srcOrd="3" destOrd="0" presId="urn:microsoft.com/office/officeart/2018/2/layout/IconLabelList"/>
    <dgm:cxn modelId="{A16A5A9C-EEB5-4168-B177-A110A0D372C4}" type="presParOf" srcId="{BA4893F1-1509-4A67-A396-5865548AE719}" destId="{EA2AEBDD-BB10-4DDC-88EE-5C645D2992EB}" srcOrd="4" destOrd="0" presId="urn:microsoft.com/office/officeart/2018/2/layout/IconLabelList"/>
    <dgm:cxn modelId="{7437BC49-DFE9-4957-B57B-5A011BE35775}" type="presParOf" srcId="{EA2AEBDD-BB10-4DDC-88EE-5C645D2992EB}" destId="{D46F6415-88C2-4D6D-85D4-0C98A944BACE}" srcOrd="0" destOrd="0" presId="urn:microsoft.com/office/officeart/2018/2/layout/IconLabelList"/>
    <dgm:cxn modelId="{D9D3D993-0C58-448D-AB2F-E43FBA0EBCAE}" type="presParOf" srcId="{EA2AEBDD-BB10-4DDC-88EE-5C645D2992EB}" destId="{1B117042-1610-4FBF-9858-D124A20B5DA1}" srcOrd="1" destOrd="0" presId="urn:microsoft.com/office/officeart/2018/2/layout/IconLabelList"/>
    <dgm:cxn modelId="{E5B2E8F5-2D07-4CE0-90C8-968A298C038C}" type="presParOf" srcId="{EA2AEBDD-BB10-4DDC-88EE-5C645D2992EB}" destId="{B440E07B-3CCE-4DFD-B153-BAA2FE562059}" srcOrd="2" destOrd="0" presId="urn:microsoft.com/office/officeart/2018/2/layout/IconLabelList"/>
    <dgm:cxn modelId="{507C9E01-BF1B-48B6-B4C3-749CBF4D51D3}" type="presParOf" srcId="{BA4893F1-1509-4A67-A396-5865548AE719}" destId="{BAA2C746-4F65-4747-AC13-416B079B08FC}" srcOrd="5" destOrd="0" presId="urn:microsoft.com/office/officeart/2018/2/layout/IconLabelList"/>
    <dgm:cxn modelId="{919CB31E-3A96-4655-A278-2B7BD024565F}" type="presParOf" srcId="{BA4893F1-1509-4A67-A396-5865548AE719}" destId="{1D1519E7-2AC6-4538-A86B-95695A232114}" srcOrd="6" destOrd="0" presId="urn:microsoft.com/office/officeart/2018/2/layout/IconLabelList"/>
    <dgm:cxn modelId="{74D389B5-2BF8-4EAE-8CE3-F6D3797BF599}" type="presParOf" srcId="{1D1519E7-2AC6-4538-A86B-95695A232114}" destId="{E3C8F04A-3363-4A70-B676-9034C2C3E6CB}" srcOrd="0" destOrd="0" presId="urn:microsoft.com/office/officeart/2018/2/layout/IconLabelList"/>
    <dgm:cxn modelId="{7BBF2318-6D1F-4F29-B0E3-A510AF1988BC}" type="presParOf" srcId="{1D1519E7-2AC6-4538-A86B-95695A232114}" destId="{4EF24928-D960-4C6D-B2FC-F2FA8D2C21E4}" srcOrd="1" destOrd="0" presId="urn:microsoft.com/office/officeart/2018/2/layout/IconLabelList"/>
    <dgm:cxn modelId="{7FFCBD9E-BFD2-453E-B784-D6BB45255CEB}" type="presParOf" srcId="{1D1519E7-2AC6-4538-A86B-95695A232114}" destId="{733C4DB3-E8AB-463B-B759-BD197ED36A3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D4A44-5727-4B4F-94E2-60B559F0B844}">
      <dsp:nvSpPr>
        <dsp:cNvPr id="0" name=""/>
        <dsp:cNvSpPr/>
      </dsp:nvSpPr>
      <dsp:spPr>
        <a:xfrm>
          <a:off x="949211" y="1084729"/>
          <a:ext cx="799716" cy="7997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EE50CE-8170-4804-9598-BE64BD69082C}">
      <dsp:nvSpPr>
        <dsp:cNvPr id="0" name=""/>
        <dsp:cNvSpPr/>
      </dsp:nvSpPr>
      <dsp:spPr>
        <a:xfrm>
          <a:off x="2808" y="2187412"/>
          <a:ext cx="2692522" cy="91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89000">
            <a:lnSpc>
              <a:spcPct val="100000"/>
            </a:lnSpc>
            <a:spcBef>
              <a:spcPct val="0"/>
            </a:spcBef>
            <a:spcAft>
              <a:spcPct val="35000"/>
            </a:spcAft>
          </a:pPr>
          <a:r>
            <a:rPr lang="en-US" sz="2000" kern="1200"/>
            <a:t>Learn new words and practice with the new language of Unit 9.</a:t>
          </a:r>
        </a:p>
      </dsp:txBody>
      <dsp:txXfrm>
        <a:off x="2808" y="2187412"/>
        <a:ext cx="2692522" cy="916270"/>
      </dsp:txXfrm>
    </dsp:sp>
    <dsp:sp modelId="{E3ED33D1-906E-4C56-844E-9517DD2DE123}">
      <dsp:nvSpPr>
        <dsp:cNvPr id="0" name=""/>
        <dsp:cNvSpPr/>
      </dsp:nvSpPr>
      <dsp:spPr>
        <a:xfrm>
          <a:off x="3495047" y="1084729"/>
          <a:ext cx="799716" cy="799716"/>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D8A9C2-C69A-41A5-B69D-8F647D5D8C93}">
      <dsp:nvSpPr>
        <dsp:cNvPr id="0" name=""/>
        <dsp:cNvSpPr/>
      </dsp:nvSpPr>
      <dsp:spPr>
        <a:xfrm>
          <a:off x="3269083" y="2334556"/>
          <a:ext cx="1777148" cy="91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55650">
            <a:lnSpc>
              <a:spcPct val="100000"/>
            </a:lnSpc>
            <a:spcBef>
              <a:spcPct val="0"/>
            </a:spcBef>
            <a:spcAft>
              <a:spcPct val="35000"/>
            </a:spcAft>
          </a:pPr>
          <a:r>
            <a:rPr lang="vi-VN" sz="1700" kern="1200"/>
            <a:t>- </a:t>
          </a:r>
          <a:r>
            <a:rPr lang="vi-VN" sz="2000" kern="1200"/>
            <a:t>Do the exercise in the Workbook (Page</a:t>
          </a:r>
          <a:r>
            <a:rPr lang="en-US" sz="2000" kern="1200"/>
            <a:t>s</a:t>
          </a:r>
          <a:r>
            <a:rPr lang="vi-VN" sz="2000" kern="1200"/>
            <a:t> 70</a:t>
          </a:r>
          <a:r>
            <a:rPr lang="en-US" sz="2000" kern="1200"/>
            <a:t> &amp; 71</a:t>
          </a:r>
          <a:r>
            <a:rPr lang="vi-VN" sz="2000" kern="1200"/>
            <a:t>)</a:t>
          </a:r>
          <a:endParaRPr lang="en-US" sz="2000" kern="1200"/>
        </a:p>
      </dsp:txBody>
      <dsp:txXfrm>
        <a:off x="3269083" y="2334556"/>
        <a:ext cx="1777148" cy="916270"/>
      </dsp:txXfrm>
    </dsp:sp>
    <dsp:sp modelId="{D46F6415-88C2-4D6D-85D4-0C98A944BACE}">
      <dsp:nvSpPr>
        <dsp:cNvPr id="0" name=""/>
        <dsp:cNvSpPr/>
      </dsp:nvSpPr>
      <dsp:spPr>
        <a:xfrm>
          <a:off x="6298917" y="1084729"/>
          <a:ext cx="799716" cy="7997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0E07B-3CCE-4DFD-B153-BAA2FE562059}">
      <dsp:nvSpPr>
        <dsp:cNvPr id="0" name=""/>
        <dsp:cNvSpPr/>
      </dsp:nvSpPr>
      <dsp:spPr>
        <a:xfrm>
          <a:off x="5157534" y="2212427"/>
          <a:ext cx="3208588" cy="91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89000">
            <a:lnSpc>
              <a:spcPct val="100000"/>
            </a:lnSpc>
            <a:spcBef>
              <a:spcPct val="0"/>
            </a:spcBef>
            <a:spcAft>
              <a:spcPct val="35000"/>
            </a:spcAft>
          </a:pPr>
          <a:r>
            <a:rPr lang="en-US" sz="2000" kern="1200"/>
            <a:t>- Write a paragraph about your favorite home in future.</a:t>
          </a:r>
        </a:p>
      </dsp:txBody>
      <dsp:txXfrm>
        <a:off x="5157534" y="2212427"/>
        <a:ext cx="3208588" cy="916270"/>
      </dsp:txXfrm>
    </dsp:sp>
    <dsp:sp modelId="{E3C8F04A-3363-4A70-B676-9034C2C3E6CB}">
      <dsp:nvSpPr>
        <dsp:cNvPr id="0" name=""/>
        <dsp:cNvSpPr/>
      </dsp:nvSpPr>
      <dsp:spPr>
        <a:xfrm>
          <a:off x="9386916" y="1084729"/>
          <a:ext cx="799716" cy="7997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3C4DB3-E8AB-463B-B759-BD197ED36A38}">
      <dsp:nvSpPr>
        <dsp:cNvPr id="0" name=""/>
        <dsp:cNvSpPr/>
      </dsp:nvSpPr>
      <dsp:spPr>
        <a:xfrm>
          <a:off x="8614070" y="2187412"/>
          <a:ext cx="2345409" cy="91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89000">
            <a:lnSpc>
              <a:spcPct val="100000"/>
            </a:lnSpc>
            <a:spcBef>
              <a:spcPct val="0"/>
            </a:spcBef>
            <a:spcAft>
              <a:spcPct val="35000"/>
            </a:spcAft>
          </a:pPr>
          <a:r>
            <a:rPr lang="en-US" sz="2000" kern="1200"/>
            <a:t>- Be well-prepared for the next lesson Unit 10 Lesson, page 78</a:t>
          </a:r>
        </a:p>
      </dsp:txBody>
      <dsp:txXfrm>
        <a:off x="8614070" y="2187412"/>
        <a:ext cx="2345409" cy="91627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3A73-A54D-43B2-B702-44E130DA96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EE5DA-1E3A-4619-B58B-F1D346F65E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4B4DB1-A43F-47A2-8584-997EE90DD43E}"/>
              </a:ext>
            </a:extLst>
          </p:cNvPr>
          <p:cNvSpPr>
            <a:spLocks noGrp="1"/>
          </p:cNvSpPr>
          <p:nvPr>
            <p:ph type="dt" sz="half" idx="10"/>
          </p:nvPr>
        </p:nvSpPr>
        <p:spPr/>
        <p:txBody>
          <a:bodyPr/>
          <a:lstStyle/>
          <a:p>
            <a:fld id="{E0606C14-68CA-47AB-BAEC-33F975F8E0CE}" type="datetimeFigureOut">
              <a:rPr lang="en-US" smtClean="0"/>
              <a:t>13/4/2022</a:t>
            </a:fld>
            <a:endParaRPr lang="en-US"/>
          </a:p>
        </p:txBody>
      </p:sp>
      <p:sp>
        <p:nvSpPr>
          <p:cNvPr id="5" name="Footer Placeholder 4">
            <a:extLst>
              <a:ext uri="{FF2B5EF4-FFF2-40B4-BE49-F238E27FC236}">
                <a16:creationId xmlns:a16="http://schemas.microsoft.com/office/drawing/2014/main" id="{C0818C22-4B52-48DE-810E-28523ED9A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47B7-EC56-4EFA-B0D2-48E0240B20E5}"/>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176773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1CCB-675F-4BEE-A851-B86C722E15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51F76F-6680-47EF-A199-97F698AC5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74840-C574-40C0-A7BE-E120229FC4CB}"/>
              </a:ext>
            </a:extLst>
          </p:cNvPr>
          <p:cNvSpPr>
            <a:spLocks noGrp="1"/>
          </p:cNvSpPr>
          <p:nvPr>
            <p:ph type="dt" sz="half" idx="10"/>
          </p:nvPr>
        </p:nvSpPr>
        <p:spPr/>
        <p:txBody>
          <a:bodyPr/>
          <a:lstStyle/>
          <a:p>
            <a:fld id="{E0606C14-68CA-47AB-BAEC-33F975F8E0CE}" type="datetimeFigureOut">
              <a:rPr lang="en-US" smtClean="0"/>
              <a:t>13/4/2022</a:t>
            </a:fld>
            <a:endParaRPr lang="en-US"/>
          </a:p>
        </p:txBody>
      </p:sp>
      <p:sp>
        <p:nvSpPr>
          <p:cNvPr id="5" name="Footer Placeholder 4">
            <a:extLst>
              <a:ext uri="{FF2B5EF4-FFF2-40B4-BE49-F238E27FC236}">
                <a16:creationId xmlns:a16="http://schemas.microsoft.com/office/drawing/2014/main" id="{AD6AB03A-5425-4A26-B8A0-002725FE5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34B1E-AA56-4308-B801-0D1CDEF1878B}"/>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66729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CD6132-7561-42E8-8F23-A77DCB90E2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EB449C-387F-4644-BE1E-CAF370BA56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E7375-59F9-44DC-8159-1BC830C0D5D9}"/>
              </a:ext>
            </a:extLst>
          </p:cNvPr>
          <p:cNvSpPr>
            <a:spLocks noGrp="1"/>
          </p:cNvSpPr>
          <p:nvPr>
            <p:ph type="dt" sz="half" idx="10"/>
          </p:nvPr>
        </p:nvSpPr>
        <p:spPr/>
        <p:txBody>
          <a:bodyPr/>
          <a:lstStyle/>
          <a:p>
            <a:fld id="{E0606C14-68CA-47AB-BAEC-33F975F8E0CE}" type="datetimeFigureOut">
              <a:rPr lang="en-US" smtClean="0"/>
              <a:t>13/4/2022</a:t>
            </a:fld>
            <a:endParaRPr lang="en-US"/>
          </a:p>
        </p:txBody>
      </p:sp>
      <p:sp>
        <p:nvSpPr>
          <p:cNvPr id="5" name="Footer Placeholder 4">
            <a:extLst>
              <a:ext uri="{FF2B5EF4-FFF2-40B4-BE49-F238E27FC236}">
                <a16:creationId xmlns:a16="http://schemas.microsoft.com/office/drawing/2014/main" id="{7B39A8EA-5FD0-4BF8-B814-A1EE6F240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A8DC3-1A81-43E1-A4D9-1A00069A7018}"/>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19847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78CE-8352-4C82-A177-B0226527A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35CA64-25C9-42A9-8B39-89A81743ADD4}"/>
              </a:ext>
            </a:extLst>
          </p:cNvPr>
          <p:cNvSpPr>
            <a:spLocks noGrp="1"/>
          </p:cNvSpPr>
          <p:nvPr>
            <p:ph idx="1"/>
          </p:nvPr>
        </p:nvSpPr>
        <p:spPr>
          <a:xfrm>
            <a:off x="838200" y="169068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8A7F1-E08C-48AC-B3E0-07FF3D351149}"/>
              </a:ext>
            </a:extLst>
          </p:cNvPr>
          <p:cNvSpPr>
            <a:spLocks noGrp="1"/>
          </p:cNvSpPr>
          <p:nvPr>
            <p:ph type="dt" sz="half" idx="10"/>
          </p:nvPr>
        </p:nvSpPr>
        <p:spPr/>
        <p:txBody>
          <a:bodyPr/>
          <a:lstStyle/>
          <a:p>
            <a:fld id="{E0606C14-68CA-47AB-BAEC-33F975F8E0CE}" type="datetimeFigureOut">
              <a:rPr lang="en-US" smtClean="0"/>
              <a:t>13/4/2022</a:t>
            </a:fld>
            <a:endParaRPr lang="en-US"/>
          </a:p>
        </p:txBody>
      </p:sp>
      <p:sp>
        <p:nvSpPr>
          <p:cNvPr id="5" name="Footer Placeholder 4">
            <a:extLst>
              <a:ext uri="{FF2B5EF4-FFF2-40B4-BE49-F238E27FC236}">
                <a16:creationId xmlns:a16="http://schemas.microsoft.com/office/drawing/2014/main" id="{5A14F896-206F-4C7B-9721-D5F21D5E9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E259B-E515-4DFA-8B2D-C24D37077344}"/>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883999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D23E-878D-40B8-9F2A-636CC3412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91E0D4-629A-4174-AF0E-59AE21B7A9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EB6CB6-311C-4DC4-8878-F352B93776FD}"/>
              </a:ext>
            </a:extLst>
          </p:cNvPr>
          <p:cNvSpPr>
            <a:spLocks noGrp="1"/>
          </p:cNvSpPr>
          <p:nvPr>
            <p:ph type="dt" sz="half" idx="10"/>
          </p:nvPr>
        </p:nvSpPr>
        <p:spPr/>
        <p:txBody>
          <a:bodyPr/>
          <a:lstStyle/>
          <a:p>
            <a:fld id="{E0606C14-68CA-47AB-BAEC-33F975F8E0CE}" type="datetimeFigureOut">
              <a:rPr lang="en-US" smtClean="0"/>
              <a:t>13/4/2022</a:t>
            </a:fld>
            <a:endParaRPr lang="en-US"/>
          </a:p>
        </p:txBody>
      </p:sp>
      <p:sp>
        <p:nvSpPr>
          <p:cNvPr id="5" name="Footer Placeholder 4">
            <a:extLst>
              <a:ext uri="{FF2B5EF4-FFF2-40B4-BE49-F238E27FC236}">
                <a16:creationId xmlns:a16="http://schemas.microsoft.com/office/drawing/2014/main" id="{6EEB96E9-83F5-49E8-9B52-E38708923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082AC-9C98-42E6-83B6-77BC5636CE43}"/>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5507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1DF2-DF9A-453D-A7AA-3CA06071A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4A8D3-B516-4404-88C3-99D3632AD1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219A11-32EE-4E2F-9597-6FA272204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65FCF-CD9A-438C-8FA8-590FA3F60B60}"/>
              </a:ext>
            </a:extLst>
          </p:cNvPr>
          <p:cNvSpPr>
            <a:spLocks noGrp="1"/>
          </p:cNvSpPr>
          <p:nvPr>
            <p:ph type="dt" sz="half" idx="10"/>
          </p:nvPr>
        </p:nvSpPr>
        <p:spPr/>
        <p:txBody>
          <a:bodyPr/>
          <a:lstStyle/>
          <a:p>
            <a:fld id="{E0606C14-68CA-47AB-BAEC-33F975F8E0CE}" type="datetimeFigureOut">
              <a:rPr lang="en-US" smtClean="0"/>
              <a:t>13/4/2022</a:t>
            </a:fld>
            <a:endParaRPr lang="en-US"/>
          </a:p>
        </p:txBody>
      </p:sp>
      <p:sp>
        <p:nvSpPr>
          <p:cNvPr id="6" name="Footer Placeholder 5">
            <a:extLst>
              <a:ext uri="{FF2B5EF4-FFF2-40B4-BE49-F238E27FC236}">
                <a16:creationId xmlns:a16="http://schemas.microsoft.com/office/drawing/2014/main" id="{2E333948-256F-4153-87B9-8704BDA2F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FC0EE-F6B4-4126-941D-F4B6FB88B560}"/>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235958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3A99-9971-4854-847D-B4B17A13A5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974497-E014-42D0-A44E-897F667D1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CD668F-5D40-417F-AE0A-987A0E04E1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327948-5D1A-4686-AC88-57D37CC001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4BAA34-C772-46E6-BD62-2EE032BE5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BE3964-6883-4CE7-A1C0-A6B05A25B8D4}"/>
              </a:ext>
            </a:extLst>
          </p:cNvPr>
          <p:cNvSpPr>
            <a:spLocks noGrp="1"/>
          </p:cNvSpPr>
          <p:nvPr>
            <p:ph type="dt" sz="half" idx="10"/>
          </p:nvPr>
        </p:nvSpPr>
        <p:spPr/>
        <p:txBody>
          <a:bodyPr/>
          <a:lstStyle/>
          <a:p>
            <a:fld id="{E0606C14-68CA-47AB-BAEC-33F975F8E0CE}" type="datetimeFigureOut">
              <a:rPr lang="en-US" smtClean="0"/>
              <a:t>13/4/2022</a:t>
            </a:fld>
            <a:endParaRPr lang="en-US"/>
          </a:p>
        </p:txBody>
      </p:sp>
      <p:sp>
        <p:nvSpPr>
          <p:cNvPr id="8" name="Footer Placeholder 7">
            <a:extLst>
              <a:ext uri="{FF2B5EF4-FFF2-40B4-BE49-F238E27FC236}">
                <a16:creationId xmlns:a16="http://schemas.microsoft.com/office/drawing/2014/main" id="{FAF6F8C7-AD4A-4B2A-909F-FE72E0404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BC0D6C-5C48-4BDA-98B7-63C1FA254F41}"/>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2015576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AA45-F29F-4397-882D-98DFD41D36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F9CDF5-716C-43C6-A074-51DFC93A954C}"/>
              </a:ext>
            </a:extLst>
          </p:cNvPr>
          <p:cNvSpPr>
            <a:spLocks noGrp="1"/>
          </p:cNvSpPr>
          <p:nvPr>
            <p:ph type="dt" sz="half" idx="10"/>
          </p:nvPr>
        </p:nvSpPr>
        <p:spPr/>
        <p:txBody>
          <a:bodyPr/>
          <a:lstStyle/>
          <a:p>
            <a:fld id="{E0606C14-68CA-47AB-BAEC-33F975F8E0CE}" type="datetimeFigureOut">
              <a:rPr lang="en-US" smtClean="0"/>
              <a:t>13/4/2022</a:t>
            </a:fld>
            <a:endParaRPr lang="en-US"/>
          </a:p>
        </p:txBody>
      </p:sp>
      <p:sp>
        <p:nvSpPr>
          <p:cNvPr id="4" name="Footer Placeholder 3">
            <a:extLst>
              <a:ext uri="{FF2B5EF4-FFF2-40B4-BE49-F238E27FC236}">
                <a16:creationId xmlns:a16="http://schemas.microsoft.com/office/drawing/2014/main" id="{695634FD-E639-4A01-998B-432A047A3D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E3B8F-A6C4-4E45-8AA5-497042FB8016}"/>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417863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9252F-F507-4152-A20B-7461519203C8}"/>
              </a:ext>
            </a:extLst>
          </p:cNvPr>
          <p:cNvSpPr>
            <a:spLocks noGrp="1"/>
          </p:cNvSpPr>
          <p:nvPr>
            <p:ph type="dt" sz="half" idx="10"/>
          </p:nvPr>
        </p:nvSpPr>
        <p:spPr/>
        <p:txBody>
          <a:bodyPr/>
          <a:lstStyle/>
          <a:p>
            <a:fld id="{E0606C14-68CA-47AB-BAEC-33F975F8E0CE}" type="datetimeFigureOut">
              <a:rPr lang="en-US" smtClean="0"/>
              <a:t>13/4/2022</a:t>
            </a:fld>
            <a:endParaRPr lang="en-US"/>
          </a:p>
        </p:txBody>
      </p:sp>
      <p:sp>
        <p:nvSpPr>
          <p:cNvPr id="3" name="Footer Placeholder 2">
            <a:extLst>
              <a:ext uri="{FF2B5EF4-FFF2-40B4-BE49-F238E27FC236}">
                <a16:creationId xmlns:a16="http://schemas.microsoft.com/office/drawing/2014/main" id="{7D9311C6-EBA5-49E3-805D-05C849D91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291B90-BBA0-45EB-9B12-6F21306304AF}"/>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2343565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5500-B1FB-4480-8E92-1EACEDADEE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C12007-7D34-422E-BFE8-7D981CC1E1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DB456-9F59-427C-A241-0422B0839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5E22F-37EF-423D-9DAB-5F5F1D8A6936}"/>
              </a:ext>
            </a:extLst>
          </p:cNvPr>
          <p:cNvSpPr>
            <a:spLocks noGrp="1"/>
          </p:cNvSpPr>
          <p:nvPr>
            <p:ph type="dt" sz="half" idx="10"/>
          </p:nvPr>
        </p:nvSpPr>
        <p:spPr/>
        <p:txBody>
          <a:bodyPr/>
          <a:lstStyle/>
          <a:p>
            <a:fld id="{E0606C14-68CA-47AB-BAEC-33F975F8E0CE}" type="datetimeFigureOut">
              <a:rPr lang="en-US" smtClean="0"/>
              <a:t>13/4/2022</a:t>
            </a:fld>
            <a:endParaRPr lang="en-US"/>
          </a:p>
        </p:txBody>
      </p:sp>
      <p:sp>
        <p:nvSpPr>
          <p:cNvPr id="6" name="Footer Placeholder 5">
            <a:extLst>
              <a:ext uri="{FF2B5EF4-FFF2-40B4-BE49-F238E27FC236}">
                <a16:creationId xmlns:a16="http://schemas.microsoft.com/office/drawing/2014/main" id="{3341D746-8DF1-4AA6-8D56-4C4432F0A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E6FF8-DC19-42EA-929A-F7CFBA9EF7E5}"/>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772385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995B-124A-444C-9200-0731C200F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5F893A-F854-4BEB-8C60-3A65295F62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AF9039-72B2-4767-BE93-FE082BF41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E981AD-C7C1-486B-A48D-47191CFBCE76}"/>
              </a:ext>
            </a:extLst>
          </p:cNvPr>
          <p:cNvSpPr>
            <a:spLocks noGrp="1"/>
          </p:cNvSpPr>
          <p:nvPr>
            <p:ph type="dt" sz="half" idx="10"/>
          </p:nvPr>
        </p:nvSpPr>
        <p:spPr/>
        <p:txBody>
          <a:bodyPr/>
          <a:lstStyle/>
          <a:p>
            <a:fld id="{E0606C14-68CA-47AB-BAEC-33F975F8E0CE}" type="datetimeFigureOut">
              <a:rPr lang="en-US" smtClean="0"/>
              <a:t>13/4/2022</a:t>
            </a:fld>
            <a:endParaRPr lang="en-US"/>
          </a:p>
        </p:txBody>
      </p:sp>
      <p:sp>
        <p:nvSpPr>
          <p:cNvPr id="6" name="Footer Placeholder 5">
            <a:extLst>
              <a:ext uri="{FF2B5EF4-FFF2-40B4-BE49-F238E27FC236}">
                <a16:creationId xmlns:a16="http://schemas.microsoft.com/office/drawing/2014/main" id="{D006C608-F2D3-4C94-9D61-7203F23BE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98221C-DBE3-4ACE-930B-B8911FAFF18D}"/>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277096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ED3C7-AFB3-4036-A850-4D3DED81D6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2F332C-5DA6-4173-81D3-51320268B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1422D-BA40-41C9-BFF4-18A4346F84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06C14-68CA-47AB-BAEC-33F975F8E0CE}" type="datetimeFigureOut">
              <a:rPr lang="en-US" smtClean="0"/>
              <a:t>13/4/2022</a:t>
            </a:fld>
            <a:endParaRPr lang="en-US"/>
          </a:p>
        </p:txBody>
      </p:sp>
      <p:sp>
        <p:nvSpPr>
          <p:cNvPr id="5" name="Footer Placeholder 4">
            <a:extLst>
              <a:ext uri="{FF2B5EF4-FFF2-40B4-BE49-F238E27FC236}">
                <a16:creationId xmlns:a16="http://schemas.microsoft.com/office/drawing/2014/main" id="{AE480C62-B03F-45D2-970C-3AC67DC564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AA1879-DD5A-4BCA-BF96-E00B6D430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DB2F0-36BB-4BA7-A3AF-A5F846F0E961}" type="slidenum">
              <a:rPr lang="en-US" smtClean="0"/>
              <a:t>‹#›</a:t>
            </a:fld>
            <a:endParaRPr lang="en-US"/>
          </a:p>
        </p:txBody>
      </p:sp>
    </p:spTree>
    <p:extLst>
      <p:ext uri="{BB962C8B-B14F-4D97-AF65-F5344CB8AC3E}">
        <p14:creationId xmlns:p14="http://schemas.microsoft.com/office/powerpoint/2010/main" val="2232617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hyperlink" Target="https://en.wikipedia.org/wiki/File:Tick_green_modern.svg"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hyperlink" Target="https://en.wikipedia.org/wiki/File:Tick_green_modern.svg"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pexels.com/photo/city-buildings-during-sunset-1470502/"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ordwall.net/resource/25697067/i-learn-smart-world-review-vocabulary-unit-9"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hyperlink" Target="https://antoineta.wordpress.com/2013/07/21/wordwall-%D1%81%D0%BE%D1%84%D1%82%D1%83%D0%B5%D1%80-%D0%B7%D0%B0-%D1%81%D1%8A%D0%B7%D0%B4%D0%B0%D0%B2%D0%B0%D0%BD%D0%B5-%D0%BD%D0%B0-%D0%B8%D0%BD%D1%82%D0%B5%D1%80%D0%B0%D0%BA%D1%82%D0%B8%D0%B2%D0%B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584030" y="1839303"/>
            <a:ext cx="7241627" cy="1323439"/>
          </a:xfrm>
          <a:prstGeom prst="rect">
            <a:avLst/>
          </a:prstGeom>
          <a:noFill/>
        </p:spPr>
        <p:txBody>
          <a:bodyPr wrap="square" rtlCol="0">
            <a:spAutoFit/>
          </a:bodyPr>
          <a:lstStyle/>
          <a:p>
            <a:pPr algn="ctr"/>
            <a:r>
              <a:rPr lang="en-US" sz="4000" b="1" dirty="0" smtClean="0">
                <a:solidFill>
                  <a:srgbClr val="FF0000"/>
                </a:solidFill>
              </a:rPr>
              <a:t>WELCOME TO CLASS 6</a:t>
            </a:r>
          </a:p>
          <a:p>
            <a:pPr algn="ctr"/>
            <a:r>
              <a:rPr lang="en-US" sz="4000" b="1" dirty="0" smtClean="0">
                <a:solidFill>
                  <a:srgbClr val="FF0000"/>
                </a:solidFill>
              </a:rPr>
              <a:t>Teacher – Vu Thu </a:t>
            </a:r>
            <a:r>
              <a:rPr lang="en-US" sz="4000" b="1" dirty="0" err="1" smtClean="0">
                <a:solidFill>
                  <a:srgbClr val="FF0000"/>
                </a:solidFill>
              </a:rPr>
              <a:t>Thuy</a:t>
            </a:r>
            <a:endParaRPr lang="en-US" sz="4000" b="1" dirty="0">
              <a:solidFill>
                <a:srgbClr val="FF0000"/>
              </a:solidFill>
            </a:endParaRPr>
          </a:p>
        </p:txBody>
      </p:sp>
    </p:spTree>
    <p:extLst>
      <p:ext uri="{BB962C8B-B14F-4D97-AF65-F5344CB8AC3E}">
        <p14:creationId xmlns:p14="http://schemas.microsoft.com/office/powerpoint/2010/main" val="2404985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 y="81419"/>
            <a:ext cx="12070080" cy="6749978"/>
            <a:chOff x="91440" y="53158"/>
            <a:chExt cx="12070080" cy="6749978"/>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07;p36"/>
            <p:cNvSpPr/>
            <p:nvPr/>
          </p:nvSpPr>
          <p:spPr>
            <a:xfrm>
              <a:off x="5460610" y="53158"/>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a:endParaRPr lang="en-US" sz="3600" dirty="0">
                <a:solidFill>
                  <a:srgbClr val="C82600"/>
                </a:solidFill>
                <a:latin typeface="HL Brush 1BK" pitchFamily="2" charset="0"/>
              </a:endParaRPr>
            </a:p>
          </p:txBody>
        </p:sp>
        <p:sp>
          <p:nvSpPr>
            <p:cNvPr id="19" name="Google Shape;907;p36"/>
            <p:cNvSpPr/>
            <p:nvPr/>
          </p:nvSpPr>
          <p:spPr>
            <a:xfrm>
              <a:off x="91440" y="91439"/>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Rectangle 35"/>
          <p:cNvSpPr/>
          <p:nvPr/>
        </p:nvSpPr>
        <p:spPr>
          <a:xfrm>
            <a:off x="1440721" y="654791"/>
            <a:ext cx="10747808" cy="4832092"/>
          </a:xfrm>
          <a:prstGeom prst="rect">
            <a:avLst/>
          </a:prstGeom>
        </p:spPr>
        <p:txBody>
          <a:bodyPr wrap="square">
            <a:spAutoFit/>
          </a:bodyPr>
          <a:lstStyle/>
          <a:p>
            <a:pPr lvl="0"/>
            <a:r>
              <a:rPr lang="en-US" sz="3600" b="1" i="1">
                <a:solidFill>
                  <a:srgbClr val="C00000"/>
                </a:solidFill>
                <a:latin typeface="Constantia" panose="02030602050306030303" pitchFamily="18" charset="0"/>
                <a:sym typeface="Wingdings" panose="05000000000000000000" pitchFamily="2" charset="2"/>
              </a:rPr>
              <a:t>3. Might : </a:t>
            </a:r>
            <a:r>
              <a:rPr lang="en-US" sz="3600" i="1">
                <a:latin typeface="Constantia" panose="02030602050306030303" pitchFamily="18" charset="0"/>
                <a:sym typeface="Wingdings" panose="05000000000000000000" pitchFamily="2" charset="2"/>
              </a:rPr>
              <a:t>Có thể, có lẽ</a:t>
            </a:r>
          </a:p>
          <a:p>
            <a:pPr lvl="0"/>
            <a:r>
              <a:rPr lang="en-US" sz="3600" i="1">
                <a:latin typeface="Constantia" panose="02030602050306030303" pitchFamily="18" charset="0"/>
                <a:sym typeface="Wingdings" panose="05000000000000000000" pitchFamily="2" charset="2"/>
              </a:rPr>
              <a:t> </a:t>
            </a:r>
          </a:p>
          <a:p>
            <a:pPr lvl="0"/>
            <a:r>
              <a:rPr lang="en-US" sz="2400" b="1">
                <a:latin typeface="+mj-lt"/>
              </a:rPr>
              <a:t>Usge: </a:t>
            </a:r>
            <a:r>
              <a:rPr lang="en-US" sz="2400">
                <a:latin typeface="+mj-lt"/>
              </a:rPr>
              <a:t>Là một động từ khuyết thiếu nói về khả năng việc gì đó có thể xảy ra nhưng không chắc chắn.</a:t>
            </a:r>
            <a:endParaRPr lang="en-US" sz="3600" i="1">
              <a:latin typeface="+mj-lt"/>
              <a:sym typeface="Wingdings" panose="05000000000000000000" pitchFamily="2" charset="2"/>
            </a:endParaRPr>
          </a:p>
          <a:p>
            <a:r>
              <a:rPr lang="en-US" sz="2800" b="1">
                <a:latin typeface="+mj-lt"/>
              </a:rPr>
              <a:t>Form : </a:t>
            </a:r>
          </a:p>
          <a:p>
            <a:r>
              <a:rPr lang="en-US" sz="3200">
                <a:latin typeface="+mj-lt"/>
              </a:rPr>
              <a:t>(+) S + might + V(inf)</a:t>
            </a:r>
          </a:p>
          <a:p>
            <a:r>
              <a:rPr lang="en-US" sz="3200">
                <a:latin typeface="+mj-lt"/>
              </a:rPr>
              <a:t>(-) S + might not + V(inf) </a:t>
            </a:r>
          </a:p>
          <a:p>
            <a:r>
              <a:rPr lang="en-US" sz="3200">
                <a:latin typeface="+mj-lt"/>
              </a:rPr>
              <a:t>(?) Từ để hỏi +  might + S + V(inf)?</a:t>
            </a:r>
          </a:p>
          <a:p>
            <a:pPr marL="571500" lvl="0" indent="-571500">
              <a:buFontTx/>
              <a:buChar char="-"/>
            </a:pPr>
            <a:endParaRPr lang="en-US" sz="3200" b="1" i="1" dirty="0">
              <a:solidFill>
                <a:srgbClr val="C00000"/>
              </a:solidFill>
              <a:latin typeface="+mj-lt"/>
              <a:sym typeface="Wingdings" panose="05000000000000000000" pitchFamily="2" charset="2"/>
            </a:endParaRPr>
          </a:p>
          <a:p>
            <a:pPr lvl="0"/>
            <a:r>
              <a:rPr lang="en-US" sz="3200" b="1" i="1">
                <a:solidFill>
                  <a:srgbClr val="C00000"/>
                </a:solidFill>
                <a:latin typeface="Constantia" panose="02030602050306030303" pitchFamily="18" charset="0"/>
                <a:sym typeface="Wingdings" panose="05000000000000000000" pitchFamily="2" charset="2"/>
              </a:rPr>
              <a:t>      </a:t>
            </a:r>
            <a:endParaRPr lang="en-US" sz="3200" b="1" i="1" dirty="0">
              <a:solidFill>
                <a:srgbClr val="C00000"/>
              </a:solidFill>
              <a:latin typeface="Constantia" panose="02030602050306030303" pitchFamily="18"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id="{AE214C33-EC63-4505-AA38-A26E78AB400F}"/>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3" name="TextBox 32">
            <a:extLst>
              <a:ext uri="{FF2B5EF4-FFF2-40B4-BE49-F238E27FC236}">
                <a16:creationId xmlns:a16="http://schemas.microsoft.com/office/drawing/2014/main" id="{4E48E3DE-75C1-4071-8293-2598CFE17C06}"/>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3627143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3A98E-5843-4427-A18E-A8559F3BDA58}"/>
              </a:ext>
            </a:extLst>
          </p:cNvPr>
          <p:cNvSpPr/>
          <p:nvPr/>
        </p:nvSpPr>
        <p:spPr>
          <a:xfrm>
            <a:off x="184932" y="318500"/>
            <a:ext cx="2139168" cy="605426"/>
          </a:xfrm>
          <a:prstGeom prst="roundRect">
            <a:avLst/>
          </a:prstGeom>
          <a:solidFill>
            <a:srgbClr val="FF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Listening</a:t>
            </a:r>
          </a:p>
        </p:txBody>
      </p:sp>
      <p:sp>
        <p:nvSpPr>
          <p:cNvPr id="3" name="TextBox 2">
            <a:extLst>
              <a:ext uri="{FF2B5EF4-FFF2-40B4-BE49-F238E27FC236}">
                <a16:creationId xmlns:a16="http://schemas.microsoft.com/office/drawing/2014/main" id="{DFEFB35B-C02F-42FB-BE9B-A96313C2E0F8}"/>
              </a:ext>
            </a:extLst>
          </p:cNvPr>
          <p:cNvSpPr txBox="1"/>
          <p:nvPr/>
        </p:nvSpPr>
        <p:spPr>
          <a:xfrm>
            <a:off x="2201635" y="347877"/>
            <a:ext cx="8820268" cy="1200329"/>
          </a:xfrm>
          <a:prstGeom prst="rect">
            <a:avLst/>
          </a:prstGeom>
          <a:noFill/>
        </p:spPr>
        <p:txBody>
          <a:bodyPr wrap="square" rtlCol="0">
            <a:spAutoFit/>
          </a:bodyPr>
          <a:lstStyle/>
          <a:p>
            <a:r>
              <a:rPr lang="en-US" sz="2400" b="1"/>
              <a:t>You will hear Jenny talking to her friend, Tom, about a TV show she watched. For each questions, choose the correct answer( A,B, or C). You will hear the conversation twice. </a:t>
            </a:r>
          </a:p>
        </p:txBody>
      </p:sp>
      <p:sp>
        <p:nvSpPr>
          <p:cNvPr id="38" name="TextBox 37">
            <a:extLst>
              <a:ext uri="{FF2B5EF4-FFF2-40B4-BE49-F238E27FC236}">
                <a16:creationId xmlns:a16="http://schemas.microsoft.com/office/drawing/2014/main" id="{C525A40E-07E7-499D-BB57-79D580736E8A}"/>
              </a:ext>
            </a:extLst>
          </p:cNvPr>
          <p:cNvSpPr txBox="1"/>
          <p:nvPr/>
        </p:nvSpPr>
        <p:spPr>
          <a:xfrm>
            <a:off x="5750261" y="1804485"/>
            <a:ext cx="5857383" cy="279384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nSpc>
                <a:spcPct val="150000"/>
              </a:lnSpc>
              <a:buAutoNum type="arabicPeriod"/>
            </a:pPr>
            <a:r>
              <a:rPr lang="en-US" sz="2400">
                <a:latin typeface="Arial" panose="020B0604020202020204" pitchFamily="34" charset="0"/>
                <a:cs typeface="Arial" panose="020B0604020202020204" pitchFamily="34" charset="0"/>
              </a:rPr>
              <a:t>What will be the bigges change?</a:t>
            </a:r>
          </a:p>
          <a:p>
            <a:pPr marL="457200" indent="-457200">
              <a:lnSpc>
                <a:spcPct val="150000"/>
              </a:lnSpc>
              <a:buAutoNum type="alphaUcPeriod"/>
            </a:pPr>
            <a:r>
              <a:rPr lang="en-US" sz="2400">
                <a:latin typeface="Arial" panose="020B0604020202020204" pitchFamily="34" charset="0"/>
                <a:cs typeface="Arial" panose="020B0604020202020204" pitchFamily="34" charset="0"/>
              </a:rPr>
              <a:t>many people will move to the country.</a:t>
            </a:r>
          </a:p>
          <a:p>
            <a:pPr marL="457200" indent="-457200">
              <a:lnSpc>
                <a:spcPct val="150000"/>
              </a:lnSpc>
              <a:buAutoNum type="alphaUcPeriod"/>
            </a:pPr>
            <a:r>
              <a:rPr lang="en-US" sz="2400">
                <a:latin typeface="Arial" panose="020B0604020202020204" pitchFamily="34" charset="0"/>
                <a:cs typeface="Arial" panose="020B0604020202020204" pitchFamily="34" charset="0"/>
              </a:rPr>
              <a:t>All cities will become megacities. </a:t>
            </a:r>
          </a:p>
          <a:p>
            <a:pPr marL="457200" indent="-457200">
              <a:lnSpc>
                <a:spcPct val="150000"/>
              </a:lnSpc>
              <a:buAutoNum type="alphaUcPeriod"/>
            </a:pPr>
            <a:r>
              <a:rPr lang="en-US" sz="2400">
                <a:latin typeface="Arial" panose="020B0604020202020204" pitchFamily="34" charset="0"/>
                <a:cs typeface="Arial" panose="020B0604020202020204" pitchFamily="34" charset="0"/>
              </a:rPr>
              <a:t>Lots of people will live in very large cities. </a:t>
            </a:r>
          </a:p>
        </p:txBody>
      </p:sp>
      <p:sp>
        <p:nvSpPr>
          <p:cNvPr id="4" name="TextBox 3">
            <a:extLst>
              <a:ext uri="{FF2B5EF4-FFF2-40B4-BE49-F238E27FC236}">
                <a16:creationId xmlns:a16="http://schemas.microsoft.com/office/drawing/2014/main" id="{3968644C-1F86-430B-BB06-0DE90C38DF55}"/>
              </a:ext>
            </a:extLst>
          </p:cNvPr>
          <p:cNvSpPr txBox="1"/>
          <p:nvPr/>
        </p:nvSpPr>
        <p:spPr>
          <a:xfrm>
            <a:off x="184932" y="1772495"/>
            <a:ext cx="5660136" cy="271298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400">
                <a:latin typeface="Arial" panose="020B0604020202020204" pitchFamily="34" charset="0"/>
                <a:cs typeface="Arial" panose="020B0604020202020204" pitchFamily="34" charset="0"/>
              </a:rPr>
              <a:t>0. What was TV show about?</a:t>
            </a:r>
          </a:p>
          <a:p>
            <a:pPr marL="457200" indent="-457200">
              <a:lnSpc>
                <a:spcPct val="150000"/>
              </a:lnSpc>
              <a:buAutoNum type="alphaUcPeriod"/>
            </a:pPr>
            <a:r>
              <a:rPr lang="en-US" sz="2400">
                <a:latin typeface="Arial" panose="020B0604020202020204" pitchFamily="34" charset="0"/>
                <a:cs typeface="Arial" panose="020B0604020202020204" pitchFamily="34" charset="0"/>
              </a:rPr>
              <a:t>life in the future</a:t>
            </a:r>
          </a:p>
          <a:p>
            <a:pPr marL="457200" indent="-457200">
              <a:lnSpc>
                <a:spcPct val="150000"/>
              </a:lnSpc>
              <a:buAutoNum type="alphaUcPeriod"/>
            </a:pPr>
            <a:r>
              <a:rPr lang="en-US" sz="2400">
                <a:latin typeface="Arial" panose="020B0604020202020204" pitchFamily="34" charset="0"/>
                <a:cs typeface="Arial" panose="020B0604020202020204" pitchFamily="34" charset="0"/>
              </a:rPr>
              <a:t>technology in the future</a:t>
            </a:r>
          </a:p>
          <a:p>
            <a:pPr marL="457200" indent="-457200">
              <a:lnSpc>
                <a:spcPct val="150000"/>
              </a:lnSpc>
              <a:buAutoNum type="alphaUcPeriod"/>
            </a:pPr>
            <a:r>
              <a:rPr lang="en-US" sz="2400">
                <a:latin typeface="Arial" panose="020B0604020202020204" pitchFamily="34" charset="0"/>
                <a:cs typeface="Arial" panose="020B0604020202020204" pitchFamily="34" charset="0"/>
              </a:rPr>
              <a:t>media in the future</a:t>
            </a:r>
          </a:p>
          <a:p>
            <a:pPr>
              <a:lnSpc>
                <a:spcPct val="150000"/>
              </a:lnSpc>
            </a:pPr>
            <a:endParaRPr lang="en-US" sz="200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4631E6DB-0A43-4010-81FC-B1CB4AB03177}"/>
              </a:ext>
            </a:extLst>
          </p:cNvPr>
          <p:cNvGrpSpPr/>
          <p:nvPr/>
        </p:nvGrpSpPr>
        <p:grpSpPr>
          <a:xfrm>
            <a:off x="4715417" y="2501951"/>
            <a:ext cx="552831" cy="1623911"/>
            <a:chOff x="5038344" y="2953512"/>
            <a:chExt cx="521208" cy="1623911"/>
          </a:xfrm>
        </p:grpSpPr>
        <p:sp>
          <p:nvSpPr>
            <p:cNvPr id="13" name="Rectangle: Rounded Corners 12">
              <a:extLst>
                <a:ext uri="{FF2B5EF4-FFF2-40B4-BE49-F238E27FC236}">
                  <a16:creationId xmlns:a16="http://schemas.microsoft.com/office/drawing/2014/main" id="{068FD6AC-74F8-41E3-88D1-7FCCF4EFB4BA}"/>
                </a:ext>
              </a:extLst>
            </p:cNvPr>
            <p:cNvSpPr/>
            <p:nvPr/>
          </p:nvSpPr>
          <p:spPr>
            <a:xfrm>
              <a:off x="5038344" y="2953512"/>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8060BF91-7AEF-45DD-B152-7EADE7778A5E}"/>
                </a:ext>
              </a:extLst>
            </p:cNvPr>
            <p:cNvSpPr/>
            <p:nvPr/>
          </p:nvSpPr>
          <p:spPr>
            <a:xfrm>
              <a:off x="5038344" y="3536363"/>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8ED7919D-69C8-451C-A50C-9E1BE5D4A291}"/>
                </a:ext>
              </a:extLst>
            </p:cNvPr>
            <p:cNvSpPr/>
            <p:nvPr/>
          </p:nvSpPr>
          <p:spPr>
            <a:xfrm>
              <a:off x="5038344" y="4101935"/>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C74F2BB6-58A7-42AB-B38A-60D929280E85}"/>
              </a:ext>
            </a:extLst>
          </p:cNvPr>
          <p:cNvGrpSpPr/>
          <p:nvPr/>
        </p:nvGrpSpPr>
        <p:grpSpPr>
          <a:xfrm>
            <a:off x="11410397" y="2510590"/>
            <a:ext cx="521208" cy="1623911"/>
            <a:chOff x="5038344" y="2953512"/>
            <a:chExt cx="521208" cy="1623911"/>
          </a:xfrm>
        </p:grpSpPr>
        <p:sp>
          <p:nvSpPr>
            <p:cNvPr id="45" name="Rectangle: Rounded Corners 44">
              <a:extLst>
                <a:ext uri="{FF2B5EF4-FFF2-40B4-BE49-F238E27FC236}">
                  <a16:creationId xmlns:a16="http://schemas.microsoft.com/office/drawing/2014/main" id="{97FFD057-7D9F-4C32-B0E1-1F506451C533}"/>
                </a:ext>
              </a:extLst>
            </p:cNvPr>
            <p:cNvSpPr/>
            <p:nvPr/>
          </p:nvSpPr>
          <p:spPr>
            <a:xfrm>
              <a:off x="5038344" y="2953512"/>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9ADF89C4-7E60-46CC-8281-3932FF868ADC}"/>
                </a:ext>
              </a:extLst>
            </p:cNvPr>
            <p:cNvSpPr/>
            <p:nvPr/>
          </p:nvSpPr>
          <p:spPr>
            <a:xfrm>
              <a:off x="5038344" y="3536363"/>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0B26FA97-5017-4C8B-B11F-5618AA7C1109}"/>
                </a:ext>
              </a:extLst>
            </p:cNvPr>
            <p:cNvSpPr/>
            <p:nvPr/>
          </p:nvSpPr>
          <p:spPr>
            <a:xfrm>
              <a:off x="5038344" y="4101935"/>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48" name="Picture 47" descr="Shape, icon&#10;&#10;Description automatically generated">
            <a:extLst>
              <a:ext uri="{FF2B5EF4-FFF2-40B4-BE49-F238E27FC236}">
                <a16:creationId xmlns:a16="http://schemas.microsoft.com/office/drawing/2014/main" id="{5A11FE5C-FE66-4E2E-9573-31CEB89DE321}"/>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4747040" y="2474467"/>
            <a:ext cx="521208" cy="455188"/>
          </a:xfrm>
          <a:prstGeom prst="rect">
            <a:avLst/>
          </a:prstGeom>
        </p:spPr>
      </p:pic>
      <p:pic>
        <p:nvPicPr>
          <p:cNvPr id="50" name="Picture 49" descr="Shape, icon&#10;&#10;Description automatically generated">
            <a:extLst>
              <a:ext uri="{FF2B5EF4-FFF2-40B4-BE49-F238E27FC236}">
                <a16:creationId xmlns:a16="http://schemas.microsoft.com/office/drawing/2014/main" id="{FF011F52-74D2-4D51-B34D-00EEF46FA9B1}"/>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1509021" y="3650374"/>
            <a:ext cx="521208" cy="455188"/>
          </a:xfrm>
          <a:prstGeom prst="rect">
            <a:avLst/>
          </a:prstGeom>
        </p:spPr>
      </p:pic>
      <p:pic>
        <p:nvPicPr>
          <p:cNvPr id="6" name="CD2-TRACK 71">
            <a:hlinkClick r:id="" action="ppaction://media"/>
            <a:extLst>
              <a:ext uri="{FF2B5EF4-FFF2-40B4-BE49-F238E27FC236}">
                <a16:creationId xmlns:a16="http://schemas.microsoft.com/office/drawing/2014/main" id="{93AA946F-3C64-4FDB-85C1-DE2A85769F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0575" y="205288"/>
            <a:ext cx="406400" cy="406400"/>
          </a:xfrm>
          <a:prstGeom prst="rect">
            <a:avLst/>
          </a:prstGeom>
        </p:spPr>
      </p:pic>
    </p:spTree>
    <p:extLst>
      <p:ext uri="{BB962C8B-B14F-4D97-AF65-F5344CB8AC3E}">
        <p14:creationId xmlns:p14="http://schemas.microsoft.com/office/powerpoint/2010/main" val="1020871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89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E3A98E-5843-4427-A18E-A8559F3BDA58}"/>
              </a:ext>
            </a:extLst>
          </p:cNvPr>
          <p:cNvSpPr/>
          <p:nvPr/>
        </p:nvSpPr>
        <p:spPr>
          <a:xfrm>
            <a:off x="184932" y="318499"/>
            <a:ext cx="2072493" cy="576851"/>
          </a:xfrm>
          <a:prstGeom prst="roundRect">
            <a:avLst/>
          </a:prstGeom>
          <a:solidFill>
            <a:srgbClr val="FF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Listening</a:t>
            </a:r>
          </a:p>
        </p:txBody>
      </p:sp>
      <p:sp>
        <p:nvSpPr>
          <p:cNvPr id="3" name="TextBox 2">
            <a:extLst>
              <a:ext uri="{FF2B5EF4-FFF2-40B4-BE49-F238E27FC236}">
                <a16:creationId xmlns:a16="http://schemas.microsoft.com/office/drawing/2014/main" id="{DFEFB35B-C02F-42FB-BE9B-A96313C2E0F8}"/>
              </a:ext>
            </a:extLst>
          </p:cNvPr>
          <p:cNvSpPr txBox="1"/>
          <p:nvPr/>
        </p:nvSpPr>
        <p:spPr>
          <a:xfrm>
            <a:off x="2257425" y="385831"/>
            <a:ext cx="8497288" cy="1015663"/>
          </a:xfrm>
          <a:prstGeom prst="rect">
            <a:avLst/>
          </a:prstGeom>
          <a:noFill/>
        </p:spPr>
        <p:txBody>
          <a:bodyPr wrap="square" rtlCol="0">
            <a:spAutoFit/>
          </a:bodyPr>
          <a:lstStyle/>
          <a:p>
            <a:r>
              <a:rPr lang="en-US" sz="2000" b="1"/>
              <a:t>You will hear five short converstions. You will hear each conversation twice. There is one question for each conversation. For each question, choose the correct answer ( A,B,C or D)</a:t>
            </a:r>
          </a:p>
        </p:txBody>
      </p:sp>
      <p:sp>
        <p:nvSpPr>
          <p:cNvPr id="38" name="TextBox 37">
            <a:extLst>
              <a:ext uri="{FF2B5EF4-FFF2-40B4-BE49-F238E27FC236}">
                <a16:creationId xmlns:a16="http://schemas.microsoft.com/office/drawing/2014/main" id="{C525A40E-07E7-499D-BB57-79D580736E8A}"/>
              </a:ext>
            </a:extLst>
          </p:cNvPr>
          <p:cNvSpPr txBox="1"/>
          <p:nvPr/>
        </p:nvSpPr>
        <p:spPr>
          <a:xfrm>
            <a:off x="184932" y="1518828"/>
            <a:ext cx="5402052" cy="188199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000">
                <a:latin typeface="Arial" panose="020B0604020202020204" pitchFamily="34" charset="0"/>
                <a:cs typeface="Arial" panose="020B0604020202020204" pitchFamily="34" charset="0"/>
              </a:rPr>
              <a:t>2. Where will some cities be?</a:t>
            </a:r>
          </a:p>
          <a:p>
            <a:pPr marL="457200" indent="-457200">
              <a:lnSpc>
                <a:spcPct val="150000"/>
              </a:lnSpc>
              <a:buAutoNum type="alphaUcPeriod"/>
            </a:pPr>
            <a:r>
              <a:rPr lang="en-US" sz="2000">
                <a:latin typeface="Arial" panose="020B0604020202020204" pitchFamily="34" charset="0"/>
                <a:cs typeface="Arial" panose="020B0604020202020204" pitchFamily="34" charset="0"/>
              </a:rPr>
              <a:t>on lakes</a:t>
            </a:r>
          </a:p>
          <a:p>
            <a:pPr marL="457200" indent="-457200">
              <a:lnSpc>
                <a:spcPct val="150000"/>
              </a:lnSpc>
              <a:buAutoNum type="alphaUcPeriod"/>
            </a:pPr>
            <a:r>
              <a:rPr lang="en-US" sz="2000">
                <a:latin typeface="Arial" panose="020B0604020202020204" pitchFamily="34" charset="0"/>
                <a:cs typeface="Arial" panose="020B0604020202020204" pitchFamily="34" charset="0"/>
              </a:rPr>
              <a:t>on the sea</a:t>
            </a:r>
          </a:p>
          <a:p>
            <a:pPr marL="457200" indent="-457200">
              <a:lnSpc>
                <a:spcPct val="150000"/>
              </a:lnSpc>
              <a:buAutoNum type="alphaUcPeriod"/>
            </a:pPr>
            <a:r>
              <a:rPr lang="en-US" sz="2000">
                <a:latin typeface="Arial" panose="020B0604020202020204" pitchFamily="34" charset="0"/>
                <a:cs typeface="Arial" panose="020B0604020202020204" pitchFamily="34" charset="0"/>
              </a:rPr>
              <a:t>in the sky</a:t>
            </a:r>
            <a:endParaRPr lang="en-US" sz="2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CA9D648-A077-460C-BF17-F9E7CED9B6D2}"/>
              </a:ext>
            </a:extLst>
          </p:cNvPr>
          <p:cNvSpPr txBox="1"/>
          <p:nvPr/>
        </p:nvSpPr>
        <p:spPr>
          <a:xfrm>
            <a:off x="6027948" y="1518828"/>
            <a:ext cx="6060420" cy="188199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000">
                <a:latin typeface="Arial" panose="020B0604020202020204" pitchFamily="34" charset="0"/>
                <a:cs typeface="Arial" panose="020B0604020202020204" pitchFamily="34" charset="0"/>
              </a:rPr>
              <a:t>3. Earthscrapers will be..........</a:t>
            </a:r>
          </a:p>
          <a:p>
            <a:pPr marL="457200" indent="-457200">
              <a:lnSpc>
                <a:spcPct val="150000"/>
              </a:lnSpc>
              <a:buAutoNum type="alphaUcPeriod"/>
            </a:pPr>
            <a:r>
              <a:rPr lang="en-US" sz="2000">
                <a:latin typeface="Arial" panose="020B0604020202020204" pitchFamily="34" charset="0"/>
                <a:cs typeface="Arial" panose="020B0604020202020204" pitchFamily="34" charset="0"/>
              </a:rPr>
              <a:t>cheap</a:t>
            </a:r>
          </a:p>
          <a:p>
            <a:pPr marL="457200" indent="-457200">
              <a:lnSpc>
                <a:spcPct val="150000"/>
              </a:lnSpc>
              <a:buAutoNum type="alphaUcPeriod"/>
            </a:pPr>
            <a:r>
              <a:rPr lang="en-US" sz="2000">
                <a:latin typeface="Arial" panose="020B0604020202020204" pitchFamily="34" charset="0"/>
                <a:cs typeface="Arial" panose="020B0604020202020204" pitchFamily="34" charset="0"/>
              </a:rPr>
              <a:t>eco-friendly</a:t>
            </a:r>
          </a:p>
          <a:p>
            <a:pPr marL="457200" indent="-457200">
              <a:lnSpc>
                <a:spcPct val="150000"/>
              </a:lnSpc>
              <a:buAutoNum type="alphaUcPeriod"/>
            </a:pPr>
            <a:r>
              <a:rPr lang="en-US" sz="2000">
                <a:latin typeface="Arial" panose="020B0604020202020204" pitchFamily="34" charset="0"/>
                <a:cs typeface="Arial" panose="020B0604020202020204" pitchFamily="34" charset="0"/>
              </a:rPr>
              <a:t>expensive</a:t>
            </a:r>
          </a:p>
        </p:txBody>
      </p:sp>
      <p:sp>
        <p:nvSpPr>
          <p:cNvPr id="8" name="TextBox 7">
            <a:extLst>
              <a:ext uri="{FF2B5EF4-FFF2-40B4-BE49-F238E27FC236}">
                <a16:creationId xmlns:a16="http://schemas.microsoft.com/office/drawing/2014/main" id="{D56D64A2-4046-47E8-8A82-9B797AB2CC33}"/>
              </a:ext>
            </a:extLst>
          </p:cNvPr>
          <p:cNvSpPr txBox="1"/>
          <p:nvPr/>
        </p:nvSpPr>
        <p:spPr>
          <a:xfrm>
            <a:off x="184932" y="4126917"/>
            <a:ext cx="5402052" cy="188199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000">
                <a:latin typeface="Arial" panose="020B0604020202020204" pitchFamily="34" charset="0"/>
                <a:cs typeface="Arial" panose="020B0604020202020204" pitchFamily="34" charset="0"/>
              </a:rPr>
              <a:t>4. People will also live in.....</a:t>
            </a:r>
          </a:p>
          <a:p>
            <a:pPr marL="457200" indent="-457200">
              <a:lnSpc>
                <a:spcPct val="150000"/>
              </a:lnSpc>
              <a:buAutoNum type="alphaUcPeriod"/>
            </a:pPr>
            <a:r>
              <a:rPr lang="en-US" sz="2000">
                <a:latin typeface="Arial" panose="020B0604020202020204" pitchFamily="34" charset="0"/>
                <a:cs typeface="Arial" panose="020B0604020202020204" pitchFamily="34" charset="0"/>
              </a:rPr>
              <a:t>ice houses</a:t>
            </a:r>
          </a:p>
          <a:p>
            <a:pPr marL="457200" indent="-457200">
              <a:lnSpc>
                <a:spcPct val="150000"/>
              </a:lnSpc>
              <a:buAutoNum type="alphaUcPeriod"/>
            </a:pPr>
            <a:r>
              <a:rPr lang="en-US" sz="2000">
                <a:latin typeface="Arial" panose="020B0604020202020204" pitchFamily="34" charset="0"/>
                <a:cs typeface="Arial" panose="020B0604020202020204" pitchFamily="34" charset="0"/>
              </a:rPr>
              <a:t>tiny homes</a:t>
            </a:r>
          </a:p>
          <a:p>
            <a:pPr marL="457200" indent="-457200">
              <a:lnSpc>
                <a:spcPct val="150000"/>
              </a:lnSpc>
              <a:buAutoNum type="alphaUcPeriod"/>
            </a:pPr>
            <a:r>
              <a:rPr lang="en-US" sz="2000">
                <a:latin typeface="Arial" panose="020B0604020202020204" pitchFamily="34" charset="0"/>
                <a:cs typeface="Arial" panose="020B0604020202020204" pitchFamily="34" charset="0"/>
              </a:rPr>
              <a:t>smart homes </a:t>
            </a:r>
            <a:endParaRPr lang="en-US" sz="2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A701203-BDDB-4437-9E51-E5C9392F678B}"/>
              </a:ext>
            </a:extLst>
          </p:cNvPr>
          <p:cNvSpPr txBox="1"/>
          <p:nvPr/>
        </p:nvSpPr>
        <p:spPr>
          <a:xfrm>
            <a:off x="6033340" y="4185811"/>
            <a:ext cx="5928360" cy="188199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000">
                <a:latin typeface="Arial" panose="020B0604020202020204" pitchFamily="34" charset="0"/>
                <a:cs typeface="Arial" panose="020B0604020202020204" pitchFamily="34" charset="0"/>
              </a:rPr>
              <a:t>5. People will also have......</a:t>
            </a:r>
          </a:p>
          <a:p>
            <a:pPr marL="457200" indent="-457200">
              <a:lnSpc>
                <a:spcPct val="150000"/>
              </a:lnSpc>
              <a:buAutoNum type="alphaUcPeriod"/>
            </a:pPr>
            <a:r>
              <a:rPr lang="en-US" sz="2000">
                <a:latin typeface="Arial" panose="020B0604020202020204" pitchFamily="34" charset="0"/>
                <a:cs typeface="Arial" panose="020B0604020202020204" pitchFamily="34" charset="0"/>
              </a:rPr>
              <a:t>drones</a:t>
            </a:r>
          </a:p>
          <a:p>
            <a:pPr marL="457200" indent="-457200">
              <a:lnSpc>
                <a:spcPct val="150000"/>
              </a:lnSpc>
              <a:buAutoNum type="alphaUcPeriod"/>
            </a:pPr>
            <a:r>
              <a:rPr lang="en-US" sz="2000">
                <a:latin typeface="Arial" panose="020B0604020202020204" pitchFamily="34" charset="0"/>
                <a:cs typeface="Arial" panose="020B0604020202020204" pitchFamily="34" charset="0"/>
              </a:rPr>
              <a:t>3D printers</a:t>
            </a:r>
          </a:p>
          <a:p>
            <a:pPr marL="457200" indent="-457200">
              <a:lnSpc>
                <a:spcPct val="150000"/>
              </a:lnSpc>
              <a:buAutoNum type="alphaUcPeriod"/>
            </a:pPr>
            <a:r>
              <a:rPr lang="en-US" sz="2000">
                <a:latin typeface="Arial" panose="020B0604020202020204" pitchFamily="34" charset="0"/>
                <a:cs typeface="Arial" panose="020B0604020202020204" pitchFamily="34" charset="0"/>
              </a:rPr>
              <a:t>robot helpers.</a:t>
            </a:r>
          </a:p>
        </p:txBody>
      </p:sp>
      <p:grpSp>
        <p:nvGrpSpPr>
          <p:cNvPr id="10" name="Group 9">
            <a:extLst>
              <a:ext uri="{FF2B5EF4-FFF2-40B4-BE49-F238E27FC236}">
                <a16:creationId xmlns:a16="http://schemas.microsoft.com/office/drawing/2014/main" id="{013030FB-DC3A-4167-BAD9-F942959F5174}"/>
              </a:ext>
            </a:extLst>
          </p:cNvPr>
          <p:cNvGrpSpPr/>
          <p:nvPr/>
        </p:nvGrpSpPr>
        <p:grpSpPr>
          <a:xfrm>
            <a:off x="4893717" y="2229773"/>
            <a:ext cx="566221" cy="1388623"/>
            <a:chOff x="5038344" y="2953512"/>
            <a:chExt cx="521208" cy="1623911"/>
          </a:xfrm>
        </p:grpSpPr>
        <p:sp>
          <p:nvSpPr>
            <p:cNvPr id="11" name="Rectangle: Rounded Corners 10">
              <a:extLst>
                <a:ext uri="{FF2B5EF4-FFF2-40B4-BE49-F238E27FC236}">
                  <a16:creationId xmlns:a16="http://schemas.microsoft.com/office/drawing/2014/main" id="{20AE3407-10DD-47AA-89A8-CB082849EF57}"/>
                </a:ext>
              </a:extLst>
            </p:cNvPr>
            <p:cNvSpPr/>
            <p:nvPr/>
          </p:nvSpPr>
          <p:spPr>
            <a:xfrm>
              <a:off x="5038344" y="2953512"/>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68403D5-82A9-4CEE-BE12-399A1134716F}"/>
                </a:ext>
              </a:extLst>
            </p:cNvPr>
            <p:cNvSpPr/>
            <p:nvPr/>
          </p:nvSpPr>
          <p:spPr>
            <a:xfrm>
              <a:off x="5038344" y="3536363"/>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288D893-1DB1-4E36-9B35-56E2E5A1D9F7}"/>
                </a:ext>
              </a:extLst>
            </p:cNvPr>
            <p:cNvSpPr/>
            <p:nvPr/>
          </p:nvSpPr>
          <p:spPr>
            <a:xfrm>
              <a:off x="5038344" y="4101935"/>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0EF690E-1A9E-4C99-AA4F-84825606365C}"/>
              </a:ext>
            </a:extLst>
          </p:cNvPr>
          <p:cNvGrpSpPr/>
          <p:nvPr/>
        </p:nvGrpSpPr>
        <p:grpSpPr>
          <a:xfrm>
            <a:off x="4930177" y="4460051"/>
            <a:ext cx="604641" cy="1388623"/>
            <a:chOff x="5038344" y="2953512"/>
            <a:chExt cx="521208" cy="1623911"/>
          </a:xfrm>
        </p:grpSpPr>
        <p:sp>
          <p:nvSpPr>
            <p:cNvPr id="17" name="Rectangle: Rounded Corners 16">
              <a:extLst>
                <a:ext uri="{FF2B5EF4-FFF2-40B4-BE49-F238E27FC236}">
                  <a16:creationId xmlns:a16="http://schemas.microsoft.com/office/drawing/2014/main" id="{9C08EE7C-3D7B-4096-88D5-E5F733FF5B08}"/>
                </a:ext>
              </a:extLst>
            </p:cNvPr>
            <p:cNvSpPr/>
            <p:nvPr/>
          </p:nvSpPr>
          <p:spPr>
            <a:xfrm>
              <a:off x="5038344" y="2953512"/>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395F04E-6CAF-440E-B97B-E182F3F7D4A6}"/>
                </a:ext>
              </a:extLst>
            </p:cNvPr>
            <p:cNvSpPr/>
            <p:nvPr/>
          </p:nvSpPr>
          <p:spPr>
            <a:xfrm>
              <a:off x="5038344" y="3536363"/>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BF9662D-9AB8-45B3-87ED-0818CD5F971D}"/>
                </a:ext>
              </a:extLst>
            </p:cNvPr>
            <p:cNvSpPr/>
            <p:nvPr/>
          </p:nvSpPr>
          <p:spPr>
            <a:xfrm>
              <a:off x="5038344" y="4101935"/>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B8BA7FD-CC0C-4790-8EEE-498BBBF19A1C}"/>
              </a:ext>
            </a:extLst>
          </p:cNvPr>
          <p:cNvGrpSpPr/>
          <p:nvPr/>
        </p:nvGrpSpPr>
        <p:grpSpPr>
          <a:xfrm>
            <a:off x="11360248" y="1961795"/>
            <a:ext cx="566221" cy="1388623"/>
            <a:chOff x="5038344" y="2953512"/>
            <a:chExt cx="521208" cy="1623911"/>
          </a:xfrm>
        </p:grpSpPr>
        <p:sp>
          <p:nvSpPr>
            <p:cNvPr id="21" name="Rectangle: Rounded Corners 20">
              <a:extLst>
                <a:ext uri="{FF2B5EF4-FFF2-40B4-BE49-F238E27FC236}">
                  <a16:creationId xmlns:a16="http://schemas.microsoft.com/office/drawing/2014/main" id="{863427A6-FA81-4CEE-A6AB-980A5B99A157}"/>
                </a:ext>
              </a:extLst>
            </p:cNvPr>
            <p:cNvSpPr/>
            <p:nvPr/>
          </p:nvSpPr>
          <p:spPr>
            <a:xfrm>
              <a:off x="5038344" y="2953512"/>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8B6F7073-9C06-4BA9-91A9-0BF7A64EEA7F}"/>
                </a:ext>
              </a:extLst>
            </p:cNvPr>
            <p:cNvSpPr/>
            <p:nvPr/>
          </p:nvSpPr>
          <p:spPr>
            <a:xfrm>
              <a:off x="5038344" y="3536363"/>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5F63A991-6DA9-4084-9A20-DD3A0761C7D6}"/>
                </a:ext>
              </a:extLst>
            </p:cNvPr>
            <p:cNvSpPr/>
            <p:nvPr/>
          </p:nvSpPr>
          <p:spPr>
            <a:xfrm>
              <a:off x="5038344" y="4101935"/>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A07CB88-2D2B-4F2D-BE12-9C7DC70BC964}"/>
              </a:ext>
            </a:extLst>
          </p:cNvPr>
          <p:cNvGrpSpPr/>
          <p:nvPr/>
        </p:nvGrpSpPr>
        <p:grpSpPr>
          <a:xfrm>
            <a:off x="11337241" y="4529655"/>
            <a:ext cx="566221" cy="1388623"/>
            <a:chOff x="5038344" y="2953512"/>
            <a:chExt cx="521208" cy="1623911"/>
          </a:xfrm>
        </p:grpSpPr>
        <p:sp>
          <p:nvSpPr>
            <p:cNvPr id="25" name="Rectangle: Rounded Corners 24">
              <a:extLst>
                <a:ext uri="{FF2B5EF4-FFF2-40B4-BE49-F238E27FC236}">
                  <a16:creationId xmlns:a16="http://schemas.microsoft.com/office/drawing/2014/main" id="{16F98D38-6D58-43E9-A07E-AD9634C928F3}"/>
                </a:ext>
              </a:extLst>
            </p:cNvPr>
            <p:cNvSpPr/>
            <p:nvPr/>
          </p:nvSpPr>
          <p:spPr>
            <a:xfrm>
              <a:off x="5038344" y="2953512"/>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26BB4C84-000D-431A-8DF9-D9A2418FADBE}"/>
                </a:ext>
              </a:extLst>
            </p:cNvPr>
            <p:cNvSpPr/>
            <p:nvPr/>
          </p:nvSpPr>
          <p:spPr>
            <a:xfrm>
              <a:off x="5038344" y="3536363"/>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A42BE7B-0F2D-4CEA-96BE-F5A9644CB3F6}"/>
                </a:ext>
              </a:extLst>
            </p:cNvPr>
            <p:cNvSpPr/>
            <p:nvPr/>
          </p:nvSpPr>
          <p:spPr>
            <a:xfrm>
              <a:off x="5038344" y="4101935"/>
              <a:ext cx="521208" cy="475488"/>
            </a:xfrm>
            <a:prstGeom prst="roundRect">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28" name="Picture 27" descr="Shape, icon&#10;&#10;Description automatically generated">
            <a:extLst>
              <a:ext uri="{FF2B5EF4-FFF2-40B4-BE49-F238E27FC236}">
                <a16:creationId xmlns:a16="http://schemas.microsoft.com/office/drawing/2014/main" id="{8A84124C-8327-4A99-BE8E-9F316F751DCA}"/>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4971894" y="2708922"/>
            <a:ext cx="521208" cy="455188"/>
          </a:xfrm>
          <a:prstGeom prst="rect">
            <a:avLst/>
          </a:prstGeom>
        </p:spPr>
      </p:pic>
      <p:pic>
        <p:nvPicPr>
          <p:cNvPr id="29" name="Picture 28" descr="Shape, icon&#10;&#10;Description automatically generated">
            <a:extLst>
              <a:ext uri="{FF2B5EF4-FFF2-40B4-BE49-F238E27FC236}">
                <a16:creationId xmlns:a16="http://schemas.microsoft.com/office/drawing/2014/main" id="{48A295FB-23A1-40AB-9E4B-A010EED8306B}"/>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1440492" y="2403285"/>
            <a:ext cx="521208" cy="455188"/>
          </a:xfrm>
          <a:prstGeom prst="rect">
            <a:avLst/>
          </a:prstGeom>
        </p:spPr>
      </p:pic>
      <p:pic>
        <p:nvPicPr>
          <p:cNvPr id="30" name="Picture 29" descr="Shape, icon&#10;&#10;Description automatically generated">
            <a:extLst>
              <a:ext uri="{FF2B5EF4-FFF2-40B4-BE49-F238E27FC236}">
                <a16:creationId xmlns:a16="http://schemas.microsoft.com/office/drawing/2014/main" id="{793FB552-A203-4BE5-9D7E-0EC2DDF04EB6}"/>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4983738" y="5442079"/>
            <a:ext cx="521208" cy="455188"/>
          </a:xfrm>
          <a:prstGeom prst="rect">
            <a:avLst/>
          </a:prstGeom>
        </p:spPr>
      </p:pic>
      <p:pic>
        <p:nvPicPr>
          <p:cNvPr id="31" name="Picture 30" descr="Shape, icon&#10;&#10;Description automatically generated">
            <a:extLst>
              <a:ext uri="{FF2B5EF4-FFF2-40B4-BE49-F238E27FC236}">
                <a16:creationId xmlns:a16="http://schemas.microsoft.com/office/drawing/2014/main" id="{1788F7C3-BA49-4BDF-8209-946BFBCD7DA5}"/>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11433687" y="4958453"/>
            <a:ext cx="521208" cy="455188"/>
          </a:xfrm>
          <a:prstGeom prst="rect">
            <a:avLst/>
          </a:prstGeom>
        </p:spPr>
      </p:pic>
      <p:pic>
        <p:nvPicPr>
          <p:cNvPr id="4" name="CD2-TRACK 71">
            <a:hlinkClick r:id="" action="ppaction://media"/>
            <a:extLst>
              <a:ext uri="{FF2B5EF4-FFF2-40B4-BE49-F238E27FC236}">
                <a16:creationId xmlns:a16="http://schemas.microsoft.com/office/drawing/2014/main" id="{20C463A8-6C6B-49A7-A7BB-D6CCB672B4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4825" y="487263"/>
            <a:ext cx="406400" cy="406400"/>
          </a:xfrm>
          <a:prstGeom prst="rect">
            <a:avLst/>
          </a:prstGeom>
        </p:spPr>
      </p:pic>
    </p:spTree>
    <p:extLst>
      <p:ext uri="{BB962C8B-B14F-4D97-AF65-F5344CB8AC3E}">
        <p14:creationId xmlns:p14="http://schemas.microsoft.com/office/powerpoint/2010/main" val="168790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8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C226A1F-D497-47EF-8560-DBA217E3B9FC}"/>
              </a:ext>
            </a:extLst>
          </p:cNvPr>
          <p:cNvSpPr/>
          <p:nvPr/>
        </p:nvSpPr>
        <p:spPr>
          <a:xfrm>
            <a:off x="184932" y="318500"/>
            <a:ext cx="2139168" cy="605426"/>
          </a:xfrm>
          <a:prstGeom prst="roundRect">
            <a:avLst/>
          </a:prstGeom>
          <a:solidFill>
            <a:srgbClr val="FF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Reading</a:t>
            </a:r>
          </a:p>
        </p:txBody>
      </p:sp>
      <p:sp>
        <p:nvSpPr>
          <p:cNvPr id="3" name="TextBox 2">
            <a:extLst>
              <a:ext uri="{FF2B5EF4-FFF2-40B4-BE49-F238E27FC236}">
                <a16:creationId xmlns:a16="http://schemas.microsoft.com/office/drawing/2014/main" id="{8529E6C6-5500-4D64-AB65-676C0EFCDE0B}"/>
              </a:ext>
            </a:extLst>
          </p:cNvPr>
          <p:cNvSpPr txBox="1"/>
          <p:nvPr/>
        </p:nvSpPr>
        <p:spPr>
          <a:xfrm>
            <a:off x="6810375" y="291497"/>
            <a:ext cx="4886324" cy="523220"/>
          </a:xfrm>
          <a:prstGeom prst="rect">
            <a:avLst/>
          </a:prstGeom>
          <a:noFill/>
        </p:spPr>
        <p:txBody>
          <a:bodyPr wrap="square" rtlCol="0">
            <a:spAutoFit/>
          </a:bodyPr>
          <a:lstStyle/>
          <a:p>
            <a:r>
              <a:rPr lang="en-US" sz="2800" b="1">
                <a:solidFill>
                  <a:srgbClr val="FF5353"/>
                </a:solidFill>
                <a:latin typeface=".VnTime" panose="020B7200000000000000" pitchFamily="34" charset="0"/>
              </a:rPr>
              <a:t>HOMES IN THE FUTURE</a:t>
            </a:r>
          </a:p>
        </p:txBody>
      </p:sp>
      <p:sp>
        <p:nvSpPr>
          <p:cNvPr id="7" name="Rectangle 6">
            <a:extLst>
              <a:ext uri="{FF2B5EF4-FFF2-40B4-BE49-F238E27FC236}">
                <a16:creationId xmlns:a16="http://schemas.microsoft.com/office/drawing/2014/main" id="{82961DE6-DDB6-493B-8519-1E9D1BB63B9A}"/>
              </a:ext>
            </a:extLst>
          </p:cNvPr>
          <p:cNvSpPr/>
          <p:nvPr/>
        </p:nvSpPr>
        <p:spPr>
          <a:xfrm>
            <a:off x="6810375" y="814717"/>
            <a:ext cx="5105400" cy="1908198"/>
          </a:xfrm>
          <a:prstGeom prst="rect">
            <a:avLst/>
          </a:prstGeom>
          <a:solidFill>
            <a:srgbClr val="FF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lphaUcPeriod"/>
            </a:pPr>
            <a:r>
              <a:rPr lang="en-US" b="1">
                <a:solidFill>
                  <a:schemeClr val="tx1"/>
                </a:solidFill>
              </a:rPr>
              <a:t>ROBOT HELPERS</a:t>
            </a:r>
          </a:p>
          <a:p>
            <a:pPr algn="just"/>
            <a:r>
              <a:rPr lang="en-US">
                <a:solidFill>
                  <a:schemeClr val="tx1"/>
                </a:solidFill>
              </a:rPr>
              <a:t>Today, we have to do many chores a home. House of the future will have smart devices to help us to these things. For example, we will have robot helpers to clean and do other jobs around the house. We can study and relax. </a:t>
            </a:r>
          </a:p>
        </p:txBody>
      </p:sp>
      <p:sp>
        <p:nvSpPr>
          <p:cNvPr id="8" name="Rectangle 7">
            <a:extLst>
              <a:ext uri="{FF2B5EF4-FFF2-40B4-BE49-F238E27FC236}">
                <a16:creationId xmlns:a16="http://schemas.microsoft.com/office/drawing/2014/main" id="{637BE5B4-8F22-4713-9EA4-6EEF08876839}"/>
              </a:ext>
            </a:extLst>
          </p:cNvPr>
          <p:cNvSpPr/>
          <p:nvPr/>
        </p:nvSpPr>
        <p:spPr>
          <a:xfrm>
            <a:off x="6810375" y="2794024"/>
            <a:ext cx="5105400" cy="1908198"/>
          </a:xfrm>
          <a:prstGeom prst="rect">
            <a:avLst/>
          </a:prstGeom>
          <a:solidFill>
            <a:srgbClr val="F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B. SMART KITCHEN DEVICES</a:t>
            </a:r>
          </a:p>
          <a:p>
            <a:pPr algn="just"/>
            <a:r>
              <a:rPr lang="en-US">
                <a:solidFill>
                  <a:schemeClr val="tx1"/>
                </a:solidFill>
              </a:rPr>
              <a:t>Kitchens in the future will have smart devices to make any kind of food we want. After we eat, they will clean the dishes and automatically order more groceries. Drones will then deliver these goods from the supermarket.</a:t>
            </a:r>
          </a:p>
        </p:txBody>
      </p:sp>
      <p:sp>
        <p:nvSpPr>
          <p:cNvPr id="9" name="Rectangle 8">
            <a:extLst>
              <a:ext uri="{FF2B5EF4-FFF2-40B4-BE49-F238E27FC236}">
                <a16:creationId xmlns:a16="http://schemas.microsoft.com/office/drawing/2014/main" id="{6456D5F3-0AAD-45AA-9493-ECDAA51AB67B}"/>
              </a:ext>
            </a:extLst>
          </p:cNvPr>
          <p:cNvSpPr/>
          <p:nvPr/>
        </p:nvSpPr>
        <p:spPr>
          <a:xfrm>
            <a:off x="6819900" y="4773331"/>
            <a:ext cx="5105400" cy="19081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C. 3D PRINTERS</a:t>
            </a:r>
          </a:p>
          <a:p>
            <a:pPr algn="just"/>
            <a:r>
              <a:rPr lang="en-US">
                <a:solidFill>
                  <a:schemeClr val="tx1"/>
                </a:solidFill>
              </a:rPr>
              <a:t>Now, we have to buy all kinds of things in stores. In the future, we will have 3D printers at home. They print objects we need or want, like furniture, clothes, and even toys. </a:t>
            </a:r>
          </a:p>
        </p:txBody>
      </p:sp>
      <p:sp>
        <p:nvSpPr>
          <p:cNvPr id="10" name="TextBox 9">
            <a:extLst>
              <a:ext uri="{FF2B5EF4-FFF2-40B4-BE49-F238E27FC236}">
                <a16:creationId xmlns:a16="http://schemas.microsoft.com/office/drawing/2014/main" id="{2EC7C3AD-5F9F-41F0-BA69-12D6B3F5EEEF}"/>
              </a:ext>
            </a:extLst>
          </p:cNvPr>
          <p:cNvSpPr txBox="1"/>
          <p:nvPr/>
        </p:nvSpPr>
        <p:spPr>
          <a:xfrm>
            <a:off x="276225" y="1000124"/>
            <a:ext cx="2381250" cy="461665"/>
          </a:xfrm>
          <a:prstGeom prst="rect">
            <a:avLst/>
          </a:prstGeom>
          <a:noFill/>
        </p:spPr>
        <p:txBody>
          <a:bodyPr wrap="square" rtlCol="0">
            <a:spAutoFit/>
          </a:bodyPr>
          <a:lstStyle/>
          <a:p>
            <a:r>
              <a:rPr lang="en-US" sz="2400" b="1"/>
              <a:t>Example: </a:t>
            </a:r>
          </a:p>
        </p:txBody>
      </p:sp>
      <p:sp>
        <p:nvSpPr>
          <p:cNvPr id="11" name="TextBox 10">
            <a:extLst>
              <a:ext uri="{FF2B5EF4-FFF2-40B4-BE49-F238E27FC236}">
                <a16:creationId xmlns:a16="http://schemas.microsoft.com/office/drawing/2014/main" id="{C99F60CF-FF68-471C-9BB3-7C8156C64146}"/>
              </a:ext>
            </a:extLst>
          </p:cNvPr>
          <p:cNvSpPr txBox="1"/>
          <p:nvPr/>
        </p:nvSpPr>
        <p:spPr>
          <a:xfrm>
            <a:off x="276225" y="1461789"/>
            <a:ext cx="5715000" cy="984885"/>
          </a:xfrm>
          <a:prstGeom prst="rect">
            <a:avLst/>
          </a:prstGeom>
          <a:noFill/>
        </p:spPr>
        <p:txBody>
          <a:bodyPr wrap="square" rtlCol="0">
            <a:spAutoFit/>
          </a:bodyPr>
          <a:lstStyle/>
          <a:p>
            <a:r>
              <a:rPr lang="en-US"/>
              <a:t>0. </a:t>
            </a:r>
            <a:r>
              <a:rPr lang="en-US" sz="2000"/>
              <a:t>Which machines will help us when we are hungry?</a:t>
            </a:r>
          </a:p>
          <a:p>
            <a:endParaRPr lang="en-US"/>
          </a:p>
        </p:txBody>
      </p:sp>
      <p:sp>
        <p:nvSpPr>
          <p:cNvPr id="12" name="TextBox 11">
            <a:extLst>
              <a:ext uri="{FF2B5EF4-FFF2-40B4-BE49-F238E27FC236}">
                <a16:creationId xmlns:a16="http://schemas.microsoft.com/office/drawing/2014/main" id="{1FBDDB64-2787-4DEE-BA97-1EC0DB928040}"/>
              </a:ext>
            </a:extLst>
          </p:cNvPr>
          <p:cNvSpPr txBox="1"/>
          <p:nvPr/>
        </p:nvSpPr>
        <p:spPr>
          <a:xfrm>
            <a:off x="276225" y="2324234"/>
            <a:ext cx="6438900" cy="2677656"/>
          </a:xfrm>
          <a:prstGeom prst="rect">
            <a:avLst/>
          </a:prstGeom>
          <a:noFill/>
        </p:spPr>
        <p:txBody>
          <a:bodyPr wrap="square" rtlCol="0">
            <a:spAutoFit/>
          </a:bodyPr>
          <a:lstStyle/>
          <a:p>
            <a:pPr marL="342900" indent="-342900">
              <a:lnSpc>
                <a:spcPct val="150000"/>
              </a:lnSpc>
              <a:buAutoNum type="arabicPeriod"/>
            </a:pPr>
            <a:r>
              <a:rPr lang="en-US" sz="2000"/>
              <a:t>Which machines will make T-shirts? </a:t>
            </a:r>
          </a:p>
          <a:p>
            <a:pPr marL="342900" indent="-342900">
              <a:lnSpc>
                <a:spcPct val="150000"/>
              </a:lnSpc>
              <a:buAutoNum type="arabicPeriod"/>
            </a:pPr>
            <a:r>
              <a:rPr lang="en-US" sz="2000"/>
              <a:t>Which machines will do the housework? </a:t>
            </a:r>
          </a:p>
          <a:p>
            <a:pPr marL="342900" indent="-342900">
              <a:lnSpc>
                <a:spcPct val="150000"/>
              </a:lnSpc>
              <a:buAutoNum type="arabicPeriod"/>
            </a:pPr>
            <a:r>
              <a:rPr lang="en-US" sz="2000"/>
              <a:t>Which machines will order food for us? </a:t>
            </a:r>
          </a:p>
          <a:p>
            <a:pPr marL="342900" indent="-342900">
              <a:lnSpc>
                <a:spcPct val="150000"/>
              </a:lnSpc>
              <a:buAutoNum type="arabicPeriod"/>
            </a:pPr>
            <a:r>
              <a:rPr lang="en-US" sz="2000"/>
              <a:t>Which machines won’t clean plates and dishes?</a:t>
            </a:r>
          </a:p>
          <a:p>
            <a:pPr marL="342900" indent="-342900">
              <a:lnSpc>
                <a:spcPct val="150000"/>
              </a:lnSpc>
              <a:buAutoNum type="arabicPeriod"/>
            </a:pPr>
            <a:r>
              <a:rPr lang="en-US" sz="2000"/>
              <a:t>Which machines will make tables and chairs?</a:t>
            </a:r>
          </a:p>
          <a:p>
            <a:endParaRPr lang="en-US"/>
          </a:p>
        </p:txBody>
      </p:sp>
      <p:sp>
        <p:nvSpPr>
          <p:cNvPr id="13" name="TextBox 12">
            <a:extLst>
              <a:ext uri="{FF2B5EF4-FFF2-40B4-BE49-F238E27FC236}">
                <a16:creationId xmlns:a16="http://schemas.microsoft.com/office/drawing/2014/main" id="{C195A935-C94F-48D9-BFBB-D152030C1773}"/>
              </a:ext>
            </a:extLst>
          </p:cNvPr>
          <p:cNvSpPr txBox="1"/>
          <p:nvPr/>
        </p:nvSpPr>
        <p:spPr>
          <a:xfrm>
            <a:off x="2543176" y="353052"/>
            <a:ext cx="3933824" cy="923330"/>
          </a:xfrm>
          <a:prstGeom prst="rect">
            <a:avLst/>
          </a:prstGeom>
          <a:noFill/>
        </p:spPr>
        <p:txBody>
          <a:bodyPr wrap="square" rtlCol="0">
            <a:spAutoFit/>
          </a:bodyPr>
          <a:lstStyle/>
          <a:p>
            <a:r>
              <a:rPr lang="en-US" b="1"/>
              <a:t>Read about the three devices of the future. Choose the correct answer (A,B, or C)</a:t>
            </a:r>
          </a:p>
        </p:txBody>
      </p:sp>
      <p:pic>
        <p:nvPicPr>
          <p:cNvPr id="15" name="Picture 14">
            <a:extLst>
              <a:ext uri="{FF2B5EF4-FFF2-40B4-BE49-F238E27FC236}">
                <a16:creationId xmlns:a16="http://schemas.microsoft.com/office/drawing/2014/main" id="{B86C7979-9DBF-42A2-A804-1092E566109F}"/>
              </a:ext>
            </a:extLst>
          </p:cNvPr>
          <p:cNvPicPr>
            <a:picLocks noChangeAspect="1"/>
          </p:cNvPicPr>
          <p:nvPr/>
        </p:nvPicPr>
        <p:blipFill rotWithShape="1">
          <a:blip r:embed="rId2"/>
          <a:srcRect l="23828" t="33891" r="63125" b="59258"/>
          <a:stretch/>
        </p:blipFill>
        <p:spPr>
          <a:xfrm>
            <a:off x="1440770" y="1898087"/>
            <a:ext cx="2054905" cy="606894"/>
          </a:xfrm>
          <a:prstGeom prst="rect">
            <a:avLst/>
          </a:prstGeom>
        </p:spPr>
      </p:pic>
      <p:pic>
        <p:nvPicPr>
          <p:cNvPr id="17" name="Picture 16">
            <a:extLst>
              <a:ext uri="{FF2B5EF4-FFF2-40B4-BE49-F238E27FC236}">
                <a16:creationId xmlns:a16="http://schemas.microsoft.com/office/drawing/2014/main" id="{A527A380-83F5-493D-90EE-CE14E2FB4382}"/>
              </a:ext>
            </a:extLst>
          </p:cNvPr>
          <p:cNvPicPr>
            <a:picLocks noChangeAspect="1"/>
          </p:cNvPicPr>
          <p:nvPr/>
        </p:nvPicPr>
        <p:blipFill rotWithShape="1">
          <a:blip r:embed="rId3"/>
          <a:srcRect l="24766" t="64324" r="63828" b="13472"/>
          <a:stretch/>
        </p:blipFill>
        <p:spPr>
          <a:xfrm>
            <a:off x="933450" y="4647722"/>
            <a:ext cx="1857375" cy="2033807"/>
          </a:xfrm>
          <a:prstGeom prst="rect">
            <a:avLst/>
          </a:prstGeom>
        </p:spPr>
      </p:pic>
      <p:sp>
        <p:nvSpPr>
          <p:cNvPr id="18" name="TextBox 17">
            <a:extLst>
              <a:ext uri="{FF2B5EF4-FFF2-40B4-BE49-F238E27FC236}">
                <a16:creationId xmlns:a16="http://schemas.microsoft.com/office/drawing/2014/main" id="{3726F61E-25C0-4ABF-A1FA-B54E3864F717}"/>
              </a:ext>
            </a:extLst>
          </p:cNvPr>
          <p:cNvSpPr txBox="1"/>
          <p:nvPr/>
        </p:nvSpPr>
        <p:spPr>
          <a:xfrm>
            <a:off x="5276850" y="2270804"/>
            <a:ext cx="444352" cy="523220"/>
          </a:xfrm>
          <a:prstGeom prst="rect">
            <a:avLst/>
          </a:prstGeom>
          <a:noFill/>
        </p:spPr>
        <p:txBody>
          <a:bodyPr wrap="square" rtlCol="0">
            <a:spAutoFit/>
          </a:bodyPr>
          <a:lstStyle/>
          <a:p>
            <a:r>
              <a:rPr lang="en-US" sz="2800" b="1">
                <a:solidFill>
                  <a:srgbClr val="C00000"/>
                </a:solidFill>
              </a:rPr>
              <a:t>C</a:t>
            </a:r>
          </a:p>
        </p:txBody>
      </p:sp>
      <p:sp>
        <p:nvSpPr>
          <p:cNvPr id="19" name="TextBox 18">
            <a:extLst>
              <a:ext uri="{FF2B5EF4-FFF2-40B4-BE49-F238E27FC236}">
                <a16:creationId xmlns:a16="http://schemas.microsoft.com/office/drawing/2014/main" id="{8C602436-5B91-4606-A5C1-967E58BD1E02}"/>
              </a:ext>
            </a:extLst>
          </p:cNvPr>
          <p:cNvSpPr txBox="1"/>
          <p:nvPr/>
        </p:nvSpPr>
        <p:spPr>
          <a:xfrm>
            <a:off x="5276850" y="2794024"/>
            <a:ext cx="444352" cy="523220"/>
          </a:xfrm>
          <a:prstGeom prst="rect">
            <a:avLst/>
          </a:prstGeom>
          <a:noFill/>
        </p:spPr>
        <p:txBody>
          <a:bodyPr wrap="square" rtlCol="0">
            <a:spAutoFit/>
          </a:bodyPr>
          <a:lstStyle/>
          <a:p>
            <a:r>
              <a:rPr lang="en-US" sz="2800" b="1">
                <a:solidFill>
                  <a:srgbClr val="C00000"/>
                </a:solidFill>
              </a:rPr>
              <a:t>A</a:t>
            </a:r>
          </a:p>
        </p:txBody>
      </p:sp>
      <p:sp>
        <p:nvSpPr>
          <p:cNvPr id="20" name="TextBox 19">
            <a:extLst>
              <a:ext uri="{FF2B5EF4-FFF2-40B4-BE49-F238E27FC236}">
                <a16:creationId xmlns:a16="http://schemas.microsoft.com/office/drawing/2014/main" id="{A3F740E1-E23C-46E8-ADA7-17983628FAFA}"/>
              </a:ext>
            </a:extLst>
          </p:cNvPr>
          <p:cNvSpPr txBox="1"/>
          <p:nvPr/>
        </p:nvSpPr>
        <p:spPr>
          <a:xfrm>
            <a:off x="5276850" y="3203665"/>
            <a:ext cx="444352" cy="523220"/>
          </a:xfrm>
          <a:prstGeom prst="rect">
            <a:avLst/>
          </a:prstGeom>
          <a:noFill/>
        </p:spPr>
        <p:txBody>
          <a:bodyPr wrap="square" rtlCol="0">
            <a:spAutoFit/>
          </a:bodyPr>
          <a:lstStyle/>
          <a:p>
            <a:r>
              <a:rPr lang="en-US" sz="2800" b="1">
                <a:solidFill>
                  <a:srgbClr val="C00000"/>
                </a:solidFill>
              </a:rPr>
              <a:t>B</a:t>
            </a:r>
          </a:p>
        </p:txBody>
      </p:sp>
      <p:sp>
        <p:nvSpPr>
          <p:cNvPr id="21" name="TextBox 20">
            <a:extLst>
              <a:ext uri="{FF2B5EF4-FFF2-40B4-BE49-F238E27FC236}">
                <a16:creationId xmlns:a16="http://schemas.microsoft.com/office/drawing/2014/main" id="{AAC8AA7E-B95B-45D3-84D5-F3310F66B9D2}"/>
              </a:ext>
            </a:extLst>
          </p:cNvPr>
          <p:cNvSpPr txBox="1"/>
          <p:nvPr/>
        </p:nvSpPr>
        <p:spPr>
          <a:xfrm>
            <a:off x="6096000" y="3726542"/>
            <a:ext cx="444352" cy="523220"/>
          </a:xfrm>
          <a:prstGeom prst="rect">
            <a:avLst/>
          </a:prstGeom>
          <a:noFill/>
        </p:spPr>
        <p:txBody>
          <a:bodyPr wrap="square" rtlCol="0">
            <a:spAutoFit/>
          </a:bodyPr>
          <a:lstStyle/>
          <a:p>
            <a:r>
              <a:rPr lang="en-US" sz="2800" b="1">
                <a:solidFill>
                  <a:srgbClr val="C00000"/>
                </a:solidFill>
              </a:rPr>
              <a:t>C</a:t>
            </a:r>
          </a:p>
        </p:txBody>
      </p:sp>
      <p:sp>
        <p:nvSpPr>
          <p:cNvPr id="22" name="TextBox 21">
            <a:extLst>
              <a:ext uri="{FF2B5EF4-FFF2-40B4-BE49-F238E27FC236}">
                <a16:creationId xmlns:a16="http://schemas.microsoft.com/office/drawing/2014/main" id="{ACC8F3CA-F007-4CCD-9E97-A16D98FFE5C6}"/>
              </a:ext>
            </a:extLst>
          </p:cNvPr>
          <p:cNvSpPr txBox="1"/>
          <p:nvPr/>
        </p:nvSpPr>
        <p:spPr>
          <a:xfrm>
            <a:off x="6112172" y="4205469"/>
            <a:ext cx="444352" cy="523220"/>
          </a:xfrm>
          <a:prstGeom prst="rect">
            <a:avLst/>
          </a:prstGeom>
          <a:noFill/>
        </p:spPr>
        <p:txBody>
          <a:bodyPr wrap="square" rtlCol="0">
            <a:spAutoFit/>
          </a:bodyPr>
          <a:lstStyle/>
          <a:p>
            <a:r>
              <a:rPr lang="en-US" sz="2800" b="1">
                <a:solidFill>
                  <a:srgbClr val="C00000"/>
                </a:solidFill>
              </a:rPr>
              <a:t>C</a:t>
            </a:r>
          </a:p>
        </p:txBody>
      </p:sp>
    </p:spTree>
    <p:extLst>
      <p:ext uri="{BB962C8B-B14F-4D97-AF65-F5344CB8AC3E}">
        <p14:creationId xmlns:p14="http://schemas.microsoft.com/office/powerpoint/2010/main" val="2359864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533FDE-B24E-41EE-80CC-B74BFD80FD68}"/>
              </a:ext>
            </a:extLst>
          </p:cNvPr>
          <p:cNvSpPr/>
          <p:nvPr/>
        </p:nvSpPr>
        <p:spPr>
          <a:xfrm>
            <a:off x="118257" y="232775"/>
            <a:ext cx="2463018" cy="605426"/>
          </a:xfrm>
          <a:prstGeom prst="roundRect">
            <a:avLst/>
          </a:prstGeom>
          <a:solidFill>
            <a:srgbClr val="FF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Vocabulary</a:t>
            </a:r>
          </a:p>
        </p:txBody>
      </p:sp>
      <p:sp>
        <p:nvSpPr>
          <p:cNvPr id="3" name="TextBox 2">
            <a:extLst>
              <a:ext uri="{FF2B5EF4-FFF2-40B4-BE49-F238E27FC236}">
                <a16:creationId xmlns:a16="http://schemas.microsoft.com/office/drawing/2014/main" id="{A075B760-520D-4C7E-AE46-46E54A0A1182}"/>
              </a:ext>
            </a:extLst>
          </p:cNvPr>
          <p:cNvSpPr txBox="1"/>
          <p:nvPr/>
        </p:nvSpPr>
        <p:spPr>
          <a:xfrm>
            <a:off x="2543175" y="353052"/>
            <a:ext cx="8477250" cy="523220"/>
          </a:xfrm>
          <a:prstGeom prst="rect">
            <a:avLst/>
          </a:prstGeom>
          <a:noFill/>
        </p:spPr>
        <p:txBody>
          <a:bodyPr wrap="square" rtlCol="0">
            <a:spAutoFit/>
          </a:bodyPr>
          <a:lstStyle/>
          <a:p>
            <a:r>
              <a:rPr lang="en-US" sz="2800" b="1"/>
              <a:t>Fill in the blanks with the words from the box.</a:t>
            </a:r>
          </a:p>
        </p:txBody>
      </p:sp>
      <p:pic>
        <p:nvPicPr>
          <p:cNvPr id="5" name="Picture 4" descr="A city skyline at night&#10;&#10;Description automatically generated with low confidence">
            <a:extLst>
              <a:ext uri="{FF2B5EF4-FFF2-40B4-BE49-F238E27FC236}">
                <a16:creationId xmlns:a16="http://schemas.microsoft.com/office/drawing/2014/main" id="{C1A15CCD-F4E1-4B53-9752-1A22C1092C5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33375" y="1133445"/>
            <a:ext cx="11525250" cy="5546471"/>
          </a:xfrm>
          <a:prstGeom prst="rect">
            <a:avLst/>
          </a:prstGeom>
        </p:spPr>
      </p:pic>
      <p:sp>
        <p:nvSpPr>
          <p:cNvPr id="6" name="Rectangle: Rounded Corners 5">
            <a:extLst>
              <a:ext uri="{FF2B5EF4-FFF2-40B4-BE49-F238E27FC236}">
                <a16:creationId xmlns:a16="http://schemas.microsoft.com/office/drawing/2014/main" id="{F3703388-545B-4E5E-A1CD-B34BA47F282A}"/>
              </a:ext>
            </a:extLst>
          </p:cNvPr>
          <p:cNvSpPr/>
          <p:nvPr/>
        </p:nvSpPr>
        <p:spPr>
          <a:xfrm>
            <a:off x="514350" y="1314450"/>
            <a:ext cx="11163300" cy="5190498"/>
          </a:xfrm>
          <a:prstGeom prst="roundRect">
            <a:avLst>
              <a:gd name="adj" fmla="val 9551"/>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a:t>1.I think living in a(n) ____________will be really cool. You can control everything in your house through your phone. </a:t>
            </a:r>
          </a:p>
          <a:p>
            <a:r>
              <a:rPr lang="en-US" sz="2400"/>
              <a:t>2. I think Ho Chi Minh city will become a(n) ______________soon. There are about nine million people living there. </a:t>
            </a:r>
          </a:p>
          <a:p>
            <a:r>
              <a:rPr lang="en-US" sz="2400"/>
              <a:t>3. I hope we will have ______________soon. With them, we won’t need to do chores anymore!</a:t>
            </a:r>
          </a:p>
          <a:p>
            <a:r>
              <a:rPr lang="en-US" sz="2400"/>
              <a:t>4. I like to look at the ______________at night. It’s so beautiful. </a:t>
            </a:r>
          </a:p>
          <a:p>
            <a:r>
              <a:rPr lang="en-US" sz="2400"/>
              <a:t>5. I don’t want to live__________________. It’s be so dark and sad.</a:t>
            </a:r>
          </a:p>
          <a:p>
            <a:r>
              <a:rPr lang="en-US" sz="2400"/>
              <a:t>6. Don’t forget to ___________the door and give the key to me. </a:t>
            </a:r>
          </a:p>
          <a:p>
            <a:r>
              <a:rPr lang="en-US" sz="2400"/>
              <a:t>7. You can print lots of cool things with a(n)_______________. </a:t>
            </a:r>
          </a:p>
          <a:p>
            <a:r>
              <a:rPr lang="en-US" sz="2400"/>
              <a:t>8. Astronauts usually stay on the ______________for about six months. </a:t>
            </a:r>
          </a:p>
        </p:txBody>
      </p:sp>
      <p:sp>
        <p:nvSpPr>
          <p:cNvPr id="7" name="Rectangle: Rounded Corners 6">
            <a:extLst>
              <a:ext uri="{FF2B5EF4-FFF2-40B4-BE49-F238E27FC236}">
                <a16:creationId xmlns:a16="http://schemas.microsoft.com/office/drawing/2014/main" id="{FC894A47-B150-490C-94EE-D9AC10DC9752}"/>
              </a:ext>
            </a:extLst>
          </p:cNvPr>
          <p:cNvSpPr/>
          <p:nvPr/>
        </p:nvSpPr>
        <p:spPr>
          <a:xfrm>
            <a:off x="857250" y="948298"/>
            <a:ext cx="10477500" cy="714375"/>
          </a:xfrm>
          <a:prstGeom prst="roundRect">
            <a:avLst>
              <a:gd name="adj" fmla="val 39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rPr>
              <a:t>smart home      lock              megacity       robot helpers    space station                     Moon               underground            3D printer</a:t>
            </a:r>
          </a:p>
        </p:txBody>
      </p:sp>
      <p:sp>
        <p:nvSpPr>
          <p:cNvPr id="8" name="TextBox 7">
            <a:extLst>
              <a:ext uri="{FF2B5EF4-FFF2-40B4-BE49-F238E27FC236}">
                <a16:creationId xmlns:a16="http://schemas.microsoft.com/office/drawing/2014/main" id="{01647CD9-7930-4854-997A-4866210D2DC6}"/>
              </a:ext>
            </a:extLst>
          </p:cNvPr>
          <p:cNvSpPr txBox="1"/>
          <p:nvPr/>
        </p:nvSpPr>
        <p:spPr>
          <a:xfrm>
            <a:off x="3590924" y="1843678"/>
            <a:ext cx="2714625" cy="523220"/>
          </a:xfrm>
          <a:prstGeom prst="rect">
            <a:avLst/>
          </a:prstGeom>
          <a:noFill/>
        </p:spPr>
        <p:txBody>
          <a:bodyPr wrap="square" rtlCol="0">
            <a:spAutoFit/>
          </a:bodyPr>
          <a:lstStyle/>
          <a:p>
            <a:r>
              <a:rPr lang="en-US" sz="2800">
                <a:solidFill>
                  <a:srgbClr val="C00000"/>
                </a:solidFill>
              </a:rPr>
              <a:t>smart home</a:t>
            </a:r>
          </a:p>
        </p:txBody>
      </p:sp>
      <p:sp>
        <p:nvSpPr>
          <p:cNvPr id="9" name="TextBox 8">
            <a:extLst>
              <a:ext uri="{FF2B5EF4-FFF2-40B4-BE49-F238E27FC236}">
                <a16:creationId xmlns:a16="http://schemas.microsoft.com/office/drawing/2014/main" id="{F993184D-7C9E-4E83-998C-2FF6CF3080F4}"/>
              </a:ext>
            </a:extLst>
          </p:cNvPr>
          <p:cNvSpPr txBox="1"/>
          <p:nvPr/>
        </p:nvSpPr>
        <p:spPr>
          <a:xfrm>
            <a:off x="6715124" y="2596153"/>
            <a:ext cx="2057401" cy="523220"/>
          </a:xfrm>
          <a:prstGeom prst="rect">
            <a:avLst/>
          </a:prstGeom>
          <a:noFill/>
        </p:spPr>
        <p:txBody>
          <a:bodyPr wrap="square" rtlCol="0">
            <a:spAutoFit/>
          </a:bodyPr>
          <a:lstStyle/>
          <a:p>
            <a:r>
              <a:rPr lang="en-US" sz="2800">
                <a:solidFill>
                  <a:srgbClr val="C00000"/>
                </a:solidFill>
              </a:rPr>
              <a:t>megacity</a:t>
            </a:r>
          </a:p>
        </p:txBody>
      </p:sp>
      <p:sp>
        <p:nvSpPr>
          <p:cNvPr id="10" name="TextBox 9">
            <a:extLst>
              <a:ext uri="{FF2B5EF4-FFF2-40B4-BE49-F238E27FC236}">
                <a16:creationId xmlns:a16="http://schemas.microsoft.com/office/drawing/2014/main" id="{A76A6515-7A1C-4F31-81A0-C8442CFA3D31}"/>
              </a:ext>
            </a:extLst>
          </p:cNvPr>
          <p:cNvSpPr txBox="1"/>
          <p:nvPr/>
        </p:nvSpPr>
        <p:spPr>
          <a:xfrm>
            <a:off x="3829048" y="3298980"/>
            <a:ext cx="2476501" cy="523220"/>
          </a:xfrm>
          <a:prstGeom prst="rect">
            <a:avLst/>
          </a:prstGeom>
          <a:noFill/>
        </p:spPr>
        <p:txBody>
          <a:bodyPr wrap="square" rtlCol="0">
            <a:spAutoFit/>
          </a:bodyPr>
          <a:lstStyle/>
          <a:p>
            <a:r>
              <a:rPr lang="en-US" sz="2800">
                <a:solidFill>
                  <a:srgbClr val="C00000"/>
                </a:solidFill>
              </a:rPr>
              <a:t>robot helpers</a:t>
            </a:r>
          </a:p>
        </p:txBody>
      </p:sp>
      <p:sp>
        <p:nvSpPr>
          <p:cNvPr id="11" name="TextBox 10">
            <a:extLst>
              <a:ext uri="{FF2B5EF4-FFF2-40B4-BE49-F238E27FC236}">
                <a16:creationId xmlns:a16="http://schemas.microsoft.com/office/drawing/2014/main" id="{8EF8F46C-5A61-4A24-8BDD-83E4536C7EF5}"/>
              </a:ext>
            </a:extLst>
          </p:cNvPr>
          <p:cNvSpPr txBox="1"/>
          <p:nvPr/>
        </p:nvSpPr>
        <p:spPr>
          <a:xfrm>
            <a:off x="3709985" y="4053505"/>
            <a:ext cx="2476501" cy="523220"/>
          </a:xfrm>
          <a:prstGeom prst="rect">
            <a:avLst/>
          </a:prstGeom>
          <a:noFill/>
        </p:spPr>
        <p:txBody>
          <a:bodyPr wrap="square" rtlCol="0">
            <a:spAutoFit/>
          </a:bodyPr>
          <a:lstStyle/>
          <a:p>
            <a:r>
              <a:rPr lang="en-US" sz="2800">
                <a:solidFill>
                  <a:srgbClr val="C00000"/>
                </a:solidFill>
              </a:rPr>
              <a:t>Moon</a:t>
            </a:r>
          </a:p>
        </p:txBody>
      </p:sp>
      <p:sp>
        <p:nvSpPr>
          <p:cNvPr id="12" name="TextBox 11">
            <a:extLst>
              <a:ext uri="{FF2B5EF4-FFF2-40B4-BE49-F238E27FC236}">
                <a16:creationId xmlns:a16="http://schemas.microsoft.com/office/drawing/2014/main" id="{4B9ADA92-8D62-4859-8AFC-7769FEF10AEA}"/>
              </a:ext>
            </a:extLst>
          </p:cNvPr>
          <p:cNvSpPr txBox="1"/>
          <p:nvPr/>
        </p:nvSpPr>
        <p:spPr>
          <a:xfrm>
            <a:off x="3709984" y="4407293"/>
            <a:ext cx="2476501" cy="523220"/>
          </a:xfrm>
          <a:prstGeom prst="rect">
            <a:avLst/>
          </a:prstGeom>
          <a:noFill/>
        </p:spPr>
        <p:txBody>
          <a:bodyPr wrap="square" rtlCol="0">
            <a:spAutoFit/>
          </a:bodyPr>
          <a:lstStyle/>
          <a:p>
            <a:r>
              <a:rPr lang="en-US" sz="2800">
                <a:solidFill>
                  <a:srgbClr val="C00000"/>
                </a:solidFill>
              </a:rPr>
              <a:t>underground</a:t>
            </a:r>
          </a:p>
        </p:txBody>
      </p:sp>
      <p:sp>
        <p:nvSpPr>
          <p:cNvPr id="13" name="TextBox 12">
            <a:extLst>
              <a:ext uri="{FF2B5EF4-FFF2-40B4-BE49-F238E27FC236}">
                <a16:creationId xmlns:a16="http://schemas.microsoft.com/office/drawing/2014/main" id="{BAD10804-1255-45D5-9461-B98D9F86720D}"/>
              </a:ext>
            </a:extLst>
          </p:cNvPr>
          <p:cNvSpPr txBox="1"/>
          <p:nvPr/>
        </p:nvSpPr>
        <p:spPr>
          <a:xfrm>
            <a:off x="3529010" y="4791356"/>
            <a:ext cx="1319216" cy="523220"/>
          </a:xfrm>
          <a:prstGeom prst="rect">
            <a:avLst/>
          </a:prstGeom>
          <a:noFill/>
        </p:spPr>
        <p:txBody>
          <a:bodyPr wrap="square" rtlCol="0">
            <a:spAutoFit/>
          </a:bodyPr>
          <a:lstStyle/>
          <a:p>
            <a:r>
              <a:rPr lang="en-US" sz="2800">
                <a:solidFill>
                  <a:srgbClr val="C00000"/>
                </a:solidFill>
              </a:rPr>
              <a:t>lock</a:t>
            </a:r>
          </a:p>
        </p:txBody>
      </p:sp>
      <p:sp>
        <p:nvSpPr>
          <p:cNvPr id="14" name="TextBox 13">
            <a:extLst>
              <a:ext uri="{FF2B5EF4-FFF2-40B4-BE49-F238E27FC236}">
                <a16:creationId xmlns:a16="http://schemas.microsoft.com/office/drawing/2014/main" id="{6046E25C-AC62-4A61-96AB-B07EFBB1D688}"/>
              </a:ext>
            </a:extLst>
          </p:cNvPr>
          <p:cNvSpPr txBox="1"/>
          <p:nvPr/>
        </p:nvSpPr>
        <p:spPr>
          <a:xfrm>
            <a:off x="6730600" y="5144185"/>
            <a:ext cx="2264572" cy="523220"/>
          </a:xfrm>
          <a:prstGeom prst="rect">
            <a:avLst/>
          </a:prstGeom>
          <a:noFill/>
        </p:spPr>
        <p:txBody>
          <a:bodyPr wrap="square" rtlCol="0">
            <a:spAutoFit/>
          </a:bodyPr>
          <a:lstStyle/>
          <a:p>
            <a:r>
              <a:rPr lang="en-US" sz="2800">
                <a:solidFill>
                  <a:srgbClr val="C00000"/>
                </a:solidFill>
              </a:rPr>
              <a:t>3D printer</a:t>
            </a:r>
          </a:p>
        </p:txBody>
      </p:sp>
      <p:sp>
        <p:nvSpPr>
          <p:cNvPr id="15" name="TextBox 14">
            <a:extLst>
              <a:ext uri="{FF2B5EF4-FFF2-40B4-BE49-F238E27FC236}">
                <a16:creationId xmlns:a16="http://schemas.microsoft.com/office/drawing/2014/main" id="{D8A685C3-D72B-48C2-84F7-E00B635FC5B7}"/>
              </a:ext>
            </a:extLst>
          </p:cNvPr>
          <p:cNvSpPr txBox="1"/>
          <p:nvPr/>
        </p:nvSpPr>
        <p:spPr>
          <a:xfrm>
            <a:off x="5507827" y="5462945"/>
            <a:ext cx="2264572" cy="523220"/>
          </a:xfrm>
          <a:prstGeom prst="rect">
            <a:avLst/>
          </a:prstGeom>
          <a:noFill/>
        </p:spPr>
        <p:txBody>
          <a:bodyPr wrap="square" rtlCol="0">
            <a:spAutoFit/>
          </a:bodyPr>
          <a:lstStyle/>
          <a:p>
            <a:r>
              <a:rPr lang="en-US" sz="2800">
                <a:solidFill>
                  <a:srgbClr val="C00000"/>
                </a:solidFill>
              </a:rPr>
              <a:t>Moon</a:t>
            </a:r>
          </a:p>
        </p:txBody>
      </p:sp>
    </p:spTree>
    <p:extLst>
      <p:ext uri="{BB962C8B-B14F-4D97-AF65-F5344CB8AC3E}">
        <p14:creationId xmlns:p14="http://schemas.microsoft.com/office/powerpoint/2010/main" val="150562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additive="base">
                                        <p:cTn id="3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B8DBE11-5854-40E6-A4E6-4091C41F4BEB}"/>
              </a:ext>
            </a:extLst>
          </p:cNvPr>
          <p:cNvSpPr/>
          <p:nvPr/>
        </p:nvSpPr>
        <p:spPr>
          <a:xfrm>
            <a:off x="118257" y="232775"/>
            <a:ext cx="2463018" cy="605426"/>
          </a:xfrm>
          <a:prstGeom prst="roundRect">
            <a:avLst/>
          </a:prstGeom>
          <a:solidFill>
            <a:srgbClr val="FF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Grammar</a:t>
            </a:r>
          </a:p>
        </p:txBody>
      </p:sp>
      <p:sp>
        <p:nvSpPr>
          <p:cNvPr id="3" name="TextBox 2">
            <a:extLst>
              <a:ext uri="{FF2B5EF4-FFF2-40B4-BE49-F238E27FC236}">
                <a16:creationId xmlns:a16="http://schemas.microsoft.com/office/drawing/2014/main" id="{961EC10C-8206-43A1-B4A4-07E8C98FC379}"/>
              </a:ext>
            </a:extLst>
          </p:cNvPr>
          <p:cNvSpPr txBox="1"/>
          <p:nvPr/>
        </p:nvSpPr>
        <p:spPr>
          <a:xfrm>
            <a:off x="2543175" y="353052"/>
            <a:ext cx="8477250" cy="523220"/>
          </a:xfrm>
          <a:prstGeom prst="rect">
            <a:avLst/>
          </a:prstGeom>
          <a:noFill/>
        </p:spPr>
        <p:txBody>
          <a:bodyPr wrap="square" rtlCol="0">
            <a:spAutoFit/>
          </a:bodyPr>
          <a:lstStyle/>
          <a:p>
            <a:r>
              <a:rPr lang="en-US" sz="2800" b="1"/>
              <a:t>Write full sentences using the words below. </a:t>
            </a:r>
          </a:p>
        </p:txBody>
      </p:sp>
      <p:sp>
        <p:nvSpPr>
          <p:cNvPr id="4" name="TextBox 3">
            <a:extLst>
              <a:ext uri="{FF2B5EF4-FFF2-40B4-BE49-F238E27FC236}">
                <a16:creationId xmlns:a16="http://schemas.microsoft.com/office/drawing/2014/main" id="{1713AEA3-B3CC-4567-892D-F30B70BFA975}"/>
              </a:ext>
            </a:extLst>
          </p:cNvPr>
          <p:cNvSpPr txBox="1"/>
          <p:nvPr/>
        </p:nvSpPr>
        <p:spPr>
          <a:xfrm>
            <a:off x="412474" y="950359"/>
            <a:ext cx="11639550" cy="6001643"/>
          </a:xfrm>
          <a:prstGeom prst="rect">
            <a:avLst/>
          </a:prstGeom>
          <a:noFill/>
        </p:spPr>
        <p:txBody>
          <a:bodyPr wrap="square" rtlCol="0">
            <a:spAutoFit/>
          </a:bodyPr>
          <a:lstStyle/>
          <a:p>
            <a:pPr marL="342900" indent="-342900">
              <a:buAutoNum type="arabicPeriod"/>
            </a:pPr>
            <a:r>
              <a:rPr lang="en-US" sz="2400"/>
              <a:t>Where/you/think/people/live/future?</a:t>
            </a:r>
          </a:p>
          <a:p>
            <a:r>
              <a:rPr lang="en-US" sz="2400"/>
              <a:t>___________________________________________________________________</a:t>
            </a:r>
          </a:p>
          <a:p>
            <a:r>
              <a:rPr lang="en-US" sz="2400"/>
              <a:t>2. We/might/have/automatic food machines.</a:t>
            </a:r>
          </a:p>
          <a:p>
            <a:r>
              <a:rPr lang="en-US" sz="2400"/>
              <a:t>___________________________________________________________________</a:t>
            </a:r>
          </a:p>
          <a:p>
            <a:r>
              <a:rPr lang="en-US" sz="2400"/>
              <a:t>3. I /think/a few/ people/live/earthscarpers. </a:t>
            </a:r>
          </a:p>
          <a:p>
            <a:r>
              <a:rPr lang="en-US" sz="2400"/>
              <a:t>___________________________________________________________________</a:t>
            </a:r>
          </a:p>
          <a:p>
            <a:r>
              <a:rPr lang="en-US" sz="2400"/>
              <a:t>4. A lot of/ people/live/cities/on/sea. </a:t>
            </a:r>
          </a:p>
          <a:p>
            <a:r>
              <a:rPr lang="en-US" sz="2400"/>
              <a:t>___________________________________________________________________</a:t>
            </a:r>
          </a:p>
          <a:p>
            <a:r>
              <a:rPr lang="en-US" sz="2400"/>
              <a:t>5. How/astronauts/sleep/space?</a:t>
            </a:r>
          </a:p>
          <a:p>
            <a:r>
              <a:rPr lang="en-US" sz="2400"/>
              <a:t>___________________________________________________________________</a:t>
            </a:r>
          </a:p>
          <a:p>
            <a:r>
              <a:rPr lang="en-US" sz="2400"/>
              <a:t>6. What/you/think/homes/be like?</a:t>
            </a:r>
          </a:p>
          <a:p>
            <a:r>
              <a:rPr lang="en-US" sz="2400"/>
              <a:t>___________________________________________________________________</a:t>
            </a:r>
          </a:p>
          <a:p>
            <a:r>
              <a:rPr lang="en-US" sz="2400"/>
              <a:t>7. I/think/many people/have/robot helpers.</a:t>
            </a:r>
          </a:p>
          <a:p>
            <a:r>
              <a:rPr lang="en-US" sz="2400"/>
              <a:t>___________________________________________________________________</a:t>
            </a:r>
          </a:p>
          <a:p>
            <a:r>
              <a:rPr lang="en-US" sz="2400"/>
              <a:t>8. They/have to/use/special/toilet.</a:t>
            </a:r>
          </a:p>
          <a:p>
            <a:r>
              <a:rPr lang="en-US" sz="2400"/>
              <a:t>___________________________________________________________________</a:t>
            </a:r>
            <a:endParaRPr lang="en-US"/>
          </a:p>
        </p:txBody>
      </p:sp>
      <p:sp>
        <p:nvSpPr>
          <p:cNvPr id="5" name="TextBox 4">
            <a:extLst>
              <a:ext uri="{FF2B5EF4-FFF2-40B4-BE49-F238E27FC236}">
                <a16:creationId xmlns:a16="http://schemas.microsoft.com/office/drawing/2014/main" id="{1D1F0A41-9F41-4038-AC26-888456F24A26}"/>
              </a:ext>
            </a:extLst>
          </p:cNvPr>
          <p:cNvSpPr txBox="1"/>
          <p:nvPr/>
        </p:nvSpPr>
        <p:spPr>
          <a:xfrm>
            <a:off x="495299" y="1314450"/>
            <a:ext cx="10448925" cy="523220"/>
          </a:xfrm>
          <a:prstGeom prst="rect">
            <a:avLst/>
          </a:prstGeom>
          <a:noFill/>
        </p:spPr>
        <p:txBody>
          <a:bodyPr wrap="square" rtlCol="0">
            <a:spAutoFit/>
          </a:bodyPr>
          <a:lstStyle/>
          <a:p>
            <a:r>
              <a:rPr lang="en-US" sz="2800"/>
              <a:t>Where do you think people will live in the future?</a:t>
            </a:r>
          </a:p>
        </p:txBody>
      </p:sp>
      <p:sp>
        <p:nvSpPr>
          <p:cNvPr id="6" name="TextBox 5">
            <a:extLst>
              <a:ext uri="{FF2B5EF4-FFF2-40B4-BE49-F238E27FC236}">
                <a16:creationId xmlns:a16="http://schemas.microsoft.com/office/drawing/2014/main" id="{4030512F-0372-482C-9696-FD9C7E784E6F}"/>
              </a:ext>
            </a:extLst>
          </p:cNvPr>
          <p:cNvSpPr txBox="1"/>
          <p:nvPr/>
        </p:nvSpPr>
        <p:spPr>
          <a:xfrm>
            <a:off x="495298" y="2038350"/>
            <a:ext cx="10448925" cy="523220"/>
          </a:xfrm>
          <a:prstGeom prst="rect">
            <a:avLst/>
          </a:prstGeom>
          <a:noFill/>
        </p:spPr>
        <p:txBody>
          <a:bodyPr wrap="square" rtlCol="0">
            <a:spAutoFit/>
          </a:bodyPr>
          <a:lstStyle/>
          <a:p>
            <a:r>
              <a:rPr lang="en-US" sz="2800">
                <a:solidFill>
                  <a:srgbClr val="C00000"/>
                </a:solidFill>
              </a:rPr>
              <a:t>We might have automatic food machines.</a:t>
            </a:r>
          </a:p>
        </p:txBody>
      </p:sp>
      <p:sp>
        <p:nvSpPr>
          <p:cNvPr id="7" name="TextBox 6">
            <a:extLst>
              <a:ext uri="{FF2B5EF4-FFF2-40B4-BE49-F238E27FC236}">
                <a16:creationId xmlns:a16="http://schemas.microsoft.com/office/drawing/2014/main" id="{DA0D2249-A46E-4AA5-9BD3-E1A116C9FBDA}"/>
              </a:ext>
            </a:extLst>
          </p:cNvPr>
          <p:cNvSpPr txBox="1"/>
          <p:nvPr/>
        </p:nvSpPr>
        <p:spPr>
          <a:xfrm>
            <a:off x="495298" y="2784736"/>
            <a:ext cx="10448925" cy="523220"/>
          </a:xfrm>
          <a:prstGeom prst="rect">
            <a:avLst/>
          </a:prstGeom>
          <a:noFill/>
        </p:spPr>
        <p:txBody>
          <a:bodyPr wrap="square" rtlCol="0">
            <a:spAutoFit/>
          </a:bodyPr>
          <a:lstStyle/>
          <a:p>
            <a:r>
              <a:rPr lang="en-US" sz="2800">
                <a:solidFill>
                  <a:srgbClr val="C00000"/>
                </a:solidFill>
              </a:rPr>
              <a:t>I think few people will live in earthscrapers.</a:t>
            </a:r>
          </a:p>
        </p:txBody>
      </p:sp>
      <p:sp>
        <p:nvSpPr>
          <p:cNvPr id="9" name="TextBox 8">
            <a:extLst>
              <a:ext uri="{FF2B5EF4-FFF2-40B4-BE49-F238E27FC236}">
                <a16:creationId xmlns:a16="http://schemas.microsoft.com/office/drawing/2014/main" id="{B0E9FF9E-6033-4137-93FE-366F77C95C31}"/>
              </a:ext>
            </a:extLst>
          </p:cNvPr>
          <p:cNvSpPr txBox="1"/>
          <p:nvPr/>
        </p:nvSpPr>
        <p:spPr>
          <a:xfrm>
            <a:off x="495298" y="3531122"/>
            <a:ext cx="7715252" cy="523220"/>
          </a:xfrm>
          <a:prstGeom prst="rect">
            <a:avLst/>
          </a:prstGeom>
          <a:noFill/>
        </p:spPr>
        <p:txBody>
          <a:bodyPr wrap="square" rtlCol="0">
            <a:spAutoFit/>
          </a:bodyPr>
          <a:lstStyle/>
          <a:p>
            <a:r>
              <a:rPr lang="en-US" sz="2800" b="0" i="0">
                <a:solidFill>
                  <a:srgbClr val="C00000"/>
                </a:solidFill>
                <a:effectLst/>
                <a:latin typeface="+mj-lt"/>
              </a:rPr>
              <a:t>A lot of people will live in cities on the sea</a:t>
            </a:r>
            <a:endParaRPr lang="en-US" sz="2800">
              <a:solidFill>
                <a:srgbClr val="C00000"/>
              </a:solidFill>
            </a:endParaRPr>
          </a:p>
        </p:txBody>
      </p:sp>
      <p:sp>
        <p:nvSpPr>
          <p:cNvPr id="10" name="TextBox 9">
            <a:extLst>
              <a:ext uri="{FF2B5EF4-FFF2-40B4-BE49-F238E27FC236}">
                <a16:creationId xmlns:a16="http://schemas.microsoft.com/office/drawing/2014/main" id="{4C090CA7-5CE6-493F-8DE8-653B1BF428F3}"/>
              </a:ext>
            </a:extLst>
          </p:cNvPr>
          <p:cNvSpPr txBox="1"/>
          <p:nvPr/>
        </p:nvSpPr>
        <p:spPr>
          <a:xfrm>
            <a:off x="495298" y="4237625"/>
            <a:ext cx="7715252" cy="954107"/>
          </a:xfrm>
          <a:prstGeom prst="rect">
            <a:avLst/>
          </a:prstGeom>
          <a:noFill/>
        </p:spPr>
        <p:txBody>
          <a:bodyPr wrap="square" rtlCol="0">
            <a:spAutoFit/>
          </a:bodyPr>
          <a:lstStyle/>
          <a:p>
            <a:r>
              <a:rPr lang="en-US" sz="2800" b="0" i="0">
                <a:solidFill>
                  <a:srgbClr val="C00000"/>
                </a:solidFill>
                <a:effectLst/>
                <a:latin typeface="MyriadPro-Regular" panose="020B0503030403020204" pitchFamily="34" charset="0"/>
              </a:rPr>
              <a:t>How do astronauts sleep in space?</a:t>
            </a:r>
            <a:r>
              <a:rPr lang="en-US" sz="2800">
                <a:solidFill>
                  <a:srgbClr val="C00000"/>
                </a:solidFill>
              </a:rPr>
              <a:t> </a:t>
            </a:r>
            <a:br>
              <a:rPr lang="en-US" sz="2800">
                <a:solidFill>
                  <a:srgbClr val="C00000"/>
                </a:solidFill>
              </a:rPr>
            </a:br>
            <a:endParaRPr lang="en-US" sz="2800">
              <a:solidFill>
                <a:srgbClr val="C00000"/>
              </a:solidFill>
            </a:endParaRPr>
          </a:p>
        </p:txBody>
      </p:sp>
      <p:sp>
        <p:nvSpPr>
          <p:cNvPr id="11" name="TextBox 10">
            <a:extLst>
              <a:ext uri="{FF2B5EF4-FFF2-40B4-BE49-F238E27FC236}">
                <a16:creationId xmlns:a16="http://schemas.microsoft.com/office/drawing/2014/main" id="{CE5A7B4B-8ADA-4417-A8FA-F299D4DF8E94}"/>
              </a:ext>
            </a:extLst>
          </p:cNvPr>
          <p:cNvSpPr txBox="1"/>
          <p:nvPr/>
        </p:nvSpPr>
        <p:spPr>
          <a:xfrm>
            <a:off x="495298" y="4948372"/>
            <a:ext cx="9930850" cy="954107"/>
          </a:xfrm>
          <a:prstGeom prst="rect">
            <a:avLst/>
          </a:prstGeom>
          <a:noFill/>
        </p:spPr>
        <p:txBody>
          <a:bodyPr wrap="square" rtlCol="0">
            <a:spAutoFit/>
          </a:bodyPr>
          <a:lstStyle/>
          <a:p>
            <a:r>
              <a:rPr lang="en-US" sz="2800" b="0" i="0">
                <a:solidFill>
                  <a:srgbClr val="C00000"/>
                </a:solidFill>
                <a:effectLst/>
                <a:latin typeface="MyriadPro-Regular" panose="020B0503030403020204" pitchFamily="34" charset="0"/>
              </a:rPr>
              <a:t>What do you think homes will be like?</a:t>
            </a:r>
            <a:r>
              <a:rPr lang="en-US" sz="2800">
                <a:solidFill>
                  <a:srgbClr val="C00000"/>
                </a:solidFill>
              </a:rPr>
              <a:t> </a:t>
            </a:r>
            <a:br>
              <a:rPr lang="en-US" sz="2800">
                <a:solidFill>
                  <a:srgbClr val="C00000"/>
                </a:solidFill>
              </a:rPr>
            </a:br>
            <a:endParaRPr lang="en-US" sz="2800">
              <a:solidFill>
                <a:srgbClr val="C00000"/>
              </a:solidFill>
            </a:endParaRPr>
          </a:p>
        </p:txBody>
      </p:sp>
      <p:sp>
        <p:nvSpPr>
          <p:cNvPr id="12" name="TextBox 11">
            <a:extLst>
              <a:ext uri="{FF2B5EF4-FFF2-40B4-BE49-F238E27FC236}">
                <a16:creationId xmlns:a16="http://schemas.microsoft.com/office/drawing/2014/main" id="{E11A0768-6C97-41F3-8DCD-C17B2179F599}"/>
              </a:ext>
            </a:extLst>
          </p:cNvPr>
          <p:cNvSpPr txBox="1"/>
          <p:nvPr/>
        </p:nvSpPr>
        <p:spPr>
          <a:xfrm>
            <a:off x="548307" y="5720254"/>
            <a:ext cx="9930850" cy="954107"/>
          </a:xfrm>
          <a:prstGeom prst="rect">
            <a:avLst/>
          </a:prstGeom>
          <a:noFill/>
        </p:spPr>
        <p:txBody>
          <a:bodyPr wrap="square" rtlCol="0">
            <a:spAutoFit/>
          </a:bodyPr>
          <a:lstStyle/>
          <a:p>
            <a:r>
              <a:rPr lang="en-US" sz="2800" b="0" i="0">
                <a:solidFill>
                  <a:srgbClr val="C00000"/>
                </a:solidFill>
                <a:effectLst/>
                <a:latin typeface="MyriadPro-Regular" panose="020B0503030403020204" pitchFamily="34" charset="0"/>
              </a:rPr>
              <a:t>I think many people will have robot helpers</a:t>
            </a:r>
            <a:r>
              <a:rPr lang="en-US" sz="2800">
                <a:solidFill>
                  <a:srgbClr val="C00000"/>
                </a:solidFill>
              </a:rPr>
              <a:t> </a:t>
            </a:r>
            <a:br>
              <a:rPr lang="en-US" sz="2800">
                <a:solidFill>
                  <a:srgbClr val="C00000"/>
                </a:solidFill>
              </a:rPr>
            </a:br>
            <a:endParaRPr lang="en-US" sz="2800">
              <a:solidFill>
                <a:srgbClr val="C00000"/>
              </a:solidFill>
            </a:endParaRPr>
          </a:p>
        </p:txBody>
      </p:sp>
      <p:sp>
        <p:nvSpPr>
          <p:cNvPr id="13" name="TextBox 12">
            <a:extLst>
              <a:ext uri="{FF2B5EF4-FFF2-40B4-BE49-F238E27FC236}">
                <a16:creationId xmlns:a16="http://schemas.microsoft.com/office/drawing/2014/main" id="{F3A033EB-622D-4461-8A17-8621D1954D0D}"/>
              </a:ext>
            </a:extLst>
          </p:cNvPr>
          <p:cNvSpPr txBox="1"/>
          <p:nvPr/>
        </p:nvSpPr>
        <p:spPr>
          <a:xfrm>
            <a:off x="781878" y="6334780"/>
            <a:ext cx="10448925" cy="523220"/>
          </a:xfrm>
          <a:prstGeom prst="rect">
            <a:avLst/>
          </a:prstGeom>
          <a:noFill/>
        </p:spPr>
        <p:txBody>
          <a:bodyPr wrap="square" rtlCol="0">
            <a:spAutoFit/>
          </a:bodyPr>
          <a:lstStyle/>
          <a:p>
            <a:r>
              <a:rPr lang="en-US" sz="2800" b="0" i="0">
                <a:solidFill>
                  <a:srgbClr val="C00000"/>
                </a:solidFill>
                <a:effectLst/>
                <a:latin typeface="MyriadPro-Regular" panose="020B0503030403020204" pitchFamily="34" charset="0"/>
              </a:rPr>
              <a:t>He has to use a special toilet.</a:t>
            </a:r>
            <a:endParaRPr lang="en-US" sz="2800">
              <a:solidFill>
                <a:srgbClr val="C00000"/>
              </a:solidFill>
            </a:endParaRPr>
          </a:p>
        </p:txBody>
      </p:sp>
    </p:spTree>
    <p:extLst>
      <p:ext uri="{BB962C8B-B14F-4D97-AF65-F5344CB8AC3E}">
        <p14:creationId xmlns:p14="http://schemas.microsoft.com/office/powerpoint/2010/main" val="3784811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AA1447-E5C6-4B6F-A493-CA760AD3B676}"/>
              </a:ext>
            </a:extLst>
          </p:cNvPr>
          <p:cNvSpPr/>
          <p:nvPr/>
        </p:nvSpPr>
        <p:spPr>
          <a:xfrm>
            <a:off x="412616" y="361980"/>
            <a:ext cx="2959234" cy="634111"/>
          </a:xfrm>
          <a:prstGeom prst="roundRect">
            <a:avLst/>
          </a:prstGeom>
          <a:solidFill>
            <a:srgbClr val="FF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PRONUNCIATION</a:t>
            </a:r>
          </a:p>
        </p:txBody>
      </p:sp>
      <p:sp>
        <p:nvSpPr>
          <p:cNvPr id="5" name="TextBox 4">
            <a:extLst>
              <a:ext uri="{FF2B5EF4-FFF2-40B4-BE49-F238E27FC236}">
                <a16:creationId xmlns:a16="http://schemas.microsoft.com/office/drawing/2014/main" id="{393CC713-3296-4080-B997-D5EF750BC75D}"/>
              </a:ext>
            </a:extLst>
          </p:cNvPr>
          <p:cNvSpPr txBox="1"/>
          <p:nvPr/>
        </p:nvSpPr>
        <p:spPr>
          <a:xfrm>
            <a:off x="683021" y="3138786"/>
            <a:ext cx="8477249" cy="1107996"/>
          </a:xfrm>
          <a:prstGeom prst="rect">
            <a:avLst/>
          </a:prstGeom>
          <a:noFill/>
        </p:spPr>
        <p:txBody>
          <a:bodyPr wrap="square" rtlCol="0">
            <a:spAutoFit/>
          </a:bodyPr>
          <a:lstStyle/>
          <a:p>
            <a:r>
              <a:rPr lang="en-US" sz="2400" b="1">
                <a:solidFill>
                  <a:schemeClr val="accent2">
                    <a:lumMod val="75000"/>
                  </a:schemeClr>
                </a:solidFill>
              </a:rPr>
              <a:t>Circle the word that has the underlined part pronounced differently from others.</a:t>
            </a:r>
          </a:p>
          <a:p>
            <a:endParaRPr lang="en-US"/>
          </a:p>
        </p:txBody>
      </p:sp>
      <p:sp>
        <p:nvSpPr>
          <p:cNvPr id="6" name="TextBox 5">
            <a:extLst>
              <a:ext uri="{FF2B5EF4-FFF2-40B4-BE49-F238E27FC236}">
                <a16:creationId xmlns:a16="http://schemas.microsoft.com/office/drawing/2014/main" id="{C6521CE0-DAF9-4590-ADF6-57F2F0FA3D0A}"/>
              </a:ext>
            </a:extLst>
          </p:cNvPr>
          <p:cNvSpPr txBox="1"/>
          <p:nvPr/>
        </p:nvSpPr>
        <p:spPr>
          <a:xfrm>
            <a:off x="412616" y="1237653"/>
            <a:ext cx="11493633" cy="523220"/>
          </a:xfrm>
          <a:prstGeom prst="rect">
            <a:avLst/>
          </a:prstGeom>
          <a:noFill/>
        </p:spPr>
        <p:txBody>
          <a:bodyPr wrap="square" rtlCol="0">
            <a:spAutoFit/>
          </a:bodyPr>
          <a:lstStyle/>
          <a:p>
            <a:r>
              <a:rPr lang="en-US" sz="2800"/>
              <a:t>1.    A. magazin   B. apartment      C. computer           D. technology</a:t>
            </a:r>
          </a:p>
        </p:txBody>
      </p:sp>
      <p:sp>
        <p:nvSpPr>
          <p:cNvPr id="7" name="TextBox 6">
            <a:extLst>
              <a:ext uri="{FF2B5EF4-FFF2-40B4-BE49-F238E27FC236}">
                <a16:creationId xmlns:a16="http://schemas.microsoft.com/office/drawing/2014/main" id="{FB1B9BD9-DB71-4930-B39D-6AE6F3C82850}"/>
              </a:ext>
            </a:extLst>
          </p:cNvPr>
          <p:cNvSpPr txBox="1"/>
          <p:nvPr/>
        </p:nvSpPr>
        <p:spPr>
          <a:xfrm>
            <a:off x="430209" y="1831996"/>
            <a:ext cx="10918035" cy="523220"/>
          </a:xfrm>
          <a:prstGeom prst="rect">
            <a:avLst/>
          </a:prstGeom>
          <a:noFill/>
        </p:spPr>
        <p:txBody>
          <a:bodyPr wrap="square" rtlCol="0">
            <a:spAutoFit/>
          </a:bodyPr>
          <a:lstStyle/>
          <a:p>
            <a:r>
              <a:rPr lang="en-US" sz="2800"/>
              <a:t>2.    A. gravity      B. technology     C. astronaut          D. printer</a:t>
            </a:r>
          </a:p>
        </p:txBody>
      </p:sp>
      <p:sp>
        <p:nvSpPr>
          <p:cNvPr id="8" name="TextBox 7">
            <a:extLst>
              <a:ext uri="{FF2B5EF4-FFF2-40B4-BE49-F238E27FC236}">
                <a16:creationId xmlns:a16="http://schemas.microsoft.com/office/drawing/2014/main" id="{ED5CDF2D-18BD-40E4-8C29-BF79D9637AAB}"/>
              </a:ext>
            </a:extLst>
          </p:cNvPr>
          <p:cNvSpPr txBox="1"/>
          <p:nvPr/>
        </p:nvSpPr>
        <p:spPr>
          <a:xfrm>
            <a:off x="340118" y="2485391"/>
            <a:ext cx="10448926" cy="523220"/>
          </a:xfrm>
          <a:prstGeom prst="rect">
            <a:avLst/>
          </a:prstGeom>
          <a:noFill/>
        </p:spPr>
        <p:txBody>
          <a:bodyPr wrap="square" rtlCol="0">
            <a:spAutoFit/>
          </a:bodyPr>
          <a:lstStyle/>
          <a:p>
            <a:r>
              <a:rPr lang="en-US" sz="2800"/>
              <a:t>3.    A. future        B. machine          C. helper                D. robot</a:t>
            </a:r>
          </a:p>
        </p:txBody>
      </p:sp>
      <p:sp>
        <p:nvSpPr>
          <p:cNvPr id="9" name="TextBox 8">
            <a:extLst>
              <a:ext uri="{FF2B5EF4-FFF2-40B4-BE49-F238E27FC236}">
                <a16:creationId xmlns:a16="http://schemas.microsoft.com/office/drawing/2014/main" id="{6E053015-40DF-4E5D-817C-9626D8D362FA}"/>
              </a:ext>
            </a:extLst>
          </p:cNvPr>
          <p:cNvSpPr txBox="1"/>
          <p:nvPr/>
        </p:nvSpPr>
        <p:spPr>
          <a:xfrm>
            <a:off x="3457735" y="324234"/>
            <a:ext cx="7324566" cy="1107996"/>
          </a:xfrm>
          <a:prstGeom prst="rect">
            <a:avLst/>
          </a:prstGeom>
          <a:noFill/>
        </p:spPr>
        <p:txBody>
          <a:bodyPr wrap="square" rtlCol="0">
            <a:spAutoFit/>
          </a:bodyPr>
          <a:lstStyle/>
          <a:p>
            <a:r>
              <a:rPr lang="en-US" sz="2400" b="1">
                <a:solidFill>
                  <a:schemeClr val="accent2">
                    <a:lumMod val="75000"/>
                  </a:schemeClr>
                </a:solidFill>
              </a:rPr>
              <a:t>Circle the word that has the underlined part pronounced differently from others.</a:t>
            </a:r>
          </a:p>
          <a:p>
            <a:endParaRPr lang="en-US"/>
          </a:p>
        </p:txBody>
      </p:sp>
      <p:sp>
        <p:nvSpPr>
          <p:cNvPr id="10" name="TextBox 9">
            <a:extLst>
              <a:ext uri="{FF2B5EF4-FFF2-40B4-BE49-F238E27FC236}">
                <a16:creationId xmlns:a16="http://schemas.microsoft.com/office/drawing/2014/main" id="{08FF2E28-0CE4-44F0-B1B5-15F1F6D27C94}"/>
              </a:ext>
            </a:extLst>
          </p:cNvPr>
          <p:cNvSpPr txBox="1"/>
          <p:nvPr/>
        </p:nvSpPr>
        <p:spPr>
          <a:xfrm>
            <a:off x="502046" y="4862417"/>
            <a:ext cx="9324975" cy="523220"/>
          </a:xfrm>
          <a:prstGeom prst="rect">
            <a:avLst/>
          </a:prstGeom>
          <a:noFill/>
        </p:spPr>
        <p:txBody>
          <a:bodyPr wrap="square" rtlCol="0">
            <a:spAutoFit/>
          </a:bodyPr>
          <a:lstStyle/>
          <a:p>
            <a:r>
              <a:rPr lang="en-US" sz="2800"/>
              <a:t>5.    A. unit</a:t>
            </a:r>
            <a:r>
              <a:rPr lang="en-US" sz="2800" u="sng"/>
              <a:t>s</a:t>
            </a:r>
            <a:r>
              <a:rPr lang="en-US" sz="2800"/>
              <a:t>       B. topic</a:t>
            </a:r>
            <a:r>
              <a:rPr lang="en-US" sz="2800" u="sng"/>
              <a:t>s</a:t>
            </a:r>
            <a:r>
              <a:rPr lang="en-US" sz="2800"/>
              <a:t>  C. park</a:t>
            </a:r>
            <a:r>
              <a:rPr lang="en-US" sz="2800" u="sng"/>
              <a:t>s</a:t>
            </a:r>
            <a:r>
              <a:rPr lang="en-US" sz="2800"/>
              <a:t>   D. way</a:t>
            </a:r>
            <a:r>
              <a:rPr lang="en-US" sz="2800" u="sng"/>
              <a:t>s</a:t>
            </a:r>
          </a:p>
        </p:txBody>
      </p:sp>
      <p:sp>
        <p:nvSpPr>
          <p:cNvPr id="11" name="TextBox 10">
            <a:extLst>
              <a:ext uri="{FF2B5EF4-FFF2-40B4-BE49-F238E27FC236}">
                <a16:creationId xmlns:a16="http://schemas.microsoft.com/office/drawing/2014/main" id="{5929872C-233D-4439-A424-72CFDDCA9B16}"/>
              </a:ext>
            </a:extLst>
          </p:cNvPr>
          <p:cNvSpPr txBox="1"/>
          <p:nvPr/>
        </p:nvSpPr>
        <p:spPr>
          <a:xfrm>
            <a:off x="502046" y="5643929"/>
            <a:ext cx="10382250" cy="523220"/>
          </a:xfrm>
          <a:prstGeom prst="rect">
            <a:avLst/>
          </a:prstGeom>
          <a:noFill/>
        </p:spPr>
        <p:txBody>
          <a:bodyPr wrap="square" rtlCol="0">
            <a:spAutoFit/>
          </a:bodyPr>
          <a:lstStyle/>
          <a:p>
            <a:r>
              <a:rPr lang="en-US" sz="2800"/>
              <a:t>6.    A. bin</a:t>
            </a:r>
            <a:r>
              <a:rPr lang="en-US" sz="2800" u="sng"/>
              <a:t>s</a:t>
            </a:r>
            <a:r>
              <a:rPr lang="en-US" sz="2800"/>
              <a:t>   B. cup</a:t>
            </a:r>
            <a:r>
              <a:rPr lang="en-US" sz="2800" u="sng"/>
              <a:t>s</a:t>
            </a:r>
            <a:r>
              <a:rPr lang="en-US" sz="2800"/>
              <a:t>    C. tree</a:t>
            </a:r>
            <a:r>
              <a:rPr lang="en-US" sz="2800" u="sng"/>
              <a:t>s</a:t>
            </a:r>
            <a:r>
              <a:rPr lang="en-US" sz="2800"/>
              <a:t>   D. paper</a:t>
            </a:r>
            <a:r>
              <a:rPr lang="en-US" sz="2800">
                <a:effectLst>
                  <a:outerShdw blurRad="38100" dist="38100" dir="2700000" algn="tl">
                    <a:srgbClr val="000000">
                      <a:alpha val="43137"/>
                    </a:srgbClr>
                  </a:outerShdw>
                </a:effectLst>
              </a:rPr>
              <a:t>s</a:t>
            </a:r>
          </a:p>
        </p:txBody>
      </p:sp>
      <p:sp>
        <p:nvSpPr>
          <p:cNvPr id="13" name="TextBox 12">
            <a:extLst>
              <a:ext uri="{FF2B5EF4-FFF2-40B4-BE49-F238E27FC236}">
                <a16:creationId xmlns:a16="http://schemas.microsoft.com/office/drawing/2014/main" id="{902C47CA-7D45-4CAB-A029-D08521BAA38F}"/>
              </a:ext>
            </a:extLst>
          </p:cNvPr>
          <p:cNvSpPr txBox="1"/>
          <p:nvPr/>
        </p:nvSpPr>
        <p:spPr>
          <a:xfrm>
            <a:off x="502046" y="4053749"/>
            <a:ext cx="10448926" cy="523220"/>
          </a:xfrm>
          <a:prstGeom prst="rect">
            <a:avLst/>
          </a:prstGeom>
          <a:noFill/>
        </p:spPr>
        <p:txBody>
          <a:bodyPr wrap="square" rtlCol="0">
            <a:spAutoFit/>
          </a:bodyPr>
          <a:lstStyle/>
          <a:p>
            <a:r>
              <a:rPr lang="en-US" sz="2800"/>
              <a:t>4.    A. stop</a:t>
            </a:r>
            <a:r>
              <a:rPr lang="en-US" sz="2800" u="sng"/>
              <a:t>s</a:t>
            </a:r>
            <a:r>
              <a:rPr lang="en-US" sz="2800"/>
              <a:t>      B.bag</a:t>
            </a:r>
            <a:r>
              <a:rPr lang="en-US" sz="2800" u="sng"/>
              <a:t>s</a:t>
            </a:r>
            <a:r>
              <a:rPr lang="en-US" sz="2800"/>
              <a:t>   C. clean</a:t>
            </a:r>
            <a:r>
              <a:rPr lang="en-US" sz="2800" u="sng"/>
              <a:t>s</a:t>
            </a:r>
            <a:r>
              <a:rPr lang="en-US" sz="2800"/>
              <a:t>   D. ha</a:t>
            </a:r>
            <a:r>
              <a:rPr lang="en-US" sz="2800" u="sng"/>
              <a:t>s</a:t>
            </a:r>
          </a:p>
        </p:txBody>
      </p:sp>
      <p:sp>
        <p:nvSpPr>
          <p:cNvPr id="3" name="Oval 2">
            <a:extLst>
              <a:ext uri="{FF2B5EF4-FFF2-40B4-BE49-F238E27FC236}">
                <a16:creationId xmlns:a16="http://schemas.microsoft.com/office/drawing/2014/main" id="{5F3A4DBD-EFF5-4E1B-81A7-A0EEC67A7DE9}"/>
              </a:ext>
            </a:extLst>
          </p:cNvPr>
          <p:cNvSpPr/>
          <p:nvPr/>
        </p:nvSpPr>
        <p:spPr>
          <a:xfrm>
            <a:off x="952499" y="1208732"/>
            <a:ext cx="598005" cy="59800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6A6F04-FEC7-4D68-B750-7300BD4F9D9F}"/>
              </a:ext>
            </a:extLst>
          </p:cNvPr>
          <p:cNvSpPr/>
          <p:nvPr/>
        </p:nvSpPr>
        <p:spPr>
          <a:xfrm>
            <a:off x="3072847" y="1747644"/>
            <a:ext cx="598005" cy="59800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1A04C8F-7E21-4EA4-8514-28DD0D0DAD93}"/>
              </a:ext>
            </a:extLst>
          </p:cNvPr>
          <p:cNvSpPr/>
          <p:nvPr/>
        </p:nvSpPr>
        <p:spPr>
          <a:xfrm>
            <a:off x="3072847" y="2431081"/>
            <a:ext cx="598005" cy="59800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4DA7519-FE3C-472A-9D78-3A9778B6F78D}"/>
              </a:ext>
            </a:extLst>
          </p:cNvPr>
          <p:cNvSpPr/>
          <p:nvPr/>
        </p:nvSpPr>
        <p:spPr>
          <a:xfrm>
            <a:off x="6096000" y="4779452"/>
            <a:ext cx="598005" cy="59800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DBD00E1-93FB-41DA-9D38-3CA9A34DC239}"/>
              </a:ext>
            </a:extLst>
          </p:cNvPr>
          <p:cNvSpPr/>
          <p:nvPr/>
        </p:nvSpPr>
        <p:spPr>
          <a:xfrm>
            <a:off x="2378765" y="5614710"/>
            <a:ext cx="598005" cy="59800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507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4BFEB0-568B-4C76-9410-53F047D3A8AA}"/>
              </a:ext>
            </a:extLst>
          </p:cNvPr>
          <p:cNvSpPr/>
          <p:nvPr/>
        </p:nvSpPr>
        <p:spPr>
          <a:xfrm>
            <a:off x="2693603" y="1003081"/>
            <a:ext cx="6953251" cy="15509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t>WRAP-UP</a:t>
            </a:r>
            <a:endParaRPr lang="en-US" sz="8000" b="1" dirty="0"/>
          </a:p>
        </p:txBody>
      </p:sp>
      <p:sp>
        <p:nvSpPr>
          <p:cNvPr id="5" name="TextBox 4">
            <a:extLst>
              <a:ext uri="{FF2B5EF4-FFF2-40B4-BE49-F238E27FC236}">
                <a16:creationId xmlns:a16="http://schemas.microsoft.com/office/drawing/2014/main" id="{9E806C5C-DDCE-4AFB-B036-A21620044836}"/>
              </a:ext>
            </a:extLst>
          </p:cNvPr>
          <p:cNvSpPr txBox="1"/>
          <p:nvPr/>
        </p:nvSpPr>
        <p:spPr>
          <a:xfrm>
            <a:off x="2028497" y="3181366"/>
            <a:ext cx="8776138" cy="1315873"/>
          </a:xfrm>
          <a:prstGeom prst="rect">
            <a:avLst/>
          </a:prstGeom>
          <a:noFill/>
        </p:spPr>
        <p:txBody>
          <a:bodyPr wrap="square">
            <a:spAutoFit/>
          </a:bodyPr>
          <a:lstStyle/>
          <a:p>
            <a:pPr marL="342900" lvl="0" indent="-342900" algn="just">
              <a:lnSpc>
                <a:spcPct val="150000"/>
              </a:lnSpc>
              <a:buFont typeface="Wingdings" panose="05000000000000000000" pitchFamily="2" charset="2"/>
              <a:buChar char=""/>
            </a:pPr>
            <a:r>
              <a:rPr lang="vi-VN" sz="2800">
                <a:solidFill>
                  <a:srgbClr val="000000"/>
                </a:solidFill>
                <a:effectLst/>
                <a:latin typeface="Times New Roman" panose="02020603050405020304" pitchFamily="18" charset="0"/>
                <a:ea typeface="Times New Roman" panose="02020603050405020304" pitchFamily="18" charset="0"/>
              </a:rPr>
              <a:t>Vocabularies, grammar point</a:t>
            </a:r>
            <a:r>
              <a:rPr lang="en-US" sz="2800">
                <a:solidFill>
                  <a:srgbClr val="000000"/>
                </a:solidFill>
                <a:effectLst/>
                <a:latin typeface="Times New Roman" panose="02020603050405020304" pitchFamily="18" charset="0"/>
                <a:ea typeface="Times New Roman" panose="02020603050405020304" pitchFamily="18" charset="0"/>
              </a:rPr>
              <a:t>s</a:t>
            </a:r>
            <a:r>
              <a:rPr lang="vi-VN" sz="2800">
                <a:solidFill>
                  <a:srgbClr val="000000"/>
                </a:solidFill>
                <a:effectLst/>
                <a:latin typeface="Times New Roman" panose="02020603050405020304" pitchFamily="18" charset="0"/>
                <a:ea typeface="Times New Roman" panose="02020603050405020304" pitchFamily="18" charset="0"/>
              </a:rPr>
              <a:t> within the unit</a:t>
            </a:r>
            <a:endParaRPr lang="en-US" sz="2400">
              <a:effectLst/>
              <a:latin typeface="Calibri" panose="020F0502020204030204" pitchFamily="34" charset="0"/>
              <a:ea typeface="Times New Roman" panose="02020603050405020304" pitchFamily="18" charset="0"/>
            </a:endParaRPr>
          </a:p>
          <a:p>
            <a:pPr marL="342900" lvl="0" indent="-342900" algn="just">
              <a:lnSpc>
                <a:spcPct val="150000"/>
              </a:lnSpc>
              <a:buFont typeface="Wingdings" panose="05000000000000000000" pitchFamily="2" charset="2"/>
              <a:buChar char=""/>
            </a:pPr>
            <a:r>
              <a:rPr lang="vi-VN" sz="2800">
                <a:solidFill>
                  <a:srgbClr val="000000"/>
                </a:solidFill>
                <a:effectLst/>
                <a:latin typeface="Times New Roman" panose="02020603050405020304" pitchFamily="18" charset="0"/>
                <a:ea typeface="Times New Roman" panose="02020603050405020304" pitchFamily="18" charset="0"/>
              </a:rPr>
              <a:t>Pronunication and useful language </a:t>
            </a:r>
            <a:endParaRPr lang="en-US" sz="240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525716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4BFEB0-568B-4C76-9410-53F047D3A8AA}"/>
              </a:ext>
            </a:extLst>
          </p:cNvPr>
          <p:cNvSpPr/>
          <p:nvPr/>
        </p:nvSpPr>
        <p:spPr>
          <a:xfrm>
            <a:off x="2619374" y="782364"/>
            <a:ext cx="6953251" cy="1645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t>HOMEWORK</a:t>
            </a:r>
          </a:p>
        </p:txBody>
      </p:sp>
      <p:graphicFrame>
        <p:nvGraphicFramePr>
          <p:cNvPr id="7" name="TextBox 4">
            <a:extLst>
              <a:ext uri="{FF2B5EF4-FFF2-40B4-BE49-F238E27FC236}">
                <a16:creationId xmlns:a16="http://schemas.microsoft.com/office/drawing/2014/main" id="{FD5B2725-94A0-46EF-9FA2-C99AB51F8EED}"/>
              </a:ext>
            </a:extLst>
          </p:cNvPr>
          <p:cNvGraphicFramePr/>
          <p:nvPr>
            <p:extLst>
              <p:ext uri="{D42A27DB-BD31-4B8C-83A1-F6EECF244321}">
                <p14:modId xmlns:p14="http://schemas.microsoft.com/office/powerpoint/2010/main" val="1381409837"/>
              </p:ext>
            </p:extLst>
          </p:nvPr>
        </p:nvGraphicFramePr>
        <p:xfrm>
          <a:off x="809297" y="2217683"/>
          <a:ext cx="10962289" cy="4188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470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42103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600" y="126124"/>
            <a:ext cx="8166538" cy="1323439"/>
          </a:xfrm>
          <a:prstGeom prst="rect">
            <a:avLst/>
          </a:prstGeom>
          <a:noFill/>
        </p:spPr>
        <p:txBody>
          <a:bodyPr wrap="square" rtlCol="0">
            <a:spAutoFit/>
          </a:bodyPr>
          <a:lstStyle/>
          <a:p>
            <a:pPr algn="ctr"/>
            <a:r>
              <a:rPr lang="en-US" sz="4000" b="1" dirty="0" smtClean="0">
                <a:solidFill>
                  <a:srgbClr val="FFFF00"/>
                </a:solidFill>
              </a:rPr>
              <a:t>PERIOD 93-REVIEW </a:t>
            </a:r>
          </a:p>
          <a:p>
            <a:pPr algn="ctr"/>
            <a:r>
              <a:rPr lang="en-US" sz="4000" b="1" dirty="0" smtClean="0">
                <a:solidFill>
                  <a:srgbClr val="FFFF00"/>
                </a:solidFill>
              </a:rPr>
              <a:t>(PAGE 102+103)</a:t>
            </a:r>
            <a:endParaRPr lang="en-US" sz="4000" b="1" dirty="0">
              <a:solidFill>
                <a:srgbClr val="FFFF00"/>
              </a:solidFill>
            </a:endParaRPr>
          </a:p>
        </p:txBody>
      </p:sp>
    </p:spTree>
    <p:extLst>
      <p:ext uri="{BB962C8B-B14F-4D97-AF65-F5344CB8AC3E}">
        <p14:creationId xmlns:p14="http://schemas.microsoft.com/office/powerpoint/2010/main" val="1104947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838200" y="1040521"/>
            <a:ext cx="10418379" cy="2308324"/>
          </a:xfrm>
          <a:prstGeom prst="rect">
            <a:avLst/>
          </a:prstGeom>
          <a:noFill/>
        </p:spPr>
        <p:txBody>
          <a:bodyPr wrap="square" rtlCol="0">
            <a:spAutoFit/>
          </a:bodyPr>
          <a:lstStyle/>
          <a:p>
            <a:pPr algn="ctr"/>
            <a:r>
              <a:rPr lang="en-US" sz="3600" dirty="0" smtClean="0"/>
              <a:t>OBJECTIVES</a:t>
            </a:r>
          </a:p>
          <a:p>
            <a:pPr algn="ctr"/>
            <a:r>
              <a:rPr lang="en-US" sz="3600" dirty="0" smtClean="0"/>
              <a:t>-Students are reviewed about vocabulary &amp; grammar of unit 9.</a:t>
            </a:r>
          </a:p>
          <a:p>
            <a:pPr algn="ctr"/>
            <a:r>
              <a:rPr lang="en-US" sz="3600" dirty="0"/>
              <a:t>-</a:t>
            </a:r>
            <a:r>
              <a:rPr lang="en-US" sz="3600" dirty="0" smtClean="0"/>
              <a:t> Reading, listening, pronunciation skills.</a:t>
            </a:r>
            <a:endParaRPr lang="en-US" sz="3600" dirty="0"/>
          </a:p>
        </p:txBody>
      </p:sp>
    </p:spTree>
    <p:extLst>
      <p:ext uri="{BB962C8B-B14F-4D97-AF65-F5344CB8AC3E}">
        <p14:creationId xmlns:p14="http://schemas.microsoft.com/office/powerpoint/2010/main" val="2608110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E3F8453-323C-473F-9543-567C67E1EE2E}"/>
              </a:ext>
            </a:extLst>
          </p:cNvPr>
          <p:cNvSpPr/>
          <p:nvPr/>
        </p:nvSpPr>
        <p:spPr>
          <a:xfrm>
            <a:off x="1812541" y="2204024"/>
            <a:ext cx="8124826" cy="15887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chemeClr val="accent6">
                    <a:lumMod val="50000"/>
                  </a:schemeClr>
                </a:solidFill>
                <a:latin typeface="Arial" panose="020B0604020202020204" pitchFamily="34" charset="0"/>
                <a:cs typeface="Arial" panose="020B0604020202020204" pitchFamily="34" charset="0"/>
              </a:rPr>
              <a:t>WARM-UP</a:t>
            </a:r>
          </a:p>
        </p:txBody>
      </p:sp>
      <p:pic>
        <p:nvPicPr>
          <p:cNvPr id="3" name="Picture 2" descr="Logo, company name&#10;&#10;Description automatically generated">
            <a:extLst>
              <a:ext uri="{FF2B5EF4-FFF2-40B4-BE49-F238E27FC236}">
                <a16:creationId xmlns:a16="http://schemas.microsoft.com/office/drawing/2014/main" id="{8364CA81-B310-4C33-B15E-36B6B41D3015}"/>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5" name="TextBox 4">
            <a:extLst>
              <a:ext uri="{FF2B5EF4-FFF2-40B4-BE49-F238E27FC236}">
                <a16:creationId xmlns:a16="http://schemas.microsoft.com/office/drawing/2014/main" id="{2D01B9F4-CCB6-49C1-9E68-8BBA20BC24BC}"/>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extLst>
      <p:ext uri="{BB962C8B-B14F-4D97-AF65-F5344CB8AC3E}">
        <p14:creationId xmlns:p14="http://schemas.microsoft.com/office/powerpoint/2010/main" val="27449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A23608-6D35-4316-8AB1-8D9D57D574BB}"/>
              </a:ext>
            </a:extLst>
          </p:cNvPr>
          <p:cNvSpPr txBox="1"/>
          <p:nvPr/>
        </p:nvSpPr>
        <p:spPr>
          <a:xfrm>
            <a:off x="210403" y="653833"/>
            <a:ext cx="4716081" cy="523220"/>
          </a:xfrm>
          <a:prstGeom prst="rect">
            <a:avLst/>
          </a:prstGeom>
          <a:noFill/>
        </p:spPr>
        <p:txBody>
          <a:bodyPr wrap="square" rtlCol="0">
            <a:spAutoFit/>
          </a:bodyPr>
          <a:lstStyle/>
          <a:p>
            <a:r>
              <a:rPr lang="en-US" sz="2800"/>
              <a:t>1. earthsraper</a:t>
            </a:r>
          </a:p>
        </p:txBody>
      </p:sp>
      <p:sp>
        <p:nvSpPr>
          <p:cNvPr id="13" name="TextBox 12">
            <a:extLst>
              <a:ext uri="{FF2B5EF4-FFF2-40B4-BE49-F238E27FC236}">
                <a16:creationId xmlns:a16="http://schemas.microsoft.com/office/drawing/2014/main" id="{F2FA662F-35DF-44E1-90D4-52D4AE90BAD5}"/>
              </a:ext>
            </a:extLst>
          </p:cNvPr>
          <p:cNvSpPr txBox="1"/>
          <p:nvPr/>
        </p:nvSpPr>
        <p:spPr>
          <a:xfrm>
            <a:off x="5671131" y="418942"/>
            <a:ext cx="1352332" cy="707886"/>
          </a:xfrm>
          <a:prstGeom prst="rect">
            <a:avLst/>
          </a:prstGeom>
          <a:noFill/>
        </p:spPr>
        <p:txBody>
          <a:bodyPr wrap="square" rtlCol="0">
            <a:spAutoFit/>
          </a:bodyPr>
          <a:lstStyle/>
          <a:p>
            <a:r>
              <a:rPr lang="en-US" sz="4000">
                <a:latin typeface="+mj-lt"/>
              </a:rPr>
              <a:t> </a:t>
            </a:r>
            <a:r>
              <a:rPr lang="en-US" sz="2800"/>
              <a:t>n</a:t>
            </a:r>
          </a:p>
        </p:txBody>
      </p:sp>
      <p:sp>
        <p:nvSpPr>
          <p:cNvPr id="21" name="TextBox 20">
            <a:extLst>
              <a:ext uri="{FF2B5EF4-FFF2-40B4-BE49-F238E27FC236}">
                <a16:creationId xmlns:a16="http://schemas.microsoft.com/office/drawing/2014/main" id="{A4B1EA85-854B-4F73-8B3D-AC70385346D3}"/>
              </a:ext>
            </a:extLst>
          </p:cNvPr>
          <p:cNvSpPr txBox="1"/>
          <p:nvPr/>
        </p:nvSpPr>
        <p:spPr>
          <a:xfrm>
            <a:off x="6961219" y="550789"/>
            <a:ext cx="4840139" cy="523220"/>
          </a:xfrm>
          <a:prstGeom prst="rect">
            <a:avLst/>
          </a:prstGeom>
          <a:noFill/>
        </p:spPr>
        <p:txBody>
          <a:bodyPr wrap="square" rtlCol="0">
            <a:spAutoFit/>
          </a:bodyPr>
          <a:lstStyle/>
          <a:p>
            <a:r>
              <a:rPr lang="en-US" sz="2800"/>
              <a:t>nhà dưới lòng đất </a:t>
            </a:r>
          </a:p>
        </p:txBody>
      </p:sp>
      <p:sp>
        <p:nvSpPr>
          <p:cNvPr id="28" name="TextBox 27">
            <a:extLst>
              <a:ext uri="{FF2B5EF4-FFF2-40B4-BE49-F238E27FC236}">
                <a16:creationId xmlns:a16="http://schemas.microsoft.com/office/drawing/2014/main" id="{0D982CD3-75CC-4B34-9A71-DFBA6DE02E59}"/>
              </a:ext>
            </a:extLst>
          </p:cNvPr>
          <p:cNvSpPr txBox="1"/>
          <p:nvPr/>
        </p:nvSpPr>
        <p:spPr>
          <a:xfrm>
            <a:off x="5671131" y="968503"/>
            <a:ext cx="1352332" cy="707886"/>
          </a:xfrm>
          <a:prstGeom prst="rect">
            <a:avLst/>
          </a:prstGeom>
          <a:noFill/>
        </p:spPr>
        <p:txBody>
          <a:bodyPr wrap="square" rtlCol="0">
            <a:spAutoFit/>
          </a:bodyPr>
          <a:lstStyle/>
          <a:p>
            <a:r>
              <a:rPr lang="en-US" sz="4000">
                <a:latin typeface="+mj-lt"/>
              </a:rPr>
              <a:t> </a:t>
            </a:r>
            <a:r>
              <a:rPr lang="en-US" sz="2800"/>
              <a:t>adj</a:t>
            </a:r>
          </a:p>
        </p:txBody>
      </p:sp>
      <p:sp>
        <p:nvSpPr>
          <p:cNvPr id="29" name="TextBox 28">
            <a:extLst>
              <a:ext uri="{FF2B5EF4-FFF2-40B4-BE49-F238E27FC236}">
                <a16:creationId xmlns:a16="http://schemas.microsoft.com/office/drawing/2014/main" id="{0D4F1E5A-228E-447C-96A3-A1E9A9712468}"/>
              </a:ext>
            </a:extLst>
          </p:cNvPr>
          <p:cNvSpPr txBox="1"/>
          <p:nvPr/>
        </p:nvSpPr>
        <p:spPr>
          <a:xfrm>
            <a:off x="5671131" y="1518064"/>
            <a:ext cx="1352332" cy="707886"/>
          </a:xfrm>
          <a:prstGeom prst="rect">
            <a:avLst/>
          </a:prstGeom>
          <a:noFill/>
        </p:spPr>
        <p:txBody>
          <a:bodyPr wrap="square" rtlCol="0">
            <a:spAutoFit/>
          </a:bodyPr>
          <a:lstStyle/>
          <a:p>
            <a:r>
              <a:rPr lang="en-US" sz="4000">
                <a:latin typeface="+mj-lt"/>
              </a:rPr>
              <a:t> </a:t>
            </a:r>
            <a:r>
              <a:rPr lang="en-US" sz="2800"/>
              <a:t>n</a:t>
            </a:r>
          </a:p>
        </p:txBody>
      </p:sp>
      <p:sp>
        <p:nvSpPr>
          <p:cNvPr id="30" name="TextBox 29">
            <a:extLst>
              <a:ext uri="{FF2B5EF4-FFF2-40B4-BE49-F238E27FC236}">
                <a16:creationId xmlns:a16="http://schemas.microsoft.com/office/drawing/2014/main" id="{EB5E33B8-8FCC-4832-871A-7A4754ECA6C3}"/>
              </a:ext>
            </a:extLst>
          </p:cNvPr>
          <p:cNvSpPr txBox="1"/>
          <p:nvPr/>
        </p:nvSpPr>
        <p:spPr>
          <a:xfrm>
            <a:off x="5671131" y="2067625"/>
            <a:ext cx="1352332" cy="707886"/>
          </a:xfrm>
          <a:prstGeom prst="rect">
            <a:avLst/>
          </a:prstGeom>
          <a:noFill/>
        </p:spPr>
        <p:txBody>
          <a:bodyPr wrap="square" rtlCol="0">
            <a:spAutoFit/>
          </a:bodyPr>
          <a:lstStyle/>
          <a:p>
            <a:r>
              <a:rPr lang="en-US" sz="4000">
                <a:latin typeface="+mj-lt"/>
              </a:rPr>
              <a:t> </a:t>
            </a:r>
            <a:r>
              <a:rPr lang="en-US" sz="2800"/>
              <a:t>n</a:t>
            </a:r>
          </a:p>
        </p:txBody>
      </p:sp>
      <p:sp>
        <p:nvSpPr>
          <p:cNvPr id="31" name="TextBox 30">
            <a:extLst>
              <a:ext uri="{FF2B5EF4-FFF2-40B4-BE49-F238E27FC236}">
                <a16:creationId xmlns:a16="http://schemas.microsoft.com/office/drawing/2014/main" id="{DAC81A34-EFE5-431E-A088-A30681B6C9BD}"/>
              </a:ext>
            </a:extLst>
          </p:cNvPr>
          <p:cNvSpPr txBox="1"/>
          <p:nvPr/>
        </p:nvSpPr>
        <p:spPr>
          <a:xfrm>
            <a:off x="5671131" y="2617186"/>
            <a:ext cx="1352332" cy="707886"/>
          </a:xfrm>
          <a:prstGeom prst="rect">
            <a:avLst/>
          </a:prstGeom>
          <a:noFill/>
        </p:spPr>
        <p:txBody>
          <a:bodyPr wrap="square" rtlCol="0">
            <a:spAutoFit/>
          </a:bodyPr>
          <a:lstStyle/>
          <a:p>
            <a:r>
              <a:rPr lang="en-US" sz="4000">
                <a:latin typeface="+mj-lt"/>
              </a:rPr>
              <a:t> </a:t>
            </a:r>
            <a:r>
              <a:rPr lang="en-US" sz="2800"/>
              <a:t>n</a:t>
            </a:r>
          </a:p>
        </p:txBody>
      </p:sp>
      <p:sp>
        <p:nvSpPr>
          <p:cNvPr id="32" name="TextBox 31">
            <a:extLst>
              <a:ext uri="{FF2B5EF4-FFF2-40B4-BE49-F238E27FC236}">
                <a16:creationId xmlns:a16="http://schemas.microsoft.com/office/drawing/2014/main" id="{E15EB8EF-C9C3-4C4C-882F-8057A6C1A85B}"/>
              </a:ext>
            </a:extLst>
          </p:cNvPr>
          <p:cNvSpPr txBox="1"/>
          <p:nvPr/>
        </p:nvSpPr>
        <p:spPr>
          <a:xfrm>
            <a:off x="5671131" y="3166747"/>
            <a:ext cx="1352332" cy="707886"/>
          </a:xfrm>
          <a:prstGeom prst="rect">
            <a:avLst/>
          </a:prstGeom>
          <a:noFill/>
        </p:spPr>
        <p:txBody>
          <a:bodyPr wrap="square" rtlCol="0">
            <a:spAutoFit/>
          </a:bodyPr>
          <a:lstStyle/>
          <a:p>
            <a:r>
              <a:rPr lang="en-US" sz="4000">
                <a:latin typeface="+mj-lt"/>
              </a:rPr>
              <a:t> </a:t>
            </a:r>
            <a:r>
              <a:rPr lang="en-US" sz="2800"/>
              <a:t>adv</a:t>
            </a:r>
          </a:p>
        </p:txBody>
      </p:sp>
      <p:sp>
        <p:nvSpPr>
          <p:cNvPr id="34" name="TextBox 33">
            <a:extLst>
              <a:ext uri="{FF2B5EF4-FFF2-40B4-BE49-F238E27FC236}">
                <a16:creationId xmlns:a16="http://schemas.microsoft.com/office/drawing/2014/main" id="{07D96200-ED0C-4B9B-AB8E-ED5FB244EF2F}"/>
              </a:ext>
            </a:extLst>
          </p:cNvPr>
          <p:cNvSpPr txBox="1"/>
          <p:nvPr/>
        </p:nvSpPr>
        <p:spPr>
          <a:xfrm>
            <a:off x="210403" y="1224961"/>
            <a:ext cx="4716081" cy="523220"/>
          </a:xfrm>
          <a:prstGeom prst="rect">
            <a:avLst/>
          </a:prstGeom>
          <a:noFill/>
        </p:spPr>
        <p:txBody>
          <a:bodyPr wrap="square" rtlCol="0">
            <a:spAutoFit/>
          </a:bodyPr>
          <a:lstStyle/>
          <a:p>
            <a:r>
              <a:rPr lang="en-SG" sz="2800">
                <a:latin typeface="Roboto" panose="02000000000000000000" pitchFamily="2" charset="0"/>
                <a:ea typeface="Roboto" panose="02000000000000000000" pitchFamily="2" charset="0"/>
              </a:rPr>
              <a:t>2</a:t>
            </a:r>
            <a:r>
              <a:rPr lang="en-SG" sz="2800"/>
              <a:t>.eco-friendly</a:t>
            </a:r>
            <a:endParaRPr lang="en-US" sz="2800" dirty="0"/>
          </a:p>
        </p:txBody>
      </p:sp>
      <p:sp>
        <p:nvSpPr>
          <p:cNvPr id="35" name="TextBox 34">
            <a:extLst>
              <a:ext uri="{FF2B5EF4-FFF2-40B4-BE49-F238E27FC236}">
                <a16:creationId xmlns:a16="http://schemas.microsoft.com/office/drawing/2014/main" id="{7E70C5D4-C878-42A0-96A0-0AE1B097E328}"/>
              </a:ext>
            </a:extLst>
          </p:cNvPr>
          <p:cNvSpPr txBox="1"/>
          <p:nvPr/>
        </p:nvSpPr>
        <p:spPr>
          <a:xfrm>
            <a:off x="210403" y="1796089"/>
            <a:ext cx="3678072" cy="523220"/>
          </a:xfrm>
          <a:prstGeom prst="rect">
            <a:avLst/>
          </a:prstGeom>
          <a:noFill/>
        </p:spPr>
        <p:txBody>
          <a:bodyPr wrap="square" rtlCol="0">
            <a:spAutoFit/>
          </a:bodyPr>
          <a:lstStyle/>
          <a:p>
            <a:r>
              <a:rPr lang="en-SG" sz="2800">
                <a:latin typeface="Roboto" panose="02000000000000000000" pitchFamily="2" charset="0"/>
                <a:ea typeface="Roboto" panose="02000000000000000000" pitchFamily="2" charset="0"/>
              </a:rPr>
              <a:t>3</a:t>
            </a:r>
            <a:r>
              <a:rPr lang="en-SG" sz="2800"/>
              <a:t>. megacity</a:t>
            </a:r>
            <a:endParaRPr lang="en-US" sz="2800" dirty="0"/>
          </a:p>
        </p:txBody>
      </p:sp>
      <p:sp>
        <p:nvSpPr>
          <p:cNvPr id="36" name="TextBox 35">
            <a:extLst>
              <a:ext uri="{FF2B5EF4-FFF2-40B4-BE49-F238E27FC236}">
                <a16:creationId xmlns:a16="http://schemas.microsoft.com/office/drawing/2014/main" id="{98D25A7C-CD00-43DB-996E-4DF22181507C}"/>
              </a:ext>
            </a:extLst>
          </p:cNvPr>
          <p:cNvSpPr txBox="1"/>
          <p:nvPr/>
        </p:nvSpPr>
        <p:spPr>
          <a:xfrm>
            <a:off x="210403" y="2367217"/>
            <a:ext cx="3453412" cy="523220"/>
          </a:xfrm>
          <a:prstGeom prst="rect">
            <a:avLst/>
          </a:prstGeom>
          <a:noFill/>
        </p:spPr>
        <p:txBody>
          <a:bodyPr wrap="square" rtlCol="0">
            <a:spAutoFit/>
          </a:bodyPr>
          <a:lstStyle/>
          <a:p>
            <a:r>
              <a:rPr lang="en-SG" sz="2800">
                <a:latin typeface="Roboto" panose="02000000000000000000" pitchFamily="2" charset="0"/>
                <a:ea typeface="Roboto" panose="02000000000000000000" pitchFamily="2" charset="0"/>
              </a:rPr>
              <a:t>4</a:t>
            </a:r>
            <a:r>
              <a:rPr lang="en-SG" sz="2800"/>
              <a:t>. sea</a:t>
            </a:r>
            <a:endParaRPr lang="en-US" sz="2800" dirty="0"/>
          </a:p>
        </p:txBody>
      </p:sp>
      <p:sp>
        <p:nvSpPr>
          <p:cNvPr id="37" name="TextBox 36">
            <a:extLst>
              <a:ext uri="{FF2B5EF4-FFF2-40B4-BE49-F238E27FC236}">
                <a16:creationId xmlns:a16="http://schemas.microsoft.com/office/drawing/2014/main" id="{53B56A18-BABF-43A8-9FAD-D870DAB59E14}"/>
              </a:ext>
            </a:extLst>
          </p:cNvPr>
          <p:cNvSpPr txBox="1"/>
          <p:nvPr/>
        </p:nvSpPr>
        <p:spPr>
          <a:xfrm>
            <a:off x="210403" y="2938345"/>
            <a:ext cx="3368957" cy="523220"/>
          </a:xfrm>
          <a:prstGeom prst="rect">
            <a:avLst/>
          </a:prstGeom>
          <a:noFill/>
        </p:spPr>
        <p:txBody>
          <a:bodyPr wrap="square" rtlCol="0">
            <a:spAutoFit/>
          </a:bodyPr>
          <a:lstStyle/>
          <a:p>
            <a:r>
              <a:rPr lang="en-SG" sz="2800">
                <a:latin typeface="Roboto" panose="02000000000000000000" pitchFamily="2" charset="0"/>
                <a:ea typeface="Roboto" panose="02000000000000000000" pitchFamily="2" charset="0"/>
              </a:rPr>
              <a:t>5</a:t>
            </a:r>
            <a:r>
              <a:rPr lang="en-SG" sz="2800"/>
              <a:t>. smart home</a:t>
            </a:r>
            <a:endParaRPr lang="en-US" sz="2800" dirty="0"/>
          </a:p>
        </p:txBody>
      </p:sp>
      <p:sp>
        <p:nvSpPr>
          <p:cNvPr id="38" name="TextBox 37">
            <a:extLst>
              <a:ext uri="{FF2B5EF4-FFF2-40B4-BE49-F238E27FC236}">
                <a16:creationId xmlns:a16="http://schemas.microsoft.com/office/drawing/2014/main" id="{ABCDC794-C652-4BC6-8E06-2FA811EB51D1}"/>
              </a:ext>
            </a:extLst>
          </p:cNvPr>
          <p:cNvSpPr txBox="1"/>
          <p:nvPr/>
        </p:nvSpPr>
        <p:spPr>
          <a:xfrm>
            <a:off x="210403" y="3509473"/>
            <a:ext cx="2794392" cy="523220"/>
          </a:xfrm>
          <a:prstGeom prst="rect">
            <a:avLst/>
          </a:prstGeom>
          <a:noFill/>
        </p:spPr>
        <p:txBody>
          <a:bodyPr wrap="square" rtlCol="0">
            <a:spAutoFit/>
          </a:bodyPr>
          <a:lstStyle/>
          <a:p>
            <a:r>
              <a:rPr lang="en-SG" sz="2800">
                <a:latin typeface="Roboto" panose="02000000000000000000" pitchFamily="2" charset="0"/>
                <a:ea typeface="Roboto" panose="02000000000000000000" pitchFamily="2" charset="0"/>
              </a:rPr>
              <a:t>6</a:t>
            </a:r>
            <a:r>
              <a:rPr lang="en-SG" sz="2800"/>
              <a:t>.underground</a:t>
            </a:r>
            <a:endParaRPr lang="en-US" sz="2800" dirty="0"/>
          </a:p>
        </p:txBody>
      </p:sp>
      <p:sp>
        <p:nvSpPr>
          <p:cNvPr id="40" name="TextBox 39">
            <a:extLst>
              <a:ext uri="{FF2B5EF4-FFF2-40B4-BE49-F238E27FC236}">
                <a16:creationId xmlns:a16="http://schemas.microsoft.com/office/drawing/2014/main" id="{86A31E7C-8A3B-43F9-BB55-EA2AC5E676E9}"/>
              </a:ext>
            </a:extLst>
          </p:cNvPr>
          <p:cNvSpPr txBox="1"/>
          <p:nvPr/>
        </p:nvSpPr>
        <p:spPr>
          <a:xfrm>
            <a:off x="6946268" y="1149149"/>
            <a:ext cx="5432882" cy="523220"/>
          </a:xfrm>
          <a:prstGeom prst="rect">
            <a:avLst/>
          </a:prstGeom>
          <a:noFill/>
        </p:spPr>
        <p:txBody>
          <a:bodyPr wrap="square" rtlCol="0">
            <a:spAutoFit/>
          </a:bodyPr>
          <a:lstStyle/>
          <a:p>
            <a:r>
              <a:rPr lang="en-US" sz="2800"/>
              <a:t>thân thiện với môi trường </a:t>
            </a:r>
          </a:p>
        </p:txBody>
      </p:sp>
      <p:sp>
        <p:nvSpPr>
          <p:cNvPr id="41" name="TextBox 40">
            <a:extLst>
              <a:ext uri="{FF2B5EF4-FFF2-40B4-BE49-F238E27FC236}">
                <a16:creationId xmlns:a16="http://schemas.microsoft.com/office/drawing/2014/main" id="{4B701793-4996-4FD8-9DD0-044D0B3130F2}"/>
              </a:ext>
            </a:extLst>
          </p:cNvPr>
          <p:cNvSpPr txBox="1"/>
          <p:nvPr/>
        </p:nvSpPr>
        <p:spPr>
          <a:xfrm>
            <a:off x="6961219" y="1758476"/>
            <a:ext cx="4810235" cy="523220"/>
          </a:xfrm>
          <a:prstGeom prst="rect">
            <a:avLst/>
          </a:prstGeom>
          <a:noFill/>
        </p:spPr>
        <p:txBody>
          <a:bodyPr wrap="square" rtlCol="0">
            <a:spAutoFit/>
          </a:bodyPr>
          <a:lstStyle/>
          <a:p>
            <a:r>
              <a:rPr lang="en-US" sz="2800"/>
              <a:t>siêu đô thị</a:t>
            </a:r>
          </a:p>
        </p:txBody>
      </p:sp>
      <p:sp>
        <p:nvSpPr>
          <p:cNvPr id="42" name="TextBox 41">
            <a:extLst>
              <a:ext uri="{FF2B5EF4-FFF2-40B4-BE49-F238E27FC236}">
                <a16:creationId xmlns:a16="http://schemas.microsoft.com/office/drawing/2014/main" id="{75A1EA0B-9588-421B-AEC0-B2DCC6DD0BE9}"/>
              </a:ext>
            </a:extLst>
          </p:cNvPr>
          <p:cNvSpPr txBox="1"/>
          <p:nvPr/>
        </p:nvSpPr>
        <p:spPr>
          <a:xfrm>
            <a:off x="6946268" y="2273655"/>
            <a:ext cx="4267309" cy="523220"/>
          </a:xfrm>
          <a:prstGeom prst="rect">
            <a:avLst/>
          </a:prstGeom>
          <a:noFill/>
        </p:spPr>
        <p:txBody>
          <a:bodyPr wrap="square" rtlCol="0">
            <a:spAutoFit/>
          </a:bodyPr>
          <a:lstStyle/>
          <a:p>
            <a:r>
              <a:rPr lang="en-US" sz="2800"/>
              <a:t>biển</a:t>
            </a:r>
          </a:p>
        </p:txBody>
      </p:sp>
      <p:sp>
        <p:nvSpPr>
          <p:cNvPr id="44" name="TextBox 43">
            <a:extLst>
              <a:ext uri="{FF2B5EF4-FFF2-40B4-BE49-F238E27FC236}">
                <a16:creationId xmlns:a16="http://schemas.microsoft.com/office/drawing/2014/main" id="{827D4CB2-DD2B-443C-B48E-D1CC1CB05306}"/>
              </a:ext>
            </a:extLst>
          </p:cNvPr>
          <p:cNvSpPr txBox="1"/>
          <p:nvPr/>
        </p:nvSpPr>
        <p:spPr>
          <a:xfrm>
            <a:off x="6984866" y="2799987"/>
            <a:ext cx="4267309" cy="523220"/>
          </a:xfrm>
          <a:prstGeom prst="rect">
            <a:avLst/>
          </a:prstGeom>
          <a:noFill/>
        </p:spPr>
        <p:txBody>
          <a:bodyPr wrap="square" rtlCol="0">
            <a:spAutoFit/>
          </a:bodyPr>
          <a:lstStyle/>
          <a:p>
            <a:r>
              <a:rPr lang="en-US" sz="2800"/>
              <a:t>nhà thông minh</a:t>
            </a:r>
          </a:p>
        </p:txBody>
      </p:sp>
      <p:sp>
        <p:nvSpPr>
          <p:cNvPr id="45" name="TextBox 44">
            <a:extLst>
              <a:ext uri="{FF2B5EF4-FFF2-40B4-BE49-F238E27FC236}">
                <a16:creationId xmlns:a16="http://schemas.microsoft.com/office/drawing/2014/main" id="{CB877E96-D28E-4C31-9C20-803E50B67C9F}"/>
              </a:ext>
            </a:extLst>
          </p:cNvPr>
          <p:cNvSpPr txBox="1"/>
          <p:nvPr/>
        </p:nvSpPr>
        <p:spPr>
          <a:xfrm>
            <a:off x="6984866" y="3231904"/>
            <a:ext cx="4267309" cy="523220"/>
          </a:xfrm>
          <a:prstGeom prst="rect">
            <a:avLst/>
          </a:prstGeom>
          <a:noFill/>
        </p:spPr>
        <p:txBody>
          <a:bodyPr wrap="square" rtlCol="0">
            <a:spAutoFit/>
          </a:bodyPr>
          <a:lstStyle/>
          <a:p>
            <a:r>
              <a:rPr lang="en-US" sz="2800"/>
              <a:t>ngầm dưới đất</a:t>
            </a:r>
          </a:p>
        </p:txBody>
      </p:sp>
      <p:sp>
        <p:nvSpPr>
          <p:cNvPr id="3" name="TextBox 2">
            <a:extLst>
              <a:ext uri="{FF2B5EF4-FFF2-40B4-BE49-F238E27FC236}">
                <a16:creationId xmlns:a16="http://schemas.microsoft.com/office/drawing/2014/main" id="{F66FBC45-A05D-40F3-BC91-6655153E6F79}"/>
              </a:ext>
            </a:extLst>
          </p:cNvPr>
          <p:cNvSpPr txBox="1"/>
          <p:nvPr/>
        </p:nvSpPr>
        <p:spPr>
          <a:xfrm>
            <a:off x="2397211" y="-13666"/>
            <a:ext cx="7170657" cy="646331"/>
          </a:xfrm>
          <a:prstGeom prst="rect">
            <a:avLst/>
          </a:prstGeom>
          <a:noFill/>
        </p:spPr>
        <p:txBody>
          <a:bodyPr wrap="square" rtlCol="0">
            <a:spAutoFit/>
          </a:bodyPr>
          <a:lstStyle/>
          <a:p>
            <a:r>
              <a:rPr lang="en-US" sz="3600" b="1">
                <a:solidFill>
                  <a:schemeClr val="accent2">
                    <a:lumMod val="75000"/>
                  </a:schemeClr>
                </a:solidFill>
              </a:rPr>
              <a:t>     </a:t>
            </a:r>
            <a:r>
              <a:rPr lang="en-US" sz="3600" b="1">
                <a:solidFill>
                  <a:schemeClr val="accent2">
                    <a:lumMod val="75000"/>
                  </a:schemeClr>
                </a:solidFill>
                <a:effectLst>
                  <a:glow rad="228600">
                    <a:schemeClr val="accent4">
                      <a:satMod val="175000"/>
                      <a:alpha val="40000"/>
                    </a:schemeClr>
                  </a:glow>
                </a:effectLst>
              </a:rPr>
              <a:t>VOCABULARY REVIEW</a:t>
            </a:r>
          </a:p>
        </p:txBody>
      </p:sp>
      <p:pic>
        <p:nvPicPr>
          <p:cNvPr id="24" name="Picture 23" descr="Logo, company name&#10;&#10;Description automatically generated">
            <a:extLst>
              <a:ext uri="{FF2B5EF4-FFF2-40B4-BE49-F238E27FC236}">
                <a16:creationId xmlns:a16="http://schemas.microsoft.com/office/drawing/2014/main" id="{B726F4C8-253A-4E1D-93F9-EA438DF679DD}"/>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25" name="TextBox 24">
            <a:extLst>
              <a:ext uri="{FF2B5EF4-FFF2-40B4-BE49-F238E27FC236}">
                <a16:creationId xmlns:a16="http://schemas.microsoft.com/office/drawing/2014/main" id="{B51724A5-98D7-4B11-9F27-D37EE38F0AE0}"/>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
        <p:nvSpPr>
          <p:cNvPr id="23" name="TextBox 22">
            <a:extLst>
              <a:ext uri="{FF2B5EF4-FFF2-40B4-BE49-F238E27FC236}">
                <a16:creationId xmlns:a16="http://schemas.microsoft.com/office/drawing/2014/main" id="{45E7690A-2B0A-4349-B177-734AB6EDE989}"/>
              </a:ext>
            </a:extLst>
          </p:cNvPr>
          <p:cNvSpPr txBox="1"/>
          <p:nvPr/>
        </p:nvSpPr>
        <p:spPr>
          <a:xfrm>
            <a:off x="210403" y="4080601"/>
            <a:ext cx="4716081" cy="523220"/>
          </a:xfrm>
          <a:prstGeom prst="rect">
            <a:avLst/>
          </a:prstGeom>
          <a:noFill/>
        </p:spPr>
        <p:txBody>
          <a:bodyPr wrap="square" rtlCol="0">
            <a:spAutoFit/>
          </a:bodyPr>
          <a:lstStyle/>
          <a:p>
            <a:r>
              <a:rPr lang="en-US" sz="2800"/>
              <a:t>7. 3D printer</a:t>
            </a:r>
          </a:p>
        </p:txBody>
      </p:sp>
      <p:sp>
        <p:nvSpPr>
          <p:cNvPr id="26" name="TextBox 25">
            <a:extLst>
              <a:ext uri="{FF2B5EF4-FFF2-40B4-BE49-F238E27FC236}">
                <a16:creationId xmlns:a16="http://schemas.microsoft.com/office/drawing/2014/main" id="{8A63E68E-C96F-4978-908A-0E81A72E67F3}"/>
              </a:ext>
            </a:extLst>
          </p:cNvPr>
          <p:cNvSpPr txBox="1"/>
          <p:nvPr/>
        </p:nvSpPr>
        <p:spPr>
          <a:xfrm>
            <a:off x="210403" y="4603821"/>
            <a:ext cx="4716081" cy="523220"/>
          </a:xfrm>
          <a:prstGeom prst="rect">
            <a:avLst/>
          </a:prstGeom>
          <a:noFill/>
        </p:spPr>
        <p:txBody>
          <a:bodyPr wrap="square" rtlCol="0">
            <a:spAutoFit/>
          </a:bodyPr>
          <a:lstStyle/>
          <a:p>
            <a:r>
              <a:rPr lang="en-SG" sz="2800"/>
              <a:t>8.automatic food</a:t>
            </a:r>
            <a:r>
              <a:rPr lang="en-SG" sz="2800">
                <a:latin typeface="Roboto" panose="02000000000000000000" pitchFamily="2" charset="0"/>
                <a:ea typeface="Roboto" panose="02000000000000000000" pitchFamily="2" charset="0"/>
              </a:rPr>
              <a:t> </a:t>
            </a:r>
            <a:r>
              <a:rPr lang="en-SG" sz="2800"/>
              <a:t>machine</a:t>
            </a:r>
            <a:endParaRPr lang="en-US" sz="2800" dirty="0"/>
          </a:p>
        </p:txBody>
      </p:sp>
      <p:sp>
        <p:nvSpPr>
          <p:cNvPr id="27" name="TextBox 26">
            <a:extLst>
              <a:ext uri="{FF2B5EF4-FFF2-40B4-BE49-F238E27FC236}">
                <a16:creationId xmlns:a16="http://schemas.microsoft.com/office/drawing/2014/main" id="{5B0AA603-0743-4FD8-A960-2AA08FE55588}"/>
              </a:ext>
            </a:extLst>
          </p:cNvPr>
          <p:cNvSpPr txBox="1"/>
          <p:nvPr/>
        </p:nvSpPr>
        <p:spPr>
          <a:xfrm>
            <a:off x="210403" y="5222857"/>
            <a:ext cx="3678072" cy="523220"/>
          </a:xfrm>
          <a:prstGeom prst="rect">
            <a:avLst/>
          </a:prstGeom>
          <a:noFill/>
        </p:spPr>
        <p:txBody>
          <a:bodyPr wrap="square" rtlCol="0">
            <a:spAutoFit/>
          </a:bodyPr>
          <a:lstStyle/>
          <a:p>
            <a:r>
              <a:rPr lang="en-SG" sz="2800"/>
              <a:t>9. device</a:t>
            </a:r>
            <a:endParaRPr lang="en-US" sz="2800" dirty="0"/>
          </a:p>
        </p:txBody>
      </p:sp>
      <p:sp>
        <p:nvSpPr>
          <p:cNvPr id="33" name="TextBox 32">
            <a:extLst>
              <a:ext uri="{FF2B5EF4-FFF2-40B4-BE49-F238E27FC236}">
                <a16:creationId xmlns:a16="http://schemas.microsoft.com/office/drawing/2014/main" id="{CA38DDF1-667A-4563-9C10-9D51A3DE9C1E}"/>
              </a:ext>
            </a:extLst>
          </p:cNvPr>
          <p:cNvSpPr txBox="1"/>
          <p:nvPr/>
        </p:nvSpPr>
        <p:spPr>
          <a:xfrm>
            <a:off x="6946268" y="3897187"/>
            <a:ext cx="4840139" cy="523220"/>
          </a:xfrm>
          <a:prstGeom prst="rect">
            <a:avLst/>
          </a:prstGeom>
          <a:noFill/>
        </p:spPr>
        <p:txBody>
          <a:bodyPr wrap="square" rtlCol="0">
            <a:spAutoFit/>
          </a:bodyPr>
          <a:lstStyle/>
          <a:p>
            <a:r>
              <a:rPr lang="en-US" sz="2800"/>
              <a:t>máy in 3D</a:t>
            </a:r>
          </a:p>
        </p:txBody>
      </p:sp>
      <p:sp>
        <p:nvSpPr>
          <p:cNvPr id="39" name="TextBox 38">
            <a:extLst>
              <a:ext uri="{FF2B5EF4-FFF2-40B4-BE49-F238E27FC236}">
                <a16:creationId xmlns:a16="http://schemas.microsoft.com/office/drawing/2014/main" id="{D19FE895-365F-481E-8777-C519BA038D91}"/>
              </a:ext>
            </a:extLst>
          </p:cNvPr>
          <p:cNvSpPr txBox="1"/>
          <p:nvPr/>
        </p:nvSpPr>
        <p:spPr>
          <a:xfrm>
            <a:off x="6931308" y="4483715"/>
            <a:ext cx="5432881" cy="523220"/>
          </a:xfrm>
          <a:prstGeom prst="rect">
            <a:avLst/>
          </a:prstGeom>
          <a:noFill/>
        </p:spPr>
        <p:txBody>
          <a:bodyPr wrap="square" rtlCol="0">
            <a:spAutoFit/>
          </a:bodyPr>
          <a:lstStyle/>
          <a:p>
            <a:r>
              <a:rPr lang="en-US" sz="2800"/>
              <a:t>máy làm thức ăn tự động</a:t>
            </a:r>
          </a:p>
        </p:txBody>
      </p:sp>
      <p:sp>
        <p:nvSpPr>
          <p:cNvPr id="43" name="TextBox 42">
            <a:extLst>
              <a:ext uri="{FF2B5EF4-FFF2-40B4-BE49-F238E27FC236}">
                <a16:creationId xmlns:a16="http://schemas.microsoft.com/office/drawing/2014/main" id="{FB785FF6-2856-41D8-B849-1FD03E357662}"/>
              </a:ext>
            </a:extLst>
          </p:cNvPr>
          <p:cNvSpPr txBox="1"/>
          <p:nvPr/>
        </p:nvSpPr>
        <p:spPr>
          <a:xfrm>
            <a:off x="7006862" y="5070243"/>
            <a:ext cx="4810235" cy="523220"/>
          </a:xfrm>
          <a:prstGeom prst="rect">
            <a:avLst/>
          </a:prstGeom>
          <a:noFill/>
        </p:spPr>
        <p:txBody>
          <a:bodyPr wrap="square" rtlCol="0">
            <a:spAutoFit/>
          </a:bodyPr>
          <a:lstStyle/>
          <a:p>
            <a:r>
              <a:rPr lang="en-US" sz="2800"/>
              <a:t>thiết bị</a:t>
            </a:r>
          </a:p>
        </p:txBody>
      </p:sp>
      <p:sp>
        <p:nvSpPr>
          <p:cNvPr id="46" name="TextBox 45">
            <a:extLst>
              <a:ext uri="{FF2B5EF4-FFF2-40B4-BE49-F238E27FC236}">
                <a16:creationId xmlns:a16="http://schemas.microsoft.com/office/drawing/2014/main" id="{6A9D3C30-4B8F-4ABA-AE9B-451EE4CF27EA}"/>
              </a:ext>
            </a:extLst>
          </p:cNvPr>
          <p:cNvSpPr txBox="1"/>
          <p:nvPr/>
        </p:nvSpPr>
        <p:spPr>
          <a:xfrm>
            <a:off x="5671131" y="3716309"/>
            <a:ext cx="1352332" cy="707886"/>
          </a:xfrm>
          <a:prstGeom prst="rect">
            <a:avLst/>
          </a:prstGeom>
          <a:noFill/>
        </p:spPr>
        <p:txBody>
          <a:bodyPr wrap="square" rtlCol="0">
            <a:spAutoFit/>
          </a:bodyPr>
          <a:lstStyle/>
          <a:p>
            <a:r>
              <a:rPr lang="en-US" sz="4000">
                <a:latin typeface="+mj-lt"/>
              </a:rPr>
              <a:t> </a:t>
            </a:r>
            <a:r>
              <a:rPr lang="en-US" sz="2800">
                <a:latin typeface="+mj-lt"/>
              </a:rPr>
              <a:t>n</a:t>
            </a:r>
          </a:p>
        </p:txBody>
      </p:sp>
      <p:sp>
        <p:nvSpPr>
          <p:cNvPr id="47" name="TextBox 46">
            <a:extLst>
              <a:ext uri="{FF2B5EF4-FFF2-40B4-BE49-F238E27FC236}">
                <a16:creationId xmlns:a16="http://schemas.microsoft.com/office/drawing/2014/main" id="{1E656DAE-08CA-4089-A043-1FADD36172EC}"/>
              </a:ext>
            </a:extLst>
          </p:cNvPr>
          <p:cNvSpPr txBox="1"/>
          <p:nvPr/>
        </p:nvSpPr>
        <p:spPr>
          <a:xfrm>
            <a:off x="5671131" y="4815431"/>
            <a:ext cx="1352332" cy="707886"/>
          </a:xfrm>
          <a:prstGeom prst="rect">
            <a:avLst/>
          </a:prstGeom>
          <a:noFill/>
        </p:spPr>
        <p:txBody>
          <a:bodyPr wrap="square" rtlCol="0">
            <a:spAutoFit/>
          </a:bodyPr>
          <a:lstStyle/>
          <a:p>
            <a:r>
              <a:rPr lang="en-US" sz="4000">
                <a:latin typeface="+mj-lt"/>
              </a:rPr>
              <a:t> </a:t>
            </a:r>
            <a:r>
              <a:rPr lang="en-US" sz="2800">
                <a:latin typeface="+mj-lt"/>
              </a:rPr>
              <a:t>n</a:t>
            </a:r>
          </a:p>
        </p:txBody>
      </p:sp>
      <p:sp>
        <p:nvSpPr>
          <p:cNvPr id="48" name="TextBox 47">
            <a:extLst>
              <a:ext uri="{FF2B5EF4-FFF2-40B4-BE49-F238E27FC236}">
                <a16:creationId xmlns:a16="http://schemas.microsoft.com/office/drawing/2014/main" id="{CBBE24DF-4C6A-49C8-AB02-B861D9FB6335}"/>
              </a:ext>
            </a:extLst>
          </p:cNvPr>
          <p:cNvSpPr txBox="1"/>
          <p:nvPr/>
        </p:nvSpPr>
        <p:spPr>
          <a:xfrm>
            <a:off x="5671131" y="4265870"/>
            <a:ext cx="1352332" cy="707886"/>
          </a:xfrm>
          <a:prstGeom prst="rect">
            <a:avLst/>
          </a:prstGeom>
          <a:noFill/>
        </p:spPr>
        <p:txBody>
          <a:bodyPr wrap="square" rtlCol="0">
            <a:spAutoFit/>
          </a:bodyPr>
          <a:lstStyle/>
          <a:p>
            <a:r>
              <a:rPr lang="en-US" sz="4000">
                <a:latin typeface="+mj-lt"/>
              </a:rPr>
              <a:t> </a:t>
            </a:r>
            <a:r>
              <a:rPr lang="en-US" sz="2800">
                <a:latin typeface="+mj-lt"/>
              </a:rPr>
              <a:t>n</a:t>
            </a:r>
          </a:p>
        </p:txBody>
      </p:sp>
      <p:sp>
        <p:nvSpPr>
          <p:cNvPr id="49" name="TextBox 48">
            <a:extLst>
              <a:ext uri="{FF2B5EF4-FFF2-40B4-BE49-F238E27FC236}">
                <a16:creationId xmlns:a16="http://schemas.microsoft.com/office/drawing/2014/main" id="{86DD4E63-11F0-46FA-B2D2-4FB45E0951A7}"/>
              </a:ext>
            </a:extLst>
          </p:cNvPr>
          <p:cNvSpPr txBox="1"/>
          <p:nvPr/>
        </p:nvSpPr>
        <p:spPr>
          <a:xfrm>
            <a:off x="5671131" y="5523317"/>
            <a:ext cx="1352332" cy="707886"/>
          </a:xfrm>
          <a:prstGeom prst="rect">
            <a:avLst/>
          </a:prstGeom>
          <a:noFill/>
        </p:spPr>
        <p:txBody>
          <a:bodyPr wrap="square" rtlCol="0">
            <a:spAutoFit/>
          </a:bodyPr>
          <a:lstStyle/>
          <a:p>
            <a:r>
              <a:rPr lang="en-US" sz="4000">
                <a:latin typeface="+mj-lt"/>
              </a:rPr>
              <a:t> </a:t>
            </a:r>
            <a:r>
              <a:rPr lang="en-US" sz="2800">
                <a:latin typeface="+mj-lt"/>
              </a:rPr>
              <a:t>n</a:t>
            </a:r>
          </a:p>
        </p:txBody>
      </p:sp>
      <p:sp>
        <p:nvSpPr>
          <p:cNvPr id="50" name="TextBox 49">
            <a:extLst>
              <a:ext uri="{FF2B5EF4-FFF2-40B4-BE49-F238E27FC236}">
                <a16:creationId xmlns:a16="http://schemas.microsoft.com/office/drawing/2014/main" id="{A82FACC7-6186-4011-A0A8-EC45B79D55BE}"/>
              </a:ext>
            </a:extLst>
          </p:cNvPr>
          <p:cNvSpPr txBox="1"/>
          <p:nvPr/>
        </p:nvSpPr>
        <p:spPr>
          <a:xfrm>
            <a:off x="5671131" y="6011060"/>
            <a:ext cx="1352332" cy="707886"/>
          </a:xfrm>
          <a:prstGeom prst="rect">
            <a:avLst/>
          </a:prstGeom>
          <a:noFill/>
        </p:spPr>
        <p:txBody>
          <a:bodyPr wrap="square" rtlCol="0">
            <a:spAutoFit/>
          </a:bodyPr>
          <a:lstStyle/>
          <a:p>
            <a:r>
              <a:rPr lang="en-US" sz="4000">
                <a:latin typeface="+mj-lt"/>
              </a:rPr>
              <a:t> </a:t>
            </a:r>
            <a:r>
              <a:rPr lang="en-US" sz="2800">
                <a:latin typeface="+mj-lt"/>
              </a:rPr>
              <a:t>n</a:t>
            </a:r>
          </a:p>
        </p:txBody>
      </p:sp>
      <p:sp>
        <p:nvSpPr>
          <p:cNvPr id="51" name="TextBox 50">
            <a:extLst>
              <a:ext uri="{FF2B5EF4-FFF2-40B4-BE49-F238E27FC236}">
                <a16:creationId xmlns:a16="http://schemas.microsoft.com/office/drawing/2014/main" id="{98EEE5D1-C432-408E-BF63-9CC5ACEAE10E}"/>
              </a:ext>
            </a:extLst>
          </p:cNvPr>
          <p:cNvSpPr txBox="1"/>
          <p:nvPr/>
        </p:nvSpPr>
        <p:spPr>
          <a:xfrm>
            <a:off x="210403" y="5793985"/>
            <a:ext cx="3453412" cy="523220"/>
          </a:xfrm>
          <a:prstGeom prst="rect">
            <a:avLst/>
          </a:prstGeom>
          <a:noFill/>
        </p:spPr>
        <p:txBody>
          <a:bodyPr wrap="square" rtlCol="0">
            <a:spAutoFit/>
          </a:bodyPr>
          <a:lstStyle/>
          <a:p>
            <a:r>
              <a:rPr lang="en-SG" sz="2800"/>
              <a:t>10. drone</a:t>
            </a:r>
            <a:endParaRPr lang="en-US" sz="2800" dirty="0"/>
          </a:p>
        </p:txBody>
      </p:sp>
      <p:sp>
        <p:nvSpPr>
          <p:cNvPr id="52" name="TextBox 51">
            <a:extLst>
              <a:ext uri="{FF2B5EF4-FFF2-40B4-BE49-F238E27FC236}">
                <a16:creationId xmlns:a16="http://schemas.microsoft.com/office/drawing/2014/main" id="{61975ED9-20B7-498C-ACFC-746EEF65669D}"/>
              </a:ext>
            </a:extLst>
          </p:cNvPr>
          <p:cNvSpPr txBox="1"/>
          <p:nvPr/>
        </p:nvSpPr>
        <p:spPr>
          <a:xfrm>
            <a:off x="210403" y="6365117"/>
            <a:ext cx="3368957" cy="523220"/>
          </a:xfrm>
          <a:prstGeom prst="rect">
            <a:avLst/>
          </a:prstGeom>
          <a:noFill/>
        </p:spPr>
        <p:txBody>
          <a:bodyPr wrap="square" rtlCol="0">
            <a:spAutoFit/>
          </a:bodyPr>
          <a:lstStyle/>
          <a:p>
            <a:r>
              <a:rPr lang="en-SG" sz="2800"/>
              <a:t>11. robot helper</a:t>
            </a:r>
            <a:endParaRPr lang="en-US" sz="2800" dirty="0"/>
          </a:p>
        </p:txBody>
      </p:sp>
      <p:sp>
        <p:nvSpPr>
          <p:cNvPr id="53" name="TextBox 52">
            <a:extLst>
              <a:ext uri="{FF2B5EF4-FFF2-40B4-BE49-F238E27FC236}">
                <a16:creationId xmlns:a16="http://schemas.microsoft.com/office/drawing/2014/main" id="{8F337BDB-B70C-4650-8F0A-126EEDFBA34D}"/>
              </a:ext>
            </a:extLst>
          </p:cNvPr>
          <p:cNvSpPr txBox="1"/>
          <p:nvPr/>
        </p:nvSpPr>
        <p:spPr>
          <a:xfrm>
            <a:off x="6995386" y="5719965"/>
            <a:ext cx="5551872" cy="523220"/>
          </a:xfrm>
          <a:prstGeom prst="rect">
            <a:avLst/>
          </a:prstGeom>
          <a:noFill/>
        </p:spPr>
        <p:txBody>
          <a:bodyPr wrap="square" rtlCol="0">
            <a:spAutoFit/>
          </a:bodyPr>
          <a:lstStyle/>
          <a:p>
            <a:r>
              <a:rPr lang="en-US" sz="2800"/>
              <a:t>máy bay không người lái </a:t>
            </a:r>
          </a:p>
        </p:txBody>
      </p:sp>
      <p:sp>
        <p:nvSpPr>
          <p:cNvPr id="54" name="TextBox 53">
            <a:extLst>
              <a:ext uri="{FF2B5EF4-FFF2-40B4-BE49-F238E27FC236}">
                <a16:creationId xmlns:a16="http://schemas.microsoft.com/office/drawing/2014/main" id="{F0EA8618-1ED5-42E0-8925-C17B2BE129E7}"/>
              </a:ext>
            </a:extLst>
          </p:cNvPr>
          <p:cNvSpPr txBox="1"/>
          <p:nvPr/>
        </p:nvSpPr>
        <p:spPr>
          <a:xfrm>
            <a:off x="6995386" y="6253838"/>
            <a:ext cx="4267309" cy="523220"/>
          </a:xfrm>
          <a:prstGeom prst="rect">
            <a:avLst/>
          </a:prstGeom>
          <a:noFill/>
        </p:spPr>
        <p:txBody>
          <a:bodyPr wrap="square" rtlCol="0">
            <a:spAutoFit/>
          </a:bodyPr>
          <a:lstStyle/>
          <a:p>
            <a:r>
              <a:rPr lang="en-US" sz="2800"/>
              <a:t>người máy giúp việc</a:t>
            </a:r>
          </a:p>
        </p:txBody>
      </p:sp>
    </p:spTree>
    <p:extLst>
      <p:ext uri="{BB962C8B-B14F-4D97-AF65-F5344CB8AC3E}">
        <p14:creationId xmlns:p14="http://schemas.microsoft.com/office/powerpoint/2010/main" val="137170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ppt_x"/>
                                          </p:val>
                                        </p:tav>
                                        <p:tav tm="100000">
                                          <p:val>
                                            <p:strVal val="#ppt_x"/>
                                          </p:val>
                                        </p:tav>
                                      </p:tavLst>
                                    </p:anim>
                                    <p:anim calcmode="lin" valueType="num">
                                      <p:cBhvr additive="base">
                                        <p:cTn id="8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additive="base">
                                        <p:cTn id="97" dur="500" fill="hold"/>
                                        <p:tgtEl>
                                          <p:spTgt spid="38"/>
                                        </p:tgtEl>
                                        <p:attrNameLst>
                                          <p:attrName>ppt_x</p:attrName>
                                        </p:attrNameLst>
                                      </p:cBhvr>
                                      <p:tavLst>
                                        <p:tav tm="0">
                                          <p:val>
                                            <p:strVal val="#ppt_x"/>
                                          </p:val>
                                        </p:tav>
                                        <p:tav tm="100000">
                                          <p:val>
                                            <p:strVal val="#ppt_x"/>
                                          </p:val>
                                        </p:tav>
                                      </p:tavLst>
                                    </p:anim>
                                    <p:anim calcmode="lin" valueType="num">
                                      <p:cBhvr additive="base">
                                        <p:cTn id="9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fill="hold"/>
                                        <p:tgtEl>
                                          <p:spTgt spid="45"/>
                                        </p:tgtEl>
                                        <p:attrNameLst>
                                          <p:attrName>ppt_x</p:attrName>
                                        </p:attrNameLst>
                                      </p:cBhvr>
                                      <p:tavLst>
                                        <p:tav tm="0">
                                          <p:val>
                                            <p:strVal val="#ppt_x"/>
                                          </p:val>
                                        </p:tav>
                                        <p:tav tm="100000">
                                          <p:val>
                                            <p:strVal val="#ppt_x"/>
                                          </p:val>
                                        </p:tav>
                                      </p:tavLst>
                                    </p:anim>
                                    <p:anim calcmode="lin" valueType="num">
                                      <p:cBhvr additive="base">
                                        <p:cTn id="11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 calcmode="lin" valueType="num">
                                      <p:cBhvr additive="base">
                                        <p:cTn id="115" dur="500" fill="hold"/>
                                        <p:tgtEl>
                                          <p:spTgt spid="23"/>
                                        </p:tgtEl>
                                        <p:attrNameLst>
                                          <p:attrName>ppt_x</p:attrName>
                                        </p:attrNameLst>
                                      </p:cBhvr>
                                      <p:tavLst>
                                        <p:tav tm="0">
                                          <p:val>
                                            <p:strVal val="#ppt_x"/>
                                          </p:val>
                                        </p:tav>
                                        <p:tav tm="100000">
                                          <p:val>
                                            <p:strVal val="#ppt_x"/>
                                          </p:val>
                                        </p:tav>
                                      </p:tavLst>
                                    </p:anim>
                                    <p:anim calcmode="lin" valueType="num">
                                      <p:cBhvr additive="base">
                                        <p:cTn id="1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6"/>
                                        </p:tgtEl>
                                        <p:attrNameLst>
                                          <p:attrName>style.visibility</p:attrName>
                                        </p:attrNameLst>
                                      </p:cBhvr>
                                      <p:to>
                                        <p:strVal val="visible"/>
                                      </p:to>
                                    </p:set>
                                    <p:anim calcmode="lin" valueType="num">
                                      <p:cBhvr additive="base">
                                        <p:cTn id="121" dur="500" fill="hold"/>
                                        <p:tgtEl>
                                          <p:spTgt spid="46"/>
                                        </p:tgtEl>
                                        <p:attrNameLst>
                                          <p:attrName>ppt_x</p:attrName>
                                        </p:attrNameLst>
                                      </p:cBhvr>
                                      <p:tavLst>
                                        <p:tav tm="0">
                                          <p:val>
                                            <p:strVal val="#ppt_x"/>
                                          </p:val>
                                        </p:tav>
                                        <p:tav tm="100000">
                                          <p:val>
                                            <p:strVal val="#ppt_x"/>
                                          </p:val>
                                        </p:tav>
                                      </p:tavLst>
                                    </p:anim>
                                    <p:anim calcmode="lin" valueType="num">
                                      <p:cBhvr additive="base">
                                        <p:cTn id="12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additive="base">
                                        <p:cTn id="127" dur="500" fill="hold"/>
                                        <p:tgtEl>
                                          <p:spTgt spid="33"/>
                                        </p:tgtEl>
                                        <p:attrNameLst>
                                          <p:attrName>ppt_x</p:attrName>
                                        </p:attrNameLst>
                                      </p:cBhvr>
                                      <p:tavLst>
                                        <p:tav tm="0">
                                          <p:val>
                                            <p:strVal val="#ppt_x"/>
                                          </p:val>
                                        </p:tav>
                                        <p:tav tm="100000">
                                          <p:val>
                                            <p:strVal val="#ppt_x"/>
                                          </p:val>
                                        </p:tav>
                                      </p:tavLst>
                                    </p:anim>
                                    <p:anim calcmode="lin" valueType="num">
                                      <p:cBhvr additive="base">
                                        <p:cTn id="1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6"/>
                                        </p:tgtEl>
                                        <p:attrNameLst>
                                          <p:attrName>style.visibility</p:attrName>
                                        </p:attrNameLst>
                                      </p:cBhvr>
                                      <p:to>
                                        <p:strVal val="visible"/>
                                      </p:to>
                                    </p:set>
                                    <p:anim calcmode="lin" valueType="num">
                                      <p:cBhvr additive="base">
                                        <p:cTn id="133" dur="500" fill="hold"/>
                                        <p:tgtEl>
                                          <p:spTgt spid="26"/>
                                        </p:tgtEl>
                                        <p:attrNameLst>
                                          <p:attrName>ppt_x</p:attrName>
                                        </p:attrNameLst>
                                      </p:cBhvr>
                                      <p:tavLst>
                                        <p:tav tm="0">
                                          <p:val>
                                            <p:strVal val="#ppt_x"/>
                                          </p:val>
                                        </p:tav>
                                        <p:tav tm="100000">
                                          <p:val>
                                            <p:strVal val="#ppt_x"/>
                                          </p:val>
                                        </p:tav>
                                      </p:tavLst>
                                    </p:anim>
                                    <p:anim calcmode="lin" valueType="num">
                                      <p:cBhvr additive="base">
                                        <p:cTn id="1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47"/>
                                        </p:tgtEl>
                                        <p:attrNameLst>
                                          <p:attrName>style.visibility</p:attrName>
                                        </p:attrNameLst>
                                      </p:cBhvr>
                                      <p:to>
                                        <p:strVal val="visible"/>
                                      </p:to>
                                    </p:set>
                                    <p:anim calcmode="lin" valueType="num">
                                      <p:cBhvr additive="base">
                                        <p:cTn id="139" dur="500" fill="hold"/>
                                        <p:tgtEl>
                                          <p:spTgt spid="47"/>
                                        </p:tgtEl>
                                        <p:attrNameLst>
                                          <p:attrName>ppt_x</p:attrName>
                                        </p:attrNameLst>
                                      </p:cBhvr>
                                      <p:tavLst>
                                        <p:tav tm="0">
                                          <p:val>
                                            <p:strVal val="#ppt_x"/>
                                          </p:val>
                                        </p:tav>
                                        <p:tav tm="100000">
                                          <p:val>
                                            <p:strVal val="#ppt_x"/>
                                          </p:val>
                                        </p:tav>
                                      </p:tavLst>
                                    </p:anim>
                                    <p:anim calcmode="lin" valueType="num">
                                      <p:cBhvr additive="base">
                                        <p:cTn id="14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39"/>
                                        </p:tgtEl>
                                        <p:attrNameLst>
                                          <p:attrName>style.visibility</p:attrName>
                                        </p:attrNameLst>
                                      </p:cBhvr>
                                      <p:to>
                                        <p:strVal val="visible"/>
                                      </p:to>
                                    </p:set>
                                    <p:anim calcmode="lin" valueType="num">
                                      <p:cBhvr additive="base">
                                        <p:cTn id="145" dur="500" fill="hold"/>
                                        <p:tgtEl>
                                          <p:spTgt spid="39"/>
                                        </p:tgtEl>
                                        <p:attrNameLst>
                                          <p:attrName>ppt_x</p:attrName>
                                        </p:attrNameLst>
                                      </p:cBhvr>
                                      <p:tavLst>
                                        <p:tav tm="0">
                                          <p:val>
                                            <p:strVal val="#ppt_x"/>
                                          </p:val>
                                        </p:tav>
                                        <p:tav tm="100000">
                                          <p:val>
                                            <p:strVal val="#ppt_x"/>
                                          </p:val>
                                        </p:tav>
                                      </p:tavLst>
                                    </p:anim>
                                    <p:anim calcmode="lin" valueType="num">
                                      <p:cBhvr additive="base">
                                        <p:cTn id="1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7"/>
                                        </p:tgtEl>
                                        <p:attrNameLst>
                                          <p:attrName>style.visibility</p:attrName>
                                        </p:attrNameLst>
                                      </p:cBhvr>
                                      <p:to>
                                        <p:strVal val="visible"/>
                                      </p:to>
                                    </p:set>
                                    <p:anim calcmode="lin" valueType="num">
                                      <p:cBhvr additive="base">
                                        <p:cTn id="151" dur="500" fill="hold"/>
                                        <p:tgtEl>
                                          <p:spTgt spid="27"/>
                                        </p:tgtEl>
                                        <p:attrNameLst>
                                          <p:attrName>ppt_x</p:attrName>
                                        </p:attrNameLst>
                                      </p:cBhvr>
                                      <p:tavLst>
                                        <p:tav tm="0">
                                          <p:val>
                                            <p:strVal val="#ppt_x"/>
                                          </p:val>
                                        </p:tav>
                                        <p:tav tm="100000">
                                          <p:val>
                                            <p:strVal val="#ppt_x"/>
                                          </p:val>
                                        </p:tav>
                                      </p:tavLst>
                                    </p:anim>
                                    <p:anim calcmode="lin" valueType="num">
                                      <p:cBhvr additive="base">
                                        <p:cTn id="15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48"/>
                                        </p:tgtEl>
                                        <p:attrNameLst>
                                          <p:attrName>style.visibility</p:attrName>
                                        </p:attrNameLst>
                                      </p:cBhvr>
                                      <p:to>
                                        <p:strVal val="visible"/>
                                      </p:to>
                                    </p:set>
                                    <p:anim calcmode="lin" valueType="num">
                                      <p:cBhvr additive="base">
                                        <p:cTn id="157" dur="500" fill="hold"/>
                                        <p:tgtEl>
                                          <p:spTgt spid="48"/>
                                        </p:tgtEl>
                                        <p:attrNameLst>
                                          <p:attrName>ppt_x</p:attrName>
                                        </p:attrNameLst>
                                      </p:cBhvr>
                                      <p:tavLst>
                                        <p:tav tm="0">
                                          <p:val>
                                            <p:strVal val="#ppt_x"/>
                                          </p:val>
                                        </p:tav>
                                        <p:tav tm="100000">
                                          <p:val>
                                            <p:strVal val="#ppt_x"/>
                                          </p:val>
                                        </p:tav>
                                      </p:tavLst>
                                    </p:anim>
                                    <p:anim calcmode="lin" valueType="num">
                                      <p:cBhvr additive="base">
                                        <p:cTn id="15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additive="base">
                                        <p:cTn id="163" dur="500" fill="hold"/>
                                        <p:tgtEl>
                                          <p:spTgt spid="43"/>
                                        </p:tgtEl>
                                        <p:attrNameLst>
                                          <p:attrName>ppt_x</p:attrName>
                                        </p:attrNameLst>
                                      </p:cBhvr>
                                      <p:tavLst>
                                        <p:tav tm="0">
                                          <p:val>
                                            <p:strVal val="#ppt_x"/>
                                          </p:val>
                                        </p:tav>
                                        <p:tav tm="100000">
                                          <p:val>
                                            <p:strVal val="#ppt_x"/>
                                          </p:val>
                                        </p:tav>
                                      </p:tavLst>
                                    </p:anim>
                                    <p:anim calcmode="lin" valueType="num">
                                      <p:cBhvr additive="base">
                                        <p:cTn id="16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51"/>
                                        </p:tgtEl>
                                        <p:attrNameLst>
                                          <p:attrName>style.visibility</p:attrName>
                                        </p:attrNameLst>
                                      </p:cBhvr>
                                      <p:to>
                                        <p:strVal val="visible"/>
                                      </p:to>
                                    </p:set>
                                    <p:anim calcmode="lin" valueType="num">
                                      <p:cBhvr additive="base">
                                        <p:cTn id="169" dur="500" fill="hold"/>
                                        <p:tgtEl>
                                          <p:spTgt spid="51"/>
                                        </p:tgtEl>
                                        <p:attrNameLst>
                                          <p:attrName>ppt_x</p:attrName>
                                        </p:attrNameLst>
                                      </p:cBhvr>
                                      <p:tavLst>
                                        <p:tav tm="0">
                                          <p:val>
                                            <p:strVal val="#ppt_x"/>
                                          </p:val>
                                        </p:tav>
                                        <p:tav tm="100000">
                                          <p:val>
                                            <p:strVal val="#ppt_x"/>
                                          </p:val>
                                        </p:tav>
                                      </p:tavLst>
                                    </p:anim>
                                    <p:anim calcmode="lin" valueType="num">
                                      <p:cBhvr additive="base">
                                        <p:cTn id="17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49"/>
                                        </p:tgtEl>
                                        <p:attrNameLst>
                                          <p:attrName>style.visibility</p:attrName>
                                        </p:attrNameLst>
                                      </p:cBhvr>
                                      <p:to>
                                        <p:strVal val="visible"/>
                                      </p:to>
                                    </p:set>
                                    <p:anim calcmode="lin" valueType="num">
                                      <p:cBhvr additive="base">
                                        <p:cTn id="175" dur="500" fill="hold"/>
                                        <p:tgtEl>
                                          <p:spTgt spid="49"/>
                                        </p:tgtEl>
                                        <p:attrNameLst>
                                          <p:attrName>ppt_x</p:attrName>
                                        </p:attrNameLst>
                                      </p:cBhvr>
                                      <p:tavLst>
                                        <p:tav tm="0">
                                          <p:val>
                                            <p:strVal val="#ppt_x"/>
                                          </p:val>
                                        </p:tav>
                                        <p:tav tm="100000">
                                          <p:val>
                                            <p:strVal val="#ppt_x"/>
                                          </p:val>
                                        </p:tav>
                                      </p:tavLst>
                                    </p:anim>
                                    <p:anim calcmode="lin" valueType="num">
                                      <p:cBhvr additive="base">
                                        <p:cTn id="17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53"/>
                                        </p:tgtEl>
                                        <p:attrNameLst>
                                          <p:attrName>style.visibility</p:attrName>
                                        </p:attrNameLst>
                                      </p:cBhvr>
                                      <p:to>
                                        <p:strVal val="visible"/>
                                      </p:to>
                                    </p:set>
                                    <p:anim calcmode="lin" valueType="num">
                                      <p:cBhvr additive="base">
                                        <p:cTn id="181" dur="500" fill="hold"/>
                                        <p:tgtEl>
                                          <p:spTgt spid="53"/>
                                        </p:tgtEl>
                                        <p:attrNameLst>
                                          <p:attrName>ppt_x</p:attrName>
                                        </p:attrNameLst>
                                      </p:cBhvr>
                                      <p:tavLst>
                                        <p:tav tm="0">
                                          <p:val>
                                            <p:strVal val="#ppt_x"/>
                                          </p:val>
                                        </p:tav>
                                        <p:tav tm="100000">
                                          <p:val>
                                            <p:strVal val="#ppt_x"/>
                                          </p:val>
                                        </p:tav>
                                      </p:tavLst>
                                    </p:anim>
                                    <p:anim calcmode="lin" valueType="num">
                                      <p:cBhvr additive="base">
                                        <p:cTn id="18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grpId="0" nodeType="clickEffect">
                                  <p:stCondLst>
                                    <p:cond delay="0"/>
                                  </p:stCondLst>
                                  <p:childTnLst>
                                    <p:set>
                                      <p:cBhvr>
                                        <p:cTn id="186" dur="1" fill="hold">
                                          <p:stCondLst>
                                            <p:cond delay="0"/>
                                          </p:stCondLst>
                                        </p:cTn>
                                        <p:tgtEl>
                                          <p:spTgt spid="52"/>
                                        </p:tgtEl>
                                        <p:attrNameLst>
                                          <p:attrName>style.visibility</p:attrName>
                                        </p:attrNameLst>
                                      </p:cBhvr>
                                      <p:to>
                                        <p:strVal val="visible"/>
                                      </p:to>
                                    </p:set>
                                    <p:anim calcmode="lin" valueType="num">
                                      <p:cBhvr additive="base">
                                        <p:cTn id="187" dur="500" fill="hold"/>
                                        <p:tgtEl>
                                          <p:spTgt spid="52"/>
                                        </p:tgtEl>
                                        <p:attrNameLst>
                                          <p:attrName>ppt_x</p:attrName>
                                        </p:attrNameLst>
                                      </p:cBhvr>
                                      <p:tavLst>
                                        <p:tav tm="0">
                                          <p:val>
                                            <p:strVal val="#ppt_x"/>
                                          </p:val>
                                        </p:tav>
                                        <p:tav tm="100000">
                                          <p:val>
                                            <p:strVal val="#ppt_x"/>
                                          </p:val>
                                        </p:tav>
                                      </p:tavLst>
                                    </p:anim>
                                    <p:anim calcmode="lin" valueType="num">
                                      <p:cBhvr additive="base">
                                        <p:cTn id="18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50"/>
                                        </p:tgtEl>
                                        <p:attrNameLst>
                                          <p:attrName>style.visibility</p:attrName>
                                        </p:attrNameLst>
                                      </p:cBhvr>
                                      <p:to>
                                        <p:strVal val="visible"/>
                                      </p:to>
                                    </p:set>
                                    <p:anim calcmode="lin" valueType="num">
                                      <p:cBhvr additive="base">
                                        <p:cTn id="193" dur="500" fill="hold"/>
                                        <p:tgtEl>
                                          <p:spTgt spid="50"/>
                                        </p:tgtEl>
                                        <p:attrNameLst>
                                          <p:attrName>ppt_x</p:attrName>
                                        </p:attrNameLst>
                                      </p:cBhvr>
                                      <p:tavLst>
                                        <p:tav tm="0">
                                          <p:val>
                                            <p:strVal val="#ppt_x"/>
                                          </p:val>
                                        </p:tav>
                                        <p:tav tm="100000">
                                          <p:val>
                                            <p:strVal val="#ppt_x"/>
                                          </p:val>
                                        </p:tav>
                                      </p:tavLst>
                                    </p:anim>
                                    <p:anim calcmode="lin" valueType="num">
                                      <p:cBhvr additive="base">
                                        <p:cTn id="19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4" fill="hold" grpId="0" nodeType="clickEffect">
                                  <p:stCondLst>
                                    <p:cond delay="0"/>
                                  </p:stCondLst>
                                  <p:childTnLst>
                                    <p:set>
                                      <p:cBhvr>
                                        <p:cTn id="198" dur="1" fill="hold">
                                          <p:stCondLst>
                                            <p:cond delay="0"/>
                                          </p:stCondLst>
                                        </p:cTn>
                                        <p:tgtEl>
                                          <p:spTgt spid="54"/>
                                        </p:tgtEl>
                                        <p:attrNameLst>
                                          <p:attrName>style.visibility</p:attrName>
                                        </p:attrNameLst>
                                      </p:cBhvr>
                                      <p:to>
                                        <p:strVal val="visible"/>
                                      </p:to>
                                    </p:set>
                                    <p:anim calcmode="lin" valueType="num">
                                      <p:cBhvr additive="base">
                                        <p:cTn id="199" dur="500" fill="hold"/>
                                        <p:tgtEl>
                                          <p:spTgt spid="54"/>
                                        </p:tgtEl>
                                        <p:attrNameLst>
                                          <p:attrName>ppt_x</p:attrName>
                                        </p:attrNameLst>
                                      </p:cBhvr>
                                      <p:tavLst>
                                        <p:tav tm="0">
                                          <p:val>
                                            <p:strVal val="#ppt_x"/>
                                          </p:val>
                                        </p:tav>
                                        <p:tav tm="100000">
                                          <p:val>
                                            <p:strVal val="#ppt_x"/>
                                          </p:val>
                                        </p:tav>
                                      </p:tavLst>
                                    </p:anim>
                                    <p:anim calcmode="lin" valueType="num">
                                      <p:cBhvr additive="base">
                                        <p:cTn id="20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8" grpId="0"/>
      <p:bldP spid="29" grpId="0"/>
      <p:bldP spid="30" grpId="0"/>
      <p:bldP spid="31" grpId="0"/>
      <p:bldP spid="32" grpId="0"/>
      <p:bldP spid="34" grpId="0"/>
      <p:bldP spid="35" grpId="0"/>
      <p:bldP spid="36" grpId="0"/>
      <p:bldP spid="37" grpId="0"/>
      <p:bldP spid="38" grpId="0"/>
      <p:bldP spid="40" grpId="0"/>
      <p:bldP spid="41" grpId="0"/>
      <p:bldP spid="42" grpId="0"/>
      <p:bldP spid="44" grpId="0"/>
      <p:bldP spid="45" grpId="0"/>
      <p:bldP spid="23" grpId="0"/>
      <p:bldP spid="26" grpId="0"/>
      <p:bldP spid="27" grpId="0"/>
      <p:bldP spid="33" grpId="0"/>
      <p:bldP spid="39" grpId="0"/>
      <p:bldP spid="43" grpId="0"/>
      <p:bldP spid="46" grpId="0"/>
      <p:bldP spid="47" grpId="0"/>
      <p:bldP spid="48" grpId="0"/>
      <p:bldP spid="49" grpId="0"/>
      <p:bldP spid="50" grpId="0"/>
      <p:bldP spid="51" grpId="0"/>
      <p:bldP spid="52"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D4F1E5A-228E-447C-96A3-A1E9A9712468}"/>
              </a:ext>
            </a:extLst>
          </p:cNvPr>
          <p:cNvSpPr txBox="1"/>
          <p:nvPr/>
        </p:nvSpPr>
        <p:spPr>
          <a:xfrm>
            <a:off x="4984219" y="270405"/>
            <a:ext cx="1352332" cy="707886"/>
          </a:xfrm>
          <a:prstGeom prst="rect">
            <a:avLst/>
          </a:prstGeom>
          <a:noFill/>
        </p:spPr>
        <p:txBody>
          <a:bodyPr wrap="square" rtlCol="0">
            <a:spAutoFit/>
          </a:bodyPr>
          <a:lstStyle/>
          <a:p>
            <a:r>
              <a:rPr lang="en-US" sz="4000">
                <a:latin typeface="+mj-lt"/>
              </a:rPr>
              <a:t> </a:t>
            </a:r>
            <a:r>
              <a:rPr lang="en-US" sz="2800"/>
              <a:t>n</a:t>
            </a:r>
          </a:p>
        </p:txBody>
      </p:sp>
      <p:sp>
        <p:nvSpPr>
          <p:cNvPr id="30" name="TextBox 29">
            <a:extLst>
              <a:ext uri="{FF2B5EF4-FFF2-40B4-BE49-F238E27FC236}">
                <a16:creationId xmlns:a16="http://schemas.microsoft.com/office/drawing/2014/main" id="{EB5E33B8-8FCC-4832-871A-7A4754ECA6C3}"/>
              </a:ext>
            </a:extLst>
          </p:cNvPr>
          <p:cNvSpPr txBox="1"/>
          <p:nvPr/>
        </p:nvSpPr>
        <p:spPr>
          <a:xfrm>
            <a:off x="4984219" y="887560"/>
            <a:ext cx="1352332" cy="707886"/>
          </a:xfrm>
          <a:prstGeom prst="rect">
            <a:avLst/>
          </a:prstGeom>
          <a:noFill/>
        </p:spPr>
        <p:txBody>
          <a:bodyPr wrap="square" rtlCol="0">
            <a:spAutoFit/>
          </a:bodyPr>
          <a:lstStyle/>
          <a:p>
            <a:r>
              <a:rPr lang="en-US" sz="4000">
                <a:latin typeface="+mj-lt"/>
              </a:rPr>
              <a:t> </a:t>
            </a:r>
            <a:r>
              <a:rPr lang="en-US" sz="2800"/>
              <a:t>adj</a:t>
            </a:r>
          </a:p>
        </p:txBody>
      </p:sp>
      <p:sp>
        <p:nvSpPr>
          <p:cNvPr id="31" name="TextBox 30">
            <a:extLst>
              <a:ext uri="{FF2B5EF4-FFF2-40B4-BE49-F238E27FC236}">
                <a16:creationId xmlns:a16="http://schemas.microsoft.com/office/drawing/2014/main" id="{DAC81A34-EFE5-431E-A088-A30681B6C9BD}"/>
              </a:ext>
            </a:extLst>
          </p:cNvPr>
          <p:cNvSpPr txBox="1"/>
          <p:nvPr/>
        </p:nvSpPr>
        <p:spPr>
          <a:xfrm>
            <a:off x="4984219" y="1504715"/>
            <a:ext cx="1352332" cy="707886"/>
          </a:xfrm>
          <a:prstGeom prst="rect">
            <a:avLst/>
          </a:prstGeom>
          <a:noFill/>
        </p:spPr>
        <p:txBody>
          <a:bodyPr wrap="square" rtlCol="0">
            <a:spAutoFit/>
          </a:bodyPr>
          <a:lstStyle/>
          <a:p>
            <a:r>
              <a:rPr lang="en-US" sz="4000">
                <a:latin typeface="+mj-lt"/>
              </a:rPr>
              <a:t> </a:t>
            </a:r>
            <a:r>
              <a:rPr lang="en-US" sz="2800"/>
              <a:t>n</a:t>
            </a:r>
          </a:p>
        </p:txBody>
      </p:sp>
      <p:sp>
        <p:nvSpPr>
          <p:cNvPr id="32" name="TextBox 31">
            <a:extLst>
              <a:ext uri="{FF2B5EF4-FFF2-40B4-BE49-F238E27FC236}">
                <a16:creationId xmlns:a16="http://schemas.microsoft.com/office/drawing/2014/main" id="{E15EB8EF-C9C3-4C4C-882F-8057A6C1A85B}"/>
              </a:ext>
            </a:extLst>
          </p:cNvPr>
          <p:cNvSpPr txBox="1"/>
          <p:nvPr/>
        </p:nvSpPr>
        <p:spPr>
          <a:xfrm>
            <a:off x="4984219" y="2121870"/>
            <a:ext cx="1352332" cy="707886"/>
          </a:xfrm>
          <a:prstGeom prst="rect">
            <a:avLst/>
          </a:prstGeom>
          <a:noFill/>
        </p:spPr>
        <p:txBody>
          <a:bodyPr wrap="square" rtlCol="0">
            <a:spAutoFit/>
          </a:bodyPr>
          <a:lstStyle/>
          <a:p>
            <a:r>
              <a:rPr lang="en-US" sz="4000">
                <a:latin typeface="+mj-lt"/>
              </a:rPr>
              <a:t> </a:t>
            </a:r>
            <a:r>
              <a:rPr lang="en-US" sz="2800"/>
              <a:t>n</a:t>
            </a:r>
          </a:p>
        </p:txBody>
      </p:sp>
      <p:sp>
        <p:nvSpPr>
          <p:cNvPr id="38" name="TextBox 37">
            <a:extLst>
              <a:ext uri="{FF2B5EF4-FFF2-40B4-BE49-F238E27FC236}">
                <a16:creationId xmlns:a16="http://schemas.microsoft.com/office/drawing/2014/main" id="{ABCDC794-C652-4BC6-8E06-2FA811EB51D1}"/>
              </a:ext>
            </a:extLst>
          </p:cNvPr>
          <p:cNvSpPr txBox="1"/>
          <p:nvPr/>
        </p:nvSpPr>
        <p:spPr>
          <a:xfrm>
            <a:off x="258745" y="436554"/>
            <a:ext cx="2794392" cy="523220"/>
          </a:xfrm>
          <a:prstGeom prst="rect">
            <a:avLst/>
          </a:prstGeom>
          <a:noFill/>
        </p:spPr>
        <p:txBody>
          <a:bodyPr wrap="square" rtlCol="0">
            <a:spAutoFit/>
          </a:bodyPr>
          <a:lstStyle/>
          <a:p>
            <a:r>
              <a:rPr lang="en-SG" sz="2800"/>
              <a:t>12.screen</a:t>
            </a:r>
            <a:endParaRPr lang="en-US" sz="2800" dirty="0"/>
          </a:p>
        </p:txBody>
      </p:sp>
      <p:sp>
        <p:nvSpPr>
          <p:cNvPr id="45" name="TextBox 44">
            <a:extLst>
              <a:ext uri="{FF2B5EF4-FFF2-40B4-BE49-F238E27FC236}">
                <a16:creationId xmlns:a16="http://schemas.microsoft.com/office/drawing/2014/main" id="{CB877E96-D28E-4C31-9C20-803E50B67C9F}"/>
              </a:ext>
            </a:extLst>
          </p:cNvPr>
          <p:cNvSpPr txBox="1"/>
          <p:nvPr/>
        </p:nvSpPr>
        <p:spPr>
          <a:xfrm>
            <a:off x="6262980" y="325317"/>
            <a:ext cx="4267309" cy="523220"/>
          </a:xfrm>
          <a:prstGeom prst="rect">
            <a:avLst/>
          </a:prstGeom>
          <a:noFill/>
        </p:spPr>
        <p:txBody>
          <a:bodyPr wrap="square" rtlCol="0">
            <a:spAutoFit/>
          </a:bodyPr>
          <a:lstStyle/>
          <a:p>
            <a:r>
              <a:rPr lang="en-US" sz="2800"/>
              <a:t>màn hình</a:t>
            </a:r>
          </a:p>
        </p:txBody>
      </p:sp>
      <p:pic>
        <p:nvPicPr>
          <p:cNvPr id="24" name="Picture 23" descr="Logo, company name&#10;&#10;Description automatically generated">
            <a:extLst>
              <a:ext uri="{FF2B5EF4-FFF2-40B4-BE49-F238E27FC236}">
                <a16:creationId xmlns:a16="http://schemas.microsoft.com/office/drawing/2014/main" id="{B726F4C8-253A-4E1D-93F9-EA438DF679DD}"/>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25" name="TextBox 24">
            <a:extLst>
              <a:ext uri="{FF2B5EF4-FFF2-40B4-BE49-F238E27FC236}">
                <a16:creationId xmlns:a16="http://schemas.microsoft.com/office/drawing/2014/main" id="{B51724A5-98D7-4B11-9F27-D37EE38F0AE0}"/>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
        <p:nvSpPr>
          <p:cNvPr id="23" name="TextBox 22">
            <a:extLst>
              <a:ext uri="{FF2B5EF4-FFF2-40B4-BE49-F238E27FC236}">
                <a16:creationId xmlns:a16="http://schemas.microsoft.com/office/drawing/2014/main" id="{FB1B40D7-25D2-4EA7-96BC-FE6013CA713B}"/>
              </a:ext>
            </a:extLst>
          </p:cNvPr>
          <p:cNvSpPr txBox="1"/>
          <p:nvPr/>
        </p:nvSpPr>
        <p:spPr>
          <a:xfrm>
            <a:off x="258745" y="1065377"/>
            <a:ext cx="4716081" cy="523220"/>
          </a:xfrm>
          <a:prstGeom prst="rect">
            <a:avLst/>
          </a:prstGeom>
          <a:noFill/>
        </p:spPr>
        <p:txBody>
          <a:bodyPr wrap="square" rtlCol="0">
            <a:spAutoFit/>
          </a:bodyPr>
          <a:lstStyle/>
          <a:p>
            <a:r>
              <a:rPr lang="en-US" sz="2800"/>
              <a:t>13. smart</a:t>
            </a:r>
          </a:p>
        </p:txBody>
      </p:sp>
      <p:sp>
        <p:nvSpPr>
          <p:cNvPr id="26" name="TextBox 25">
            <a:extLst>
              <a:ext uri="{FF2B5EF4-FFF2-40B4-BE49-F238E27FC236}">
                <a16:creationId xmlns:a16="http://schemas.microsoft.com/office/drawing/2014/main" id="{DD2D259D-975F-4C2E-B865-B41133280761}"/>
              </a:ext>
            </a:extLst>
          </p:cNvPr>
          <p:cNvSpPr txBox="1"/>
          <p:nvPr/>
        </p:nvSpPr>
        <p:spPr>
          <a:xfrm>
            <a:off x="258745" y="1694200"/>
            <a:ext cx="4716081" cy="523220"/>
          </a:xfrm>
          <a:prstGeom prst="rect">
            <a:avLst/>
          </a:prstGeom>
          <a:noFill/>
        </p:spPr>
        <p:txBody>
          <a:bodyPr wrap="square" rtlCol="0">
            <a:spAutoFit/>
          </a:bodyPr>
          <a:lstStyle/>
          <a:p>
            <a:r>
              <a:rPr lang="en-SG" sz="2800"/>
              <a:t>14.astronaut</a:t>
            </a:r>
            <a:endParaRPr lang="en-US" sz="2800" dirty="0"/>
          </a:p>
        </p:txBody>
      </p:sp>
      <p:sp>
        <p:nvSpPr>
          <p:cNvPr id="27" name="TextBox 26">
            <a:extLst>
              <a:ext uri="{FF2B5EF4-FFF2-40B4-BE49-F238E27FC236}">
                <a16:creationId xmlns:a16="http://schemas.microsoft.com/office/drawing/2014/main" id="{9A3DC0FC-A398-4650-8F01-F73845425CC9}"/>
              </a:ext>
            </a:extLst>
          </p:cNvPr>
          <p:cNvSpPr txBox="1"/>
          <p:nvPr/>
        </p:nvSpPr>
        <p:spPr>
          <a:xfrm>
            <a:off x="258745" y="2323023"/>
            <a:ext cx="3678072" cy="523220"/>
          </a:xfrm>
          <a:prstGeom prst="rect">
            <a:avLst/>
          </a:prstGeom>
          <a:noFill/>
        </p:spPr>
        <p:txBody>
          <a:bodyPr wrap="square" rtlCol="0">
            <a:spAutoFit/>
          </a:bodyPr>
          <a:lstStyle/>
          <a:p>
            <a:r>
              <a:rPr lang="en-SG" sz="2800"/>
              <a:t>15. the earth</a:t>
            </a:r>
            <a:endParaRPr lang="en-US" sz="2800" dirty="0"/>
          </a:p>
        </p:txBody>
      </p:sp>
      <p:sp>
        <p:nvSpPr>
          <p:cNvPr id="33" name="TextBox 32">
            <a:extLst>
              <a:ext uri="{FF2B5EF4-FFF2-40B4-BE49-F238E27FC236}">
                <a16:creationId xmlns:a16="http://schemas.microsoft.com/office/drawing/2014/main" id="{BC0AC678-80E7-4A0E-AB6C-2380688EB7B1}"/>
              </a:ext>
            </a:extLst>
          </p:cNvPr>
          <p:cNvSpPr txBox="1"/>
          <p:nvPr/>
        </p:nvSpPr>
        <p:spPr>
          <a:xfrm>
            <a:off x="258745" y="2951846"/>
            <a:ext cx="3453412" cy="523220"/>
          </a:xfrm>
          <a:prstGeom prst="rect">
            <a:avLst/>
          </a:prstGeom>
          <a:noFill/>
        </p:spPr>
        <p:txBody>
          <a:bodyPr wrap="square" rtlCol="0">
            <a:spAutoFit/>
          </a:bodyPr>
          <a:lstStyle/>
          <a:p>
            <a:r>
              <a:rPr lang="en-SG" sz="2800"/>
              <a:t>16. float</a:t>
            </a:r>
            <a:endParaRPr lang="en-US" sz="2800" dirty="0"/>
          </a:p>
        </p:txBody>
      </p:sp>
      <p:sp>
        <p:nvSpPr>
          <p:cNvPr id="39" name="TextBox 38">
            <a:extLst>
              <a:ext uri="{FF2B5EF4-FFF2-40B4-BE49-F238E27FC236}">
                <a16:creationId xmlns:a16="http://schemas.microsoft.com/office/drawing/2014/main" id="{C696F978-9B9B-43DB-AE37-A6F9F3D8EDF3}"/>
              </a:ext>
            </a:extLst>
          </p:cNvPr>
          <p:cNvSpPr txBox="1"/>
          <p:nvPr/>
        </p:nvSpPr>
        <p:spPr>
          <a:xfrm>
            <a:off x="258745" y="3580669"/>
            <a:ext cx="3368957" cy="523220"/>
          </a:xfrm>
          <a:prstGeom prst="rect">
            <a:avLst/>
          </a:prstGeom>
          <a:noFill/>
        </p:spPr>
        <p:txBody>
          <a:bodyPr wrap="square" rtlCol="0">
            <a:spAutoFit/>
          </a:bodyPr>
          <a:lstStyle/>
          <a:p>
            <a:r>
              <a:rPr lang="en-SG" sz="2800"/>
              <a:t>17. gravity</a:t>
            </a:r>
            <a:endParaRPr lang="en-US" sz="2800" dirty="0"/>
          </a:p>
        </p:txBody>
      </p:sp>
      <p:sp>
        <p:nvSpPr>
          <p:cNvPr id="43" name="TextBox 42">
            <a:extLst>
              <a:ext uri="{FF2B5EF4-FFF2-40B4-BE49-F238E27FC236}">
                <a16:creationId xmlns:a16="http://schemas.microsoft.com/office/drawing/2014/main" id="{53B830F7-3B9B-4453-89B4-3D92EF33334A}"/>
              </a:ext>
            </a:extLst>
          </p:cNvPr>
          <p:cNvSpPr txBox="1"/>
          <p:nvPr/>
        </p:nvSpPr>
        <p:spPr>
          <a:xfrm>
            <a:off x="258745" y="4209492"/>
            <a:ext cx="2794392" cy="523220"/>
          </a:xfrm>
          <a:prstGeom prst="rect">
            <a:avLst/>
          </a:prstGeom>
          <a:noFill/>
        </p:spPr>
        <p:txBody>
          <a:bodyPr wrap="square" rtlCol="0">
            <a:spAutoFit/>
          </a:bodyPr>
          <a:lstStyle/>
          <a:p>
            <a:r>
              <a:rPr lang="en-SG" sz="2800"/>
              <a:t>18.lock</a:t>
            </a:r>
            <a:endParaRPr lang="en-US" sz="2800" dirty="0"/>
          </a:p>
        </p:txBody>
      </p:sp>
      <p:sp>
        <p:nvSpPr>
          <p:cNvPr id="46" name="TextBox 45">
            <a:extLst>
              <a:ext uri="{FF2B5EF4-FFF2-40B4-BE49-F238E27FC236}">
                <a16:creationId xmlns:a16="http://schemas.microsoft.com/office/drawing/2014/main" id="{EE4E4ED0-386D-45F0-8001-150BC5CB96DA}"/>
              </a:ext>
            </a:extLst>
          </p:cNvPr>
          <p:cNvSpPr txBox="1"/>
          <p:nvPr/>
        </p:nvSpPr>
        <p:spPr>
          <a:xfrm>
            <a:off x="258745" y="4838315"/>
            <a:ext cx="2794392" cy="523220"/>
          </a:xfrm>
          <a:prstGeom prst="rect">
            <a:avLst/>
          </a:prstGeom>
          <a:noFill/>
        </p:spPr>
        <p:txBody>
          <a:bodyPr wrap="square" rtlCol="0">
            <a:spAutoFit/>
          </a:bodyPr>
          <a:lstStyle/>
          <a:p>
            <a:r>
              <a:rPr lang="en-SG" sz="2800"/>
              <a:t>19.the moon</a:t>
            </a:r>
            <a:endParaRPr lang="en-US" sz="2800" dirty="0"/>
          </a:p>
        </p:txBody>
      </p:sp>
      <p:sp>
        <p:nvSpPr>
          <p:cNvPr id="47" name="TextBox 46">
            <a:extLst>
              <a:ext uri="{FF2B5EF4-FFF2-40B4-BE49-F238E27FC236}">
                <a16:creationId xmlns:a16="http://schemas.microsoft.com/office/drawing/2014/main" id="{9E8644DC-9E99-404E-8BAC-F66FB188F50E}"/>
              </a:ext>
            </a:extLst>
          </p:cNvPr>
          <p:cNvSpPr txBox="1"/>
          <p:nvPr/>
        </p:nvSpPr>
        <p:spPr>
          <a:xfrm>
            <a:off x="6262980" y="941774"/>
            <a:ext cx="4840139" cy="584775"/>
          </a:xfrm>
          <a:prstGeom prst="rect">
            <a:avLst/>
          </a:prstGeom>
          <a:noFill/>
        </p:spPr>
        <p:txBody>
          <a:bodyPr wrap="square" rtlCol="0">
            <a:spAutoFit/>
          </a:bodyPr>
          <a:lstStyle/>
          <a:p>
            <a:r>
              <a:rPr lang="en-US" sz="2800"/>
              <a:t>thông</a:t>
            </a:r>
            <a:r>
              <a:rPr lang="en-US" sz="3200" b="1">
                <a:latin typeface="+mj-lt"/>
              </a:rPr>
              <a:t> </a:t>
            </a:r>
            <a:r>
              <a:rPr lang="en-US" sz="2800"/>
              <a:t>minh</a:t>
            </a:r>
          </a:p>
        </p:txBody>
      </p:sp>
      <p:sp>
        <p:nvSpPr>
          <p:cNvPr id="48" name="TextBox 47">
            <a:extLst>
              <a:ext uri="{FF2B5EF4-FFF2-40B4-BE49-F238E27FC236}">
                <a16:creationId xmlns:a16="http://schemas.microsoft.com/office/drawing/2014/main" id="{E9274D5A-985D-4DE9-924A-8B081C3700D4}"/>
              </a:ext>
            </a:extLst>
          </p:cNvPr>
          <p:cNvSpPr txBox="1"/>
          <p:nvPr/>
        </p:nvSpPr>
        <p:spPr>
          <a:xfrm>
            <a:off x="6262980" y="1619786"/>
            <a:ext cx="4647150" cy="523220"/>
          </a:xfrm>
          <a:prstGeom prst="rect">
            <a:avLst/>
          </a:prstGeom>
          <a:noFill/>
        </p:spPr>
        <p:txBody>
          <a:bodyPr wrap="square" rtlCol="0">
            <a:spAutoFit/>
          </a:bodyPr>
          <a:lstStyle/>
          <a:p>
            <a:r>
              <a:rPr lang="en-US" sz="2800"/>
              <a:t>phi hành gia</a:t>
            </a:r>
          </a:p>
        </p:txBody>
      </p:sp>
      <p:sp>
        <p:nvSpPr>
          <p:cNvPr id="49" name="TextBox 48">
            <a:extLst>
              <a:ext uri="{FF2B5EF4-FFF2-40B4-BE49-F238E27FC236}">
                <a16:creationId xmlns:a16="http://schemas.microsoft.com/office/drawing/2014/main" id="{0E03DF7C-19EA-4EE4-8786-8F3792C66241}"/>
              </a:ext>
            </a:extLst>
          </p:cNvPr>
          <p:cNvSpPr txBox="1"/>
          <p:nvPr/>
        </p:nvSpPr>
        <p:spPr>
          <a:xfrm>
            <a:off x="6262980" y="2236243"/>
            <a:ext cx="4810235" cy="523220"/>
          </a:xfrm>
          <a:prstGeom prst="rect">
            <a:avLst/>
          </a:prstGeom>
          <a:noFill/>
        </p:spPr>
        <p:txBody>
          <a:bodyPr wrap="square" rtlCol="0">
            <a:spAutoFit/>
          </a:bodyPr>
          <a:lstStyle/>
          <a:p>
            <a:r>
              <a:rPr lang="en-US" sz="2800"/>
              <a:t>trái đất</a:t>
            </a:r>
          </a:p>
        </p:txBody>
      </p:sp>
      <p:sp>
        <p:nvSpPr>
          <p:cNvPr id="50" name="TextBox 49">
            <a:extLst>
              <a:ext uri="{FF2B5EF4-FFF2-40B4-BE49-F238E27FC236}">
                <a16:creationId xmlns:a16="http://schemas.microsoft.com/office/drawing/2014/main" id="{0930D1AA-FF3A-43C6-8011-4AC10BF7C82C}"/>
              </a:ext>
            </a:extLst>
          </p:cNvPr>
          <p:cNvSpPr txBox="1"/>
          <p:nvPr/>
        </p:nvSpPr>
        <p:spPr>
          <a:xfrm>
            <a:off x="6262980" y="2852700"/>
            <a:ext cx="4267309" cy="523220"/>
          </a:xfrm>
          <a:prstGeom prst="rect">
            <a:avLst/>
          </a:prstGeom>
          <a:noFill/>
        </p:spPr>
        <p:txBody>
          <a:bodyPr wrap="square" rtlCol="0">
            <a:spAutoFit/>
          </a:bodyPr>
          <a:lstStyle/>
          <a:p>
            <a:r>
              <a:rPr lang="en-US" sz="2800"/>
              <a:t>nổi</a:t>
            </a:r>
          </a:p>
        </p:txBody>
      </p:sp>
      <p:sp>
        <p:nvSpPr>
          <p:cNvPr id="51" name="TextBox 50">
            <a:extLst>
              <a:ext uri="{FF2B5EF4-FFF2-40B4-BE49-F238E27FC236}">
                <a16:creationId xmlns:a16="http://schemas.microsoft.com/office/drawing/2014/main" id="{148D257B-D235-4CC8-BE9E-F271599565E0}"/>
              </a:ext>
            </a:extLst>
          </p:cNvPr>
          <p:cNvSpPr txBox="1"/>
          <p:nvPr/>
        </p:nvSpPr>
        <p:spPr>
          <a:xfrm>
            <a:off x="6262980" y="3469157"/>
            <a:ext cx="4267309" cy="584775"/>
          </a:xfrm>
          <a:prstGeom prst="rect">
            <a:avLst/>
          </a:prstGeom>
          <a:noFill/>
        </p:spPr>
        <p:txBody>
          <a:bodyPr wrap="square" rtlCol="0">
            <a:spAutoFit/>
          </a:bodyPr>
          <a:lstStyle/>
          <a:p>
            <a:r>
              <a:rPr lang="en-US" sz="2800"/>
              <a:t>trọng</a:t>
            </a:r>
            <a:r>
              <a:rPr lang="en-US" sz="3200" b="1">
                <a:latin typeface="+mj-lt"/>
              </a:rPr>
              <a:t> </a:t>
            </a:r>
            <a:r>
              <a:rPr lang="en-US" sz="2800"/>
              <a:t>lực</a:t>
            </a:r>
          </a:p>
        </p:txBody>
      </p:sp>
      <p:sp>
        <p:nvSpPr>
          <p:cNvPr id="52" name="TextBox 51">
            <a:extLst>
              <a:ext uri="{FF2B5EF4-FFF2-40B4-BE49-F238E27FC236}">
                <a16:creationId xmlns:a16="http://schemas.microsoft.com/office/drawing/2014/main" id="{0DE24859-3916-4723-88FD-DFABCDFAD422}"/>
              </a:ext>
            </a:extLst>
          </p:cNvPr>
          <p:cNvSpPr txBox="1"/>
          <p:nvPr/>
        </p:nvSpPr>
        <p:spPr>
          <a:xfrm>
            <a:off x="6262980" y="4147169"/>
            <a:ext cx="4267309" cy="523220"/>
          </a:xfrm>
          <a:prstGeom prst="rect">
            <a:avLst/>
          </a:prstGeom>
          <a:noFill/>
        </p:spPr>
        <p:txBody>
          <a:bodyPr wrap="square" rtlCol="0">
            <a:spAutoFit/>
          </a:bodyPr>
          <a:lstStyle/>
          <a:p>
            <a:r>
              <a:rPr lang="en-US" sz="2800"/>
              <a:t>khóa lại</a:t>
            </a:r>
          </a:p>
        </p:txBody>
      </p:sp>
      <p:sp>
        <p:nvSpPr>
          <p:cNvPr id="53" name="TextBox 52">
            <a:extLst>
              <a:ext uri="{FF2B5EF4-FFF2-40B4-BE49-F238E27FC236}">
                <a16:creationId xmlns:a16="http://schemas.microsoft.com/office/drawing/2014/main" id="{2883093E-0509-49FD-A73B-85F6FD64B7FD}"/>
              </a:ext>
            </a:extLst>
          </p:cNvPr>
          <p:cNvSpPr txBox="1"/>
          <p:nvPr/>
        </p:nvSpPr>
        <p:spPr>
          <a:xfrm>
            <a:off x="6262980" y="4763626"/>
            <a:ext cx="4267309" cy="523220"/>
          </a:xfrm>
          <a:prstGeom prst="rect">
            <a:avLst/>
          </a:prstGeom>
          <a:noFill/>
        </p:spPr>
        <p:txBody>
          <a:bodyPr wrap="square" rtlCol="0">
            <a:spAutoFit/>
          </a:bodyPr>
          <a:lstStyle/>
          <a:p>
            <a:r>
              <a:rPr lang="en-US" sz="2800"/>
              <a:t>mặt trăng</a:t>
            </a:r>
          </a:p>
        </p:txBody>
      </p:sp>
      <p:sp>
        <p:nvSpPr>
          <p:cNvPr id="54" name="TextBox 53">
            <a:extLst>
              <a:ext uri="{FF2B5EF4-FFF2-40B4-BE49-F238E27FC236}">
                <a16:creationId xmlns:a16="http://schemas.microsoft.com/office/drawing/2014/main" id="{876B7314-907B-4108-8490-DDAE3CB857C1}"/>
              </a:ext>
            </a:extLst>
          </p:cNvPr>
          <p:cNvSpPr txBox="1"/>
          <p:nvPr/>
        </p:nvSpPr>
        <p:spPr>
          <a:xfrm>
            <a:off x="4984219" y="2739025"/>
            <a:ext cx="1352332" cy="707886"/>
          </a:xfrm>
          <a:prstGeom prst="rect">
            <a:avLst/>
          </a:prstGeom>
          <a:noFill/>
        </p:spPr>
        <p:txBody>
          <a:bodyPr wrap="square" rtlCol="0">
            <a:spAutoFit/>
          </a:bodyPr>
          <a:lstStyle/>
          <a:p>
            <a:r>
              <a:rPr lang="en-US" sz="4000">
                <a:latin typeface="+mj-lt"/>
              </a:rPr>
              <a:t> </a:t>
            </a:r>
            <a:r>
              <a:rPr lang="en-US" sz="2800"/>
              <a:t>v</a:t>
            </a:r>
          </a:p>
        </p:txBody>
      </p:sp>
      <p:sp>
        <p:nvSpPr>
          <p:cNvPr id="55" name="TextBox 54">
            <a:extLst>
              <a:ext uri="{FF2B5EF4-FFF2-40B4-BE49-F238E27FC236}">
                <a16:creationId xmlns:a16="http://schemas.microsoft.com/office/drawing/2014/main" id="{939B417D-4BA4-42BF-A999-2C782B2223D4}"/>
              </a:ext>
            </a:extLst>
          </p:cNvPr>
          <p:cNvSpPr txBox="1"/>
          <p:nvPr/>
        </p:nvSpPr>
        <p:spPr>
          <a:xfrm>
            <a:off x="4984219" y="3356180"/>
            <a:ext cx="1352332" cy="707886"/>
          </a:xfrm>
          <a:prstGeom prst="rect">
            <a:avLst/>
          </a:prstGeom>
          <a:noFill/>
        </p:spPr>
        <p:txBody>
          <a:bodyPr wrap="square" rtlCol="0">
            <a:spAutoFit/>
          </a:bodyPr>
          <a:lstStyle/>
          <a:p>
            <a:r>
              <a:rPr lang="en-US" sz="4000">
                <a:latin typeface="+mj-lt"/>
              </a:rPr>
              <a:t> </a:t>
            </a:r>
            <a:r>
              <a:rPr lang="en-US" sz="2800"/>
              <a:t>n</a:t>
            </a:r>
          </a:p>
        </p:txBody>
      </p:sp>
      <p:sp>
        <p:nvSpPr>
          <p:cNvPr id="56" name="TextBox 55">
            <a:extLst>
              <a:ext uri="{FF2B5EF4-FFF2-40B4-BE49-F238E27FC236}">
                <a16:creationId xmlns:a16="http://schemas.microsoft.com/office/drawing/2014/main" id="{B5A0E6FA-D772-40F8-BBBD-1D3DF698B922}"/>
              </a:ext>
            </a:extLst>
          </p:cNvPr>
          <p:cNvSpPr txBox="1"/>
          <p:nvPr/>
        </p:nvSpPr>
        <p:spPr>
          <a:xfrm>
            <a:off x="4984219" y="3973335"/>
            <a:ext cx="1352332" cy="707886"/>
          </a:xfrm>
          <a:prstGeom prst="rect">
            <a:avLst/>
          </a:prstGeom>
          <a:noFill/>
        </p:spPr>
        <p:txBody>
          <a:bodyPr wrap="square" rtlCol="0">
            <a:spAutoFit/>
          </a:bodyPr>
          <a:lstStyle/>
          <a:p>
            <a:r>
              <a:rPr lang="en-US" sz="4000">
                <a:latin typeface="+mj-lt"/>
              </a:rPr>
              <a:t> </a:t>
            </a:r>
            <a:r>
              <a:rPr lang="en-US" sz="2800"/>
              <a:t>n</a:t>
            </a:r>
          </a:p>
        </p:txBody>
      </p:sp>
      <p:sp>
        <p:nvSpPr>
          <p:cNvPr id="57" name="TextBox 56">
            <a:extLst>
              <a:ext uri="{FF2B5EF4-FFF2-40B4-BE49-F238E27FC236}">
                <a16:creationId xmlns:a16="http://schemas.microsoft.com/office/drawing/2014/main" id="{1CFB3865-4570-41CE-BE3A-4CB1273DA58A}"/>
              </a:ext>
            </a:extLst>
          </p:cNvPr>
          <p:cNvSpPr txBox="1"/>
          <p:nvPr/>
        </p:nvSpPr>
        <p:spPr>
          <a:xfrm>
            <a:off x="4984219" y="4590490"/>
            <a:ext cx="1352332" cy="707886"/>
          </a:xfrm>
          <a:prstGeom prst="rect">
            <a:avLst/>
          </a:prstGeom>
          <a:noFill/>
        </p:spPr>
        <p:txBody>
          <a:bodyPr wrap="square" rtlCol="0">
            <a:spAutoFit/>
          </a:bodyPr>
          <a:lstStyle/>
          <a:p>
            <a:r>
              <a:rPr lang="en-US" sz="4000">
                <a:latin typeface="+mj-lt"/>
              </a:rPr>
              <a:t> </a:t>
            </a:r>
            <a:r>
              <a:rPr lang="en-US" sz="2800"/>
              <a:t>n</a:t>
            </a:r>
          </a:p>
        </p:txBody>
      </p:sp>
      <p:sp>
        <p:nvSpPr>
          <p:cNvPr id="34" name="TextBox 33">
            <a:extLst>
              <a:ext uri="{FF2B5EF4-FFF2-40B4-BE49-F238E27FC236}">
                <a16:creationId xmlns:a16="http://schemas.microsoft.com/office/drawing/2014/main" id="{D4682191-919D-45FB-B2E7-680768EEECD6}"/>
              </a:ext>
            </a:extLst>
          </p:cNvPr>
          <p:cNvSpPr txBox="1"/>
          <p:nvPr/>
        </p:nvSpPr>
        <p:spPr>
          <a:xfrm>
            <a:off x="258745" y="5467138"/>
            <a:ext cx="3188455" cy="523220"/>
          </a:xfrm>
          <a:prstGeom prst="rect">
            <a:avLst/>
          </a:prstGeom>
          <a:noFill/>
        </p:spPr>
        <p:txBody>
          <a:bodyPr wrap="square" rtlCol="0">
            <a:spAutoFit/>
          </a:bodyPr>
          <a:lstStyle/>
          <a:p>
            <a:r>
              <a:rPr lang="en-SG" sz="2800"/>
              <a:t>20.space station</a:t>
            </a:r>
            <a:endParaRPr lang="en-US" sz="2800" dirty="0"/>
          </a:p>
        </p:txBody>
      </p:sp>
      <p:sp>
        <p:nvSpPr>
          <p:cNvPr id="35" name="TextBox 34">
            <a:extLst>
              <a:ext uri="{FF2B5EF4-FFF2-40B4-BE49-F238E27FC236}">
                <a16:creationId xmlns:a16="http://schemas.microsoft.com/office/drawing/2014/main" id="{F6683311-E215-4923-B54F-EF8F06DD422C}"/>
              </a:ext>
            </a:extLst>
          </p:cNvPr>
          <p:cNvSpPr txBox="1"/>
          <p:nvPr/>
        </p:nvSpPr>
        <p:spPr>
          <a:xfrm>
            <a:off x="258745" y="6095964"/>
            <a:ext cx="3188455" cy="523220"/>
          </a:xfrm>
          <a:prstGeom prst="rect">
            <a:avLst/>
          </a:prstGeom>
          <a:noFill/>
        </p:spPr>
        <p:txBody>
          <a:bodyPr wrap="square" rtlCol="0">
            <a:spAutoFit/>
          </a:bodyPr>
          <a:lstStyle/>
          <a:p>
            <a:r>
              <a:rPr lang="en-SG" sz="2800"/>
              <a:t>21.spacesuit</a:t>
            </a:r>
            <a:endParaRPr lang="en-US" sz="2800" dirty="0"/>
          </a:p>
        </p:txBody>
      </p:sp>
      <p:sp>
        <p:nvSpPr>
          <p:cNvPr id="40" name="TextBox 39">
            <a:extLst>
              <a:ext uri="{FF2B5EF4-FFF2-40B4-BE49-F238E27FC236}">
                <a16:creationId xmlns:a16="http://schemas.microsoft.com/office/drawing/2014/main" id="{7F52BAD4-6F4A-43C5-AB50-10A1E33C943A}"/>
              </a:ext>
            </a:extLst>
          </p:cNvPr>
          <p:cNvSpPr txBox="1"/>
          <p:nvPr/>
        </p:nvSpPr>
        <p:spPr>
          <a:xfrm>
            <a:off x="6262980" y="5380083"/>
            <a:ext cx="4267309" cy="523220"/>
          </a:xfrm>
          <a:prstGeom prst="rect">
            <a:avLst/>
          </a:prstGeom>
          <a:noFill/>
        </p:spPr>
        <p:txBody>
          <a:bodyPr wrap="square" rtlCol="0">
            <a:spAutoFit/>
          </a:bodyPr>
          <a:lstStyle/>
          <a:p>
            <a:r>
              <a:rPr lang="en-US" sz="2800"/>
              <a:t>trạm không gian</a:t>
            </a:r>
          </a:p>
        </p:txBody>
      </p:sp>
      <p:sp>
        <p:nvSpPr>
          <p:cNvPr id="41" name="TextBox 40">
            <a:extLst>
              <a:ext uri="{FF2B5EF4-FFF2-40B4-BE49-F238E27FC236}">
                <a16:creationId xmlns:a16="http://schemas.microsoft.com/office/drawing/2014/main" id="{D8A5774B-4AF2-43FF-A399-D859AE8098B3}"/>
              </a:ext>
            </a:extLst>
          </p:cNvPr>
          <p:cNvSpPr txBox="1"/>
          <p:nvPr/>
        </p:nvSpPr>
        <p:spPr>
          <a:xfrm>
            <a:off x="6262980" y="5996538"/>
            <a:ext cx="4267309" cy="523220"/>
          </a:xfrm>
          <a:prstGeom prst="rect">
            <a:avLst/>
          </a:prstGeom>
          <a:noFill/>
        </p:spPr>
        <p:txBody>
          <a:bodyPr wrap="square" rtlCol="0">
            <a:spAutoFit/>
          </a:bodyPr>
          <a:lstStyle/>
          <a:p>
            <a:r>
              <a:rPr lang="en-US" sz="2800"/>
              <a:t>bộ quần áo vũ trụ</a:t>
            </a:r>
          </a:p>
        </p:txBody>
      </p:sp>
      <p:sp>
        <p:nvSpPr>
          <p:cNvPr id="58" name="TextBox 57">
            <a:extLst>
              <a:ext uri="{FF2B5EF4-FFF2-40B4-BE49-F238E27FC236}">
                <a16:creationId xmlns:a16="http://schemas.microsoft.com/office/drawing/2014/main" id="{E2DE0034-F108-4BE6-B2D6-203F3A3BE064}"/>
              </a:ext>
            </a:extLst>
          </p:cNvPr>
          <p:cNvSpPr txBox="1"/>
          <p:nvPr/>
        </p:nvSpPr>
        <p:spPr>
          <a:xfrm>
            <a:off x="4984219" y="5207645"/>
            <a:ext cx="1352332" cy="707886"/>
          </a:xfrm>
          <a:prstGeom prst="rect">
            <a:avLst/>
          </a:prstGeom>
          <a:noFill/>
        </p:spPr>
        <p:txBody>
          <a:bodyPr wrap="square" rtlCol="0">
            <a:spAutoFit/>
          </a:bodyPr>
          <a:lstStyle/>
          <a:p>
            <a:r>
              <a:rPr lang="en-US" sz="4000">
                <a:latin typeface="+mj-lt"/>
              </a:rPr>
              <a:t> </a:t>
            </a:r>
            <a:r>
              <a:rPr lang="en-US" sz="2800"/>
              <a:t>n</a:t>
            </a:r>
          </a:p>
        </p:txBody>
      </p:sp>
      <p:sp>
        <p:nvSpPr>
          <p:cNvPr id="59" name="TextBox 58">
            <a:extLst>
              <a:ext uri="{FF2B5EF4-FFF2-40B4-BE49-F238E27FC236}">
                <a16:creationId xmlns:a16="http://schemas.microsoft.com/office/drawing/2014/main" id="{5CF81477-CB26-44F7-A79C-78250E535BDD}"/>
              </a:ext>
            </a:extLst>
          </p:cNvPr>
          <p:cNvSpPr txBox="1"/>
          <p:nvPr/>
        </p:nvSpPr>
        <p:spPr>
          <a:xfrm>
            <a:off x="4984219" y="5824797"/>
            <a:ext cx="1352332" cy="707886"/>
          </a:xfrm>
          <a:prstGeom prst="rect">
            <a:avLst/>
          </a:prstGeom>
          <a:noFill/>
        </p:spPr>
        <p:txBody>
          <a:bodyPr wrap="square" rtlCol="0">
            <a:spAutoFit/>
          </a:bodyPr>
          <a:lstStyle/>
          <a:p>
            <a:r>
              <a:rPr lang="en-US" sz="4000">
                <a:latin typeface="+mj-lt"/>
              </a:rPr>
              <a:t> </a:t>
            </a:r>
            <a:r>
              <a:rPr lang="en-US" sz="2800"/>
              <a:t>n</a:t>
            </a:r>
          </a:p>
        </p:txBody>
      </p:sp>
    </p:spTree>
    <p:extLst>
      <p:ext uri="{BB962C8B-B14F-4D97-AF65-F5344CB8AC3E}">
        <p14:creationId xmlns:p14="http://schemas.microsoft.com/office/powerpoint/2010/main" val="1184527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500" fill="hold"/>
                                        <p:tgtEl>
                                          <p:spTgt spid="49"/>
                                        </p:tgtEl>
                                        <p:attrNameLst>
                                          <p:attrName>ppt_x</p:attrName>
                                        </p:attrNameLst>
                                      </p:cBhvr>
                                      <p:tavLst>
                                        <p:tav tm="0">
                                          <p:val>
                                            <p:strVal val="#ppt_x"/>
                                          </p:val>
                                        </p:tav>
                                        <p:tav tm="100000">
                                          <p:val>
                                            <p:strVal val="#ppt_x"/>
                                          </p:val>
                                        </p:tav>
                                      </p:tavLst>
                                    </p:anim>
                                    <p:anim calcmode="lin" valueType="num">
                                      <p:cBhvr additive="base">
                                        <p:cTn id="7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additive="base">
                                        <p:cTn id="85" dur="500" fill="hold"/>
                                        <p:tgtEl>
                                          <p:spTgt spid="54"/>
                                        </p:tgtEl>
                                        <p:attrNameLst>
                                          <p:attrName>ppt_x</p:attrName>
                                        </p:attrNameLst>
                                      </p:cBhvr>
                                      <p:tavLst>
                                        <p:tav tm="0">
                                          <p:val>
                                            <p:strVal val="#ppt_x"/>
                                          </p:val>
                                        </p:tav>
                                        <p:tav tm="100000">
                                          <p:val>
                                            <p:strVal val="#ppt_x"/>
                                          </p:val>
                                        </p:tav>
                                      </p:tavLst>
                                    </p:anim>
                                    <p:anim calcmode="lin" valueType="num">
                                      <p:cBhvr additive="base">
                                        <p:cTn id="8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additive="base">
                                        <p:cTn id="91" dur="500" fill="hold"/>
                                        <p:tgtEl>
                                          <p:spTgt spid="50"/>
                                        </p:tgtEl>
                                        <p:attrNameLst>
                                          <p:attrName>ppt_x</p:attrName>
                                        </p:attrNameLst>
                                      </p:cBhvr>
                                      <p:tavLst>
                                        <p:tav tm="0">
                                          <p:val>
                                            <p:strVal val="#ppt_x"/>
                                          </p:val>
                                        </p:tav>
                                        <p:tav tm="100000">
                                          <p:val>
                                            <p:strVal val="#ppt_x"/>
                                          </p:val>
                                        </p:tav>
                                      </p:tavLst>
                                    </p:anim>
                                    <p:anim calcmode="lin" valueType="num">
                                      <p:cBhvr additive="base">
                                        <p:cTn id="9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anim calcmode="lin" valueType="num">
                                      <p:cBhvr additive="base">
                                        <p:cTn id="97" dur="500" fill="hold"/>
                                        <p:tgtEl>
                                          <p:spTgt spid="39"/>
                                        </p:tgtEl>
                                        <p:attrNameLst>
                                          <p:attrName>ppt_x</p:attrName>
                                        </p:attrNameLst>
                                      </p:cBhvr>
                                      <p:tavLst>
                                        <p:tav tm="0">
                                          <p:val>
                                            <p:strVal val="#ppt_x"/>
                                          </p:val>
                                        </p:tav>
                                        <p:tav tm="100000">
                                          <p:val>
                                            <p:strVal val="#ppt_x"/>
                                          </p:val>
                                        </p:tav>
                                      </p:tavLst>
                                    </p:anim>
                                    <p:anim calcmode="lin" valueType="num">
                                      <p:cBhvr additive="base">
                                        <p:cTn id="9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additive="base">
                                        <p:cTn id="103" dur="500" fill="hold"/>
                                        <p:tgtEl>
                                          <p:spTgt spid="55"/>
                                        </p:tgtEl>
                                        <p:attrNameLst>
                                          <p:attrName>ppt_x</p:attrName>
                                        </p:attrNameLst>
                                      </p:cBhvr>
                                      <p:tavLst>
                                        <p:tav tm="0">
                                          <p:val>
                                            <p:strVal val="#ppt_x"/>
                                          </p:val>
                                        </p:tav>
                                        <p:tav tm="100000">
                                          <p:val>
                                            <p:strVal val="#ppt_x"/>
                                          </p:val>
                                        </p:tav>
                                      </p:tavLst>
                                    </p:anim>
                                    <p:anim calcmode="lin" valueType="num">
                                      <p:cBhvr additive="base">
                                        <p:cTn id="10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51"/>
                                        </p:tgtEl>
                                        <p:attrNameLst>
                                          <p:attrName>style.visibility</p:attrName>
                                        </p:attrNameLst>
                                      </p:cBhvr>
                                      <p:to>
                                        <p:strVal val="visible"/>
                                      </p:to>
                                    </p:set>
                                    <p:anim calcmode="lin" valueType="num">
                                      <p:cBhvr additive="base">
                                        <p:cTn id="109" dur="500" fill="hold"/>
                                        <p:tgtEl>
                                          <p:spTgt spid="51"/>
                                        </p:tgtEl>
                                        <p:attrNameLst>
                                          <p:attrName>ppt_x</p:attrName>
                                        </p:attrNameLst>
                                      </p:cBhvr>
                                      <p:tavLst>
                                        <p:tav tm="0">
                                          <p:val>
                                            <p:strVal val="#ppt_x"/>
                                          </p:val>
                                        </p:tav>
                                        <p:tav tm="100000">
                                          <p:val>
                                            <p:strVal val="#ppt_x"/>
                                          </p:val>
                                        </p:tav>
                                      </p:tavLst>
                                    </p:anim>
                                    <p:anim calcmode="lin" valueType="num">
                                      <p:cBhvr additive="base">
                                        <p:cTn id="11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anim calcmode="lin" valueType="num">
                                      <p:cBhvr additive="base">
                                        <p:cTn id="115" dur="500" fill="hold"/>
                                        <p:tgtEl>
                                          <p:spTgt spid="43"/>
                                        </p:tgtEl>
                                        <p:attrNameLst>
                                          <p:attrName>ppt_x</p:attrName>
                                        </p:attrNameLst>
                                      </p:cBhvr>
                                      <p:tavLst>
                                        <p:tav tm="0">
                                          <p:val>
                                            <p:strVal val="#ppt_x"/>
                                          </p:val>
                                        </p:tav>
                                        <p:tav tm="100000">
                                          <p:val>
                                            <p:strVal val="#ppt_x"/>
                                          </p:val>
                                        </p:tav>
                                      </p:tavLst>
                                    </p:anim>
                                    <p:anim calcmode="lin" valueType="num">
                                      <p:cBhvr additive="base">
                                        <p:cTn id="1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56"/>
                                        </p:tgtEl>
                                        <p:attrNameLst>
                                          <p:attrName>style.visibility</p:attrName>
                                        </p:attrNameLst>
                                      </p:cBhvr>
                                      <p:to>
                                        <p:strVal val="visible"/>
                                      </p:to>
                                    </p:set>
                                    <p:anim calcmode="lin" valueType="num">
                                      <p:cBhvr additive="base">
                                        <p:cTn id="121" dur="500" fill="hold"/>
                                        <p:tgtEl>
                                          <p:spTgt spid="56"/>
                                        </p:tgtEl>
                                        <p:attrNameLst>
                                          <p:attrName>ppt_x</p:attrName>
                                        </p:attrNameLst>
                                      </p:cBhvr>
                                      <p:tavLst>
                                        <p:tav tm="0">
                                          <p:val>
                                            <p:strVal val="#ppt_x"/>
                                          </p:val>
                                        </p:tav>
                                        <p:tav tm="100000">
                                          <p:val>
                                            <p:strVal val="#ppt_x"/>
                                          </p:val>
                                        </p:tav>
                                      </p:tavLst>
                                    </p:anim>
                                    <p:anim calcmode="lin" valueType="num">
                                      <p:cBhvr additive="base">
                                        <p:cTn id="12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52"/>
                                        </p:tgtEl>
                                        <p:attrNameLst>
                                          <p:attrName>style.visibility</p:attrName>
                                        </p:attrNameLst>
                                      </p:cBhvr>
                                      <p:to>
                                        <p:strVal val="visible"/>
                                      </p:to>
                                    </p:set>
                                    <p:anim calcmode="lin" valueType="num">
                                      <p:cBhvr additive="base">
                                        <p:cTn id="127" dur="500" fill="hold"/>
                                        <p:tgtEl>
                                          <p:spTgt spid="52"/>
                                        </p:tgtEl>
                                        <p:attrNameLst>
                                          <p:attrName>ppt_x</p:attrName>
                                        </p:attrNameLst>
                                      </p:cBhvr>
                                      <p:tavLst>
                                        <p:tav tm="0">
                                          <p:val>
                                            <p:strVal val="#ppt_x"/>
                                          </p:val>
                                        </p:tav>
                                        <p:tav tm="100000">
                                          <p:val>
                                            <p:strVal val="#ppt_x"/>
                                          </p:val>
                                        </p:tav>
                                      </p:tavLst>
                                    </p:anim>
                                    <p:anim calcmode="lin" valueType="num">
                                      <p:cBhvr additive="base">
                                        <p:cTn id="1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46"/>
                                        </p:tgtEl>
                                        <p:attrNameLst>
                                          <p:attrName>style.visibility</p:attrName>
                                        </p:attrNameLst>
                                      </p:cBhvr>
                                      <p:to>
                                        <p:strVal val="visible"/>
                                      </p:to>
                                    </p:set>
                                    <p:anim calcmode="lin" valueType="num">
                                      <p:cBhvr additive="base">
                                        <p:cTn id="133" dur="500" fill="hold"/>
                                        <p:tgtEl>
                                          <p:spTgt spid="46"/>
                                        </p:tgtEl>
                                        <p:attrNameLst>
                                          <p:attrName>ppt_x</p:attrName>
                                        </p:attrNameLst>
                                      </p:cBhvr>
                                      <p:tavLst>
                                        <p:tav tm="0">
                                          <p:val>
                                            <p:strVal val="#ppt_x"/>
                                          </p:val>
                                        </p:tav>
                                        <p:tav tm="100000">
                                          <p:val>
                                            <p:strVal val="#ppt_x"/>
                                          </p:val>
                                        </p:tav>
                                      </p:tavLst>
                                    </p:anim>
                                    <p:anim calcmode="lin" valueType="num">
                                      <p:cBhvr additive="base">
                                        <p:cTn id="13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57"/>
                                        </p:tgtEl>
                                        <p:attrNameLst>
                                          <p:attrName>style.visibility</p:attrName>
                                        </p:attrNameLst>
                                      </p:cBhvr>
                                      <p:to>
                                        <p:strVal val="visible"/>
                                      </p:to>
                                    </p:set>
                                    <p:anim calcmode="lin" valueType="num">
                                      <p:cBhvr additive="base">
                                        <p:cTn id="139" dur="500" fill="hold"/>
                                        <p:tgtEl>
                                          <p:spTgt spid="57"/>
                                        </p:tgtEl>
                                        <p:attrNameLst>
                                          <p:attrName>ppt_x</p:attrName>
                                        </p:attrNameLst>
                                      </p:cBhvr>
                                      <p:tavLst>
                                        <p:tav tm="0">
                                          <p:val>
                                            <p:strVal val="#ppt_x"/>
                                          </p:val>
                                        </p:tav>
                                        <p:tav tm="100000">
                                          <p:val>
                                            <p:strVal val="#ppt_x"/>
                                          </p:val>
                                        </p:tav>
                                      </p:tavLst>
                                    </p:anim>
                                    <p:anim calcmode="lin" valueType="num">
                                      <p:cBhvr additive="base">
                                        <p:cTn id="14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53"/>
                                        </p:tgtEl>
                                        <p:attrNameLst>
                                          <p:attrName>style.visibility</p:attrName>
                                        </p:attrNameLst>
                                      </p:cBhvr>
                                      <p:to>
                                        <p:strVal val="visible"/>
                                      </p:to>
                                    </p:set>
                                    <p:anim calcmode="lin" valueType="num">
                                      <p:cBhvr additive="base">
                                        <p:cTn id="145" dur="500" fill="hold"/>
                                        <p:tgtEl>
                                          <p:spTgt spid="53"/>
                                        </p:tgtEl>
                                        <p:attrNameLst>
                                          <p:attrName>ppt_x</p:attrName>
                                        </p:attrNameLst>
                                      </p:cBhvr>
                                      <p:tavLst>
                                        <p:tav tm="0">
                                          <p:val>
                                            <p:strVal val="#ppt_x"/>
                                          </p:val>
                                        </p:tav>
                                        <p:tav tm="100000">
                                          <p:val>
                                            <p:strVal val="#ppt_x"/>
                                          </p:val>
                                        </p:tav>
                                      </p:tavLst>
                                    </p:anim>
                                    <p:anim calcmode="lin" valueType="num">
                                      <p:cBhvr additive="base">
                                        <p:cTn id="14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34"/>
                                        </p:tgtEl>
                                        <p:attrNameLst>
                                          <p:attrName>style.visibility</p:attrName>
                                        </p:attrNameLst>
                                      </p:cBhvr>
                                      <p:to>
                                        <p:strVal val="visible"/>
                                      </p:to>
                                    </p:set>
                                    <p:anim calcmode="lin" valueType="num">
                                      <p:cBhvr additive="base">
                                        <p:cTn id="151" dur="500" fill="hold"/>
                                        <p:tgtEl>
                                          <p:spTgt spid="34"/>
                                        </p:tgtEl>
                                        <p:attrNameLst>
                                          <p:attrName>ppt_x</p:attrName>
                                        </p:attrNameLst>
                                      </p:cBhvr>
                                      <p:tavLst>
                                        <p:tav tm="0">
                                          <p:val>
                                            <p:strVal val="#ppt_x"/>
                                          </p:val>
                                        </p:tav>
                                        <p:tav tm="100000">
                                          <p:val>
                                            <p:strVal val="#ppt_x"/>
                                          </p:val>
                                        </p:tav>
                                      </p:tavLst>
                                    </p:anim>
                                    <p:anim calcmode="lin" valueType="num">
                                      <p:cBhvr additive="base">
                                        <p:cTn id="1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35"/>
                                        </p:tgtEl>
                                        <p:attrNameLst>
                                          <p:attrName>style.visibility</p:attrName>
                                        </p:attrNameLst>
                                      </p:cBhvr>
                                      <p:to>
                                        <p:strVal val="visible"/>
                                      </p:to>
                                    </p:set>
                                    <p:anim calcmode="lin" valueType="num">
                                      <p:cBhvr additive="base">
                                        <p:cTn id="157" dur="500" fill="hold"/>
                                        <p:tgtEl>
                                          <p:spTgt spid="35"/>
                                        </p:tgtEl>
                                        <p:attrNameLst>
                                          <p:attrName>ppt_x</p:attrName>
                                        </p:attrNameLst>
                                      </p:cBhvr>
                                      <p:tavLst>
                                        <p:tav tm="0">
                                          <p:val>
                                            <p:strVal val="#ppt_x"/>
                                          </p:val>
                                        </p:tav>
                                        <p:tav tm="100000">
                                          <p:val>
                                            <p:strVal val="#ppt_x"/>
                                          </p:val>
                                        </p:tav>
                                      </p:tavLst>
                                    </p:anim>
                                    <p:anim calcmode="lin" valueType="num">
                                      <p:cBhvr additive="base">
                                        <p:cTn id="15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40"/>
                                        </p:tgtEl>
                                        <p:attrNameLst>
                                          <p:attrName>style.visibility</p:attrName>
                                        </p:attrNameLst>
                                      </p:cBhvr>
                                      <p:to>
                                        <p:strVal val="visible"/>
                                      </p:to>
                                    </p:set>
                                    <p:anim calcmode="lin" valueType="num">
                                      <p:cBhvr additive="base">
                                        <p:cTn id="163" dur="500" fill="hold"/>
                                        <p:tgtEl>
                                          <p:spTgt spid="40"/>
                                        </p:tgtEl>
                                        <p:attrNameLst>
                                          <p:attrName>ppt_x</p:attrName>
                                        </p:attrNameLst>
                                      </p:cBhvr>
                                      <p:tavLst>
                                        <p:tav tm="0">
                                          <p:val>
                                            <p:strVal val="#ppt_x"/>
                                          </p:val>
                                        </p:tav>
                                        <p:tav tm="100000">
                                          <p:val>
                                            <p:strVal val="#ppt_x"/>
                                          </p:val>
                                        </p:tav>
                                      </p:tavLst>
                                    </p:anim>
                                    <p:anim calcmode="lin" valueType="num">
                                      <p:cBhvr additive="base">
                                        <p:cTn id="16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41"/>
                                        </p:tgtEl>
                                        <p:attrNameLst>
                                          <p:attrName>style.visibility</p:attrName>
                                        </p:attrNameLst>
                                      </p:cBhvr>
                                      <p:to>
                                        <p:strVal val="visible"/>
                                      </p:to>
                                    </p:set>
                                    <p:anim calcmode="lin" valueType="num">
                                      <p:cBhvr additive="base">
                                        <p:cTn id="169" dur="500" fill="hold"/>
                                        <p:tgtEl>
                                          <p:spTgt spid="41"/>
                                        </p:tgtEl>
                                        <p:attrNameLst>
                                          <p:attrName>ppt_x</p:attrName>
                                        </p:attrNameLst>
                                      </p:cBhvr>
                                      <p:tavLst>
                                        <p:tav tm="0">
                                          <p:val>
                                            <p:strVal val="#ppt_x"/>
                                          </p:val>
                                        </p:tav>
                                        <p:tav tm="100000">
                                          <p:val>
                                            <p:strVal val="#ppt_x"/>
                                          </p:val>
                                        </p:tav>
                                      </p:tavLst>
                                    </p:anim>
                                    <p:anim calcmode="lin" valueType="num">
                                      <p:cBhvr additive="base">
                                        <p:cTn id="17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58"/>
                                        </p:tgtEl>
                                        <p:attrNameLst>
                                          <p:attrName>style.visibility</p:attrName>
                                        </p:attrNameLst>
                                      </p:cBhvr>
                                      <p:to>
                                        <p:strVal val="visible"/>
                                      </p:to>
                                    </p:set>
                                    <p:anim calcmode="lin" valueType="num">
                                      <p:cBhvr additive="base">
                                        <p:cTn id="175" dur="500" fill="hold"/>
                                        <p:tgtEl>
                                          <p:spTgt spid="58"/>
                                        </p:tgtEl>
                                        <p:attrNameLst>
                                          <p:attrName>ppt_x</p:attrName>
                                        </p:attrNameLst>
                                      </p:cBhvr>
                                      <p:tavLst>
                                        <p:tav tm="0">
                                          <p:val>
                                            <p:strVal val="#ppt_x"/>
                                          </p:val>
                                        </p:tav>
                                        <p:tav tm="100000">
                                          <p:val>
                                            <p:strVal val="#ppt_x"/>
                                          </p:val>
                                        </p:tav>
                                      </p:tavLst>
                                    </p:anim>
                                    <p:anim calcmode="lin" valueType="num">
                                      <p:cBhvr additive="base">
                                        <p:cTn id="17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59"/>
                                        </p:tgtEl>
                                        <p:attrNameLst>
                                          <p:attrName>style.visibility</p:attrName>
                                        </p:attrNameLst>
                                      </p:cBhvr>
                                      <p:to>
                                        <p:strVal val="visible"/>
                                      </p:to>
                                    </p:set>
                                    <p:anim calcmode="lin" valueType="num">
                                      <p:cBhvr additive="base">
                                        <p:cTn id="181" dur="500" fill="hold"/>
                                        <p:tgtEl>
                                          <p:spTgt spid="59"/>
                                        </p:tgtEl>
                                        <p:attrNameLst>
                                          <p:attrName>ppt_x</p:attrName>
                                        </p:attrNameLst>
                                      </p:cBhvr>
                                      <p:tavLst>
                                        <p:tav tm="0">
                                          <p:val>
                                            <p:strVal val="#ppt_x"/>
                                          </p:val>
                                        </p:tav>
                                        <p:tav tm="100000">
                                          <p:val>
                                            <p:strVal val="#ppt_x"/>
                                          </p:val>
                                        </p:tav>
                                      </p:tavLst>
                                    </p:anim>
                                    <p:anim calcmode="lin" valueType="num">
                                      <p:cBhvr additive="base">
                                        <p:cTn id="18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8" grpId="0"/>
      <p:bldP spid="45" grpId="0"/>
      <p:bldP spid="23" grpId="0"/>
      <p:bldP spid="26" grpId="0"/>
      <p:bldP spid="27" grpId="0"/>
      <p:bldP spid="33" grpId="0"/>
      <p:bldP spid="39" grpId="0"/>
      <p:bldP spid="43" grpId="0"/>
      <p:bldP spid="46" grpId="0"/>
      <p:bldP spid="47" grpId="0"/>
      <p:bldP spid="48" grpId="0"/>
      <p:bldP spid="49" grpId="0"/>
      <p:bldP spid="50" grpId="0"/>
      <p:bldP spid="51" grpId="0"/>
      <p:bldP spid="52" grpId="0"/>
      <p:bldP spid="53" grpId="0"/>
      <p:bldP spid="54" grpId="0"/>
      <p:bldP spid="55" grpId="0"/>
      <p:bldP spid="56" grpId="0"/>
      <p:bldP spid="57" grpId="0"/>
      <p:bldP spid="34" grpId="0"/>
      <p:bldP spid="35" grpId="0"/>
      <p:bldP spid="40" grpId="0"/>
      <p:bldP spid="41"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13029A-6628-4369-B681-39CFA1AC2209}"/>
              </a:ext>
            </a:extLst>
          </p:cNvPr>
          <p:cNvSpPr txBox="1"/>
          <p:nvPr/>
        </p:nvSpPr>
        <p:spPr>
          <a:xfrm>
            <a:off x="1240222" y="329654"/>
            <a:ext cx="3384329" cy="830997"/>
          </a:xfrm>
          <a:prstGeom prst="rect">
            <a:avLst/>
          </a:prstGeom>
          <a:noFill/>
        </p:spPr>
        <p:txBody>
          <a:bodyPr wrap="square" rtlCol="0">
            <a:spAutoFit/>
          </a:bodyPr>
          <a:lstStyle/>
          <a:p>
            <a:r>
              <a:rPr lang="en-US" sz="2400" b="1"/>
              <a:t>PRACTICE ONLINE     VOCABULARY</a:t>
            </a:r>
          </a:p>
        </p:txBody>
      </p:sp>
      <p:pic>
        <p:nvPicPr>
          <p:cNvPr id="11" name="Picture 10">
            <a:hlinkClick r:id="rId2"/>
            <a:extLst>
              <a:ext uri="{FF2B5EF4-FFF2-40B4-BE49-F238E27FC236}">
                <a16:creationId xmlns:a16="http://schemas.microsoft.com/office/drawing/2014/main" id="{D4643813-CBE2-41DF-AE83-36D9A12219E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863957" y="248802"/>
            <a:ext cx="1688889" cy="1269841"/>
          </a:xfrm>
          <a:prstGeom prst="rect">
            <a:avLst/>
          </a:prstGeom>
        </p:spPr>
      </p:pic>
      <p:sp>
        <p:nvSpPr>
          <p:cNvPr id="13" name="Arrow: Right 12">
            <a:extLst>
              <a:ext uri="{FF2B5EF4-FFF2-40B4-BE49-F238E27FC236}">
                <a16:creationId xmlns:a16="http://schemas.microsoft.com/office/drawing/2014/main" id="{47B2C053-A55B-4EA2-8C25-00A486A3B0FE}"/>
              </a:ext>
            </a:extLst>
          </p:cNvPr>
          <p:cNvSpPr/>
          <p:nvPr/>
        </p:nvSpPr>
        <p:spPr>
          <a:xfrm>
            <a:off x="8742614" y="641406"/>
            <a:ext cx="967426" cy="484632"/>
          </a:xfrm>
          <a:prstGeom prst="rightArrow">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company name&#10;&#10;Description automatically generated">
            <a:extLst>
              <a:ext uri="{FF2B5EF4-FFF2-40B4-BE49-F238E27FC236}">
                <a16:creationId xmlns:a16="http://schemas.microsoft.com/office/drawing/2014/main" id="{0FA39CA7-5D9B-43D2-BA50-2985A4B88438}"/>
              </a:ext>
            </a:extLst>
          </p:cNvPr>
          <p:cNvPicPr>
            <a:picLocks noChangeAspect="1"/>
          </p:cNvPicPr>
          <p:nvPr/>
        </p:nvPicPr>
        <p:blipFill rotWithShape="1">
          <a:blip r:embed="rId5">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2" name="TextBox 11">
            <a:extLst>
              <a:ext uri="{FF2B5EF4-FFF2-40B4-BE49-F238E27FC236}">
                <a16:creationId xmlns:a16="http://schemas.microsoft.com/office/drawing/2014/main" id="{DD57ECB6-488F-43BD-99BF-5699AB0319BD}"/>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pic>
        <p:nvPicPr>
          <p:cNvPr id="3" name="Picture 2">
            <a:extLst>
              <a:ext uri="{FF2B5EF4-FFF2-40B4-BE49-F238E27FC236}">
                <a16:creationId xmlns:a16="http://schemas.microsoft.com/office/drawing/2014/main" id="{EBA10137-E491-4935-858F-9A5F0716EA58}"/>
              </a:ext>
            </a:extLst>
          </p:cNvPr>
          <p:cNvPicPr>
            <a:picLocks noChangeAspect="1"/>
          </p:cNvPicPr>
          <p:nvPr/>
        </p:nvPicPr>
        <p:blipFill>
          <a:blip r:embed="rId6"/>
          <a:stretch>
            <a:fillRect/>
          </a:stretch>
        </p:blipFill>
        <p:spPr>
          <a:xfrm>
            <a:off x="1240222" y="1420429"/>
            <a:ext cx="9212318" cy="5181928"/>
          </a:xfrm>
          <a:prstGeom prst="rect">
            <a:avLst/>
          </a:prstGeom>
        </p:spPr>
      </p:pic>
    </p:spTree>
    <p:extLst>
      <p:ext uri="{BB962C8B-B14F-4D97-AF65-F5344CB8AC3E}">
        <p14:creationId xmlns:p14="http://schemas.microsoft.com/office/powerpoint/2010/main" val="3917921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08022"/>
            <a:ext cx="12070080" cy="6749978"/>
            <a:chOff x="91440" y="53158"/>
            <a:chExt cx="12070080" cy="6749978"/>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07;p36"/>
            <p:cNvSpPr/>
            <p:nvPr/>
          </p:nvSpPr>
          <p:spPr>
            <a:xfrm>
              <a:off x="5460610" y="53158"/>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a:endParaRPr lang="en-US" sz="3600" dirty="0">
                <a:solidFill>
                  <a:srgbClr val="C82600"/>
                </a:solidFill>
                <a:latin typeface="HL Brush 1BK" pitchFamily="2" charset="0"/>
              </a:endParaRPr>
            </a:p>
          </p:txBody>
        </p:sp>
        <p:sp>
          <p:nvSpPr>
            <p:cNvPr id="19" name="Google Shape;907;p36"/>
            <p:cNvSpPr/>
            <p:nvPr/>
          </p:nvSpPr>
          <p:spPr>
            <a:xfrm>
              <a:off x="91440" y="91439"/>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Rectangle 35"/>
          <p:cNvSpPr/>
          <p:nvPr/>
        </p:nvSpPr>
        <p:spPr>
          <a:xfrm>
            <a:off x="1379761" y="60995"/>
            <a:ext cx="10747808" cy="646331"/>
          </a:xfrm>
          <a:prstGeom prst="rect">
            <a:avLst/>
          </a:prstGeom>
        </p:spPr>
        <p:txBody>
          <a:bodyPr wrap="square">
            <a:spAutoFit/>
          </a:bodyPr>
          <a:lstStyle/>
          <a:p>
            <a:pPr lvl="0"/>
            <a:r>
              <a:rPr lang="en-US" sz="3600" b="1" i="1">
                <a:solidFill>
                  <a:srgbClr val="C00000"/>
                </a:solidFill>
                <a:latin typeface="Constantia" panose="02030602050306030303" pitchFamily="18" charset="0"/>
                <a:sym typeface="Wingdings" panose="05000000000000000000" pitchFamily="2" charset="2"/>
              </a:rPr>
              <a:t>                </a:t>
            </a:r>
            <a:endParaRPr lang="en-US" sz="3600" b="1" i="1" dirty="0">
              <a:solidFill>
                <a:srgbClr val="C00000"/>
              </a:solidFill>
              <a:latin typeface="Constantia" panose="02030602050306030303" pitchFamily="18"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id="{AE214C33-EC63-4505-AA38-A26E78AB400F}"/>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3" name="TextBox 32">
            <a:extLst>
              <a:ext uri="{FF2B5EF4-FFF2-40B4-BE49-F238E27FC236}">
                <a16:creationId xmlns:a16="http://schemas.microsoft.com/office/drawing/2014/main" id="{4E48E3DE-75C1-4071-8293-2598CFE17C06}"/>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
        <p:nvSpPr>
          <p:cNvPr id="4" name="TextBox 3">
            <a:extLst>
              <a:ext uri="{FF2B5EF4-FFF2-40B4-BE49-F238E27FC236}">
                <a16:creationId xmlns:a16="http://schemas.microsoft.com/office/drawing/2014/main" id="{DD11B3F8-1032-4AEA-B897-4E550245C146}"/>
              </a:ext>
            </a:extLst>
          </p:cNvPr>
          <p:cNvSpPr txBox="1"/>
          <p:nvPr/>
        </p:nvSpPr>
        <p:spPr>
          <a:xfrm>
            <a:off x="1390718" y="1319749"/>
            <a:ext cx="10812239" cy="4455835"/>
          </a:xfrm>
          <a:prstGeom prst="rect">
            <a:avLst/>
          </a:prstGeom>
          <a:noFill/>
        </p:spPr>
        <p:txBody>
          <a:bodyPr wrap="square" rtlCol="0">
            <a:spAutoFit/>
          </a:bodyPr>
          <a:lstStyle/>
          <a:p>
            <a:pPr>
              <a:lnSpc>
                <a:spcPct val="150000"/>
              </a:lnSpc>
            </a:pPr>
            <a:r>
              <a:rPr lang="en-US" sz="2400" b="1">
                <a:solidFill>
                  <a:srgbClr val="C00000"/>
                </a:solidFill>
              </a:rPr>
              <a:t>1. FUTURE SIMPLE </a:t>
            </a:r>
            <a:r>
              <a:rPr lang="en-US" sz="2400" b="1" i="1">
                <a:solidFill>
                  <a:srgbClr val="7030A0"/>
                </a:solidFill>
              </a:rPr>
              <a:t>( THÌ TƯƠNG LAI ĐƠN)</a:t>
            </a:r>
          </a:p>
          <a:p>
            <a:pPr marL="285750" indent="-285750">
              <a:lnSpc>
                <a:spcPct val="150000"/>
              </a:lnSpc>
              <a:buFontTx/>
              <a:buChar char="-"/>
            </a:pPr>
            <a:r>
              <a:rPr lang="en-US" sz="2400" b="1"/>
              <a:t>Nói về ý kiến, phỏng đoán những sự việc xảy ra trong tương lai.</a:t>
            </a:r>
          </a:p>
          <a:p>
            <a:pPr marL="285750" indent="-285750">
              <a:lnSpc>
                <a:spcPct val="150000"/>
              </a:lnSpc>
              <a:buFontTx/>
              <a:buChar char="-"/>
            </a:pPr>
            <a:r>
              <a:rPr lang="en-US" sz="2400" b="1"/>
              <a:t>Cấu trúc : </a:t>
            </a:r>
            <a:r>
              <a:rPr lang="en-US" sz="2400"/>
              <a:t>(+) Khẳng định : S+ will + V(inf) </a:t>
            </a:r>
          </a:p>
          <a:p>
            <a:pPr>
              <a:lnSpc>
                <a:spcPct val="150000"/>
              </a:lnSpc>
            </a:pPr>
            <a:r>
              <a:rPr lang="en-US" sz="2400"/>
              <a:t>                 (-) Phủ định      : S+ won’t + V(inf) </a:t>
            </a:r>
          </a:p>
          <a:p>
            <a:pPr>
              <a:lnSpc>
                <a:spcPct val="150000"/>
              </a:lnSpc>
            </a:pPr>
            <a:r>
              <a:rPr lang="en-US" sz="2400"/>
              <a:t>                  (?) Câu hỏi       : (Wh) + Will + S+ V(inf)? </a:t>
            </a:r>
          </a:p>
          <a:p>
            <a:pPr>
              <a:lnSpc>
                <a:spcPct val="150000"/>
              </a:lnSpc>
            </a:pPr>
            <a:r>
              <a:rPr lang="en-US" sz="2400" b="1"/>
              <a:t>- Từ chỉ thời gian trong thì tương lai : tomorrow, next week, next month, next year, tonight, in the future. </a:t>
            </a:r>
          </a:p>
          <a:p>
            <a:pPr>
              <a:lnSpc>
                <a:spcPct val="150000"/>
              </a:lnSpc>
            </a:pPr>
            <a:r>
              <a:rPr lang="en-US" sz="2400" b="1"/>
              <a:t>  </a:t>
            </a:r>
            <a:endParaRPr lang="en-US" b="1"/>
          </a:p>
        </p:txBody>
      </p:sp>
      <p:sp>
        <p:nvSpPr>
          <p:cNvPr id="37" name="TextBox 36">
            <a:extLst>
              <a:ext uri="{FF2B5EF4-FFF2-40B4-BE49-F238E27FC236}">
                <a16:creationId xmlns:a16="http://schemas.microsoft.com/office/drawing/2014/main" id="{6A229614-439B-4B5F-8F56-31AA19CACC33}"/>
              </a:ext>
            </a:extLst>
          </p:cNvPr>
          <p:cNvSpPr txBox="1"/>
          <p:nvPr/>
        </p:nvSpPr>
        <p:spPr>
          <a:xfrm>
            <a:off x="2909538" y="118005"/>
            <a:ext cx="7170657" cy="646331"/>
          </a:xfrm>
          <a:prstGeom prst="rect">
            <a:avLst/>
          </a:prstGeom>
          <a:noFill/>
        </p:spPr>
        <p:txBody>
          <a:bodyPr wrap="square" rtlCol="0">
            <a:spAutoFit/>
          </a:bodyPr>
          <a:lstStyle/>
          <a:p>
            <a:r>
              <a:rPr lang="en-US" sz="3600" b="1">
                <a:solidFill>
                  <a:schemeClr val="accent2">
                    <a:lumMod val="75000"/>
                  </a:schemeClr>
                </a:solidFill>
              </a:rPr>
              <a:t>     </a:t>
            </a:r>
            <a:r>
              <a:rPr lang="en-US" sz="3600" b="1">
                <a:solidFill>
                  <a:schemeClr val="accent2">
                    <a:lumMod val="75000"/>
                  </a:schemeClr>
                </a:solidFill>
                <a:effectLst>
                  <a:glow rad="228600">
                    <a:schemeClr val="accent4">
                      <a:satMod val="175000"/>
                      <a:alpha val="40000"/>
                    </a:schemeClr>
                  </a:glow>
                </a:effectLst>
              </a:rPr>
              <a:t>GRAMMAR REVIEW</a:t>
            </a:r>
          </a:p>
        </p:txBody>
      </p:sp>
    </p:spTree>
    <p:extLst>
      <p:ext uri="{BB962C8B-B14F-4D97-AF65-F5344CB8AC3E}">
        <p14:creationId xmlns:p14="http://schemas.microsoft.com/office/powerpoint/2010/main" val="2590513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 y="54011"/>
            <a:ext cx="12070080" cy="6749978"/>
            <a:chOff x="91440" y="53158"/>
            <a:chExt cx="12070080" cy="6749978"/>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07;p36"/>
            <p:cNvSpPr/>
            <p:nvPr/>
          </p:nvSpPr>
          <p:spPr>
            <a:xfrm>
              <a:off x="5460610" y="53158"/>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a:endParaRPr lang="en-US" sz="3600" dirty="0">
                <a:solidFill>
                  <a:srgbClr val="C82600"/>
                </a:solidFill>
                <a:latin typeface="HL Brush 1BK" pitchFamily="2" charset="0"/>
              </a:endParaRPr>
            </a:p>
          </p:txBody>
        </p:sp>
        <p:sp>
          <p:nvSpPr>
            <p:cNvPr id="19" name="Google Shape;907;p36"/>
            <p:cNvSpPr/>
            <p:nvPr/>
          </p:nvSpPr>
          <p:spPr>
            <a:xfrm>
              <a:off x="91440" y="91439"/>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 name="Picture 23" descr="Logo, company name&#10;&#10;Description automatically generated">
            <a:extLst>
              <a:ext uri="{FF2B5EF4-FFF2-40B4-BE49-F238E27FC236}">
                <a16:creationId xmlns:a16="http://schemas.microsoft.com/office/drawing/2014/main" id="{AE214C33-EC63-4505-AA38-A26E78AB400F}"/>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3" name="TextBox 32">
            <a:extLst>
              <a:ext uri="{FF2B5EF4-FFF2-40B4-BE49-F238E27FC236}">
                <a16:creationId xmlns:a16="http://schemas.microsoft.com/office/drawing/2014/main" id="{4E48E3DE-75C1-4071-8293-2598CFE17C06}"/>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
        <p:nvSpPr>
          <p:cNvPr id="4" name="TextBox 3">
            <a:extLst>
              <a:ext uri="{FF2B5EF4-FFF2-40B4-BE49-F238E27FC236}">
                <a16:creationId xmlns:a16="http://schemas.microsoft.com/office/drawing/2014/main" id="{DD11B3F8-1032-4AEA-B897-4E550245C146}"/>
              </a:ext>
            </a:extLst>
          </p:cNvPr>
          <p:cNvSpPr txBox="1"/>
          <p:nvPr/>
        </p:nvSpPr>
        <p:spPr>
          <a:xfrm>
            <a:off x="1433121" y="648241"/>
            <a:ext cx="10598978" cy="5442516"/>
          </a:xfrm>
          <a:prstGeom prst="rect">
            <a:avLst/>
          </a:prstGeom>
          <a:noFill/>
        </p:spPr>
        <p:txBody>
          <a:bodyPr wrap="square" rtlCol="0">
            <a:spAutoFit/>
          </a:bodyPr>
          <a:lstStyle/>
          <a:p>
            <a:pPr>
              <a:lnSpc>
                <a:spcPct val="150000"/>
              </a:lnSpc>
            </a:pPr>
            <a:r>
              <a:rPr lang="en-US" sz="2400" b="1">
                <a:solidFill>
                  <a:srgbClr val="C00000"/>
                </a:solidFill>
              </a:rPr>
              <a:t>2. INDEFINITE QUANTIFIERS. </a:t>
            </a:r>
            <a:r>
              <a:rPr lang="en-US" sz="2400" b="1" i="1">
                <a:solidFill>
                  <a:srgbClr val="7030A0"/>
                </a:solidFill>
              </a:rPr>
              <a:t>( ĐỊNH LƯỢNG TỪ) </a:t>
            </a:r>
          </a:p>
          <a:p>
            <a:pPr>
              <a:lnSpc>
                <a:spcPct val="150000"/>
              </a:lnSpc>
            </a:pPr>
            <a:r>
              <a:rPr lang="en-US" sz="2400" b="1" i="1" u="sng">
                <a:solidFill>
                  <a:srgbClr val="7030A0"/>
                </a:solidFill>
              </a:rPr>
              <a:t>Small quantifiers : Lượng nhỏ </a:t>
            </a:r>
          </a:p>
          <a:p>
            <a:pPr marL="342900" indent="-342900">
              <a:lnSpc>
                <a:spcPct val="150000"/>
              </a:lnSpc>
              <a:buFontTx/>
              <a:buChar char="-"/>
            </a:pPr>
            <a:r>
              <a:rPr lang="en-US" sz="2400" b="1" i="1" u="sng">
                <a:solidFill>
                  <a:srgbClr val="C00000"/>
                </a:solidFill>
              </a:rPr>
              <a:t>Some </a:t>
            </a:r>
            <a:r>
              <a:rPr lang="en-US" sz="2400" i="1"/>
              <a:t>( một vài, một chút) – Đứng trước danh từ đếm được số nhiều hoặc danh từ không đếm được – trong câu khẳng định.</a:t>
            </a:r>
          </a:p>
          <a:p>
            <a:pPr marL="285750" indent="-285750">
              <a:lnSpc>
                <a:spcPct val="150000"/>
              </a:lnSpc>
              <a:buFontTx/>
              <a:buChar char="-"/>
            </a:pPr>
            <a:r>
              <a:rPr lang="en-US" sz="2400" b="1" i="1" u="sng">
                <a:solidFill>
                  <a:srgbClr val="C00000"/>
                </a:solidFill>
              </a:rPr>
              <a:t>A few ( một vài) </a:t>
            </a:r>
            <a:r>
              <a:rPr lang="en-US" sz="2400" b="1" i="1"/>
              <a:t>: </a:t>
            </a:r>
            <a:r>
              <a:rPr lang="en-US" sz="2400" i="1"/>
              <a:t>Đứng trước danh từ số nhiều đếm được.</a:t>
            </a:r>
          </a:p>
          <a:p>
            <a:pPr>
              <a:lnSpc>
                <a:spcPct val="150000"/>
              </a:lnSpc>
            </a:pPr>
            <a:r>
              <a:rPr lang="en-US" sz="2400" b="1" i="1" u="sng">
                <a:solidFill>
                  <a:srgbClr val="7030A0"/>
                </a:solidFill>
              </a:rPr>
              <a:t>Large quantifiers : Lượng lớn</a:t>
            </a:r>
          </a:p>
          <a:p>
            <a:pPr marL="342900" indent="-342900">
              <a:lnSpc>
                <a:spcPct val="150000"/>
              </a:lnSpc>
              <a:buFontTx/>
              <a:buChar char="-"/>
            </a:pPr>
            <a:r>
              <a:rPr lang="en-US" sz="2400" b="1" i="1" u="sng">
                <a:solidFill>
                  <a:srgbClr val="C00000"/>
                </a:solidFill>
              </a:rPr>
              <a:t>many </a:t>
            </a:r>
            <a:r>
              <a:rPr lang="en-US" sz="2400" i="1"/>
              <a:t>: Nhiều – Đứng trước danh từ đếm được số nhiều </a:t>
            </a:r>
          </a:p>
          <a:p>
            <a:pPr marL="342900" indent="-342900">
              <a:lnSpc>
                <a:spcPct val="150000"/>
              </a:lnSpc>
              <a:buFontTx/>
              <a:buChar char="-"/>
            </a:pPr>
            <a:r>
              <a:rPr lang="en-US" sz="2400" b="1" i="1" u="sng">
                <a:solidFill>
                  <a:srgbClr val="C00000"/>
                </a:solidFill>
              </a:rPr>
              <a:t>A lot of / lots of : </a:t>
            </a:r>
            <a:r>
              <a:rPr lang="en-US" sz="2400" i="1"/>
              <a:t>( nhiều) – Đứng trước danh từ số nhiều đếm được hoặc không đếm được , thường dung trong câu khẳng định.</a:t>
            </a:r>
          </a:p>
          <a:p>
            <a:pPr>
              <a:lnSpc>
                <a:spcPct val="150000"/>
              </a:lnSpc>
            </a:pPr>
            <a:endParaRPr lang="en-US" b="1"/>
          </a:p>
        </p:txBody>
      </p:sp>
    </p:spTree>
    <p:extLst>
      <p:ext uri="{BB962C8B-B14F-4D97-AF65-F5344CB8AC3E}">
        <p14:creationId xmlns:p14="http://schemas.microsoft.com/office/powerpoint/2010/main" val="902272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TotalTime>
  <Words>1395</Words>
  <Application>Microsoft Office PowerPoint</Application>
  <PresentationFormat>Widescreen</PresentationFormat>
  <Paragraphs>223</Paragraphs>
  <Slides>19</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Roboto</vt:lpstr>
      <vt:lpstr>MyriadPro-Regular</vt:lpstr>
      <vt:lpstr>Contastia</vt:lpstr>
      <vt:lpstr>.VnTime</vt:lpstr>
      <vt:lpstr>Times New Roman</vt:lpstr>
      <vt:lpstr>Wingdings</vt:lpstr>
      <vt:lpstr>Constantia</vt:lpstr>
      <vt:lpstr>Calibri</vt:lpstr>
      <vt:lpstr>HL Brush 1BK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user822</dc:creator>
  <cp:lastModifiedBy>Admin</cp:lastModifiedBy>
  <cp:revision>38</cp:revision>
  <dcterms:created xsi:type="dcterms:W3CDTF">2021-09-05T02:15:09Z</dcterms:created>
  <dcterms:modified xsi:type="dcterms:W3CDTF">2022-04-13T01:46:35Z</dcterms:modified>
</cp:coreProperties>
</file>