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audio2.wav" ContentType="audio/x-wav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76" r:id="rId3"/>
    <p:sldId id="278" r:id="rId4"/>
    <p:sldId id="283" r:id="rId5"/>
    <p:sldId id="282" r:id="rId6"/>
    <p:sldId id="287" r:id="rId7"/>
    <p:sldId id="286" r:id="rId8"/>
    <p:sldId id="285" r:id="rId9"/>
    <p:sldId id="288" r:id="rId10"/>
    <p:sldId id="275" r:id="rId11"/>
    <p:sldId id="280" r:id="rId12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86" d="100"/>
          <a:sy n="86" d="100"/>
        </p:scale>
        <p:origin x="154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861E1-2B4A-487C-89D7-EA7D8BD9180D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49E49D-D847-4A11-B678-EE358F15596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742875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9790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45146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38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56450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8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8161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06303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0489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82240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0368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894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4075D-96B6-42EA-8314-FDF2C19C498F}" type="datetimeFigureOut">
              <a:rPr lang="vi-VN" smtClean="0"/>
              <a:t>24/04/2022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7ABF3-FFDF-4532-8660-25B35F7FC52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724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Documents%20and%20Settings\Welcome\Desktop\B16%20Truyen%20Tai%20Dien%20May%20Bien%20Ap_1\Ly12C_May%20Bien%20Ap_Thong\nho%20on%20thay%20co.mp3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7504" y="3136900"/>
            <a:ext cx="35283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WELCOME TO </a:t>
            </a:r>
            <a:r>
              <a:rPr lang="en-US" sz="3600" b="1" smtClean="0">
                <a:solidFill>
                  <a:srgbClr val="FF0000"/>
                </a:solidFill>
              </a:rPr>
              <a:t>CLASS 8A2</a:t>
            </a:r>
            <a:endParaRPr lang="en-US" sz="3600" b="1" dirty="0" smtClean="0">
              <a:solidFill>
                <a:srgbClr val="FF0000"/>
              </a:solidFill>
            </a:endParaRPr>
          </a:p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Teacher – Vu Thu </a:t>
            </a:r>
            <a:r>
              <a:rPr lang="en-US" sz="3600" b="1" dirty="0" err="1" smtClean="0">
                <a:solidFill>
                  <a:srgbClr val="FF0000"/>
                </a:solidFill>
              </a:rPr>
              <a:t>Thuy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615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516" name="Rectangle 20"/>
          <p:cNvSpPr>
            <a:spLocks noChangeArrowheads="1"/>
          </p:cNvSpPr>
          <p:nvPr/>
        </p:nvSpPr>
        <p:spPr bwMode="auto">
          <a:xfrm>
            <a:off x="609600" y="4572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 algn="ctr" eaLnBrk="1" hangingPunct="1">
              <a:defRPr/>
            </a:pPr>
            <a:r>
              <a:rPr lang="en-US" sz="3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Helve" pitchFamily="2" charset="0"/>
              </a:rPr>
              <a:t>     </a:t>
            </a:r>
            <a:r>
              <a:rPr lang="en-US" altLang="en-US" sz="3600" b="1" dirty="0" smtClean="0">
                <a:solidFill>
                  <a:srgbClr val="008000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Thanks for your attention</a:t>
            </a:r>
            <a:r>
              <a:rPr lang="en-US" altLang="en-US" sz="1600" b="1" dirty="0" smtClean="0">
                <a:solidFill>
                  <a:srgbClr val="008000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 </a:t>
            </a:r>
            <a:endParaRPr lang="en-US" altLang="en-US" sz="1600" b="1" dirty="0">
              <a:solidFill>
                <a:srgbClr val="008000"/>
              </a:solidFill>
              <a:latin typeface="Lucida Handwriting" panose="03010101010101010101" pitchFamily="66" charset="0"/>
              <a:cs typeface="Arial" panose="020B0604020202020204" pitchFamily="34" charset="0"/>
            </a:endParaRPr>
          </a:p>
        </p:txBody>
      </p:sp>
      <p:sp>
        <p:nvSpPr>
          <p:cNvPr id="20484" name="Text Box 21"/>
          <p:cNvSpPr txBox="1">
            <a:spLocks noChangeArrowheads="1"/>
          </p:cNvSpPr>
          <p:nvPr/>
        </p:nvSpPr>
        <p:spPr bwMode="auto">
          <a:xfrm>
            <a:off x="1219200" y="1652588"/>
            <a:ext cx="71628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FF0066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GOODBYE</a:t>
            </a:r>
          </a:p>
          <a:p>
            <a:pPr algn="ctr" eaLnBrk="1" hangingPunct="1"/>
            <a:r>
              <a:rPr lang="en-US" altLang="en-US" sz="4000" b="1">
                <a:solidFill>
                  <a:srgbClr val="FF0066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And </a:t>
            </a:r>
          </a:p>
          <a:p>
            <a:pPr algn="ctr" eaLnBrk="1" hangingPunct="1"/>
            <a:r>
              <a:rPr lang="en-US" altLang="en-US" sz="4000" b="1">
                <a:solidFill>
                  <a:srgbClr val="FF0066"/>
                </a:solidFill>
                <a:latin typeface="Lucida Handwriting" panose="03010101010101010101" pitchFamily="66" charset="0"/>
                <a:cs typeface="Arial" panose="020B0604020202020204" pitchFamily="34" charset="0"/>
              </a:rPr>
              <a:t>SEE YOU AGAIN</a:t>
            </a:r>
          </a:p>
        </p:txBody>
      </p:sp>
      <p:pic>
        <p:nvPicPr>
          <p:cNvPr id="153622" name="nho on thay co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6248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 descr="EJ145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"/>
            <a:ext cx="9169119" cy="6858000"/>
          </a:xfrm>
          <a:prstGeom prst="rect">
            <a:avLst/>
          </a:prstGeom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961208" y="2060848"/>
            <a:ext cx="6707136" cy="2939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000" b="1" dirty="0" smtClean="0">
                <a:solidFill>
                  <a:schemeClr val="accent2">
                    <a:lumMod val="50000"/>
                  </a:schemeClr>
                </a:solidFill>
              </a:rPr>
              <a:t>Homework</a:t>
            </a:r>
            <a:r>
              <a:rPr lang="vi-VN" sz="5000" b="1" dirty="0" smtClean="0">
                <a:solidFill>
                  <a:schemeClr val="accent2">
                    <a:lumMod val="50000"/>
                  </a:schemeClr>
                </a:solidFill>
              </a:rPr>
              <a:t> :</a:t>
            </a:r>
            <a:endParaRPr lang="en-US" sz="5000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-</a:t>
            </a:r>
            <a:r>
              <a:rPr lang="vi-VN" sz="45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Learn </a:t>
            </a:r>
            <a:r>
              <a:rPr lang="en-US" sz="4500" dirty="0">
                <a:solidFill>
                  <a:schemeClr val="accent2">
                    <a:lumMod val="50000"/>
                  </a:schemeClr>
                </a:solidFill>
              </a:rPr>
              <a:t>the grammar </a:t>
            </a: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rules</a:t>
            </a:r>
            <a:r>
              <a:rPr lang="vi-VN" sz="45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sz="4500" dirty="0">
              <a:solidFill>
                <a:schemeClr val="accent2">
                  <a:lumMod val="50000"/>
                </a:schemeClr>
              </a:solidFill>
            </a:endParaRPr>
          </a:p>
          <a:p>
            <a:pPr marL="685800" indent="-685800">
              <a:buFontTx/>
              <a:buChar char="-"/>
            </a:pP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Prepare </a:t>
            </a:r>
            <a:r>
              <a:rPr lang="en-US" sz="4500" dirty="0">
                <a:solidFill>
                  <a:schemeClr val="accent2">
                    <a:lumMod val="50000"/>
                  </a:schemeClr>
                </a:solidFill>
              </a:rPr>
              <a:t>for </a:t>
            </a: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next lesson-</a:t>
            </a:r>
          </a:p>
          <a:p>
            <a:pPr marL="685800" indent="-685800">
              <a:buFontTx/>
              <a:buChar char="-"/>
            </a:pPr>
            <a:r>
              <a:rPr lang="en-US" sz="4500" dirty="0" smtClean="0">
                <a:solidFill>
                  <a:schemeClr val="accent2">
                    <a:lumMod val="50000"/>
                  </a:schemeClr>
                </a:solidFill>
              </a:rPr>
              <a:t>Unit 12-skills 1</a:t>
            </a:r>
            <a:r>
              <a:rPr lang="vi-VN" sz="4500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sz="45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077105"/>
      </p:ext>
    </p:extLst>
  </p:cSld>
  <p:clrMapOvr>
    <a:masterClrMapping/>
  </p:clrMapOvr>
  <p:transition spd="slow" advClick="0">
    <p:split orient="vert" dir="in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39" fill="hold"/>
                                        <p:tgtEl>
                                          <p:spTgt spid="1536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62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5581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NEN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3850" y="-27384"/>
            <a:ext cx="9467850" cy="6858000"/>
          </a:xfrm>
          <a:prstGeom prst="rect">
            <a:avLst/>
          </a:prstGeom>
          <a:noFill/>
          <a:effectLst>
            <a:outerShdw dist="35921" dir="18900000" algn="ctr" rotWithShape="0">
              <a:srgbClr val="808080"/>
            </a:outerShdw>
          </a:effectLst>
        </p:spPr>
      </p:pic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85800" y="9906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r>
              <a:rPr lang="en-US" sz="4000" b="1" dirty="0">
                <a:solidFill>
                  <a:schemeClr val="tx2"/>
                </a:solidFill>
                <a:latin typeface=".VnArial" pitchFamily="34" charset="0"/>
              </a:rPr>
              <a:t/>
            </a:r>
            <a:br>
              <a:rPr lang="en-US" sz="4000" b="1" dirty="0">
                <a:solidFill>
                  <a:schemeClr val="tx2"/>
                </a:solidFill>
                <a:latin typeface=".VnArial" pitchFamily="34" charset="0"/>
              </a:rPr>
            </a:br>
            <a:endParaRPr lang="en-US" sz="4000" b="1" dirty="0">
              <a:solidFill>
                <a:schemeClr val="tx2"/>
              </a:solidFill>
              <a:latin typeface=".VnArial" pitchFamily="34" charset="0"/>
            </a:endParaRP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323453" y="1919154"/>
            <a:ext cx="31242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5000" b="1" dirty="0">
                <a:solidFill>
                  <a:srgbClr val="800080"/>
                </a:solidFill>
                <a:latin typeface=".VnAristote" pitchFamily="34" charset="0"/>
              </a:rPr>
              <a:t>Unit </a:t>
            </a:r>
            <a:r>
              <a:rPr lang="en-US" sz="5000" b="1" dirty="0" smtClean="0">
                <a:solidFill>
                  <a:srgbClr val="800080"/>
                </a:solidFill>
                <a:latin typeface=".VnAristote" pitchFamily="34" charset="0"/>
              </a:rPr>
              <a:t>12</a:t>
            </a:r>
            <a:r>
              <a:rPr lang="vi-VN" sz="5000" b="1" dirty="0" smtClean="0">
                <a:solidFill>
                  <a:srgbClr val="800080"/>
                </a:solidFill>
                <a:latin typeface=".VnAristote" pitchFamily="34" charset="0"/>
              </a:rPr>
              <a:t>:</a:t>
            </a:r>
            <a:endParaRPr lang="en-US" sz="5000" b="1" dirty="0">
              <a:solidFill>
                <a:srgbClr val="800080"/>
              </a:solidFill>
              <a:latin typeface=".VnAristote" pitchFamily="34" charset="0"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-323850" y="2652008"/>
            <a:ext cx="9360347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LIFE ON OTHER PLANETS</a:t>
            </a:r>
          </a:p>
          <a:p>
            <a:pPr algn="ctr"/>
            <a:r>
              <a:rPr lang="en-US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PRACTICE ON REPORTED SPEECH</a:t>
            </a:r>
          </a:p>
          <a:p>
            <a:pPr algn="ctr"/>
            <a:r>
              <a:rPr lang="en-US" sz="40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(QUESTIONS)</a:t>
            </a:r>
            <a:endParaRPr lang="en-US" sz="4000" b="1" dirty="0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/>
            <a:r>
              <a:rPr lang="en-US" sz="6000" b="1" dirty="0">
                <a:solidFill>
                  <a:srgbClr val="0000CC"/>
                </a:solidFill>
                <a:latin typeface=".VnRevue" pitchFamily="34" charset="0"/>
              </a:rPr>
              <a:t>  </a:t>
            </a:r>
          </a:p>
        </p:txBody>
      </p:sp>
      <p:pic>
        <p:nvPicPr>
          <p:cNvPr id="29702" name="Picture 6" descr="XMASCA~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5334000"/>
            <a:ext cx="27432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187624" y="1556792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PERIOD 97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0073861"/>
      </p:ext>
    </p:extLst>
  </p:cSld>
  <p:clrMapOvr>
    <a:masterClrMapping/>
  </p:clrMapOvr>
  <p:transition>
    <p:sndAc>
      <p:stSnd>
        <p:snd r:embed="rId2" name="nhac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6" y="332656"/>
            <a:ext cx="80648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OBJECTIVES</a:t>
            </a:r>
          </a:p>
          <a:p>
            <a:r>
              <a:rPr lang="en-US" sz="3200" dirty="0" smtClean="0"/>
              <a:t>-Students are reviewed about reported speech (questions).</a:t>
            </a:r>
          </a:p>
          <a:p>
            <a:r>
              <a:rPr lang="en-US" sz="3200" dirty="0" smtClean="0"/>
              <a:t>_Can practice with them.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07214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0" y="30623"/>
            <a:ext cx="9118250" cy="68273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88640"/>
            <a:ext cx="8964488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 </a:t>
            </a:r>
            <a:r>
              <a:rPr lang="en-US" sz="3600" b="1" dirty="0"/>
              <a:t>Reported speech: questions </a:t>
            </a:r>
            <a:r>
              <a:rPr lang="en-US" sz="3600" b="1" i="1" dirty="0"/>
              <a:t>(</a:t>
            </a:r>
            <a:r>
              <a:rPr lang="en-US" sz="3600" b="1" i="1" dirty="0" err="1"/>
              <a:t>dạng</a:t>
            </a:r>
            <a:r>
              <a:rPr lang="en-US" sz="3600" b="1" i="1" dirty="0"/>
              <a:t> </a:t>
            </a:r>
            <a:r>
              <a:rPr lang="en-US" sz="3600" b="1" i="1" dirty="0" err="1"/>
              <a:t>trần</a:t>
            </a:r>
            <a:r>
              <a:rPr lang="en-US" sz="3600" b="1" i="1" dirty="0"/>
              <a:t> </a:t>
            </a:r>
            <a:r>
              <a:rPr lang="en-US" sz="3600" b="1" i="1" dirty="0" err="1"/>
              <a:t>thuật</a:t>
            </a:r>
            <a:r>
              <a:rPr lang="en-US" sz="3600" b="1" i="1" dirty="0"/>
              <a:t> </a:t>
            </a:r>
            <a:r>
              <a:rPr lang="en-US" sz="3600" b="1" i="1" dirty="0" err="1"/>
              <a:t>của</a:t>
            </a:r>
            <a:r>
              <a:rPr lang="en-US" sz="3600" b="1" i="1" dirty="0"/>
              <a:t> </a:t>
            </a:r>
            <a:r>
              <a:rPr lang="en-US" sz="3600" b="1" i="1" dirty="0" err="1"/>
              <a:t>câu</a:t>
            </a:r>
            <a:r>
              <a:rPr lang="en-US" sz="3600" b="1" i="1" dirty="0"/>
              <a:t> </a:t>
            </a:r>
            <a:r>
              <a:rPr lang="en-US" sz="3600" b="1" i="1" dirty="0" err="1"/>
              <a:t>hỏi</a:t>
            </a:r>
            <a:r>
              <a:rPr lang="en-US" sz="3600" b="1" i="1" dirty="0"/>
              <a:t>)</a:t>
            </a:r>
            <a:endParaRPr lang="en-US" sz="3600" dirty="0"/>
          </a:p>
          <a:p>
            <a:r>
              <a:rPr lang="en-US" sz="3600" b="1" dirty="0"/>
              <a:t>1. Forms - </a:t>
            </a:r>
            <a:r>
              <a:rPr lang="en-US" sz="3600" b="1" dirty="0" err="1"/>
              <a:t>Công</a:t>
            </a:r>
            <a:r>
              <a:rPr lang="en-US" sz="3600" b="1" dirty="0"/>
              <a:t> </a:t>
            </a:r>
            <a:r>
              <a:rPr lang="en-US" sz="3600" b="1" dirty="0" err="1"/>
              <a:t>thức</a:t>
            </a:r>
            <a:endParaRPr lang="en-US" sz="3600" b="1" dirty="0"/>
          </a:p>
          <a:p>
            <a:r>
              <a:rPr lang="en-US" sz="3600" b="1" dirty="0"/>
              <a:t>a. </a:t>
            </a:r>
            <a:r>
              <a:rPr lang="en-US" sz="3600" b="1" dirty="0" err="1"/>
              <a:t>Wh</a:t>
            </a:r>
            <a:r>
              <a:rPr lang="en-US" sz="3600" b="1" dirty="0"/>
              <a:t>- questions - </a:t>
            </a:r>
            <a:r>
              <a:rPr lang="en-US" sz="3600" b="1" dirty="0" err="1"/>
              <a:t>Câu</a:t>
            </a:r>
            <a:r>
              <a:rPr lang="en-US" sz="3600" b="1" dirty="0"/>
              <a:t> </a:t>
            </a:r>
            <a:r>
              <a:rPr lang="en-US" sz="3600" b="1" dirty="0" err="1"/>
              <a:t>hỏi</a:t>
            </a:r>
            <a:r>
              <a:rPr lang="en-US" sz="3600" b="1" dirty="0"/>
              <a:t> </a:t>
            </a:r>
            <a:r>
              <a:rPr lang="en-US" sz="3600" b="1" dirty="0" err="1"/>
              <a:t>có</a:t>
            </a:r>
            <a:r>
              <a:rPr lang="en-US" sz="3600" b="1" dirty="0"/>
              <a:t> </a:t>
            </a:r>
            <a:r>
              <a:rPr lang="en-US" sz="3600" b="1" dirty="0" err="1"/>
              <a:t>từ</a:t>
            </a:r>
            <a:r>
              <a:rPr lang="en-US" sz="3600" b="1" dirty="0"/>
              <a:t> </a:t>
            </a:r>
            <a:r>
              <a:rPr lang="en-US" sz="3600" b="1" dirty="0" err="1"/>
              <a:t>để</a:t>
            </a:r>
            <a:r>
              <a:rPr lang="en-US" sz="3600" b="1" dirty="0"/>
              <a:t> </a:t>
            </a:r>
            <a:r>
              <a:rPr lang="en-US" sz="3600" b="1" dirty="0" err="1"/>
              <a:t>hỏi</a:t>
            </a:r>
            <a:endParaRPr lang="en-US" sz="3600" b="1" dirty="0"/>
          </a:p>
          <a:p>
            <a:r>
              <a:rPr lang="en-US" sz="3600" dirty="0" err="1"/>
              <a:t>Công</a:t>
            </a:r>
            <a:r>
              <a:rPr lang="en-US" sz="3600" dirty="0"/>
              <a:t> </a:t>
            </a:r>
            <a:r>
              <a:rPr lang="en-US" sz="3600" dirty="0" err="1"/>
              <a:t>thức</a:t>
            </a:r>
            <a:r>
              <a:rPr lang="en-US" sz="3600" dirty="0"/>
              <a:t> </a:t>
            </a:r>
            <a:r>
              <a:rPr lang="en-US" sz="3600" dirty="0" err="1"/>
              <a:t>chuyển</a:t>
            </a:r>
            <a:r>
              <a:rPr lang="en-US" sz="3600" dirty="0"/>
              <a:t> sang </a:t>
            </a:r>
            <a:r>
              <a:rPr lang="en-US" sz="3600" dirty="0" err="1"/>
              <a:t>gián</a:t>
            </a:r>
            <a:r>
              <a:rPr lang="en-US" sz="3600" dirty="0"/>
              <a:t> </a:t>
            </a:r>
            <a:r>
              <a:rPr lang="en-US" sz="3600" dirty="0" err="1"/>
              <a:t>tiếp</a:t>
            </a:r>
            <a:r>
              <a:rPr lang="en-US" sz="3600" dirty="0"/>
              <a:t>:</a:t>
            </a:r>
          </a:p>
          <a:p>
            <a:r>
              <a:rPr lang="en-US" sz="3600" b="1" dirty="0"/>
              <a:t>S + asked (</a:t>
            </a:r>
            <a:r>
              <a:rPr lang="en-US" sz="3600" b="1" dirty="0" err="1"/>
              <a:t>sb</a:t>
            </a:r>
            <a:r>
              <a:rPr lang="en-US" sz="3600" b="1" dirty="0"/>
              <a:t>) + question word + clause.</a:t>
            </a:r>
            <a:endParaRPr lang="en-US" sz="3600" dirty="0"/>
          </a:p>
          <a:p>
            <a:r>
              <a:rPr lang="en-US" sz="3600" b="1" dirty="0"/>
              <a:t>b. Yes/ No questions - </a:t>
            </a:r>
            <a:r>
              <a:rPr lang="en-US" sz="3600" b="1" dirty="0" err="1"/>
              <a:t>Câu</a:t>
            </a:r>
            <a:r>
              <a:rPr lang="en-US" sz="3600" b="1" dirty="0"/>
              <a:t> </a:t>
            </a:r>
            <a:r>
              <a:rPr lang="en-US" sz="3600" b="1" dirty="0" err="1"/>
              <a:t>hỏi</a:t>
            </a:r>
            <a:r>
              <a:rPr lang="en-US" sz="3600" b="1" dirty="0"/>
              <a:t> </a:t>
            </a:r>
            <a:r>
              <a:rPr lang="en-US" sz="3600" b="1" dirty="0" err="1"/>
              <a:t>nghi</a:t>
            </a:r>
            <a:r>
              <a:rPr lang="en-US" sz="3600" b="1" dirty="0"/>
              <a:t> </a:t>
            </a:r>
            <a:r>
              <a:rPr lang="en-US" sz="3600" b="1" dirty="0" err="1"/>
              <a:t>vấn</a:t>
            </a:r>
            <a:r>
              <a:rPr lang="en-US" sz="3600" b="1" dirty="0"/>
              <a:t> Yes/ No</a:t>
            </a:r>
          </a:p>
          <a:p>
            <a:r>
              <a:rPr lang="en-US" sz="3600" dirty="0" err="1"/>
              <a:t>Công</a:t>
            </a:r>
            <a:r>
              <a:rPr lang="en-US" sz="3600" dirty="0"/>
              <a:t> </a:t>
            </a:r>
            <a:r>
              <a:rPr lang="en-US" sz="3600" dirty="0" err="1"/>
              <a:t>thức</a:t>
            </a:r>
            <a:r>
              <a:rPr lang="en-US" sz="3600" dirty="0"/>
              <a:t> </a:t>
            </a:r>
            <a:r>
              <a:rPr lang="en-US" sz="3600" dirty="0" err="1"/>
              <a:t>chuyển</a:t>
            </a:r>
            <a:r>
              <a:rPr lang="en-US" sz="3600" dirty="0"/>
              <a:t> sang </a:t>
            </a:r>
            <a:r>
              <a:rPr lang="en-US" sz="3600" dirty="0" err="1"/>
              <a:t>gián</a:t>
            </a:r>
            <a:r>
              <a:rPr lang="en-US" sz="3600" dirty="0"/>
              <a:t> </a:t>
            </a:r>
            <a:r>
              <a:rPr lang="en-US" sz="3600" dirty="0" err="1"/>
              <a:t>tiếp</a:t>
            </a:r>
            <a:r>
              <a:rPr lang="en-US" sz="3600" dirty="0"/>
              <a:t>:</a:t>
            </a:r>
          </a:p>
          <a:p>
            <a:r>
              <a:rPr lang="en-US" sz="3600" b="1" dirty="0"/>
              <a:t>S + asked (</a:t>
            </a:r>
            <a:r>
              <a:rPr lang="en-US" sz="3600" b="1" dirty="0" err="1"/>
              <a:t>sb</a:t>
            </a:r>
            <a:r>
              <a:rPr lang="en-US" sz="3600" b="1" dirty="0"/>
              <a:t>) + if/ whether + clause.</a:t>
            </a:r>
            <a:endParaRPr lang="en-US" sz="3600" dirty="0"/>
          </a:p>
          <a:p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đó</a:t>
            </a:r>
            <a:r>
              <a:rPr lang="en-US" sz="3600" dirty="0"/>
              <a:t>, </a:t>
            </a:r>
            <a:r>
              <a:rPr lang="en-US" sz="3600" i="1" dirty="0"/>
              <a:t>if/ whether</a:t>
            </a:r>
            <a:r>
              <a:rPr lang="en-US" sz="3600" dirty="0"/>
              <a:t> 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nghĩa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"</a:t>
            </a:r>
            <a:r>
              <a:rPr lang="en-US" sz="3600" dirty="0" err="1"/>
              <a:t>liệu</a:t>
            </a:r>
            <a:r>
              <a:rPr lang="en-US" sz="3600" dirty="0"/>
              <a:t> </a:t>
            </a:r>
            <a:r>
              <a:rPr lang="en-US" sz="3600" dirty="0" err="1"/>
              <a:t>rằng</a:t>
            </a:r>
            <a:r>
              <a:rPr lang="en-US" sz="3600" dirty="0"/>
              <a:t>" (</a:t>
            </a:r>
            <a:r>
              <a:rPr lang="en-US" sz="3600" dirty="0" err="1"/>
              <a:t>chỉ</a:t>
            </a:r>
            <a:r>
              <a:rPr lang="en-US" sz="3600" dirty="0"/>
              <a:t> </a:t>
            </a:r>
            <a:r>
              <a:rPr lang="en-US" sz="3600" dirty="0" err="1"/>
              <a:t>sự</a:t>
            </a:r>
            <a:r>
              <a:rPr lang="en-US" sz="3600" dirty="0"/>
              <a:t> </a:t>
            </a:r>
            <a:r>
              <a:rPr lang="en-US" sz="3600" dirty="0" err="1"/>
              <a:t>nghi</a:t>
            </a:r>
            <a:r>
              <a:rPr lang="en-US" sz="3600" dirty="0"/>
              <a:t> </a:t>
            </a:r>
            <a:r>
              <a:rPr lang="en-US" sz="3600" dirty="0" err="1"/>
              <a:t>vấn</a:t>
            </a:r>
            <a:r>
              <a:rPr lang="en-US" sz="3600" dirty="0"/>
              <a:t>).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439681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0" y="30622"/>
            <a:ext cx="9118250" cy="68273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50" y="-27384"/>
            <a:ext cx="9118250" cy="7879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2</a:t>
            </a:r>
            <a:r>
              <a:rPr lang="vi-VN" sz="2800" b="1" dirty="0" smtClean="0"/>
              <a:t>.</a:t>
            </a:r>
            <a:r>
              <a:rPr lang="vi-VN" sz="2800" b="1" dirty="0"/>
              <a:t> </a:t>
            </a:r>
            <a:r>
              <a:rPr lang="vi-VN" sz="2800" b="1" dirty="0" smtClean="0"/>
              <a:t>Examples:</a:t>
            </a:r>
            <a:endParaRPr lang="vi-VN" sz="2800" b="1" dirty="0"/>
          </a:p>
          <a:p>
            <a:r>
              <a:rPr lang="vi-VN" sz="2800" b="1" dirty="0"/>
              <a:t>Wh- questions - Câu hỏi có từ để </a:t>
            </a:r>
            <a:r>
              <a:rPr lang="vi-VN" sz="2800" b="1" dirty="0" smtClean="0"/>
              <a:t>hỏi</a:t>
            </a:r>
            <a:endParaRPr lang="vi-VN" sz="2800" dirty="0"/>
          </a:p>
          <a:p>
            <a:r>
              <a:rPr lang="vi-VN" sz="2800" dirty="0"/>
              <a:t>"What are you reading, Tom?", she asked. </a:t>
            </a:r>
          </a:p>
          <a:p>
            <a:r>
              <a:rPr lang="en-US" sz="2800" dirty="0" smtClean="0"/>
              <a:t>-&gt; </a:t>
            </a:r>
            <a:r>
              <a:rPr lang="vi-VN" sz="2800" dirty="0" smtClean="0"/>
              <a:t>She </a:t>
            </a:r>
            <a:r>
              <a:rPr lang="vi-VN" sz="2800" dirty="0"/>
              <a:t>asked Tom what he was reading. </a:t>
            </a:r>
          </a:p>
          <a:p>
            <a:r>
              <a:rPr lang="vi-VN" sz="2800" dirty="0"/>
              <a:t>“When did they learn about UFOs?”, Mai asked. </a:t>
            </a:r>
          </a:p>
          <a:p>
            <a:r>
              <a:rPr lang="en-US" sz="2800" dirty="0" smtClean="0"/>
              <a:t>-&gt;</a:t>
            </a:r>
            <a:r>
              <a:rPr lang="vi-VN" sz="2800" dirty="0" smtClean="0"/>
              <a:t>Mai </a:t>
            </a:r>
            <a:r>
              <a:rPr lang="vi-VN" sz="2800" dirty="0"/>
              <a:t>asked me when they had learnt about UFOs. </a:t>
            </a:r>
            <a:br>
              <a:rPr lang="vi-VN" sz="2800" dirty="0"/>
            </a:br>
            <a:r>
              <a:rPr lang="vi-VN" sz="3200" b="1" dirty="0"/>
              <a:t>Yes/ No questions - Câu hỏi nghi </a:t>
            </a:r>
            <a:r>
              <a:rPr lang="vi-VN" sz="3200" b="1" dirty="0" smtClean="0"/>
              <a:t>vấn</a:t>
            </a:r>
            <a:endParaRPr lang="vi-VN" sz="3200" dirty="0"/>
          </a:p>
          <a:p>
            <a:r>
              <a:rPr lang="vi-VN" sz="3200" dirty="0"/>
              <a:t>"Do you like to explore outer space?”, they asked. </a:t>
            </a:r>
            <a:br>
              <a:rPr lang="vi-VN" sz="3200" dirty="0"/>
            </a:br>
            <a:r>
              <a:rPr lang="vi-VN" sz="3200" dirty="0" smtClean="0"/>
              <a:t>They </a:t>
            </a:r>
            <a:r>
              <a:rPr lang="vi-VN" sz="3200" dirty="0"/>
              <a:t>asked if/ whether we liked to explore outer space. </a:t>
            </a:r>
            <a:endParaRPr lang="vi-VN" dirty="0" smtClean="0"/>
          </a:p>
          <a:p>
            <a:r>
              <a:rPr lang="vi-VN" sz="3200" dirty="0" smtClean="0"/>
              <a:t>“Did you meet the aliens, Tim?”, Lily asked. </a:t>
            </a:r>
          </a:p>
          <a:p>
            <a:r>
              <a:rPr lang="en-US" sz="3200" dirty="0" smtClean="0"/>
              <a:t>-&gt;</a:t>
            </a:r>
            <a:r>
              <a:rPr lang="vi-VN" sz="3200" dirty="0" smtClean="0"/>
              <a:t>Lily asked Tim if/ whether he had met the aliens. </a:t>
            </a:r>
          </a:p>
          <a:p>
            <a:endParaRPr lang="vi-VN" sz="3200" dirty="0" smtClean="0"/>
          </a:p>
          <a:p>
            <a:endParaRPr lang="vi-VN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29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66967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283968" y="2443535"/>
            <a:ext cx="42484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B050"/>
                </a:solidFill>
              </a:rPr>
              <a:t>EXERCISES</a:t>
            </a:r>
            <a:endParaRPr lang="en-US" sz="4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812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0" y="30622"/>
            <a:ext cx="9118250" cy="68273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50" y="188640"/>
            <a:ext cx="911825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Complete these sentences:</a:t>
            </a:r>
          </a:p>
          <a:p>
            <a:r>
              <a:rPr lang="en-US" sz="2800" dirty="0"/>
              <a:t>1. "Where is my umbrella?" she asked.</a:t>
            </a:r>
            <a:br>
              <a:rPr lang="en-US" sz="2800" dirty="0"/>
            </a:br>
            <a:r>
              <a:rPr lang="en-US" sz="2800" dirty="0"/>
              <a:t> She asked............................................. ......................</a:t>
            </a:r>
          </a:p>
          <a:p>
            <a:r>
              <a:rPr lang="en-US" sz="2800" dirty="0"/>
              <a:t>2. "How are you?" Martin asked us.</a:t>
            </a:r>
            <a:br>
              <a:rPr lang="en-US" sz="2800" dirty="0"/>
            </a:br>
            <a:r>
              <a:rPr lang="en-US" sz="2800" dirty="0"/>
              <a:t> Martin asked us................................................ ...................</a:t>
            </a:r>
          </a:p>
          <a:p>
            <a:r>
              <a:rPr lang="en-US" sz="2800" dirty="0"/>
              <a:t>3. He asked, "Do I have to do it?"</a:t>
            </a:r>
            <a:br>
              <a:rPr lang="en-US" sz="2800" dirty="0"/>
            </a:br>
            <a:r>
              <a:rPr lang="en-US" sz="2800" dirty="0"/>
              <a:t> He asked............................................. ......................</a:t>
            </a:r>
          </a:p>
          <a:p>
            <a:r>
              <a:rPr lang="en-US" sz="2800" dirty="0"/>
              <a:t>4. "Where have you been?" the mother asked her daughter.</a:t>
            </a:r>
            <a:br>
              <a:rPr lang="en-US" sz="2800" dirty="0"/>
            </a:br>
            <a:r>
              <a:rPr lang="en-US" sz="2800" dirty="0"/>
              <a:t> The mother asked her daughter.......................................... </a:t>
            </a:r>
            <a:r>
              <a:rPr lang="en-US" sz="2800" dirty="0" smtClean="0"/>
              <a:t>...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267744" y="980728"/>
            <a:ext cx="540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Me where her umbrella was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59832" y="1844824"/>
            <a:ext cx="4752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How we were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07704" y="2689756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If he had to do it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48064" y="3573016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Where she had been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39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0" y="30622"/>
            <a:ext cx="9118250" cy="682737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750" y="188640"/>
            <a:ext cx="911825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5. "Which dress do you like best?" she asked her boyfriend.</a:t>
            </a:r>
            <a:br>
              <a:rPr lang="en-US" sz="2800" dirty="0"/>
            </a:br>
            <a:r>
              <a:rPr lang="en-US" sz="2800" dirty="0"/>
              <a:t> She asked her boyfriend......................................... </a:t>
            </a:r>
            <a:r>
              <a:rPr lang="en-US" sz="2800" dirty="0" smtClean="0"/>
              <a:t>................</a:t>
            </a:r>
            <a:endParaRPr lang="en-US" sz="2800" dirty="0"/>
          </a:p>
          <a:p>
            <a:r>
              <a:rPr lang="en-US" sz="2800" dirty="0"/>
              <a:t>6. "What are they doing?" she asked.</a:t>
            </a:r>
            <a:br>
              <a:rPr lang="en-US" sz="2800" dirty="0"/>
            </a:br>
            <a:r>
              <a:rPr lang="en-US" sz="2800" dirty="0"/>
              <a:t> She wanted to know.............................................. </a:t>
            </a:r>
            <a:r>
              <a:rPr lang="en-US" sz="2800" dirty="0" smtClean="0"/>
              <a:t>.................</a:t>
            </a:r>
            <a:endParaRPr lang="en-US" sz="2800" dirty="0"/>
          </a:p>
          <a:p>
            <a:r>
              <a:rPr lang="en-US" sz="2800" dirty="0"/>
              <a:t>7. "Are you going to the cinema?" he asked me.</a:t>
            </a:r>
            <a:br>
              <a:rPr lang="en-US" sz="2800" dirty="0"/>
            </a:br>
            <a:r>
              <a:rPr lang="en-US" sz="2800" dirty="0"/>
              <a:t> He wanted to know.............................................. </a:t>
            </a:r>
            <a:r>
              <a:rPr lang="en-US" sz="2800" dirty="0" smtClean="0"/>
              <a:t>....................</a:t>
            </a:r>
            <a:endParaRPr lang="en-US" sz="2800" dirty="0"/>
          </a:p>
          <a:p>
            <a:r>
              <a:rPr lang="en-US" sz="2800" dirty="0"/>
              <a:t>8. The teacher asked, "Who speaks English?"</a:t>
            </a:r>
            <a:br>
              <a:rPr lang="en-US" sz="2800" dirty="0"/>
            </a:br>
            <a:r>
              <a:rPr lang="en-US" sz="2800" dirty="0"/>
              <a:t> The teacher wanted to know.............................................. </a:t>
            </a:r>
            <a:r>
              <a:rPr lang="en-US" sz="2800" dirty="0" smtClean="0"/>
              <a:t>....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39952" y="548680"/>
            <a:ext cx="43204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Which dress he liked best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07904" y="1465620"/>
            <a:ext cx="4536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What they were doing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35896" y="2276872"/>
            <a:ext cx="5112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If I was going to the cinema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60032" y="3140968"/>
            <a:ext cx="6048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Who spoke English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96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5536" y="332656"/>
            <a:ext cx="80648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prstClr val="black"/>
                </a:solidFill>
                <a:latin typeface="Calibri"/>
              </a:rPr>
              <a:t>WRAP UP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-Students are reviewed about reported speech (questions) correctly.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_Can practice with them well. 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389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160</Words>
  <Application>Microsoft Office PowerPoint</Application>
  <PresentationFormat>On-screen Show (4:3)</PresentationFormat>
  <Paragraphs>60</Paragraphs>
  <Slides>11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.VnArial</vt:lpstr>
      <vt:lpstr>.VnAristote</vt:lpstr>
      <vt:lpstr>.VnRevue</vt:lpstr>
      <vt:lpstr>Arial</vt:lpstr>
      <vt:lpstr>Calibri</vt:lpstr>
      <vt:lpstr>Lucida Handwriting</vt:lpstr>
      <vt:lpstr>Times New Roman</vt:lpstr>
      <vt:lpstr>VNI-Helve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Admin</cp:lastModifiedBy>
  <cp:revision>88</cp:revision>
  <dcterms:created xsi:type="dcterms:W3CDTF">2016-04-11T14:13:59Z</dcterms:created>
  <dcterms:modified xsi:type="dcterms:W3CDTF">2022-04-24T13:48:35Z</dcterms:modified>
</cp:coreProperties>
</file>