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audio2.wav" ContentType="audio/x-wav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77" r:id="rId2"/>
    <p:sldId id="276" r:id="rId3"/>
    <p:sldId id="27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9" r:id="rId15"/>
    <p:sldId id="275" r:id="rId16"/>
    <p:sldId id="280" r:id="rId17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 varScale="1">
        <p:scale>
          <a:sx n="86" d="100"/>
          <a:sy n="86" d="100"/>
        </p:scale>
        <p:origin x="8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7861E1-2B4A-487C-89D7-EA7D8BD9180D}" type="datetimeFigureOut">
              <a:rPr lang="vi-VN" smtClean="0"/>
              <a:t>23/04/2022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49E49D-D847-4A11-B678-EE358F15596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74287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4075D-96B6-42EA-8314-FDF2C19C498F}" type="datetimeFigureOut">
              <a:rPr lang="vi-VN" smtClean="0"/>
              <a:t>23/04/2022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7ABF3-FFDF-4532-8660-25B35F7FC52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19790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4075D-96B6-42EA-8314-FDF2C19C498F}" type="datetimeFigureOut">
              <a:rPr lang="vi-VN" smtClean="0"/>
              <a:t>23/04/2022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7ABF3-FFDF-4532-8660-25B35F7FC52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45146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4075D-96B6-42EA-8314-FDF2C19C498F}" type="datetimeFigureOut">
              <a:rPr lang="vi-VN" smtClean="0"/>
              <a:t>23/04/2022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7ABF3-FFDF-4532-8660-25B35F7FC52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138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4075D-96B6-42EA-8314-FDF2C19C498F}" type="datetimeFigureOut">
              <a:rPr lang="vi-VN" smtClean="0"/>
              <a:t>23/04/2022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7ABF3-FFDF-4532-8660-25B35F7FC52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56450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4075D-96B6-42EA-8314-FDF2C19C498F}" type="datetimeFigureOut">
              <a:rPr lang="vi-VN" smtClean="0"/>
              <a:t>23/04/2022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7ABF3-FFDF-4532-8660-25B35F7FC52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859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4075D-96B6-42EA-8314-FDF2C19C498F}" type="datetimeFigureOut">
              <a:rPr lang="vi-VN" smtClean="0"/>
              <a:t>23/04/2022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7ABF3-FFDF-4532-8660-25B35F7FC52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18161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4075D-96B6-42EA-8314-FDF2C19C498F}" type="datetimeFigureOut">
              <a:rPr lang="vi-VN" smtClean="0"/>
              <a:t>23/04/2022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7ABF3-FFDF-4532-8660-25B35F7FC52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06303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4075D-96B6-42EA-8314-FDF2C19C498F}" type="datetimeFigureOut">
              <a:rPr lang="vi-VN" smtClean="0"/>
              <a:t>23/04/2022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7ABF3-FFDF-4532-8660-25B35F7FC52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04895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4075D-96B6-42EA-8314-FDF2C19C498F}" type="datetimeFigureOut">
              <a:rPr lang="vi-VN" smtClean="0"/>
              <a:t>23/04/2022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7ABF3-FFDF-4532-8660-25B35F7FC52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82240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4075D-96B6-42EA-8314-FDF2C19C498F}" type="datetimeFigureOut">
              <a:rPr lang="vi-VN" smtClean="0"/>
              <a:t>23/04/2022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7ABF3-FFDF-4532-8660-25B35F7FC52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50368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4075D-96B6-42EA-8314-FDF2C19C498F}" type="datetimeFigureOut">
              <a:rPr lang="vi-VN" smtClean="0"/>
              <a:t>23/04/2022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7ABF3-FFDF-4532-8660-25B35F7FC52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0894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4075D-96B6-42EA-8314-FDF2C19C498F}" type="datetimeFigureOut">
              <a:rPr lang="vi-VN" smtClean="0"/>
              <a:t>23/04/2022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7ABF3-FFDF-4532-8660-25B35F7FC52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9724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Welcome\Desktop\B16%20Truyen%20Tai%20Dien%20May%20Bien%20Ap_1\Ly12C_May%20Bien%20Ap_Thong\nho%20on%20thay%20co.mp3" TargetMode="External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7504" y="3136900"/>
            <a:ext cx="35283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WELCOME TO CLASS 7A1</a:t>
            </a:r>
          </a:p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Teacher – Vu Thu </a:t>
            </a:r>
            <a:r>
              <a:rPr lang="en-US" sz="3600" b="1" dirty="0" err="1" smtClean="0">
                <a:solidFill>
                  <a:srgbClr val="FF0000"/>
                </a:solidFill>
              </a:rPr>
              <a:t>Thuy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6150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2"/>
            <a:ext cx="9144000" cy="4762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81328"/>
            <a:ext cx="9144000" cy="476250"/>
          </a:xfrm>
          <a:prstGeom prst="rect">
            <a:avLst/>
          </a:prstGeom>
        </p:spPr>
      </p:pic>
      <p:sp>
        <p:nvSpPr>
          <p:cNvPr id="4" name="Snip Single Corner Rectangle 3"/>
          <p:cNvSpPr/>
          <p:nvPr/>
        </p:nvSpPr>
        <p:spPr>
          <a:xfrm>
            <a:off x="0" y="548680"/>
            <a:ext cx="9144000" cy="1296144"/>
          </a:xfrm>
          <a:prstGeom prst="snip1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400" b="1" dirty="0" smtClean="0"/>
              <a:t>Remember!</a:t>
            </a:r>
          </a:p>
          <a:p>
            <a:r>
              <a:rPr lang="vi-VN" sz="2400" b="1" dirty="0" smtClean="0"/>
              <a:t>A tag question is a short question. It follows a statement. It’s added at the end, after a comma.</a:t>
            </a:r>
            <a:endParaRPr lang="vi-VN" sz="20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203764"/>
            <a:ext cx="5796136" cy="1008112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000" u="sng" dirty="0" smtClean="0">
                <a:solidFill>
                  <a:schemeClr val="tx1"/>
                </a:solidFill>
              </a:rPr>
              <a:t>Overpopulation is</a:t>
            </a:r>
            <a:r>
              <a:rPr lang="vi-VN" sz="2000" dirty="0" smtClean="0">
                <a:solidFill>
                  <a:schemeClr val="tx1"/>
                </a:solidFill>
              </a:rPr>
              <a:t> a serious problem,</a:t>
            </a:r>
            <a:endParaRPr lang="vi-VN" sz="2000" u="sng" dirty="0" smtClean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3528" y="3284984"/>
            <a:ext cx="5796136" cy="1008112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000" u="sng" dirty="0" smtClean="0">
                <a:solidFill>
                  <a:schemeClr val="tx1"/>
                </a:solidFill>
              </a:rPr>
              <a:t>You haven’t bought the ticket,</a:t>
            </a:r>
          </a:p>
        </p:txBody>
      </p:sp>
      <p:sp>
        <p:nvSpPr>
          <p:cNvPr id="7" name="Rectangle 6"/>
          <p:cNvSpPr/>
          <p:nvPr/>
        </p:nvSpPr>
        <p:spPr>
          <a:xfrm>
            <a:off x="323528" y="4365104"/>
            <a:ext cx="5796136" cy="1008112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000" u="sng" dirty="0" smtClean="0">
                <a:solidFill>
                  <a:schemeClr val="tx1"/>
                </a:solidFill>
              </a:rPr>
              <a:t>Most children want</a:t>
            </a:r>
            <a:r>
              <a:rPr lang="vi-VN" sz="2000" dirty="0" smtClean="0">
                <a:solidFill>
                  <a:schemeClr val="tx1"/>
                </a:solidFill>
              </a:rPr>
              <a:t> to have the freedom to do what they want, </a:t>
            </a:r>
            <a:endParaRPr lang="vi-VN" sz="2000" u="sng" dirty="0" smtClean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76392" y="2203764"/>
            <a:ext cx="2664296" cy="1008112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000" u="sng" dirty="0" smtClean="0">
                <a:solidFill>
                  <a:schemeClr val="tx1"/>
                </a:solidFill>
              </a:rPr>
              <a:t>isn’t it?</a:t>
            </a:r>
            <a:endParaRPr lang="vi-VN" sz="2000" u="sng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76392" y="3284984"/>
            <a:ext cx="2664296" cy="1008112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000" u="sng" dirty="0" smtClean="0">
                <a:solidFill>
                  <a:schemeClr val="tx1"/>
                </a:solidFill>
              </a:rPr>
              <a:t>have you?</a:t>
            </a:r>
            <a:endParaRPr lang="vi-VN" sz="2000" u="sng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176392" y="4365104"/>
            <a:ext cx="2664296" cy="1008112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000" u="sng" dirty="0">
                <a:solidFill>
                  <a:schemeClr val="tx1"/>
                </a:solidFill>
              </a:rPr>
              <a:t>d</a:t>
            </a:r>
            <a:r>
              <a:rPr lang="vi-VN" sz="2000" u="sng" dirty="0" smtClean="0">
                <a:solidFill>
                  <a:schemeClr val="tx1"/>
                </a:solidFill>
              </a:rPr>
              <a:t>on’t they?</a:t>
            </a:r>
            <a:endParaRPr lang="vi-VN" sz="2000" u="sng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-1" y="5533853"/>
            <a:ext cx="9143109" cy="7200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4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Note:</a:t>
            </a:r>
            <a:r>
              <a:rPr lang="vi-VN" sz="2400" dirty="0" smtClean="0">
                <a:solidFill>
                  <a:srgbClr val="FF0000"/>
                </a:solidFill>
              </a:rPr>
              <a:t>         </a:t>
            </a:r>
            <a:r>
              <a:rPr lang="vi-VN" sz="2400" dirty="0" smtClean="0">
                <a:solidFill>
                  <a:schemeClr val="tx1"/>
                </a:solidFill>
              </a:rPr>
              <a:t>A positive sentence has a negative tag.</a:t>
            </a:r>
          </a:p>
          <a:p>
            <a:r>
              <a:rPr lang="vi-VN" sz="2400" dirty="0">
                <a:solidFill>
                  <a:schemeClr val="tx1"/>
                </a:solidFill>
              </a:rPr>
              <a:t> </a:t>
            </a:r>
            <a:r>
              <a:rPr lang="vi-VN" sz="2400" dirty="0" smtClean="0">
                <a:solidFill>
                  <a:schemeClr val="tx1"/>
                </a:solidFill>
              </a:rPr>
              <a:t>                 A negative sentence has a positive tag.</a:t>
            </a:r>
            <a:endParaRPr lang="vi-VN" sz="2400" b="1" i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33103624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2"/>
            <a:ext cx="9144000" cy="4762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81328"/>
            <a:ext cx="9144000" cy="47625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-828" y="549841"/>
            <a:ext cx="9144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200" b="1" dirty="0" smtClean="0">
                <a:solidFill>
                  <a:srgbClr val="FF0000"/>
                </a:solidFill>
                <a:cs typeface="Arial" pitchFamily="34" charset="0"/>
              </a:rPr>
              <a:t>4. Check if </a:t>
            </a:r>
            <a:r>
              <a:rPr lang="vi-VN" sz="2200" b="1" dirty="0">
                <a:solidFill>
                  <a:srgbClr val="FF0000"/>
                </a:solidFill>
              </a:rPr>
              <a:t>the tags are correct. If they are not, correct them</a:t>
            </a:r>
            <a:r>
              <a:rPr lang="vi-VN" sz="2200" b="1" dirty="0" smtClean="0">
                <a:solidFill>
                  <a:srgbClr val="FF0000"/>
                </a:solidFill>
              </a:rPr>
              <a:t>.</a:t>
            </a:r>
            <a:endParaRPr lang="vi-VN" sz="22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124744"/>
            <a:ext cx="630019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vi-VN" sz="2000" dirty="0" smtClean="0"/>
              <a:t>You live in the countryside, </a:t>
            </a:r>
            <a:r>
              <a:rPr lang="vi-VN" sz="2000" i="1" dirty="0" smtClean="0"/>
              <a:t>do you?</a:t>
            </a:r>
          </a:p>
          <a:p>
            <a:pPr marL="342900" indent="-342900">
              <a:buAutoNum type="arabicPeriod"/>
            </a:pPr>
            <a:endParaRPr lang="vi-VN" sz="2000" i="1" dirty="0" smtClean="0"/>
          </a:p>
          <a:p>
            <a:pPr marL="342900" indent="-342900">
              <a:buAutoNum type="arabicPeriod"/>
            </a:pPr>
            <a:r>
              <a:rPr lang="vi-VN" sz="2000" dirty="0" smtClean="0"/>
              <a:t>Immigration causes overpopulation in big cities, </a:t>
            </a:r>
            <a:r>
              <a:rPr lang="vi-VN" sz="2000" i="1" dirty="0" smtClean="0"/>
              <a:t>isn’t it?</a:t>
            </a:r>
          </a:p>
          <a:p>
            <a:pPr marL="342900" indent="-342900">
              <a:buAutoNum type="arabicPeriod"/>
            </a:pPr>
            <a:endParaRPr lang="vi-VN" sz="2000" i="1" dirty="0" smtClean="0"/>
          </a:p>
          <a:p>
            <a:pPr marL="342900" indent="-342900">
              <a:buAutoNum type="arabicPeriod"/>
            </a:pPr>
            <a:r>
              <a:rPr lang="vi-VN" sz="2000" dirty="0" smtClean="0"/>
              <a:t>The city will have to find a solution to reduce traffic jams, </a:t>
            </a:r>
            <a:r>
              <a:rPr lang="vi-VN" sz="2000" i="1" dirty="0" smtClean="0"/>
              <a:t>won’t it?</a:t>
            </a:r>
          </a:p>
          <a:p>
            <a:pPr marL="342900" indent="-342900">
              <a:buAutoNum type="arabicPeriod"/>
            </a:pPr>
            <a:endParaRPr lang="vi-VN" sz="2000" i="1" dirty="0" smtClean="0"/>
          </a:p>
          <a:p>
            <a:pPr marL="342900" indent="-342900">
              <a:buAutoNum type="arabicPeriod"/>
            </a:pPr>
            <a:r>
              <a:rPr lang="vi-VN" sz="2000" dirty="0" smtClean="0"/>
              <a:t>The lives of people in overcrowded cities are getting more difficult, </a:t>
            </a:r>
            <a:r>
              <a:rPr lang="vi-VN" sz="2000" i="1" dirty="0" smtClean="0"/>
              <a:t>aren’t they?</a:t>
            </a:r>
          </a:p>
          <a:p>
            <a:pPr marL="342900" indent="-342900">
              <a:buAutoNum type="arabicPeriod"/>
            </a:pPr>
            <a:endParaRPr lang="vi-VN" sz="2000" i="1" dirty="0" smtClean="0"/>
          </a:p>
          <a:p>
            <a:pPr marL="342900" indent="-342900">
              <a:buAutoNum type="arabicPeriod"/>
            </a:pPr>
            <a:r>
              <a:rPr lang="vi-VN" sz="2000" dirty="0" smtClean="0"/>
              <a:t>Lower death rate is one reason for population growth, </a:t>
            </a:r>
            <a:r>
              <a:rPr lang="vi-VN" sz="2000" i="1" dirty="0" smtClean="0"/>
              <a:t>is it?</a:t>
            </a:r>
          </a:p>
          <a:p>
            <a:pPr marL="342900" indent="-342900">
              <a:buAutoNum type="arabicPeriod"/>
            </a:pPr>
            <a:endParaRPr lang="vi-VN" sz="2000" i="1" dirty="0" smtClean="0"/>
          </a:p>
          <a:p>
            <a:pPr marL="342900" indent="-342900">
              <a:buAutoNum type="arabicPeriod"/>
            </a:pPr>
            <a:r>
              <a:rPr lang="vi-VN" sz="2000" dirty="0" smtClean="0"/>
              <a:t>These narrow streets can’t support more traffic, </a:t>
            </a:r>
            <a:r>
              <a:rPr lang="vi-VN" sz="2000" i="1" dirty="0" smtClean="0"/>
              <a:t>can’t they?</a:t>
            </a:r>
            <a:endParaRPr lang="vi-VN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6300192" y="1126485"/>
            <a:ext cx="28429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Symbol"/>
              <a:buChar char="Þ"/>
            </a:pPr>
            <a:r>
              <a:rPr lang="vi-VN" dirty="0" smtClean="0"/>
              <a:t>Incorrect</a:t>
            </a:r>
          </a:p>
          <a:p>
            <a:pPr marL="342900" indent="-342900">
              <a:buFont typeface="Symbol"/>
              <a:buChar char="Þ"/>
            </a:pPr>
            <a:r>
              <a:rPr lang="vi-VN" dirty="0"/>
              <a:t>d</a:t>
            </a:r>
            <a:r>
              <a:rPr lang="vi-VN" dirty="0" smtClean="0"/>
              <a:t>o you =&gt; don’t you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00192" y="1772816"/>
            <a:ext cx="28429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Symbol"/>
              <a:buChar char="Þ"/>
            </a:pPr>
            <a:r>
              <a:rPr lang="vi-VN" dirty="0" smtClean="0"/>
              <a:t>Correct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300192" y="2636912"/>
            <a:ext cx="2843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Symbol"/>
              <a:buChar char="Þ"/>
            </a:pPr>
            <a:r>
              <a:rPr lang="vi-VN" dirty="0" smtClean="0"/>
              <a:t>Correct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00192" y="3573906"/>
            <a:ext cx="28429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Symbol"/>
              <a:buChar char="Þ"/>
            </a:pPr>
            <a:r>
              <a:rPr lang="vi-VN" dirty="0" smtClean="0"/>
              <a:t>Incorrect</a:t>
            </a:r>
          </a:p>
          <a:p>
            <a:pPr marL="342900" indent="-342900">
              <a:buFont typeface="Symbol"/>
              <a:buChar char="Þ"/>
            </a:pPr>
            <a:r>
              <a:rPr lang="vi-VN" dirty="0" smtClean="0"/>
              <a:t>aren’t they =&gt; don’t they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00192" y="4437112"/>
            <a:ext cx="28429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Symbol"/>
              <a:buChar char="Þ"/>
            </a:pPr>
            <a:r>
              <a:rPr lang="vi-VN" dirty="0" smtClean="0"/>
              <a:t>Incorrect</a:t>
            </a:r>
          </a:p>
          <a:p>
            <a:pPr marL="342900" indent="-342900">
              <a:buFont typeface="Symbol"/>
              <a:buChar char="Þ"/>
            </a:pPr>
            <a:r>
              <a:rPr lang="vi-VN" dirty="0"/>
              <a:t>i</a:t>
            </a:r>
            <a:r>
              <a:rPr lang="vi-VN" dirty="0" smtClean="0"/>
              <a:t>s it =&gt; isn’t it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00192" y="5446965"/>
            <a:ext cx="28429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Symbol"/>
              <a:buChar char="Þ"/>
            </a:pPr>
            <a:r>
              <a:rPr lang="vi-VN" dirty="0" smtClean="0"/>
              <a:t>Incorrect</a:t>
            </a:r>
          </a:p>
          <a:p>
            <a:pPr marL="342900" indent="-342900">
              <a:buFont typeface="Symbol"/>
              <a:buChar char="Þ"/>
            </a:pPr>
            <a:r>
              <a:rPr lang="vi-VN" dirty="0"/>
              <a:t>c</a:t>
            </a:r>
            <a:r>
              <a:rPr lang="vi-VN" dirty="0" smtClean="0"/>
              <a:t>an’t they =&gt; can they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491880" y="1449650"/>
            <a:ext cx="86409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843808" y="4202685"/>
            <a:ext cx="130708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331640" y="5117188"/>
            <a:ext cx="50405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395536" y="6060510"/>
            <a:ext cx="122413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95536" y="2403376"/>
            <a:ext cx="86409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115616" y="3284984"/>
            <a:ext cx="93610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6278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2"/>
            <a:ext cx="9144000" cy="4762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81328"/>
            <a:ext cx="9144000" cy="47625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80528" y="837873"/>
            <a:ext cx="9144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200" b="1" dirty="0" smtClean="0">
                <a:solidFill>
                  <a:srgbClr val="FF0000"/>
                </a:solidFill>
                <a:cs typeface="Arial" pitchFamily="34" charset="0"/>
              </a:rPr>
              <a:t>5</a:t>
            </a:r>
            <a:r>
              <a:rPr lang="vi-VN" sz="2200" b="1" dirty="0" smtClean="0">
                <a:solidFill>
                  <a:srgbClr val="FF0000"/>
                </a:solidFill>
              </a:rPr>
              <a:t>. Complete the interview with the tags in the box.</a:t>
            </a:r>
            <a:endParaRPr lang="vi-VN" sz="2200" b="1" dirty="0">
              <a:solidFill>
                <a:srgbClr val="FF0000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138" y="1556792"/>
            <a:ext cx="9144000" cy="144016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2" name="Folded Corner 11"/>
          <p:cNvSpPr/>
          <p:nvPr/>
        </p:nvSpPr>
        <p:spPr>
          <a:xfrm>
            <a:off x="971600" y="1700808"/>
            <a:ext cx="2952328" cy="504056"/>
          </a:xfrm>
          <a:prstGeom prst="foldedCorner">
            <a:avLst>
              <a:gd name="adj" fmla="val 50000"/>
            </a:avLst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000" b="1" dirty="0" smtClean="0"/>
              <a:t>is it</a:t>
            </a:r>
            <a:endParaRPr lang="vi-VN" sz="2000" b="1" dirty="0"/>
          </a:p>
        </p:txBody>
      </p:sp>
      <p:sp>
        <p:nvSpPr>
          <p:cNvPr id="13" name="Folded Corner 12"/>
          <p:cNvSpPr/>
          <p:nvPr/>
        </p:nvSpPr>
        <p:spPr>
          <a:xfrm>
            <a:off x="971600" y="2348880"/>
            <a:ext cx="2952328" cy="504056"/>
          </a:xfrm>
          <a:prstGeom prst="foldedCorner">
            <a:avLst>
              <a:gd name="adj" fmla="val 50000"/>
            </a:avLst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000" b="1" dirty="0" smtClean="0"/>
              <a:t>don’t they</a:t>
            </a:r>
            <a:endParaRPr lang="vi-VN" sz="2000" b="1" dirty="0"/>
          </a:p>
        </p:txBody>
      </p:sp>
      <p:sp>
        <p:nvSpPr>
          <p:cNvPr id="14" name="Folded Corner 13"/>
          <p:cNvSpPr/>
          <p:nvPr/>
        </p:nvSpPr>
        <p:spPr>
          <a:xfrm>
            <a:off x="5292080" y="1700808"/>
            <a:ext cx="2952328" cy="504056"/>
          </a:xfrm>
          <a:prstGeom prst="foldedCorner">
            <a:avLst>
              <a:gd name="adj" fmla="val 50000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000" b="1" dirty="0" smtClean="0"/>
              <a:t>can’t we</a:t>
            </a:r>
            <a:endParaRPr lang="vi-VN" sz="2000" b="1" dirty="0"/>
          </a:p>
        </p:txBody>
      </p:sp>
      <p:sp>
        <p:nvSpPr>
          <p:cNvPr id="15" name="Folded Corner 14"/>
          <p:cNvSpPr/>
          <p:nvPr/>
        </p:nvSpPr>
        <p:spPr>
          <a:xfrm>
            <a:off x="5292080" y="2348880"/>
            <a:ext cx="2952328" cy="504056"/>
          </a:xfrm>
          <a:prstGeom prst="foldedCorner">
            <a:avLst>
              <a:gd name="adj" fmla="val 50000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000" b="1" dirty="0" smtClean="0"/>
              <a:t>isn’t it</a:t>
            </a:r>
            <a:endParaRPr lang="vi-VN" sz="2000" b="1" dirty="0"/>
          </a:p>
        </p:txBody>
      </p:sp>
    </p:spTree>
    <p:extLst>
      <p:ext uri="{BB962C8B-B14F-4D97-AF65-F5344CB8AC3E}">
        <p14:creationId xmlns:p14="http://schemas.microsoft.com/office/powerpoint/2010/main" val="541269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2"/>
            <a:ext cx="9144000" cy="4762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81328"/>
            <a:ext cx="9144000" cy="47625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686301"/>
            <a:ext cx="9144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i="1" dirty="0" smtClean="0">
                <a:solidFill>
                  <a:srgbClr val="FF0000"/>
                </a:solidFill>
              </a:rPr>
              <a:t>Interviewer:</a:t>
            </a:r>
            <a:r>
              <a:rPr lang="vi-VN" sz="2400" dirty="0" smtClean="0">
                <a:solidFill>
                  <a:srgbClr val="FF0000"/>
                </a:solidFill>
              </a:rPr>
              <a:t>       </a:t>
            </a:r>
            <a:r>
              <a:rPr lang="vi-VN" sz="2400" dirty="0" smtClean="0"/>
              <a:t>Overcrowded places have a lot of problems,      (1) _______________?</a:t>
            </a:r>
          </a:p>
          <a:p>
            <a:r>
              <a:rPr lang="vi-VN" sz="2400" i="1" dirty="0" smtClean="0">
                <a:solidFill>
                  <a:srgbClr val="FF0000"/>
                </a:solidFill>
              </a:rPr>
              <a:t>Guest speaker: </a:t>
            </a:r>
            <a:r>
              <a:rPr lang="vi-VN" sz="2400" dirty="0" smtClean="0"/>
              <a:t>Sure. Traffic jams, pollution, noise,...</a:t>
            </a:r>
          </a:p>
          <a:p>
            <a:r>
              <a:rPr lang="vi-VN" sz="2400" i="1" dirty="0" smtClean="0"/>
              <a:t>Interviewer:       </a:t>
            </a:r>
            <a:r>
              <a:rPr lang="vi-VN" sz="2400" dirty="0" smtClean="0"/>
              <a:t>Traffic jam is the most serious problem,              (2) _______________?</a:t>
            </a:r>
            <a:endParaRPr lang="vi-VN" sz="2400" dirty="0"/>
          </a:p>
          <a:p>
            <a:r>
              <a:rPr lang="vi-VN" sz="2400" i="1" dirty="0" smtClean="0">
                <a:solidFill>
                  <a:srgbClr val="FF0000"/>
                </a:solidFill>
              </a:rPr>
              <a:t>Guest speaker: </a:t>
            </a:r>
            <a:r>
              <a:rPr lang="vi-VN" sz="2400" dirty="0" smtClean="0"/>
              <a:t>Not really. We can see homeless people in many places in big cities, (3) _______________? The city cannot build enough houses for all of its people.</a:t>
            </a:r>
            <a:endParaRPr lang="vi-VN" sz="2400" dirty="0"/>
          </a:p>
          <a:p>
            <a:r>
              <a:rPr lang="vi-VN" sz="2400" i="1" dirty="0" smtClean="0">
                <a:solidFill>
                  <a:srgbClr val="FF0000"/>
                </a:solidFill>
              </a:rPr>
              <a:t>Interviewer:       </a:t>
            </a:r>
            <a:r>
              <a:rPr lang="vi-VN" sz="2400" dirty="0" smtClean="0"/>
              <a:t>So they live wherever they can, under a bridge, in a deserted house ...</a:t>
            </a:r>
          </a:p>
          <a:p>
            <a:r>
              <a:rPr lang="vi-VN" sz="2400" i="1" dirty="0" smtClean="0">
                <a:solidFill>
                  <a:srgbClr val="FF0000"/>
                </a:solidFill>
              </a:rPr>
              <a:t>Guest speaker: </a:t>
            </a:r>
            <a:r>
              <a:rPr lang="vi-VN" sz="2400" dirty="0" smtClean="0"/>
              <a:t>Yes, and some of them become criminals.</a:t>
            </a:r>
          </a:p>
          <a:p>
            <a:r>
              <a:rPr lang="vi-VN" sz="2400" i="1" dirty="0" smtClean="0">
                <a:solidFill>
                  <a:srgbClr val="FF0000"/>
                </a:solidFill>
              </a:rPr>
              <a:t>Interviewer:       </a:t>
            </a:r>
            <a:r>
              <a:rPr lang="vi-VN" sz="2400" dirty="0" smtClean="0"/>
              <a:t>This shortage of accommodation is not easy to solve, (4) </a:t>
            </a:r>
            <a:r>
              <a:rPr lang="vi-VN" sz="2400" dirty="0"/>
              <a:t>_______________?</a:t>
            </a:r>
          </a:p>
          <a:p>
            <a:r>
              <a:rPr lang="vi-VN" sz="2400" i="1" dirty="0" smtClean="0">
                <a:solidFill>
                  <a:srgbClr val="FF0000"/>
                </a:solidFill>
              </a:rPr>
              <a:t>Guest speaker: </a:t>
            </a:r>
            <a:r>
              <a:rPr lang="vi-VN" sz="2400" dirty="0" smtClean="0"/>
              <a:t>No, it isn’t.</a:t>
            </a:r>
            <a:endParaRPr lang="vi-VN" sz="2400" dirty="0"/>
          </a:p>
        </p:txBody>
      </p:sp>
      <p:sp>
        <p:nvSpPr>
          <p:cNvPr id="5" name="Rectangle 4"/>
          <p:cNvSpPr/>
          <p:nvPr/>
        </p:nvSpPr>
        <p:spPr>
          <a:xfrm>
            <a:off x="755576" y="980728"/>
            <a:ext cx="211134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don’t they</a:t>
            </a:r>
            <a:endParaRPr lang="en-US" sz="28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96952" y="2060848"/>
            <a:ext cx="142859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isn’t it</a:t>
            </a:r>
            <a:endParaRPr lang="en-US" sz="28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73891" y="2788373"/>
            <a:ext cx="175708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can’t we</a:t>
            </a:r>
            <a:endParaRPr lang="en-US" sz="28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23941" y="4994012"/>
            <a:ext cx="90281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it</a:t>
            </a:r>
            <a:endParaRPr lang="en-US" sz="28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94091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95536" y="332656"/>
            <a:ext cx="80648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smtClean="0">
                <a:solidFill>
                  <a:prstClr val="black"/>
                </a:solidFill>
                <a:latin typeface="Calibri"/>
              </a:rPr>
              <a:t>WRAP UP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-Students learn grammar about 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980728"/>
            <a:ext cx="9144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Comparisons of quantifiers: </a:t>
            </a:r>
            <a:r>
              <a:rPr kumimoji="0" lang="en-US" sz="36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more , less / fewer correctly.</a:t>
            </a:r>
            <a:endParaRPr kumimoji="0" lang="vi-VN" sz="36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9229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516" name="Rectangle 20"/>
          <p:cNvSpPr>
            <a:spLocks noChangeArrowheads="1"/>
          </p:cNvSpPr>
          <p:nvPr/>
        </p:nvSpPr>
        <p:spPr bwMode="auto">
          <a:xfrm>
            <a:off x="609600" y="457200"/>
            <a:ext cx="7772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 eaLnBrk="1" hangingPunct="1">
              <a:defRPr/>
            </a:pPr>
            <a:r>
              <a:rPr lang="en-US" sz="3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Helve" pitchFamily="2" charset="0"/>
              </a:rPr>
              <a:t>     </a:t>
            </a:r>
            <a:r>
              <a:rPr lang="en-US" altLang="en-US" sz="3600" b="1" dirty="0" smtClean="0">
                <a:solidFill>
                  <a:srgbClr val="008000"/>
                </a:solidFill>
                <a:latin typeface="Lucida Handwriting" panose="03010101010101010101" pitchFamily="66" charset="0"/>
                <a:cs typeface="Arial" panose="020B0604020202020204" pitchFamily="34" charset="0"/>
              </a:rPr>
              <a:t>Thanks for your attention</a:t>
            </a:r>
            <a:r>
              <a:rPr lang="en-US" altLang="en-US" sz="1600" b="1" dirty="0" smtClean="0">
                <a:solidFill>
                  <a:srgbClr val="008000"/>
                </a:solidFill>
                <a:latin typeface="Lucida Handwriting" panose="03010101010101010101" pitchFamily="66" charset="0"/>
                <a:cs typeface="Arial" panose="020B0604020202020204" pitchFamily="34" charset="0"/>
              </a:rPr>
              <a:t> </a:t>
            </a:r>
            <a:endParaRPr lang="en-US" altLang="en-US" sz="1600" b="1" dirty="0">
              <a:solidFill>
                <a:srgbClr val="008000"/>
              </a:solidFill>
              <a:latin typeface="Lucida Handwriting" panose="03010101010101010101" pitchFamily="66" charset="0"/>
              <a:cs typeface="Arial" panose="020B0604020202020204" pitchFamily="34" charset="0"/>
            </a:endParaRPr>
          </a:p>
        </p:txBody>
      </p:sp>
      <p:sp>
        <p:nvSpPr>
          <p:cNvPr id="20484" name="Text Box 21"/>
          <p:cNvSpPr txBox="1">
            <a:spLocks noChangeArrowheads="1"/>
          </p:cNvSpPr>
          <p:nvPr/>
        </p:nvSpPr>
        <p:spPr bwMode="auto">
          <a:xfrm>
            <a:off x="1219200" y="1652588"/>
            <a:ext cx="7162800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4000" b="1">
                <a:solidFill>
                  <a:srgbClr val="FF0066"/>
                </a:solidFill>
                <a:latin typeface="Lucida Handwriting" panose="03010101010101010101" pitchFamily="66" charset="0"/>
                <a:cs typeface="Arial" panose="020B0604020202020204" pitchFamily="34" charset="0"/>
              </a:rPr>
              <a:t>GOODBYE</a:t>
            </a:r>
          </a:p>
          <a:p>
            <a:pPr algn="ctr" eaLnBrk="1" hangingPunct="1"/>
            <a:r>
              <a:rPr lang="en-US" altLang="en-US" sz="4000" b="1">
                <a:solidFill>
                  <a:srgbClr val="FF0066"/>
                </a:solidFill>
                <a:latin typeface="Lucida Handwriting" panose="03010101010101010101" pitchFamily="66" charset="0"/>
                <a:cs typeface="Arial" panose="020B0604020202020204" pitchFamily="34" charset="0"/>
              </a:rPr>
              <a:t>And </a:t>
            </a:r>
          </a:p>
          <a:p>
            <a:pPr algn="ctr" eaLnBrk="1" hangingPunct="1"/>
            <a:r>
              <a:rPr lang="en-US" altLang="en-US" sz="4000" b="1">
                <a:solidFill>
                  <a:srgbClr val="FF0066"/>
                </a:solidFill>
                <a:latin typeface="Lucida Handwriting" panose="03010101010101010101" pitchFamily="66" charset="0"/>
                <a:cs typeface="Arial" panose="020B0604020202020204" pitchFamily="34" charset="0"/>
              </a:rPr>
              <a:t>SEE YOU AGAIN</a:t>
            </a:r>
          </a:p>
        </p:txBody>
      </p:sp>
      <p:pic>
        <p:nvPicPr>
          <p:cNvPr id="153622" name="nho on thay co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2484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4" descr="EJ145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"/>
            <a:ext cx="9169119" cy="6858000"/>
          </a:xfrm>
          <a:prstGeom prst="rect">
            <a:avLst/>
          </a:prstGeom>
          <a:ln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961208" y="2060848"/>
            <a:ext cx="8145371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000" b="1" dirty="0" smtClean="0">
                <a:solidFill>
                  <a:schemeClr val="accent2">
                    <a:lumMod val="50000"/>
                  </a:schemeClr>
                </a:solidFill>
              </a:rPr>
              <a:t>Homework</a:t>
            </a:r>
            <a:r>
              <a:rPr lang="vi-VN" sz="5000" b="1" dirty="0" smtClean="0">
                <a:solidFill>
                  <a:schemeClr val="accent2">
                    <a:lumMod val="50000"/>
                  </a:schemeClr>
                </a:solidFill>
              </a:rPr>
              <a:t> :</a:t>
            </a:r>
            <a:endParaRPr lang="en-US" sz="50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sz="4500" dirty="0" smtClean="0">
                <a:solidFill>
                  <a:schemeClr val="accent2">
                    <a:lumMod val="50000"/>
                  </a:schemeClr>
                </a:solidFill>
              </a:rPr>
              <a:t>-</a:t>
            </a:r>
            <a:r>
              <a:rPr lang="vi-VN" sz="45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4500" dirty="0" smtClean="0">
                <a:solidFill>
                  <a:schemeClr val="accent2">
                    <a:lumMod val="50000"/>
                  </a:schemeClr>
                </a:solidFill>
              </a:rPr>
              <a:t>Learn </a:t>
            </a:r>
            <a:r>
              <a:rPr lang="en-US" sz="4500" dirty="0">
                <a:solidFill>
                  <a:schemeClr val="accent2">
                    <a:lumMod val="50000"/>
                  </a:schemeClr>
                </a:solidFill>
              </a:rPr>
              <a:t>the grammar </a:t>
            </a:r>
            <a:r>
              <a:rPr lang="en-US" sz="4500" dirty="0" smtClean="0">
                <a:solidFill>
                  <a:schemeClr val="accent2">
                    <a:lumMod val="50000"/>
                  </a:schemeClr>
                </a:solidFill>
              </a:rPr>
              <a:t>rules</a:t>
            </a:r>
            <a:r>
              <a:rPr lang="vi-VN" sz="4500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en-US" sz="45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vi-VN" sz="4500" dirty="0" smtClean="0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en-US" sz="4500" dirty="0" smtClean="0">
                <a:solidFill>
                  <a:schemeClr val="accent2">
                    <a:lumMod val="50000"/>
                  </a:schemeClr>
                </a:solidFill>
              </a:rPr>
              <a:t>Prepare </a:t>
            </a:r>
            <a:r>
              <a:rPr lang="en-US" sz="4500" dirty="0">
                <a:solidFill>
                  <a:schemeClr val="accent2">
                    <a:lumMod val="50000"/>
                  </a:schemeClr>
                </a:solidFill>
              </a:rPr>
              <a:t>for </a:t>
            </a:r>
            <a:r>
              <a:rPr lang="en-US" sz="4500" dirty="0" smtClean="0">
                <a:solidFill>
                  <a:schemeClr val="accent2">
                    <a:lumMod val="50000"/>
                  </a:schemeClr>
                </a:solidFill>
              </a:rPr>
              <a:t>next lesson-Practice</a:t>
            </a:r>
            <a:r>
              <a:rPr lang="vi-VN" sz="4500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en-US" sz="45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077105"/>
      </p:ext>
    </p:extLst>
  </p:cSld>
  <p:clrMapOvr>
    <a:masterClrMapping/>
  </p:clrMapOvr>
  <p:transition spd="slow" advClick="0">
    <p:split orient="vert" dir="in"/>
    <p:sndAc>
      <p:stSnd>
        <p:snd r:embed="rId3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3239" fill="hold"/>
                                        <p:tgtEl>
                                          <p:spTgt spid="15362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362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581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NEN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23850" y="-27384"/>
            <a:ext cx="9467850" cy="6858000"/>
          </a:xfrm>
          <a:prstGeom prst="rect">
            <a:avLst/>
          </a:prstGeom>
          <a:noFill/>
          <a:effectLst>
            <a:outerShdw dist="35921" dir="18900000" algn="ctr" rotWithShape="0">
              <a:srgbClr val="808080"/>
            </a:outerShdw>
          </a:effectLst>
        </p:spPr>
      </p:pic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685800" y="990600"/>
            <a:ext cx="7848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000" b="1" dirty="0">
                <a:solidFill>
                  <a:schemeClr val="tx2"/>
                </a:solidFill>
                <a:latin typeface=".VnArial" pitchFamily="34" charset="0"/>
              </a:rPr>
              <a:t/>
            </a:r>
            <a:br>
              <a:rPr lang="en-US" sz="4000" b="1" dirty="0">
                <a:solidFill>
                  <a:schemeClr val="tx2"/>
                </a:solidFill>
                <a:latin typeface=".VnArial" pitchFamily="34" charset="0"/>
              </a:rPr>
            </a:br>
            <a:r>
              <a:rPr lang="en-US" sz="4000" b="1" dirty="0">
                <a:solidFill>
                  <a:schemeClr val="tx2"/>
                </a:solidFill>
                <a:latin typeface=".VnArial" pitchFamily="34" charset="0"/>
              </a:rPr>
              <a:t/>
            </a:r>
            <a:br>
              <a:rPr lang="en-US" sz="4000" b="1" dirty="0">
                <a:solidFill>
                  <a:schemeClr val="tx2"/>
                </a:solidFill>
                <a:latin typeface=".VnArial" pitchFamily="34" charset="0"/>
              </a:rPr>
            </a:br>
            <a:r>
              <a:rPr lang="en-US" sz="4000" b="1" dirty="0">
                <a:solidFill>
                  <a:schemeClr val="tx2"/>
                </a:solidFill>
                <a:latin typeface=".VnArial" pitchFamily="34" charset="0"/>
              </a:rPr>
              <a:t/>
            </a:r>
            <a:br>
              <a:rPr lang="en-US" sz="4000" b="1" dirty="0">
                <a:solidFill>
                  <a:schemeClr val="tx2"/>
                </a:solidFill>
                <a:latin typeface=".VnArial" pitchFamily="34" charset="0"/>
              </a:rPr>
            </a:br>
            <a:r>
              <a:rPr lang="en-US" sz="4000" b="1" dirty="0">
                <a:solidFill>
                  <a:schemeClr val="tx2"/>
                </a:solidFill>
                <a:latin typeface=".VnArial" pitchFamily="34" charset="0"/>
              </a:rPr>
              <a:t/>
            </a:r>
            <a:br>
              <a:rPr lang="en-US" sz="4000" b="1" dirty="0">
                <a:solidFill>
                  <a:schemeClr val="tx2"/>
                </a:solidFill>
                <a:latin typeface=".VnArial" pitchFamily="34" charset="0"/>
              </a:rPr>
            </a:br>
            <a:r>
              <a:rPr lang="en-US" sz="4000" b="1" dirty="0">
                <a:solidFill>
                  <a:schemeClr val="tx2"/>
                </a:solidFill>
                <a:latin typeface=".VnArial" pitchFamily="34" charset="0"/>
              </a:rPr>
              <a:t/>
            </a:r>
            <a:br>
              <a:rPr lang="en-US" sz="4000" b="1" dirty="0">
                <a:solidFill>
                  <a:schemeClr val="tx2"/>
                </a:solidFill>
                <a:latin typeface=".VnArial" pitchFamily="34" charset="0"/>
              </a:rPr>
            </a:br>
            <a:endParaRPr lang="en-US" sz="4000" b="1" dirty="0">
              <a:solidFill>
                <a:schemeClr val="tx2"/>
              </a:solidFill>
              <a:latin typeface=".VnArial" pitchFamily="34" charset="0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323453" y="1919154"/>
            <a:ext cx="31242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5000" b="1" dirty="0">
                <a:solidFill>
                  <a:srgbClr val="800080"/>
                </a:solidFill>
                <a:latin typeface=".VnAristote" pitchFamily="34" charset="0"/>
              </a:rPr>
              <a:t>Unit </a:t>
            </a:r>
            <a:r>
              <a:rPr lang="en-US" sz="5000" b="1" dirty="0" smtClean="0">
                <a:solidFill>
                  <a:srgbClr val="800080"/>
                </a:solidFill>
                <a:latin typeface=".VnAristote" pitchFamily="34" charset="0"/>
              </a:rPr>
              <a:t>12</a:t>
            </a:r>
            <a:r>
              <a:rPr lang="vi-VN" sz="5000" b="1" dirty="0" smtClean="0">
                <a:solidFill>
                  <a:srgbClr val="800080"/>
                </a:solidFill>
                <a:latin typeface=".VnAristote" pitchFamily="34" charset="0"/>
              </a:rPr>
              <a:t>:</a:t>
            </a:r>
            <a:endParaRPr lang="en-US" sz="5000" b="1" dirty="0">
              <a:solidFill>
                <a:srgbClr val="800080"/>
              </a:solidFill>
              <a:latin typeface=".VnAristote" pitchFamily="34" charset="0"/>
            </a:endParaRP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539552" y="2652008"/>
            <a:ext cx="9396413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000" b="1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An overcrowded world</a:t>
            </a:r>
          </a:p>
          <a:p>
            <a:pPr algn="ctr"/>
            <a:r>
              <a:rPr lang="en-US" sz="6000" b="1" dirty="0">
                <a:solidFill>
                  <a:srgbClr val="0000CC"/>
                </a:solidFill>
                <a:latin typeface=".VnRevue" pitchFamily="34" charset="0"/>
              </a:rPr>
              <a:t>  </a:t>
            </a:r>
          </a:p>
        </p:txBody>
      </p:sp>
      <p:pic>
        <p:nvPicPr>
          <p:cNvPr id="29702" name="Picture 6" descr="XMASCA~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9000" y="5334000"/>
            <a:ext cx="2743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1763688" y="3525976"/>
            <a:ext cx="60960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63500" dir="2212194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vi-VN" sz="4000" b="1" dirty="0" smtClean="0">
                <a:solidFill>
                  <a:srgbClr val="FF00FF"/>
                </a:solidFill>
              </a:rPr>
              <a:t>Lesson</a:t>
            </a:r>
            <a:r>
              <a:rPr lang="en-US" sz="4000" b="1" dirty="0" smtClean="0">
                <a:solidFill>
                  <a:srgbClr val="FF00FF"/>
                </a:solidFill>
              </a:rPr>
              <a:t> </a:t>
            </a:r>
            <a:r>
              <a:rPr lang="vi-VN" sz="4000" b="1" dirty="0">
                <a:solidFill>
                  <a:srgbClr val="FF00FF"/>
                </a:solidFill>
              </a:rPr>
              <a:t>3</a:t>
            </a:r>
            <a:r>
              <a:rPr lang="en-US" sz="4000" b="1" dirty="0" smtClean="0">
                <a:solidFill>
                  <a:srgbClr val="FF00FF"/>
                </a:solidFill>
              </a:rPr>
              <a:t>:  </a:t>
            </a:r>
            <a:endParaRPr lang="en-US" sz="4000" b="1" dirty="0">
              <a:solidFill>
                <a:srgbClr val="FF00FF"/>
              </a:solidFill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4000" b="1" dirty="0">
                <a:solidFill>
                  <a:srgbClr val="FF00FF"/>
                </a:solidFill>
              </a:rPr>
              <a:t>A CLOSER LOOK </a:t>
            </a:r>
            <a:r>
              <a:rPr lang="vi-VN" sz="4000" b="1" dirty="0" smtClean="0">
                <a:solidFill>
                  <a:srgbClr val="FF00FF"/>
                </a:solidFill>
              </a:rPr>
              <a:t>2</a:t>
            </a:r>
            <a:endParaRPr lang="en-US" sz="4000" b="1" dirty="0">
              <a:solidFill>
                <a:srgbClr val="FF00FF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87624" y="1556792"/>
            <a:ext cx="5832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</a:rPr>
              <a:t>PERIOD 96</a:t>
            </a:r>
            <a:endParaRPr lang="en-US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073861"/>
      </p:ext>
    </p:extLst>
  </p:cSld>
  <p:clrMapOvr>
    <a:masterClrMapping/>
  </p:clrMapOvr>
  <p:transition>
    <p:sndAc>
      <p:stSnd>
        <p:snd r:embed="rId2" name="nhac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95536" y="332656"/>
            <a:ext cx="80648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OBJECTIVES</a:t>
            </a:r>
          </a:p>
          <a:p>
            <a:r>
              <a:rPr lang="en-US" sz="3200" dirty="0" smtClean="0"/>
              <a:t>-Students learn grammar about  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980728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dirty="0"/>
          </a:p>
          <a:p>
            <a:pPr algn="ctr"/>
            <a:r>
              <a:rPr lang="en-US" sz="3600" dirty="0" smtClean="0"/>
              <a:t>Comparisons </a:t>
            </a:r>
            <a:r>
              <a:rPr lang="en-US" sz="3600" dirty="0" smtClean="0"/>
              <a:t>of quantifiers: </a:t>
            </a:r>
            <a:r>
              <a:rPr lang="en-US" sz="3600" i="1" dirty="0" smtClean="0"/>
              <a:t>more , less / fewer</a:t>
            </a:r>
            <a:endParaRPr lang="vi-VN" sz="3600" i="1" dirty="0"/>
          </a:p>
        </p:txBody>
      </p:sp>
    </p:spTree>
    <p:extLst>
      <p:ext uri="{BB962C8B-B14F-4D97-AF65-F5344CB8AC3E}">
        <p14:creationId xmlns:p14="http://schemas.microsoft.com/office/powerpoint/2010/main" val="3307214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2"/>
            <a:ext cx="9144000" cy="4762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81328"/>
            <a:ext cx="9144000" cy="4762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843802" y="476672"/>
            <a:ext cx="34563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i="1" u="sng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28000" endPos="45000" dist="1000" dir="5400000" sy="-100000" algn="bl" rotWithShape="0"/>
                </a:effectLst>
              </a:rPr>
              <a:t>Grammar</a:t>
            </a:r>
            <a:endParaRPr lang="en-US" sz="5400" b="1" i="1" u="sng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1400002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Comparisons of quantifiers: </a:t>
            </a:r>
            <a:r>
              <a:rPr lang="en-US" sz="3600" b="1" i="1" dirty="0" smtClean="0"/>
              <a:t>more , less / fewer</a:t>
            </a:r>
            <a:endParaRPr lang="vi-VN" sz="3600" b="1" i="1" dirty="0"/>
          </a:p>
        </p:txBody>
      </p:sp>
      <p:sp>
        <p:nvSpPr>
          <p:cNvPr id="7" name="TextBox 6"/>
          <p:cNvSpPr txBox="1"/>
          <p:nvPr/>
        </p:nvSpPr>
        <p:spPr>
          <a:xfrm>
            <a:off x="179512" y="2276872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 Read the sentences.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2918554"/>
            <a:ext cx="9144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vi-VN" sz="3600" dirty="0" smtClean="0"/>
              <a:t>Children in the slums have </a:t>
            </a:r>
            <a:r>
              <a:rPr lang="vi-VN" sz="3600" u="sng" dirty="0" smtClean="0"/>
              <a:t>more diseases than</a:t>
            </a:r>
            <a:r>
              <a:rPr lang="vi-VN" sz="3600" dirty="0" smtClean="0"/>
              <a:t> those in wealthy areas.</a:t>
            </a:r>
          </a:p>
          <a:p>
            <a:pPr marL="342900" indent="-342900">
              <a:buAutoNum type="arabicPeriod"/>
            </a:pPr>
            <a:endParaRPr lang="vi-VN" sz="3600" dirty="0"/>
          </a:p>
          <a:p>
            <a:pPr marL="342900" indent="-342900">
              <a:buAutoNum type="arabicPeriod"/>
            </a:pPr>
            <a:r>
              <a:rPr lang="vi-VN" sz="3600" dirty="0" smtClean="0"/>
              <a:t>The countryside has </a:t>
            </a:r>
            <a:r>
              <a:rPr lang="vi-VN" sz="3600" u="sng" dirty="0" smtClean="0"/>
              <a:t>fewer problems than</a:t>
            </a:r>
            <a:r>
              <a:rPr lang="vi-VN" sz="3600" dirty="0" smtClean="0"/>
              <a:t> a big city.</a:t>
            </a:r>
            <a:endParaRPr lang="vi-VN" sz="3600" dirty="0"/>
          </a:p>
        </p:txBody>
      </p:sp>
    </p:spTree>
    <p:extLst>
      <p:ext uri="{BB962C8B-B14F-4D97-AF65-F5344CB8AC3E}">
        <p14:creationId xmlns:p14="http://schemas.microsoft.com/office/powerpoint/2010/main" val="239463631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2"/>
            <a:ext cx="9144000" cy="4762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81328"/>
            <a:ext cx="9144000" cy="47625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82425" y="836712"/>
            <a:ext cx="8834746" cy="108012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 smtClean="0"/>
              <a:t>Comparisons of quantifiers</a:t>
            </a:r>
            <a:endParaRPr lang="vi-VN" sz="2800" b="1" dirty="0"/>
          </a:p>
        </p:txBody>
      </p:sp>
      <p:sp>
        <p:nvSpPr>
          <p:cNvPr id="11" name="Rectangle 10"/>
          <p:cNvSpPr/>
          <p:nvPr/>
        </p:nvSpPr>
        <p:spPr>
          <a:xfrm>
            <a:off x="182425" y="1916832"/>
            <a:ext cx="1548172" cy="1800200"/>
          </a:xfrm>
          <a:prstGeom prst="rect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800" dirty="0" smtClean="0">
                <a:solidFill>
                  <a:schemeClr val="tx1"/>
                </a:solidFill>
              </a:rPr>
              <a:t>&gt;</a:t>
            </a:r>
            <a:endParaRPr lang="vi-VN" sz="88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82425" y="3717954"/>
            <a:ext cx="1534674" cy="1800200"/>
          </a:xfrm>
          <a:prstGeom prst="rect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8800" dirty="0" smtClean="0">
                <a:solidFill>
                  <a:schemeClr val="tx1"/>
                </a:solidFill>
              </a:rPr>
              <a:t>&lt;</a:t>
            </a:r>
            <a:endParaRPr lang="vi-VN" sz="88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717099" y="1915910"/>
            <a:ext cx="7300072" cy="1801122"/>
          </a:xfrm>
          <a:prstGeom prst="rect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dirty="0" smtClean="0">
                <a:solidFill>
                  <a:schemeClr val="tx1"/>
                </a:solidFill>
              </a:rPr>
              <a:t>traffic, pollution, food,...</a:t>
            </a:r>
            <a:endParaRPr lang="vi-VN" sz="2400" dirty="0">
              <a:solidFill>
                <a:schemeClr val="tx1"/>
              </a:solidFill>
            </a:endParaRPr>
          </a:p>
          <a:p>
            <a:pPr algn="ctr"/>
            <a:r>
              <a:rPr lang="vi-VN" sz="2400" b="1" dirty="0" smtClean="0">
                <a:solidFill>
                  <a:schemeClr val="tx1"/>
                </a:solidFill>
              </a:rPr>
              <a:t>more _____________________________ than</a:t>
            </a:r>
          </a:p>
          <a:p>
            <a:pPr algn="ctr"/>
            <a:r>
              <a:rPr lang="vi-VN" sz="2400" dirty="0" smtClean="0">
                <a:solidFill>
                  <a:schemeClr val="tx1"/>
                </a:solidFill>
              </a:rPr>
              <a:t>problems, solutions,...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717099" y="3717032"/>
            <a:ext cx="7300072" cy="1801122"/>
          </a:xfrm>
          <a:prstGeom prst="rect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400" b="1" dirty="0" smtClean="0">
                <a:solidFill>
                  <a:schemeClr val="tx1"/>
                </a:solidFill>
              </a:rPr>
              <a:t>    less              </a:t>
            </a:r>
            <a:r>
              <a:rPr lang="vi-VN" sz="2400" dirty="0" smtClean="0">
                <a:solidFill>
                  <a:schemeClr val="tx1"/>
                </a:solidFill>
              </a:rPr>
              <a:t>nutrition, clean water,...</a:t>
            </a:r>
          </a:p>
          <a:p>
            <a:r>
              <a:rPr lang="vi-VN" sz="2400" b="1" dirty="0">
                <a:solidFill>
                  <a:schemeClr val="tx1"/>
                </a:solidFill>
              </a:rPr>
              <a:t> </a:t>
            </a:r>
            <a:r>
              <a:rPr lang="vi-VN" sz="2400" b="1" dirty="0" smtClean="0">
                <a:solidFill>
                  <a:schemeClr val="tx1"/>
                </a:solidFill>
              </a:rPr>
              <a:t>   _____         ________________________ than</a:t>
            </a:r>
          </a:p>
          <a:p>
            <a:r>
              <a:rPr lang="vi-VN" sz="2400" b="1" dirty="0" smtClean="0">
                <a:solidFill>
                  <a:schemeClr val="tx1"/>
                </a:solidFill>
              </a:rPr>
              <a:t>    fewer            </a:t>
            </a:r>
            <a:r>
              <a:rPr lang="vi-VN" sz="2400" dirty="0" smtClean="0">
                <a:solidFill>
                  <a:schemeClr val="tx1"/>
                </a:solidFill>
              </a:rPr>
              <a:t>diseases, criminals,... </a:t>
            </a:r>
            <a:endParaRPr lang="vi-VN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2268164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2"/>
            <a:ext cx="9144000" cy="4762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81328"/>
            <a:ext cx="9144000" cy="47625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476672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2a. Read the information about the two cities.</a:t>
            </a:r>
          </a:p>
        </p:txBody>
      </p:sp>
      <p:sp>
        <p:nvSpPr>
          <p:cNvPr id="5" name="AutoShape 2" descr="http://www2.vietbao.vn/images/vn75/phong-su/75159955-119576_mdf99273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AutoShape 4" descr="http://www2.vietbao.vn/images/vn75/phong-su/75159955-119576_mdf992732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7" name="AutoShape 6" descr="http://www2.vietbao.vn/images/vn75/phong-su/75159955-119576_mdf992732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8" name="Horizontal Scroll 7"/>
          <p:cNvSpPr/>
          <p:nvPr/>
        </p:nvSpPr>
        <p:spPr>
          <a:xfrm>
            <a:off x="83567" y="3511443"/>
            <a:ext cx="4416425" cy="2581853"/>
          </a:xfrm>
          <a:prstGeom prst="horizontalScroll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1600" b="1" dirty="0" smtClean="0">
                <a:solidFill>
                  <a:schemeClr val="tx1"/>
                </a:solidFill>
              </a:rPr>
              <a:t>Brumba</a:t>
            </a:r>
          </a:p>
          <a:p>
            <a:r>
              <a:rPr lang="vi-VN" sz="1600" dirty="0" smtClean="0">
                <a:solidFill>
                  <a:schemeClr val="tx1"/>
                </a:solidFill>
              </a:rPr>
              <a:t>Density: 4,509 people/km2</a:t>
            </a:r>
          </a:p>
          <a:p>
            <a:r>
              <a:rPr lang="vi-VN" sz="1600" dirty="0" smtClean="0">
                <a:solidFill>
                  <a:schemeClr val="tx1"/>
                </a:solidFill>
              </a:rPr>
              <a:t>Accommodation: 57% in slums</a:t>
            </a:r>
          </a:p>
          <a:p>
            <a:r>
              <a:rPr lang="vi-VN" sz="1600" dirty="0" smtClean="0">
                <a:solidFill>
                  <a:schemeClr val="tx1"/>
                </a:solidFill>
              </a:rPr>
              <a:t>Average earnings: 4$/day</a:t>
            </a:r>
          </a:p>
          <a:p>
            <a:r>
              <a:rPr lang="vi-VN" sz="1600" dirty="0" smtClean="0">
                <a:solidFill>
                  <a:schemeClr val="tx1"/>
                </a:solidFill>
              </a:rPr>
              <a:t>Enough food: 45% population</a:t>
            </a:r>
          </a:p>
          <a:p>
            <a:r>
              <a:rPr lang="vi-VN" sz="1600" dirty="0" smtClean="0">
                <a:solidFill>
                  <a:schemeClr val="tx1"/>
                </a:solidFill>
              </a:rPr>
              <a:t>Children over ten going to school: 71%</a:t>
            </a:r>
            <a:endParaRPr lang="vi-VN" sz="1600" dirty="0">
              <a:solidFill>
                <a:schemeClr val="tx1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67" y="1051625"/>
            <a:ext cx="4416425" cy="2233360"/>
          </a:xfrm>
          <a:prstGeom prst="rect">
            <a:avLst/>
          </a:prstGeom>
        </p:spPr>
      </p:pic>
      <p:sp>
        <p:nvSpPr>
          <p:cNvPr id="12" name="Horizontal Scroll 11"/>
          <p:cNvSpPr/>
          <p:nvPr/>
        </p:nvSpPr>
        <p:spPr>
          <a:xfrm>
            <a:off x="4644008" y="3511443"/>
            <a:ext cx="4416425" cy="2581853"/>
          </a:xfrm>
          <a:prstGeom prst="horizontalScroll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vi-VN" sz="1600" b="1" dirty="0" smtClean="0">
                <a:solidFill>
                  <a:schemeClr val="tx1"/>
                </a:solidFill>
              </a:rPr>
              <a:t>Crystal</a:t>
            </a:r>
          </a:p>
          <a:p>
            <a:r>
              <a:rPr lang="vi-VN" sz="1600" dirty="0" smtClean="0">
                <a:solidFill>
                  <a:schemeClr val="tx1"/>
                </a:solidFill>
              </a:rPr>
              <a:t>Density: 928 people/km2</a:t>
            </a:r>
          </a:p>
          <a:p>
            <a:r>
              <a:rPr lang="vi-VN" sz="1600" dirty="0" smtClean="0">
                <a:solidFill>
                  <a:schemeClr val="tx1"/>
                </a:solidFill>
              </a:rPr>
              <a:t>Accommodation: 3% in slums</a:t>
            </a:r>
          </a:p>
          <a:p>
            <a:r>
              <a:rPr lang="vi-VN" sz="1600" dirty="0" smtClean="0">
                <a:solidFill>
                  <a:schemeClr val="tx1"/>
                </a:solidFill>
              </a:rPr>
              <a:t>Average earnings: 66$/day</a:t>
            </a:r>
          </a:p>
          <a:p>
            <a:r>
              <a:rPr lang="vi-VN" sz="1600" dirty="0" smtClean="0">
                <a:solidFill>
                  <a:schemeClr val="tx1"/>
                </a:solidFill>
              </a:rPr>
              <a:t>Enough food: 98% population</a:t>
            </a:r>
          </a:p>
          <a:p>
            <a:r>
              <a:rPr lang="vi-VN" sz="1600" dirty="0" smtClean="0">
                <a:solidFill>
                  <a:schemeClr val="tx1"/>
                </a:solidFill>
              </a:rPr>
              <a:t>Children over ten going to school: 98%</a:t>
            </a:r>
            <a:endParaRPr lang="vi-VN" sz="1600" dirty="0">
              <a:solidFill>
                <a:schemeClr val="tx1"/>
              </a:solidFill>
            </a:endParaRP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051625"/>
            <a:ext cx="4416425" cy="2233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01683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2"/>
            <a:ext cx="9144000" cy="4762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81328"/>
            <a:ext cx="9144000" cy="47625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476672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2b. Read the comparisons of the two cities, and decide if they are true. If they are not, correct them.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-953" y="1484784"/>
            <a:ext cx="5005001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 smtClean="0">
                <a:latin typeface="+mj-lt"/>
              </a:rPr>
              <a:t>1.  In Brumba, there are more people</a:t>
            </a:r>
          </a:p>
          <a:p>
            <a:r>
              <a:rPr lang="vi-VN" sz="2000" dirty="0" smtClean="0">
                <a:latin typeface="+mj-lt"/>
              </a:rPr>
              <a:t>per square kilometre.</a:t>
            </a:r>
          </a:p>
          <a:p>
            <a:endParaRPr lang="vi-VN" sz="2000" dirty="0" smtClean="0">
              <a:latin typeface="+mj-lt"/>
            </a:endParaRPr>
          </a:p>
          <a:p>
            <a:r>
              <a:rPr lang="vi-VN" sz="2000" dirty="0" smtClean="0">
                <a:latin typeface="+mj-lt"/>
              </a:rPr>
              <a:t>2.  In Brumba, fewer people live in slums.</a:t>
            </a:r>
          </a:p>
          <a:p>
            <a:pPr marL="457200" indent="-457200">
              <a:buAutoNum type="arabicPeriod" startAt="2"/>
            </a:pPr>
            <a:endParaRPr lang="vi-VN" sz="2000" dirty="0" smtClean="0">
              <a:latin typeface="+mj-lt"/>
            </a:endParaRPr>
          </a:p>
          <a:p>
            <a:pPr marL="457200" indent="-457200">
              <a:buAutoNum type="arabicPeriod" startAt="2"/>
            </a:pPr>
            <a:endParaRPr lang="vi-VN" sz="2000" dirty="0" smtClean="0">
              <a:latin typeface="+mj-lt"/>
            </a:endParaRPr>
          </a:p>
          <a:p>
            <a:r>
              <a:rPr lang="vi-VN" sz="2000" dirty="0" smtClean="0">
                <a:latin typeface="+mj-lt"/>
              </a:rPr>
              <a:t>3.  People in Crystal earn less per day.</a:t>
            </a:r>
          </a:p>
          <a:p>
            <a:pPr marL="457200" indent="-457200">
              <a:buAutoNum type="arabicPeriod" startAt="3"/>
            </a:pPr>
            <a:endParaRPr lang="vi-VN" sz="2000" dirty="0" smtClean="0">
              <a:latin typeface="+mj-lt"/>
            </a:endParaRPr>
          </a:p>
          <a:p>
            <a:endParaRPr lang="vi-VN" sz="2000" dirty="0" smtClean="0">
              <a:latin typeface="+mj-lt"/>
            </a:endParaRPr>
          </a:p>
          <a:p>
            <a:r>
              <a:rPr lang="vi-VN" sz="2000" dirty="0" smtClean="0">
                <a:latin typeface="+mj-lt"/>
              </a:rPr>
              <a:t>4.  More people in Crystal have enough food.</a:t>
            </a:r>
          </a:p>
          <a:p>
            <a:pPr marL="457200" indent="-457200">
              <a:buAutoNum type="arabicPeriod" startAt="4"/>
            </a:pPr>
            <a:endParaRPr lang="vi-VN" sz="2000" dirty="0" smtClean="0">
              <a:latin typeface="+mj-lt"/>
            </a:endParaRPr>
          </a:p>
          <a:p>
            <a:r>
              <a:rPr lang="vi-VN" sz="2000" dirty="0" smtClean="0">
                <a:latin typeface="+mj-lt"/>
              </a:rPr>
              <a:t>5.  In Brumba, fewer children over ten </a:t>
            </a:r>
          </a:p>
          <a:p>
            <a:r>
              <a:rPr lang="vi-VN" sz="2000" dirty="0" smtClean="0">
                <a:latin typeface="+mj-lt"/>
              </a:rPr>
              <a:t>go to school.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17243" y="1484784"/>
            <a:ext cx="2915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Symbol"/>
              <a:buChar char="Þ"/>
            </a:pPr>
            <a:r>
              <a:rPr lang="vi-VN" sz="2000" dirty="0" smtClean="0">
                <a:latin typeface="+mj-lt"/>
              </a:rPr>
              <a:t>Correct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17243" y="4221088"/>
            <a:ext cx="2915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Symbol"/>
              <a:buChar char="Þ"/>
            </a:pPr>
            <a:r>
              <a:rPr lang="vi-VN" sz="2000" dirty="0" smtClean="0">
                <a:latin typeface="+mj-lt"/>
              </a:rPr>
              <a:t>Correct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16016" y="3331443"/>
            <a:ext cx="42730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Symbol"/>
              <a:buChar char="Þ"/>
            </a:pPr>
            <a:r>
              <a:rPr lang="vi-VN" sz="2000" dirty="0" smtClean="0">
                <a:latin typeface="+mj-lt"/>
              </a:rPr>
              <a:t>Incorrect</a:t>
            </a:r>
          </a:p>
          <a:p>
            <a:pPr marL="342900" indent="-342900">
              <a:buFont typeface="Symbol"/>
              <a:buChar char="Þ"/>
            </a:pPr>
            <a:r>
              <a:rPr lang="vi-VN" sz="2000" dirty="0">
                <a:latin typeface="+mj-lt"/>
              </a:rPr>
              <a:t>People in </a:t>
            </a:r>
            <a:r>
              <a:rPr lang="vi-VN" sz="2000" dirty="0" smtClean="0">
                <a:latin typeface="+mj-lt"/>
              </a:rPr>
              <a:t>Crystal earn </a:t>
            </a:r>
            <a:r>
              <a:rPr lang="vi-VN" sz="2000" dirty="0">
                <a:latin typeface="+mj-lt"/>
              </a:rPr>
              <a:t>more per day</a:t>
            </a:r>
            <a:r>
              <a:rPr lang="vi-VN" sz="2000" dirty="0" smtClean="0">
                <a:latin typeface="+mj-lt"/>
              </a:rPr>
              <a:t>.</a:t>
            </a:r>
            <a:endParaRPr lang="vi-VN" sz="20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16016" y="2420888"/>
            <a:ext cx="46085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Symbol"/>
              <a:buChar char="Þ"/>
            </a:pPr>
            <a:r>
              <a:rPr lang="vi-VN" sz="2000" dirty="0" smtClean="0">
                <a:latin typeface="+mj-lt"/>
              </a:rPr>
              <a:t>Incorrect</a:t>
            </a:r>
          </a:p>
          <a:p>
            <a:pPr marL="342900" indent="-342900">
              <a:buFont typeface="Symbol"/>
              <a:buChar char="Þ"/>
            </a:pPr>
            <a:r>
              <a:rPr lang="vi-VN" sz="2000" dirty="0" smtClean="0">
                <a:latin typeface="+mj-lt"/>
              </a:rPr>
              <a:t>In Brumba, more people live in slums.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28184" y="4869160"/>
            <a:ext cx="2915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Symbol"/>
              <a:buChar char="Þ"/>
            </a:pPr>
            <a:r>
              <a:rPr lang="vi-VN" sz="2000" dirty="0" smtClean="0">
                <a:latin typeface="+mj-lt"/>
              </a:rPr>
              <a:t>Correct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4749196" y="1412776"/>
            <a:ext cx="0" cy="43924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987281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2"/>
            <a:ext cx="9144000" cy="4762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81328"/>
            <a:ext cx="9144000" cy="47625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5496" y="764704"/>
            <a:ext cx="91440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3. Fill the sentences with </a:t>
            </a:r>
            <a:r>
              <a:rPr lang="vi-VN" sz="25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more, less </a:t>
            </a:r>
            <a:r>
              <a:rPr lang="vi-VN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or</a:t>
            </a:r>
            <a:r>
              <a:rPr lang="vi-VN" sz="25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fewer</a:t>
            </a:r>
            <a:r>
              <a:rPr lang="vi-VN" sz="25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520" y="1513815"/>
            <a:ext cx="9144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vi-VN" sz="2200" dirty="0" smtClean="0"/>
              <a:t>February has ________ days than January.</a:t>
            </a:r>
          </a:p>
          <a:p>
            <a:pPr marL="342900" indent="-342900">
              <a:buAutoNum type="arabicPeriod"/>
            </a:pPr>
            <a:endParaRPr lang="vi-VN" sz="2200" dirty="0" smtClean="0"/>
          </a:p>
          <a:p>
            <a:pPr marL="342900" indent="-342900">
              <a:buAutoNum type="arabicPeriod"/>
            </a:pPr>
            <a:r>
              <a:rPr lang="vi-VN" sz="2200" dirty="0" smtClean="0"/>
              <a:t>Overpopulation is causing ________ problems than we can imagine.</a:t>
            </a:r>
          </a:p>
          <a:p>
            <a:pPr marL="342900" indent="-342900">
              <a:buAutoNum type="arabicPeriod"/>
            </a:pPr>
            <a:endParaRPr lang="vi-VN" sz="2200" dirty="0" smtClean="0"/>
          </a:p>
          <a:p>
            <a:pPr marL="342900" indent="-342900">
              <a:buAutoNum type="arabicPeriod"/>
            </a:pPr>
            <a:r>
              <a:rPr lang="vi-VN" sz="2200" dirty="0" smtClean="0"/>
              <a:t>Big cities suffer ________ pollution than the countryside.</a:t>
            </a:r>
          </a:p>
          <a:p>
            <a:pPr marL="342900" indent="-342900">
              <a:buAutoNum type="arabicPeriod"/>
            </a:pPr>
            <a:endParaRPr lang="vi-VN" sz="2200" dirty="0" smtClean="0"/>
          </a:p>
          <a:p>
            <a:pPr marL="342900" indent="-342900">
              <a:buAutoNum type="arabicPeriod"/>
            </a:pPr>
            <a:r>
              <a:rPr lang="vi-VN" sz="2200" dirty="0" smtClean="0"/>
              <a:t>A teacher needs ________ calories than a farmer.</a:t>
            </a:r>
          </a:p>
          <a:p>
            <a:pPr marL="342900" indent="-342900">
              <a:buAutoNum type="arabicPeriod"/>
            </a:pPr>
            <a:endParaRPr lang="vi-VN" sz="2200" dirty="0" smtClean="0"/>
          </a:p>
          <a:p>
            <a:pPr marL="342900" indent="-342900">
              <a:buAutoNum type="arabicPeriod"/>
            </a:pPr>
            <a:r>
              <a:rPr lang="vi-VN" sz="2200" dirty="0" smtClean="0"/>
              <a:t>A healthy child requires ________ care than a sick one.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39752" y="1484784"/>
            <a:ext cx="10081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200" dirty="0" smtClean="0">
                <a:solidFill>
                  <a:srgbClr val="7030A0"/>
                </a:solidFill>
              </a:rPr>
              <a:t>fewer</a:t>
            </a:r>
            <a:endParaRPr lang="vi-VN" sz="2200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27784" y="3502169"/>
            <a:ext cx="10081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200" dirty="0" smtClean="0">
                <a:solidFill>
                  <a:srgbClr val="7030A0"/>
                </a:solidFill>
              </a:rPr>
              <a:t>fewer</a:t>
            </a:r>
            <a:endParaRPr lang="vi-VN" sz="2200" dirty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72758" y="2132856"/>
            <a:ext cx="10081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200" dirty="0" smtClean="0">
                <a:solidFill>
                  <a:srgbClr val="7030A0"/>
                </a:solidFill>
              </a:rPr>
              <a:t>more</a:t>
            </a:r>
            <a:endParaRPr lang="vi-VN" sz="2200" dirty="0">
              <a:solidFill>
                <a:srgbClr val="7030A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83768" y="2854097"/>
            <a:ext cx="10081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200" dirty="0" smtClean="0">
                <a:solidFill>
                  <a:srgbClr val="7030A0"/>
                </a:solidFill>
              </a:rPr>
              <a:t>more</a:t>
            </a:r>
            <a:endParaRPr lang="vi-VN" sz="2200" dirty="0">
              <a:solidFill>
                <a:srgbClr val="7030A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11561" y="4184756"/>
            <a:ext cx="10081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200" dirty="0" smtClean="0">
                <a:solidFill>
                  <a:srgbClr val="7030A0"/>
                </a:solidFill>
              </a:rPr>
              <a:t>less</a:t>
            </a:r>
            <a:endParaRPr lang="vi-VN" sz="22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58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2"/>
            <a:ext cx="9144000" cy="4762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81328"/>
            <a:ext cx="9144000" cy="47625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74554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Tag questions</a:t>
            </a:r>
            <a:endParaRPr lang="vi-VN" sz="28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383159"/>
            <a:ext cx="2627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/>
              <a:t>S</a:t>
            </a:r>
            <a:r>
              <a:rPr lang="en-US" sz="2400" i="1" dirty="0" smtClean="0"/>
              <a:t>tudy the example:</a:t>
            </a:r>
          </a:p>
        </p:txBody>
      </p:sp>
      <p:sp>
        <p:nvSpPr>
          <p:cNvPr id="6" name="Rounded Rectangular Callout 5"/>
          <p:cNvSpPr/>
          <p:nvPr/>
        </p:nvSpPr>
        <p:spPr>
          <a:xfrm>
            <a:off x="1557265" y="2258736"/>
            <a:ext cx="2285054" cy="1242272"/>
          </a:xfrm>
          <a:prstGeom prst="wedgeRoundRectCallout">
            <a:avLst>
              <a:gd name="adj1" fmla="val -48603"/>
              <a:gd name="adj2" fmla="val 75630"/>
              <a:gd name="adj3" fmla="val 16667"/>
            </a:avLst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7030A0"/>
                </a:solidFill>
              </a:rPr>
              <a:t>You are Phuong,</a:t>
            </a:r>
          </a:p>
          <a:p>
            <a:pPr algn="ctr"/>
            <a:r>
              <a:rPr lang="en-US" dirty="0" smtClean="0">
                <a:solidFill>
                  <a:srgbClr val="7030A0"/>
                </a:solidFill>
              </a:rPr>
              <a:t>aren’t you?</a:t>
            </a:r>
            <a:endParaRPr lang="vi-VN" dirty="0">
              <a:solidFill>
                <a:srgbClr val="7030A0"/>
              </a:solidFill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5868144" y="3284984"/>
            <a:ext cx="2016224" cy="504056"/>
          </a:xfrm>
          <a:prstGeom prst="wedgeRoundRectCallout">
            <a:avLst>
              <a:gd name="adj1" fmla="val 36888"/>
              <a:gd name="adj2" fmla="val 73593"/>
              <a:gd name="adj3" fmla="val 16667"/>
            </a:avLst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Yes, I am.</a:t>
            </a:r>
            <a:endParaRPr lang="vi-VN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Rounded Rectangular Callout 7"/>
          <p:cNvSpPr/>
          <p:nvPr/>
        </p:nvSpPr>
        <p:spPr>
          <a:xfrm>
            <a:off x="1475656" y="4221088"/>
            <a:ext cx="2448272" cy="1242272"/>
          </a:xfrm>
          <a:prstGeom prst="wedgeRoundRectCallout">
            <a:avLst>
              <a:gd name="adj1" fmla="val -67882"/>
              <a:gd name="adj2" fmla="val -476"/>
              <a:gd name="adj3" fmla="val 16667"/>
            </a:avLst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7030A0"/>
                </a:solidFill>
              </a:rPr>
              <a:t>And you play for our school football team, don’t you?</a:t>
            </a:r>
            <a:endParaRPr lang="vi-VN" dirty="0">
              <a:solidFill>
                <a:srgbClr val="7030A0"/>
              </a:solidFill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5868144" y="5229200"/>
            <a:ext cx="2016224" cy="504056"/>
          </a:xfrm>
          <a:prstGeom prst="wedgeRoundRectCallout">
            <a:avLst>
              <a:gd name="adj1" fmla="val 42385"/>
              <a:gd name="adj2" fmla="val -85827"/>
              <a:gd name="adj3" fmla="val 16667"/>
            </a:avLst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No, I don’t.</a:t>
            </a:r>
            <a:endParaRPr lang="vi-VN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92842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783</Words>
  <Application>Microsoft Office PowerPoint</Application>
  <PresentationFormat>On-screen Show (4:3)</PresentationFormat>
  <Paragraphs>144</Paragraphs>
  <Slides>16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.VnArial</vt:lpstr>
      <vt:lpstr>.VnAristote</vt:lpstr>
      <vt:lpstr>.VnRevue</vt:lpstr>
      <vt:lpstr>Arial</vt:lpstr>
      <vt:lpstr>Calibri</vt:lpstr>
      <vt:lpstr>Lucida Handwriting</vt:lpstr>
      <vt:lpstr>Symbol</vt:lpstr>
      <vt:lpstr>Times New Roman</vt:lpstr>
      <vt:lpstr>VNI-Helve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ismail - [2010]</dc:creator>
  <cp:lastModifiedBy>Admin</cp:lastModifiedBy>
  <cp:revision>58</cp:revision>
  <dcterms:created xsi:type="dcterms:W3CDTF">2016-04-11T14:13:59Z</dcterms:created>
  <dcterms:modified xsi:type="dcterms:W3CDTF">2022-04-23T15:46:35Z</dcterms:modified>
</cp:coreProperties>
</file>