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</p:sldMasterIdLst>
  <p:notesMasterIdLst>
    <p:notesMasterId r:id="rId19"/>
  </p:notesMasterIdLst>
  <p:sldIdLst>
    <p:sldId id="364" r:id="rId2"/>
    <p:sldId id="429" r:id="rId3"/>
    <p:sldId id="349" r:id="rId4"/>
    <p:sldId id="394" r:id="rId5"/>
    <p:sldId id="406" r:id="rId6"/>
    <p:sldId id="407" r:id="rId7"/>
    <p:sldId id="426" r:id="rId8"/>
    <p:sldId id="408" r:id="rId9"/>
    <p:sldId id="409" r:id="rId10"/>
    <p:sldId id="427" r:id="rId11"/>
    <p:sldId id="410" r:id="rId12"/>
    <p:sldId id="411" r:id="rId13"/>
    <p:sldId id="412" r:id="rId14"/>
    <p:sldId id="418" r:id="rId15"/>
    <p:sldId id="419" r:id="rId16"/>
    <p:sldId id="380" r:id="rId17"/>
    <p:sldId id="346" r:id="rId18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00"/>
    <a:srgbClr val="003300"/>
    <a:srgbClr val="000000"/>
    <a:srgbClr val="A50021"/>
    <a:srgbClr val="000066"/>
    <a:srgbClr val="6600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470" autoAdjust="0"/>
  </p:normalViewPr>
  <p:slideViewPr>
    <p:cSldViewPr>
      <p:cViewPr varScale="1">
        <p:scale>
          <a:sx n="79" d="100"/>
          <a:sy n="79" d="100"/>
        </p:scale>
        <p:origin x="1075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emf"/><Relationship Id="rId4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image" Target="../media/image9.emf"/><Relationship Id="rId6" Type="http://schemas.openxmlformats.org/officeDocument/2006/relationships/image" Target="../media/image14.emf"/><Relationship Id="rId5" Type="http://schemas.openxmlformats.org/officeDocument/2006/relationships/image" Target="../media/image13.emf"/><Relationship Id="rId4" Type="http://schemas.openxmlformats.org/officeDocument/2006/relationships/image" Target="../media/image12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image" Target="../media/image1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55B2EE39-A342-464A-867B-AF738A0445B9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6378912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D2C95-5450-43A4-8852-3CE54BA94EFC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955396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2EBD6-B07F-41F9-8406-CD7DE0DC08B9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508165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CCF3D-8654-4FEF-B6E6-77368A0630CA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455876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92375-6FDE-4EC9-810B-6F27E1A930BC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718691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ABA84-DA03-4E4B-A275-0FEB1EAA96F3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731150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F8C01-898B-49D6-B71F-0361CC13D5A9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991285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D7F2F-9477-499D-BE6A-4C1CEAC82F56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557851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AE314-0A64-4E1C-9E75-3DD34C666666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753827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DFA0D-09F1-4F06-B90B-06574BFB2DCA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647972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87836-82F6-49D1-99EE-F008C2632C86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778098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51A22-56F3-4F39-B62A-BBF3ECF5F585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925427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AC551-F474-4349-BCF1-62DAA7FD8B81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22918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4A229-3E19-48A5-8DA5-720AADB4E632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845017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82C43-70AC-4C39-9040-273C4670C4E3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209241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CA51C15-2A22-4313-B683-E9C9AE9A4FD7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  <p:sldLayoutId id="2147483800" r:id="rId12"/>
    <p:sldLayoutId id="2147483802" r:id="rId13"/>
    <p:sldLayoutId id="2147483803" r:id="rId14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8.emf"/><Relationship Id="rId4" Type="http://schemas.openxmlformats.org/officeDocument/2006/relationships/image" Target="../media/image5.emf"/><Relationship Id="rId9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3.e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e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2.emf"/><Relationship Id="rId4" Type="http://schemas.openxmlformats.org/officeDocument/2006/relationships/image" Target="../media/image9.e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4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5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9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video" Target="file:///D:\khueCD\vui.avi" TargetMode="External"/><Relationship Id="rId7" Type="http://schemas.openxmlformats.org/officeDocument/2006/relationships/image" Target="../media/image1.wmf"/><Relationship Id="rId2" Type="http://schemas.openxmlformats.org/officeDocument/2006/relationships/video" Target="file:///D:\khueCD\buon.avi" TargetMode="Externa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2.wmf"/><Relationship Id="rId5" Type="http://schemas.openxmlformats.org/officeDocument/2006/relationships/audio" Target="../media/audio1.wav"/><Relationship Id="rId10" Type="http://schemas.openxmlformats.org/officeDocument/2006/relationships/oleObject" Target="../embeddings/oleObject2.bin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371600"/>
            <a:ext cx="7772400" cy="3048000"/>
          </a:xfrm>
          <a:prstGeom prst="rect">
            <a:avLst/>
          </a:prstGeom>
          <a:solidFill>
            <a:srgbClr val="FFFF00"/>
          </a:solidFill>
          <a:ln w="762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BÀI GIẢNG ĐẠI 8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TIẾT 62. BẤT PHƯƠNG TRÌNH BẬC NHẤT MỘT ẨN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219200"/>
            <a:ext cx="5791200" cy="685800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rgbClr val="FF0000"/>
                </a:solidFill>
                <a:latin typeface="Times New Roman" pitchFamily="18" charset="0"/>
              </a:rPr>
              <a:t>b) </a:t>
            </a:r>
            <a:r>
              <a:rPr lang="en-US" sz="2800" b="1" i="1" u="sng" smtClean="0">
                <a:solidFill>
                  <a:srgbClr val="FF0000"/>
                </a:solidFill>
                <a:latin typeface="Times New Roman" pitchFamily="18" charset="0"/>
              </a:rPr>
              <a:t>Quy tắc nhân với một số</a:t>
            </a:r>
            <a:r>
              <a:rPr lang="en-US" sz="2800" b="1" i="1" smtClean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81175"/>
            <a:ext cx="8229600" cy="1676400"/>
          </a:xfrm>
        </p:spPr>
        <p:txBody>
          <a:bodyPr lIns="0" rIns="0"/>
          <a:lstStyle/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b="1" dirty="0" smtClean="0">
                <a:latin typeface="Times New Roman" pitchFamily="18" charset="0"/>
              </a:rPr>
              <a:t> 	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Khi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nhân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hai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vế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của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bất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phương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trình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với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cùng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một</a:t>
            </a:r>
            <a:r>
              <a:rPr lang="en-US" b="1" i="1" dirty="0" smtClean="0"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khác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</a:rPr>
              <a:t> 0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,</a:t>
            </a:r>
            <a:r>
              <a:rPr lang="en-US" b="1" i="1" dirty="0" smtClean="0">
                <a:latin typeface="Times New Roman" pitchFamily="18" charset="0"/>
              </a:rPr>
              <a:t> 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ta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phải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: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-</a:t>
            </a:r>
            <a:r>
              <a:rPr lang="en-US" b="1" i="1" dirty="0" smtClean="0"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Giữ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nguyên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chiều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bất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phương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trình</a:t>
            </a:r>
            <a:r>
              <a:rPr lang="en-US" b="1" i="1" dirty="0" smtClean="0"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nếu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đó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dương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;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-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Đổi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chiều</a:t>
            </a:r>
            <a:r>
              <a:rPr lang="en-US" b="1" i="1" dirty="0" smtClean="0"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bất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phương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trình</a:t>
            </a:r>
            <a:r>
              <a:rPr lang="en-US" b="1" i="1" dirty="0" smtClean="0"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nếu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đó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âm</a:t>
            </a:r>
            <a:r>
              <a:rPr lang="en-US" b="1" i="1" dirty="0" smtClean="0">
                <a:latin typeface="Times New Roman" pitchFamily="18" charset="0"/>
              </a:rPr>
              <a:t>.</a:t>
            </a:r>
          </a:p>
        </p:txBody>
      </p:sp>
      <p:sp>
        <p:nvSpPr>
          <p:cNvPr id="32880" name="Text Box 112"/>
          <p:cNvSpPr txBox="1">
            <a:spLocks noChangeArrowheads="1"/>
          </p:cNvSpPr>
          <p:nvPr/>
        </p:nvSpPr>
        <p:spPr bwMode="auto">
          <a:xfrm>
            <a:off x="381000" y="3581400"/>
            <a:ext cx="7772400" cy="187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</a:rPr>
              <a:t>Ví dụ 4: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 Giải bất phương trình           &lt; 3 và biểu diễn tập nghiệm trên trục số.</a:t>
            </a:r>
          </a:p>
          <a:p>
            <a:pPr eaLnBrk="1" hangingPunct="1">
              <a:spcBef>
                <a:spcPts val="12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</a:rPr>
              <a:t>Giải: 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Ta có:</a:t>
            </a:r>
          </a:p>
          <a:p>
            <a:pPr eaLnBrk="1" hangingPunct="1">
              <a:spcBef>
                <a:spcPts val="1200"/>
              </a:spcBef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32881" name="Object 113"/>
          <p:cNvGraphicFramePr>
            <a:graphicFrameLocks noChangeAspect="1"/>
          </p:cNvGraphicFramePr>
          <p:nvPr/>
        </p:nvGraphicFramePr>
        <p:xfrm>
          <a:off x="4495800" y="3408363"/>
          <a:ext cx="677863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8" name="Equation" r:id="rId3" imgW="320253" imgH="358030" progId="Equation.DSMT4">
                  <p:embed/>
                </p:oleObj>
              </mc:Choice>
              <mc:Fallback>
                <p:oleObj name="Equation" r:id="rId3" imgW="320253" imgH="358030" progId="Equation.DSMT4">
                  <p:embed/>
                  <p:pic>
                    <p:nvPicPr>
                      <p:cNvPr id="0" name="Object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408363"/>
                        <a:ext cx="677863" cy="858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3" name="Text Box 94"/>
          <p:cNvSpPr txBox="1">
            <a:spLocks noChangeArrowheads="1"/>
          </p:cNvSpPr>
          <p:nvPr/>
        </p:nvSpPr>
        <p:spPr bwMode="auto">
          <a:xfrm>
            <a:off x="381000" y="852488"/>
            <a:ext cx="33829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a) </a:t>
            </a:r>
            <a:r>
              <a:rPr lang="en-US" b="1" i="1" u="sng">
                <a:solidFill>
                  <a:srgbClr val="FF0000"/>
                </a:solidFill>
                <a:latin typeface="Times New Roman" pitchFamily="18" charset="0"/>
              </a:rPr>
              <a:t>Quy tắc chuyển vế</a:t>
            </a: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9464" name="Rectangle 2"/>
          <p:cNvSpPr txBox="1">
            <a:spLocks noChangeArrowheads="1"/>
          </p:cNvSpPr>
          <p:nvPr/>
        </p:nvSpPr>
        <p:spPr bwMode="auto">
          <a:xfrm>
            <a:off x="152400" y="457200"/>
            <a:ext cx="6553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</a:rPr>
              <a:t>Hai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</a:rPr>
              <a:t>quy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</a:rPr>
              <a:t>tắc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</a:rPr>
              <a:t>biến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</a:rPr>
              <a:t>đổi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</a:rPr>
              <a:t>bất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</a:rPr>
              <a:t>phương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</a:rPr>
              <a:t>trình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  <p:graphicFrame>
        <p:nvGraphicFramePr>
          <p:cNvPr id="20489" name="Object 3"/>
          <p:cNvGraphicFramePr>
            <a:graphicFrameLocks noChangeAspect="1"/>
          </p:cNvGraphicFramePr>
          <p:nvPr/>
        </p:nvGraphicFramePr>
        <p:xfrm>
          <a:off x="1603375" y="4310063"/>
          <a:ext cx="1582738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9" name="Equation" r:id="rId5" imgW="815305" imgH="373301" progId="Equation.DSMT4">
                  <p:embed/>
                </p:oleObj>
              </mc:Choice>
              <mc:Fallback>
                <p:oleObj name="Equation" r:id="rId5" imgW="815305" imgH="373301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3375" y="4310063"/>
                        <a:ext cx="1582738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0" name="Object 4"/>
          <p:cNvGraphicFramePr>
            <a:graphicFrameLocks noChangeAspect="1"/>
          </p:cNvGraphicFramePr>
          <p:nvPr/>
        </p:nvGraphicFramePr>
        <p:xfrm>
          <a:off x="1357313" y="5105400"/>
          <a:ext cx="2833687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0" name="Equation" r:id="rId7" imgW="1638265" imgH="380937" progId="Equation.DSMT4">
                  <p:embed/>
                </p:oleObj>
              </mc:Choice>
              <mc:Fallback>
                <p:oleObj name="Equation" r:id="rId7" imgW="1638265" imgH="380937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313" y="5105400"/>
                        <a:ext cx="2833687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1" name="Object 10"/>
          <p:cNvGraphicFramePr>
            <a:graphicFrameLocks noChangeAspect="1"/>
          </p:cNvGraphicFramePr>
          <p:nvPr/>
        </p:nvGraphicFramePr>
        <p:xfrm>
          <a:off x="1379538" y="5884863"/>
          <a:ext cx="1682750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1" name="Equation" r:id="rId9" imgW="960333" imgH="159926" progId="Equation.DSMT4">
                  <p:embed/>
                </p:oleObj>
              </mc:Choice>
              <mc:Fallback>
                <p:oleObj name="Equation" r:id="rId9" imgW="960333" imgH="159926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538" y="5884863"/>
                        <a:ext cx="1682750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2" name="TextBox 11"/>
          <p:cNvSpPr txBox="1">
            <a:spLocks noChangeArrowheads="1"/>
          </p:cNvSpPr>
          <p:nvPr/>
        </p:nvSpPr>
        <p:spPr bwMode="auto">
          <a:xfrm>
            <a:off x="4152900" y="5210175"/>
            <a:ext cx="4457700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2300">
                <a:latin typeface="Times New Roman" pitchFamily="18" charset="0"/>
                <a:cs typeface="Times New Roman" pitchFamily="18" charset="0"/>
              </a:rPr>
              <a:t>(Nhân hai vế với -4 và đổi chiều)</a:t>
            </a:r>
          </a:p>
        </p:txBody>
      </p:sp>
      <p:sp>
        <p:nvSpPr>
          <p:cNvPr id="20493" name="TextBox 17"/>
          <p:cNvSpPr txBox="1">
            <a:spLocks noChangeArrowheads="1"/>
          </p:cNvSpPr>
          <p:nvPr/>
        </p:nvSpPr>
        <p:spPr bwMode="auto">
          <a:xfrm>
            <a:off x="533400" y="6248400"/>
            <a:ext cx="7620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23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Vậy tập nghiệm của bất phương trình là </a:t>
            </a:r>
            <a:r>
              <a:rPr lang="en-US" sz="2000" b="1">
                <a:solidFill>
                  <a:srgbClr val="0000CC"/>
                </a:solidFill>
                <a:latin typeface="Times New Roman" pitchFamily="18" charset="0"/>
                <a:sym typeface="Symbol" pitchFamily="18" charset="2"/>
              </a:rPr>
              <a:t>{ x | x &gt; 6 }</a:t>
            </a:r>
            <a:r>
              <a:rPr lang="en-US" sz="23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8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2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28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2" grpId="0"/>
      <p:bldP spid="2049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60" name="Rectangle 20"/>
          <p:cNvSpPr>
            <a:spLocks noGrp="1" noRot="1" noChangeArrowheads="1"/>
          </p:cNvSpPr>
          <p:nvPr>
            <p:ph type="title" sz="quarter"/>
          </p:nvPr>
        </p:nvSpPr>
        <p:spPr>
          <a:xfrm>
            <a:off x="685800" y="609600"/>
            <a:ext cx="7848600" cy="838200"/>
          </a:xfrm>
          <a:noFill/>
        </p:spPr>
        <p:txBody>
          <a:bodyPr/>
          <a:lstStyle/>
          <a:p>
            <a:pPr eaLnBrk="1" hangingPunct="1">
              <a:lnSpc>
                <a:spcPct val="100000"/>
              </a:lnSpc>
              <a:spcBef>
                <a:spcPts val="600"/>
              </a:spcBef>
            </a:pPr>
            <a:r>
              <a:rPr lang="en-US" sz="2800" b="1" i="1" smtClean="0">
                <a:solidFill>
                  <a:srgbClr val="0000CC"/>
                </a:solidFill>
                <a:latin typeface="Times New Roman" pitchFamily="18" charset="0"/>
              </a:rPr>
              <a:t>Giải các bất phương trình sau (dùng quy tắc nhân):</a:t>
            </a:r>
            <a:br>
              <a:rPr lang="en-US" sz="2800" b="1" i="1" smtClean="0">
                <a:solidFill>
                  <a:srgbClr val="0000CC"/>
                </a:solidFill>
                <a:latin typeface="Times New Roman" pitchFamily="18" charset="0"/>
              </a:rPr>
            </a:br>
            <a:r>
              <a:rPr lang="en-US" sz="2800" b="1" i="1" smtClean="0">
                <a:solidFill>
                  <a:srgbClr val="0000CC"/>
                </a:solidFill>
                <a:latin typeface="Times New Roman" pitchFamily="18" charset="0"/>
              </a:rPr>
              <a:t>a) 2x &lt; 24;			b) – 3x &lt; 27</a:t>
            </a:r>
            <a:endParaRPr lang="en-US" sz="2800" b="1" i="1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35901" name="Object 61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1752600" y="3124200"/>
          <a:ext cx="11430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7" name="Equation" r:id="rId3" imgW="571606" imgH="137019" progId="Equation.DSMT4">
                  <p:embed/>
                </p:oleObj>
              </mc:Choice>
              <mc:Fallback>
                <p:oleObj name="Equation" r:id="rId3" imgW="571606" imgH="137019" progId="Equation.DSMT4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124200"/>
                        <a:ext cx="114300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904" name="Object 6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687638" y="2397125"/>
          <a:ext cx="41592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8" name="Equation" r:id="rId5" imgW="114406" imgH="358030" progId="Equation.DSMT4">
                  <p:embed/>
                </p:oleObj>
              </mc:Choice>
              <mc:Fallback>
                <p:oleObj name="Equation" r:id="rId5" imgW="114406" imgH="358030" progId="Equation.DSMT4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7638" y="2397125"/>
                        <a:ext cx="415925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61" name="Rectangle 21"/>
          <p:cNvSpPr>
            <a:spLocks noChangeArrowheads="1"/>
          </p:cNvSpPr>
          <p:nvPr/>
        </p:nvSpPr>
        <p:spPr bwMode="auto">
          <a:xfrm>
            <a:off x="228600" y="533400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?3</a:t>
            </a:r>
          </a:p>
        </p:txBody>
      </p:sp>
      <p:sp>
        <p:nvSpPr>
          <p:cNvPr id="35876" name="Text Box 36"/>
          <p:cNvSpPr txBox="1">
            <a:spLocks noChangeArrowheads="1"/>
          </p:cNvSpPr>
          <p:nvPr/>
        </p:nvSpPr>
        <p:spPr bwMode="auto">
          <a:xfrm>
            <a:off x="1066800" y="38862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   b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</a:rPr>
              <a:t>) 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-3x  &lt;  27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35877" name="Text Box 37"/>
          <p:cNvSpPr txBox="1">
            <a:spLocks noChangeArrowheads="1"/>
          </p:cNvSpPr>
          <p:nvPr/>
        </p:nvSpPr>
        <p:spPr bwMode="auto">
          <a:xfrm>
            <a:off x="1295400" y="5013325"/>
            <a:ext cx="3276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sym typeface="Symbol" pitchFamily="18" charset="2"/>
              </a:rPr>
              <a:t>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   x  &gt;  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</a:rPr>
              <a:t>-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9</a:t>
            </a:r>
          </a:p>
        </p:txBody>
      </p:sp>
      <p:grpSp>
        <p:nvGrpSpPr>
          <p:cNvPr id="35885" name="Group 45"/>
          <p:cNvGrpSpPr>
            <a:grpSpLocks/>
          </p:cNvGrpSpPr>
          <p:nvPr/>
        </p:nvGrpSpPr>
        <p:grpSpPr bwMode="auto">
          <a:xfrm>
            <a:off x="1311275" y="4349750"/>
            <a:ext cx="3214688" cy="717550"/>
            <a:chOff x="2832" y="3242"/>
            <a:chExt cx="2112" cy="520"/>
          </a:xfrm>
        </p:grpSpPr>
        <p:sp>
          <p:nvSpPr>
            <p:cNvPr id="20498" name="Text Box 46"/>
            <p:cNvSpPr txBox="1">
              <a:spLocks noChangeArrowheads="1"/>
            </p:cNvSpPr>
            <p:nvPr/>
          </p:nvSpPr>
          <p:spPr bwMode="auto">
            <a:xfrm>
              <a:off x="2832" y="3324"/>
              <a:ext cx="2112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CC"/>
                  </a:solidFill>
                  <a:latin typeface="Times New Roman" pitchFamily="18" charset="0"/>
                  <a:sym typeface="Symbol" pitchFamily="18" charset="2"/>
                </a:rPr>
                <a:t></a:t>
              </a:r>
              <a:r>
                <a:rPr lang="en-US" sz="2400" b="1" dirty="0">
                  <a:solidFill>
                    <a:srgbClr val="0000CC"/>
                  </a:solidFill>
                  <a:latin typeface="Times New Roman" pitchFamily="18" charset="0"/>
                </a:rPr>
                <a:t>  -3x.          &gt; 27. </a:t>
              </a:r>
            </a:p>
          </p:txBody>
        </p:sp>
        <p:graphicFrame>
          <p:nvGraphicFramePr>
            <p:cNvPr id="20499" name="Object 47"/>
            <p:cNvGraphicFramePr>
              <a:graphicFrameLocks noChangeAspect="1"/>
            </p:cNvGraphicFramePr>
            <p:nvPr/>
          </p:nvGraphicFramePr>
          <p:xfrm>
            <a:off x="4473" y="3279"/>
            <a:ext cx="416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69" name="Equation" r:id="rId7" imgW="365760" imgH="396209" progId="Equation.3">
                    <p:embed/>
                  </p:oleObj>
                </mc:Choice>
                <mc:Fallback>
                  <p:oleObj name="Equation" r:id="rId7" imgW="365760" imgH="396209" progId="Equation.3">
                    <p:embed/>
                    <p:pic>
                      <p:nvPicPr>
                        <p:cNvPr id="0" name="Object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73" y="3279"/>
                          <a:ext cx="416" cy="4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00" name="Object 48"/>
            <p:cNvGraphicFramePr>
              <a:graphicFrameLocks noChangeAspect="1"/>
            </p:cNvGraphicFramePr>
            <p:nvPr/>
          </p:nvGraphicFramePr>
          <p:xfrm>
            <a:off x="3520" y="3242"/>
            <a:ext cx="453" cy="5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70" name="Equation" r:id="rId9" imgW="365760" imgH="396209" progId="Equation.3">
                    <p:embed/>
                  </p:oleObj>
                </mc:Choice>
                <mc:Fallback>
                  <p:oleObj name="Equation" r:id="rId9" imgW="365760" imgH="396209" progId="Equation.3">
                    <p:embed/>
                    <p:pic>
                      <p:nvPicPr>
                        <p:cNvPr id="0" name="Object 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0" y="3242"/>
                          <a:ext cx="453" cy="5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5890" name="Rectangle 50"/>
          <p:cNvSpPr>
            <a:spLocks noChangeArrowheads="1"/>
          </p:cNvSpPr>
          <p:nvPr/>
        </p:nvSpPr>
        <p:spPr bwMode="auto">
          <a:xfrm>
            <a:off x="954088" y="3505200"/>
            <a:ext cx="69183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Font typeface="Symbol" pitchFamily="18" charset="2"/>
              <a:buNone/>
            </a:pP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Vậy tập nghiệm của bất phương trình là { x | x &lt; 12 }.</a:t>
            </a:r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</a:p>
        </p:txBody>
      </p:sp>
      <p:sp>
        <p:nvSpPr>
          <p:cNvPr id="35891" name="Rectangle 51"/>
          <p:cNvSpPr>
            <a:spLocks noChangeArrowheads="1"/>
          </p:cNvSpPr>
          <p:nvPr/>
        </p:nvSpPr>
        <p:spPr bwMode="auto">
          <a:xfrm>
            <a:off x="990600" y="5532438"/>
            <a:ext cx="6945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Font typeface="Symbol" pitchFamily="18" charset="2"/>
              <a:buNone/>
            </a:pP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Vậy tập nghiệm của bất phương trình là { x | x &gt; - 9 }.</a:t>
            </a:r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</a:p>
        </p:txBody>
      </p:sp>
      <p:sp>
        <p:nvSpPr>
          <p:cNvPr id="20491" name="Text Box 55"/>
          <p:cNvSpPr txBox="1">
            <a:spLocks noChangeArrowheads="1"/>
          </p:cNvSpPr>
          <p:nvPr/>
        </p:nvSpPr>
        <p:spPr bwMode="auto">
          <a:xfrm>
            <a:off x="1584325" y="204628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endParaRPr lang="en-US" sz="2400" b="1">
              <a:latin typeface="Times New Roman" pitchFamily="18" charset="0"/>
            </a:endParaRPr>
          </a:p>
        </p:txBody>
      </p:sp>
      <p:sp>
        <p:nvSpPr>
          <p:cNvPr id="35898" name="Text Box 58"/>
          <p:cNvSpPr txBox="1">
            <a:spLocks noChangeArrowheads="1"/>
          </p:cNvSpPr>
          <p:nvPr/>
        </p:nvSpPr>
        <p:spPr bwMode="auto">
          <a:xfrm>
            <a:off x="1737396" y="1928813"/>
            <a:ext cx="153920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</a:rPr>
              <a:t>a)  2x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&lt; 24</a:t>
            </a:r>
          </a:p>
        </p:txBody>
      </p:sp>
      <p:sp>
        <p:nvSpPr>
          <p:cNvPr id="20493" name="Text Box 60"/>
          <p:cNvSpPr txBox="1">
            <a:spLocks noChangeArrowheads="1"/>
          </p:cNvSpPr>
          <p:nvPr/>
        </p:nvSpPr>
        <p:spPr bwMode="auto">
          <a:xfrm>
            <a:off x="1812925" y="326548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endParaRPr lang="en-US" sz="2400" b="1">
              <a:latin typeface="Times New Roman" pitchFamily="18" charset="0"/>
            </a:endParaRPr>
          </a:p>
        </p:txBody>
      </p:sp>
      <p:sp>
        <p:nvSpPr>
          <p:cNvPr id="35906" name="Rectangle 66"/>
          <p:cNvSpPr>
            <a:spLocks noChangeArrowheads="1"/>
          </p:cNvSpPr>
          <p:nvPr/>
        </p:nvSpPr>
        <p:spPr bwMode="auto">
          <a:xfrm>
            <a:off x="2133600" y="2438400"/>
            <a:ext cx="18240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CC"/>
                </a:solidFill>
              </a:rPr>
              <a:t>2x.     &lt; 24.</a:t>
            </a:r>
          </a:p>
        </p:txBody>
      </p:sp>
      <p:graphicFrame>
        <p:nvGraphicFramePr>
          <p:cNvPr id="35907" name="Object 67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1752600" y="2605088"/>
          <a:ext cx="415925" cy="29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1" name="Equation" r:id="rId11" imgW="175225" imgH="114111" progId="Equation.DSMT4">
                  <p:embed/>
                </p:oleObj>
              </mc:Choice>
              <mc:Fallback>
                <p:oleObj name="Equation" r:id="rId11" imgW="175225" imgH="114111" progId="Equation.DSMT4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605088"/>
                        <a:ext cx="415925" cy="29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910" name="Object 70"/>
          <p:cNvGraphicFramePr>
            <a:graphicFrameLocks noChangeAspect="1"/>
          </p:cNvGraphicFramePr>
          <p:nvPr/>
        </p:nvGraphicFramePr>
        <p:xfrm>
          <a:off x="3851275" y="2362200"/>
          <a:ext cx="41592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2" name="Equation" r:id="rId13" imgW="114406" imgH="358030" progId="Equation.DSMT4">
                  <p:embed/>
                </p:oleObj>
              </mc:Choice>
              <mc:Fallback>
                <p:oleObj name="Equation" r:id="rId13" imgW="114406" imgH="358030" progId="Equation.DSMT4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2362200"/>
                        <a:ext cx="415925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912" name="Text Box 72"/>
          <p:cNvSpPr txBox="1">
            <a:spLocks noChangeArrowheads="1"/>
          </p:cNvSpPr>
          <p:nvPr/>
        </p:nvSpPr>
        <p:spPr bwMode="auto">
          <a:xfrm>
            <a:off x="990600" y="1524000"/>
            <a:ext cx="741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400" b="1" u="sng">
                <a:solidFill>
                  <a:srgbClr val="FF0000"/>
                </a:solidFill>
                <a:latin typeface="Times New Roman" pitchFamily="18" charset="0"/>
              </a:rPr>
              <a:t>Giải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5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5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5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5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5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5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5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5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5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5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5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3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60" grpId="0"/>
      <p:bldP spid="35861" grpId="0" animBg="1"/>
      <p:bldP spid="35876" grpId="0"/>
      <p:bldP spid="35877" grpId="0"/>
      <p:bldP spid="35890" grpId="0"/>
      <p:bldP spid="35891" grpId="0"/>
      <p:bldP spid="35898" grpId="0"/>
      <p:bldP spid="35906" grpId="0"/>
      <p:bldP spid="359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862013"/>
            <a:ext cx="8229600" cy="2227262"/>
          </a:xfrm>
          <a:noFill/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     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</a:rPr>
              <a:t>Giải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</a:rPr>
              <a:t>thích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</a:rPr>
              <a:t>sự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</a:rPr>
              <a:t>tương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</a:rPr>
              <a:t>đương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b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</a:rPr>
              <a:t>a) x + 3 &lt; 7 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      x – 2 &lt; 2;  </a:t>
            </a:r>
            <a:b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</a:b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/>
            </a:r>
            <a:b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</a:b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</a:rPr>
              <a:t>b) 2x &lt; - 4        - 3x &gt; 6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	  </a:t>
            </a:r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381000" y="838200"/>
            <a:ext cx="533400" cy="533400"/>
          </a:xfrm>
          <a:prstGeom prst="rect">
            <a:avLst/>
          </a:prstGeom>
          <a:solidFill>
            <a:srgbClr val="FFFF00"/>
          </a:solidFill>
          <a:ln w="12700">
            <a:solidFill>
              <a:srgbClr val="FF33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?4</a:t>
            </a:r>
          </a:p>
        </p:txBody>
      </p:sp>
      <p:graphicFrame>
        <p:nvGraphicFramePr>
          <p:cNvPr id="788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4419699"/>
              </p:ext>
            </p:extLst>
          </p:nvPr>
        </p:nvGraphicFramePr>
        <p:xfrm>
          <a:off x="1981200" y="2667000"/>
          <a:ext cx="533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4" name="Equation" r:id="rId3" imgW="175225" imgH="114111" progId="Equation.DSMT4">
                  <p:embed/>
                </p:oleObj>
              </mc:Choice>
              <mc:Fallback>
                <p:oleObj name="Equation" r:id="rId3" imgW="175225" imgH="114111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667000"/>
                        <a:ext cx="533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0349466"/>
              </p:ext>
            </p:extLst>
          </p:nvPr>
        </p:nvGraphicFramePr>
        <p:xfrm>
          <a:off x="2133600" y="1828800"/>
          <a:ext cx="45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5" name="Equation" r:id="rId5" imgW="175225" imgH="114111" progId="Equation.DSMT4">
                  <p:embed/>
                </p:oleObj>
              </mc:Choice>
              <mc:Fallback>
                <p:oleObj name="Equation" r:id="rId5" imgW="175225" imgH="114111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828800"/>
                        <a:ext cx="45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267200" y="1760538"/>
            <a:ext cx="3657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-5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8" name="TextBox 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43400" y="2521803"/>
            <a:ext cx="3657600" cy="983987"/>
          </a:xfrm>
          <a:prstGeom prst="rect">
            <a:avLst/>
          </a:prstGeom>
          <a:blipFill rotWithShape="1">
            <a:blip r:embed="rId7"/>
            <a:stretch>
              <a:fillRect l="-2667" r="-1167" b="-13665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3400" y="3505200"/>
            <a:ext cx="7467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+ 3 &lt; 7 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⇔ x &lt;7 – 3 ⇔ x &lt; 4</a:t>
            </a:r>
          </a:p>
          <a:p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  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Tập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nghiệm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của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bất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phương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trình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{x |x &lt; 4}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</a:t>
            </a:r>
          </a:p>
          <a:p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x </a:t>
            </a:r>
            <a:r>
              <a:rPr lang="en-US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– 2 &lt; 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 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⇔ x &lt; 2 + 2 ⇔ x &lt; 4</a:t>
            </a:r>
          </a:p>
          <a:p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  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Tập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nghiệm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của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bất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phương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trình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{x |x &lt; 4}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</a:p>
          <a:p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Vậy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hai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bất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phương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trình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trên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tương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đương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vì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cùng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tập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nghiệm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i="1" dirty="0">
                <a:solidFill>
                  <a:srgbClr val="FF0000"/>
                </a:solidFill>
                <a:latin typeface="Cambria Math"/>
                <a:ea typeface="Cambria Math"/>
                <a:cs typeface="Times New Roman" pitchFamily="18" charset="0"/>
              </a:rPr>
              <a:t>{x |x &lt; 4}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2" grpId="0"/>
      <p:bldP spid="78853" grpId="0" animBg="1"/>
      <p:bldP spid="3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 txBox="1">
            <a:spLocks noChangeArrowheads="1"/>
          </p:cNvSpPr>
          <p:nvPr/>
        </p:nvSpPr>
        <p:spPr bwMode="auto">
          <a:xfrm>
            <a:off x="152400" y="457200"/>
            <a:ext cx="6858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</a:rPr>
              <a:t>*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</a:rPr>
              <a:t>Giải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</a:rPr>
              <a:t>bất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</a:rPr>
              <a:t>phương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</a:rPr>
              <a:t>trình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</a:rPr>
              <a:t>bậc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</a:rPr>
              <a:t>nhất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</a:rPr>
              <a:t>một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</a:rPr>
              <a:t>ẩn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1600200" y="236538"/>
            <a:ext cx="5041900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71450" indent="-171450"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vi-VN" sz="2400" b="1">
                <a:latin typeface="Times New Roman" pitchFamily="18" charset="0"/>
                <a:cs typeface="Times New Roman" pitchFamily="18" charset="0"/>
              </a:rPr>
              <a:t>Giải bất phương trình  2x - 3 &lt; 0 và biểu diễn tập nghiệm trên trục số?</a:t>
            </a:r>
          </a:p>
        </p:txBody>
      </p:sp>
      <p:sp>
        <p:nvSpPr>
          <p:cNvPr id="218115" name="Text Box 3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533400" y="1219200"/>
            <a:ext cx="3394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  <a:cs typeface="Arial" charset="0"/>
              </a:rPr>
              <a:t>     2x – 3 &lt; 0</a:t>
            </a:r>
          </a:p>
        </p:txBody>
      </p:sp>
      <p:sp>
        <p:nvSpPr>
          <p:cNvPr id="218150" name="Text Box 38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533400" y="16002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VNI-Avo" pitchFamily="2" charset="0"/>
                <a:sym typeface="Symbol" pitchFamily="18" charset="2"/>
              </a:rPr>
              <a:t> </a:t>
            </a:r>
            <a:r>
              <a:rPr lang="en-US" sz="2400" b="1" dirty="0" smtClean="0">
                <a:solidFill>
                  <a:srgbClr val="0000FF"/>
                </a:solidFill>
                <a:latin typeface="VNI-Avo" pitchFamily="2" charset="0"/>
                <a:sym typeface="Symbol" pitchFamily="18" charset="2"/>
              </a:rPr>
              <a:t>2</a:t>
            </a:r>
            <a:r>
              <a:rPr lang="en-US" sz="2400" b="1" dirty="0" smtClean="0">
                <a:solidFill>
                  <a:srgbClr val="0000FF"/>
                </a:solidFill>
                <a:latin typeface="VNI-Avo" pitchFamily="2" charset="0"/>
              </a:rPr>
              <a:t>x      </a:t>
            </a:r>
            <a:r>
              <a:rPr lang="en-US" sz="2400" b="1" dirty="0">
                <a:solidFill>
                  <a:srgbClr val="0000FF"/>
                </a:solidFill>
                <a:latin typeface="VNI-Avo" pitchFamily="2" charset="0"/>
              </a:rPr>
              <a:t>&lt; </a:t>
            </a:r>
            <a:r>
              <a:rPr lang="en-US" sz="2400" b="1" dirty="0" smtClean="0">
                <a:solidFill>
                  <a:srgbClr val="0000FF"/>
                </a:solidFill>
                <a:latin typeface="VNI-Avo" pitchFamily="2" charset="0"/>
              </a:rPr>
              <a:t>3  </a:t>
            </a:r>
            <a:endParaRPr lang="en-US" sz="2400" b="1" dirty="0">
              <a:solidFill>
                <a:srgbClr val="CC0066"/>
              </a:solidFill>
              <a:latin typeface="VNI-Avo" pitchFamily="2" charset="0"/>
            </a:endParaRPr>
          </a:p>
        </p:txBody>
      </p:sp>
      <p:sp>
        <p:nvSpPr>
          <p:cNvPr id="218151" name="Text Box 39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533400" y="2133600"/>
            <a:ext cx="4029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0000CC"/>
                </a:solidFill>
                <a:sym typeface="Symbol" pitchFamily="18" charset="2"/>
              </a:rPr>
              <a:t>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 smtClean="0">
                <a:solidFill>
                  <a:srgbClr val="0000CC"/>
                </a:solidFill>
              </a:rPr>
              <a:t>2</a:t>
            </a:r>
            <a:r>
              <a:rPr lang="en-US" sz="2400" b="1" dirty="0" smtClean="0">
                <a:solidFill>
                  <a:srgbClr val="0000CC"/>
                </a:solidFill>
                <a:latin typeface="VNI-Avo" pitchFamily="2" charset="0"/>
              </a:rPr>
              <a:t>x </a:t>
            </a:r>
            <a:r>
              <a:rPr lang="en-US" sz="2400" b="1" dirty="0">
                <a:solidFill>
                  <a:srgbClr val="0000CC"/>
                </a:solidFill>
                <a:latin typeface="VNI-Avo" pitchFamily="2" charset="0"/>
              </a:rPr>
              <a:t>: 2  &lt; 3 : 2</a:t>
            </a:r>
          </a:p>
        </p:txBody>
      </p:sp>
      <p:sp>
        <p:nvSpPr>
          <p:cNvPr id="218152" name="Text Box 4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544513" y="2590800"/>
            <a:ext cx="37988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sym typeface="Symbol" pitchFamily="18" charset="2"/>
              </a:rPr>
              <a:t></a:t>
            </a:r>
            <a:r>
              <a:rPr lang="en-US" sz="2400" b="1" dirty="0"/>
              <a:t>        </a:t>
            </a:r>
            <a:r>
              <a:rPr lang="en-US" sz="2400" b="1" dirty="0" smtClean="0">
                <a:solidFill>
                  <a:srgbClr val="0000FF"/>
                </a:solidFill>
                <a:latin typeface="VNI-Avo" pitchFamily="2" charset="0"/>
              </a:rPr>
              <a:t>x  </a:t>
            </a:r>
            <a:r>
              <a:rPr lang="en-US" sz="2400" b="1" dirty="0">
                <a:solidFill>
                  <a:srgbClr val="0000FF"/>
                </a:solidFill>
                <a:latin typeface="VNI-Avo" pitchFamily="2" charset="0"/>
              </a:rPr>
              <a:t>&lt;  1,5</a:t>
            </a:r>
            <a:endParaRPr lang="en-US" sz="2400" b="1" dirty="0">
              <a:solidFill>
                <a:srgbClr val="CC0066"/>
              </a:solidFill>
              <a:latin typeface="VNI-Avo" pitchFamily="2" charset="0"/>
            </a:endParaRPr>
          </a:p>
        </p:txBody>
      </p:sp>
      <p:sp>
        <p:nvSpPr>
          <p:cNvPr id="218153" name="Text Box 41"/>
          <p:cNvSpPr txBox="1">
            <a:spLocks noChangeArrowheads="1"/>
          </p:cNvSpPr>
          <p:nvPr/>
        </p:nvSpPr>
        <p:spPr bwMode="auto">
          <a:xfrm>
            <a:off x="228600" y="2971800"/>
            <a:ext cx="80010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2000" b="1">
                <a:solidFill>
                  <a:srgbClr val="0000CC"/>
                </a:solidFill>
                <a:latin typeface="Arial" charset="0"/>
                <a:cs typeface="Arial" charset="0"/>
              </a:rPr>
              <a:t>  </a:t>
            </a:r>
            <a:r>
              <a:rPr lang="vi-VN" sz="2000" b="1">
                <a:solidFill>
                  <a:srgbClr val="0000CC"/>
                </a:solidFill>
                <a:latin typeface="Arial" charset="0"/>
                <a:cs typeface="Arial" charset="0"/>
              </a:rPr>
              <a:t>Vậy tập nghiệm của bất phương trình là { x | x &lt; 1,5 } </a:t>
            </a:r>
          </a:p>
          <a:p>
            <a:r>
              <a:rPr lang="en-US" sz="2000" b="1">
                <a:solidFill>
                  <a:srgbClr val="0000CC"/>
                </a:solidFill>
                <a:latin typeface="Arial" charset="0"/>
                <a:cs typeface="Arial" charset="0"/>
              </a:rPr>
              <a:t>  Biểu diễn tập nghiệm trên trục số:</a:t>
            </a:r>
          </a:p>
        </p:txBody>
      </p:sp>
      <p:sp>
        <p:nvSpPr>
          <p:cNvPr id="218160" name="Text Box 48"/>
          <p:cNvSpPr txBox="1">
            <a:spLocks noChangeArrowheads="1"/>
          </p:cNvSpPr>
          <p:nvPr/>
        </p:nvSpPr>
        <p:spPr bwMode="auto">
          <a:xfrm>
            <a:off x="2514600" y="1600200"/>
            <a:ext cx="480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CC0066"/>
                </a:solidFill>
                <a:latin typeface="Arial" charset="0"/>
              </a:rPr>
              <a:t>(</a:t>
            </a:r>
            <a:r>
              <a:rPr lang="en-US" sz="2000" b="1" dirty="0" err="1">
                <a:solidFill>
                  <a:srgbClr val="CC0066"/>
                </a:solidFill>
                <a:latin typeface="Arial" charset="0"/>
              </a:rPr>
              <a:t>chuyển</a:t>
            </a:r>
            <a:r>
              <a:rPr lang="en-US" sz="2000" b="1" dirty="0">
                <a:solidFill>
                  <a:srgbClr val="CC0066"/>
                </a:solidFill>
                <a:latin typeface="Arial" charset="0"/>
              </a:rPr>
              <a:t> -3 sang </a:t>
            </a:r>
            <a:r>
              <a:rPr lang="en-US" sz="2000" b="1" dirty="0" err="1">
                <a:solidFill>
                  <a:srgbClr val="CC0066"/>
                </a:solidFill>
                <a:latin typeface="Arial" charset="0"/>
              </a:rPr>
              <a:t>vế</a:t>
            </a:r>
            <a:r>
              <a:rPr lang="en-US" sz="2000" b="1" dirty="0">
                <a:solidFill>
                  <a:srgbClr val="CC0066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CC0066"/>
                </a:solidFill>
                <a:latin typeface="Arial" charset="0"/>
              </a:rPr>
              <a:t>phải</a:t>
            </a:r>
            <a:r>
              <a:rPr lang="en-US" sz="2000" b="1" dirty="0">
                <a:solidFill>
                  <a:srgbClr val="CC0066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CC0066"/>
                </a:solidFill>
                <a:latin typeface="Arial" charset="0"/>
              </a:rPr>
              <a:t>và</a:t>
            </a:r>
            <a:r>
              <a:rPr lang="en-US" sz="2000" b="1" dirty="0">
                <a:solidFill>
                  <a:srgbClr val="CC0066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CC0066"/>
                </a:solidFill>
                <a:latin typeface="Arial" charset="0"/>
              </a:rPr>
              <a:t>đổi</a:t>
            </a:r>
            <a:r>
              <a:rPr lang="en-US" sz="2000" b="1" dirty="0">
                <a:solidFill>
                  <a:srgbClr val="CC0066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CC0066"/>
                </a:solidFill>
                <a:latin typeface="Arial" charset="0"/>
              </a:rPr>
              <a:t>dấu</a:t>
            </a:r>
            <a:r>
              <a:rPr lang="en-US" sz="2000" b="1" dirty="0">
                <a:solidFill>
                  <a:srgbClr val="CC0066"/>
                </a:solidFill>
                <a:latin typeface="Arial" charset="0"/>
              </a:rPr>
              <a:t> )</a:t>
            </a:r>
          </a:p>
        </p:txBody>
      </p:sp>
      <p:sp>
        <p:nvSpPr>
          <p:cNvPr id="218161" name="Text Box 49"/>
          <p:cNvSpPr txBox="1">
            <a:spLocks noChangeArrowheads="1"/>
          </p:cNvSpPr>
          <p:nvPr/>
        </p:nvSpPr>
        <p:spPr bwMode="auto">
          <a:xfrm>
            <a:off x="2895600" y="2133600"/>
            <a:ext cx="411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CC0066"/>
                </a:solidFill>
                <a:latin typeface="VNI-Avo" pitchFamily="2" charset="0"/>
              </a:rPr>
              <a:t>(</a:t>
            </a:r>
            <a:r>
              <a:rPr lang="en-US" sz="2000" b="1" dirty="0">
                <a:solidFill>
                  <a:srgbClr val="CC0066"/>
                </a:solidFill>
                <a:latin typeface="Arial" charset="0"/>
              </a:rPr>
              <a:t>chia </a:t>
            </a:r>
            <a:r>
              <a:rPr lang="en-US" sz="2000" b="1" dirty="0" err="1">
                <a:solidFill>
                  <a:srgbClr val="CC0066"/>
                </a:solidFill>
                <a:latin typeface="Arial" charset="0"/>
              </a:rPr>
              <a:t>hai</a:t>
            </a:r>
            <a:r>
              <a:rPr lang="en-US" sz="2000" b="1" dirty="0">
                <a:solidFill>
                  <a:srgbClr val="CC0066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CC0066"/>
                </a:solidFill>
                <a:latin typeface="Arial" charset="0"/>
              </a:rPr>
              <a:t>vế</a:t>
            </a:r>
            <a:r>
              <a:rPr lang="en-US" sz="2000" b="1" dirty="0">
                <a:solidFill>
                  <a:srgbClr val="CC0066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CC0066"/>
                </a:solidFill>
                <a:latin typeface="Arial" charset="0"/>
              </a:rPr>
              <a:t>cho</a:t>
            </a:r>
            <a:r>
              <a:rPr lang="en-US" sz="2000" b="1" dirty="0">
                <a:solidFill>
                  <a:srgbClr val="CC0066"/>
                </a:solidFill>
                <a:latin typeface="Arial" charset="0"/>
              </a:rPr>
              <a:t> 2</a:t>
            </a:r>
            <a:r>
              <a:rPr lang="en-US" sz="2000" b="1" dirty="0">
                <a:solidFill>
                  <a:srgbClr val="CC0066"/>
                </a:solidFill>
                <a:latin typeface="VNI-Avo" pitchFamily="2" charset="0"/>
              </a:rPr>
              <a:t>)</a:t>
            </a:r>
          </a:p>
        </p:txBody>
      </p:sp>
      <p:sp>
        <p:nvSpPr>
          <p:cNvPr id="3" name="Content Placeholder 2"/>
          <p:cNvSpPr>
            <a:spLocks/>
          </p:cNvSpPr>
          <p:nvPr/>
        </p:nvSpPr>
        <p:spPr bwMode="auto">
          <a:xfrm>
            <a:off x="533400" y="8382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giải:</a:t>
            </a:r>
          </a:p>
        </p:txBody>
      </p:sp>
      <p:sp>
        <p:nvSpPr>
          <p:cNvPr id="218163" name="AutoShape 51"/>
          <p:cNvSpPr>
            <a:spLocks noChangeArrowheads="1"/>
          </p:cNvSpPr>
          <p:nvPr/>
        </p:nvSpPr>
        <p:spPr bwMode="auto">
          <a:xfrm>
            <a:off x="23813" y="4618038"/>
            <a:ext cx="9104312" cy="1728787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457200" indent="-457200">
              <a:spcBef>
                <a:spcPts val="300"/>
              </a:spcBef>
              <a:defRPr/>
            </a:pPr>
            <a:r>
              <a:rPr lang="en-US" sz="2200" i="1" dirty="0">
                <a:solidFill>
                  <a:srgbClr val="CC00FF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gọn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trình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bày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ta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marL="457200" indent="-457200">
              <a:spcBef>
                <a:spcPts val="300"/>
              </a:spcBef>
              <a:defRPr/>
            </a:pP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-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ghi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giải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thích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342900" indent="-342900">
              <a:spcBef>
                <a:spcPts val="300"/>
              </a:spcBef>
              <a:defRPr/>
            </a:pP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-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x &lt; 1,5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coi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giải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xong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đơn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giản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marL="342900">
              <a:spcBef>
                <a:spcPts val="300"/>
              </a:spcBef>
              <a:defRPr/>
            </a:pP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Nghiệm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bất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trình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x &lt; 1,5.</a:t>
            </a:r>
          </a:p>
        </p:txBody>
      </p:sp>
      <p:sp>
        <p:nvSpPr>
          <p:cNvPr id="218164" name="AutoShape 52"/>
          <p:cNvSpPr>
            <a:spLocks noChangeArrowheads="1"/>
          </p:cNvSpPr>
          <p:nvPr/>
        </p:nvSpPr>
        <p:spPr bwMode="auto">
          <a:xfrm rot="-227591">
            <a:off x="96838" y="4024313"/>
            <a:ext cx="1908175" cy="688975"/>
          </a:xfrm>
          <a:prstGeom prst="irregularSeal1">
            <a:avLst/>
          </a:prstGeom>
          <a:solidFill>
            <a:srgbClr val="FFFF9B"/>
          </a:solidFill>
          <a:ln w="19050">
            <a:solidFill>
              <a:srgbClr val="FF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200">
              <a:solidFill>
                <a:srgbClr val="0000FF"/>
              </a:solidFill>
              <a:latin typeface=".VnTimeH" pitchFamily="34" charset="0"/>
            </a:endParaRPr>
          </a:p>
          <a:p>
            <a:pPr algn="ctr"/>
            <a:r>
              <a:rPr lang="en-US" sz="2200" b="1">
                <a:solidFill>
                  <a:srgbClr val="0000FF"/>
                </a:solidFill>
                <a:latin typeface=".VnTimeH" pitchFamily="34" charset="0"/>
              </a:rPr>
              <a:t>Chó ý:</a:t>
            </a:r>
          </a:p>
          <a:p>
            <a:pPr algn="ctr"/>
            <a:endParaRPr lang="en-US" sz="2200">
              <a:solidFill>
                <a:srgbClr val="0000FF"/>
              </a:solidFill>
              <a:latin typeface=".VnTimeH" pitchFamily="34" charset="0"/>
            </a:endParaRPr>
          </a:p>
        </p:txBody>
      </p:sp>
      <p:sp>
        <p:nvSpPr>
          <p:cNvPr id="218165" name="Text Box 53"/>
          <p:cNvSpPr txBox="1">
            <a:spLocks noChangeArrowheads="1"/>
          </p:cNvSpPr>
          <p:nvPr/>
        </p:nvSpPr>
        <p:spPr bwMode="auto">
          <a:xfrm>
            <a:off x="962025" y="2955925"/>
            <a:ext cx="5943600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FF0000"/>
                </a:solidFill>
                <a:latin typeface="Arial" charset="0"/>
              </a:rPr>
              <a:t>nghiệm</a:t>
            </a:r>
            <a:r>
              <a:rPr lang="en-US" sz="20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charset="0"/>
              </a:rPr>
              <a:t>của</a:t>
            </a:r>
            <a:r>
              <a:rPr lang="en-US" sz="20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charset="0"/>
              </a:rPr>
              <a:t>bất</a:t>
            </a:r>
            <a:r>
              <a:rPr lang="en-US" sz="20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charset="0"/>
              </a:rPr>
              <a:t>phương</a:t>
            </a:r>
            <a:r>
              <a:rPr lang="en-US" sz="20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charset="0"/>
              </a:rPr>
              <a:t>trình</a:t>
            </a:r>
            <a:r>
              <a:rPr lang="en-US" sz="20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charset="0"/>
              </a:rPr>
              <a:t>là</a:t>
            </a:r>
            <a:r>
              <a:rPr lang="en-US" sz="2000" b="1" dirty="0">
                <a:solidFill>
                  <a:srgbClr val="FF0000"/>
                </a:solidFill>
                <a:latin typeface="Arial" charset="0"/>
              </a:rPr>
              <a:t> x &lt; 1,5</a:t>
            </a:r>
          </a:p>
        </p:txBody>
      </p:sp>
      <p:sp>
        <p:nvSpPr>
          <p:cNvPr id="23566" name="Text Box 54"/>
          <p:cNvSpPr txBox="1">
            <a:spLocks noChangeArrowheads="1"/>
          </p:cNvSpPr>
          <p:nvPr/>
        </p:nvSpPr>
        <p:spPr bwMode="auto">
          <a:xfrm>
            <a:off x="304800" y="161925"/>
            <a:ext cx="1524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Ví dụ:</a:t>
            </a:r>
          </a:p>
        </p:txBody>
      </p:sp>
      <p:grpSp>
        <p:nvGrpSpPr>
          <p:cNvPr id="218167" name="Group 55"/>
          <p:cNvGrpSpPr>
            <a:grpSpLocks/>
          </p:cNvGrpSpPr>
          <p:nvPr/>
        </p:nvGrpSpPr>
        <p:grpSpPr bwMode="auto">
          <a:xfrm>
            <a:off x="1981200" y="3810000"/>
            <a:ext cx="5286375" cy="590550"/>
            <a:chOff x="1296" y="3575"/>
            <a:chExt cx="3330" cy="409"/>
          </a:xfrm>
        </p:grpSpPr>
        <p:sp>
          <p:nvSpPr>
            <p:cNvPr id="23569" name="Text Box 56"/>
            <p:cNvSpPr txBox="1">
              <a:spLocks noChangeArrowheads="1"/>
            </p:cNvSpPr>
            <p:nvPr/>
          </p:nvSpPr>
          <p:spPr bwMode="auto">
            <a:xfrm>
              <a:off x="1732" y="3692"/>
              <a:ext cx="324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8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/>
              <a:r>
                <a:rPr lang="en-US" sz="2200" b="1">
                  <a:latin typeface="Arial" charset="0"/>
                </a:rPr>
                <a:t>O</a:t>
              </a:r>
            </a:p>
          </p:txBody>
        </p:sp>
        <p:grpSp>
          <p:nvGrpSpPr>
            <p:cNvPr id="23570" name="Group 57"/>
            <p:cNvGrpSpPr>
              <a:grpSpLocks/>
            </p:cNvGrpSpPr>
            <p:nvPr/>
          </p:nvGrpSpPr>
          <p:grpSpPr bwMode="auto">
            <a:xfrm>
              <a:off x="1296" y="3575"/>
              <a:ext cx="3330" cy="409"/>
              <a:chOff x="1296" y="3575"/>
              <a:chExt cx="3330" cy="409"/>
            </a:xfrm>
          </p:grpSpPr>
          <p:sp>
            <p:nvSpPr>
              <p:cNvPr id="23571" name="Line 58"/>
              <p:cNvSpPr>
                <a:spLocks noChangeShapeType="1"/>
              </p:cNvSpPr>
              <p:nvPr/>
            </p:nvSpPr>
            <p:spPr bwMode="auto">
              <a:xfrm flipV="1">
                <a:off x="1296" y="3654"/>
                <a:ext cx="3312" cy="0"/>
              </a:xfrm>
              <a:prstGeom prst="line">
                <a:avLst/>
              </a:prstGeom>
              <a:noFill/>
              <a:ln w="38100">
                <a:solidFill>
                  <a:srgbClr val="9933FF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2" name="Arc 59"/>
              <p:cNvSpPr>
                <a:spLocks/>
              </p:cNvSpPr>
              <p:nvPr/>
            </p:nvSpPr>
            <p:spPr bwMode="auto">
              <a:xfrm rot="4633755">
                <a:off x="2849" y="3593"/>
                <a:ext cx="179" cy="144"/>
              </a:xfrm>
              <a:custGeom>
                <a:avLst/>
                <a:gdLst>
                  <a:gd name="T0" fmla="*/ 0 w 32291"/>
                  <a:gd name="T1" fmla="*/ 0 h 21600"/>
                  <a:gd name="T2" fmla="*/ 0 w 32291"/>
                  <a:gd name="T3" fmla="*/ 0 h 21600"/>
                  <a:gd name="T4" fmla="*/ 0 w 3229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2291" h="21600" fill="none" extrusionOk="0">
                    <a:moveTo>
                      <a:pt x="0" y="5451"/>
                    </a:moveTo>
                    <a:cubicBezTo>
                      <a:pt x="3953" y="1939"/>
                      <a:pt x="9057" y="-1"/>
                      <a:pt x="14345" y="0"/>
                    </a:cubicBezTo>
                    <a:cubicBezTo>
                      <a:pt x="21550" y="0"/>
                      <a:pt x="28281" y="3592"/>
                      <a:pt x="32290" y="9579"/>
                    </a:cubicBezTo>
                  </a:path>
                  <a:path w="32291" h="21600" stroke="0" extrusionOk="0">
                    <a:moveTo>
                      <a:pt x="0" y="5451"/>
                    </a:moveTo>
                    <a:cubicBezTo>
                      <a:pt x="3953" y="1939"/>
                      <a:pt x="9057" y="-1"/>
                      <a:pt x="14345" y="0"/>
                    </a:cubicBezTo>
                    <a:cubicBezTo>
                      <a:pt x="21550" y="0"/>
                      <a:pt x="28281" y="3592"/>
                      <a:pt x="32290" y="9579"/>
                    </a:cubicBezTo>
                    <a:lnTo>
                      <a:pt x="14345" y="21600"/>
                    </a:lnTo>
                    <a:lnTo>
                      <a:pt x="0" y="5451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3" name="Line 60"/>
              <p:cNvSpPr>
                <a:spLocks noChangeShapeType="1"/>
              </p:cNvSpPr>
              <p:nvPr/>
            </p:nvSpPr>
            <p:spPr bwMode="auto">
              <a:xfrm rot="600000">
                <a:off x="2994" y="3618"/>
                <a:ext cx="84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4" name="Line 61"/>
              <p:cNvSpPr>
                <a:spLocks noChangeShapeType="1"/>
              </p:cNvSpPr>
              <p:nvPr/>
            </p:nvSpPr>
            <p:spPr bwMode="auto">
              <a:xfrm rot="600000">
                <a:off x="3200" y="3617"/>
                <a:ext cx="83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5" name="Line 62"/>
              <p:cNvSpPr>
                <a:spLocks noChangeShapeType="1"/>
              </p:cNvSpPr>
              <p:nvPr/>
            </p:nvSpPr>
            <p:spPr bwMode="auto">
              <a:xfrm rot="600000">
                <a:off x="3267" y="3617"/>
                <a:ext cx="83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6" name="Line 63"/>
              <p:cNvSpPr>
                <a:spLocks noChangeShapeType="1"/>
              </p:cNvSpPr>
              <p:nvPr/>
            </p:nvSpPr>
            <p:spPr bwMode="auto">
              <a:xfrm rot="600000">
                <a:off x="3331" y="3615"/>
                <a:ext cx="84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7" name="Line 64"/>
              <p:cNvSpPr>
                <a:spLocks noChangeShapeType="1"/>
              </p:cNvSpPr>
              <p:nvPr/>
            </p:nvSpPr>
            <p:spPr bwMode="auto">
              <a:xfrm rot="600000">
                <a:off x="3396" y="3616"/>
                <a:ext cx="84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8" name="Line 65"/>
              <p:cNvSpPr>
                <a:spLocks noChangeShapeType="1"/>
              </p:cNvSpPr>
              <p:nvPr/>
            </p:nvSpPr>
            <p:spPr bwMode="auto">
              <a:xfrm rot="600000">
                <a:off x="3131" y="3616"/>
                <a:ext cx="84" cy="7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9" name="Line 66"/>
              <p:cNvSpPr>
                <a:spLocks noChangeShapeType="1"/>
              </p:cNvSpPr>
              <p:nvPr/>
            </p:nvSpPr>
            <p:spPr bwMode="auto">
              <a:xfrm rot="600000">
                <a:off x="3063" y="3615"/>
                <a:ext cx="84" cy="7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0" name="Line 67"/>
              <p:cNvSpPr>
                <a:spLocks noChangeShapeType="1"/>
              </p:cNvSpPr>
              <p:nvPr/>
            </p:nvSpPr>
            <p:spPr bwMode="auto">
              <a:xfrm rot="600000">
                <a:off x="3465" y="3617"/>
                <a:ext cx="83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1" name="Line 68"/>
              <p:cNvSpPr>
                <a:spLocks noChangeShapeType="1"/>
              </p:cNvSpPr>
              <p:nvPr/>
            </p:nvSpPr>
            <p:spPr bwMode="auto">
              <a:xfrm rot="600000">
                <a:off x="3530" y="3615"/>
                <a:ext cx="83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2" name="Line 69"/>
              <p:cNvSpPr>
                <a:spLocks noChangeShapeType="1"/>
              </p:cNvSpPr>
              <p:nvPr/>
            </p:nvSpPr>
            <p:spPr bwMode="auto">
              <a:xfrm rot="600000">
                <a:off x="3809" y="3613"/>
                <a:ext cx="84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3" name="Line 70"/>
              <p:cNvSpPr>
                <a:spLocks noChangeShapeType="1"/>
              </p:cNvSpPr>
              <p:nvPr/>
            </p:nvSpPr>
            <p:spPr bwMode="auto">
              <a:xfrm rot="600000">
                <a:off x="3876" y="3613"/>
                <a:ext cx="84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4" name="Line 71"/>
              <p:cNvSpPr>
                <a:spLocks noChangeShapeType="1"/>
              </p:cNvSpPr>
              <p:nvPr/>
            </p:nvSpPr>
            <p:spPr bwMode="auto">
              <a:xfrm rot="600000">
                <a:off x="3941" y="3611"/>
                <a:ext cx="83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5" name="Line 72"/>
              <p:cNvSpPr>
                <a:spLocks noChangeShapeType="1"/>
              </p:cNvSpPr>
              <p:nvPr/>
            </p:nvSpPr>
            <p:spPr bwMode="auto">
              <a:xfrm rot="600000">
                <a:off x="4006" y="3612"/>
                <a:ext cx="83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6" name="Line 73"/>
              <p:cNvSpPr>
                <a:spLocks noChangeShapeType="1"/>
              </p:cNvSpPr>
              <p:nvPr/>
            </p:nvSpPr>
            <p:spPr bwMode="auto">
              <a:xfrm rot="600000">
                <a:off x="3740" y="3612"/>
                <a:ext cx="84" cy="7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7" name="Line 74"/>
              <p:cNvSpPr>
                <a:spLocks noChangeShapeType="1"/>
              </p:cNvSpPr>
              <p:nvPr/>
            </p:nvSpPr>
            <p:spPr bwMode="auto">
              <a:xfrm rot="600000">
                <a:off x="3672" y="3611"/>
                <a:ext cx="84" cy="7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8" name="Line 75"/>
              <p:cNvSpPr>
                <a:spLocks noChangeShapeType="1"/>
              </p:cNvSpPr>
              <p:nvPr/>
            </p:nvSpPr>
            <p:spPr bwMode="auto">
              <a:xfrm rot="600000">
                <a:off x="3604" y="3614"/>
                <a:ext cx="83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9" name="Line 76"/>
              <p:cNvSpPr>
                <a:spLocks noChangeShapeType="1"/>
              </p:cNvSpPr>
              <p:nvPr/>
            </p:nvSpPr>
            <p:spPr bwMode="auto">
              <a:xfrm rot="600000">
                <a:off x="4074" y="3613"/>
                <a:ext cx="84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0" name="Line 77"/>
              <p:cNvSpPr>
                <a:spLocks noChangeShapeType="1"/>
              </p:cNvSpPr>
              <p:nvPr/>
            </p:nvSpPr>
            <p:spPr bwMode="auto">
              <a:xfrm rot="600000">
                <a:off x="4139" y="3611"/>
                <a:ext cx="84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1" name="Line 78"/>
              <p:cNvSpPr>
                <a:spLocks noChangeShapeType="1"/>
              </p:cNvSpPr>
              <p:nvPr/>
            </p:nvSpPr>
            <p:spPr bwMode="auto">
              <a:xfrm rot="600000">
                <a:off x="4410" y="3608"/>
                <a:ext cx="84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2" name="Line 79"/>
              <p:cNvSpPr>
                <a:spLocks noChangeShapeType="1"/>
              </p:cNvSpPr>
              <p:nvPr/>
            </p:nvSpPr>
            <p:spPr bwMode="auto">
              <a:xfrm rot="600000">
                <a:off x="4478" y="3608"/>
                <a:ext cx="83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3" name="Line 80"/>
              <p:cNvSpPr>
                <a:spLocks noChangeShapeType="1"/>
              </p:cNvSpPr>
              <p:nvPr/>
            </p:nvSpPr>
            <p:spPr bwMode="auto">
              <a:xfrm rot="600000">
                <a:off x="4542" y="3606"/>
                <a:ext cx="84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4" name="Line 81"/>
              <p:cNvSpPr>
                <a:spLocks noChangeShapeType="1"/>
              </p:cNvSpPr>
              <p:nvPr/>
            </p:nvSpPr>
            <p:spPr bwMode="auto">
              <a:xfrm rot="600000">
                <a:off x="4342" y="3607"/>
                <a:ext cx="83" cy="7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5" name="Line 82"/>
              <p:cNvSpPr>
                <a:spLocks noChangeShapeType="1"/>
              </p:cNvSpPr>
              <p:nvPr/>
            </p:nvSpPr>
            <p:spPr bwMode="auto">
              <a:xfrm rot="600000">
                <a:off x="4274" y="3606"/>
                <a:ext cx="84" cy="7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6" name="Line 83"/>
              <p:cNvSpPr>
                <a:spLocks noChangeShapeType="1"/>
              </p:cNvSpPr>
              <p:nvPr/>
            </p:nvSpPr>
            <p:spPr bwMode="auto">
              <a:xfrm rot="600000">
                <a:off x="4205" y="3609"/>
                <a:ext cx="84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7" name="Text Box 84"/>
              <p:cNvSpPr txBox="1">
                <a:spLocks noChangeArrowheads="1"/>
              </p:cNvSpPr>
              <p:nvPr/>
            </p:nvSpPr>
            <p:spPr bwMode="auto">
              <a:xfrm>
                <a:off x="2911" y="3735"/>
                <a:ext cx="497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1" hangingPunct="1"/>
                <a:r>
                  <a:rPr lang="en-US" sz="2000" b="1">
                    <a:latin typeface="Arial" charset="0"/>
                  </a:rPr>
                  <a:t>1,5</a:t>
                </a:r>
              </a:p>
            </p:txBody>
          </p:sp>
          <p:sp>
            <p:nvSpPr>
              <p:cNvPr id="23598" name="Oval 85"/>
              <p:cNvSpPr>
                <a:spLocks noChangeArrowheads="1"/>
              </p:cNvSpPr>
              <p:nvPr/>
            </p:nvSpPr>
            <p:spPr bwMode="auto">
              <a:xfrm>
                <a:off x="1843" y="3641"/>
                <a:ext cx="29" cy="27"/>
              </a:xfrm>
              <a:prstGeom prst="ellipse">
                <a:avLst/>
              </a:prstGeom>
              <a:solidFill>
                <a:srgbClr val="FFFFFF"/>
              </a:solidFill>
              <a:ln w="0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9" name="Oval 86"/>
              <p:cNvSpPr>
                <a:spLocks noChangeArrowheads="1"/>
              </p:cNvSpPr>
              <p:nvPr/>
            </p:nvSpPr>
            <p:spPr bwMode="auto">
              <a:xfrm rot="-3720000">
                <a:off x="2994" y="3634"/>
                <a:ext cx="30" cy="29"/>
              </a:xfrm>
              <a:prstGeom prst="ellipse">
                <a:avLst/>
              </a:prstGeom>
              <a:solidFill>
                <a:srgbClr val="FFFFFF"/>
              </a:solidFill>
              <a:ln w="0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7" name="Text Box 49"/>
          <p:cNvSpPr txBox="1">
            <a:spLocks noChangeArrowheads="1"/>
          </p:cNvSpPr>
          <p:nvPr/>
        </p:nvSpPr>
        <p:spPr bwMode="auto">
          <a:xfrm>
            <a:off x="5181600" y="2057400"/>
            <a:ext cx="3124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CC0066"/>
                </a:solidFill>
                <a:latin typeface="Arial" charset="0"/>
                <a:cs typeface="Arial" charset="0"/>
              </a:rPr>
              <a:t>(hay </a:t>
            </a:r>
            <a:r>
              <a:rPr lang="en-US" sz="2000" b="1" dirty="0" err="1" smtClean="0">
                <a:solidFill>
                  <a:srgbClr val="CC0066"/>
                </a:solidFill>
                <a:latin typeface="Arial" charset="0"/>
                <a:cs typeface="Arial" charset="0"/>
              </a:rPr>
              <a:t>nhân</a:t>
            </a:r>
            <a:r>
              <a:rPr lang="en-US" sz="2000" b="1" dirty="0" smtClean="0">
                <a:solidFill>
                  <a:srgbClr val="CC0066"/>
                </a:solidFill>
                <a:latin typeface="Arial" charset="0"/>
                <a:cs typeface="Arial" charset="0"/>
              </a:rPr>
              <a:t> </a:t>
            </a:r>
            <a:r>
              <a:rPr lang="en-US" sz="2000" b="1" dirty="0" err="1">
                <a:solidFill>
                  <a:srgbClr val="CC0066"/>
                </a:solidFill>
                <a:latin typeface="Arial" charset="0"/>
                <a:cs typeface="Arial" charset="0"/>
              </a:rPr>
              <a:t>hai</a:t>
            </a:r>
            <a:r>
              <a:rPr lang="en-US" sz="2000" b="1" dirty="0">
                <a:solidFill>
                  <a:srgbClr val="CC0066"/>
                </a:solidFill>
                <a:latin typeface="Arial" charset="0"/>
                <a:cs typeface="Arial" charset="0"/>
              </a:rPr>
              <a:t> </a:t>
            </a:r>
            <a:r>
              <a:rPr lang="en-US" sz="2000" b="1" dirty="0" err="1">
                <a:solidFill>
                  <a:srgbClr val="CC0066"/>
                </a:solidFill>
                <a:latin typeface="Arial" charset="0"/>
                <a:cs typeface="Arial" charset="0"/>
              </a:rPr>
              <a:t>vế</a:t>
            </a:r>
            <a:r>
              <a:rPr lang="en-US" sz="2000" b="1" dirty="0">
                <a:solidFill>
                  <a:srgbClr val="CC0066"/>
                </a:solidFill>
                <a:latin typeface="Arial" charset="0"/>
                <a:cs typeface="Arial" charset="0"/>
              </a:rPr>
              <a:t> </a:t>
            </a:r>
            <a:r>
              <a:rPr lang="en-US" sz="2000" b="1" dirty="0" err="1">
                <a:solidFill>
                  <a:srgbClr val="CC0066"/>
                </a:solidFill>
                <a:latin typeface="Arial" charset="0"/>
                <a:cs typeface="Arial" charset="0"/>
              </a:rPr>
              <a:t>với</a:t>
            </a:r>
            <a:r>
              <a:rPr lang="en-US" sz="2000" b="1" dirty="0">
                <a:solidFill>
                  <a:srgbClr val="CC0066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>
                <a:solidFill>
                  <a:srgbClr val="CC0066"/>
                </a:solidFill>
                <a:latin typeface="Arial" charset="0"/>
                <a:cs typeface="Arial" charset="0"/>
              </a:rPr>
              <a:t>½</a:t>
            </a:r>
            <a:r>
              <a:rPr lang="en-US" sz="2000" b="1" dirty="0">
                <a:solidFill>
                  <a:srgbClr val="CC0066"/>
                </a:solidFill>
                <a:latin typeface="Arial" charset="0"/>
                <a:cs typeface="Arial" charset="0"/>
              </a:rPr>
              <a:t>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8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8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8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8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8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8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18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8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8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8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18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8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18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8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8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8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18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218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18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18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18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1816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1816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1816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1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1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1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18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18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18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7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96" dur="80"/>
                                        <p:tgtEl>
                                          <p:spTgt spid="2181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7" dur="80"/>
                                        <p:tgtEl>
                                          <p:spTgt spid="218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80"/>
                                        <p:tgtEl>
                                          <p:spTgt spid="218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218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27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101" dur="80"/>
                                        <p:tgtEl>
                                          <p:spTgt spid="2181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2" dur="80"/>
                                        <p:tgtEl>
                                          <p:spTgt spid="2181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80"/>
                                        <p:tgtEl>
                                          <p:spTgt spid="2181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218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18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18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18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18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18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18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218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5" grpId="0"/>
      <p:bldP spid="218150" grpId="0"/>
      <p:bldP spid="218151" grpId="0"/>
      <p:bldP spid="218152" grpId="0"/>
      <p:bldP spid="218153" grpId="0"/>
      <p:bldP spid="218160" grpId="0"/>
      <p:bldP spid="218160" grpId="1"/>
      <p:bldP spid="218161" grpId="0"/>
      <p:bldP spid="218161" grpId="1"/>
      <p:bldP spid="3" grpId="0"/>
      <p:bldP spid="218163" grpId="0" build="p" animBg="1"/>
      <p:bldP spid="218164" grpId="0" animBg="1"/>
      <p:bldP spid="218165" grpId="0" animBg="1"/>
      <p:bldP spid="47" grpId="0"/>
      <p:bldP spid="47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89" name="Text Box 93"/>
          <p:cNvSpPr txBox="1">
            <a:spLocks noChangeArrowheads="1"/>
          </p:cNvSpPr>
          <p:nvPr/>
        </p:nvSpPr>
        <p:spPr bwMode="auto">
          <a:xfrm>
            <a:off x="990600" y="457200"/>
            <a:ext cx="73152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defRPr/>
            </a:pPr>
            <a:r>
              <a:rPr lang="vi-VN" sz="2200" b="1" dirty="0" smtClean="0">
                <a:latin typeface="+mn-lt"/>
              </a:rPr>
              <a:t>Giải các bất phương trình sau và biểu diễn tập          nghiệm trên trục số.</a:t>
            </a:r>
          </a:p>
        </p:txBody>
      </p:sp>
      <p:sp>
        <p:nvSpPr>
          <p:cNvPr id="24579" name="Text Box 141"/>
          <p:cNvSpPr txBox="1">
            <a:spLocks noChangeArrowheads="1"/>
          </p:cNvSpPr>
          <p:nvPr/>
        </p:nvSpPr>
        <p:spPr bwMode="auto">
          <a:xfrm>
            <a:off x="457200" y="71438"/>
            <a:ext cx="46482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  <a:cs typeface="Arial" charset="0"/>
              </a:rPr>
              <a:t>b) Áp dụng:</a:t>
            </a:r>
          </a:p>
        </p:txBody>
      </p:sp>
      <p:sp>
        <p:nvSpPr>
          <p:cNvPr id="183438" name="Text Box 142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609600" y="1219200"/>
            <a:ext cx="3394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VNI-Avo" pitchFamily="2" charset="0"/>
              </a:rPr>
              <a:t>a)    - 4y -  8  &lt;  0</a:t>
            </a:r>
          </a:p>
        </p:txBody>
      </p:sp>
      <p:sp>
        <p:nvSpPr>
          <p:cNvPr id="183439" name="Text Box 143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609600" y="16764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VNI-Avo" pitchFamily="2" charset="0"/>
                <a:sym typeface="Symbol" pitchFamily="18" charset="2"/>
              </a:rPr>
              <a:t>          - 4</a:t>
            </a:r>
            <a:r>
              <a:rPr lang="en-US" sz="2400" b="1" dirty="0">
                <a:solidFill>
                  <a:srgbClr val="0000FF"/>
                </a:solidFill>
                <a:latin typeface="VNI-Avo" pitchFamily="2" charset="0"/>
              </a:rPr>
              <a:t>y  </a:t>
            </a:r>
            <a:r>
              <a:rPr lang="en-US" sz="2400" b="1" dirty="0" smtClean="0">
                <a:solidFill>
                  <a:srgbClr val="0000FF"/>
                </a:solidFill>
                <a:latin typeface="VNI-Avo" pitchFamily="2" charset="0"/>
              </a:rPr>
              <a:t>&lt;  </a:t>
            </a:r>
            <a:r>
              <a:rPr lang="en-US" sz="2400" b="1" dirty="0">
                <a:solidFill>
                  <a:srgbClr val="0000FF"/>
                </a:solidFill>
                <a:latin typeface="VNI-Avo" pitchFamily="2" charset="0"/>
              </a:rPr>
              <a:t>8</a:t>
            </a:r>
            <a:endParaRPr lang="en-US" sz="2400" b="1" dirty="0">
              <a:solidFill>
                <a:srgbClr val="CC0066"/>
              </a:solidFill>
              <a:latin typeface="VNI-Avo" pitchFamily="2" charset="0"/>
            </a:endParaRPr>
          </a:p>
        </p:txBody>
      </p:sp>
      <p:grpSp>
        <p:nvGrpSpPr>
          <p:cNvPr id="183557" name="Group 261"/>
          <p:cNvGrpSpPr>
            <a:grpSpLocks/>
          </p:cNvGrpSpPr>
          <p:nvPr/>
        </p:nvGrpSpPr>
        <p:grpSpPr bwMode="auto">
          <a:xfrm>
            <a:off x="838200" y="2133600"/>
            <a:ext cx="2884488" cy="812800"/>
            <a:chOff x="720" y="1552"/>
            <a:chExt cx="1817" cy="512"/>
          </a:xfrm>
        </p:grpSpPr>
        <p:sp>
          <p:nvSpPr>
            <p:cNvPr id="24660" name="Text Box 144">
              <a:hlinkClick r:id="" action="ppaction://noaction"/>
            </p:cNvPr>
            <p:cNvSpPr txBox="1">
              <a:spLocks noChangeArrowheads="1"/>
            </p:cNvSpPr>
            <p:nvPr/>
          </p:nvSpPr>
          <p:spPr bwMode="auto">
            <a:xfrm>
              <a:off x="720" y="1632"/>
              <a:ext cx="18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FF"/>
                  </a:solidFill>
                  <a:sym typeface="Symbol" pitchFamily="18" charset="2"/>
                </a:rPr>
                <a:t> </a:t>
              </a:r>
              <a:r>
                <a:rPr lang="en-US" sz="2400" b="1" dirty="0"/>
                <a:t>            </a:t>
              </a:r>
              <a:r>
                <a:rPr lang="en-US" sz="2400" b="1" dirty="0">
                  <a:solidFill>
                    <a:srgbClr val="0000FF"/>
                  </a:solidFill>
                  <a:latin typeface="VNI-Avo" pitchFamily="2" charset="0"/>
                </a:rPr>
                <a:t>y  </a:t>
              </a:r>
              <a:r>
                <a:rPr lang="en-US" sz="2400" b="1" dirty="0" smtClean="0">
                  <a:solidFill>
                    <a:srgbClr val="0000FF"/>
                  </a:solidFill>
                  <a:latin typeface="VNI-Avo" pitchFamily="2" charset="0"/>
                </a:rPr>
                <a:t> &gt;  </a:t>
              </a:r>
              <a:endParaRPr lang="en-US" sz="2400" b="1" dirty="0">
                <a:solidFill>
                  <a:srgbClr val="CC0066"/>
                </a:solidFill>
                <a:latin typeface="VNI-Avo" pitchFamily="2" charset="0"/>
              </a:endParaRPr>
            </a:p>
          </p:txBody>
        </p:sp>
        <p:graphicFrame>
          <p:nvGraphicFramePr>
            <p:cNvPr id="24661" name="Object 17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51574228"/>
                </p:ext>
              </p:extLst>
            </p:nvPr>
          </p:nvGraphicFramePr>
          <p:xfrm>
            <a:off x="2055" y="1552"/>
            <a:ext cx="297" cy="5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674" name="Equation" r:id="rId3" imgW="228501" imgH="393529" progId="Equation.DSMT4">
                    <p:embed/>
                  </p:oleObj>
                </mc:Choice>
                <mc:Fallback>
                  <p:oleObj name="Equation" r:id="rId3" imgW="228501" imgH="393529" progId="Equation.DSMT4">
                    <p:embed/>
                    <p:pic>
                      <p:nvPicPr>
                        <p:cNvPr id="0" name="Object 17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55" y="1552"/>
                          <a:ext cx="297" cy="5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3476" name="Text Box 18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838200" y="3048000"/>
            <a:ext cx="2884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sym typeface="Symbol" pitchFamily="18" charset="2"/>
              </a:rPr>
              <a:t> </a:t>
            </a:r>
            <a:r>
              <a:rPr lang="en-US" sz="2400" b="1" dirty="0"/>
              <a:t>            </a:t>
            </a:r>
            <a:r>
              <a:rPr lang="en-US" sz="2400" b="1" dirty="0">
                <a:solidFill>
                  <a:srgbClr val="0000FF"/>
                </a:solidFill>
                <a:latin typeface="VNI-Avo" pitchFamily="2" charset="0"/>
              </a:rPr>
              <a:t>y  </a:t>
            </a:r>
            <a:r>
              <a:rPr lang="en-US" sz="2400" b="1" dirty="0" smtClean="0">
                <a:solidFill>
                  <a:srgbClr val="0000FF"/>
                </a:solidFill>
                <a:latin typeface="VNI-Avo" pitchFamily="2" charset="0"/>
              </a:rPr>
              <a:t> &gt; </a:t>
            </a:r>
            <a:r>
              <a:rPr lang="en-US" sz="2400" b="1" dirty="0">
                <a:solidFill>
                  <a:srgbClr val="0000FF"/>
                </a:solidFill>
                <a:latin typeface="VNI-Avo" pitchFamily="2" charset="0"/>
              </a:rPr>
              <a:t>-2 </a:t>
            </a:r>
            <a:endParaRPr lang="en-US" sz="2400" b="1" dirty="0">
              <a:solidFill>
                <a:srgbClr val="CC0066"/>
              </a:solidFill>
              <a:latin typeface="VNI-Avo" pitchFamily="2" charset="0"/>
            </a:endParaRPr>
          </a:p>
        </p:txBody>
      </p:sp>
      <p:sp>
        <p:nvSpPr>
          <p:cNvPr id="183477" name="Text Box 181"/>
          <p:cNvSpPr txBox="1">
            <a:spLocks noChangeArrowheads="1"/>
          </p:cNvSpPr>
          <p:nvPr/>
        </p:nvSpPr>
        <p:spPr bwMode="auto">
          <a:xfrm>
            <a:off x="228600" y="3581400"/>
            <a:ext cx="41148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defRPr/>
            </a:pPr>
            <a:r>
              <a:rPr lang="vi-VN" sz="2200" b="1" dirty="0" smtClean="0">
                <a:solidFill>
                  <a:srgbClr val="0000CC"/>
                </a:solidFill>
                <a:latin typeface="+mn-lt"/>
              </a:rPr>
              <a:t>Vậy nghiệm của bất phương trình là y &gt; -2</a:t>
            </a:r>
          </a:p>
        </p:txBody>
      </p:sp>
      <p:sp>
        <p:nvSpPr>
          <p:cNvPr id="183479" name="Text Box 183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962400" y="1219200"/>
            <a:ext cx="3394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VNI-Avo" pitchFamily="2" charset="0"/>
              </a:rPr>
              <a:t>  b)   - 3x + 12  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≥</a:t>
            </a:r>
            <a:r>
              <a:rPr lang="en-US" sz="2400" b="1">
                <a:solidFill>
                  <a:srgbClr val="0000FF"/>
                </a:solidFill>
                <a:latin typeface="VNI-Avo" pitchFamily="2" charset="0"/>
              </a:rPr>
              <a:t>  0</a:t>
            </a:r>
          </a:p>
        </p:txBody>
      </p:sp>
      <p:sp>
        <p:nvSpPr>
          <p:cNvPr id="183480" name="Text Box 184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371975" y="1676400"/>
            <a:ext cx="335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VNI-Avo" pitchFamily="2" charset="0"/>
                <a:sym typeface="Symbol" pitchFamily="18" charset="2"/>
              </a:rPr>
              <a:t>         -3x</a:t>
            </a:r>
            <a:r>
              <a:rPr lang="en-US" sz="2400" b="1">
                <a:solidFill>
                  <a:srgbClr val="0000FF"/>
                </a:solidFill>
                <a:latin typeface="VNI-Avo" pitchFamily="2" charset="0"/>
              </a:rPr>
              <a:t>  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≥</a:t>
            </a:r>
            <a:r>
              <a:rPr lang="en-US" sz="2400" b="1">
                <a:solidFill>
                  <a:srgbClr val="0000FF"/>
                </a:solidFill>
                <a:latin typeface="VNI-Avo" pitchFamily="2" charset="0"/>
              </a:rPr>
              <a:t>  -12</a:t>
            </a:r>
            <a:endParaRPr lang="en-US" sz="1800" b="1">
              <a:solidFill>
                <a:srgbClr val="CC0066"/>
              </a:solidFill>
              <a:latin typeface="VNI-Avo" pitchFamily="2" charset="0"/>
            </a:endParaRPr>
          </a:p>
        </p:txBody>
      </p:sp>
      <p:sp>
        <p:nvSpPr>
          <p:cNvPr id="183481" name="Text Box 185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371975" y="22098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latin typeface="VNI-Avo" pitchFamily="2" charset="0"/>
                <a:sym typeface="Symbol" pitchFamily="18" charset="2"/>
              </a:rPr>
              <a:t></a:t>
            </a:r>
            <a:r>
              <a:rPr lang="en-US" sz="2400" b="1">
                <a:solidFill>
                  <a:srgbClr val="0000CC"/>
                </a:solidFill>
                <a:latin typeface="VNI-Avo" pitchFamily="2" charset="0"/>
              </a:rPr>
              <a:t>             x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≤ 4</a:t>
            </a:r>
          </a:p>
        </p:txBody>
      </p:sp>
      <p:sp>
        <p:nvSpPr>
          <p:cNvPr id="183483" name="Text Box 187"/>
          <p:cNvSpPr txBox="1">
            <a:spLocks noChangeArrowheads="1"/>
          </p:cNvSpPr>
          <p:nvPr/>
        </p:nvSpPr>
        <p:spPr bwMode="auto">
          <a:xfrm>
            <a:off x="4143375" y="2743200"/>
            <a:ext cx="40386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defRPr/>
            </a:pPr>
            <a:r>
              <a:rPr lang="vi-VN" sz="2200" b="1" dirty="0" smtClean="0">
                <a:solidFill>
                  <a:srgbClr val="0000CC"/>
                </a:solidFill>
                <a:latin typeface="+mn-lt"/>
              </a:rPr>
              <a:t>Vậy nghiệm của bất phương trình là x ≤ 4</a:t>
            </a:r>
          </a:p>
        </p:txBody>
      </p:sp>
      <p:grpSp>
        <p:nvGrpSpPr>
          <p:cNvPr id="183558" name="Group 262"/>
          <p:cNvGrpSpPr>
            <a:grpSpLocks/>
          </p:cNvGrpSpPr>
          <p:nvPr/>
        </p:nvGrpSpPr>
        <p:grpSpPr bwMode="auto">
          <a:xfrm>
            <a:off x="152400" y="4572000"/>
            <a:ext cx="3733800" cy="685800"/>
            <a:chOff x="288" y="3456"/>
            <a:chExt cx="2352" cy="432"/>
          </a:xfrm>
        </p:grpSpPr>
        <p:sp>
          <p:nvSpPr>
            <p:cNvPr id="24627" name="Line 189"/>
            <p:cNvSpPr>
              <a:spLocks noChangeShapeType="1"/>
            </p:cNvSpPr>
            <p:nvPr/>
          </p:nvSpPr>
          <p:spPr bwMode="auto">
            <a:xfrm flipV="1">
              <a:off x="301" y="3534"/>
              <a:ext cx="2339" cy="0"/>
            </a:xfrm>
            <a:prstGeom prst="line">
              <a:avLst/>
            </a:prstGeom>
            <a:noFill/>
            <a:ln w="38100">
              <a:solidFill>
                <a:srgbClr val="9933FF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4628" name="Group 190"/>
            <p:cNvGrpSpPr>
              <a:grpSpLocks/>
            </p:cNvGrpSpPr>
            <p:nvPr/>
          </p:nvGrpSpPr>
          <p:grpSpPr bwMode="auto">
            <a:xfrm>
              <a:off x="288" y="3486"/>
              <a:ext cx="1153" cy="88"/>
              <a:chOff x="2732" y="3558"/>
              <a:chExt cx="1632" cy="88"/>
            </a:xfrm>
          </p:grpSpPr>
          <p:sp>
            <p:nvSpPr>
              <p:cNvPr id="24636" name="Line 191"/>
              <p:cNvSpPr>
                <a:spLocks noChangeShapeType="1"/>
              </p:cNvSpPr>
              <p:nvPr/>
            </p:nvSpPr>
            <p:spPr bwMode="auto">
              <a:xfrm rot="600000">
                <a:off x="2732" y="3570"/>
                <a:ext cx="84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7" name="Line 192"/>
              <p:cNvSpPr>
                <a:spLocks noChangeShapeType="1"/>
              </p:cNvSpPr>
              <p:nvPr/>
            </p:nvSpPr>
            <p:spPr bwMode="auto">
              <a:xfrm rot="600000">
                <a:off x="2938" y="3569"/>
                <a:ext cx="83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8" name="Line 193"/>
              <p:cNvSpPr>
                <a:spLocks noChangeShapeType="1"/>
              </p:cNvSpPr>
              <p:nvPr/>
            </p:nvSpPr>
            <p:spPr bwMode="auto">
              <a:xfrm rot="600000">
                <a:off x="3005" y="3569"/>
                <a:ext cx="83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9" name="Line 194"/>
              <p:cNvSpPr>
                <a:spLocks noChangeShapeType="1"/>
              </p:cNvSpPr>
              <p:nvPr/>
            </p:nvSpPr>
            <p:spPr bwMode="auto">
              <a:xfrm rot="600000">
                <a:off x="3069" y="3567"/>
                <a:ext cx="84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0" name="Line 195"/>
              <p:cNvSpPr>
                <a:spLocks noChangeShapeType="1"/>
              </p:cNvSpPr>
              <p:nvPr/>
            </p:nvSpPr>
            <p:spPr bwMode="auto">
              <a:xfrm rot="600000">
                <a:off x="3134" y="3568"/>
                <a:ext cx="84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1" name="Line 196"/>
              <p:cNvSpPr>
                <a:spLocks noChangeShapeType="1"/>
              </p:cNvSpPr>
              <p:nvPr/>
            </p:nvSpPr>
            <p:spPr bwMode="auto">
              <a:xfrm rot="600000">
                <a:off x="2869" y="3568"/>
                <a:ext cx="84" cy="7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2" name="Line 197"/>
              <p:cNvSpPr>
                <a:spLocks noChangeShapeType="1"/>
              </p:cNvSpPr>
              <p:nvPr/>
            </p:nvSpPr>
            <p:spPr bwMode="auto">
              <a:xfrm rot="600000">
                <a:off x="2801" y="3567"/>
                <a:ext cx="84" cy="7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3" name="Line 198"/>
              <p:cNvSpPr>
                <a:spLocks noChangeShapeType="1"/>
              </p:cNvSpPr>
              <p:nvPr/>
            </p:nvSpPr>
            <p:spPr bwMode="auto">
              <a:xfrm rot="600000">
                <a:off x="3203" y="3569"/>
                <a:ext cx="83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4" name="Line 199"/>
              <p:cNvSpPr>
                <a:spLocks noChangeShapeType="1"/>
              </p:cNvSpPr>
              <p:nvPr/>
            </p:nvSpPr>
            <p:spPr bwMode="auto">
              <a:xfrm rot="600000">
                <a:off x="3268" y="3567"/>
                <a:ext cx="83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5" name="Line 200"/>
              <p:cNvSpPr>
                <a:spLocks noChangeShapeType="1"/>
              </p:cNvSpPr>
              <p:nvPr/>
            </p:nvSpPr>
            <p:spPr bwMode="auto">
              <a:xfrm rot="600000">
                <a:off x="3547" y="3565"/>
                <a:ext cx="84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6" name="Line 201"/>
              <p:cNvSpPr>
                <a:spLocks noChangeShapeType="1"/>
              </p:cNvSpPr>
              <p:nvPr/>
            </p:nvSpPr>
            <p:spPr bwMode="auto">
              <a:xfrm rot="600000">
                <a:off x="3614" y="3565"/>
                <a:ext cx="84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7" name="Line 202"/>
              <p:cNvSpPr>
                <a:spLocks noChangeShapeType="1"/>
              </p:cNvSpPr>
              <p:nvPr/>
            </p:nvSpPr>
            <p:spPr bwMode="auto">
              <a:xfrm rot="600000">
                <a:off x="3679" y="3563"/>
                <a:ext cx="83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8" name="Line 203"/>
              <p:cNvSpPr>
                <a:spLocks noChangeShapeType="1"/>
              </p:cNvSpPr>
              <p:nvPr/>
            </p:nvSpPr>
            <p:spPr bwMode="auto">
              <a:xfrm rot="600000">
                <a:off x="3744" y="3564"/>
                <a:ext cx="83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9" name="Line 204"/>
              <p:cNvSpPr>
                <a:spLocks noChangeShapeType="1"/>
              </p:cNvSpPr>
              <p:nvPr/>
            </p:nvSpPr>
            <p:spPr bwMode="auto">
              <a:xfrm rot="600000">
                <a:off x="3478" y="3564"/>
                <a:ext cx="84" cy="7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0" name="Line 205"/>
              <p:cNvSpPr>
                <a:spLocks noChangeShapeType="1"/>
              </p:cNvSpPr>
              <p:nvPr/>
            </p:nvSpPr>
            <p:spPr bwMode="auto">
              <a:xfrm rot="600000">
                <a:off x="3410" y="3563"/>
                <a:ext cx="84" cy="7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1" name="Line 206"/>
              <p:cNvSpPr>
                <a:spLocks noChangeShapeType="1"/>
              </p:cNvSpPr>
              <p:nvPr/>
            </p:nvSpPr>
            <p:spPr bwMode="auto">
              <a:xfrm rot="600000">
                <a:off x="3342" y="3566"/>
                <a:ext cx="83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2" name="Line 207"/>
              <p:cNvSpPr>
                <a:spLocks noChangeShapeType="1"/>
              </p:cNvSpPr>
              <p:nvPr/>
            </p:nvSpPr>
            <p:spPr bwMode="auto">
              <a:xfrm rot="600000">
                <a:off x="3812" y="3565"/>
                <a:ext cx="84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3" name="Line 208"/>
              <p:cNvSpPr>
                <a:spLocks noChangeShapeType="1"/>
              </p:cNvSpPr>
              <p:nvPr/>
            </p:nvSpPr>
            <p:spPr bwMode="auto">
              <a:xfrm rot="600000">
                <a:off x="3877" y="3563"/>
                <a:ext cx="84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4" name="Line 209"/>
              <p:cNvSpPr>
                <a:spLocks noChangeShapeType="1"/>
              </p:cNvSpPr>
              <p:nvPr/>
            </p:nvSpPr>
            <p:spPr bwMode="auto">
              <a:xfrm rot="600000">
                <a:off x="4148" y="3560"/>
                <a:ext cx="84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5" name="Line 210"/>
              <p:cNvSpPr>
                <a:spLocks noChangeShapeType="1"/>
              </p:cNvSpPr>
              <p:nvPr/>
            </p:nvSpPr>
            <p:spPr bwMode="auto">
              <a:xfrm rot="600000">
                <a:off x="4216" y="3560"/>
                <a:ext cx="83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6" name="Line 211"/>
              <p:cNvSpPr>
                <a:spLocks noChangeShapeType="1"/>
              </p:cNvSpPr>
              <p:nvPr/>
            </p:nvSpPr>
            <p:spPr bwMode="auto">
              <a:xfrm rot="600000">
                <a:off x="4280" y="3558"/>
                <a:ext cx="84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7" name="Line 212"/>
              <p:cNvSpPr>
                <a:spLocks noChangeShapeType="1"/>
              </p:cNvSpPr>
              <p:nvPr/>
            </p:nvSpPr>
            <p:spPr bwMode="auto">
              <a:xfrm rot="600000">
                <a:off x="4080" y="3559"/>
                <a:ext cx="83" cy="7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8" name="Line 213"/>
              <p:cNvSpPr>
                <a:spLocks noChangeShapeType="1"/>
              </p:cNvSpPr>
              <p:nvPr/>
            </p:nvSpPr>
            <p:spPr bwMode="auto">
              <a:xfrm rot="600000">
                <a:off x="4012" y="3558"/>
                <a:ext cx="84" cy="7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9" name="Line 214"/>
              <p:cNvSpPr>
                <a:spLocks noChangeShapeType="1"/>
              </p:cNvSpPr>
              <p:nvPr/>
            </p:nvSpPr>
            <p:spPr bwMode="auto">
              <a:xfrm rot="600000">
                <a:off x="3943" y="3561"/>
                <a:ext cx="84" cy="7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629" name="Text Box 215"/>
            <p:cNvSpPr txBox="1">
              <a:spLocks noChangeArrowheads="1"/>
            </p:cNvSpPr>
            <p:nvPr/>
          </p:nvSpPr>
          <p:spPr bwMode="auto">
            <a:xfrm>
              <a:off x="1335" y="3600"/>
              <a:ext cx="351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8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/>
              <a:r>
                <a:rPr lang="en-US" sz="2200" b="1">
                  <a:solidFill>
                    <a:srgbClr val="FF0000"/>
                  </a:solidFill>
                  <a:latin typeface="Arial" charset="0"/>
                </a:rPr>
                <a:t>-2</a:t>
              </a:r>
            </a:p>
          </p:txBody>
        </p:sp>
        <p:grpSp>
          <p:nvGrpSpPr>
            <p:cNvPr id="24630" name="Group 216"/>
            <p:cNvGrpSpPr>
              <a:grpSpLocks/>
            </p:cNvGrpSpPr>
            <p:nvPr/>
          </p:nvGrpSpPr>
          <p:grpSpPr bwMode="auto">
            <a:xfrm rot="10800000">
              <a:off x="1865" y="3519"/>
              <a:ext cx="229" cy="369"/>
              <a:chOff x="1419" y="3245"/>
              <a:chExt cx="324" cy="369"/>
            </a:xfrm>
          </p:grpSpPr>
          <p:sp>
            <p:nvSpPr>
              <p:cNvPr id="24634" name="Text Box 217"/>
              <p:cNvSpPr txBox="1">
                <a:spLocks noChangeArrowheads="1"/>
              </p:cNvSpPr>
              <p:nvPr/>
            </p:nvSpPr>
            <p:spPr bwMode="auto">
              <a:xfrm>
                <a:off x="1419" y="3245"/>
                <a:ext cx="324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1" hangingPunct="1"/>
                <a:r>
                  <a:rPr lang="en-US" sz="2000" b="1">
                    <a:solidFill>
                      <a:srgbClr val="FF0000"/>
                    </a:solidFill>
                    <a:latin typeface="Arial" charset="0"/>
                  </a:rPr>
                  <a:t>O</a:t>
                </a:r>
              </a:p>
            </p:txBody>
          </p:sp>
          <p:sp>
            <p:nvSpPr>
              <p:cNvPr id="24635" name="Oval 218"/>
              <p:cNvSpPr>
                <a:spLocks noChangeArrowheads="1"/>
              </p:cNvSpPr>
              <p:nvPr/>
            </p:nvSpPr>
            <p:spPr bwMode="auto">
              <a:xfrm>
                <a:off x="1581" y="3587"/>
                <a:ext cx="29" cy="27"/>
              </a:xfrm>
              <a:prstGeom prst="ellipse">
                <a:avLst/>
              </a:prstGeom>
              <a:solidFill>
                <a:srgbClr val="FFFFFF"/>
              </a:solidFill>
              <a:ln w="57150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3200"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24631" name="Group 219"/>
            <p:cNvGrpSpPr>
              <a:grpSpLocks/>
            </p:cNvGrpSpPr>
            <p:nvPr/>
          </p:nvGrpSpPr>
          <p:grpSpPr bwMode="auto">
            <a:xfrm flipH="1">
              <a:off x="1427" y="3456"/>
              <a:ext cx="110" cy="179"/>
              <a:chOff x="2160" y="3527"/>
              <a:chExt cx="156" cy="179"/>
            </a:xfrm>
          </p:grpSpPr>
          <p:sp>
            <p:nvSpPr>
              <p:cNvPr id="24632" name="Arc 220"/>
              <p:cNvSpPr>
                <a:spLocks/>
              </p:cNvSpPr>
              <p:nvPr/>
            </p:nvSpPr>
            <p:spPr bwMode="auto">
              <a:xfrm rot="4633755">
                <a:off x="2142" y="3545"/>
                <a:ext cx="179" cy="144"/>
              </a:xfrm>
              <a:custGeom>
                <a:avLst/>
                <a:gdLst>
                  <a:gd name="T0" fmla="*/ 0 w 32291"/>
                  <a:gd name="T1" fmla="*/ 0 h 21600"/>
                  <a:gd name="T2" fmla="*/ 0 w 32291"/>
                  <a:gd name="T3" fmla="*/ 0 h 21600"/>
                  <a:gd name="T4" fmla="*/ 0 w 3229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2291" h="21600" fill="none" extrusionOk="0">
                    <a:moveTo>
                      <a:pt x="0" y="5451"/>
                    </a:moveTo>
                    <a:cubicBezTo>
                      <a:pt x="3953" y="1939"/>
                      <a:pt x="9057" y="-1"/>
                      <a:pt x="14345" y="0"/>
                    </a:cubicBezTo>
                    <a:cubicBezTo>
                      <a:pt x="21550" y="0"/>
                      <a:pt x="28281" y="3592"/>
                      <a:pt x="32290" y="9579"/>
                    </a:cubicBezTo>
                  </a:path>
                  <a:path w="32291" h="21600" stroke="0" extrusionOk="0">
                    <a:moveTo>
                      <a:pt x="0" y="5451"/>
                    </a:moveTo>
                    <a:cubicBezTo>
                      <a:pt x="3953" y="1939"/>
                      <a:pt x="9057" y="-1"/>
                      <a:pt x="14345" y="0"/>
                    </a:cubicBezTo>
                    <a:cubicBezTo>
                      <a:pt x="21550" y="0"/>
                      <a:pt x="28281" y="3592"/>
                      <a:pt x="32290" y="9579"/>
                    </a:cubicBezTo>
                    <a:lnTo>
                      <a:pt x="14345" y="21600"/>
                    </a:lnTo>
                    <a:lnTo>
                      <a:pt x="0" y="5451"/>
                    </a:lnTo>
                    <a:close/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3" name="Oval 221"/>
              <p:cNvSpPr>
                <a:spLocks noChangeArrowheads="1"/>
              </p:cNvSpPr>
              <p:nvPr/>
            </p:nvSpPr>
            <p:spPr bwMode="auto">
              <a:xfrm rot="-3720000">
                <a:off x="2287" y="3586"/>
                <a:ext cx="30" cy="29"/>
              </a:xfrm>
              <a:prstGeom prst="ellipse">
                <a:avLst/>
              </a:prstGeom>
              <a:solidFill>
                <a:srgbClr val="FFFFFF"/>
              </a:solidFill>
              <a:ln w="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83518" name="Line 222"/>
          <p:cNvSpPr>
            <a:spLocks noChangeShapeType="1"/>
          </p:cNvSpPr>
          <p:nvPr/>
        </p:nvSpPr>
        <p:spPr bwMode="auto">
          <a:xfrm>
            <a:off x="4114800" y="1219200"/>
            <a:ext cx="0" cy="533400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83559" name="Group 263"/>
          <p:cNvGrpSpPr>
            <a:grpSpLocks/>
          </p:cNvGrpSpPr>
          <p:nvPr/>
        </p:nvGrpSpPr>
        <p:grpSpPr bwMode="auto">
          <a:xfrm>
            <a:off x="4038600" y="4191000"/>
            <a:ext cx="4191000" cy="1447800"/>
            <a:chOff x="2928" y="3024"/>
            <a:chExt cx="2640" cy="912"/>
          </a:xfrm>
        </p:grpSpPr>
        <p:sp>
          <p:nvSpPr>
            <p:cNvPr id="24624" name="Text Box 223">
              <a:hlinkClick r:id="" action="ppaction://noaction"/>
            </p:cNvPr>
            <p:cNvSpPr txBox="1">
              <a:spLocks noChangeArrowheads="1"/>
            </p:cNvSpPr>
            <p:nvPr/>
          </p:nvSpPr>
          <p:spPr bwMode="auto">
            <a:xfrm>
              <a:off x="2928" y="3024"/>
              <a:ext cx="213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r>
                <a:rPr lang="en-US" sz="2400" b="1">
                  <a:solidFill>
                    <a:srgbClr val="0000CC"/>
                  </a:solidFill>
                  <a:latin typeface="Arial" charset="0"/>
                  <a:cs typeface="Arial" charset="0"/>
                </a:rPr>
                <a:t> </a:t>
              </a:r>
              <a:r>
                <a:rPr lang="en-US" sz="2400" b="1">
                  <a:solidFill>
                    <a:srgbClr val="FF0000"/>
                  </a:solidFill>
                  <a:latin typeface="Arial" charset="0"/>
                  <a:cs typeface="Arial" charset="0"/>
                </a:rPr>
                <a:t>Cách 2:</a:t>
              </a:r>
              <a:r>
                <a:rPr lang="en-US" sz="2400" b="1">
                  <a:solidFill>
                    <a:srgbClr val="0000CC"/>
                  </a:solidFill>
                  <a:latin typeface="Arial" charset="0"/>
                  <a:cs typeface="Arial" charset="0"/>
                </a:rPr>
                <a:t> - 3x + 12  ≥  0</a:t>
              </a:r>
            </a:p>
          </p:txBody>
        </p:sp>
        <p:sp>
          <p:nvSpPr>
            <p:cNvPr id="24625" name="Text Box 224">
              <a:hlinkClick r:id="" action="ppaction://noaction"/>
            </p:cNvPr>
            <p:cNvSpPr txBox="1">
              <a:spLocks noChangeArrowheads="1"/>
            </p:cNvSpPr>
            <p:nvPr/>
          </p:nvSpPr>
          <p:spPr bwMode="auto">
            <a:xfrm>
              <a:off x="3456" y="3360"/>
              <a:ext cx="21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Arial" charset="0"/>
                  <a:cs typeface="Arial" charset="0"/>
                  <a:sym typeface="Symbol" pitchFamily="18" charset="2"/>
                </a:rPr>
                <a:t>           12</a:t>
              </a:r>
              <a:r>
                <a:rPr lang="en-US" sz="2400" b="1">
                  <a:solidFill>
                    <a:srgbClr val="0000FF"/>
                  </a:solidFill>
                  <a:latin typeface="Arial" charset="0"/>
                  <a:cs typeface="Arial" charset="0"/>
                </a:rPr>
                <a:t>  ≥  3x</a:t>
              </a:r>
              <a:endParaRPr lang="en-US" sz="1800" b="1">
                <a:solidFill>
                  <a:srgbClr val="CC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4626" name="Text Box 225">
              <a:hlinkClick r:id="" action="ppaction://noaction"/>
            </p:cNvPr>
            <p:cNvSpPr txBox="1">
              <a:spLocks noChangeArrowheads="1"/>
            </p:cNvSpPr>
            <p:nvPr/>
          </p:nvSpPr>
          <p:spPr bwMode="auto">
            <a:xfrm>
              <a:off x="3456" y="3648"/>
              <a:ext cx="16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  <a:latin typeface="Arial" charset="0"/>
                  <a:cs typeface="Arial" charset="0"/>
                  <a:sym typeface="Symbol" pitchFamily="18" charset="2"/>
                </a:rPr>
                <a:t></a:t>
              </a:r>
              <a:r>
                <a:rPr lang="en-US" sz="2400" b="1">
                  <a:solidFill>
                    <a:srgbClr val="0000CC"/>
                  </a:solidFill>
                  <a:latin typeface="Arial" charset="0"/>
                  <a:cs typeface="Arial" charset="0"/>
                </a:rPr>
                <a:t>             4  ≥ x</a:t>
              </a:r>
            </a:p>
          </p:txBody>
        </p:sp>
      </p:grpSp>
      <p:grpSp>
        <p:nvGrpSpPr>
          <p:cNvPr id="183556" name="Group 260"/>
          <p:cNvGrpSpPr>
            <a:grpSpLocks/>
          </p:cNvGrpSpPr>
          <p:nvPr/>
        </p:nvGrpSpPr>
        <p:grpSpPr bwMode="auto">
          <a:xfrm>
            <a:off x="4343400" y="3505200"/>
            <a:ext cx="3609975" cy="776288"/>
            <a:chOff x="3198" y="2487"/>
            <a:chExt cx="2274" cy="489"/>
          </a:xfrm>
        </p:grpSpPr>
        <p:sp>
          <p:nvSpPr>
            <p:cNvPr id="24594" name="Text Box 227"/>
            <p:cNvSpPr txBox="1">
              <a:spLocks noChangeArrowheads="1"/>
            </p:cNvSpPr>
            <p:nvPr/>
          </p:nvSpPr>
          <p:spPr bwMode="auto">
            <a:xfrm>
              <a:off x="3460" y="2727"/>
              <a:ext cx="221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8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/>
              <a:r>
                <a:rPr lang="en-US" sz="2000" b="1">
                  <a:solidFill>
                    <a:srgbClr val="FF0000"/>
                  </a:solidFill>
                  <a:latin typeface="Arial" charset="0"/>
                </a:rPr>
                <a:t>O</a:t>
              </a:r>
            </a:p>
          </p:txBody>
        </p:sp>
        <p:sp>
          <p:nvSpPr>
            <p:cNvPr id="24595" name="Line 229"/>
            <p:cNvSpPr>
              <a:spLocks noChangeShapeType="1"/>
            </p:cNvSpPr>
            <p:nvPr/>
          </p:nvSpPr>
          <p:spPr bwMode="auto">
            <a:xfrm flipV="1">
              <a:off x="3198" y="2694"/>
              <a:ext cx="2262" cy="0"/>
            </a:xfrm>
            <a:prstGeom prst="line">
              <a:avLst/>
            </a:prstGeom>
            <a:noFill/>
            <a:ln w="38100">
              <a:solidFill>
                <a:srgbClr val="9933FF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6" name="Line 231"/>
            <p:cNvSpPr>
              <a:spLocks noChangeShapeType="1"/>
            </p:cNvSpPr>
            <p:nvPr/>
          </p:nvSpPr>
          <p:spPr bwMode="auto">
            <a:xfrm rot="600000">
              <a:off x="4358" y="2658"/>
              <a:ext cx="57" cy="7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7" name="Line 232"/>
            <p:cNvSpPr>
              <a:spLocks noChangeShapeType="1"/>
            </p:cNvSpPr>
            <p:nvPr/>
          </p:nvSpPr>
          <p:spPr bwMode="auto">
            <a:xfrm rot="600000">
              <a:off x="4498" y="2657"/>
              <a:ext cx="57" cy="7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8" name="Line 233"/>
            <p:cNvSpPr>
              <a:spLocks noChangeShapeType="1"/>
            </p:cNvSpPr>
            <p:nvPr/>
          </p:nvSpPr>
          <p:spPr bwMode="auto">
            <a:xfrm rot="600000">
              <a:off x="4544" y="2657"/>
              <a:ext cx="57" cy="7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9" name="Line 234"/>
            <p:cNvSpPr>
              <a:spLocks noChangeShapeType="1"/>
            </p:cNvSpPr>
            <p:nvPr/>
          </p:nvSpPr>
          <p:spPr bwMode="auto">
            <a:xfrm rot="600000">
              <a:off x="4588" y="2655"/>
              <a:ext cx="57" cy="7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0" name="Line 235"/>
            <p:cNvSpPr>
              <a:spLocks noChangeShapeType="1"/>
            </p:cNvSpPr>
            <p:nvPr/>
          </p:nvSpPr>
          <p:spPr bwMode="auto">
            <a:xfrm rot="600000">
              <a:off x="4632" y="2656"/>
              <a:ext cx="57" cy="7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1" name="Line 236"/>
            <p:cNvSpPr>
              <a:spLocks noChangeShapeType="1"/>
            </p:cNvSpPr>
            <p:nvPr/>
          </p:nvSpPr>
          <p:spPr bwMode="auto">
            <a:xfrm rot="600000">
              <a:off x="4451" y="2656"/>
              <a:ext cx="57" cy="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2" name="Line 237"/>
            <p:cNvSpPr>
              <a:spLocks noChangeShapeType="1"/>
            </p:cNvSpPr>
            <p:nvPr/>
          </p:nvSpPr>
          <p:spPr bwMode="auto">
            <a:xfrm rot="600000">
              <a:off x="4405" y="2655"/>
              <a:ext cx="57" cy="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3" name="Line 238"/>
            <p:cNvSpPr>
              <a:spLocks noChangeShapeType="1"/>
            </p:cNvSpPr>
            <p:nvPr/>
          </p:nvSpPr>
          <p:spPr bwMode="auto">
            <a:xfrm rot="600000">
              <a:off x="4679" y="2657"/>
              <a:ext cx="57" cy="7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4" name="Line 239"/>
            <p:cNvSpPr>
              <a:spLocks noChangeShapeType="1"/>
            </p:cNvSpPr>
            <p:nvPr/>
          </p:nvSpPr>
          <p:spPr bwMode="auto">
            <a:xfrm rot="600000">
              <a:off x="4724" y="2655"/>
              <a:ext cx="56" cy="7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5" name="Line 240"/>
            <p:cNvSpPr>
              <a:spLocks noChangeShapeType="1"/>
            </p:cNvSpPr>
            <p:nvPr/>
          </p:nvSpPr>
          <p:spPr bwMode="auto">
            <a:xfrm rot="600000">
              <a:off x="4914" y="2653"/>
              <a:ext cx="57" cy="7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6" name="Line 241"/>
            <p:cNvSpPr>
              <a:spLocks noChangeShapeType="1"/>
            </p:cNvSpPr>
            <p:nvPr/>
          </p:nvSpPr>
          <p:spPr bwMode="auto">
            <a:xfrm rot="600000">
              <a:off x="4960" y="2653"/>
              <a:ext cx="57" cy="7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7" name="Line 242"/>
            <p:cNvSpPr>
              <a:spLocks noChangeShapeType="1"/>
            </p:cNvSpPr>
            <p:nvPr/>
          </p:nvSpPr>
          <p:spPr bwMode="auto">
            <a:xfrm rot="600000">
              <a:off x="5004" y="2651"/>
              <a:ext cx="57" cy="7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8" name="Line 243"/>
            <p:cNvSpPr>
              <a:spLocks noChangeShapeType="1"/>
            </p:cNvSpPr>
            <p:nvPr/>
          </p:nvSpPr>
          <p:spPr bwMode="auto">
            <a:xfrm rot="600000">
              <a:off x="5049" y="2652"/>
              <a:ext cx="56" cy="7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9" name="Line 244"/>
            <p:cNvSpPr>
              <a:spLocks noChangeShapeType="1"/>
            </p:cNvSpPr>
            <p:nvPr/>
          </p:nvSpPr>
          <p:spPr bwMode="auto">
            <a:xfrm rot="600000">
              <a:off x="4867" y="2652"/>
              <a:ext cx="57" cy="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0" name="Line 245"/>
            <p:cNvSpPr>
              <a:spLocks noChangeShapeType="1"/>
            </p:cNvSpPr>
            <p:nvPr/>
          </p:nvSpPr>
          <p:spPr bwMode="auto">
            <a:xfrm rot="600000">
              <a:off x="4821" y="2651"/>
              <a:ext cx="57" cy="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1" name="Line 246"/>
            <p:cNvSpPr>
              <a:spLocks noChangeShapeType="1"/>
            </p:cNvSpPr>
            <p:nvPr/>
          </p:nvSpPr>
          <p:spPr bwMode="auto">
            <a:xfrm rot="600000">
              <a:off x="4774" y="2654"/>
              <a:ext cx="57" cy="7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2" name="Line 247"/>
            <p:cNvSpPr>
              <a:spLocks noChangeShapeType="1"/>
            </p:cNvSpPr>
            <p:nvPr/>
          </p:nvSpPr>
          <p:spPr bwMode="auto">
            <a:xfrm rot="600000">
              <a:off x="5095" y="2653"/>
              <a:ext cx="57" cy="7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3" name="Line 248"/>
            <p:cNvSpPr>
              <a:spLocks noChangeShapeType="1"/>
            </p:cNvSpPr>
            <p:nvPr/>
          </p:nvSpPr>
          <p:spPr bwMode="auto">
            <a:xfrm rot="600000">
              <a:off x="5139" y="2651"/>
              <a:ext cx="58" cy="7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4" name="Line 249"/>
            <p:cNvSpPr>
              <a:spLocks noChangeShapeType="1"/>
            </p:cNvSpPr>
            <p:nvPr/>
          </p:nvSpPr>
          <p:spPr bwMode="auto">
            <a:xfrm rot="600000">
              <a:off x="5324" y="2648"/>
              <a:ext cx="58" cy="7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5" name="Line 250"/>
            <p:cNvSpPr>
              <a:spLocks noChangeShapeType="1"/>
            </p:cNvSpPr>
            <p:nvPr/>
          </p:nvSpPr>
          <p:spPr bwMode="auto">
            <a:xfrm rot="600000">
              <a:off x="5371" y="2648"/>
              <a:ext cx="57" cy="7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6" name="Line 251"/>
            <p:cNvSpPr>
              <a:spLocks noChangeShapeType="1"/>
            </p:cNvSpPr>
            <p:nvPr/>
          </p:nvSpPr>
          <p:spPr bwMode="auto">
            <a:xfrm rot="600000">
              <a:off x="5415" y="2646"/>
              <a:ext cx="57" cy="7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7" name="Line 252"/>
            <p:cNvSpPr>
              <a:spLocks noChangeShapeType="1"/>
            </p:cNvSpPr>
            <p:nvPr/>
          </p:nvSpPr>
          <p:spPr bwMode="auto">
            <a:xfrm rot="600000">
              <a:off x="5278" y="2647"/>
              <a:ext cx="57" cy="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8" name="Line 253"/>
            <p:cNvSpPr>
              <a:spLocks noChangeShapeType="1"/>
            </p:cNvSpPr>
            <p:nvPr/>
          </p:nvSpPr>
          <p:spPr bwMode="auto">
            <a:xfrm rot="600000">
              <a:off x="5232" y="2646"/>
              <a:ext cx="57" cy="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9" name="Line 254"/>
            <p:cNvSpPr>
              <a:spLocks noChangeShapeType="1"/>
            </p:cNvSpPr>
            <p:nvPr/>
          </p:nvSpPr>
          <p:spPr bwMode="auto">
            <a:xfrm rot="600000">
              <a:off x="5185" y="2649"/>
              <a:ext cx="57" cy="7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0" name="Text Box 255"/>
            <p:cNvSpPr txBox="1">
              <a:spLocks noChangeArrowheads="1"/>
            </p:cNvSpPr>
            <p:nvPr/>
          </p:nvSpPr>
          <p:spPr bwMode="auto">
            <a:xfrm>
              <a:off x="4224" y="2721"/>
              <a:ext cx="339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8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/>
              <a:r>
                <a:rPr lang="en-US" sz="2000" b="1">
                  <a:solidFill>
                    <a:srgbClr val="FF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24621" name="Oval 256"/>
            <p:cNvSpPr>
              <a:spLocks noChangeArrowheads="1"/>
            </p:cNvSpPr>
            <p:nvPr/>
          </p:nvSpPr>
          <p:spPr bwMode="auto">
            <a:xfrm>
              <a:off x="3572" y="2681"/>
              <a:ext cx="19" cy="27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1010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22" name="Oval 257"/>
            <p:cNvSpPr>
              <a:spLocks noChangeArrowheads="1"/>
            </p:cNvSpPr>
            <p:nvPr/>
          </p:nvSpPr>
          <p:spPr bwMode="auto">
            <a:xfrm rot="-3720000">
              <a:off x="4353" y="2679"/>
              <a:ext cx="30" cy="19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1010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23" name="Text Box 258"/>
            <p:cNvSpPr txBox="1">
              <a:spLocks noChangeArrowheads="1"/>
            </p:cNvSpPr>
            <p:nvPr/>
          </p:nvSpPr>
          <p:spPr bwMode="auto">
            <a:xfrm>
              <a:off x="4245" y="2487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FF0000"/>
                  </a:solidFill>
                </a:rPr>
                <a:t>]</a:t>
              </a:r>
            </a:p>
          </p:txBody>
        </p:sp>
      </p:grpSp>
      <p:sp>
        <p:nvSpPr>
          <p:cNvPr id="183560" name="Text Box 264"/>
          <p:cNvSpPr txBox="1">
            <a:spLocks noChangeArrowheads="1"/>
          </p:cNvSpPr>
          <p:nvPr/>
        </p:nvSpPr>
        <p:spPr bwMode="auto">
          <a:xfrm>
            <a:off x="4191000" y="5638800"/>
            <a:ext cx="40386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defRPr/>
            </a:pPr>
            <a:r>
              <a:rPr lang="vi-VN" sz="2200" b="1" dirty="0" smtClean="0">
                <a:solidFill>
                  <a:srgbClr val="0000CC"/>
                </a:solidFill>
                <a:latin typeface="+mn-lt"/>
              </a:rPr>
              <a:t>Vậy nghiệm của bất phương trình là x ≤ 4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3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3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3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3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3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3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83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83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83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8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83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83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8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83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83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83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8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8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8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89" grpId="0"/>
      <p:bldP spid="183438" grpId="0"/>
      <p:bldP spid="183439" grpId="0"/>
      <p:bldP spid="183476" grpId="0"/>
      <p:bldP spid="183477" grpId="0"/>
      <p:bldP spid="183479" grpId="0"/>
      <p:bldP spid="183480" grpId="0"/>
      <p:bldP spid="183481" grpId="0"/>
      <p:bldP spid="183483" grpId="0"/>
      <p:bldP spid="183518" grpId="0" animBg="1"/>
      <p:bldP spid="18356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203" name="Text Box 11"/>
          <p:cNvSpPr txBox="1">
            <a:spLocks noChangeArrowheads="1"/>
          </p:cNvSpPr>
          <p:nvPr/>
        </p:nvSpPr>
        <p:spPr bwMode="auto">
          <a:xfrm>
            <a:off x="304800" y="838200"/>
            <a:ext cx="8610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C00000"/>
                </a:solidFill>
                <a:latin typeface="Arial" charset="0"/>
                <a:cs typeface="Arial" charset="0"/>
              </a:rPr>
              <a:t>Bài 1. </a:t>
            </a:r>
            <a:r>
              <a:rPr lang="en-US" altLang="vi-VN">
                <a:latin typeface="Arial" charset="0"/>
                <a:cs typeface="Arial" charset="0"/>
              </a:rPr>
              <a:t>Giải bất phương trình: 3x + 5 &gt; 5x - 7</a:t>
            </a:r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685800" y="166688"/>
            <a:ext cx="7848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vi-VN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Bài tập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28600" y="1362075"/>
            <a:ext cx="83058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/>
            <a:r>
              <a:rPr lang="en-US" b="1">
                <a:solidFill>
                  <a:srgbClr val="FF0000"/>
                </a:solidFill>
                <a:latin typeface="Arial" charset="0"/>
                <a:cs typeface="Arial" charset="0"/>
              </a:rPr>
              <a:t>Giải: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152400" y="2108805"/>
            <a:ext cx="4229100" cy="3662541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indent="857250"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indent="457200">
              <a:spcBef>
                <a:spcPts val="600"/>
              </a:spcBef>
            </a:pPr>
            <a:r>
              <a:rPr lang="en-US" sz="2600" dirty="0">
                <a:solidFill>
                  <a:srgbClr val="0000CC"/>
                </a:solidFill>
                <a:latin typeface="Arial" charset="0"/>
                <a:cs typeface="Arial" charset="0"/>
              </a:rPr>
              <a:t>3x + 5     &gt; 5x – 7</a:t>
            </a:r>
          </a:p>
          <a:p>
            <a:pPr indent="457200">
              <a:spcBef>
                <a:spcPts val="600"/>
              </a:spcBef>
            </a:pPr>
            <a:r>
              <a:rPr lang="en-US" sz="2600" dirty="0">
                <a:solidFill>
                  <a:srgbClr val="0000CC"/>
                </a:solidFill>
                <a:latin typeface="Arial" charset="0"/>
                <a:ea typeface="Cambria Math" pitchFamily="18" charset="0"/>
                <a:cs typeface="Arial" charset="0"/>
              </a:rPr>
              <a:t>⇔</a:t>
            </a:r>
            <a:r>
              <a:rPr lang="en-US" sz="2600" dirty="0">
                <a:solidFill>
                  <a:srgbClr val="0000CC"/>
                </a:solidFill>
                <a:latin typeface="Arial" charset="0"/>
                <a:cs typeface="Arial" charset="0"/>
              </a:rPr>
              <a:t> 3x – 5x    &gt; -7 – 5</a:t>
            </a:r>
          </a:p>
          <a:p>
            <a:pPr indent="457200">
              <a:spcBef>
                <a:spcPts val="600"/>
              </a:spcBef>
            </a:pPr>
            <a:r>
              <a:rPr lang="en-US" sz="2600" dirty="0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⇔ - 2x         &gt; -12</a:t>
            </a:r>
          </a:p>
          <a:p>
            <a:pPr indent="457200">
              <a:spcBef>
                <a:spcPts val="1200"/>
              </a:spcBef>
            </a:pPr>
            <a:r>
              <a:rPr lang="en-US" sz="2600" dirty="0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⇔ -2x : (-2) &lt; -12 : (-2)</a:t>
            </a:r>
          </a:p>
          <a:p>
            <a:pPr indent="457200">
              <a:spcBef>
                <a:spcPts val="1800"/>
              </a:spcBef>
            </a:pPr>
            <a:r>
              <a:rPr lang="en-US" sz="2600" dirty="0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⇔ x             &lt; 6 </a:t>
            </a:r>
            <a:endParaRPr lang="en-US" sz="2600" dirty="0" smtClean="0">
              <a:solidFill>
                <a:srgbClr val="0000CC"/>
              </a:solidFill>
              <a:latin typeface="Arial" charset="0"/>
              <a:ea typeface="Cambria Math" pitchFamily="18" charset="0"/>
              <a:cs typeface="Cambria Math" pitchFamily="18" charset="0"/>
            </a:endParaRPr>
          </a:p>
          <a:p>
            <a:pPr marL="285750" indent="0">
              <a:spcBef>
                <a:spcPts val="1800"/>
              </a:spcBef>
            </a:pPr>
            <a:r>
              <a:rPr lang="en-US" sz="2400" dirty="0" err="1" smtClean="0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Vậy</a:t>
            </a:r>
            <a:r>
              <a:rPr lang="en-US" sz="2400" dirty="0" smtClean="0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nghiệm</a:t>
            </a:r>
            <a:r>
              <a:rPr lang="en-US" sz="2400" dirty="0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của</a:t>
            </a:r>
            <a:r>
              <a:rPr lang="en-US" sz="2400" dirty="0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bất</a:t>
            </a:r>
            <a:r>
              <a:rPr lang="en-US" sz="2400" dirty="0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phương</a:t>
            </a:r>
            <a:r>
              <a:rPr lang="en-US" sz="2400" dirty="0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trình</a:t>
            </a:r>
            <a:r>
              <a:rPr lang="en-US" sz="2400" dirty="0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là</a:t>
            </a:r>
            <a:r>
              <a:rPr lang="en-US" sz="2400" dirty="0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 x &lt; 6.</a:t>
            </a:r>
            <a:endParaRPr lang="en-US" sz="2400" dirty="0">
              <a:solidFill>
                <a:srgbClr val="0000CC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00400" y="2032605"/>
            <a:ext cx="5181600" cy="413959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indent="857250"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sz="2600" dirty="0">
                <a:solidFill>
                  <a:srgbClr val="0000CC"/>
                </a:solidFill>
                <a:latin typeface="Arial" charset="0"/>
                <a:cs typeface="Arial" charset="0"/>
              </a:rPr>
              <a:t>3x + 5       &gt; 5x – 7</a:t>
            </a:r>
          </a:p>
          <a:p>
            <a:pPr>
              <a:spcBef>
                <a:spcPts val="600"/>
              </a:spcBef>
            </a:pPr>
            <a:r>
              <a:rPr lang="en-US" sz="2600" dirty="0">
                <a:solidFill>
                  <a:srgbClr val="0000CC"/>
                </a:solidFill>
                <a:latin typeface="Arial" charset="0"/>
                <a:ea typeface="Cambria Math" pitchFamily="18" charset="0"/>
                <a:cs typeface="Arial" charset="0"/>
              </a:rPr>
              <a:t>⇔</a:t>
            </a:r>
            <a:r>
              <a:rPr lang="en-US" sz="2600" dirty="0">
                <a:solidFill>
                  <a:srgbClr val="0000CC"/>
                </a:solidFill>
                <a:latin typeface="Arial" charset="0"/>
                <a:cs typeface="Arial" charset="0"/>
              </a:rPr>
              <a:t> 3x - 5x      &gt; -7 – 5</a:t>
            </a:r>
          </a:p>
          <a:p>
            <a:pPr>
              <a:spcBef>
                <a:spcPts val="600"/>
              </a:spcBef>
            </a:pPr>
            <a:r>
              <a:rPr lang="en-US" sz="2600" dirty="0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⇔ - 2x           &gt; -12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⇔ -2x .          &lt; -12 .        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⇔ x               &lt; 6</a:t>
            </a:r>
          </a:p>
          <a:p>
            <a:pPr>
              <a:spcBef>
                <a:spcPts val="600"/>
              </a:spcBef>
            </a:pPr>
            <a:r>
              <a:rPr lang="en-US" sz="2400" dirty="0" err="1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Vậy</a:t>
            </a:r>
            <a:r>
              <a:rPr lang="en-US" sz="2400" dirty="0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nghiệm</a:t>
            </a:r>
            <a:r>
              <a:rPr lang="en-US" sz="2400" dirty="0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của</a:t>
            </a:r>
            <a:r>
              <a:rPr lang="en-US" sz="2400" dirty="0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bất</a:t>
            </a:r>
            <a:endParaRPr lang="en-US" sz="2400" dirty="0" smtClean="0">
              <a:solidFill>
                <a:srgbClr val="0000CC"/>
              </a:solidFill>
              <a:latin typeface="Arial" charset="0"/>
              <a:ea typeface="Cambria Math" pitchFamily="18" charset="0"/>
              <a:cs typeface="Cambria Math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400" dirty="0" err="1" smtClean="0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phương</a:t>
            </a:r>
            <a:r>
              <a:rPr lang="en-US" sz="2400" dirty="0" smtClean="0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trình</a:t>
            </a:r>
            <a:r>
              <a:rPr lang="en-US" sz="2400" dirty="0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là</a:t>
            </a:r>
            <a:r>
              <a:rPr lang="en-US" sz="2400" dirty="0">
                <a:solidFill>
                  <a:srgbClr val="0000CC"/>
                </a:solidFill>
                <a:latin typeface="Arial" charset="0"/>
                <a:ea typeface="Cambria Math" pitchFamily="18" charset="0"/>
                <a:cs typeface="Cambria Math" pitchFamily="18" charset="0"/>
              </a:rPr>
              <a:t> x &lt; 6</a:t>
            </a:r>
            <a:endParaRPr lang="en-US" sz="2400" dirty="0">
              <a:solidFill>
                <a:srgbClr val="0000CC"/>
              </a:solidFill>
              <a:latin typeface="Arial" charset="0"/>
              <a:cs typeface="Arial" charset="0"/>
            </a:endParaRPr>
          </a:p>
          <a:p>
            <a:pPr>
              <a:spcBef>
                <a:spcPts val="600"/>
              </a:spcBef>
            </a:pPr>
            <a:endParaRPr lang="en-US" sz="2600" dirty="0">
              <a:solidFill>
                <a:srgbClr val="0000CC"/>
              </a:solidFill>
              <a:latin typeface="Arial" charset="0"/>
              <a:cs typeface="Arial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886200" y="2122488"/>
            <a:ext cx="0" cy="3363912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1320337"/>
              </p:ext>
            </p:extLst>
          </p:nvPr>
        </p:nvGraphicFramePr>
        <p:xfrm>
          <a:off x="5257800" y="3549939"/>
          <a:ext cx="720279" cy="764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8" name="Equation" r:id="rId3" imgW="406080" imgH="431640" progId="Equation.DSMT4">
                  <p:embed/>
                </p:oleObj>
              </mc:Choice>
              <mc:Fallback>
                <p:oleObj name="Equation" r:id="rId3" imgW="406080" imgH="4316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549939"/>
                        <a:ext cx="720279" cy="7648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2435626"/>
              </p:ext>
            </p:extLst>
          </p:nvPr>
        </p:nvGraphicFramePr>
        <p:xfrm>
          <a:off x="7010400" y="3548627"/>
          <a:ext cx="721591" cy="7661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9" name="Equation" r:id="rId5" imgW="406224" imgH="431613" progId="Equation.DSMT4">
                  <p:embed/>
                </p:oleObj>
              </mc:Choice>
              <mc:Fallback>
                <p:oleObj name="Equation" r:id="rId5" imgW="406224" imgH="431613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3548627"/>
                        <a:ext cx="721591" cy="7661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6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repeatCount="3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repeatCount="3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ChangeArrowheads="1"/>
          </p:cNvSpPr>
          <p:nvPr/>
        </p:nvSpPr>
        <p:spPr bwMode="auto">
          <a:xfrm>
            <a:off x="609600" y="1447800"/>
            <a:ext cx="76962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lnSpc>
                <a:spcPct val="120000"/>
              </a:lnSpc>
              <a:spcBef>
                <a:spcPts val="600"/>
              </a:spcBef>
              <a:buFontTx/>
              <a:buChar char="•"/>
            </a:pPr>
            <a:r>
              <a:rPr lang="en-US" dirty="0" err="1">
                <a:solidFill>
                  <a:srgbClr val="0000CC"/>
                </a:solidFill>
                <a:latin typeface="Arial" charset="0"/>
                <a:cs typeface="Arial" charset="0"/>
              </a:rPr>
              <a:t>Nắm</a:t>
            </a:r>
            <a:r>
              <a:rPr lang="en-US" dirty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Arial" charset="0"/>
                <a:cs typeface="Arial" charset="0"/>
              </a:rPr>
              <a:t>chắc</a:t>
            </a:r>
            <a:r>
              <a:rPr lang="en-US" dirty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Arial" charset="0"/>
                <a:cs typeface="Arial" charset="0"/>
              </a:rPr>
              <a:t>bất</a:t>
            </a:r>
            <a:r>
              <a:rPr lang="en-US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Arial" charset="0"/>
                <a:cs typeface="Arial" charset="0"/>
              </a:rPr>
              <a:t>phương</a:t>
            </a:r>
            <a:r>
              <a:rPr lang="en-US" dirty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Arial" charset="0"/>
                <a:cs typeface="Arial" charset="0"/>
              </a:rPr>
              <a:t>trình</a:t>
            </a:r>
            <a:r>
              <a:rPr lang="en-US" dirty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Arial" charset="0"/>
                <a:cs typeface="Arial" charset="0"/>
              </a:rPr>
              <a:t>bậc</a:t>
            </a:r>
            <a:r>
              <a:rPr lang="en-US" dirty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Arial" charset="0"/>
                <a:cs typeface="Arial" charset="0"/>
              </a:rPr>
              <a:t>nhất</a:t>
            </a:r>
            <a:r>
              <a:rPr lang="en-US" dirty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Arial" charset="0"/>
                <a:cs typeface="Arial" charset="0"/>
              </a:rPr>
              <a:t>một</a:t>
            </a:r>
            <a:r>
              <a:rPr lang="en-US" dirty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Arial" charset="0"/>
                <a:cs typeface="Arial" charset="0"/>
              </a:rPr>
              <a:t>ẩn</a:t>
            </a:r>
            <a:r>
              <a:rPr lang="en-US" dirty="0">
                <a:solidFill>
                  <a:srgbClr val="0000CC"/>
                </a:solidFill>
                <a:latin typeface="Arial" charset="0"/>
                <a:cs typeface="Arial" charset="0"/>
              </a:rPr>
              <a:t>, </a:t>
            </a:r>
            <a:r>
              <a:rPr lang="en-US" dirty="0" err="1">
                <a:solidFill>
                  <a:srgbClr val="0000CC"/>
                </a:solidFill>
                <a:latin typeface="Arial" charset="0"/>
                <a:cs typeface="Arial" charset="0"/>
              </a:rPr>
              <a:t>cách</a:t>
            </a:r>
            <a:r>
              <a:rPr lang="en-US" dirty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Arial" charset="0"/>
                <a:cs typeface="Arial" charset="0"/>
              </a:rPr>
              <a:t>giải</a:t>
            </a:r>
            <a:r>
              <a:rPr lang="en-US" dirty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Arial" charset="0"/>
                <a:cs typeface="Arial" charset="0"/>
              </a:rPr>
              <a:t>và</a:t>
            </a:r>
            <a:r>
              <a:rPr lang="en-US" dirty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Arial" charset="0"/>
                <a:cs typeface="Arial" charset="0"/>
              </a:rPr>
              <a:t>biểu</a:t>
            </a:r>
            <a:r>
              <a:rPr lang="en-US" dirty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Arial" charset="0"/>
                <a:cs typeface="Arial" charset="0"/>
              </a:rPr>
              <a:t>diễn</a:t>
            </a:r>
            <a:r>
              <a:rPr lang="en-US" dirty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Arial" charset="0"/>
                <a:cs typeface="Arial" charset="0"/>
              </a:rPr>
              <a:t>tập</a:t>
            </a:r>
            <a:r>
              <a:rPr lang="en-US" dirty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Arial" charset="0"/>
                <a:cs typeface="Arial" charset="0"/>
              </a:rPr>
              <a:t>nghiệm</a:t>
            </a:r>
            <a:r>
              <a:rPr lang="en-US" dirty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Arial" charset="0"/>
                <a:cs typeface="Arial" charset="0"/>
              </a:rPr>
              <a:t>của</a:t>
            </a:r>
            <a:r>
              <a:rPr lang="en-US" dirty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Arial" charset="0"/>
                <a:cs typeface="Arial" charset="0"/>
              </a:rPr>
              <a:t>bất</a:t>
            </a:r>
            <a:r>
              <a:rPr lang="en-US" dirty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Arial" charset="0"/>
                <a:cs typeface="Arial" charset="0"/>
              </a:rPr>
              <a:t>phương</a:t>
            </a:r>
            <a:r>
              <a:rPr lang="en-US" dirty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Arial" charset="0"/>
                <a:cs typeface="Arial" charset="0"/>
              </a:rPr>
              <a:t>trình</a:t>
            </a:r>
            <a:r>
              <a:rPr lang="en-US" dirty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Arial" charset="0"/>
                <a:cs typeface="Arial" charset="0"/>
              </a:rPr>
              <a:t>bậc</a:t>
            </a:r>
            <a:r>
              <a:rPr lang="en-US" dirty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Arial" charset="0"/>
                <a:cs typeface="Arial" charset="0"/>
              </a:rPr>
              <a:t>nhất</a:t>
            </a:r>
            <a:r>
              <a:rPr lang="en-US" dirty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Arial" charset="0"/>
                <a:cs typeface="Arial" charset="0"/>
              </a:rPr>
              <a:t>một</a:t>
            </a:r>
            <a:r>
              <a:rPr lang="en-US" dirty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Arial" charset="0"/>
                <a:cs typeface="Arial" charset="0"/>
              </a:rPr>
              <a:t>ẩn</a:t>
            </a:r>
            <a:r>
              <a:rPr lang="en-US" dirty="0">
                <a:solidFill>
                  <a:srgbClr val="0000CC"/>
                </a:solidFill>
                <a:latin typeface="Arial" charset="0"/>
                <a:cs typeface="Arial" charset="0"/>
              </a:rPr>
              <a:t>. </a:t>
            </a:r>
          </a:p>
          <a:p>
            <a:pPr marL="342900" indent="-342900" eaLnBrk="1" hangingPunct="1">
              <a:lnSpc>
                <a:spcPct val="120000"/>
              </a:lnSpc>
              <a:spcBef>
                <a:spcPts val="600"/>
              </a:spcBef>
              <a:buFontTx/>
              <a:buChar char="•"/>
            </a:pPr>
            <a:r>
              <a:rPr lang="en-US" dirty="0" err="1">
                <a:solidFill>
                  <a:srgbClr val="0000CC"/>
                </a:solidFill>
                <a:latin typeface="Arial" charset="0"/>
                <a:cs typeface="Arial" charset="0"/>
              </a:rPr>
              <a:t>Làm</a:t>
            </a:r>
            <a:r>
              <a:rPr lang="en-US" dirty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Arial" charset="0"/>
                <a:cs typeface="Arial" charset="0"/>
              </a:rPr>
              <a:t>bài</a:t>
            </a:r>
            <a:r>
              <a:rPr lang="en-US" dirty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Arial" charset="0"/>
                <a:cs typeface="Arial" charset="0"/>
              </a:rPr>
              <a:t>tập</a:t>
            </a:r>
            <a:r>
              <a:rPr lang="en-US" dirty="0">
                <a:solidFill>
                  <a:srgbClr val="0000CC"/>
                </a:solidFill>
                <a:latin typeface="Arial" charset="0"/>
                <a:cs typeface="Arial" charset="0"/>
              </a:rPr>
              <a:t>: </a:t>
            </a:r>
            <a:r>
              <a:rPr lang="en-US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19, 20, 22 (sgk-tr47).</a:t>
            </a:r>
            <a:endParaRPr lang="en-US" dirty="0">
              <a:solidFill>
                <a:srgbClr val="0000CC"/>
              </a:solidFill>
              <a:latin typeface="Arial" charset="0"/>
              <a:cs typeface="Arial" charset="0"/>
            </a:endParaRPr>
          </a:p>
        </p:txBody>
      </p:sp>
      <p:sp>
        <p:nvSpPr>
          <p:cNvPr id="30723" name="Rectangle 5"/>
          <p:cNvSpPr>
            <a:spLocks noChangeArrowheads="1"/>
          </p:cNvSpPr>
          <p:nvPr/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r>
              <a:rPr lang="en-US" altLang="vi-VN" sz="4400" b="1" u="sng">
                <a:solidFill>
                  <a:srgbClr val="660033"/>
                </a:solidFill>
                <a:latin typeface="Times New Roman" pitchFamily="18" charset="0"/>
              </a:rPr>
              <a:t>HƯỚNG DẪN VỀ NHÀ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33375" y="838200"/>
            <a:ext cx="8382000" cy="1375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39" tIns="40819" rIns="81639" bIns="40819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398463" indent="-398463"/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Kiểm tra xem x = 2 có là nghiệm </a:t>
            </a:r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 bất phương trình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2x + 1 &gt; 4 không?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Viết tập nghiệm </a:t>
            </a:r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 bất phương trình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1,5 ≤ a.</a:t>
            </a:r>
            <a:endParaRPr lang="en-US" altLang="vi-VN" b="1" dirty="0">
              <a:solidFill>
                <a:srgbClr val="33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1676400" y="5029200"/>
            <a:ext cx="4648200" cy="513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39" tIns="40819" rIns="81639" bIns="40819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dirty="0" smtClean="0">
                <a:latin typeface="Times New Roman" pitchFamily="18" charset="0"/>
              </a:rPr>
              <a:t>2</a:t>
            </a:r>
            <a:r>
              <a:rPr lang="en-US" altLang="vi-VN" b="1" dirty="0" smtClean="0">
                <a:latin typeface="Times New Roman" pitchFamily="18" charset="0"/>
              </a:rPr>
              <a:t>) </a:t>
            </a:r>
            <a:r>
              <a:rPr lang="en-US" altLang="vi-VN" dirty="0" smtClean="0">
                <a:latin typeface="Times New Roman" pitchFamily="18" charset="0"/>
              </a:rPr>
              <a:t>S </a:t>
            </a:r>
            <a:r>
              <a:rPr lang="en-US" altLang="vi-VN" dirty="0">
                <a:latin typeface="Times New Roman" pitchFamily="18" charset="0"/>
              </a:rPr>
              <a:t>= { </a:t>
            </a:r>
            <a:r>
              <a:rPr lang="en-US" altLang="vi-VN" dirty="0" smtClean="0">
                <a:latin typeface="Times New Roman" pitchFamily="18" charset="0"/>
              </a:rPr>
              <a:t>a </a:t>
            </a:r>
            <a:r>
              <a:rPr lang="en-US" altLang="vi-VN" dirty="0">
                <a:latin typeface="Times New Roman" pitchFamily="18" charset="0"/>
              </a:rPr>
              <a:t>|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1,5 ≤ </a:t>
            </a:r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vi-VN" dirty="0" smtClean="0">
                <a:latin typeface="Times New Roman" pitchFamily="18" charset="0"/>
              </a:rPr>
              <a:t>}</a:t>
            </a:r>
            <a:endParaRPr lang="en-US" altLang="vi-VN" dirty="0">
              <a:latin typeface="Times New Roman" pitchFamily="18" charset="0"/>
            </a:endParaRPr>
          </a:p>
        </p:txBody>
      </p: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304800" y="2286000"/>
            <a:ext cx="8458200" cy="2452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39" tIns="40819" rIns="81639" bIns="40819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dirty="0" err="1" smtClean="0">
                <a:latin typeface="Times New Roman" pitchFamily="18" charset="0"/>
              </a:rPr>
              <a:t>Đáp</a:t>
            </a:r>
            <a:r>
              <a:rPr lang="en-US" altLang="vi-VN" b="1" dirty="0" smtClean="0">
                <a:latin typeface="Times New Roman" pitchFamily="18" charset="0"/>
              </a:rPr>
              <a:t> </a:t>
            </a:r>
            <a:r>
              <a:rPr lang="en-US" altLang="vi-VN" b="1" dirty="0" err="1" smtClean="0">
                <a:latin typeface="Times New Roman" pitchFamily="18" charset="0"/>
              </a:rPr>
              <a:t>án</a:t>
            </a:r>
            <a:r>
              <a:rPr lang="en-US" altLang="vi-VN" b="1" dirty="0" smtClean="0">
                <a:latin typeface="Times New Roman" pitchFamily="18" charset="0"/>
              </a:rPr>
              <a:t>: </a:t>
            </a:r>
            <a:r>
              <a:rPr lang="en-US" altLang="vi-VN" b="1" dirty="0">
                <a:latin typeface="Times New Roman" pitchFamily="18" charset="0"/>
              </a:rPr>
              <a:t>1) </a:t>
            </a:r>
            <a:r>
              <a:rPr lang="en-US" altLang="vi-VN" dirty="0" err="1" smtClean="0">
                <a:latin typeface="Times New Roman" pitchFamily="18" charset="0"/>
              </a:rPr>
              <a:t>Thay</a:t>
            </a:r>
            <a:r>
              <a:rPr lang="en-US" altLang="vi-VN" dirty="0" smtClean="0">
                <a:latin typeface="Times New Roman" pitchFamily="18" charset="0"/>
              </a:rPr>
              <a:t> </a:t>
            </a:r>
            <a:r>
              <a:rPr lang="en-US" altLang="vi-VN" dirty="0" smtClean="0">
                <a:latin typeface="Times New Roman" pitchFamily="18" charset="0"/>
              </a:rPr>
              <a:t>x = 2 </a:t>
            </a:r>
            <a:r>
              <a:rPr lang="en-US" altLang="vi-VN" dirty="0" err="1" smtClean="0">
                <a:latin typeface="Times New Roman" pitchFamily="18" charset="0"/>
              </a:rPr>
              <a:t>vào</a:t>
            </a:r>
            <a:r>
              <a:rPr lang="en-US" altLang="vi-VN" dirty="0" smtClean="0">
                <a:latin typeface="Times New Roman" pitchFamily="18" charset="0"/>
              </a:rPr>
              <a:t> BPT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2x + 1 &gt; </a:t>
            </a:r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4,</a:t>
            </a:r>
          </a:p>
          <a:p>
            <a:pPr indent="1654175">
              <a:spcBef>
                <a:spcPct val="50000"/>
              </a:spcBef>
            </a:pPr>
            <a:r>
              <a:rPr lang="en-US" altLang="vi-VN" dirty="0" smtClean="0">
                <a:latin typeface="Times New Roman" pitchFamily="18" charset="0"/>
              </a:rPr>
              <a:t>Ta </a:t>
            </a:r>
            <a:r>
              <a:rPr lang="en-US" altLang="vi-VN" dirty="0" err="1" smtClean="0">
                <a:latin typeface="Times New Roman" pitchFamily="18" charset="0"/>
              </a:rPr>
              <a:t>có</a:t>
            </a:r>
            <a:r>
              <a:rPr lang="en-US" altLang="vi-VN" dirty="0" smtClean="0">
                <a:latin typeface="Times New Roman" pitchFamily="18" charset="0"/>
              </a:rPr>
              <a:t>: 2. 2 + 1 &gt; 4</a:t>
            </a:r>
          </a:p>
          <a:p>
            <a:pPr indent="1654175">
              <a:spcBef>
                <a:spcPct val="50000"/>
              </a:spcBef>
            </a:pPr>
            <a:r>
              <a:rPr lang="en-US" altLang="vi-VN" dirty="0" smtClean="0">
                <a:latin typeface="Times New Roman" pitchFamily="18" charset="0"/>
                <a:sym typeface="Symbol" panose="05050102010706020507" pitchFamily="18" charset="2"/>
              </a:rPr>
              <a:t> 5 &gt; 4</a:t>
            </a:r>
            <a:r>
              <a:rPr lang="en-US" altLang="vi-VN" dirty="0" smtClean="0">
                <a:latin typeface="Times New Roman" pitchFamily="18" charset="0"/>
              </a:rPr>
              <a:t> (</a:t>
            </a:r>
            <a:r>
              <a:rPr lang="en-US" altLang="vi-VN" dirty="0" err="1" smtClean="0">
                <a:latin typeface="Times New Roman" pitchFamily="18" charset="0"/>
              </a:rPr>
              <a:t>đúng</a:t>
            </a:r>
            <a:r>
              <a:rPr lang="en-US" altLang="vi-VN" dirty="0" smtClean="0">
                <a:latin typeface="Times New Roman" pitchFamily="18" charset="0"/>
              </a:rPr>
              <a:t>)</a:t>
            </a:r>
          </a:p>
          <a:p>
            <a:pPr indent="1654175">
              <a:spcBef>
                <a:spcPct val="50000"/>
              </a:spcBef>
            </a:pPr>
            <a:r>
              <a:rPr lang="en-US" altLang="vi-VN" dirty="0" err="1" smtClean="0">
                <a:latin typeface="Times New Roman" pitchFamily="18" charset="0"/>
              </a:rPr>
              <a:t>Vậy</a:t>
            </a:r>
            <a:r>
              <a:rPr lang="en-US" altLang="vi-VN" dirty="0" smtClean="0">
                <a:latin typeface="Times New Roman" pitchFamily="18" charset="0"/>
              </a:rPr>
              <a:t> x = 2 </a:t>
            </a:r>
            <a:r>
              <a:rPr lang="en-US" altLang="vi-VN" dirty="0" err="1" smtClean="0">
                <a:latin typeface="Times New Roman" pitchFamily="18" charset="0"/>
              </a:rPr>
              <a:t>là</a:t>
            </a:r>
            <a:r>
              <a:rPr lang="en-US" altLang="vi-VN" dirty="0" smtClean="0">
                <a:latin typeface="Times New Roman" pitchFamily="18" charset="0"/>
              </a:rPr>
              <a:t> </a:t>
            </a:r>
            <a:r>
              <a:rPr lang="en-US" altLang="vi-VN" dirty="0" err="1" smtClean="0">
                <a:latin typeface="Times New Roman" pitchFamily="18" charset="0"/>
              </a:rPr>
              <a:t>một</a:t>
            </a:r>
            <a:r>
              <a:rPr lang="en-US" altLang="vi-VN" dirty="0" smtClean="0">
                <a:latin typeface="Times New Roman" pitchFamily="18" charset="0"/>
              </a:rPr>
              <a:t> </a:t>
            </a:r>
            <a:r>
              <a:rPr lang="en-US" altLang="vi-VN" dirty="0" err="1" smtClean="0">
                <a:latin typeface="Times New Roman" pitchFamily="18" charset="0"/>
              </a:rPr>
              <a:t>nghiệm</a:t>
            </a:r>
            <a:r>
              <a:rPr lang="en-US" altLang="vi-VN" dirty="0" smtClean="0">
                <a:latin typeface="Times New Roman" pitchFamily="18" charset="0"/>
              </a:rPr>
              <a:t> </a:t>
            </a:r>
            <a:r>
              <a:rPr lang="en-US" altLang="vi-VN" dirty="0" err="1" smtClean="0">
                <a:latin typeface="Times New Roman" pitchFamily="18" charset="0"/>
              </a:rPr>
              <a:t>của</a:t>
            </a:r>
            <a:r>
              <a:rPr lang="en-US" altLang="vi-VN" dirty="0" smtClean="0">
                <a:latin typeface="Times New Roman" pitchFamily="18" charset="0"/>
              </a:rPr>
              <a:t> BPT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2x + 1 &gt; </a:t>
            </a:r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altLang="vi-VN" dirty="0" smtClean="0">
                <a:latin typeface="Times New Roman" pitchFamily="18" charset="0"/>
              </a:rPr>
              <a:t> </a:t>
            </a:r>
          </a:p>
        </p:txBody>
      </p:sp>
      <p:sp>
        <p:nvSpPr>
          <p:cNvPr id="2065" name="TextBox 1"/>
          <p:cNvSpPr txBox="1">
            <a:spLocks noChangeArrowheads="1"/>
          </p:cNvSpPr>
          <p:nvPr/>
        </p:nvSpPr>
        <p:spPr bwMode="auto">
          <a:xfrm>
            <a:off x="762000" y="304800"/>
            <a:ext cx="7696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/>
            <a:r>
              <a:rPr lang="en-US" altLang="vi-VN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KIỂM TRA</a:t>
            </a:r>
            <a:endParaRPr lang="vi-VN" altLang="vi-VN" sz="32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7" name="Text Box 7"/>
          <p:cNvSpPr txBox="1">
            <a:spLocks noChangeArrowheads="1"/>
          </p:cNvSpPr>
          <p:nvPr/>
        </p:nvSpPr>
        <p:spPr bwMode="auto">
          <a:xfrm>
            <a:off x="304800" y="1362075"/>
            <a:ext cx="86106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en-US" altLang="vi-VN" sz="3000" b="1" dirty="0" smtClean="0">
                <a:solidFill>
                  <a:srgbClr val="FF0000"/>
                </a:solidFill>
                <a:latin typeface="Times New Roman" pitchFamily="18" charset="0"/>
              </a:rPr>
              <a:t>BẤT 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</a:rPr>
              <a:t>PHƯƠNG TRÌNH BẬC NHẤT MỘT </a:t>
            </a:r>
            <a:r>
              <a:rPr lang="en-US" altLang="vi-VN" sz="3000" b="1" dirty="0" smtClean="0">
                <a:solidFill>
                  <a:srgbClr val="FF0000"/>
                </a:solidFill>
                <a:latin typeface="Times New Roman" pitchFamily="18" charset="0"/>
              </a:rPr>
              <a:t>ẨN</a:t>
            </a:r>
            <a:endParaRPr lang="en-US" altLang="vi-VN" sz="3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3429000" y="685800"/>
            <a:ext cx="2209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/>
            <a:r>
              <a:rPr lang="en-US" altLang="vi-VN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TIẾT </a:t>
            </a:r>
            <a:r>
              <a:rPr lang="en-US" altLang="vi-VN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62</a:t>
            </a:r>
            <a:endParaRPr lang="vi-VN" altLang="vi-VN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Action Button: End 1">
            <a:hlinkClick r:id="rId2" action="ppaction://hlinksldjump" highlightClick="1"/>
          </p:cNvPr>
          <p:cNvSpPr/>
          <p:nvPr/>
        </p:nvSpPr>
        <p:spPr>
          <a:xfrm>
            <a:off x="8438449" y="6553200"/>
            <a:ext cx="400751" cy="228600"/>
          </a:xfrm>
          <a:prstGeom prst="actionButtonEnd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9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9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52" name="Text Box 12"/>
          <p:cNvSpPr txBox="1">
            <a:spLocks noChangeArrowheads="1"/>
          </p:cNvSpPr>
          <p:nvPr/>
        </p:nvSpPr>
        <p:spPr bwMode="auto">
          <a:xfrm>
            <a:off x="152400" y="1219200"/>
            <a:ext cx="8305800" cy="189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en-US" b="1" dirty="0" err="1">
                <a:latin typeface="Times New Roman" pitchFamily="18" charset="0"/>
              </a:rPr>
              <a:t>Bất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phương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trình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có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dạng</a:t>
            </a:r>
            <a:r>
              <a:rPr lang="en-US" b="1" dirty="0">
                <a:latin typeface="Times New Roman" pitchFamily="18" charset="0"/>
              </a:rPr>
              <a:t>: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ax + b &lt; 0 </a:t>
            </a:r>
          </a:p>
          <a:p>
            <a:pPr marL="457200" indent="-457200">
              <a:defRPr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(</a:t>
            </a:r>
            <a:r>
              <a:rPr lang="en-US" b="1" dirty="0" err="1">
                <a:latin typeface="Times New Roman" pitchFamily="18" charset="0"/>
              </a:rPr>
              <a:t>hoặc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ax + b &gt; 0; ax + b ≤ 0; ax + b ≥ 0) </a:t>
            </a:r>
          </a:p>
          <a:p>
            <a:pPr>
              <a:defRPr/>
            </a:pPr>
            <a:r>
              <a:rPr lang="en-US" b="1" dirty="0" err="1">
                <a:latin typeface="Times New Roman" pitchFamily="18" charset="0"/>
                <a:sym typeface="Symbol" pitchFamily="18" charset="2"/>
              </a:rPr>
              <a:t>được</a:t>
            </a:r>
            <a:r>
              <a:rPr lang="en-US" b="1" dirty="0">
                <a:latin typeface="Times New Roman" pitchFamily="18" charset="0"/>
                <a:sym typeface="Symbol" pitchFamily="18" charset="2"/>
              </a:rPr>
              <a:t> </a:t>
            </a:r>
            <a:r>
              <a:rPr lang="en-US" b="1" dirty="0" err="1">
                <a:latin typeface="Times New Roman" pitchFamily="18" charset="0"/>
                <a:sym typeface="Symbol" pitchFamily="18" charset="2"/>
              </a:rPr>
              <a:t>gọi</a:t>
            </a:r>
            <a:r>
              <a:rPr lang="en-US" b="1" dirty="0">
                <a:latin typeface="Times New Roman" pitchFamily="18" charset="0"/>
                <a:sym typeface="Symbol" pitchFamily="18" charset="2"/>
              </a:rPr>
              <a:t> </a:t>
            </a:r>
            <a:r>
              <a:rPr lang="en-US" b="1" dirty="0" err="1">
                <a:latin typeface="Times New Roman" pitchFamily="18" charset="0"/>
                <a:sym typeface="Symbol" pitchFamily="18" charset="2"/>
              </a:rPr>
              <a:t>là</a:t>
            </a:r>
            <a:r>
              <a:rPr lang="en-US" b="1" dirty="0">
                <a:latin typeface="Times New Roman" pitchFamily="18" charset="0"/>
                <a:sym typeface="Symbol" pitchFamily="18" charset="2"/>
              </a:rPr>
              <a:t> </a:t>
            </a:r>
            <a:r>
              <a:rPr lang="en-US" b="1" dirty="0" err="1">
                <a:latin typeface="Times New Roman" pitchFamily="18" charset="0"/>
                <a:sym typeface="Symbol" pitchFamily="18" charset="2"/>
              </a:rPr>
              <a:t>bất</a:t>
            </a:r>
            <a:r>
              <a:rPr lang="en-US" b="1" dirty="0">
                <a:latin typeface="Times New Roman" pitchFamily="18" charset="0"/>
                <a:sym typeface="Symbol" pitchFamily="18" charset="2"/>
              </a:rPr>
              <a:t> </a:t>
            </a:r>
            <a:r>
              <a:rPr lang="en-US" b="1" dirty="0" err="1">
                <a:latin typeface="Times New Roman" pitchFamily="18" charset="0"/>
                <a:sym typeface="Symbol" pitchFamily="18" charset="2"/>
              </a:rPr>
              <a:t>phương</a:t>
            </a:r>
            <a:r>
              <a:rPr lang="en-US" b="1" dirty="0">
                <a:latin typeface="Times New Roman" pitchFamily="18" charset="0"/>
                <a:sym typeface="Symbol" pitchFamily="18" charset="2"/>
              </a:rPr>
              <a:t> </a:t>
            </a:r>
            <a:r>
              <a:rPr lang="en-US" b="1" dirty="0" err="1">
                <a:latin typeface="Times New Roman" pitchFamily="18" charset="0"/>
                <a:sym typeface="Symbol" pitchFamily="18" charset="2"/>
              </a:rPr>
              <a:t>trình</a:t>
            </a:r>
            <a:r>
              <a:rPr lang="en-US" b="1" dirty="0">
                <a:latin typeface="Times New Roman" pitchFamily="18" charset="0"/>
                <a:sym typeface="Symbol" pitchFamily="18" charset="2"/>
              </a:rPr>
              <a:t> </a:t>
            </a:r>
            <a:r>
              <a:rPr lang="en-US" b="1" dirty="0" err="1">
                <a:latin typeface="Times New Roman" pitchFamily="18" charset="0"/>
                <a:sym typeface="Symbol" pitchFamily="18" charset="2"/>
              </a:rPr>
              <a:t>bậc</a:t>
            </a:r>
            <a:r>
              <a:rPr lang="en-US" b="1" dirty="0">
                <a:latin typeface="Times New Roman" pitchFamily="18" charset="0"/>
                <a:sym typeface="Symbol" pitchFamily="18" charset="2"/>
              </a:rPr>
              <a:t> </a:t>
            </a:r>
            <a:r>
              <a:rPr lang="en-US" b="1" dirty="0" err="1">
                <a:latin typeface="Times New Roman" pitchFamily="18" charset="0"/>
                <a:sym typeface="Symbol" pitchFamily="18" charset="2"/>
              </a:rPr>
              <a:t>nhất</a:t>
            </a:r>
            <a:r>
              <a:rPr lang="en-US" b="1" dirty="0">
                <a:latin typeface="Times New Roman" pitchFamily="18" charset="0"/>
                <a:sym typeface="Symbol" pitchFamily="18" charset="2"/>
              </a:rPr>
              <a:t> </a:t>
            </a:r>
            <a:r>
              <a:rPr lang="en-US" b="1" dirty="0" err="1">
                <a:latin typeface="Times New Roman" pitchFamily="18" charset="0"/>
                <a:sym typeface="Symbol" pitchFamily="18" charset="2"/>
              </a:rPr>
              <a:t>một</a:t>
            </a:r>
            <a:r>
              <a:rPr lang="en-US" b="1" dirty="0">
                <a:latin typeface="Times New Roman" pitchFamily="18" charset="0"/>
                <a:sym typeface="Symbol" pitchFamily="18" charset="2"/>
              </a:rPr>
              <a:t> </a:t>
            </a:r>
            <a:r>
              <a:rPr lang="en-US" b="1" dirty="0" err="1">
                <a:latin typeface="Times New Roman" pitchFamily="18" charset="0"/>
                <a:sym typeface="Symbol" pitchFamily="18" charset="2"/>
              </a:rPr>
              <a:t>ẩn</a:t>
            </a:r>
            <a:r>
              <a:rPr lang="en-US" b="1" dirty="0">
                <a:latin typeface="Times New Roman" pitchFamily="18" charset="0"/>
                <a:sym typeface="Symbol" pitchFamily="18" charset="2"/>
              </a:rPr>
              <a:t>.</a:t>
            </a:r>
          </a:p>
          <a:p>
            <a:pPr>
              <a:spcBef>
                <a:spcPts val="600"/>
              </a:spcBef>
              <a:defRPr/>
            </a:pPr>
            <a:r>
              <a:rPr lang="en-US" b="1" dirty="0" err="1">
                <a:latin typeface="Times New Roman" pitchFamily="18" charset="0"/>
              </a:rPr>
              <a:t>Trong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đó</a:t>
            </a:r>
            <a:r>
              <a:rPr lang="en-US" b="1" dirty="0">
                <a:latin typeface="Times New Roman" pitchFamily="18" charset="0"/>
              </a:rPr>
              <a:t>: a, b </a:t>
            </a:r>
            <a:r>
              <a:rPr lang="en-US" b="1" dirty="0" err="1">
                <a:latin typeface="Times New Roman" pitchFamily="18" charset="0"/>
              </a:rPr>
              <a:t>là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hai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số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đã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cho</a:t>
            </a:r>
            <a:r>
              <a:rPr lang="en-US" b="1" dirty="0">
                <a:latin typeface="Times New Roman" pitchFamily="18" charset="0"/>
              </a:rPr>
              <a:t>;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a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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0 ; </a:t>
            </a:r>
            <a:r>
              <a:rPr lang="en-US" b="1" dirty="0" smtClean="0">
                <a:latin typeface="Times New Roman" pitchFamily="18" charset="0"/>
                <a:sym typeface="Symbol" pitchFamily="18" charset="2"/>
              </a:rPr>
              <a:t>x </a:t>
            </a:r>
            <a:r>
              <a:rPr lang="en-US" b="1" dirty="0" err="1" smtClean="0">
                <a:latin typeface="Times New Roman" pitchFamily="18" charset="0"/>
                <a:sym typeface="Symbol" pitchFamily="18" charset="2"/>
              </a:rPr>
              <a:t>là</a:t>
            </a:r>
            <a:r>
              <a:rPr lang="en-US" b="1" dirty="0" smtClean="0">
                <a:latin typeface="Times New Roman" pitchFamily="18" charset="0"/>
                <a:sym typeface="Symbol" pitchFamily="18" charset="2"/>
              </a:rPr>
              <a:t> </a:t>
            </a:r>
            <a:r>
              <a:rPr lang="en-US" b="1" dirty="0" err="1" smtClean="0">
                <a:latin typeface="Times New Roman" pitchFamily="18" charset="0"/>
                <a:sym typeface="Symbol" pitchFamily="18" charset="2"/>
              </a:rPr>
              <a:t>ẩn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.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13316" name="TextBox 15"/>
          <p:cNvSpPr txBox="1">
            <a:spLocks noChangeArrowheads="1"/>
          </p:cNvSpPr>
          <p:nvPr/>
        </p:nvSpPr>
        <p:spPr bwMode="auto">
          <a:xfrm>
            <a:off x="152400" y="695325"/>
            <a:ext cx="845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3"/>
          <p:cNvGrpSpPr>
            <a:grpSpLocks/>
          </p:cNvGrpSpPr>
          <p:nvPr/>
        </p:nvGrpSpPr>
        <p:grpSpPr bwMode="auto">
          <a:xfrm>
            <a:off x="914400" y="5257800"/>
            <a:ext cx="7162800" cy="639763"/>
            <a:chOff x="703" y="2886"/>
            <a:chExt cx="4464" cy="403"/>
          </a:xfrm>
        </p:grpSpPr>
        <p:sp>
          <p:nvSpPr>
            <p:cNvPr id="14361" name="Rectangle 4"/>
            <p:cNvSpPr>
              <a:spLocks noChangeArrowheads="1"/>
            </p:cNvSpPr>
            <p:nvPr/>
          </p:nvSpPr>
          <p:spPr bwMode="auto">
            <a:xfrm>
              <a:off x="703" y="2886"/>
              <a:ext cx="4464" cy="4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20000"/>
                </a:spcBef>
              </a:pPr>
              <a:r>
                <a:rPr lang="en-US">
                  <a:latin typeface="Arial" charset="0"/>
                  <a:cs typeface="Arial" charset="0"/>
                </a:rPr>
                <a:t> </a:t>
              </a:r>
            </a:p>
          </p:txBody>
        </p:sp>
        <p:graphicFrame>
          <p:nvGraphicFramePr>
            <p:cNvPr id="14362" name="Object 5"/>
            <p:cNvGraphicFramePr>
              <a:graphicFrameLocks noChangeAspect="1"/>
            </p:cNvGraphicFramePr>
            <p:nvPr/>
          </p:nvGraphicFramePr>
          <p:xfrm>
            <a:off x="750" y="2886"/>
            <a:ext cx="589" cy="2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83" name="Equation" r:id="rId6" imgW="418918" imgH="203112" progId="Equation.DSMT4">
                    <p:embed/>
                  </p:oleObj>
                </mc:Choice>
                <mc:Fallback>
                  <p:oleObj name="Equation" r:id="rId6" imgW="418918" imgH="203112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0" y="2886"/>
                          <a:ext cx="589" cy="286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914400" y="4141788"/>
            <a:ext cx="7086600" cy="7699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rial" charset="0"/>
                <a:cs typeface="Arial" charset="0"/>
              </a:rPr>
              <a:t>5x –15   0</a:t>
            </a:r>
          </a:p>
        </p:txBody>
      </p:sp>
      <p:sp>
        <p:nvSpPr>
          <p:cNvPr id="14340" name="Rectangle 7"/>
          <p:cNvSpPr>
            <a:spLocks noChangeArrowheads="1"/>
          </p:cNvSpPr>
          <p:nvPr/>
        </p:nvSpPr>
        <p:spPr bwMode="auto">
          <a:xfrm>
            <a:off x="838200" y="3276600"/>
            <a:ext cx="7024688" cy="6397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rial" charset="0"/>
                <a:cs typeface="Arial" charset="0"/>
              </a:rPr>
              <a:t> 0.x + 5 &gt; 0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838200" y="2343150"/>
            <a:ext cx="7024688" cy="576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>
                <a:cs typeface="Arial" charset="0"/>
              </a:rPr>
              <a:t> </a:t>
            </a:r>
            <a:r>
              <a:rPr lang="en-US">
                <a:latin typeface="Arial" charset="0"/>
                <a:cs typeface="Arial" charset="0"/>
              </a:rPr>
              <a:t>2x -3 &lt; 0</a:t>
            </a:r>
          </a:p>
        </p:txBody>
      </p:sp>
      <p:sp>
        <p:nvSpPr>
          <p:cNvPr id="14342" name="Rectangle 9"/>
          <p:cNvSpPr>
            <a:spLocks noChangeArrowheads="1"/>
          </p:cNvSpPr>
          <p:nvPr/>
        </p:nvSpPr>
        <p:spPr bwMode="auto">
          <a:xfrm>
            <a:off x="914400" y="762000"/>
            <a:ext cx="7556500" cy="1143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15875">
            <a:solidFill>
              <a:srgbClr val="CC99FF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400" i="1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vi-VN" sz="2400" i="1">
                <a:latin typeface="Arial" charset="0"/>
                <a:cs typeface="Arial" charset="0"/>
              </a:rPr>
              <a:t>Trong</a:t>
            </a:r>
            <a:r>
              <a:rPr lang="en-US" sz="2400" i="1">
                <a:latin typeface="Arial" charset="0"/>
                <a:cs typeface="Arial" charset="0"/>
              </a:rPr>
              <a:t> các bất </a:t>
            </a:r>
            <a:r>
              <a:rPr lang="vi-VN" sz="2400" i="1">
                <a:latin typeface="Arial" charset="0"/>
                <a:cs typeface="Arial" charset="0"/>
              </a:rPr>
              <a:t>phương </a:t>
            </a:r>
            <a:r>
              <a:rPr lang="en-US" sz="2400" i="1">
                <a:latin typeface="Arial" charset="0"/>
                <a:cs typeface="Arial" charset="0"/>
              </a:rPr>
              <a:t>trình </a:t>
            </a:r>
            <a:r>
              <a:rPr lang="vi-VN" sz="2400" i="1">
                <a:latin typeface="Arial" charset="0"/>
                <a:cs typeface="Arial" charset="0"/>
              </a:rPr>
              <a:t>sau,</a:t>
            </a:r>
            <a:r>
              <a:rPr lang="en-US" sz="2400" i="1">
                <a:latin typeface="Arial" charset="0"/>
                <a:cs typeface="Arial" charset="0"/>
              </a:rPr>
              <a:t> hãy </a:t>
            </a:r>
            <a:r>
              <a:rPr lang="vi-VN" sz="2400" i="1">
                <a:latin typeface="Arial" charset="0"/>
                <a:cs typeface="Arial" charset="0"/>
              </a:rPr>
              <a:t>cho biết bất phương </a:t>
            </a:r>
            <a:r>
              <a:rPr lang="en-US" sz="2400" i="1">
                <a:latin typeface="Arial" charset="0"/>
                <a:cs typeface="Arial" charset="0"/>
              </a:rPr>
              <a:t>trình </a:t>
            </a:r>
            <a:r>
              <a:rPr lang="vi-VN" sz="2400" i="1">
                <a:latin typeface="Arial" charset="0"/>
                <a:cs typeface="Arial" charset="0"/>
              </a:rPr>
              <a:t>nào là bất phương </a:t>
            </a:r>
            <a:r>
              <a:rPr lang="en-US" sz="2400" i="1">
                <a:latin typeface="Arial" charset="0"/>
                <a:cs typeface="Arial" charset="0"/>
              </a:rPr>
              <a:t>trình</a:t>
            </a:r>
            <a:r>
              <a:rPr lang="vi-VN" sz="2400" i="1">
                <a:latin typeface="Arial" charset="0"/>
                <a:cs typeface="Arial" charset="0"/>
              </a:rPr>
              <a:t> bậc nhất một ẩn:</a:t>
            </a:r>
            <a:endParaRPr lang="en-US" sz="2400" i="1">
              <a:solidFill>
                <a:srgbClr val="0000CC"/>
              </a:solidFill>
              <a:latin typeface="Arial" charset="0"/>
              <a:cs typeface="Arial" charset="0"/>
            </a:endParaRP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2362200" y="2438400"/>
            <a:ext cx="2046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  <a:latin typeface="Arial" charset="0"/>
                <a:cs typeface="Arial" charset="0"/>
              </a:rPr>
              <a:t>(a = 2, b = - 3)</a:t>
            </a:r>
          </a:p>
        </p:txBody>
      </p:sp>
      <p:sp>
        <p:nvSpPr>
          <p:cNvPr id="9228" name="AutoShape 1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36550" y="2414588"/>
            <a:ext cx="571500" cy="5048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CC"/>
                </a:solidFill>
                <a:cs typeface="Arial" charset="0"/>
              </a:rPr>
              <a:t>A</a:t>
            </a:r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191000" y="2184400"/>
            <a:ext cx="4724400" cy="863600"/>
            <a:chOff x="2835" y="799"/>
            <a:chExt cx="2766" cy="680"/>
          </a:xfrm>
        </p:grpSpPr>
        <p:pic>
          <p:nvPicPr>
            <p:cNvPr id="14359" name="vui.avi">
              <a:hlinkClick r:id="" action="ppaction://media"/>
            </p:cNvPr>
            <p:cNvPicPr>
              <a:picLocks noRot="1" noChangeAspect="1" noChangeArrowheads="1"/>
            </p:cNvPicPr>
            <p:nvPr>
              <a:videoFile r:link="rId3"/>
            </p:nvPr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21" y="799"/>
              <a:ext cx="680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0" name="Text Box 15"/>
            <p:cNvSpPr txBox="1">
              <a:spLocks noChangeArrowheads="1"/>
            </p:cNvSpPr>
            <p:nvPr/>
          </p:nvSpPr>
          <p:spPr bwMode="auto">
            <a:xfrm>
              <a:off x="2835" y="1027"/>
              <a:ext cx="223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>
                  <a:solidFill>
                    <a:srgbClr val="0066FF"/>
                  </a:solidFill>
                  <a:latin typeface="Arial" charset="0"/>
                  <a:cs typeface="Arial" charset="0"/>
                </a:rPr>
                <a:t>Là bất phương trình bậc nhất 1 ẩn</a:t>
              </a:r>
            </a:p>
          </p:txBody>
        </p:sp>
      </p:grpSp>
      <p:sp>
        <p:nvSpPr>
          <p:cNvPr id="9232" name="AutoShape 1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36550" y="5222875"/>
            <a:ext cx="571500" cy="576263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CC"/>
                </a:solidFill>
                <a:cs typeface="Arial" charset="0"/>
              </a:rPr>
              <a:t>D</a:t>
            </a:r>
          </a:p>
        </p:txBody>
      </p:sp>
      <p:pic>
        <p:nvPicPr>
          <p:cNvPr id="9233" name="buon.avi">
            <a:hlinkClick r:id="" action="ppaction://media"/>
          </p:cNvPr>
          <p:cNvPicPr>
            <a:picLocks noRot="1" noChangeAspect="1" noChangeArrowheads="1"/>
          </p:cNvPicPr>
          <p:nvPr>
            <a:videoFile r:link="rId2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173663"/>
            <a:ext cx="8128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1905000" y="5257800"/>
            <a:ext cx="571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  <a:latin typeface="Arial" charset="0"/>
                <a:cs typeface="Arial" charset="0"/>
              </a:rPr>
              <a:t>(Không là bất phương trình bậc nhất một ẩn vì bậc của x là 2)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2514600" y="4327525"/>
            <a:ext cx="1951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  <a:latin typeface="Arial" charset="0"/>
                <a:cs typeface="Arial" charset="0"/>
              </a:rPr>
              <a:t>(a = 5, b = -15)</a:t>
            </a:r>
          </a:p>
        </p:txBody>
      </p:sp>
      <p:sp>
        <p:nvSpPr>
          <p:cNvPr id="9241" name="AutoShape 2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36550" y="4214813"/>
            <a:ext cx="571500" cy="576262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CC"/>
                </a:solidFill>
                <a:cs typeface="Arial" charset="0"/>
              </a:rPr>
              <a:t>C</a:t>
            </a:r>
          </a:p>
        </p:txBody>
      </p: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4343400" y="4087813"/>
            <a:ext cx="4648200" cy="941387"/>
            <a:chOff x="3070" y="2122"/>
            <a:chExt cx="2690" cy="474"/>
          </a:xfrm>
        </p:grpSpPr>
        <p:pic>
          <p:nvPicPr>
            <p:cNvPr id="14357" name="vui.avi">
              <a:hlinkClick r:id="" action="ppaction://media"/>
            </p:cNvPr>
            <p:cNvPicPr>
              <a:picLocks noRot="1" noChangeAspect="1" noChangeArrowheads="1"/>
            </p:cNvPicPr>
            <p:nvPr>
              <a:videoFile r:link="rId3"/>
            </p:nvPr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22" y="2122"/>
              <a:ext cx="538" cy="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58" name="Text Box 28"/>
            <p:cNvSpPr txBox="1">
              <a:spLocks noChangeArrowheads="1"/>
            </p:cNvSpPr>
            <p:nvPr/>
          </p:nvSpPr>
          <p:spPr bwMode="auto">
            <a:xfrm>
              <a:off x="3070" y="2247"/>
              <a:ext cx="2350" cy="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>
                  <a:solidFill>
                    <a:srgbClr val="0066FF"/>
                  </a:solidFill>
                  <a:latin typeface="Arial" charset="0"/>
                  <a:cs typeface="Arial" charset="0"/>
                </a:rPr>
                <a:t>Là bất phương trình bậc nhất 1 ẩn</a:t>
              </a:r>
            </a:p>
          </p:txBody>
        </p:sp>
      </p:grpSp>
      <p:graphicFrame>
        <p:nvGraphicFramePr>
          <p:cNvPr id="14352" name="Object 29"/>
          <p:cNvGraphicFramePr>
            <a:graphicFrameLocks noChangeAspect="1"/>
          </p:cNvGraphicFramePr>
          <p:nvPr/>
        </p:nvGraphicFramePr>
        <p:xfrm>
          <a:off x="2057400" y="4343400"/>
          <a:ext cx="29686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4" name="Equation" r:id="rId10" imgW="126835" imgH="152202" progId="Equation.DSMT4">
                  <p:embed/>
                </p:oleObj>
              </mc:Choice>
              <mc:Fallback>
                <p:oleObj name="Equation" r:id="rId10" imgW="126835" imgH="152202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343400"/>
                        <a:ext cx="296863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3" name="WordArt 30"/>
          <p:cNvSpPr>
            <a:spLocks noChangeArrowheads="1" noChangeShapeType="1" noTextEdit="1"/>
          </p:cNvSpPr>
          <p:nvPr/>
        </p:nvSpPr>
        <p:spPr bwMode="auto">
          <a:xfrm>
            <a:off x="304800" y="1028700"/>
            <a:ext cx="501650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rgbClr val="CC3300"/>
                </a:solidFill>
                <a:effectLst>
                  <a:prstShdw prst="shdw17" dist="17961" dir="2700000">
                    <a:srgbClr val="7A1F00"/>
                  </a:prstShdw>
                </a:effectLst>
                <a:latin typeface="Arial Black"/>
              </a:rPr>
              <a:t>?1</a:t>
            </a:r>
          </a:p>
        </p:txBody>
      </p:sp>
      <p:sp>
        <p:nvSpPr>
          <p:cNvPr id="9247" name="AutoShape 3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36550" y="3214688"/>
            <a:ext cx="571500" cy="5588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CC"/>
                </a:solidFill>
                <a:cs typeface="Arial" charset="0"/>
              </a:rPr>
              <a:t>B</a:t>
            </a:r>
          </a:p>
        </p:txBody>
      </p:sp>
      <p:pic>
        <p:nvPicPr>
          <p:cNvPr id="9248" name="buon.avi">
            <a:hlinkClick r:id="" action="ppaction://media"/>
          </p:cNvPr>
          <p:cNvPicPr>
            <a:picLocks noRot="1" noChangeAspect="1" noChangeArrowheads="1"/>
          </p:cNvPicPr>
          <p:nvPr>
            <a:videoFile r:link="rId2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3200400"/>
            <a:ext cx="852488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49" name="Text Box 33"/>
          <p:cNvSpPr txBox="1">
            <a:spLocks noChangeArrowheads="1"/>
          </p:cNvSpPr>
          <p:nvPr/>
        </p:nvSpPr>
        <p:spPr bwMode="auto">
          <a:xfrm>
            <a:off x="2743200" y="3259138"/>
            <a:ext cx="5067300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  <a:latin typeface="Arial" charset="0"/>
                <a:cs typeface="Arial" charset="0"/>
              </a:rPr>
              <a:t>(Không là bất phương trình bậc nhất một </a:t>
            </a:r>
          </a:p>
          <a:p>
            <a:pPr eaLnBrk="1" hangingPunct="1"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  <a:latin typeface="Arial" charset="0"/>
                <a:cs typeface="Arial" charset="0"/>
              </a:rPr>
              <a:t>ẩn vì hệ số a = 0)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2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2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92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9" dur="4400" fill="hold"/>
                                        <p:tgtEl>
                                          <p:spTgt spid="9233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3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92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 nodeType="clickPar">
                      <p:stCondLst>
                        <p:cond delay="0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2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2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2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4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92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7" dur="4400" fill="hold"/>
                                        <p:tgtEl>
                                          <p:spTgt spid="9248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47"/>
                  </p:tgtEl>
                </p:cond>
              </p:nextCondLst>
            </p:seq>
            <p:video>
              <p:cMediaNode>
                <p:cTn id="7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233"/>
                </p:tgtEl>
              </p:cMediaNode>
            </p:video>
            <p:video>
              <p:cMediaNode>
                <p:cTn id="7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248"/>
                </p:tgtEl>
              </p:cMediaNode>
            </p:video>
          </p:childTnLst>
        </p:cTn>
      </p:par>
    </p:tnLst>
    <p:bldLst>
      <p:bldP spid="9222" grpId="0" animBg="1"/>
      <p:bldP spid="9224" grpId="0" animBg="1"/>
      <p:bldP spid="9227" grpId="0"/>
      <p:bldP spid="9234" grpId="0"/>
      <p:bldP spid="9240" grpId="0"/>
      <p:bldP spid="924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685800"/>
            <a:ext cx="6553200" cy="533400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Hai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quy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tắc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biến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đổi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bất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phương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trình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828800"/>
            <a:ext cx="7620000" cy="83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i="1" smtClean="0">
                <a:solidFill>
                  <a:srgbClr val="0000CC"/>
                </a:solidFill>
                <a:latin typeface="Times New Roman" pitchFamily="18" charset="0"/>
              </a:rPr>
              <a:t>    Khi chuyển một hạng tử của bất phương trình từ vế này sang vế kia ta phải </a:t>
            </a: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</a:rPr>
              <a:t>đổi dấu</a:t>
            </a:r>
            <a:r>
              <a:rPr lang="en-US" b="1" i="1" smtClean="0">
                <a:solidFill>
                  <a:srgbClr val="0000CC"/>
                </a:solidFill>
                <a:latin typeface="Times New Roman" pitchFamily="18" charset="0"/>
              </a:rPr>
              <a:t> hạng tử đó.</a:t>
            </a:r>
          </a:p>
        </p:txBody>
      </p:sp>
      <p:sp>
        <p:nvSpPr>
          <p:cNvPr id="6233" name="Text Box 89"/>
          <p:cNvSpPr txBox="1">
            <a:spLocks noChangeArrowheads="1"/>
          </p:cNvSpPr>
          <p:nvPr/>
        </p:nvSpPr>
        <p:spPr bwMode="auto">
          <a:xfrm>
            <a:off x="381000" y="2743200"/>
            <a:ext cx="8305800" cy="260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0" bIns="0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Ví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dụ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1: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</a:rPr>
              <a:t>Giải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</a:rPr>
              <a:t>bất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</a:rPr>
              <a:t>phương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</a:rPr>
              <a:t>trình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  x – 5 &lt; 18  </a:t>
            </a:r>
          </a:p>
          <a:p>
            <a:pPr>
              <a:spcBef>
                <a:spcPts val="600"/>
              </a:spcBef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   </a:t>
            </a:r>
          </a:p>
          <a:p>
            <a:pPr>
              <a:spcBef>
                <a:spcPts val="600"/>
              </a:spcBef>
            </a:pP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Ta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: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</a:rPr>
              <a:t>    x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– 5 &lt; 18</a:t>
            </a:r>
          </a:p>
          <a:p>
            <a:pPr>
              <a:spcBef>
                <a:spcPts val="600"/>
              </a:spcBef>
            </a:pP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          ⇔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x &lt; 18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+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5</a:t>
            </a:r>
          </a:p>
          <a:p>
            <a:pPr>
              <a:spcBef>
                <a:spcPts val="600"/>
              </a:spcBef>
            </a:pP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          ⇔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x &lt;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23    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ea typeface="Cambria Math" pitchFamily="18" charset="0"/>
              <a:cs typeface="Cambria Math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Vậy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tập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nghiệm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bất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phương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trình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400" b="1" dirty="0">
                <a:solidFill>
                  <a:srgbClr val="0000CC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{ x | x &lt; </a:t>
            </a:r>
            <a:r>
              <a:rPr lang="en-US" sz="2400" b="1" dirty="0" smtClean="0">
                <a:solidFill>
                  <a:srgbClr val="0000CC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23</a:t>
            </a:r>
            <a:r>
              <a:rPr lang="en-US" sz="2400" b="1" dirty="0">
                <a:solidFill>
                  <a:srgbClr val="0000CC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}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 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6238" name="Text Box 94"/>
          <p:cNvSpPr txBox="1">
            <a:spLocks noChangeArrowheads="1"/>
          </p:cNvSpPr>
          <p:nvPr/>
        </p:nvSpPr>
        <p:spPr bwMode="auto">
          <a:xfrm>
            <a:off x="609600" y="1320800"/>
            <a:ext cx="3382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a) </a:t>
            </a:r>
            <a:r>
              <a:rPr lang="en-US" b="1" i="1" u="sng">
                <a:solidFill>
                  <a:srgbClr val="FF0000"/>
                </a:solidFill>
                <a:latin typeface="Times New Roman" pitchFamily="18" charset="0"/>
              </a:rPr>
              <a:t>Quy tắc chuyển vế</a:t>
            </a: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971800" y="4049712"/>
            <a:ext cx="4694237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-5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5)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2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62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2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62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62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  <p:bldP spid="6238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685800"/>
            <a:ext cx="6553200" cy="533400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Hai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quy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tắc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biến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đổi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bất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phương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trình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828800"/>
            <a:ext cx="7620000" cy="83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i="1" smtClean="0">
                <a:solidFill>
                  <a:srgbClr val="0000CC"/>
                </a:solidFill>
                <a:latin typeface="Times New Roman" pitchFamily="18" charset="0"/>
              </a:rPr>
              <a:t>    Khi chuyển một hạng tử của bất phương trình từ vế này sang vế kia ta phải </a:t>
            </a: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</a:rPr>
              <a:t>đổi dấu</a:t>
            </a:r>
            <a:r>
              <a:rPr lang="en-US" b="1" i="1" smtClean="0">
                <a:solidFill>
                  <a:srgbClr val="0000CC"/>
                </a:solidFill>
                <a:latin typeface="Times New Roman" pitchFamily="18" charset="0"/>
              </a:rPr>
              <a:t> hạng tử đó.</a:t>
            </a:r>
          </a:p>
        </p:txBody>
      </p:sp>
      <p:sp>
        <p:nvSpPr>
          <p:cNvPr id="16388" name="Text Box 94"/>
          <p:cNvSpPr txBox="1">
            <a:spLocks noChangeArrowheads="1"/>
          </p:cNvSpPr>
          <p:nvPr/>
        </p:nvSpPr>
        <p:spPr bwMode="auto">
          <a:xfrm>
            <a:off x="609600" y="1320800"/>
            <a:ext cx="3382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a) </a:t>
            </a:r>
            <a:r>
              <a:rPr lang="en-US" b="1" i="1" u="sng">
                <a:solidFill>
                  <a:srgbClr val="FF0000"/>
                </a:solidFill>
                <a:latin typeface="Times New Roman" pitchFamily="18" charset="0"/>
              </a:rPr>
              <a:t>Quy tắc chuyển vế</a:t>
            </a: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grpSp>
        <p:nvGrpSpPr>
          <p:cNvPr id="6240" name="Group 96"/>
          <p:cNvGrpSpPr>
            <a:grpSpLocks/>
          </p:cNvGrpSpPr>
          <p:nvPr/>
        </p:nvGrpSpPr>
        <p:grpSpPr bwMode="auto">
          <a:xfrm>
            <a:off x="1371600" y="5638800"/>
            <a:ext cx="5942013" cy="669925"/>
            <a:chOff x="528" y="3088"/>
            <a:chExt cx="4128" cy="646"/>
          </a:xfrm>
        </p:grpSpPr>
        <p:sp>
          <p:nvSpPr>
            <p:cNvPr id="16392" name="Rectangle 97"/>
            <p:cNvSpPr>
              <a:spLocks noChangeArrowheads="1"/>
            </p:cNvSpPr>
            <p:nvPr/>
          </p:nvSpPr>
          <p:spPr bwMode="auto">
            <a:xfrm>
              <a:off x="1876" y="3401"/>
              <a:ext cx="293" cy="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2400">
                  <a:solidFill>
                    <a:srgbClr val="0000CC"/>
                  </a:solidFill>
                </a:rPr>
                <a:t>0</a:t>
              </a:r>
            </a:p>
          </p:txBody>
        </p:sp>
        <p:grpSp>
          <p:nvGrpSpPr>
            <p:cNvPr id="16393" name="Group 98"/>
            <p:cNvGrpSpPr>
              <a:grpSpLocks/>
            </p:cNvGrpSpPr>
            <p:nvPr/>
          </p:nvGrpSpPr>
          <p:grpSpPr bwMode="auto">
            <a:xfrm>
              <a:off x="528" y="3088"/>
              <a:ext cx="4128" cy="359"/>
              <a:chOff x="528" y="3088"/>
              <a:chExt cx="4128" cy="359"/>
            </a:xfrm>
          </p:grpSpPr>
          <p:grpSp>
            <p:nvGrpSpPr>
              <p:cNvPr id="16395" name="Group 99"/>
              <p:cNvGrpSpPr>
                <a:grpSpLocks/>
              </p:cNvGrpSpPr>
              <p:nvPr/>
            </p:nvGrpSpPr>
            <p:grpSpPr bwMode="auto">
              <a:xfrm>
                <a:off x="558" y="3088"/>
                <a:ext cx="2715" cy="359"/>
                <a:chOff x="558" y="3088"/>
                <a:chExt cx="2715" cy="359"/>
              </a:xfrm>
            </p:grpSpPr>
            <p:grpSp>
              <p:nvGrpSpPr>
                <p:cNvPr id="16397" name="Group 100"/>
                <p:cNvGrpSpPr>
                  <a:grpSpLocks/>
                </p:cNvGrpSpPr>
                <p:nvPr/>
              </p:nvGrpSpPr>
              <p:grpSpPr bwMode="auto">
                <a:xfrm>
                  <a:off x="558" y="3088"/>
                  <a:ext cx="2675" cy="359"/>
                  <a:chOff x="558" y="3088"/>
                  <a:chExt cx="2675" cy="359"/>
                </a:xfrm>
              </p:grpSpPr>
              <p:sp>
                <p:nvSpPr>
                  <p:cNvPr id="16399" name="Line 101"/>
                  <p:cNvSpPr>
                    <a:spLocks noChangeShapeType="1"/>
                  </p:cNvSpPr>
                  <p:nvPr/>
                </p:nvSpPr>
                <p:spPr bwMode="auto">
                  <a:xfrm>
                    <a:off x="1968" y="3118"/>
                    <a:ext cx="0" cy="302"/>
                  </a:xfrm>
                  <a:prstGeom prst="line">
                    <a:avLst/>
                  </a:prstGeom>
                  <a:noFill/>
                  <a:ln w="28575">
                    <a:solidFill>
                      <a:srgbClr val="0000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16400" name="Group 102"/>
                  <p:cNvGrpSpPr>
                    <a:grpSpLocks/>
                  </p:cNvGrpSpPr>
                  <p:nvPr/>
                </p:nvGrpSpPr>
                <p:grpSpPr bwMode="auto">
                  <a:xfrm>
                    <a:off x="558" y="3088"/>
                    <a:ext cx="2675" cy="359"/>
                    <a:chOff x="493" y="2160"/>
                    <a:chExt cx="3360" cy="359"/>
                  </a:xfrm>
                </p:grpSpPr>
                <p:grpSp>
                  <p:nvGrpSpPr>
                    <p:cNvPr id="16401" name="Group 10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93" y="2185"/>
                      <a:ext cx="1673" cy="334"/>
                      <a:chOff x="493" y="2185"/>
                      <a:chExt cx="1673" cy="334"/>
                    </a:xfrm>
                  </p:grpSpPr>
                  <p:sp>
                    <p:nvSpPr>
                      <p:cNvPr id="16412" name="Line 104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856" y="2208"/>
                        <a:ext cx="159" cy="30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33CC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6413" name="Line 105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2007" y="2190"/>
                        <a:ext cx="159" cy="303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33CC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6414" name="Line 106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1837" y="2185"/>
                        <a:ext cx="159" cy="30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33CC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6415" name="Line 107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1638" y="2189"/>
                        <a:ext cx="159" cy="30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33CC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6416" name="Line 108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1434" y="2198"/>
                        <a:ext cx="159" cy="30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33CC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6417" name="Line 109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1231" y="2208"/>
                        <a:ext cx="160" cy="30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33CC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6418" name="Line 110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1055" y="2208"/>
                        <a:ext cx="159" cy="30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33CC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6419" name="Line 111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670" y="2216"/>
                        <a:ext cx="159" cy="303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33CC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6420" name="Line 112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493" y="2206"/>
                        <a:ext cx="159" cy="303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33CC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6402" name="Group 11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180" y="2160"/>
                      <a:ext cx="1673" cy="334"/>
                      <a:chOff x="493" y="2185"/>
                      <a:chExt cx="1673" cy="334"/>
                    </a:xfrm>
                  </p:grpSpPr>
                  <p:sp>
                    <p:nvSpPr>
                      <p:cNvPr id="16403" name="Line 114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856" y="2208"/>
                        <a:ext cx="159" cy="30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33CC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6404" name="Line 115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2007" y="2190"/>
                        <a:ext cx="159" cy="303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33CC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6405" name="Line 116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1837" y="2185"/>
                        <a:ext cx="159" cy="30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33CC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6406" name="Line 117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1638" y="2189"/>
                        <a:ext cx="159" cy="30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33CC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6407" name="Line 118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1434" y="2198"/>
                        <a:ext cx="159" cy="30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33CC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6408" name="Line 119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1231" y="2208"/>
                        <a:ext cx="160" cy="30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33CC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6409" name="Line 120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1055" y="2208"/>
                        <a:ext cx="159" cy="30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33CC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6410" name="Line 121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670" y="2216"/>
                        <a:ext cx="159" cy="303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33CC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6411" name="Line 122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493" y="2206"/>
                        <a:ext cx="159" cy="303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33CC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  <p:sp>
              <p:nvSpPr>
                <p:cNvPr id="16398" name="Freeform 123"/>
                <p:cNvSpPr>
                  <a:spLocks/>
                </p:cNvSpPr>
                <p:nvPr/>
              </p:nvSpPr>
              <p:spPr bwMode="auto">
                <a:xfrm>
                  <a:off x="3225" y="3090"/>
                  <a:ext cx="48" cy="336"/>
                </a:xfrm>
                <a:custGeom>
                  <a:avLst/>
                  <a:gdLst>
                    <a:gd name="T0" fmla="*/ 48 w 48"/>
                    <a:gd name="T1" fmla="*/ 0 h 336"/>
                    <a:gd name="T2" fmla="*/ 0 w 48"/>
                    <a:gd name="T3" fmla="*/ 192 h 336"/>
                    <a:gd name="T4" fmla="*/ 48 w 48"/>
                    <a:gd name="T5" fmla="*/ 336 h 336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8" h="336">
                      <a:moveTo>
                        <a:pt x="48" y="0"/>
                      </a:moveTo>
                      <a:cubicBezTo>
                        <a:pt x="24" y="68"/>
                        <a:pt x="0" y="136"/>
                        <a:pt x="0" y="192"/>
                      </a:cubicBezTo>
                      <a:cubicBezTo>
                        <a:pt x="0" y="248"/>
                        <a:pt x="40" y="312"/>
                        <a:pt x="48" y="336"/>
                      </a:cubicBezTo>
                    </a:path>
                  </a:pathLst>
                </a:custGeom>
                <a:noFill/>
                <a:ln w="28575" cmpd="sng">
                  <a:solidFill>
                    <a:srgbClr val="0000CC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6396" name="Line 124"/>
              <p:cNvSpPr>
                <a:spLocks noChangeShapeType="1"/>
              </p:cNvSpPr>
              <p:nvPr/>
            </p:nvSpPr>
            <p:spPr bwMode="auto">
              <a:xfrm>
                <a:off x="528" y="3264"/>
                <a:ext cx="4128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394" name="Rectangle 125"/>
            <p:cNvSpPr>
              <a:spLocks noChangeArrowheads="1"/>
            </p:cNvSpPr>
            <p:nvPr/>
          </p:nvSpPr>
          <p:spPr bwMode="auto">
            <a:xfrm>
              <a:off x="3133" y="3309"/>
              <a:ext cx="305" cy="3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2400">
                  <a:solidFill>
                    <a:srgbClr val="0000CC"/>
                  </a:solidFill>
                </a:rPr>
                <a:t>5</a:t>
              </a:r>
            </a:p>
          </p:txBody>
        </p:sp>
      </p:grpSp>
      <p:sp>
        <p:nvSpPr>
          <p:cNvPr id="6270" name="Text Box 126"/>
          <p:cNvSpPr txBox="1">
            <a:spLocks noChangeArrowheads="1"/>
          </p:cNvSpPr>
          <p:nvPr/>
        </p:nvSpPr>
        <p:spPr bwMode="auto">
          <a:xfrm>
            <a:off x="381000" y="2663825"/>
            <a:ext cx="7772400" cy="327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143000" indent="-1143000"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ts val="300"/>
              </a:spcBef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Ví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dụ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2: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</a:rPr>
              <a:t>Giải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</a:rPr>
              <a:t>bất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</a:rPr>
              <a:t>phương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</a:rPr>
              <a:t>trình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  3x &gt; 2x + 5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</a:rPr>
              <a:t>biểu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</a:rPr>
              <a:t>diễn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</a:rPr>
              <a:t>tập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</a:rPr>
              <a:t>nghiệm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</a:rPr>
              <a:t>trên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</a:rPr>
              <a:t>trục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  <a:p>
            <a:pPr>
              <a:spcBef>
                <a:spcPts val="300"/>
              </a:spcBef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Giải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:</a:t>
            </a:r>
          </a:p>
          <a:p>
            <a:pPr>
              <a:spcBef>
                <a:spcPts val="300"/>
              </a:spcBef>
            </a:pP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Ta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: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</a:rPr>
              <a:t>     3x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</a:rPr>
              <a:t>&gt; 2x + 5</a:t>
            </a:r>
          </a:p>
          <a:p>
            <a:pPr>
              <a:spcBef>
                <a:spcPts val="300"/>
              </a:spcBef>
            </a:pP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           ⇔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3x – 2x &gt; 5</a:t>
            </a:r>
          </a:p>
          <a:p>
            <a:pPr>
              <a:spcBef>
                <a:spcPts val="300"/>
              </a:spcBef>
            </a:pP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           ⇔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x &gt; 5</a:t>
            </a:r>
          </a:p>
          <a:p>
            <a:pPr>
              <a:spcBef>
                <a:spcPts val="300"/>
              </a:spcBef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Vậy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tập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nghiệm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bất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phương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trình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400" b="1" dirty="0">
                <a:solidFill>
                  <a:srgbClr val="0000CC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{ x | x </a:t>
            </a:r>
            <a:r>
              <a:rPr lang="en-US" sz="2400" b="1" dirty="0" smtClean="0">
                <a:solidFill>
                  <a:srgbClr val="0000CC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&gt; 5}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Cambria Math" pitchFamily="18" charset="0"/>
              </a:rPr>
              <a:t> 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</a:endParaRPr>
          </a:p>
          <a:p>
            <a:pPr>
              <a:spcBef>
                <a:spcPts val="300"/>
              </a:spcBef>
            </a:pPr>
            <a:endParaRPr lang="en-US" sz="2400" dirty="0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2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2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2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2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2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1524000" y="12954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0000CC"/>
                </a:solidFill>
                <a:latin typeface="Times New Roman" pitchFamily="18" charset="0"/>
              </a:rPr>
              <a:t>a) x+ 12 &gt; 21</a:t>
            </a:r>
            <a:r>
              <a:rPr lang="en-US" b="1">
                <a:solidFill>
                  <a:srgbClr val="0000CC"/>
                </a:solidFill>
                <a:latin typeface="VNI-Avo" pitchFamily="2" charset="0"/>
              </a:rPr>
              <a:t>;      </a:t>
            </a:r>
            <a:r>
              <a:rPr lang="en-US" b="1">
                <a:solidFill>
                  <a:srgbClr val="0000CC"/>
                </a:solidFill>
                <a:latin typeface="Times New Roman" pitchFamily="18" charset="0"/>
              </a:rPr>
              <a:t>b) -2x &gt; - 3x - 5</a:t>
            </a:r>
            <a:endParaRPr lang="en-US" b="1">
              <a:solidFill>
                <a:srgbClr val="0000CC"/>
              </a:solidFill>
              <a:latin typeface="VNI-Avo" pitchFamily="2" charset="0"/>
            </a:endParaRP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914400" y="1752600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b="1" u="sng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Giải:</a:t>
            </a:r>
            <a:endParaRPr lang="en-US" b="1" u="sng">
              <a:solidFill>
                <a:srgbClr val="FF0000"/>
              </a:solidFill>
              <a:latin typeface="VNI-Times" pitchFamily="2" charset="0"/>
              <a:sym typeface="Symbol" pitchFamily="18" charset="2"/>
            </a:endParaRPr>
          </a:p>
        </p:txBody>
      </p:sp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2362200" y="2681288"/>
            <a:ext cx="36576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VNI-Times" pitchFamily="2" charset="0"/>
                <a:sym typeface="Symbol" pitchFamily="18" charset="2"/>
              </a:rPr>
              <a:t>   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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VNI-Times" pitchFamily="2" charset="0"/>
              </a:rPr>
              <a:t>x 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</a:rPr>
              <a:t>&gt; 21 </a:t>
            </a:r>
            <a:r>
              <a:rPr lang="en-US" sz="2400" b="1" dirty="0">
                <a:solidFill>
                  <a:srgbClr val="FF0000"/>
                </a:solidFill>
                <a:latin typeface="VNI-Times" pitchFamily="2" charset="0"/>
              </a:rPr>
              <a:t>- 12</a:t>
            </a:r>
          </a:p>
        </p:txBody>
      </p:sp>
      <p:sp>
        <p:nvSpPr>
          <p:cNvPr id="67591" name="Text Box 7"/>
          <p:cNvSpPr txBox="1">
            <a:spLocks noChangeArrowheads="1"/>
          </p:cNvSpPr>
          <p:nvPr/>
        </p:nvSpPr>
        <p:spPr bwMode="auto">
          <a:xfrm>
            <a:off x="1371600" y="2224088"/>
            <a:ext cx="39624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VNI-Times" pitchFamily="2" charset="0"/>
                <a:sym typeface="Symbol" pitchFamily="18" charset="2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a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)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Ta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có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: 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    </a:t>
            </a:r>
            <a:r>
              <a:rPr lang="en-US" sz="2400" b="1" dirty="0" smtClean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x 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+ 12 &gt; 21</a:t>
            </a:r>
          </a:p>
        </p:txBody>
      </p:sp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2362200" y="3214688"/>
            <a:ext cx="35814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VNI-Times" pitchFamily="2" charset="0"/>
                <a:sym typeface="Symbol" pitchFamily="18" charset="2"/>
              </a:rPr>
              <a:t>   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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VNI-Times" pitchFamily="2" charset="0"/>
              </a:rPr>
              <a:t>x 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</a:rPr>
              <a:t>&gt; 9</a:t>
            </a:r>
          </a:p>
        </p:txBody>
      </p:sp>
      <p:sp>
        <p:nvSpPr>
          <p:cNvPr id="67593" name="Text Box 9"/>
          <p:cNvSpPr txBox="1">
            <a:spLocks noChangeArrowheads="1"/>
          </p:cNvSpPr>
          <p:nvPr/>
        </p:nvSpPr>
        <p:spPr bwMode="auto">
          <a:xfrm>
            <a:off x="1219200" y="4052888"/>
            <a:ext cx="456882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VNI-Times" pitchFamily="2" charset="0"/>
                <a:sym typeface="Symbol" pitchFamily="18" charset="2"/>
              </a:rPr>
              <a:t>   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b)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Ta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có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: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  </a:t>
            </a:r>
            <a:r>
              <a:rPr lang="en-US" sz="2400" b="1" dirty="0" smtClean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   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- 2x &gt; -3x - 5</a:t>
            </a:r>
          </a:p>
        </p:txBody>
      </p:sp>
      <p:sp>
        <p:nvSpPr>
          <p:cNvPr id="67594" name="Text Box 10"/>
          <p:cNvSpPr txBox="1">
            <a:spLocks noChangeArrowheads="1"/>
          </p:cNvSpPr>
          <p:nvPr/>
        </p:nvSpPr>
        <p:spPr bwMode="auto">
          <a:xfrm>
            <a:off x="2057400" y="4510088"/>
            <a:ext cx="35052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  </a:t>
            </a:r>
            <a:r>
              <a:rPr lang="en-US" sz="2400" b="1" dirty="0" smtClean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      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</a:rPr>
              <a:t>-2x </a:t>
            </a:r>
            <a:r>
              <a:rPr lang="en-US" sz="2400" b="1" dirty="0">
                <a:solidFill>
                  <a:srgbClr val="FF0000"/>
                </a:solidFill>
                <a:latin typeface="VNI-Times" pitchFamily="2" charset="0"/>
              </a:rPr>
              <a:t>+ 3x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</a:rPr>
              <a:t> &gt; -5</a:t>
            </a:r>
          </a:p>
        </p:txBody>
      </p:sp>
      <p:sp>
        <p:nvSpPr>
          <p:cNvPr id="67595" name="Text Box 11"/>
          <p:cNvSpPr txBox="1">
            <a:spLocks noChangeArrowheads="1"/>
          </p:cNvSpPr>
          <p:nvPr/>
        </p:nvSpPr>
        <p:spPr bwMode="auto">
          <a:xfrm>
            <a:off x="2057400" y="4967288"/>
            <a:ext cx="32004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  </a:t>
            </a:r>
            <a:r>
              <a:rPr lang="en-US" sz="2400" b="1" dirty="0" smtClean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     </a:t>
            </a:r>
            <a:r>
              <a:rPr lang="en-US" sz="2400" b="1" dirty="0" smtClean="0">
                <a:solidFill>
                  <a:srgbClr val="0000FF"/>
                </a:solidFill>
                <a:latin typeface="VNI-Times" pitchFamily="2" charset="0"/>
              </a:rPr>
              <a:t>          </a:t>
            </a:r>
            <a:r>
              <a:rPr lang="en-US" sz="2400" b="1" dirty="0">
                <a:solidFill>
                  <a:srgbClr val="0000FF"/>
                </a:solidFill>
                <a:latin typeface="VNI-Times" pitchFamily="2" charset="0"/>
              </a:rPr>
              <a:t>x  &gt; -5</a:t>
            </a:r>
          </a:p>
        </p:txBody>
      </p:sp>
      <p:sp>
        <p:nvSpPr>
          <p:cNvPr id="17418" name="Text Box 12"/>
          <p:cNvSpPr txBox="1">
            <a:spLocks noChangeArrowheads="1"/>
          </p:cNvSpPr>
          <p:nvPr/>
        </p:nvSpPr>
        <p:spPr bwMode="auto">
          <a:xfrm>
            <a:off x="1050925" y="5095875"/>
            <a:ext cx="1841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endParaRPr lang="en-US" sz="2400" b="1">
              <a:latin typeface="Times New Roman" pitchFamily="18" charset="0"/>
            </a:endParaRPr>
          </a:p>
        </p:txBody>
      </p:sp>
      <p:sp>
        <p:nvSpPr>
          <p:cNvPr id="67597" name="Text Box 13"/>
          <p:cNvSpPr txBox="1">
            <a:spLocks noChangeArrowheads="1"/>
          </p:cNvSpPr>
          <p:nvPr/>
        </p:nvSpPr>
        <p:spPr bwMode="auto">
          <a:xfrm>
            <a:off x="1055688" y="776288"/>
            <a:ext cx="48545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  <a:latin typeface="Times New Roman" pitchFamily="18" charset="0"/>
              </a:rPr>
              <a:t>Giải các bất phương trình sau:</a:t>
            </a:r>
          </a:p>
        </p:txBody>
      </p:sp>
      <p:sp>
        <p:nvSpPr>
          <p:cNvPr id="67598" name="Rectangle 14"/>
          <p:cNvSpPr>
            <a:spLocks noChangeArrowheads="1"/>
          </p:cNvSpPr>
          <p:nvPr/>
        </p:nvSpPr>
        <p:spPr bwMode="auto">
          <a:xfrm>
            <a:off x="598488" y="762000"/>
            <a:ext cx="5334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?</a:t>
            </a:r>
            <a:r>
              <a:rPr lang="en-US" b="1" dirty="0" smtClean="0">
                <a:solidFill>
                  <a:srgbClr val="FF0000"/>
                </a:solidFill>
              </a:rPr>
              <a:t>2.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7599" name="Text Box 15"/>
          <p:cNvSpPr txBox="1">
            <a:spLocks noChangeArrowheads="1"/>
          </p:cNvSpPr>
          <p:nvPr/>
        </p:nvSpPr>
        <p:spPr bwMode="auto">
          <a:xfrm>
            <a:off x="762000" y="3581400"/>
            <a:ext cx="71151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Vậy tập nghiệm của bất phương trình là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  <a:sym typeface="Symbol" pitchFamily="18" charset="2"/>
              </a:rPr>
              <a:t>{ x | x &gt;  9 }.</a:t>
            </a:r>
            <a:endParaRPr lang="en-US" sz="2400" b="1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67600" name="Text Box 16"/>
          <p:cNvSpPr txBox="1">
            <a:spLocks noChangeArrowheads="1"/>
          </p:cNvSpPr>
          <p:nvPr/>
        </p:nvSpPr>
        <p:spPr bwMode="auto">
          <a:xfrm>
            <a:off x="762000" y="5500688"/>
            <a:ext cx="72167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Vậy tập nghiệm của bất phương trình là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  <a:sym typeface="Symbol" pitchFamily="18" charset="2"/>
              </a:rPr>
              <a:t>{ x | x &gt; - 5 }.</a:t>
            </a:r>
            <a:endParaRPr lang="en-US" sz="2400" b="1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7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7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7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67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67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8" grpId="0"/>
      <p:bldP spid="67589" grpId="0"/>
      <p:bldP spid="67590" grpId="0"/>
      <p:bldP spid="67591" grpId="0"/>
      <p:bldP spid="67592" grpId="0"/>
      <p:bldP spid="67593" grpId="0"/>
      <p:bldP spid="67594" grpId="0"/>
      <p:bldP spid="67595" grpId="0"/>
      <p:bldP spid="67597" grpId="0"/>
      <p:bldP spid="67598" grpId="0" animBg="1"/>
      <p:bldP spid="67599" grpId="0"/>
      <p:bldP spid="6760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219200"/>
            <a:ext cx="5791200" cy="685800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rgbClr val="FF0000"/>
                </a:solidFill>
                <a:latin typeface="Times New Roman" pitchFamily="18" charset="0"/>
              </a:rPr>
              <a:t>b) </a:t>
            </a:r>
            <a:r>
              <a:rPr lang="en-US" sz="2800" b="1" i="1" u="sng" smtClean="0">
                <a:solidFill>
                  <a:srgbClr val="FF0000"/>
                </a:solidFill>
                <a:latin typeface="Times New Roman" pitchFamily="18" charset="0"/>
              </a:rPr>
              <a:t>Quy tắc nhân với một số</a:t>
            </a:r>
            <a:r>
              <a:rPr lang="en-US" sz="2800" b="1" i="1" smtClean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81175"/>
            <a:ext cx="8305800" cy="1676400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b="1" dirty="0" smtClean="0">
                <a:latin typeface="Times New Roman" pitchFamily="18" charset="0"/>
              </a:rPr>
              <a:t> 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Khi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nhân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hai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vế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của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bất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phương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trình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với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cùng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một</a:t>
            </a:r>
            <a:r>
              <a:rPr lang="en-US" b="1" i="1" dirty="0" smtClean="0"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khác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</a:rPr>
              <a:t> 0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,</a:t>
            </a:r>
            <a:r>
              <a:rPr lang="en-US" b="1" i="1" dirty="0" smtClean="0">
                <a:latin typeface="Times New Roman" pitchFamily="18" charset="0"/>
              </a:rPr>
              <a:t> 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ta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phải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: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-</a:t>
            </a:r>
            <a:r>
              <a:rPr lang="en-US" b="1" i="1" dirty="0" smtClean="0"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Giữ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nguyên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chiều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bất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phương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trình</a:t>
            </a:r>
            <a:r>
              <a:rPr lang="en-US" b="1" i="1" dirty="0" smtClean="0"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nếu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đó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dương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;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-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Đổi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chiều</a:t>
            </a:r>
            <a:r>
              <a:rPr lang="en-US" b="1" i="1" dirty="0" smtClean="0"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bất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phương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itchFamily="18" charset="0"/>
              </a:rPr>
              <a:t>trình</a:t>
            </a:r>
            <a:r>
              <a:rPr lang="en-US" b="1" i="1" dirty="0" smtClean="0"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nếu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đó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</a:rPr>
              <a:t>âm</a:t>
            </a:r>
            <a:r>
              <a:rPr lang="en-US" b="1" i="1" dirty="0" smtClean="0">
                <a:latin typeface="Times New Roman" pitchFamily="18" charset="0"/>
              </a:rPr>
              <a:t>.</a:t>
            </a:r>
          </a:p>
        </p:txBody>
      </p:sp>
      <p:sp>
        <p:nvSpPr>
          <p:cNvPr id="32878" name="Text Box 110"/>
          <p:cNvSpPr txBox="1">
            <a:spLocks noChangeArrowheads="1"/>
          </p:cNvSpPr>
          <p:nvPr/>
        </p:nvSpPr>
        <p:spPr bwMode="auto">
          <a:xfrm>
            <a:off x="457200" y="3581400"/>
            <a:ext cx="8458200" cy="2693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ts val="600"/>
              </a:spcBef>
              <a:defRPr/>
            </a:pP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3.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0,5x &lt; 3</a:t>
            </a:r>
          </a:p>
          <a:p>
            <a:pPr>
              <a:spcBef>
                <a:spcPts val="600"/>
              </a:spcBef>
              <a:defRPr/>
            </a:pP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spcBef>
                <a:spcPts val="600"/>
              </a:spcBef>
              <a:defRPr/>
            </a:pP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   0,5x &lt; 3</a:t>
            </a:r>
          </a:p>
          <a:p>
            <a:pPr indent="571500">
              <a:spcBef>
                <a:spcPts val="600"/>
              </a:spcBef>
              <a:defRPr/>
            </a:pP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 ⇔ 0,5x.2 &lt; 3.2</a:t>
            </a:r>
          </a:p>
          <a:p>
            <a:pPr indent="571500">
              <a:spcBef>
                <a:spcPts val="600"/>
              </a:spcBef>
              <a:defRPr/>
            </a:pP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 ⇔ x &lt; 6    (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Nhân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cả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vế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với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2)</a:t>
            </a:r>
          </a:p>
          <a:p>
            <a:pPr indent="57150">
              <a:spcBef>
                <a:spcPts val="600"/>
              </a:spcBef>
              <a:defRPr/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Vậy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tập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nghiệm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bất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phương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trình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là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sym typeface="Symbol" pitchFamily="18" charset="2"/>
              </a:rPr>
              <a:t>{ x | x &lt; 6 }   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endParaRPr lang="en-US" sz="2400" b="1" u="sng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8" name="Text Box 94"/>
          <p:cNvSpPr txBox="1">
            <a:spLocks noChangeArrowheads="1"/>
          </p:cNvSpPr>
          <p:nvPr/>
        </p:nvSpPr>
        <p:spPr bwMode="auto">
          <a:xfrm>
            <a:off x="381000" y="852488"/>
            <a:ext cx="33829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a) </a:t>
            </a:r>
            <a:r>
              <a:rPr lang="en-US" b="1" i="1" u="sng">
                <a:solidFill>
                  <a:srgbClr val="FF0000"/>
                </a:solidFill>
                <a:latin typeface="Times New Roman" pitchFamily="18" charset="0"/>
              </a:rPr>
              <a:t>Quy tắc chuyển vế</a:t>
            </a:r>
            <a:r>
              <a:rPr lang="en-US" b="1" i="1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8439" name="Rectangle 2"/>
          <p:cNvSpPr txBox="1">
            <a:spLocks noChangeArrowheads="1"/>
          </p:cNvSpPr>
          <p:nvPr/>
        </p:nvSpPr>
        <p:spPr bwMode="auto">
          <a:xfrm>
            <a:off x="152400" y="457200"/>
            <a:ext cx="6553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</a:rPr>
              <a:t>Hai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</a:rPr>
              <a:t>quy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</a:rPr>
              <a:t>tắc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</a:rPr>
              <a:t>biến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</a:rPr>
              <a:t>đổi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</a:rPr>
              <a:t>bất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</a:rPr>
              <a:t>phương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</a:rPr>
              <a:t>trình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8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28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28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28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28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28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0c6ad91f2ec030f4fcafc45aafe78efff1933"/>
  <p:tag name="MMPROD_NEXTUNIQUEID" val="10322"/>
  <p:tag name="MMPROD_UIDATA" val="&lt;database version=&quot;11.0&quot;&gt;&lt;object type=&quot;1&quot; unique_id=&quot;10001&quot;&gt;&lt;object type=&quot;2&quot; unique_id=&quot;24409&quot;&gt;&lt;object type=&quot;3&quot; unique_id=&quot;24410&quot;&gt;&lt;property id=&quot;20148&quot; value=&quot;5&quot;/&gt;&lt;property id=&quot;20300&quot; value=&quot;Slide 1&quot;/&gt;&lt;property id=&quot;20307&quot; value=&quot;364&quot;/&gt;&lt;/object&gt;&lt;object type=&quot;3&quot; unique_id=&quot;24411&quot;&gt;&lt;property id=&quot;20148&quot; value=&quot;5&quot;/&gt;&lt;property id=&quot;20300&quot; value=&quot;Slide 3&quot;/&gt;&lt;property id=&quot;20307&quot; value=&quot;349&quot;/&gt;&lt;/object&gt;&lt;object type=&quot;3&quot; unique_id=&quot;24421&quot;&gt;&lt;property id=&quot;20148&quot; value=&quot;5&quot;/&gt;&lt;property id=&quot;20300&quot; value=&quot;Slide 16&quot;/&gt;&lt;property id=&quot;20307&quot; value=&quot;380&quot;/&gt;&lt;/object&gt;&lt;object type=&quot;3&quot; unique_id=&quot;24425&quot;&gt;&lt;property id=&quot;20148&quot; value=&quot;5&quot;/&gt;&lt;property id=&quot;20300&quot; value=&quot;Slide 17&quot;/&gt;&lt;property id=&quot;20307&quot; value=&quot;346&quot;/&gt;&lt;/object&gt;&lt;object type=&quot;3&quot; unique_id=&quot;25987&quot;&gt;&lt;property id=&quot;20148&quot; value=&quot;5&quot;/&gt;&lt;property id=&quot;20300&quot; value=&quot;Slide 4&quot;/&gt;&lt;property id=&quot;20307&quot; value=&quot;394&quot;/&gt;&lt;/object&gt;&lt;object type=&quot;3&quot; unique_id=&quot;25988&quot;&gt;&lt;property id=&quot;20148&quot; value=&quot;5&quot;/&gt;&lt;property id=&quot;20300&quot; value=&quot;Slide 5&quot;/&gt;&lt;property id=&quot;20307&quot; value=&quot;406&quot;/&gt;&lt;/object&gt;&lt;object type=&quot;3&quot; unique_id=&quot;25989&quot;&gt;&lt;property id=&quot;20148&quot; value=&quot;5&quot;/&gt;&lt;property id=&quot;20300&quot; value=&quot;Slide 6 - &amp;quot;Hai quy tắc biến đổi bất phương trình.&amp;quot;&quot;/&gt;&lt;property id=&quot;20307&quot; value=&quot;407&quot;/&gt;&lt;/object&gt;&lt;object type=&quot;3&quot; unique_id=&quot;25990&quot;&gt;&lt;property id=&quot;20148&quot; value=&quot;5&quot;/&gt;&lt;property id=&quot;20300&quot; value=&quot;Slide 8&quot;/&gt;&lt;property id=&quot;20307&quot; value=&quot;408&quot;/&gt;&lt;/object&gt;&lt;object type=&quot;3&quot; unique_id=&quot;25991&quot;&gt;&lt;property id=&quot;20148&quot; value=&quot;5&quot;/&gt;&lt;property id=&quot;20300&quot; value=&quot;Slide 9 - &amp;quot;b) Quy tắc nhân với một số.&amp;quot;&quot;/&gt;&lt;property id=&quot;20307&quot; value=&quot;409&quot;/&gt;&lt;/object&gt;&lt;object type=&quot;3&quot; unique_id=&quot;25992&quot;&gt;&lt;property id=&quot;20148&quot; value=&quot;5&quot;/&gt;&lt;property id=&quot;20300&quot; value=&quot;Slide 11 - &amp;quot;Giải các bất phương trình sau (dùng quy tắc nhân): a) 2x &amp;lt; 24;&amp;amp;#x09;&amp;amp;#x09;&amp;amp;#x09;b) – 3x &amp;lt; 27&amp;quot;&quot;/&gt;&lt;property id=&quot;20307&quot; value=&quot;410&quot;/&gt;&lt;/object&gt;&lt;object type=&quot;3&quot; unique_id=&quot;25993&quot;&gt;&lt;property id=&quot;20148&quot; value=&quot;5&quot;/&gt;&lt;property id=&quot;20300&quot; value=&quot;Slide 12 - &amp;quot;       Giải thích sự tương đương:  a) x + 3 &amp;lt; 7       x – 2 &amp;lt; 2;    b) 2x &amp;lt; - 4        - 3x &amp;gt; 6 &amp;amp;#x09;  &amp;quot;&quot;/&gt;&lt;property id=&quot;20307&quot; value=&quot;411&quot;/&gt;&lt;/object&gt;&lt;object type=&quot;3&quot; unique_id=&quot;25994&quot;&gt;&lt;property id=&quot;20148&quot; value=&quot;5&quot;/&gt;&lt;property id=&quot;20300&quot; value=&quot;Slide 13&quot;/&gt;&lt;property id=&quot;20307&quot; value=&quot;412&quot;/&gt;&lt;/object&gt;&lt;object type=&quot;3&quot; unique_id=&quot;25999&quot;&gt;&lt;property id=&quot;20148&quot; value=&quot;5&quot;/&gt;&lt;property id=&quot;20300&quot; value=&quot;Slide 14&quot;/&gt;&lt;property id=&quot;20307&quot; value=&quot;418&quot;/&gt;&lt;/object&gt;&lt;object type=&quot;3&quot; unique_id=&quot;26000&quot;&gt;&lt;property id=&quot;20148&quot; value=&quot;5&quot;/&gt;&lt;property id=&quot;20300&quot; value=&quot;Slide 15&quot;/&gt;&lt;property id=&quot;20307&quot; value=&quot;419&quot;/&gt;&lt;/object&gt;&lt;object type=&quot;3&quot; unique_id=&quot;26398&quot;&gt;&lt;property id=&quot;20148&quot; value=&quot;5&quot;/&gt;&lt;property id=&quot;20300&quot; value=&quot;Slide 7 - &amp;quot;Hai quy tắc biến đổi bất phương trình.&amp;quot;&quot;/&gt;&lt;property id=&quot;20307&quot; value=&quot;426&quot;/&gt;&lt;/object&gt;&lt;object type=&quot;3&quot; unique_id=&quot;26399&quot;&gt;&lt;property id=&quot;20148&quot; value=&quot;5&quot;/&gt;&lt;property id=&quot;20300&quot; value=&quot;Slide 10 - &amp;quot;b) Quy tắc nhân với một số.&amp;quot;&quot;/&gt;&lt;property id=&quot;20307&quot; value=&quot;427&quot;/&gt;&lt;/object&gt;&lt;object type=&quot;3&quot; unique_id=&quot;26626&quot;&gt;&lt;property id=&quot;20148&quot; value=&quot;5&quot;/&gt;&lt;property id=&quot;20300&quot; value=&quot;Slide 2&quot;/&gt;&lt;property id=&quot;20307&quot; value=&quot;429&quot;/&gt;&lt;/object&gt;&lt;/object&gt;&lt;object type=&quot;8&quot; unique_id=&quot;24443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5158</TotalTime>
  <Words>1442</Words>
  <Application>Microsoft Office PowerPoint</Application>
  <PresentationFormat>On-screen Show (4:3)</PresentationFormat>
  <Paragraphs>171</Paragraphs>
  <Slides>17</Slides>
  <Notes>0</Notes>
  <HiddenSlides>0</HiddenSlides>
  <MMClips>4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31" baseType="lpstr">
      <vt:lpstr>.VnTime</vt:lpstr>
      <vt:lpstr>.VnTimeH</vt:lpstr>
      <vt:lpstr>Arial</vt:lpstr>
      <vt:lpstr>Arial Black</vt:lpstr>
      <vt:lpstr>Calibri</vt:lpstr>
      <vt:lpstr>Calibri Light</vt:lpstr>
      <vt:lpstr>Cambria Math</vt:lpstr>
      <vt:lpstr>Symbol</vt:lpstr>
      <vt:lpstr>Times New Roman</vt:lpstr>
      <vt:lpstr>VNI-Avo</vt:lpstr>
      <vt:lpstr>VNI-Times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Hai quy tắc biến đổi bất phương trình.</vt:lpstr>
      <vt:lpstr>Hai quy tắc biến đổi bất phương trình.</vt:lpstr>
      <vt:lpstr>PowerPoint Presentation</vt:lpstr>
      <vt:lpstr>b) Quy tắc nhân với một số.</vt:lpstr>
      <vt:lpstr>b) Quy tắc nhân với một số.</vt:lpstr>
      <vt:lpstr>Giải các bất phương trình sau (dùng quy tắc nhân): a) 2x &lt; 24;   b) – 3x &lt; 27</vt:lpstr>
      <vt:lpstr>       Giải thích sự tương đương:  a) x + 3 &lt; 7       x – 2 &lt; 2;    b) 2x &lt; - 4        - 3x &gt; 6  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Văn Thủy</dc:creator>
  <cp:lastModifiedBy>LENOVO</cp:lastModifiedBy>
  <cp:revision>379</cp:revision>
  <cp:lastPrinted>1601-01-01T00:00:00Z</cp:lastPrinted>
  <dcterms:created xsi:type="dcterms:W3CDTF">1601-01-01T00:00:00Z</dcterms:created>
  <dcterms:modified xsi:type="dcterms:W3CDTF">2021-04-12T16:15:07Z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