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8" r:id="rId2"/>
    <p:sldId id="258" r:id="rId3"/>
    <p:sldId id="270" r:id="rId4"/>
    <p:sldId id="274" r:id="rId5"/>
    <p:sldId id="271" r:id="rId6"/>
    <p:sldId id="276" r:id="rId7"/>
    <p:sldId id="275" r:id="rId8"/>
    <p:sldId id="277" r:id="rId9"/>
    <p:sldId id="281" r:id="rId10"/>
    <p:sldId id="282" r:id="rId11"/>
    <p:sldId id="278" r:id="rId12"/>
    <p:sldId id="269" r:id="rId13"/>
    <p:sldId id="280" r:id="rId14"/>
    <p:sldId id="284" r:id="rId15"/>
    <p:sldId id="279" r:id="rId16"/>
    <p:sldId id="283" r:id="rId17"/>
    <p:sldId id="286" r:id="rId18"/>
    <p:sldId id="28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" y="31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image" Target="../media/image2.jpeg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8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12" Type="http://schemas.openxmlformats.org/officeDocument/2006/relationships/image" Target="../media/image67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11" Type="http://schemas.openxmlformats.org/officeDocument/2006/relationships/image" Target="../media/image66.wmf"/><Relationship Id="rId5" Type="http://schemas.openxmlformats.org/officeDocument/2006/relationships/image" Target="../media/image6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9A7D9-7BA3-40A5-9763-4D2FDF1C789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04C54-EB86-46ED-92BB-2E8A950EE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49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8CF48D4-6C80-4FA7-B17C-B9D1D7CC2CF5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419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5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1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08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7A9C67-7AB9-4A72-B41C-75004941C3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195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9F7BE-2923-42FD-A789-D7F159C4D2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8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54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3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18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54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8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24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37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75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0EAE6-4FD9-4080-A12E-54A602050378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65E4F-7190-462E-916B-7B31CEAF2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21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42.jpeg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image" Target="../media/image41.wmf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2.bin"/><Relationship Id="rId14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51.gif"/><Relationship Id="rId7" Type="http://schemas.openxmlformats.org/officeDocument/2006/relationships/image" Target="../media/image4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audio" Target="../media/audio1.wav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5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62.wmf"/><Relationship Id="rId26" Type="http://schemas.openxmlformats.org/officeDocument/2006/relationships/oleObject" Target="../embeddings/oleObject57.bin"/><Relationship Id="rId3" Type="http://schemas.openxmlformats.org/officeDocument/2006/relationships/slideLayout" Target="../slideLayouts/slideLayout13.xml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9.wmf"/><Relationship Id="rId17" Type="http://schemas.openxmlformats.org/officeDocument/2006/relationships/oleObject" Target="../embeddings/oleObject53.bin"/><Relationship Id="rId25" Type="http://schemas.openxmlformats.org/officeDocument/2006/relationships/image" Target="../media/image65.wmf"/><Relationship Id="rId2" Type="http://schemas.openxmlformats.org/officeDocument/2006/relationships/audio" Target="../media/audio2.wav"/><Relationship Id="rId16" Type="http://schemas.openxmlformats.org/officeDocument/2006/relationships/image" Target="../media/image61.wmf"/><Relationship Id="rId20" Type="http://schemas.openxmlformats.org/officeDocument/2006/relationships/image" Target="../media/image63.wmf"/><Relationship Id="rId29" Type="http://schemas.openxmlformats.org/officeDocument/2006/relationships/image" Target="../media/image6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0.bin"/><Relationship Id="rId24" Type="http://schemas.openxmlformats.org/officeDocument/2006/relationships/oleObject" Target="../embeddings/oleObject56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image" Target="../media/image69.png"/><Relationship Id="rId28" Type="http://schemas.openxmlformats.org/officeDocument/2006/relationships/oleObject" Target="../embeddings/oleObject58.bin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54.bin"/><Relationship Id="rId31" Type="http://schemas.openxmlformats.org/officeDocument/2006/relationships/image" Target="../media/image68.wmf"/><Relationship Id="rId4" Type="http://schemas.openxmlformats.org/officeDocument/2006/relationships/audio" Target="../media/audio3.wav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60.wmf"/><Relationship Id="rId22" Type="http://schemas.openxmlformats.org/officeDocument/2006/relationships/image" Target="../media/image64.wmf"/><Relationship Id="rId27" Type="http://schemas.openxmlformats.org/officeDocument/2006/relationships/image" Target="../media/image66.wmf"/><Relationship Id="rId30" Type="http://schemas.openxmlformats.org/officeDocument/2006/relationships/oleObject" Target="../embeddings/oleObject59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image" Target="../media/image5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image" Target="../media/image75.png"/><Relationship Id="rId7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7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7.gif"/><Relationship Id="rId7" Type="http://schemas.openxmlformats.org/officeDocument/2006/relationships/image" Target="../media/image81.jpeg"/><Relationship Id="rId2" Type="http://schemas.openxmlformats.org/officeDocument/2006/relationships/image" Target="../media/image7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gif"/><Relationship Id="rId5" Type="http://schemas.openxmlformats.org/officeDocument/2006/relationships/image" Target="../media/image79.gif"/><Relationship Id="rId4" Type="http://schemas.openxmlformats.org/officeDocument/2006/relationships/image" Target="../media/image78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4.jpeg"/><Relationship Id="rId10" Type="http://schemas.openxmlformats.org/officeDocument/2006/relationships/image" Target="../media/image5.wmf"/><Relationship Id="rId4" Type="http://schemas.openxmlformats.org/officeDocument/2006/relationships/image" Target="../media/image6.jpeg"/><Relationship Id="rId9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9.wmf"/><Relationship Id="rId26" Type="http://schemas.openxmlformats.org/officeDocument/2006/relationships/image" Target="../media/image23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304800" y="2554288"/>
            <a:ext cx="11667067" cy="646112"/>
          </a:xfrm>
          <a:prstGeom prst="rect">
            <a:avLst/>
          </a:prstGeom>
          <a:solidFill>
            <a:srgbClr val="FFFFCC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1200"/>
              </a:spcBef>
              <a:defRPr/>
            </a:pPr>
            <a:r>
              <a:rPr lang="en-US" altLang="en-US" sz="3600" b="1" dirty="0" smtClean="0">
                <a:solidFill>
                  <a:srgbClr val="0000CC"/>
                </a:solidFill>
                <a:cs typeface="Arial" charset="0"/>
              </a:rPr>
              <a:t>ÔN TẬP GIỮA HKII</a:t>
            </a:r>
          </a:p>
        </p:txBody>
      </p:sp>
    </p:spTree>
    <p:extLst>
      <p:ext uri="{BB962C8B-B14F-4D97-AF65-F5344CB8AC3E}">
        <p14:creationId xmlns:p14="http://schemas.microsoft.com/office/powerpoint/2010/main" val="2745913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10668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vi-VN" sz="4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 </a:t>
            </a: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TRÌNH </a:t>
            </a:r>
            <a:r>
              <a:rPr lang="en-US" sz="4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ĐƯA VỀ PHƯƠNG TRÌNH T</a:t>
            </a:r>
            <a:r>
              <a:rPr lang="vi-VN" sz="4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ÍCH</a:t>
            </a:r>
            <a:r>
              <a:rPr lang="en-US" sz="4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2476500" y="1219200"/>
          <a:ext cx="5308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7" name="Equation" r:id="rId3" imgW="1536480" imgH="241200" progId="Equation.DSMT4">
                  <p:embed/>
                </p:oleObj>
              </mc:Choice>
              <mc:Fallback>
                <p:oleObj name="Equation" r:id="rId3" imgW="15364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1219200"/>
                        <a:ext cx="5308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2336800" y="1981200"/>
          <a:ext cx="6908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8" name="Equation" r:id="rId5" imgW="2222280" imgH="203040" progId="Equation.DSMT4">
                  <p:embed/>
                </p:oleObj>
              </mc:Choice>
              <mc:Fallback>
                <p:oleObj name="Equation" r:id="rId5" imgW="2222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1981200"/>
                        <a:ext cx="6908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980563"/>
              </p:ext>
            </p:extLst>
          </p:nvPr>
        </p:nvGraphicFramePr>
        <p:xfrm>
          <a:off x="2321810" y="2516084"/>
          <a:ext cx="6957102" cy="57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9" name="Equation" r:id="rId7" imgW="1879560" imgH="203040" progId="Equation.DSMT4">
                  <p:embed/>
                </p:oleObj>
              </mc:Choice>
              <mc:Fallback>
                <p:oleObj name="Equation" r:id="rId7" imgW="1879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810" y="2516084"/>
                        <a:ext cx="6957102" cy="570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438400" y="3657600"/>
          <a:ext cx="5137151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0" name="Equation" r:id="rId9" imgW="1638000" imgH="660240" progId="Equation.DSMT4">
                  <p:embed/>
                </p:oleObj>
              </mc:Choice>
              <mc:Fallback>
                <p:oleObj name="Equation" r:id="rId9" imgW="163800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657600"/>
                        <a:ext cx="5137151" cy="173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3166256" y="5285482"/>
            <a:ext cx="812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933137"/>
              </p:ext>
            </p:extLst>
          </p:nvPr>
        </p:nvGraphicFramePr>
        <p:xfrm>
          <a:off x="7721600" y="5120390"/>
          <a:ext cx="2489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1" name="Equation" r:id="rId11" imgW="761760" imgH="457200" progId="Equation.DSMT4">
                  <p:embed/>
                </p:oleObj>
              </mc:Choice>
              <mc:Fallback>
                <p:oleObj name="Equation" r:id="rId11" imgW="7617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1600" y="5120390"/>
                        <a:ext cx="24892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6" name="Picture 17" descr="bang te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" y="5867400"/>
            <a:ext cx="3047999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Text Box 18"/>
          <p:cNvSpPr txBox="1">
            <a:spLocks noChangeArrowheads="1"/>
          </p:cNvSpPr>
          <p:nvPr/>
        </p:nvSpPr>
        <p:spPr bwMode="auto">
          <a:xfrm>
            <a:off x="406401" y="6027038"/>
            <a:ext cx="2133599" cy="830962"/>
          </a:xfrm>
          <a:prstGeom prst="rect">
            <a:avLst/>
          </a:prstGeom>
          <a:noFill/>
          <a:ln w="26988" algn="ctr">
            <a:noFill/>
            <a:miter lim="800000"/>
            <a:headEnd/>
            <a:tailEnd/>
          </a:ln>
        </p:spPr>
        <p:txBody>
          <a:bodyPr wrap="square" lIns="91406" tIns="45703" rIns="91406" bIns="45703">
            <a:spAutoFit/>
          </a:bodyPr>
          <a:lstStyle/>
          <a:p>
            <a:pPr algn="ctr"/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453120"/>
              </p:ext>
            </p:extLst>
          </p:nvPr>
        </p:nvGraphicFramePr>
        <p:xfrm>
          <a:off x="2380339" y="3133413"/>
          <a:ext cx="49212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2" name="Equation" r:id="rId14" imgW="1422360" imgH="203040" progId="Equation.DSMT4">
                  <p:embed/>
                </p:oleObj>
              </mc:Choice>
              <mc:Fallback>
                <p:oleObj name="Equation" r:id="rId14" imgW="142236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0339" y="3133413"/>
                        <a:ext cx="49212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868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09600"/>
            <a:ext cx="12192000" cy="76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3200" y="76201"/>
            <a:ext cx="1168400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PHƯƠNG  TRÌNH  CHỨA  ẨN  Ở  MẪU</a:t>
            </a:r>
            <a:endParaRPr lang="en-US" sz="2400" b="1" dirty="0">
              <a:solidFill>
                <a:srgbClr val="FFFF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Pie 5"/>
          <p:cNvSpPr/>
          <p:nvPr/>
        </p:nvSpPr>
        <p:spPr>
          <a:xfrm rot="556835">
            <a:off x="304800" y="718863"/>
            <a:ext cx="1930400" cy="1143000"/>
          </a:xfrm>
          <a:prstGeom prst="pi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?</a:t>
            </a:r>
            <a:endParaRPr lang="en-US" sz="4800" dirty="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2400" y="762001"/>
            <a:ext cx="1076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Hãy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nêu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các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bước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giải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phương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trình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chứa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ẩn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ở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mẫu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1" name="Rectangle 53"/>
          <p:cNvSpPr>
            <a:spLocks noChangeArrowheads="1"/>
          </p:cNvSpPr>
          <p:nvPr/>
        </p:nvSpPr>
        <p:spPr bwMode="auto">
          <a:xfrm>
            <a:off x="203200" y="1828800"/>
            <a:ext cx="3860800" cy="6096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2400" u="sng" dirty="0" err="1">
                <a:solidFill>
                  <a:srgbClr val="FF0000"/>
                </a:solidFill>
                <a:latin typeface="VNI-Times" pitchFamily="2" charset="0"/>
              </a:rPr>
              <a:t>Giaûi</a:t>
            </a:r>
            <a:r>
              <a:rPr lang="en-US" sz="2400" u="sng" dirty="0">
                <a:solidFill>
                  <a:srgbClr val="FF0000"/>
                </a:solidFill>
                <a:latin typeface="VNI-Times" pitchFamily="2" charset="0"/>
              </a:rPr>
              <a:t>  </a:t>
            </a:r>
            <a:r>
              <a:rPr lang="en-US" sz="2400" u="sng" dirty="0" err="1">
                <a:solidFill>
                  <a:srgbClr val="FF0000"/>
                </a:solidFill>
                <a:latin typeface="VNI-Times" pitchFamily="2" charset="0"/>
              </a:rPr>
              <a:t>phöông</a:t>
            </a:r>
            <a:r>
              <a:rPr lang="en-US" sz="2400" u="sng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u="sng" dirty="0" err="1">
                <a:solidFill>
                  <a:srgbClr val="FF0000"/>
                </a:solidFill>
                <a:latin typeface="VNI-Times" pitchFamily="2" charset="0"/>
              </a:rPr>
              <a:t>trình</a:t>
            </a:r>
            <a:r>
              <a:rPr lang="en-US" sz="2400" u="sng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u="sng" dirty="0" err="1">
                <a:solidFill>
                  <a:srgbClr val="FF0000"/>
                </a:solidFill>
                <a:latin typeface="VNI-Times" pitchFamily="2" charset="0"/>
              </a:rPr>
              <a:t>sau</a:t>
            </a:r>
            <a:r>
              <a:rPr lang="en-US" sz="2400" u="sng" dirty="0">
                <a:solidFill>
                  <a:srgbClr val="FF0000"/>
                </a:solidFill>
                <a:latin typeface="VNI-Times" pitchFamily="2" charset="0"/>
              </a:rPr>
              <a:t>: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524305"/>
              </p:ext>
            </p:extLst>
          </p:nvPr>
        </p:nvGraphicFramePr>
        <p:xfrm>
          <a:off x="222250" y="2465961"/>
          <a:ext cx="4044951" cy="693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8" name="Equation" r:id="rId3" imgW="1523880" imgH="393480" progId="Equation.DSMT4">
                  <p:embed/>
                </p:oleObj>
              </mc:Choice>
              <mc:Fallback>
                <p:oleObj name="Equation" r:id="rId3" imgW="1523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" y="2465961"/>
                        <a:ext cx="4044951" cy="6938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A2F1F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AutoShape 64"/>
          <p:cNvSpPr>
            <a:spLocks noChangeArrowheads="1"/>
          </p:cNvSpPr>
          <p:nvPr/>
        </p:nvSpPr>
        <p:spPr bwMode="auto">
          <a:xfrm>
            <a:off x="6705600" y="1295400"/>
            <a:ext cx="5486400" cy="1676400"/>
          </a:xfrm>
          <a:prstGeom prst="cloudCallout">
            <a:avLst>
              <a:gd name="adj1" fmla="val -84028"/>
              <a:gd name="adj2" fmla="val 25949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 err="1">
                <a:latin typeface="VNI-Times" pitchFamily="2" charset="0"/>
              </a:rPr>
              <a:t>Haõy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tìm</a:t>
            </a:r>
            <a:r>
              <a:rPr lang="en-US" sz="2400" dirty="0">
                <a:latin typeface="VNI-Times" pitchFamily="2" charset="0"/>
              </a:rPr>
              <a:t> ÑKXÑ </a:t>
            </a:r>
            <a:r>
              <a:rPr lang="en-US" sz="2400" dirty="0" err="1">
                <a:latin typeface="VNI-Times" pitchFamily="2" charset="0"/>
              </a:rPr>
              <a:t>cuûa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phöông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?</a:t>
            </a:r>
          </a:p>
        </p:txBody>
      </p:sp>
      <p:sp>
        <p:nvSpPr>
          <p:cNvPr id="13" name="AutoShape 65"/>
          <p:cNvSpPr>
            <a:spLocks noChangeArrowheads="1"/>
          </p:cNvSpPr>
          <p:nvPr/>
        </p:nvSpPr>
        <p:spPr bwMode="auto">
          <a:xfrm>
            <a:off x="5864698" y="1221635"/>
            <a:ext cx="6604000" cy="1600200"/>
          </a:xfrm>
          <a:prstGeom prst="cloudCallout">
            <a:avLst>
              <a:gd name="adj1" fmla="val -67981"/>
              <a:gd name="adj2" fmla="val 85064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2400" dirty="0" err="1">
                <a:latin typeface="VNI-Times" pitchFamily="2" charset="0"/>
              </a:rPr>
              <a:t>Quy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ñoàng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maãu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caû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hai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veá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roài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khöû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maãu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ta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ñöôïc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phöông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naøo</a:t>
            </a:r>
            <a:r>
              <a:rPr lang="en-US" sz="2400" dirty="0">
                <a:latin typeface="VNI-Times" pitchFamily="2" charset="0"/>
              </a:rPr>
              <a:t>?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4531846" y="2585526"/>
            <a:ext cx="203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§KX§:</a:t>
            </a:r>
            <a:r>
              <a:rPr lang="en-US" sz="2400" b="1" dirty="0">
                <a:solidFill>
                  <a:srgbClr val="0000FF"/>
                </a:solidFill>
                <a:latin typeface=".VnTime" pitchFamily="34" charset="0"/>
              </a:rPr>
              <a:t> x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00664"/>
              </p:ext>
            </p:extLst>
          </p:nvPr>
        </p:nvGraphicFramePr>
        <p:xfrm>
          <a:off x="6029924" y="2640761"/>
          <a:ext cx="780899" cy="31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9" name="Equation" r:id="rId5" imgW="330120" imgH="164880" progId="Equation.DSMT4">
                  <p:embed/>
                </p:oleObj>
              </mc:Choice>
              <mc:Fallback>
                <p:oleObj name="Equation" r:id="rId5" imgW="330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9924" y="2640761"/>
                        <a:ext cx="780899" cy="313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14990" y="3687580"/>
            <a:ext cx="711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=&gt;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x+1)(x+ 2)+x(x- 2) =  6 </a:t>
            </a:r>
            <a:r>
              <a:rPr lang="en-US" sz="2400" dirty="0" smtClean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-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x + x</a:t>
            </a:r>
            <a:r>
              <a:rPr lang="en-US" sz="2400" baseline="300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 -  4      </a:t>
            </a:r>
            <a:endParaRPr lang="en-US" sz="24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6" name="Rectangle 41"/>
          <p:cNvSpPr>
            <a:spLocks noChangeArrowheads="1"/>
          </p:cNvSpPr>
          <p:nvPr/>
        </p:nvSpPr>
        <p:spPr bwMode="auto">
          <a:xfrm>
            <a:off x="0" y="4038600"/>
            <a:ext cx="711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 x</a:t>
            </a:r>
            <a:r>
              <a:rPr lang="en-US" sz="2400" baseline="300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+ 2x + x + 2+ x</a:t>
            </a:r>
            <a:r>
              <a:rPr lang="en-US" sz="2400" baseline="300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 - 2x = 6 - x+ x</a:t>
            </a:r>
            <a:r>
              <a:rPr lang="en-US" sz="2400" baseline="300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 - 4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    </a:t>
            </a:r>
          </a:p>
        </p:txBody>
      </p:sp>
      <p:sp>
        <p:nvSpPr>
          <p:cNvPr id="17" name="Rectangle 36"/>
          <p:cNvSpPr>
            <a:spLocks noChangeArrowheads="1"/>
          </p:cNvSpPr>
          <p:nvPr/>
        </p:nvSpPr>
        <p:spPr bwMode="auto">
          <a:xfrm>
            <a:off x="1" y="4419600"/>
            <a:ext cx="7073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sym typeface="Wingdings" pitchFamily="2" charset="2"/>
              </a:rPr>
              <a:t>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2x</a:t>
            </a:r>
            <a:r>
              <a:rPr lang="en-US" sz="2400" baseline="300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 - x</a:t>
            </a:r>
            <a:r>
              <a:rPr lang="en-US" sz="2400" baseline="300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+ x+ x =  6 </a:t>
            </a:r>
            <a:r>
              <a:rPr lang="en-US" sz="2400" dirty="0" smtClean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- 4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-</a:t>
            </a:r>
            <a:r>
              <a:rPr lang="en-US" sz="2400" dirty="0" smtClean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2                          </a:t>
            </a: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12700" y="4800600"/>
            <a:ext cx="708025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sym typeface="Wingdings" pitchFamily="2" charset="2"/>
              </a:rPr>
              <a:t></a:t>
            </a:r>
            <a:r>
              <a:rPr lang="en-US" dirty="0"/>
              <a:t>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x</a:t>
            </a:r>
            <a:r>
              <a:rPr lang="en-US" sz="24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+2x = 0</a:t>
            </a:r>
          </a:p>
        </p:txBody>
      </p:sp>
      <p:sp>
        <p:nvSpPr>
          <p:cNvPr id="19" name="Rectangle 44"/>
          <p:cNvSpPr>
            <a:spLocks noChangeArrowheads="1"/>
          </p:cNvSpPr>
          <p:nvPr/>
        </p:nvSpPr>
        <p:spPr bwMode="auto">
          <a:xfrm>
            <a:off x="0" y="5181600"/>
            <a:ext cx="711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sym typeface="Wingdings" pitchFamily="2" charset="2"/>
              </a:rPr>
              <a:t></a:t>
            </a:r>
            <a:r>
              <a:rPr lang="en-US" dirty="0"/>
              <a:t>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x(x+2) = 0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101600" y="5502276"/>
            <a:ext cx="711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.VnTime" pitchFamily="34" charset="0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.VnTime" pitchFamily="34" charset="0"/>
              </a:rPr>
              <a:t>HoÆc</a:t>
            </a:r>
            <a:r>
              <a:rPr lang="en-US" sz="2400" dirty="0" smtClean="0">
                <a:solidFill>
                  <a:srgbClr val="0000FF"/>
                </a:solidFill>
                <a:latin typeface=".VnTime" pitchFamily="34" charset="0"/>
              </a:rPr>
              <a:t> x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= 0     ( </a:t>
            </a:r>
            <a:r>
              <a:rPr lang="en-US" sz="2400" dirty="0" err="1">
                <a:solidFill>
                  <a:srgbClr val="0000FF"/>
                </a:solidFill>
                <a:latin typeface=".VnTime" pitchFamily="34" charset="0"/>
              </a:rPr>
              <a:t>tho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¶ </a:t>
            </a:r>
            <a:r>
              <a:rPr lang="en-US" sz="2400" dirty="0" err="1">
                <a:solidFill>
                  <a:srgbClr val="0000FF"/>
                </a:solidFill>
                <a:latin typeface=".VnTime" pitchFamily="34" charset="0"/>
              </a:rPr>
              <a:t>m·n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 §KX§)                                                    </a:t>
            </a:r>
            <a:br>
              <a:rPr lang="en-US" sz="2400" dirty="0">
                <a:solidFill>
                  <a:srgbClr val="0000FF"/>
                </a:solidFill>
                <a:latin typeface=".VnTime" pitchFamily="34" charset="0"/>
              </a:rPr>
            </a:b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.VnTime" pitchFamily="34" charset="0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.VnTime" pitchFamily="34" charset="0"/>
              </a:rPr>
              <a:t>HoÆc</a:t>
            </a:r>
            <a:r>
              <a:rPr lang="en-US" sz="24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x </a:t>
            </a:r>
            <a:r>
              <a:rPr lang="en-US" sz="2400" dirty="0" smtClean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2 = 0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 x = </a:t>
            </a:r>
            <a:r>
              <a:rPr lang="en-US" sz="2400" dirty="0" smtClean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-2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( lo¹i </a:t>
            </a:r>
            <a:r>
              <a:rPr lang="en-US" sz="2400" dirty="0" err="1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bá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  <a:sym typeface="Wingdings" pitchFamily="2" charset="2"/>
              </a:rPr>
              <a:t>)  </a:t>
            </a:r>
            <a:r>
              <a:rPr lang="en-US" sz="2400" dirty="0">
                <a:solidFill>
                  <a:srgbClr val="0000FF"/>
                </a:solidFill>
                <a:latin typeface=".VnTime" pitchFamily="34" charset="0"/>
              </a:rPr>
              <a:t>                             </a:t>
            </a:r>
          </a:p>
        </p:txBody>
      </p:sp>
      <p:sp>
        <p:nvSpPr>
          <p:cNvPr id="24" name="Rectangle 51"/>
          <p:cNvSpPr>
            <a:spLocks noChangeArrowheads="1"/>
          </p:cNvSpPr>
          <p:nvPr/>
        </p:nvSpPr>
        <p:spPr bwMode="auto">
          <a:xfrm>
            <a:off x="19051" y="6324600"/>
            <a:ext cx="711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.VnTime" pitchFamily="34" charset="0"/>
              </a:rPr>
              <a:t>            PT </a:t>
            </a:r>
            <a:r>
              <a:rPr lang="en-US" sz="2400" dirty="0" err="1">
                <a:solidFill>
                  <a:srgbClr val="C00000"/>
                </a:solidFill>
                <a:latin typeface=".VnTime" pitchFamily="34" charset="0"/>
              </a:rPr>
              <a:t>cã</a:t>
            </a:r>
            <a:r>
              <a:rPr lang="en-US" sz="2400" dirty="0">
                <a:solidFill>
                  <a:srgbClr val="C00000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.VnTime" pitchFamily="34" charset="0"/>
              </a:rPr>
              <a:t>tËp</a:t>
            </a:r>
            <a:r>
              <a:rPr lang="en-US" sz="2400" dirty="0">
                <a:solidFill>
                  <a:srgbClr val="C00000"/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.VnTime" pitchFamily="34" charset="0"/>
              </a:rPr>
              <a:t>nghiÖm</a:t>
            </a:r>
            <a:r>
              <a:rPr lang="en-US" sz="2400" dirty="0">
                <a:solidFill>
                  <a:srgbClr val="C00000"/>
                </a:solidFill>
                <a:latin typeface=".VnTime" pitchFamily="34" charset="0"/>
              </a:rPr>
              <a:t>:   S =     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905068"/>
              </p:ext>
            </p:extLst>
          </p:nvPr>
        </p:nvGraphicFramePr>
        <p:xfrm>
          <a:off x="4118274" y="6324600"/>
          <a:ext cx="67733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0" name="Equation" r:id="rId7" imgW="241200" imgH="253800" progId="Equation.DSMT4">
                  <p:embed/>
                </p:oleObj>
              </mc:Choice>
              <mc:Fallback>
                <p:oleObj name="Equation" r:id="rId7" imgW="2412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8274" y="6324600"/>
                        <a:ext cx="67733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302114"/>
              </p:ext>
            </p:extLst>
          </p:nvPr>
        </p:nvGraphicFramePr>
        <p:xfrm>
          <a:off x="25527" y="3121025"/>
          <a:ext cx="10382251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1" name="Equation" r:id="rId9" imgW="3911400" imgH="419040" progId="Equation.DSMT4">
                  <p:embed/>
                </p:oleObj>
              </mc:Choice>
              <mc:Fallback>
                <p:oleObj name="Equation" r:id="rId9" imgW="391140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" y="3121025"/>
                        <a:ext cx="10382251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A2F1F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5547846" y="4238655"/>
            <a:ext cx="6446708" cy="2492990"/>
          </a:xfrm>
          <a:prstGeom prst="rect">
            <a:avLst/>
          </a:prstGeom>
          <a:solidFill>
            <a:srgbClr val="F2F7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76200">
                <a:solidFill>
                  <a:srgbClr val="99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en-US" sz="2400" b="1" i="1" u="sng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Các</a:t>
            </a:r>
            <a:r>
              <a:rPr lang="en-US" altLang="en-US" sz="2400" b="1" i="1" u="sng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i="1" u="sng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bước</a:t>
            </a:r>
            <a:r>
              <a:rPr lang="en-US" altLang="en-US" sz="2400" b="1" i="1" u="sng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i="1" u="sng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giải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:</a:t>
            </a:r>
          </a:p>
          <a:p>
            <a:pPr>
              <a:lnSpc>
                <a:spcPct val="130000"/>
              </a:lnSpc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Bước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1: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Tìm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ĐKXĐ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phương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trình</a:t>
            </a:r>
            <a:endParaRPr lang="en-US" altLang="en-US" sz="2400" b="1" dirty="0">
              <a:latin typeface="Times New Roman" pitchFamily="18" charset="0"/>
              <a:cs typeface="Times New Roman" pitchFamily="18" charset="0"/>
              <a:sym typeface="Symbol" panose="05050102010706020507" pitchFamily="18" charset="2"/>
            </a:endParaRPr>
          </a:p>
          <a:p>
            <a:pPr>
              <a:lnSpc>
                <a:spcPct val="130000"/>
              </a:lnSpc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Bước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2: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Quy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đồng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mẫu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thức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ở 2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vế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và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khử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mẫu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. </a:t>
            </a:r>
          </a:p>
          <a:p>
            <a:pPr>
              <a:lnSpc>
                <a:spcPct val="130000"/>
              </a:lnSpc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Bước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3: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Giải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phương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trình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vừa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nhận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được</a:t>
            </a:r>
            <a:endParaRPr lang="en-US" altLang="en-US" sz="2400" b="1" dirty="0">
              <a:latin typeface="Times New Roman" pitchFamily="18" charset="0"/>
              <a:cs typeface="Times New Roman" pitchFamily="18" charset="0"/>
              <a:sym typeface="Symbol" panose="05050102010706020507" pitchFamily="18" charset="2"/>
            </a:endParaRPr>
          </a:p>
          <a:p>
            <a:pPr>
              <a:lnSpc>
                <a:spcPct val="130000"/>
              </a:lnSpc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Bước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4: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Kết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luận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nghiệm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phương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trình</a:t>
            </a:r>
            <a:endParaRPr lang="en-US" altLang="en-US" sz="2400" b="1" dirty="0">
              <a:latin typeface="Times New Roman" pitchFamily="18" charset="0"/>
              <a:cs typeface="Times New Roman" pitchFamily="18" charset="0"/>
              <a:sym typeface="Symbol" panose="05050102010706020507" pitchFamily="18" charset="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382869" y="5217292"/>
            <a:ext cx="716455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910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8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10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10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10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3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3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11" grpId="0" animBg="1"/>
      <p:bldP spid="12" grpId="0" animBg="1"/>
      <p:bldP spid="12" grpId="1" animBg="1"/>
      <p:bldP spid="13" grpId="0" animBg="1"/>
      <p:bldP spid="13" grpId="1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3971925" y="825501"/>
            <a:ext cx="184150" cy="646331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shade val="46275"/>
                  <a:invGamma/>
                </a:srgbClr>
              </a:gs>
              <a:gs pos="100000">
                <a:srgbClr val="DDDDDD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 algn="ctr">
                <a:solidFill>
                  <a:srgbClr val="FF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endParaRPr lang="en-US" altLang="en-US" sz="1200" b="1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Korin" pitchFamily="2" charset="0"/>
            </a:endParaRPr>
          </a:p>
          <a:p>
            <a:pPr algn="ctr" eaLnBrk="0" hangingPunct="0"/>
            <a:endParaRPr lang="en-US" altLang="en-US" sz="1200" b="1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Korin" pitchFamily="2" charset="0"/>
            </a:endParaRPr>
          </a:p>
          <a:p>
            <a:pPr algn="ctr" eaLnBrk="0" hangingPunct="0"/>
            <a:endParaRPr lang="en-US" altLang="en-US" sz="1200" b="1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Korin" pitchFamily="2" charset="0"/>
            </a:endParaRP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8159750" y="822326"/>
            <a:ext cx="184150" cy="646331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shade val="46275"/>
                  <a:invGamma/>
                </a:srgbClr>
              </a:gs>
              <a:gs pos="100000">
                <a:srgbClr val="DDDDDD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cmpd="dbl" algn="ctr">
                <a:solidFill>
                  <a:srgbClr val="FF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endParaRPr lang="en-US" altLang="en-US" sz="1200" b="1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Korin" pitchFamily="2" charset="0"/>
            </a:endParaRPr>
          </a:p>
          <a:p>
            <a:pPr algn="ctr" eaLnBrk="0" hangingPunct="0"/>
            <a:endParaRPr lang="en-US" altLang="en-US" sz="1200" b="1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Korin" pitchFamily="2" charset="0"/>
            </a:endParaRPr>
          </a:p>
          <a:p>
            <a:pPr algn="ctr" eaLnBrk="0" hangingPunct="0"/>
            <a:endParaRPr lang="en-US" altLang="en-US" sz="1200" b="1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Korin" pitchFamily="2" charset="0"/>
            </a:endParaRP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524000" y="0"/>
            <a:ext cx="2590800" cy="762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7349" name="Picture 5" descr="atom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1"/>
            <a:ext cx="838200" cy="66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1524000" y="747713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rgbClr val="0066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auto">
          <a:xfrm flipH="1">
            <a:off x="3200400" y="0"/>
            <a:ext cx="5943600" cy="7493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3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Korin" pitchFamily="2" charset="0"/>
              </a:rPr>
              <a:t>OÂN TAÄP CHÖÔNG III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1524000" y="2133601"/>
            <a:ext cx="9144000" cy="4854575"/>
          </a:xfrm>
          <a:prstGeom prst="rect">
            <a:avLst/>
          </a:prstGeom>
          <a:solidFill>
            <a:srgbClr val="F2F7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76200">
                <a:solidFill>
                  <a:srgbClr val="99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2600" b="1">
              <a:sym typeface="Symbol" panose="05050102010706020507" pitchFamily="18" charset="2"/>
            </a:endParaRPr>
          </a:p>
          <a:p>
            <a:endParaRPr lang="en-US" altLang="en-US" sz="2600" b="1">
              <a:sym typeface="Symbol" panose="05050102010706020507" pitchFamily="18" charset="2"/>
            </a:endParaRPr>
          </a:p>
          <a:p>
            <a:endParaRPr lang="en-US" altLang="en-US" sz="2600" b="1">
              <a:sym typeface="Symbol" panose="05050102010706020507" pitchFamily="18" charset="2"/>
            </a:endParaRPr>
          </a:p>
          <a:p>
            <a:endParaRPr lang="en-US" altLang="en-US" sz="2600" b="1">
              <a:sym typeface="Symbol" panose="05050102010706020507" pitchFamily="18" charset="2"/>
            </a:endParaRPr>
          </a:p>
          <a:p>
            <a:endParaRPr lang="en-US" altLang="en-US" sz="2600" b="1">
              <a:sym typeface="Symbol" panose="05050102010706020507" pitchFamily="18" charset="2"/>
            </a:endParaRPr>
          </a:p>
          <a:p>
            <a:endParaRPr lang="en-US" altLang="en-US" sz="2600" b="1">
              <a:sym typeface="Symbol" panose="05050102010706020507" pitchFamily="18" charset="2"/>
            </a:endParaRPr>
          </a:p>
          <a:p>
            <a:endParaRPr lang="en-US" altLang="en-US" sz="2600" b="1">
              <a:sym typeface="Symbol" panose="05050102010706020507" pitchFamily="18" charset="2"/>
            </a:endParaRPr>
          </a:p>
          <a:p>
            <a:endParaRPr lang="en-US" altLang="en-US" sz="2600" b="1">
              <a:sym typeface="Symbol" panose="05050102010706020507" pitchFamily="18" charset="2"/>
            </a:endParaRPr>
          </a:p>
          <a:p>
            <a:endParaRPr lang="en-US" altLang="en-US" sz="2600" b="1">
              <a:sym typeface="Symbol" panose="05050102010706020507" pitchFamily="18" charset="2"/>
            </a:endParaRPr>
          </a:p>
          <a:p>
            <a:endParaRPr lang="en-US" altLang="en-US" sz="2600" b="1">
              <a:sym typeface="Symbol" panose="05050102010706020507" pitchFamily="18" charset="2"/>
            </a:endParaRPr>
          </a:p>
          <a:p>
            <a:endParaRPr lang="en-US" altLang="en-US" sz="2600" b="1">
              <a:sym typeface="Symbol" panose="05050102010706020507" pitchFamily="18" charset="2"/>
            </a:endParaRPr>
          </a:p>
          <a:p>
            <a:endParaRPr lang="en-US" altLang="en-US" sz="2600" b="1">
              <a:sym typeface="Symbol" panose="05050102010706020507" pitchFamily="18" charset="2"/>
            </a:endParaRPr>
          </a:p>
        </p:txBody>
      </p:sp>
      <p:sp>
        <p:nvSpPr>
          <p:cNvPr id="57355" name="Rectangle 11"/>
          <p:cNvSpPr>
            <a:spLocks noChangeArrowheads="1"/>
          </p:cNvSpPr>
          <p:nvPr/>
        </p:nvSpPr>
        <p:spPr bwMode="auto">
          <a:xfrm>
            <a:off x="2667000" y="76200"/>
            <a:ext cx="1362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Tiết: 53</a:t>
            </a:r>
          </a:p>
        </p:txBody>
      </p:sp>
      <p:graphicFrame>
        <p:nvGraphicFramePr>
          <p:cNvPr id="57356" name="Object 12"/>
          <p:cNvGraphicFramePr>
            <a:graphicFrameLocks noChangeAspect="1"/>
          </p:cNvGraphicFramePr>
          <p:nvPr/>
        </p:nvGraphicFramePr>
        <p:xfrm>
          <a:off x="3048000" y="2133600"/>
          <a:ext cx="3505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8" name="Equation" r:id="rId4" imgW="1384300" imgH="419100" progId="Equation.DSMT4">
                  <p:embed/>
                </p:oleObj>
              </mc:Choice>
              <mc:Fallback>
                <p:oleObj name="Equation" r:id="rId4" imgW="13843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33600"/>
                        <a:ext cx="35052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98" name="AutoShape 54"/>
          <p:cNvSpPr>
            <a:spLocks noChangeArrowheads="1"/>
          </p:cNvSpPr>
          <p:nvPr/>
        </p:nvSpPr>
        <p:spPr bwMode="auto">
          <a:xfrm flipH="1">
            <a:off x="1524000" y="0"/>
            <a:ext cx="9144000" cy="7493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BÀI TẬP VẬN DỤNG</a:t>
            </a:r>
            <a:endParaRPr lang="en-US" altLang="en-US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graphicFrame>
        <p:nvGraphicFramePr>
          <p:cNvPr id="57400" name="Object 56"/>
          <p:cNvGraphicFramePr>
            <a:graphicFrameLocks noChangeAspect="1"/>
          </p:cNvGraphicFramePr>
          <p:nvPr/>
        </p:nvGraphicFramePr>
        <p:xfrm>
          <a:off x="8001000" y="2057401"/>
          <a:ext cx="16764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9" name="Equation" r:id="rId6" imgW="749160" imgH="393480" progId="Equation.DSMT4">
                  <p:embed/>
                </p:oleObj>
              </mc:Choice>
              <mc:Fallback>
                <p:oleObj name="Equation" r:id="rId6" imgW="749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057401"/>
                        <a:ext cx="167640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401" name="Text Box 57"/>
          <p:cNvSpPr txBox="1">
            <a:spLocks noChangeArrowheads="1"/>
          </p:cNvSpPr>
          <p:nvPr/>
        </p:nvSpPr>
        <p:spPr bwMode="auto">
          <a:xfrm>
            <a:off x="6934200" y="2247900"/>
            <a:ext cx="1295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600"/>
              <a:t>ĐKXĐ</a:t>
            </a:r>
          </a:p>
        </p:txBody>
      </p:sp>
      <p:graphicFrame>
        <p:nvGraphicFramePr>
          <p:cNvPr id="57402" name="Object 58"/>
          <p:cNvGraphicFramePr>
            <a:graphicFrameLocks noChangeAspect="1"/>
          </p:cNvGraphicFramePr>
          <p:nvPr/>
        </p:nvGraphicFramePr>
        <p:xfrm>
          <a:off x="2743200" y="3048000"/>
          <a:ext cx="4419600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0" name="Equation" r:id="rId8" imgW="2234880" imgH="1752480" progId="Equation.DSMT4">
                  <p:embed/>
                </p:oleObj>
              </mc:Choice>
              <mc:Fallback>
                <p:oleObj name="Equation" r:id="rId8" imgW="2234880" imgH="1752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048000"/>
                        <a:ext cx="4419600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403" name="Text Box 59"/>
          <p:cNvSpPr txBox="1">
            <a:spLocks noChangeArrowheads="1"/>
          </p:cNvSpPr>
          <p:nvPr/>
        </p:nvSpPr>
        <p:spPr bwMode="auto">
          <a:xfrm>
            <a:off x="4038600" y="5562600"/>
            <a:ext cx="2057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600"/>
              <a:t>(TM ĐKXĐ)</a:t>
            </a:r>
          </a:p>
        </p:txBody>
      </p:sp>
      <p:sp>
        <p:nvSpPr>
          <p:cNvPr id="57404" name="Text Box 60"/>
          <p:cNvSpPr txBox="1">
            <a:spLocks noChangeArrowheads="1"/>
          </p:cNvSpPr>
          <p:nvPr/>
        </p:nvSpPr>
        <p:spPr bwMode="auto">
          <a:xfrm>
            <a:off x="2438400" y="6172201"/>
            <a:ext cx="822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/>
              <a:t>Vậy phương trình có tập nghiệm là S={   }</a:t>
            </a:r>
          </a:p>
        </p:txBody>
      </p:sp>
      <p:graphicFrame>
        <p:nvGraphicFramePr>
          <p:cNvPr id="57405" name="Object 61"/>
          <p:cNvGraphicFramePr>
            <a:graphicFrameLocks noChangeAspect="1"/>
          </p:cNvGraphicFramePr>
          <p:nvPr/>
        </p:nvGraphicFramePr>
        <p:xfrm>
          <a:off x="8153400" y="5986464"/>
          <a:ext cx="338138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1" name="Equation" r:id="rId10" imgW="152280" imgH="393480" progId="Equation.DSMT4">
                  <p:embed/>
                </p:oleObj>
              </mc:Choice>
              <mc:Fallback>
                <p:oleObj name="Equation" r:id="rId10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5986464"/>
                        <a:ext cx="338138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793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57" name="Text Box 13"/>
          <p:cNvSpPr txBox="1">
            <a:spLocks noChangeArrowheads="1"/>
          </p:cNvSpPr>
          <p:nvPr/>
        </p:nvSpPr>
        <p:spPr bwMode="auto">
          <a:xfrm>
            <a:off x="643468" y="596900"/>
            <a:ext cx="10764048" cy="528638"/>
          </a:xfrm>
          <a:prstGeom prst="rect">
            <a:avLst/>
          </a:prstGeom>
          <a:solidFill>
            <a:schemeClr val="bg1"/>
          </a:solidFill>
          <a:ln w="9525">
            <a:solidFill>
              <a:srgbClr val="33CC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Noái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caùc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phöông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trình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ôû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coät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A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vôùi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vò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trí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phuø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hôïp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ôû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coät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  <a:cs typeface="Arial" charset="0"/>
              </a:rPr>
              <a:t> B                                                           </a:t>
            </a:r>
            <a:r>
              <a:rPr lang="en-US" sz="2400" dirty="0">
                <a:solidFill>
                  <a:srgbClr val="FF0000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287950" name="Group 20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09735294"/>
              </p:ext>
            </p:extLst>
          </p:nvPr>
        </p:nvGraphicFramePr>
        <p:xfrm>
          <a:off x="592667" y="1663700"/>
          <a:ext cx="11480800" cy="4780686"/>
        </p:xfrm>
        <a:graphic>
          <a:graphicData uri="http://schemas.openxmlformats.org/drawingml/2006/table">
            <a:tbl>
              <a:tblPr/>
              <a:tblGrid>
                <a:gridCol w="5808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72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Coät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A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Coät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B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1.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            a.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Phöông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trình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baäc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nhaát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moät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aån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6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2.</a:t>
                      </a: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b.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Phöông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trình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đưa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về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dạng</a:t>
                      </a: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ax+b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= 0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7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3.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4.</a:t>
                      </a: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    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c.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Phương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trình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tích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A(x).B(x)=0</a:t>
                      </a:r>
                    </a:p>
                  </a:txBody>
                  <a:tcPr marL="121920" marR="1219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1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5.</a:t>
                      </a:r>
                    </a:p>
                  </a:txBody>
                  <a:tcPr marL="121920" marR="12192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d.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Phöông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trình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chöùa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aån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ôû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NI-Times" pitchFamily="2" charset="0"/>
                        </a:rPr>
                        <a:t>maãu</a:t>
                      </a: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87906" name="Text Box 162"/>
          <p:cNvSpPr txBox="1">
            <a:spLocks noChangeArrowheads="1"/>
          </p:cNvSpPr>
          <p:nvPr/>
        </p:nvSpPr>
        <p:spPr bwMode="auto">
          <a:xfrm>
            <a:off x="1828800" y="57912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VNI-Times" pitchFamily="2" charset="0"/>
              </a:rPr>
              <a:t>(2x – 5)(3x+1) = 0</a:t>
            </a:r>
            <a:r>
              <a:rPr lang="en-US" sz="2400" b="1" dirty="0">
                <a:latin typeface="VNI-Times" pitchFamily="2" charset="0"/>
              </a:rPr>
              <a:t> </a:t>
            </a:r>
          </a:p>
        </p:txBody>
      </p:sp>
      <p:sp>
        <p:nvSpPr>
          <p:cNvPr id="287930" name="Line 186"/>
          <p:cNvSpPr>
            <a:spLocks noChangeShapeType="1"/>
          </p:cNvSpPr>
          <p:nvPr/>
        </p:nvSpPr>
        <p:spPr bwMode="auto">
          <a:xfrm>
            <a:off x="8026400" y="3962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934" name="Line 190"/>
          <p:cNvSpPr>
            <a:spLocks noChangeShapeType="1"/>
          </p:cNvSpPr>
          <p:nvPr/>
        </p:nvSpPr>
        <p:spPr bwMode="auto">
          <a:xfrm>
            <a:off x="5689600" y="2743200"/>
            <a:ext cx="1219200" cy="3352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935" name="Line 191"/>
          <p:cNvSpPr>
            <a:spLocks noChangeShapeType="1"/>
          </p:cNvSpPr>
          <p:nvPr/>
        </p:nvSpPr>
        <p:spPr bwMode="auto">
          <a:xfrm flipV="1">
            <a:off x="5181600" y="5105400"/>
            <a:ext cx="17272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937" name="Line 193"/>
          <p:cNvSpPr>
            <a:spLocks noChangeShapeType="1"/>
          </p:cNvSpPr>
          <p:nvPr/>
        </p:nvSpPr>
        <p:spPr bwMode="auto">
          <a:xfrm flipV="1">
            <a:off x="4572000" y="2819400"/>
            <a:ext cx="2438400" cy="68580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87939" name="Object 195"/>
          <p:cNvGraphicFramePr>
            <a:graphicFrameLocks noChangeAspect="1"/>
          </p:cNvGraphicFramePr>
          <p:nvPr/>
        </p:nvGraphicFramePr>
        <p:xfrm>
          <a:off x="1845733" y="2286001"/>
          <a:ext cx="394546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0" name="Equation" r:id="rId4" imgW="1523880" imgH="393480" progId="">
                  <p:embed/>
                </p:oleObj>
              </mc:Choice>
              <mc:Fallback>
                <p:oleObj name="Equation" r:id="rId4" imgW="152388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5733" y="2286001"/>
                        <a:ext cx="3945467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940" name="Object 196"/>
          <p:cNvGraphicFramePr>
            <a:graphicFrameLocks noChangeAspect="1"/>
          </p:cNvGraphicFramePr>
          <p:nvPr/>
        </p:nvGraphicFramePr>
        <p:xfrm>
          <a:off x="1665816" y="3352800"/>
          <a:ext cx="1991784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1" name="Equation" r:id="rId6" imgW="711000" imgH="177480" progId="">
                  <p:embed/>
                </p:oleObj>
              </mc:Choice>
              <mc:Fallback>
                <p:oleObj name="Equation" r:id="rId6" imgW="71100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816" y="3352800"/>
                        <a:ext cx="1991784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941" name="Object 197"/>
          <p:cNvGraphicFramePr>
            <a:graphicFrameLocks noChangeAspect="1"/>
          </p:cNvGraphicFramePr>
          <p:nvPr/>
        </p:nvGraphicFramePr>
        <p:xfrm>
          <a:off x="1879600" y="3962400"/>
          <a:ext cx="32004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2" name="Equation" r:id="rId8" imgW="1143000" imgH="203040" progId="">
                  <p:embed/>
                </p:oleObj>
              </mc:Choice>
              <mc:Fallback>
                <p:oleObj name="Equation" r:id="rId8" imgW="1143000" imgH="2030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962400"/>
                        <a:ext cx="3200400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942" name="Object 198"/>
          <p:cNvGraphicFramePr>
            <a:graphicFrameLocks noChangeAspect="1"/>
          </p:cNvGraphicFramePr>
          <p:nvPr/>
        </p:nvGraphicFramePr>
        <p:xfrm>
          <a:off x="1422400" y="4648200"/>
          <a:ext cx="426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3" name="Equation" r:id="rId10" imgW="1460160" imgH="393480" progId="">
                  <p:embed/>
                </p:oleObj>
              </mc:Choice>
              <mc:Fallback>
                <p:oleObj name="Equation" r:id="rId10" imgW="146016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4648200"/>
                        <a:ext cx="426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flipV="1">
            <a:off x="5384800" y="3733800"/>
            <a:ext cx="1524000" cy="609600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5562600" y="3708400"/>
            <a:ext cx="1371600" cy="1727200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03200" y="152401"/>
            <a:ext cx="1168400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BÀI 1:</a:t>
            </a:r>
            <a:endParaRPr lang="en-US" sz="2400" b="1" dirty="0">
              <a:solidFill>
                <a:srgbClr val="FFFF0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995024"/>
      </p:ext>
    </p:extLst>
  </p:cSld>
  <p:clrMapOvr>
    <a:masterClrMapping/>
  </p:clrMapOvr>
  <p:transition>
    <p:strips dir="ld"/>
    <p:sndAc>
      <p:stSnd>
        <p:snd r:embed="rId3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7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7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7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7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7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7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934" grpId="0" animBg="1"/>
      <p:bldP spid="287935" grpId="0" animBg="1"/>
      <p:bldP spid="2879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844800" y="652796"/>
            <a:ext cx="690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812800" y="2266148"/>
            <a:ext cx="883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– 3 = 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812800" y="2709061"/>
            <a:ext cx="71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1320800" y="2661586"/>
            <a:ext cx="8194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 = 6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759200" y="2709061"/>
            <a:ext cx="9733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2x = 3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6197600" y="2709060"/>
            <a:ext cx="9733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2x = 6</a:t>
            </a: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8534400" y="2709061"/>
            <a:ext cx="9220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 = -3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3352800" y="2709061"/>
            <a:ext cx="71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5791200" y="2721761"/>
            <a:ext cx="71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C.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8128000" y="2723348"/>
            <a:ext cx="71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D.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812800" y="3166260"/>
            <a:ext cx="995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=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812800" y="3656798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</a:t>
            </a:r>
          </a:p>
        </p:txBody>
      </p:sp>
      <p:sp>
        <p:nvSpPr>
          <p:cNvPr id="3100" name="Rectangle 17"/>
          <p:cNvSpPr>
            <a:spLocks noChangeArrowheads="1"/>
          </p:cNvSpPr>
          <p:nvPr/>
        </p:nvSpPr>
        <p:spPr bwMode="auto">
          <a:xfrm>
            <a:off x="0" y="2808428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01" name="Rectangle 18"/>
          <p:cNvSpPr>
            <a:spLocks noChangeArrowheads="1"/>
          </p:cNvSpPr>
          <p:nvPr/>
        </p:nvSpPr>
        <p:spPr bwMode="auto">
          <a:xfrm>
            <a:off x="0" y="2808428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3352800" y="3663148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  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6502400" y="3656798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C. </a:t>
            </a:r>
          </a:p>
        </p:txBody>
      </p:sp>
      <p:sp>
        <p:nvSpPr>
          <p:cNvPr id="23584" name="Text Box 32"/>
          <p:cNvSpPr txBox="1">
            <a:spLocks noChangeArrowheads="1"/>
          </p:cNvSpPr>
          <p:nvPr/>
        </p:nvSpPr>
        <p:spPr bwMode="auto">
          <a:xfrm>
            <a:off x="8432800" y="3637748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D. </a:t>
            </a:r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812800" y="4094948"/>
            <a:ext cx="772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(x - 5)(x +4) = 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812800" y="4537860"/>
            <a:ext cx="193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S = {5; 4}</a:t>
            </a: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3251200" y="4537861"/>
            <a:ext cx="2032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 S = {-5; 4}</a:t>
            </a: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5892800" y="4537861"/>
            <a:ext cx="2133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C. S = {-5; -4}</a:t>
            </a:r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8331200" y="4552148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D.  S = {5; -4}</a:t>
            </a:r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838200" y="5033160"/>
            <a:ext cx="10439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3251200" y="5657048"/>
            <a:ext cx="172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 </a:t>
            </a:r>
          </a:p>
        </p:txBody>
      </p:sp>
      <p:sp>
        <p:nvSpPr>
          <p:cNvPr id="23593" name="Text Box 41"/>
          <p:cNvSpPr txBox="1">
            <a:spLocks noChangeArrowheads="1"/>
          </p:cNvSpPr>
          <p:nvPr/>
        </p:nvSpPr>
        <p:spPr bwMode="auto">
          <a:xfrm>
            <a:off x="5588000" y="5642761"/>
            <a:ext cx="172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C. </a:t>
            </a:r>
          </a:p>
        </p:txBody>
      </p:sp>
      <p:sp>
        <p:nvSpPr>
          <p:cNvPr id="23596" name="Text Box 44"/>
          <p:cNvSpPr txBox="1">
            <a:spLocks noChangeArrowheads="1"/>
          </p:cNvSpPr>
          <p:nvPr/>
        </p:nvSpPr>
        <p:spPr bwMode="auto">
          <a:xfrm>
            <a:off x="812800" y="5668161"/>
            <a:ext cx="71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</a:t>
            </a:r>
          </a:p>
        </p:txBody>
      </p:sp>
      <p:sp>
        <p:nvSpPr>
          <p:cNvPr id="23597" name="Text Box 45"/>
          <p:cNvSpPr txBox="1">
            <a:spLocks noChangeArrowheads="1"/>
          </p:cNvSpPr>
          <p:nvPr/>
        </p:nvSpPr>
        <p:spPr bwMode="auto">
          <a:xfrm>
            <a:off x="8229600" y="5642761"/>
            <a:ext cx="223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D. </a:t>
            </a:r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687754"/>
              </p:ext>
            </p:extLst>
          </p:nvPr>
        </p:nvGraphicFramePr>
        <p:xfrm>
          <a:off x="1403351" y="5680860"/>
          <a:ext cx="1238249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7" name="Equation" r:id="rId5" imgW="431640" imgH="177480" progId="Equation.DSMT4">
                  <p:embed/>
                </p:oleObj>
              </mc:Choice>
              <mc:Fallback>
                <p:oleObj name="Equation" r:id="rId5" imgW="431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1" y="5680860"/>
                        <a:ext cx="1238249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08" name="AutoShape 56"/>
          <p:cNvSpPr>
            <a:spLocks noChangeArrowheads="1"/>
          </p:cNvSpPr>
          <p:nvPr/>
        </p:nvSpPr>
        <p:spPr bwMode="auto">
          <a:xfrm>
            <a:off x="5689600" y="2658260"/>
            <a:ext cx="609600" cy="457200"/>
          </a:xfrm>
          <a:prstGeom prst="flowChartConnector">
            <a:avLst/>
          </a:prstGeom>
          <a:solidFill>
            <a:schemeClr val="bg1"/>
          </a:solidFill>
          <a:ln w="5715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23609" name="AutoShape 57"/>
          <p:cNvSpPr>
            <a:spLocks noChangeArrowheads="1"/>
          </p:cNvSpPr>
          <p:nvPr/>
        </p:nvSpPr>
        <p:spPr bwMode="auto">
          <a:xfrm>
            <a:off x="3268133" y="3610760"/>
            <a:ext cx="609600" cy="457200"/>
          </a:xfrm>
          <a:prstGeom prst="flowChartConnector">
            <a:avLst/>
          </a:prstGeom>
          <a:solidFill>
            <a:schemeClr val="bg1"/>
          </a:solidFill>
          <a:ln w="5715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3610" name="AutoShape 58"/>
          <p:cNvSpPr>
            <a:spLocks noChangeArrowheads="1"/>
          </p:cNvSpPr>
          <p:nvPr/>
        </p:nvSpPr>
        <p:spPr bwMode="auto">
          <a:xfrm>
            <a:off x="8246533" y="4512460"/>
            <a:ext cx="609600" cy="457200"/>
          </a:xfrm>
          <a:prstGeom prst="flowChartConnector">
            <a:avLst/>
          </a:prstGeom>
          <a:solidFill>
            <a:schemeClr val="bg1"/>
          </a:solidFill>
          <a:ln w="5715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23611" name="AutoShape 59"/>
          <p:cNvSpPr>
            <a:spLocks noChangeArrowheads="1"/>
          </p:cNvSpPr>
          <p:nvPr/>
        </p:nvSpPr>
        <p:spPr bwMode="auto">
          <a:xfrm>
            <a:off x="711200" y="5630060"/>
            <a:ext cx="609600" cy="457200"/>
          </a:xfrm>
          <a:prstGeom prst="flowChartConnector">
            <a:avLst/>
          </a:prstGeom>
          <a:solidFill>
            <a:schemeClr val="bg1"/>
          </a:solidFill>
          <a:ln w="5715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graphicFrame>
        <p:nvGraphicFramePr>
          <p:cNvPr id="307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500766"/>
              </p:ext>
            </p:extLst>
          </p:nvPr>
        </p:nvGraphicFramePr>
        <p:xfrm>
          <a:off x="3905251" y="5680860"/>
          <a:ext cx="946149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8" name="Equation" r:id="rId7" imgW="330120" imgH="177480" progId="Equation.DSMT4">
                  <p:embed/>
                </p:oleObj>
              </mc:Choice>
              <mc:Fallback>
                <p:oleObj name="Equation" r:id="rId7" imgW="330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1" y="5680860"/>
                        <a:ext cx="946149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274061"/>
              </p:ext>
            </p:extLst>
          </p:nvPr>
        </p:nvGraphicFramePr>
        <p:xfrm>
          <a:off x="6096000" y="5680860"/>
          <a:ext cx="1238251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9" name="Equation" r:id="rId9" imgW="431640" imgH="177480" progId="Equation.DSMT4">
                  <p:embed/>
                </p:oleObj>
              </mc:Choice>
              <mc:Fallback>
                <p:oleObj name="Equation" r:id="rId9" imgW="431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680860"/>
                        <a:ext cx="1238251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422178"/>
              </p:ext>
            </p:extLst>
          </p:nvPr>
        </p:nvGraphicFramePr>
        <p:xfrm>
          <a:off x="8737600" y="5680860"/>
          <a:ext cx="1238251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0" name="Equation" r:id="rId11" imgW="431640" imgH="177480" progId="Equation.DSMT4">
                  <p:embed/>
                </p:oleObj>
              </mc:Choice>
              <mc:Fallback>
                <p:oleObj name="Equation" r:id="rId11" imgW="431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7600" y="5680860"/>
                        <a:ext cx="1238251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284170"/>
              </p:ext>
            </p:extLst>
          </p:nvPr>
        </p:nvGraphicFramePr>
        <p:xfrm>
          <a:off x="5726250" y="4959250"/>
          <a:ext cx="2329202" cy="670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1" name="Equation" r:id="rId13" imgW="990360" imgH="419040" progId="Equation.DSMT4">
                  <p:embed/>
                </p:oleObj>
              </mc:Choice>
              <mc:Fallback>
                <p:oleObj name="Equation" r:id="rId13" imgW="9903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6250" y="4959250"/>
                        <a:ext cx="2329202" cy="6708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929728"/>
              </p:ext>
            </p:extLst>
          </p:nvPr>
        </p:nvGraphicFramePr>
        <p:xfrm>
          <a:off x="1219200" y="3699660"/>
          <a:ext cx="185631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2" name="Equation" r:id="rId15" imgW="647640" imgH="177480" progId="Equation.DSMT4">
                  <p:embed/>
                </p:oleObj>
              </mc:Choice>
              <mc:Fallback>
                <p:oleObj name="Equation" r:id="rId15" imgW="647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99660"/>
                        <a:ext cx="1856317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673284"/>
              </p:ext>
            </p:extLst>
          </p:nvPr>
        </p:nvGraphicFramePr>
        <p:xfrm>
          <a:off x="4123267" y="3477410"/>
          <a:ext cx="1892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3" name="Equation" r:id="rId17" imgW="660240" imgH="393480" progId="Equation.DSMT4">
                  <p:embed/>
                </p:oleObj>
              </mc:Choice>
              <mc:Fallback>
                <p:oleObj name="Equation" r:id="rId17" imgW="660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3267" y="3477410"/>
                        <a:ext cx="1892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077817"/>
              </p:ext>
            </p:extLst>
          </p:nvPr>
        </p:nvGraphicFramePr>
        <p:xfrm>
          <a:off x="7027333" y="3693310"/>
          <a:ext cx="1238251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4" name="Equation" r:id="rId19" imgW="431640" imgH="177480" progId="Equation.DSMT4">
                  <p:embed/>
                </p:oleObj>
              </mc:Choice>
              <mc:Fallback>
                <p:oleObj name="Equation" r:id="rId19" imgW="431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7333" y="3693310"/>
                        <a:ext cx="1238251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345376"/>
              </p:ext>
            </p:extLst>
          </p:nvPr>
        </p:nvGraphicFramePr>
        <p:xfrm>
          <a:off x="8890000" y="3680610"/>
          <a:ext cx="185631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5" name="Equation" r:id="rId21" imgW="647640" imgH="177480" progId="Equation.DSMT4">
                  <p:embed/>
                </p:oleObj>
              </mc:Choice>
              <mc:Fallback>
                <p:oleObj name="Equation" r:id="rId21" imgW="647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0" y="3680610"/>
                        <a:ext cx="1856317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2" name="j0213084.wav">
            <a:hlinkClick r:id="" action="ppaction://media"/>
          </p:cNvPr>
          <p:cNvPicPr>
            <a:picLocks noRot="1" noChangeAspect="1" noChangeArrowheads="1"/>
          </p:cNvPicPr>
          <p:nvPr>
            <a:wavAudioFile r:embed="rId2" name="j0214098.wav"/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0" y="5858660"/>
            <a:ext cx="711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812800" y="1439060"/>
            <a:ext cx="883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812801" y="1845460"/>
            <a:ext cx="4844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graphicFrame>
        <p:nvGraphicFramePr>
          <p:cNvPr id="3083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892074"/>
              </p:ext>
            </p:extLst>
          </p:nvPr>
        </p:nvGraphicFramePr>
        <p:xfrm>
          <a:off x="1276352" y="1870860"/>
          <a:ext cx="2076449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6" name="Equation" r:id="rId24" imgW="723600" imgH="177480" progId="Equation.DSMT4">
                  <p:embed/>
                </p:oleObj>
              </mc:Choice>
              <mc:Fallback>
                <p:oleObj name="Equation" r:id="rId24" imgW="7236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2" y="1870860"/>
                        <a:ext cx="2076449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3627968" y="1832760"/>
            <a:ext cx="4667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graphicFrame>
        <p:nvGraphicFramePr>
          <p:cNvPr id="3084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942141"/>
              </p:ext>
            </p:extLst>
          </p:nvPr>
        </p:nvGraphicFramePr>
        <p:xfrm>
          <a:off x="4216400" y="1858160"/>
          <a:ext cx="1238251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7" name="Equation" r:id="rId26" imgW="431640" imgH="177480" progId="Equation.DSMT4">
                  <p:embed/>
                </p:oleObj>
              </mc:Choice>
              <mc:Fallback>
                <p:oleObj name="Equation" r:id="rId26" imgW="431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1858160"/>
                        <a:ext cx="1238251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9"/>
          <p:cNvSpPr>
            <a:spLocks noChangeArrowheads="1"/>
          </p:cNvSpPr>
          <p:nvPr/>
        </p:nvSpPr>
        <p:spPr bwMode="auto">
          <a:xfrm>
            <a:off x="5791201" y="1820060"/>
            <a:ext cx="4667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C.</a:t>
            </a:r>
          </a:p>
        </p:txBody>
      </p:sp>
      <p:graphicFrame>
        <p:nvGraphicFramePr>
          <p:cNvPr id="3085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415958"/>
              </p:ext>
            </p:extLst>
          </p:nvPr>
        </p:nvGraphicFramePr>
        <p:xfrm>
          <a:off x="6297084" y="1869793"/>
          <a:ext cx="2404533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8" name="Equation" r:id="rId28" imgW="838080" imgH="203040" progId="Equation.DSMT4">
                  <p:embed/>
                </p:oleObj>
              </mc:Choice>
              <mc:Fallback>
                <p:oleObj name="Equation" r:id="rId28" imgW="838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084" y="1869793"/>
                        <a:ext cx="2404533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9006418" y="1820060"/>
            <a:ext cx="4844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D.</a:t>
            </a:r>
          </a:p>
        </p:txBody>
      </p:sp>
      <p:graphicFrame>
        <p:nvGraphicFramePr>
          <p:cNvPr id="3086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921166"/>
              </p:ext>
            </p:extLst>
          </p:nvPr>
        </p:nvGraphicFramePr>
        <p:xfrm>
          <a:off x="9618134" y="1677185"/>
          <a:ext cx="1602317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9" name="Equation" r:id="rId30" imgW="558720" imgH="393480" progId="Equation.DSMT4">
                  <p:embed/>
                </p:oleObj>
              </mc:Choice>
              <mc:Fallback>
                <p:oleObj name="Equation" r:id="rId30" imgW="558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8134" y="1677185"/>
                        <a:ext cx="1602317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AutoShape 56"/>
          <p:cNvSpPr>
            <a:spLocks noChangeArrowheads="1"/>
          </p:cNvSpPr>
          <p:nvPr/>
        </p:nvSpPr>
        <p:spPr bwMode="auto">
          <a:xfrm>
            <a:off x="711200" y="1820060"/>
            <a:ext cx="609600" cy="457200"/>
          </a:xfrm>
          <a:prstGeom prst="flowChartConnector">
            <a:avLst/>
          </a:prstGeom>
          <a:solidFill>
            <a:schemeClr val="bg1"/>
          </a:solidFill>
          <a:ln w="5715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55" name="AutoShape 56"/>
          <p:cNvSpPr>
            <a:spLocks noChangeArrowheads="1"/>
          </p:cNvSpPr>
          <p:nvPr/>
        </p:nvSpPr>
        <p:spPr bwMode="auto">
          <a:xfrm>
            <a:off x="3539067" y="1781960"/>
            <a:ext cx="609600" cy="457200"/>
          </a:xfrm>
          <a:prstGeom prst="flowChartConnector">
            <a:avLst/>
          </a:prstGeom>
          <a:solidFill>
            <a:schemeClr val="bg1"/>
          </a:solidFill>
          <a:ln w="57150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03200" y="152401"/>
            <a:ext cx="1168400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BÀI 2:</a:t>
            </a:r>
            <a:endParaRPr lang="en-US" sz="2400" b="1" dirty="0">
              <a:solidFill>
                <a:srgbClr val="FFFF0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790652"/>
      </p:ext>
    </p:extLst>
  </p:cSld>
  <p:clrMapOvr>
    <a:masterClrMapping/>
  </p:clrMapOvr>
  <p:transition>
    <p:strips dir="ld"/>
    <p:sndAc>
      <p:stSnd>
        <p:snd r:embed="rId4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4745" fill="hold"/>
                                        <p:tgtEl>
                                          <p:spTgt spid="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2"/>
                </p:tgtEl>
              </p:cMediaNode>
            </p:audio>
          </p:childTnLst>
        </p:cTn>
      </p:par>
    </p:tnLst>
    <p:bldLst>
      <p:bldP spid="23608" grpId="0" animBg="1"/>
      <p:bldP spid="23609" grpId="0" animBg="1"/>
      <p:bldP spid="23610" grpId="0" animBg="1"/>
      <p:bldP spid="23611" grpId="0" animBg="1"/>
      <p:bldP spid="54" grpId="0" animBg="1"/>
      <p:bldP spid="55" grpId="0" animBg="1"/>
      <p:bldP spid="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0" y="3595568"/>
            <a:ext cx="12192000" cy="30469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 dirty="0" smtClean="0">
                <a:solidFill>
                  <a:srgbClr val="0070C0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Một</a:t>
            </a: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phương</a:t>
            </a: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trình</a:t>
            </a: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bậc</a:t>
            </a: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nhất</a:t>
            </a: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một</a:t>
            </a: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ẩn</a:t>
            </a: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có</a:t>
            </a: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mấy</a:t>
            </a: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nghiệm</a:t>
            </a: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?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	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a)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Vô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nghiệm</a:t>
            </a:r>
            <a:endParaRPr lang="en-US" sz="2400" dirty="0" smtClean="0">
              <a:solidFill>
                <a:srgbClr val="0070C0"/>
              </a:solidFill>
              <a:latin typeface="Cambria Math" pitchFamily="18" charset="0"/>
              <a:ea typeface="Cambria Math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   b)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Luôn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có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một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nghiệm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duy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nhất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   c)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Có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vô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số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nghiệm</a:t>
            </a:r>
            <a:endParaRPr lang="en-US" sz="2400" dirty="0" smtClean="0">
              <a:solidFill>
                <a:srgbClr val="0070C0"/>
              </a:solidFill>
              <a:latin typeface="Cambria Math" pitchFamily="18" charset="0"/>
              <a:ea typeface="Cambria Math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   d)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Có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thể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vô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nghiệm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có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thể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có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một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nghiệm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duy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nhất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và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cũng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có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thể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có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vô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số</a:t>
            </a:r>
            <a:r>
              <a:rPr lang="en-US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nghiệm</a:t>
            </a:r>
            <a:endParaRPr lang="en-US" sz="2400" dirty="0">
              <a:solidFill>
                <a:srgbClr val="0070C0"/>
              </a:solidFill>
              <a:latin typeface=".VnTime" pitchFamily="34" charset="0"/>
            </a:endParaRPr>
          </a:p>
          <a:p>
            <a:pPr marL="342900" indent="-342900"/>
            <a:endParaRPr lang="en-US" sz="2400" dirty="0">
              <a:solidFill>
                <a:srgbClr val="0070C0"/>
              </a:solidFill>
              <a:latin typeface=".VnTime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0800" y="5676900"/>
            <a:ext cx="7112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0" y="685800"/>
            <a:ext cx="12192000" cy="76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TextBox 4"/>
          <p:cNvSpPr txBox="1"/>
          <p:nvPr/>
        </p:nvSpPr>
        <p:spPr>
          <a:xfrm>
            <a:off x="203200" y="152401"/>
            <a:ext cx="1168400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BÀI 3:</a:t>
            </a:r>
            <a:endParaRPr lang="en-US" sz="2400" b="1" dirty="0">
              <a:solidFill>
                <a:srgbClr val="FFFF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0" y="762000"/>
            <a:ext cx="12192000" cy="24929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6600FF"/>
                </a:solidFill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6600FF"/>
                </a:solidFill>
                <a:latin typeface="Cambria Math" pitchFamily="18" charset="0"/>
                <a:ea typeface="Cambria Math" pitchFamily="18" charset="0"/>
              </a:rPr>
              <a:t>Giải</a:t>
            </a:r>
            <a:r>
              <a:rPr lang="en-US" sz="2400" b="1" dirty="0" smtClean="0">
                <a:solidFill>
                  <a:srgbClr val="6600FF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6600FF"/>
                </a:solidFill>
                <a:latin typeface="Cambria Math" pitchFamily="18" charset="0"/>
                <a:ea typeface="Cambria Math" pitchFamily="18" charset="0"/>
              </a:rPr>
              <a:t>phương</a:t>
            </a:r>
            <a:r>
              <a:rPr lang="en-US" sz="2400" b="1" dirty="0" smtClean="0">
                <a:solidFill>
                  <a:srgbClr val="6600FF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6600FF"/>
                </a:solidFill>
                <a:latin typeface="Cambria Math" pitchFamily="18" charset="0"/>
                <a:ea typeface="Cambria Math" pitchFamily="18" charset="0"/>
              </a:rPr>
              <a:t>trình</a:t>
            </a:r>
            <a:r>
              <a:rPr lang="en-US" sz="2400" b="1" dirty="0" smtClean="0">
                <a:solidFill>
                  <a:srgbClr val="6600FF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rgbClr val="6600FF"/>
                </a:solidFill>
                <a:latin typeface="Cambria Math" pitchFamily="18" charset="0"/>
                <a:ea typeface="Cambria Math" pitchFamily="18" charset="0"/>
              </a:rPr>
              <a:t>sau</a:t>
            </a:r>
            <a:r>
              <a:rPr lang="en-US" sz="2400" b="1" dirty="0" smtClean="0">
                <a:solidFill>
                  <a:srgbClr val="6600FF"/>
                </a:solidFill>
                <a:latin typeface="Cambria Math" pitchFamily="18" charset="0"/>
                <a:ea typeface="Cambria Math" pitchFamily="18" charset="0"/>
              </a:rPr>
              <a:t>: 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2x + 1 = x - 5</a:t>
            </a:r>
            <a:r>
              <a:rPr lang="en-US" sz="2400" b="1" dirty="0" smtClean="0">
                <a:solidFill>
                  <a:srgbClr val="6600FF"/>
                </a:solidFill>
                <a:latin typeface="Cambria Math" pitchFamily="18" charset="0"/>
                <a:ea typeface="Cambria Math" pitchFamily="18" charset="0"/>
              </a:rPr>
              <a:t>			b</a:t>
            </a: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) 3(x + 1) = 13 – ( x + 2)</a:t>
            </a:r>
          </a:p>
          <a:p>
            <a:pPr marL="457200" indent="-457200">
              <a:spcBef>
                <a:spcPct val="50000"/>
              </a:spcBef>
              <a:buAutoNum type="alphaLcParenR" startAt="3"/>
            </a:pPr>
            <a:r>
              <a:rPr lang="en-US" sz="2400" b="1" dirty="0" smtClean="0">
                <a:solidFill>
                  <a:srgbClr val="6600FF"/>
                </a:solidFill>
                <a:latin typeface="Cambria Math" pitchFamily="18" charset="0"/>
                <a:ea typeface="Cambria Math" pitchFamily="18" charset="0"/>
              </a:rPr>
              <a:t>                                                              d) x + 2016 = x + 2016</a:t>
            </a:r>
          </a:p>
          <a:p>
            <a:pPr marL="457200" indent="-457200">
              <a:spcBef>
                <a:spcPct val="50000"/>
              </a:spcBef>
            </a:pPr>
            <a:r>
              <a:rPr lang="en-US" sz="2400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e) 2x + 1 = 2x -1</a:t>
            </a:r>
            <a:endParaRPr lang="en-US" sz="2400" dirty="0">
              <a:latin typeface=".VnTime" pitchFamily="34" charset="0"/>
            </a:endParaRPr>
          </a:p>
          <a:p>
            <a:pPr marL="342900" indent="-342900"/>
            <a:endParaRPr lang="en-US" sz="2400" b="1" dirty="0">
              <a:latin typeface=".VnTime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650" y="1797571"/>
            <a:ext cx="1996280" cy="58586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-101600" y="3200401"/>
            <a:ext cx="294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a) x = - 6 </a:t>
            </a:r>
            <a:endParaRPr lang="en-US" sz="24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28800" y="3200401"/>
            <a:ext cx="294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b) x = 2 </a:t>
            </a:r>
            <a:endParaRPr lang="en-US" sz="24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54400" y="3200401"/>
            <a:ext cx="25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c) x = 2 </a:t>
            </a:r>
            <a:endParaRPr lang="en-US" sz="24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1600" y="3200401"/>
            <a:ext cx="375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d) PT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vô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nghiệm</a:t>
            </a:r>
            <a:endParaRPr lang="en-US" sz="24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839200" y="3200401"/>
            <a:ext cx="375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d) PT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vô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nghiệm</a:t>
            </a:r>
            <a:endParaRPr lang="en-US" sz="24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711200" y="2895600"/>
            <a:ext cx="609600" cy="381000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71170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 animBg="1"/>
      <p:bldP spid="4" grpId="0" animBg="1"/>
      <p:bldP spid="5" grpId="0" animBg="1"/>
      <p:bldP spid="6" grpId="0" animBg="1"/>
      <p:bldP spid="9" grpId="0"/>
      <p:bldP spid="10" grpId="0"/>
      <p:bldP spid="11" grpId="0"/>
      <p:bldP spid="12" grpId="0"/>
      <p:bldP spid="13" grpId="0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711200" y="1352551"/>
            <a:ext cx="543984" cy="411163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100000">
                <a:srgbClr val="CCCC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36801" y="527050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04800" y="5715000"/>
            <a:ext cx="11582400" cy="946150"/>
          </a:xfrm>
          <a:prstGeom prst="rect">
            <a:avLst/>
          </a:prstGeom>
          <a:solidFill>
            <a:srgbClr val="F2F7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 ngang thứ nhất với gợi ý như sau:</a:t>
            </a:r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 trình: x</a:t>
            </a:r>
            <a:r>
              <a:rPr lang="en-US" sz="28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x(x + 3) = 6 đưa về dạng phương trình nào?</a:t>
            </a:r>
          </a:p>
        </p:txBody>
      </p:sp>
      <p:sp>
        <p:nvSpPr>
          <p:cNvPr id="13438" name="Rectangle 126"/>
          <p:cNvSpPr>
            <a:spLocks noChangeArrowheads="1"/>
          </p:cNvSpPr>
          <p:nvPr/>
        </p:nvSpPr>
        <p:spPr bwMode="auto">
          <a:xfrm>
            <a:off x="711200" y="1824038"/>
            <a:ext cx="543984" cy="411162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100000">
                <a:srgbClr val="CCCC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3439" name="Text Box 127"/>
          <p:cNvSpPr txBox="1">
            <a:spLocks noChangeArrowheads="1"/>
          </p:cNvSpPr>
          <p:nvPr/>
        </p:nvSpPr>
        <p:spPr bwMode="auto">
          <a:xfrm>
            <a:off x="508000" y="5715000"/>
            <a:ext cx="11480800" cy="946150"/>
          </a:xfrm>
          <a:prstGeom prst="rect">
            <a:avLst/>
          </a:prstGeom>
          <a:solidFill>
            <a:srgbClr val="F2F7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 ngang thứ hai với gợi ý như sau:</a:t>
            </a:r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 trình: x</a:t>
            </a:r>
            <a:r>
              <a:rPr lang="en-US" sz="28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–9 - 2x(x + 3) = 0 đưa về dạng phương trình nào?</a:t>
            </a:r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453" name="Rectangle 141"/>
          <p:cNvSpPr>
            <a:spLocks noChangeArrowheads="1"/>
          </p:cNvSpPr>
          <p:nvPr/>
        </p:nvSpPr>
        <p:spPr bwMode="auto">
          <a:xfrm>
            <a:off x="711200" y="2281238"/>
            <a:ext cx="543984" cy="411162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100000">
                <a:srgbClr val="CCCC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3454" name="Text Box 142"/>
          <p:cNvSpPr txBox="1">
            <a:spLocks noChangeArrowheads="1"/>
          </p:cNvSpPr>
          <p:nvPr/>
        </p:nvSpPr>
        <p:spPr bwMode="auto">
          <a:xfrm>
            <a:off x="609600" y="5791200"/>
            <a:ext cx="10769600" cy="946150"/>
          </a:xfrm>
          <a:prstGeom prst="rect">
            <a:avLst/>
          </a:prstGeom>
          <a:solidFill>
            <a:srgbClr val="F2F7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 ngang thứ ba với gợi ý như sau: Khi chuyển một hạng tử từ vế này sang vế kia ta phải làm gì ?</a:t>
            </a:r>
          </a:p>
        </p:txBody>
      </p:sp>
      <p:sp>
        <p:nvSpPr>
          <p:cNvPr id="13468" name="Rectangle 156"/>
          <p:cNvSpPr>
            <a:spLocks noChangeArrowheads="1"/>
          </p:cNvSpPr>
          <p:nvPr/>
        </p:nvSpPr>
        <p:spPr bwMode="auto">
          <a:xfrm>
            <a:off x="711200" y="2751138"/>
            <a:ext cx="543984" cy="411162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100000">
                <a:srgbClr val="CCCC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3469" name="Text Box 157"/>
          <p:cNvSpPr txBox="1">
            <a:spLocks noChangeArrowheads="1"/>
          </p:cNvSpPr>
          <p:nvPr/>
        </p:nvSpPr>
        <p:spPr bwMode="auto">
          <a:xfrm>
            <a:off x="609600" y="5486400"/>
            <a:ext cx="11074400" cy="954107"/>
          </a:xfrm>
          <a:prstGeom prst="rect">
            <a:avLst/>
          </a:prstGeom>
          <a:solidFill>
            <a:srgbClr val="F2F7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 ngang thứ tư với gợi ý như sau:</a:t>
            </a:r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 trình: (x + 2)(x + 3)(2x – 5)(x – 4)(3x + 1) (x</a:t>
            </a:r>
            <a:r>
              <a:rPr lang="en-US" sz="28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1) = 0                       có bao nhiêu nghiệm ?</a:t>
            </a:r>
          </a:p>
        </p:txBody>
      </p:sp>
      <p:sp>
        <p:nvSpPr>
          <p:cNvPr id="13483" name="Rectangle 171"/>
          <p:cNvSpPr>
            <a:spLocks noChangeArrowheads="1"/>
          </p:cNvSpPr>
          <p:nvPr/>
        </p:nvSpPr>
        <p:spPr bwMode="auto">
          <a:xfrm>
            <a:off x="711200" y="3225801"/>
            <a:ext cx="543984" cy="411163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100000">
                <a:srgbClr val="CCCC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3484" name="Text Box 172"/>
          <p:cNvSpPr txBox="1">
            <a:spLocks noChangeArrowheads="1"/>
          </p:cNvSpPr>
          <p:nvPr/>
        </p:nvSpPr>
        <p:spPr bwMode="auto">
          <a:xfrm>
            <a:off x="1117600" y="5715000"/>
            <a:ext cx="10058400" cy="946150"/>
          </a:xfrm>
          <a:prstGeom prst="rect">
            <a:avLst/>
          </a:prstGeom>
          <a:solidFill>
            <a:srgbClr val="F2F7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 ngang thứ năm với gợi ý như sau:</a:t>
            </a:r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Giải phương trình là tìm điều gì ?</a:t>
            </a:r>
          </a:p>
        </p:txBody>
      </p:sp>
      <p:sp>
        <p:nvSpPr>
          <p:cNvPr id="13498" name="Rectangle 186"/>
          <p:cNvSpPr>
            <a:spLocks noChangeArrowheads="1"/>
          </p:cNvSpPr>
          <p:nvPr/>
        </p:nvSpPr>
        <p:spPr bwMode="auto">
          <a:xfrm>
            <a:off x="711200" y="3708401"/>
            <a:ext cx="543984" cy="411163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100000">
                <a:srgbClr val="CCCC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3499" name="Text Box 187"/>
          <p:cNvSpPr txBox="1">
            <a:spLocks noChangeArrowheads="1"/>
          </p:cNvSpPr>
          <p:nvPr/>
        </p:nvSpPr>
        <p:spPr bwMode="auto">
          <a:xfrm>
            <a:off x="101600" y="5575300"/>
            <a:ext cx="11887200" cy="1282700"/>
          </a:xfrm>
          <a:prstGeom prst="rect">
            <a:avLst/>
          </a:prstGeom>
          <a:solidFill>
            <a:srgbClr val="F2F7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 ngang thứ sáu với gợi ý như sau:</a:t>
            </a:r>
            <a:r>
              <a:rPr lang="en-US" sz="26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 = a là một nghiệm của phương trình: A(x) = B(x) nếu khi thay vào phương trình thì giá trị của hai vế phương trình phải thoả mãn điều này</a:t>
            </a:r>
            <a:r>
              <a:rPr lang="en-US" sz="26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513" name="Rectangle 201"/>
          <p:cNvSpPr>
            <a:spLocks noChangeArrowheads="1"/>
          </p:cNvSpPr>
          <p:nvPr/>
        </p:nvSpPr>
        <p:spPr bwMode="auto">
          <a:xfrm>
            <a:off x="711200" y="4178301"/>
            <a:ext cx="543984" cy="411163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100000">
                <a:srgbClr val="CCCC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3514" name="Text Box 202"/>
          <p:cNvSpPr txBox="1">
            <a:spLocks noChangeArrowheads="1"/>
          </p:cNvSpPr>
          <p:nvPr/>
        </p:nvSpPr>
        <p:spPr bwMode="auto">
          <a:xfrm>
            <a:off x="1828800" y="5683250"/>
            <a:ext cx="9667876" cy="1031051"/>
          </a:xfrm>
          <a:prstGeom prst="rect">
            <a:avLst/>
          </a:prstGeom>
          <a:solidFill>
            <a:srgbClr val="F2F7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x</a:t>
            </a:r>
            <a:r>
              <a:rPr lang="en-US" sz="28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+ 1 = 0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28" name="Rectangle 216"/>
          <p:cNvSpPr>
            <a:spLocks noChangeArrowheads="1"/>
          </p:cNvSpPr>
          <p:nvPr/>
        </p:nvSpPr>
        <p:spPr bwMode="auto">
          <a:xfrm>
            <a:off x="711200" y="4629151"/>
            <a:ext cx="543984" cy="411163"/>
          </a:xfrm>
          <a:prstGeom prst="rect">
            <a:avLst/>
          </a:prstGeom>
          <a:gradFill rotWithShape="1">
            <a:gsLst>
              <a:gs pos="0">
                <a:srgbClr val="66FF33"/>
              </a:gs>
              <a:gs pos="100000">
                <a:srgbClr val="CCCC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3529" name="Text Box 217"/>
          <p:cNvSpPr txBox="1">
            <a:spLocks noChangeArrowheads="1"/>
          </p:cNvSpPr>
          <p:nvPr/>
        </p:nvSpPr>
        <p:spPr bwMode="auto">
          <a:xfrm>
            <a:off x="227543" y="5445178"/>
            <a:ext cx="11785600" cy="1373188"/>
          </a:xfrm>
          <a:prstGeom prst="rect">
            <a:avLst/>
          </a:prstGeom>
          <a:solidFill>
            <a:srgbClr val="F2F73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 ta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……………..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579" name="Group 267"/>
          <p:cNvGrpSpPr>
            <a:grpSpLocks/>
          </p:cNvGrpSpPr>
          <p:nvPr/>
        </p:nvGrpSpPr>
        <p:grpSpPr bwMode="auto">
          <a:xfrm>
            <a:off x="5158318" y="1352550"/>
            <a:ext cx="4639733" cy="457200"/>
            <a:chOff x="2725" y="912"/>
            <a:chExt cx="2192" cy="288"/>
          </a:xfrm>
        </p:grpSpPr>
        <p:sp>
          <p:nvSpPr>
            <p:cNvPr id="13322" name="AutoShape 1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91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3" name="AutoShape 1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91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4" name="AutoShape 1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91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5" name="AutoShape 1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67" y="91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6" name="AutoShape 1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84" y="91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7" name="AutoShape 1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299" y="91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28" name="AutoShape 1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614" y="91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580" name="Group 268"/>
          <p:cNvGrpSpPr>
            <a:grpSpLocks/>
          </p:cNvGrpSpPr>
          <p:nvPr/>
        </p:nvGrpSpPr>
        <p:grpSpPr bwMode="auto">
          <a:xfrm>
            <a:off x="4516967" y="1822450"/>
            <a:ext cx="2609851" cy="457200"/>
            <a:chOff x="2422" y="1208"/>
            <a:chExt cx="1233" cy="288"/>
          </a:xfrm>
        </p:grpSpPr>
        <p:sp>
          <p:nvSpPr>
            <p:cNvPr id="13335" name="AutoShape 2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422" y="120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6" name="AutoShape 2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120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7" name="AutoShape 2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120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8" name="AutoShape 2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120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581" name="Group 269"/>
          <p:cNvGrpSpPr>
            <a:grpSpLocks/>
          </p:cNvGrpSpPr>
          <p:nvPr/>
        </p:nvGrpSpPr>
        <p:grpSpPr bwMode="auto">
          <a:xfrm>
            <a:off x="3204633" y="2292350"/>
            <a:ext cx="3922184" cy="457200"/>
            <a:chOff x="1802" y="1504"/>
            <a:chExt cx="1853" cy="288"/>
          </a:xfrm>
        </p:grpSpPr>
        <p:sp>
          <p:nvSpPr>
            <p:cNvPr id="13348" name="AutoShape 3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802" y="15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49" name="AutoShape 3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117" y="15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0" name="AutoShape 3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422" y="15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1" name="AutoShape 3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15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2" name="AutoShape 4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15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53" name="AutoShape 4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15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582" name="Group 270"/>
          <p:cNvGrpSpPr>
            <a:grpSpLocks/>
          </p:cNvGrpSpPr>
          <p:nvPr/>
        </p:nvGrpSpPr>
        <p:grpSpPr bwMode="auto">
          <a:xfrm>
            <a:off x="5158317" y="2749550"/>
            <a:ext cx="5977467" cy="457200"/>
            <a:chOff x="2725" y="1792"/>
            <a:chExt cx="2824" cy="288"/>
          </a:xfrm>
        </p:grpSpPr>
        <p:sp>
          <p:nvSpPr>
            <p:cNvPr id="13361" name="AutoShape 4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179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2" name="AutoShape 5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179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3" name="AutoShape 5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179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4" name="AutoShape 5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67" y="179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5" name="AutoShape 5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84" y="179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6" name="AutoShape 5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299" y="179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7" name="AutoShape 5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614" y="179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8" name="AutoShape 5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929" y="179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69" name="AutoShape 5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5246" y="1792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583" name="Group 271"/>
          <p:cNvGrpSpPr>
            <a:grpSpLocks/>
          </p:cNvGrpSpPr>
          <p:nvPr/>
        </p:nvGrpSpPr>
        <p:grpSpPr bwMode="auto">
          <a:xfrm>
            <a:off x="1854200" y="3219450"/>
            <a:ext cx="5939367" cy="457200"/>
            <a:chOff x="1164" y="2088"/>
            <a:chExt cx="2806" cy="288"/>
          </a:xfrm>
        </p:grpSpPr>
        <p:sp>
          <p:nvSpPr>
            <p:cNvPr id="13374" name="AutoShape 6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164" y="208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5" name="AutoShape 6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479" y="208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6" name="AutoShape 6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796" y="208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7" name="AutoShape 6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117" y="208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8" name="AutoShape 6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422" y="208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79" name="AutoShape 6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208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0" name="AutoShape 6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208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1" name="AutoShape 6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208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2" name="AutoShape 7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67" y="2088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584" name="Group 272"/>
          <p:cNvGrpSpPr>
            <a:grpSpLocks/>
          </p:cNvGrpSpPr>
          <p:nvPr/>
        </p:nvGrpSpPr>
        <p:grpSpPr bwMode="auto">
          <a:xfrm>
            <a:off x="3871385" y="3689350"/>
            <a:ext cx="5259916" cy="457200"/>
            <a:chOff x="2117" y="2384"/>
            <a:chExt cx="2485" cy="288"/>
          </a:xfrm>
        </p:grpSpPr>
        <p:sp>
          <p:nvSpPr>
            <p:cNvPr id="13387" name="AutoShape 7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117" y="23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8" name="AutoShape 7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422" y="23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89" name="AutoShape 7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23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0" name="AutoShape 7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23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1" name="AutoShape 7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23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2" name="AutoShape 8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67" y="23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3" name="AutoShape 8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84" y="23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94" name="AutoShape 8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299" y="23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585" name="Group 273"/>
          <p:cNvGrpSpPr>
            <a:grpSpLocks/>
          </p:cNvGrpSpPr>
          <p:nvPr/>
        </p:nvGrpSpPr>
        <p:grpSpPr bwMode="auto">
          <a:xfrm>
            <a:off x="6485467" y="4159250"/>
            <a:ext cx="4650317" cy="457200"/>
            <a:chOff x="3352" y="2680"/>
            <a:chExt cx="2197" cy="288"/>
          </a:xfrm>
        </p:grpSpPr>
        <p:sp>
          <p:nvSpPr>
            <p:cNvPr id="13400" name="AutoShape 8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1" name="AutoShape 8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67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2" name="AutoShape 9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84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3" name="AutoShape 9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299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4" name="AutoShape 9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614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5" name="AutoShape 9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929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06" name="AutoShape 9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5246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82353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544" name="Group 232"/>
          <p:cNvGrpSpPr>
            <a:grpSpLocks/>
          </p:cNvGrpSpPr>
          <p:nvPr/>
        </p:nvGrpSpPr>
        <p:grpSpPr bwMode="auto">
          <a:xfrm>
            <a:off x="5132918" y="1352550"/>
            <a:ext cx="4639733" cy="457200"/>
            <a:chOff x="2725" y="1104"/>
            <a:chExt cx="2192" cy="288"/>
          </a:xfrm>
        </p:grpSpPr>
        <p:sp>
          <p:nvSpPr>
            <p:cNvPr id="13426" name="AutoShape 11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11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3427" name="AutoShape 11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11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3428" name="AutoShape 11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11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3429" name="AutoShape 11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67" y="11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  <p:sp>
          <p:nvSpPr>
            <p:cNvPr id="13430" name="AutoShape 11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84" y="11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  <p:sp>
          <p:nvSpPr>
            <p:cNvPr id="13431" name="AutoShape 11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299" y="11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3432" name="AutoShape 1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614" y="110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</p:grpSp>
      <p:grpSp>
        <p:nvGrpSpPr>
          <p:cNvPr id="13545" name="Group 233"/>
          <p:cNvGrpSpPr>
            <a:grpSpLocks/>
          </p:cNvGrpSpPr>
          <p:nvPr/>
        </p:nvGrpSpPr>
        <p:grpSpPr bwMode="auto">
          <a:xfrm>
            <a:off x="4491567" y="1824038"/>
            <a:ext cx="2609851" cy="457200"/>
            <a:chOff x="2422" y="1401"/>
            <a:chExt cx="1233" cy="288"/>
          </a:xfrm>
        </p:grpSpPr>
        <p:sp>
          <p:nvSpPr>
            <p:cNvPr id="13441" name="AutoShape 12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422" y="1401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13442" name="AutoShape 13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1401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</a:p>
          </p:txBody>
        </p:sp>
        <p:sp>
          <p:nvSpPr>
            <p:cNvPr id="13443" name="AutoShape 13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1401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3444" name="AutoShape 13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1401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</p:grpSp>
      <p:grpSp>
        <p:nvGrpSpPr>
          <p:cNvPr id="13546" name="Group 234"/>
          <p:cNvGrpSpPr>
            <a:grpSpLocks/>
          </p:cNvGrpSpPr>
          <p:nvPr/>
        </p:nvGrpSpPr>
        <p:grpSpPr bwMode="auto">
          <a:xfrm>
            <a:off x="3179233" y="2293938"/>
            <a:ext cx="3922184" cy="457200"/>
            <a:chOff x="1802" y="1697"/>
            <a:chExt cx="1853" cy="288"/>
          </a:xfrm>
        </p:grpSpPr>
        <p:sp>
          <p:nvSpPr>
            <p:cNvPr id="13456" name="AutoShape 14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802" y="1697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13457" name="AutoShape 14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117" y="1697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  <p:sp>
          <p:nvSpPr>
            <p:cNvPr id="13458" name="AutoShape 14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422" y="1697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</a:p>
          </p:txBody>
        </p:sp>
        <p:sp>
          <p:nvSpPr>
            <p:cNvPr id="13459" name="AutoShape 14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1697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13460" name="AutoShape 14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1697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3461" name="AutoShape 14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1697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</a:p>
          </p:txBody>
        </p:sp>
      </p:grpSp>
      <p:grpSp>
        <p:nvGrpSpPr>
          <p:cNvPr id="13547" name="Group 235"/>
          <p:cNvGrpSpPr>
            <a:grpSpLocks/>
          </p:cNvGrpSpPr>
          <p:nvPr/>
        </p:nvGrpSpPr>
        <p:grpSpPr bwMode="auto">
          <a:xfrm>
            <a:off x="5132917" y="2749550"/>
            <a:ext cx="5977467" cy="457200"/>
            <a:chOff x="2725" y="1984"/>
            <a:chExt cx="2824" cy="288"/>
          </a:xfrm>
        </p:grpSpPr>
        <p:sp>
          <p:nvSpPr>
            <p:cNvPr id="13471" name="AutoShape 15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19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3472" name="AutoShape 16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19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3473" name="AutoShape 16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19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sp>
          <p:nvSpPr>
            <p:cNvPr id="13474" name="AutoShape 16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67" y="19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  <p:sp>
          <p:nvSpPr>
            <p:cNvPr id="13475" name="AutoShape 16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84" y="19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</a:p>
          </p:txBody>
        </p:sp>
        <p:sp>
          <p:nvSpPr>
            <p:cNvPr id="13476" name="AutoShape 16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299" y="19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  <p:sp>
          <p:nvSpPr>
            <p:cNvPr id="13477" name="AutoShape 16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614" y="19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</a:p>
          </p:txBody>
        </p:sp>
        <p:sp>
          <p:nvSpPr>
            <p:cNvPr id="13478" name="AutoShape 16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929" y="19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13479" name="AutoShape 16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5246" y="1984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</p:grpSp>
      <p:grpSp>
        <p:nvGrpSpPr>
          <p:cNvPr id="13548" name="Group 236"/>
          <p:cNvGrpSpPr>
            <a:grpSpLocks/>
          </p:cNvGrpSpPr>
          <p:nvPr/>
        </p:nvGrpSpPr>
        <p:grpSpPr bwMode="auto">
          <a:xfrm>
            <a:off x="1828800" y="3219450"/>
            <a:ext cx="5939367" cy="457200"/>
            <a:chOff x="1164" y="2280"/>
            <a:chExt cx="2806" cy="288"/>
          </a:xfrm>
        </p:grpSpPr>
        <p:sp>
          <p:nvSpPr>
            <p:cNvPr id="13486" name="AutoShape 17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164" y="22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13487" name="AutoShape 17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479" y="22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3488" name="AutoShape 17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796" y="22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</a:p>
          </p:txBody>
        </p:sp>
        <p:sp>
          <p:nvSpPr>
            <p:cNvPr id="13489" name="AutoShape 17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117" y="22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  <p:sp>
          <p:nvSpPr>
            <p:cNvPr id="13490" name="AutoShape 17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422" y="22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</a:p>
          </p:txBody>
        </p:sp>
        <p:sp>
          <p:nvSpPr>
            <p:cNvPr id="13491" name="AutoShape 17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22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  <p:sp>
          <p:nvSpPr>
            <p:cNvPr id="13492" name="AutoShape 18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22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</a:p>
          </p:txBody>
        </p:sp>
        <p:sp>
          <p:nvSpPr>
            <p:cNvPr id="13493" name="AutoShape 18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22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13494" name="AutoShape 18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67" y="22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</p:grpSp>
      <p:grpSp>
        <p:nvGrpSpPr>
          <p:cNvPr id="13549" name="Group 237"/>
          <p:cNvGrpSpPr>
            <a:grpSpLocks/>
          </p:cNvGrpSpPr>
          <p:nvPr/>
        </p:nvGrpSpPr>
        <p:grpSpPr bwMode="auto">
          <a:xfrm>
            <a:off x="3845985" y="3689350"/>
            <a:ext cx="5259916" cy="457200"/>
            <a:chOff x="2117" y="2576"/>
            <a:chExt cx="2485" cy="288"/>
          </a:xfrm>
        </p:grpSpPr>
        <p:sp>
          <p:nvSpPr>
            <p:cNvPr id="13501" name="AutoShape 18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117" y="2576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3502" name="AutoShape 19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422" y="2576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3503" name="AutoShape 19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2725" y="2576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  <p:sp>
          <p:nvSpPr>
            <p:cNvPr id="13504" name="AutoShape 19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40" y="2576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</a:p>
          </p:txBody>
        </p:sp>
        <p:sp>
          <p:nvSpPr>
            <p:cNvPr id="13505" name="AutoShape 19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52" y="2576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  <p:sp>
          <p:nvSpPr>
            <p:cNvPr id="13506" name="AutoShape 19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67" y="2576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  <p:sp>
          <p:nvSpPr>
            <p:cNvPr id="13507" name="AutoShape 19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84" y="2576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3508" name="AutoShape 19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299" y="2576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</a:p>
          </p:txBody>
        </p:sp>
      </p:grpSp>
      <p:sp>
        <p:nvSpPr>
          <p:cNvPr id="13552" name="Text Box 240"/>
          <p:cNvSpPr txBox="1">
            <a:spLocks noChangeArrowheads="1"/>
          </p:cNvSpPr>
          <p:nvPr/>
        </p:nvSpPr>
        <p:spPr bwMode="auto">
          <a:xfrm>
            <a:off x="0" y="4953000"/>
            <a:ext cx="1219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giải phương trình ta cần vận dụng quy tắc này</a:t>
            </a:r>
          </a:p>
        </p:txBody>
      </p:sp>
      <p:sp>
        <p:nvSpPr>
          <p:cNvPr id="13553" name="WordArt 241"/>
          <p:cNvSpPr>
            <a:spLocks noChangeArrowheads="1" noChangeShapeType="1" noTextEdit="1"/>
          </p:cNvSpPr>
          <p:nvPr/>
        </p:nvSpPr>
        <p:spPr bwMode="auto">
          <a:xfrm>
            <a:off x="2743200" y="0"/>
            <a:ext cx="7518400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Ô CHỮ</a:t>
            </a:r>
            <a:endParaRPr lang="en-US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13" name="AutoShape 10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22701" y="4598623"/>
            <a:ext cx="641351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14" name="AutoShape 10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489451" y="4598623"/>
            <a:ext cx="641349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15" name="AutoShape 10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49851" y="4598623"/>
            <a:ext cx="641349" cy="457200"/>
          </a:xfrm>
          <a:prstGeom prst="actionButtonBlank">
            <a:avLst/>
          </a:pr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82353"/>
                  <a:invGamma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16" name="AutoShape 10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816601" y="4598623"/>
            <a:ext cx="641351" cy="457200"/>
          </a:xfrm>
          <a:prstGeom prst="actionButtonBlank">
            <a:avLst/>
          </a:pr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82353"/>
                  <a:invGamma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17" name="AutoShape 10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87584" y="4598623"/>
            <a:ext cx="641349" cy="457200"/>
          </a:xfrm>
          <a:prstGeom prst="actionButtonBlank">
            <a:avLst/>
          </a:pr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82353"/>
                  <a:invGamma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18" name="AutoShape 10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154334" y="4598623"/>
            <a:ext cx="641351" cy="457200"/>
          </a:xfrm>
          <a:prstGeom prst="actionButtonBlank">
            <a:avLst/>
          </a:pr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82353"/>
                  <a:invGamma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19" name="AutoShape 10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821084" y="4598623"/>
            <a:ext cx="641349" cy="457200"/>
          </a:xfrm>
          <a:prstGeom prst="actionButtonBlank">
            <a:avLst/>
          </a:pr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82353"/>
                  <a:invGamma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54" name="AutoShape 2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477251" y="4598623"/>
            <a:ext cx="641349" cy="457200"/>
          </a:xfrm>
          <a:prstGeom prst="actionButtonBlank">
            <a:avLst/>
          </a:pr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82353"/>
                  <a:invGamma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55" name="AutoShape 24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144001" y="4598623"/>
            <a:ext cx="641351" cy="457200"/>
          </a:xfrm>
          <a:prstGeom prst="actionButtonBlank">
            <a:avLst/>
          </a:pr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82353"/>
                  <a:invGamma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56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176001" y="4152900"/>
            <a:ext cx="641351" cy="457200"/>
          </a:xfrm>
          <a:prstGeom prst="actionButtonBlank">
            <a:avLst/>
          </a:prstGeom>
          <a:gradFill rotWithShape="1">
            <a:gsLst>
              <a:gs pos="0">
                <a:srgbClr val="00FF00"/>
              </a:gs>
              <a:gs pos="100000">
                <a:srgbClr val="00FF00">
                  <a:gamma/>
                  <a:shade val="82353"/>
                  <a:invGamma/>
                </a:srgbClr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57" name="AutoShape 24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471151" y="4614863"/>
            <a:ext cx="641349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569" name="Group 257"/>
          <p:cNvGrpSpPr>
            <a:grpSpLocks/>
          </p:cNvGrpSpPr>
          <p:nvPr/>
        </p:nvGrpSpPr>
        <p:grpSpPr bwMode="auto">
          <a:xfrm>
            <a:off x="3759201" y="4572000"/>
            <a:ext cx="9334500" cy="457200"/>
            <a:chOff x="1779" y="2967"/>
            <a:chExt cx="4410" cy="288"/>
          </a:xfrm>
        </p:grpSpPr>
        <p:grpSp>
          <p:nvGrpSpPr>
            <p:cNvPr id="13551" name="Group 239"/>
            <p:cNvGrpSpPr>
              <a:grpSpLocks/>
            </p:cNvGrpSpPr>
            <p:nvPr/>
          </p:nvGrpSpPr>
          <p:grpSpPr bwMode="auto">
            <a:xfrm>
              <a:off x="1779" y="2967"/>
              <a:ext cx="2192" cy="288"/>
              <a:chOff x="2725" y="3168"/>
              <a:chExt cx="2192" cy="288"/>
            </a:xfrm>
          </p:grpSpPr>
          <p:sp>
            <p:nvSpPr>
              <p:cNvPr id="13531" name="AutoShape 219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25" y="3168"/>
                <a:ext cx="303" cy="28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99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b="1">
                  <a:solidFill>
                    <a:srgbClr val="0000FF"/>
                  </a:solidFill>
                  <a:latin typeface="Arial" charset="0"/>
                </a:endParaRPr>
              </a:p>
            </p:txBody>
          </p:sp>
          <p:sp>
            <p:nvSpPr>
              <p:cNvPr id="13532" name="AutoShape 220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040" y="3168"/>
                <a:ext cx="303" cy="28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99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b="1">
                  <a:solidFill>
                    <a:srgbClr val="0000FF"/>
                  </a:solidFill>
                  <a:latin typeface="Arial" charset="0"/>
                </a:endParaRPr>
              </a:p>
            </p:txBody>
          </p:sp>
          <p:sp>
            <p:nvSpPr>
              <p:cNvPr id="13533" name="AutoShape 221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352" y="3168"/>
                <a:ext cx="303" cy="288"/>
              </a:xfrm>
              <a:prstGeom prst="actionButtonBlank">
                <a:avLst/>
              </a:prstGeom>
              <a:gradFill rotWithShape="1">
                <a:gsLst>
                  <a:gs pos="0">
                    <a:srgbClr val="CC9900"/>
                  </a:gs>
                  <a:gs pos="50000">
                    <a:srgbClr val="FFCC66"/>
                  </a:gs>
                  <a:gs pos="100000">
                    <a:srgbClr val="CC99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D</a:t>
                </a:r>
              </a:p>
            </p:txBody>
          </p:sp>
          <p:sp>
            <p:nvSpPr>
              <p:cNvPr id="13534" name="AutoShape 222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667" y="3168"/>
                <a:ext cx="303" cy="288"/>
              </a:xfrm>
              <a:prstGeom prst="actionButtonBlank">
                <a:avLst/>
              </a:prstGeom>
              <a:gradFill rotWithShape="1">
                <a:gsLst>
                  <a:gs pos="0">
                    <a:srgbClr val="CC9900"/>
                  </a:gs>
                  <a:gs pos="50000">
                    <a:srgbClr val="FFCC66"/>
                  </a:gs>
                  <a:gs pos="100000">
                    <a:srgbClr val="CC99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I</a:t>
                </a:r>
              </a:p>
            </p:txBody>
          </p:sp>
          <p:sp>
            <p:nvSpPr>
              <p:cNvPr id="13535" name="AutoShape 223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984" y="3168"/>
                <a:ext cx="303" cy="288"/>
              </a:xfrm>
              <a:prstGeom prst="actionButtonBlank">
                <a:avLst/>
              </a:prstGeom>
              <a:gradFill rotWithShape="1">
                <a:gsLst>
                  <a:gs pos="0">
                    <a:srgbClr val="CC9900"/>
                  </a:gs>
                  <a:gs pos="50000">
                    <a:srgbClr val="FFCC66"/>
                  </a:gs>
                  <a:gs pos="100000">
                    <a:srgbClr val="CC99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E</a:t>
                </a:r>
              </a:p>
            </p:txBody>
          </p:sp>
          <p:sp>
            <p:nvSpPr>
              <p:cNvPr id="13536" name="AutoShape 224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299" y="3168"/>
                <a:ext cx="303" cy="288"/>
              </a:xfrm>
              <a:prstGeom prst="actionButtonBlank">
                <a:avLst/>
              </a:prstGeom>
              <a:gradFill rotWithShape="1">
                <a:gsLst>
                  <a:gs pos="0">
                    <a:srgbClr val="CC9900"/>
                  </a:gs>
                  <a:gs pos="50000">
                    <a:srgbClr val="FFCC66"/>
                  </a:gs>
                  <a:gs pos="100000">
                    <a:srgbClr val="CC99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U</a:t>
                </a:r>
              </a:p>
            </p:txBody>
          </p:sp>
          <p:sp>
            <p:nvSpPr>
              <p:cNvPr id="13537" name="AutoShape 225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614" y="3168"/>
                <a:ext cx="303" cy="288"/>
              </a:xfrm>
              <a:prstGeom prst="actionButtonBlank">
                <a:avLst/>
              </a:prstGeom>
              <a:gradFill rotWithShape="1">
                <a:gsLst>
                  <a:gs pos="0">
                    <a:srgbClr val="CC9900"/>
                  </a:gs>
                  <a:gs pos="50000">
                    <a:srgbClr val="FFCC66"/>
                  </a:gs>
                  <a:gs pos="100000">
                    <a:srgbClr val="CC99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K</a:t>
                </a:r>
                <a:endParaRPr lang="en-US" sz="2800" b="1">
                  <a:solidFill>
                    <a:srgbClr val="0000FF"/>
                  </a:solidFill>
                  <a:latin typeface="Arial" charset="0"/>
                </a:endParaRPr>
              </a:p>
            </p:txBody>
          </p:sp>
        </p:grpSp>
        <p:grpSp>
          <p:nvGrpSpPr>
            <p:cNvPr id="13561" name="Group 249"/>
            <p:cNvGrpSpPr>
              <a:grpSpLocks/>
            </p:cNvGrpSpPr>
            <p:nvPr/>
          </p:nvGrpSpPr>
          <p:grpSpPr bwMode="auto">
            <a:xfrm>
              <a:off x="3984" y="2967"/>
              <a:ext cx="2205" cy="288"/>
              <a:chOff x="2725" y="3168"/>
              <a:chExt cx="2192" cy="288"/>
            </a:xfrm>
          </p:grpSpPr>
          <p:sp>
            <p:nvSpPr>
              <p:cNvPr id="13562" name="AutoShape 250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25" y="3168"/>
                <a:ext cx="303" cy="288"/>
              </a:xfrm>
              <a:prstGeom prst="actionButtonBlank">
                <a:avLst/>
              </a:prstGeom>
              <a:gradFill rotWithShape="1">
                <a:gsLst>
                  <a:gs pos="0">
                    <a:srgbClr val="CC9900"/>
                  </a:gs>
                  <a:gs pos="50000">
                    <a:srgbClr val="FFCC66"/>
                  </a:gs>
                  <a:gs pos="100000">
                    <a:srgbClr val="CC99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I</a:t>
                </a:r>
              </a:p>
            </p:txBody>
          </p:sp>
          <p:sp>
            <p:nvSpPr>
              <p:cNvPr id="13563" name="AutoShape 251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040" y="3168"/>
                <a:ext cx="303" cy="288"/>
              </a:xfrm>
              <a:prstGeom prst="actionButtonBlank">
                <a:avLst/>
              </a:prstGeom>
              <a:gradFill rotWithShape="1">
                <a:gsLst>
                  <a:gs pos="0">
                    <a:srgbClr val="CC9900"/>
                  </a:gs>
                  <a:gs pos="50000">
                    <a:srgbClr val="FFCC66"/>
                  </a:gs>
                  <a:gs pos="100000">
                    <a:srgbClr val="CC99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E</a:t>
                </a:r>
              </a:p>
            </p:txBody>
          </p:sp>
          <p:sp>
            <p:nvSpPr>
              <p:cNvPr id="13564" name="AutoShape 252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352" y="3168"/>
                <a:ext cx="303" cy="288"/>
              </a:xfrm>
              <a:prstGeom prst="actionButtonBlank">
                <a:avLst/>
              </a:prstGeom>
              <a:gradFill rotWithShape="1">
                <a:gsLst>
                  <a:gs pos="0">
                    <a:srgbClr val="CC9900"/>
                  </a:gs>
                  <a:gs pos="50000">
                    <a:srgbClr val="FFCC66"/>
                  </a:gs>
                  <a:gs pos="100000">
                    <a:srgbClr val="CC99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N</a:t>
                </a:r>
              </a:p>
            </p:txBody>
          </p:sp>
          <p:sp>
            <p:nvSpPr>
              <p:cNvPr id="13565" name="AutoShape 253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667" y="3168"/>
                <a:ext cx="303" cy="28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99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b="1">
                  <a:solidFill>
                    <a:srgbClr val="0000FF"/>
                  </a:solidFill>
                  <a:latin typeface="Arial" charset="0"/>
                </a:endParaRPr>
              </a:p>
            </p:txBody>
          </p:sp>
          <p:sp>
            <p:nvSpPr>
              <p:cNvPr id="13566" name="AutoShape 254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984" y="3168"/>
                <a:ext cx="303" cy="28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99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b="1">
                  <a:solidFill>
                    <a:srgbClr val="0000FF"/>
                  </a:solidFill>
                  <a:latin typeface="Arial" charset="0"/>
                </a:endParaRPr>
              </a:p>
            </p:txBody>
          </p:sp>
          <p:sp>
            <p:nvSpPr>
              <p:cNvPr id="13567" name="AutoShape 255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299" y="3168"/>
                <a:ext cx="303" cy="28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99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b="1">
                  <a:solidFill>
                    <a:srgbClr val="0000FF"/>
                  </a:solidFill>
                  <a:latin typeface="Arial" charset="0"/>
                </a:endParaRPr>
              </a:p>
            </p:txBody>
          </p:sp>
          <p:sp>
            <p:nvSpPr>
              <p:cNvPr id="13568" name="AutoShape 256">
                <a:hlinkClick r:id="" action="ppaction://noaction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614" y="3168"/>
                <a:ext cx="303" cy="28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99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800" b="1">
                  <a:solidFill>
                    <a:srgbClr val="0000FF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3589" name="Group 277"/>
          <p:cNvGrpSpPr>
            <a:grpSpLocks/>
          </p:cNvGrpSpPr>
          <p:nvPr/>
        </p:nvGrpSpPr>
        <p:grpSpPr bwMode="auto">
          <a:xfrm>
            <a:off x="6460068" y="4152900"/>
            <a:ext cx="5348817" cy="463550"/>
            <a:chOff x="3052" y="2676"/>
            <a:chExt cx="2527" cy="292"/>
          </a:xfrm>
        </p:grpSpPr>
        <p:sp>
          <p:nvSpPr>
            <p:cNvPr id="13516" name="AutoShape 20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052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</a:p>
          </p:txBody>
        </p:sp>
        <p:sp>
          <p:nvSpPr>
            <p:cNvPr id="13517" name="AutoShape 20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367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  <p:sp>
          <p:nvSpPr>
            <p:cNvPr id="13518" name="AutoShape 20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684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  <p:sp>
          <p:nvSpPr>
            <p:cNvPr id="13519" name="AutoShape 207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3999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</a:p>
          </p:txBody>
        </p:sp>
        <p:sp>
          <p:nvSpPr>
            <p:cNvPr id="13520" name="AutoShape 208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644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</a:p>
          </p:txBody>
        </p:sp>
        <p:sp>
          <p:nvSpPr>
            <p:cNvPr id="13521" name="AutoShape 20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959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13587" name="AutoShape 27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5276" y="2680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  <p:sp>
          <p:nvSpPr>
            <p:cNvPr id="13588" name="AutoShape 27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317" y="2676"/>
              <a:ext cx="303" cy="288"/>
            </a:xfrm>
            <a:prstGeom prst="actionButtonBlank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CC66"/>
                </a:gs>
                <a:gs pos="100000">
                  <a:srgbClr val="CC99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</p:grpSp>
      <p:grpSp>
        <p:nvGrpSpPr>
          <p:cNvPr id="13590" name="Group 278"/>
          <p:cNvGrpSpPr>
            <a:grpSpLocks/>
          </p:cNvGrpSpPr>
          <p:nvPr/>
        </p:nvGrpSpPr>
        <p:grpSpPr bwMode="auto">
          <a:xfrm>
            <a:off x="6426200" y="1352550"/>
            <a:ext cx="635000" cy="3714750"/>
            <a:chOff x="192" y="912"/>
            <a:chExt cx="300" cy="2388"/>
          </a:xfrm>
        </p:grpSpPr>
        <p:sp>
          <p:nvSpPr>
            <p:cNvPr id="13591" name="AutoShape 279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92" y="912"/>
              <a:ext cx="300" cy="288"/>
            </a:xfrm>
            <a:prstGeom prst="actionButtonBlank">
              <a:avLst/>
            </a:prstGeom>
            <a:gradFill rotWithShape="1">
              <a:gsLst>
                <a:gs pos="0">
                  <a:srgbClr val="99CC00">
                    <a:gamma/>
                    <a:shade val="63529"/>
                    <a:invGamma/>
                  </a:srgbClr>
                </a:gs>
                <a:gs pos="50000">
                  <a:srgbClr val="99CC00"/>
                </a:gs>
                <a:gs pos="100000">
                  <a:srgbClr val="99CC00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3592" name="AutoShape 28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92" y="1212"/>
              <a:ext cx="300" cy="288"/>
            </a:xfrm>
            <a:prstGeom prst="actionButtonBlank">
              <a:avLst/>
            </a:prstGeom>
            <a:gradFill rotWithShape="1">
              <a:gsLst>
                <a:gs pos="0">
                  <a:srgbClr val="99CC00">
                    <a:gamma/>
                    <a:shade val="63529"/>
                    <a:invGamma/>
                  </a:srgbClr>
                </a:gs>
                <a:gs pos="50000">
                  <a:srgbClr val="99CC00"/>
                </a:gs>
                <a:gs pos="100000">
                  <a:srgbClr val="99CC00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  <p:sp>
          <p:nvSpPr>
            <p:cNvPr id="13593" name="AutoShape 281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92" y="1512"/>
              <a:ext cx="300" cy="288"/>
            </a:xfrm>
            <a:prstGeom prst="actionButtonBlank">
              <a:avLst/>
            </a:prstGeom>
            <a:gradFill rotWithShape="1">
              <a:gsLst>
                <a:gs pos="0">
                  <a:srgbClr val="99CC00">
                    <a:gamma/>
                    <a:shade val="63529"/>
                    <a:invGamma/>
                  </a:srgbClr>
                </a:gs>
                <a:gs pos="50000">
                  <a:srgbClr val="99CC00"/>
                </a:gs>
                <a:gs pos="100000">
                  <a:srgbClr val="99CC00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</a:p>
          </p:txBody>
        </p:sp>
        <p:sp>
          <p:nvSpPr>
            <p:cNvPr id="13594" name="AutoShape 282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92" y="1812"/>
              <a:ext cx="300" cy="288"/>
            </a:xfrm>
            <a:prstGeom prst="actionButtonBlank">
              <a:avLst/>
            </a:prstGeom>
            <a:gradFill rotWithShape="1">
              <a:gsLst>
                <a:gs pos="0">
                  <a:srgbClr val="99CC00">
                    <a:gamma/>
                    <a:shade val="63529"/>
                    <a:invGamma/>
                  </a:srgbClr>
                </a:gs>
                <a:gs pos="50000">
                  <a:srgbClr val="99CC00"/>
                </a:gs>
                <a:gs pos="100000">
                  <a:srgbClr val="99CC00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sp>
          <p:nvSpPr>
            <p:cNvPr id="13595" name="AutoShape 283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92" y="2112"/>
              <a:ext cx="300" cy="288"/>
            </a:xfrm>
            <a:prstGeom prst="actionButtonBlank">
              <a:avLst/>
            </a:prstGeom>
            <a:gradFill rotWithShape="1">
              <a:gsLst>
                <a:gs pos="0">
                  <a:srgbClr val="99CC00">
                    <a:gamma/>
                    <a:shade val="63529"/>
                    <a:invGamma/>
                  </a:srgbClr>
                </a:gs>
                <a:gs pos="50000">
                  <a:srgbClr val="99CC00"/>
                </a:gs>
                <a:gs pos="100000">
                  <a:srgbClr val="99CC00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13596" name="AutoShape 284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92" y="2412"/>
              <a:ext cx="300" cy="288"/>
            </a:xfrm>
            <a:prstGeom prst="actionButtonBlank">
              <a:avLst/>
            </a:prstGeom>
            <a:gradFill rotWithShape="1">
              <a:gsLst>
                <a:gs pos="0">
                  <a:srgbClr val="99CC00">
                    <a:gamma/>
                    <a:shade val="63529"/>
                    <a:invGamma/>
                  </a:srgbClr>
                </a:gs>
                <a:gs pos="50000">
                  <a:srgbClr val="99CC00"/>
                </a:gs>
                <a:gs pos="100000">
                  <a:srgbClr val="99CC00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  <p:sp>
          <p:nvSpPr>
            <p:cNvPr id="13597" name="AutoShape 285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92" y="2712"/>
              <a:ext cx="300" cy="288"/>
            </a:xfrm>
            <a:prstGeom prst="actionButtonBlank">
              <a:avLst/>
            </a:prstGeom>
            <a:gradFill rotWithShape="1">
              <a:gsLst>
                <a:gs pos="0">
                  <a:srgbClr val="99CC00">
                    <a:gamma/>
                    <a:shade val="63529"/>
                    <a:invGamma/>
                  </a:srgbClr>
                </a:gs>
                <a:gs pos="50000">
                  <a:srgbClr val="99CC00"/>
                </a:gs>
                <a:gs pos="100000">
                  <a:srgbClr val="99CC00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</a:p>
          </p:txBody>
        </p:sp>
        <p:sp>
          <p:nvSpPr>
            <p:cNvPr id="13598" name="AutoShape 286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192" y="3012"/>
              <a:ext cx="300" cy="288"/>
            </a:xfrm>
            <a:prstGeom prst="actionButtonBlank">
              <a:avLst/>
            </a:prstGeom>
            <a:gradFill rotWithShape="1">
              <a:gsLst>
                <a:gs pos="0">
                  <a:srgbClr val="99CC00">
                    <a:gamma/>
                    <a:shade val="63529"/>
                    <a:invGamma/>
                  </a:srgbClr>
                </a:gs>
                <a:gs pos="50000">
                  <a:srgbClr val="99CC00"/>
                </a:gs>
                <a:gs pos="100000">
                  <a:srgbClr val="99CC00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</p:grpSp>
      <p:pic>
        <p:nvPicPr>
          <p:cNvPr id="13609" name="Picture 297" descr="atom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0"/>
            <a:ext cx="15240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648" name="AutoShape 336">
            <a:hlinkClick r:id="" action="ppaction://noaction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11277600" y="6629400"/>
            <a:ext cx="914400" cy="228600"/>
          </a:xfrm>
          <a:prstGeom prst="actionButtonSound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29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33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1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4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3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3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3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3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34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 nodeType="clickPar">
                      <p:stCondLst>
                        <p:cond delay="0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13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34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34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3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3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3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5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34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13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13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13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3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13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13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68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134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 nodeType="clickPar">
                      <p:stCondLst>
                        <p:cond delay="0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13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13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13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3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13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13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83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34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 nodeType="clickPar">
                      <p:stCondLst>
                        <p:cond delay="0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134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134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134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13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13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98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35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 nodeType="clickPar">
                      <p:stCondLst>
                        <p:cond delay="0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13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13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13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1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13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13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13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135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 nodeType="clickPar">
                      <p:stCondLst>
                        <p:cond delay="0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3" dur="80"/>
                                        <p:tgtEl>
                                          <p:spTgt spid="135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4" dur="80"/>
                                        <p:tgtEl>
                                          <p:spTgt spid="135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80"/>
                                        <p:tgtEl>
                                          <p:spTgt spid="135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1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13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13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28"/>
                  </p:tgtEl>
                </p:cond>
              </p:nextCondLst>
            </p:seq>
          </p:childTnLst>
        </p:cTn>
      </p:par>
    </p:tnLst>
    <p:bldLst>
      <p:bldP spid="13319" grpId="0" animBg="1"/>
      <p:bldP spid="13319" grpId="1" animBg="1"/>
      <p:bldP spid="13439" grpId="0" animBg="1"/>
      <p:bldP spid="13439" grpId="1" animBg="1"/>
      <p:bldP spid="13454" grpId="0" animBg="1"/>
      <p:bldP spid="13454" grpId="1" animBg="1"/>
      <p:bldP spid="13469" grpId="0" animBg="1"/>
      <p:bldP spid="13469" grpId="1" animBg="1"/>
      <p:bldP spid="13484" grpId="0" animBg="1"/>
      <p:bldP spid="13484" grpId="1" animBg="1"/>
      <p:bldP spid="13499" grpId="0" animBg="1"/>
      <p:bldP spid="13499" grpId="1" animBg="1"/>
      <p:bldP spid="13514" grpId="0" animBg="1"/>
      <p:bldP spid="13514" grpId="1" animBg="1"/>
      <p:bldP spid="13529" grpId="0" animBg="1"/>
      <p:bldP spid="13529" grpId="1" animBg="1"/>
      <p:bldP spid="135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371600" y="297305"/>
            <a:ext cx="9042400" cy="6413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314794" y="1106775"/>
            <a:ext cx="11552404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FontTx/>
              <a:buChar char="-"/>
            </a:pP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Học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thuộc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các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khái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niệm</a:t>
            </a:r>
            <a:r>
              <a:rPr lang="en-US" sz="3200" dirty="0" smtClean="0">
                <a:solidFill>
                  <a:srgbClr val="0000FF"/>
                </a:solidFill>
              </a:rPr>
              <a:t>, </a:t>
            </a:r>
            <a:r>
              <a:rPr lang="en-US" sz="3200" dirty="0" err="1" smtClean="0">
                <a:solidFill>
                  <a:srgbClr val="0000FF"/>
                </a:solidFill>
              </a:rPr>
              <a:t>định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nghĩa</a:t>
            </a:r>
            <a:r>
              <a:rPr lang="en-US" sz="3200" dirty="0" smtClean="0">
                <a:solidFill>
                  <a:srgbClr val="0000FF"/>
                </a:solidFill>
              </a:rPr>
              <a:t>, </a:t>
            </a:r>
            <a:r>
              <a:rPr lang="en-US" sz="3200" dirty="0" err="1" smtClean="0">
                <a:solidFill>
                  <a:srgbClr val="0000FF"/>
                </a:solidFill>
              </a:rPr>
              <a:t>quy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tắc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trong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bài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học</a:t>
            </a:r>
            <a:r>
              <a:rPr lang="en-US" sz="3200" dirty="0" smtClean="0">
                <a:solidFill>
                  <a:srgbClr val="0000FF"/>
                </a:solidFill>
              </a:rPr>
              <a:t>.</a:t>
            </a:r>
          </a:p>
          <a:p>
            <a:pPr algn="just" eaLnBrk="1" hangingPunct="1">
              <a:buFontTx/>
              <a:buChar char="-"/>
            </a:pP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Giải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thành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thạo</a:t>
            </a:r>
            <a:r>
              <a:rPr lang="en-US" sz="3200" dirty="0" smtClean="0">
                <a:solidFill>
                  <a:srgbClr val="0000FF"/>
                </a:solidFill>
              </a:rPr>
              <a:t> PT </a:t>
            </a:r>
            <a:r>
              <a:rPr lang="en-US" sz="3200" dirty="0" err="1" smtClean="0">
                <a:solidFill>
                  <a:srgbClr val="0000FF"/>
                </a:solidFill>
              </a:rPr>
              <a:t>bậc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nhất</a:t>
            </a:r>
            <a:r>
              <a:rPr lang="en-US" sz="3200" dirty="0" smtClean="0">
                <a:solidFill>
                  <a:srgbClr val="0000FF"/>
                </a:solidFill>
              </a:rPr>
              <a:t> 1 </a:t>
            </a:r>
            <a:r>
              <a:rPr lang="en-US" sz="3200" dirty="0" err="1" smtClean="0">
                <a:solidFill>
                  <a:srgbClr val="0000FF"/>
                </a:solidFill>
              </a:rPr>
              <a:t>ẩn</a:t>
            </a:r>
            <a:r>
              <a:rPr lang="en-US" sz="3200" dirty="0" smtClean="0">
                <a:solidFill>
                  <a:srgbClr val="0000FF"/>
                </a:solidFill>
              </a:rPr>
              <a:t>, PT </a:t>
            </a:r>
            <a:r>
              <a:rPr lang="en-US" sz="3200" dirty="0" err="1" smtClean="0">
                <a:solidFill>
                  <a:srgbClr val="0000FF"/>
                </a:solidFill>
              </a:rPr>
              <a:t>đưa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được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về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dạng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bậc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nhất</a:t>
            </a:r>
            <a:r>
              <a:rPr lang="en-US" sz="3200" dirty="0" smtClean="0">
                <a:solidFill>
                  <a:srgbClr val="0000FF"/>
                </a:solidFill>
              </a:rPr>
              <a:t> 1 </a:t>
            </a:r>
            <a:r>
              <a:rPr lang="en-US" sz="3200" dirty="0" err="1" smtClean="0">
                <a:solidFill>
                  <a:srgbClr val="0000FF"/>
                </a:solidFill>
              </a:rPr>
              <a:t>ẩn</a:t>
            </a:r>
            <a:r>
              <a:rPr lang="en-US" sz="3200" dirty="0" smtClean="0">
                <a:solidFill>
                  <a:srgbClr val="0000FF"/>
                </a:solidFill>
              </a:rPr>
              <a:t>, PT </a:t>
            </a:r>
            <a:r>
              <a:rPr lang="en-US" sz="3200" dirty="0" err="1" smtClean="0">
                <a:solidFill>
                  <a:srgbClr val="0000FF"/>
                </a:solidFill>
              </a:rPr>
              <a:t>tích</a:t>
            </a:r>
            <a:r>
              <a:rPr lang="en-US" sz="3200" dirty="0" smtClean="0">
                <a:solidFill>
                  <a:srgbClr val="0000FF"/>
                </a:solidFill>
              </a:rPr>
              <a:t>, PT </a:t>
            </a:r>
            <a:r>
              <a:rPr lang="en-US" sz="3200" dirty="0" err="1" smtClean="0">
                <a:solidFill>
                  <a:srgbClr val="0000FF"/>
                </a:solidFill>
              </a:rPr>
              <a:t>chứa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ẩn</a:t>
            </a:r>
            <a:r>
              <a:rPr lang="en-US" sz="3200" dirty="0" smtClean="0">
                <a:solidFill>
                  <a:srgbClr val="0000FF"/>
                </a:solidFill>
              </a:rPr>
              <a:t> ở </a:t>
            </a:r>
            <a:r>
              <a:rPr lang="en-US" sz="3200" dirty="0" err="1" smtClean="0">
                <a:solidFill>
                  <a:srgbClr val="0000FF"/>
                </a:solidFill>
              </a:rPr>
              <a:t>mẫu</a:t>
            </a:r>
            <a:r>
              <a:rPr lang="en-US" sz="3200" dirty="0" smtClean="0">
                <a:solidFill>
                  <a:srgbClr val="0000FF"/>
                </a:solidFill>
              </a:rPr>
              <a:t>.</a:t>
            </a:r>
          </a:p>
          <a:p>
            <a:pPr algn="just" eaLnBrk="1" hangingPunct="1">
              <a:buFontTx/>
              <a:buChar char="-"/>
            </a:pP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Làm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các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bài</a:t>
            </a:r>
            <a:r>
              <a:rPr lang="en-US" sz="3200" dirty="0" smtClean="0">
                <a:solidFill>
                  <a:srgbClr val="0000FF"/>
                </a:solidFill>
              </a:rPr>
              <a:t> 50, 51, 52, 53 SGK </a:t>
            </a:r>
            <a:r>
              <a:rPr lang="en-US" sz="3200" dirty="0" err="1" smtClean="0">
                <a:solidFill>
                  <a:srgbClr val="0000FF"/>
                </a:solidFill>
              </a:rPr>
              <a:t>Tr</a:t>
            </a:r>
            <a:r>
              <a:rPr lang="en-US" sz="3200" dirty="0" smtClean="0">
                <a:solidFill>
                  <a:srgbClr val="0000FF"/>
                </a:solidFill>
              </a:rPr>
              <a:t> 33 - 34</a:t>
            </a:r>
          </a:p>
          <a:p>
            <a:pPr algn="just" eaLnBrk="1" hangingPunct="1">
              <a:buFontTx/>
              <a:buChar char="-"/>
            </a:pP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Hướng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dẫn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bài</a:t>
            </a:r>
            <a:r>
              <a:rPr lang="en-US" sz="3200" dirty="0" smtClean="0">
                <a:solidFill>
                  <a:srgbClr val="0000FF"/>
                </a:solidFill>
              </a:rPr>
              <a:t> 53: </a:t>
            </a:r>
          </a:p>
          <a:p>
            <a:pPr algn="just" eaLnBrk="1" hangingPunct="1">
              <a:buFontTx/>
              <a:buChar char="-"/>
            </a:pPr>
            <a:endParaRPr lang="en-US" sz="3200" dirty="0">
              <a:solidFill>
                <a:srgbClr val="0000FF"/>
              </a:solidFill>
            </a:endParaRPr>
          </a:p>
          <a:p>
            <a:pPr algn="just" eaLnBrk="1" hangingPunct="1">
              <a:buFontTx/>
              <a:buChar char="-"/>
            </a:pPr>
            <a:endParaRPr lang="en-US" sz="3200" dirty="0" smtClean="0">
              <a:solidFill>
                <a:srgbClr val="0000FF"/>
              </a:solidFill>
            </a:endParaRPr>
          </a:p>
          <a:p>
            <a:pPr algn="just" eaLnBrk="1" hangingPunct="1">
              <a:buFontTx/>
              <a:buChar char="-"/>
            </a:pPr>
            <a:endParaRPr lang="en-US" sz="3200" dirty="0">
              <a:solidFill>
                <a:srgbClr val="0000FF"/>
              </a:solidFill>
            </a:endParaRPr>
          </a:p>
          <a:p>
            <a:pPr algn="just" eaLnBrk="1" hangingPunct="1"/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8436" name="Oval Callout 6"/>
          <p:cNvSpPr>
            <a:spLocks noChangeArrowheads="1"/>
          </p:cNvSpPr>
          <p:nvPr/>
        </p:nvSpPr>
        <p:spPr bwMode="auto">
          <a:xfrm>
            <a:off x="3454400" y="5638801"/>
            <a:ext cx="5283200" cy="519113"/>
          </a:xfrm>
          <a:prstGeom prst="wedgeEllipseCallout">
            <a:avLst>
              <a:gd name="adj1" fmla="val -20833"/>
              <a:gd name="adj2" fmla="val 625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37" name="Oval Callout 7"/>
          <p:cNvSpPr>
            <a:spLocks noChangeArrowheads="1"/>
          </p:cNvSpPr>
          <p:nvPr/>
        </p:nvSpPr>
        <p:spPr bwMode="auto">
          <a:xfrm>
            <a:off x="5283200" y="4876800"/>
            <a:ext cx="259766" cy="519351"/>
          </a:xfrm>
          <a:prstGeom prst="wedgeEllipseCallout">
            <a:avLst>
              <a:gd name="adj1" fmla="val -20833"/>
              <a:gd name="adj2" fmla="val 625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18438" name="Picture 4" descr="Frames PPT 0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12048067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784425"/>
              </p:ext>
            </p:extLst>
          </p:nvPr>
        </p:nvGraphicFramePr>
        <p:xfrm>
          <a:off x="3768569" y="3104166"/>
          <a:ext cx="403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7" name="Equation" r:id="rId4" imgW="4038480" imgH="838080" progId="Equation.DSMT4">
                  <p:embed/>
                </p:oleObj>
              </mc:Choice>
              <mc:Fallback>
                <p:oleObj name="Equation" r:id="rId4" imgW="40384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68569" y="3104166"/>
                        <a:ext cx="4038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096972"/>
              </p:ext>
            </p:extLst>
          </p:nvPr>
        </p:nvGraphicFramePr>
        <p:xfrm>
          <a:off x="1536491" y="3850543"/>
          <a:ext cx="5257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8" name="Equation" r:id="rId6" imgW="2895480" imgH="393480" progId="Equation.3">
                  <p:embed/>
                </p:oleObj>
              </mc:Choice>
              <mc:Fallback>
                <p:oleObj name="Equation" r:id="rId6" imgW="2895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491" y="3850543"/>
                        <a:ext cx="5257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514398" y="2900666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400" dirty="0" err="1"/>
              <a:t>MÉu</a:t>
            </a:r>
            <a:r>
              <a:rPr lang="en-US" sz="2400" dirty="0"/>
              <a:t> </a:t>
            </a:r>
            <a:r>
              <a:rPr lang="en-US" sz="2400" dirty="0" err="1"/>
              <a:t>sè</a:t>
            </a:r>
            <a:r>
              <a:rPr lang="en-US" sz="2400" dirty="0"/>
              <a:t> </a:t>
            </a:r>
            <a:r>
              <a:rPr lang="en-US" sz="2400" dirty="0" err="1"/>
              <a:t>chung</a:t>
            </a:r>
            <a:r>
              <a:rPr lang="en-US" sz="2400" dirty="0"/>
              <a:t> </a:t>
            </a:r>
            <a:r>
              <a:rPr lang="en-US" sz="2400" dirty="0" err="1"/>
              <a:t>nhá</a:t>
            </a:r>
            <a:r>
              <a:rPr lang="en-US" sz="2400" dirty="0"/>
              <a:t> </a:t>
            </a:r>
            <a:r>
              <a:rPr lang="en-US" sz="2400" dirty="0" err="1"/>
              <a:t>nhÊt</a:t>
            </a:r>
            <a:r>
              <a:rPr lang="en-US" sz="2400" dirty="0"/>
              <a:t> ?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020316" y="3388580"/>
            <a:ext cx="198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r>
              <a:rPr lang="en-US" sz="2400" dirty="0"/>
              <a:t>= 9.8.7=504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024557"/>
              </p:ext>
            </p:extLst>
          </p:nvPr>
        </p:nvGraphicFramePr>
        <p:xfrm>
          <a:off x="1511507" y="3805573"/>
          <a:ext cx="5445125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9" name="Equation" r:id="rId8" imgW="2616120" imgH="393480" progId="Equation.DSMT4">
                  <p:embed/>
                </p:oleObj>
              </mc:Choice>
              <mc:Fallback>
                <p:oleObj name="Equation" r:id="rId8" imgW="261612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507" y="3805573"/>
                        <a:ext cx="5445125" cy="820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712227"/>
              </p:ext>
            </p:extLst>
          </p:nvPr>
        </p:nvGraphicFramePr>
        <p:xfrm>
          <a:off x="1556608" y="4667615"/>
          <a:ext cx="4494212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0" name="Equation" r:id="rId10" imgW="2158920" imgH="393480" progId="Equation.DSMT4">
                  <p:embed/>
                </p:oleObj>
              </mc:Choice>
              <mc:Fallback>
                <p:oleObj name="Equation" r:id="rId10" imgW="215892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6608" y="4667615"/>
                        <a:ext cx="4494212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10900" y="5613547"/>
            <a:ext cx="107035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PT</a:t>
            </a:r>
          </a:p>
        </p:txBody>
      </p:sp>
    </p:spTree>
    <p:extLst>
      <p:ext uri="{BB962C8B-B14F-4D97-AF65-F5344CB8AC3E}">
        <p14:creationId xmlns:p14="http://schemas.microsoft.com/office/powerpoint/2010/main" val="216111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6" grpId="0"/>
      <p:bldP spid="9" grpId="0"/>
      <p:bldP spid="9" grpId="1"/>
      <p:bldP spid="10" grpId="0"/>
      <p:bldP spid="10" grpId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3" descr="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WordArt 4"/>
          <p:cNvSpPr>
            <a:spLocks noChangeArrowheads="1" noChangeShapeType="1" noTextEdit="1"/>
          </p:cNvSpPr>
          <p:nvPr/>
        </p:nvSpPr>
        <p:spPr bwMode="auto">
          <a:xfrm>
            <a:off x="2425700" y="2628900"/>
            <a:ext cx="7137400" cy="1600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HỌC TỐT!</a:t>
            </a:r>
            <a:endParaRPr lang="en-US" sz="3600" kern="1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9460" name="Picture 5" descr="A (148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4876800"/>
            <a:ext cx="19304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6" descr="kitty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1879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9" descr="blumen-pflanzen09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1" y="4953000"/>
            <a:ext cx="32639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12" descr="561946f7bcb5bc2b6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0" y="5029200"/>
            <a:ext cx="16256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8" descr="q_sp_moi_0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9525"/>
            <a:ext cx="4267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4" descr="Frames PPT 00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12048067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018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285985" y="669390"/>
            <a:ext cx="7543800" cy="83099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4200"/>
              </a:spcBef>
            </a:pPr>
            <a:r>
              <a:rPr lang="en-US" altLang="en-US" sz="2400" b="1" u="sng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altLang="en-US" sz="2400" b="1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altLang="en-US" sz="2400" b="1" u="sng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altLang="en-US" sz="2400" b="1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altLang="en-US" sz="2400" b="1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altLang="en-US" sz="2400" b="1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III:</a:t>
            </a:r>
            <a:r>
              <a:rPr lang="en-US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4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vi-VN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altLang="en-US" sz="24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ình</a:t>
            </a:r>
            <a:r>
              <a:rPr lang="en-US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ậc</a:t>
            </a:r>
            <a:r>
              <a:rPr lang="en-US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ất</a:t>
            </a:r>
            <a:r>
              <a:rPr lang="en-US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ột</a:t>
            </a:r>
            <a:r>
              <a:rPr lang="en-US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630842" y="1741705"/>
            <a:ext cx="5319713" cy="2549526"/>
            <a:chOff x="-1095" y="1536"/>
            <a:chExt cx="3351" cy="1606"/>
          </a:xfrm>
        </p:grpSpPr>
        <p:sp>
          <p:nvSpPr>
            <p:cNvPr id="3099" name="Text Box 4" descr="Blue tissue paper"/>
            <p:cNvSpPr txBox="1">
              <a:spLocks noChangeArrowheads="1"/>
            </p:cNvSpPr>
            <p:nvPr/>
          </p:nvSpPr>
          <p:spPr bwMode="auto">
            <a:xfrm>
              <a:off x="-1095" y="2153"/>
              <a:ext cx="1287" cy="989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vi-VN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ở</a:t>
              </a:r>
              <a:r>
                <a:rPr lang="en-US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đầu</a:t>
              </a:r>
              <a:r>
                <a:rPr lang="en-US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v</a:t>
              </a:r>
              <a:r>
                <a:rPr lang="vi-VN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ề</a:t>
              </a:r>
              <a:r>
                <a:rPr lang="en-US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ph</a:t>
              </a:r>
              <a:r>
                <a:rPr lang="vi-VN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ươ</a:t>
              </a:r>
              <a:r>
                <a:rPr lang="en-US" altLang="en-US" sz="2400" b="1" dirty="0" err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ng</a:t>
              </a:r>
              <a:r>
                <a:rPr lang="en-US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tr</a:t>
              </a:r>
              <a:r>
                <a:rPr lang="vi-VN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ình</a:t>
              </a:r>
              <a:r>
                <a:rPr lang="en-US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         (PT) </a:t>
              </a:r>
              <a:r>
                <a:rPr lang="en-US" altLang="en-US" sz="2400" b="1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-  PT </a:t>
              </a:r>
              <a:r>
                <a:rPr lang="en-US" altLang="en-US" sz="2400" b="1" dirty="0" err="1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tương</a:t>
              </a:r>
              <a:r>
                <a:rPr lang="en-US" altLang="en-US" sz="2400" b="1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đương</a:t>
              </a:r>
              <a:endParaRPr lang="vi-VN" alt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00" name="Line 5" descr="Blue tissue paper"/>
            <p:cNvSpPr>
              <a:spLocks noChangeShapeType="1"/>
            </p:cNvSpPr>
            <p:nvPr/>
          </p:nvSpPr>
          <p:spPr bwMode="auto">
            <a:xfrm flipH="1">
              <a:off x="-271" y="1536"/>
              <a:ext cx="2527" cy="61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270" name="Group 6"/>
          <p:cNvGrpSpPr>
            <a:grpSpLocks/>
          </p:cNvGrpSpPr>
          <p:nvPr/>
        </p:nvGrpSpPr>
        <p:grpSpPr bwMode="auto">
          <a:xfrm>
            <a:off x="5950555" y="1817904"/>
            <a:ext cx="3123381" cy="3804218"/>
            <a:chOff x="2304" y="1584"/>
            <a:chExt cx="1906" cy="2619"/>
          </a:xfrm>
        </p:grpSpPr>
        <p:sp>
          <p:nvSpPr>
            <p:cNvPr id="3097" name="Text Box 7" descr="Blue tissue paper"/>
            <p:cNvSpPr txBox="1">
              <a:spLocks noChangeArrowheads="1"/>
            </p:cNvSpPr>
            <p:nvPr/>
          </p:nvSpPr>
          <p:spPr bwMode="auto">
            <a:xfrm>
              <a:off x="2981" y="2741"/>
              <a:ext cx="1229" cy="1462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PT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vi-VN" altLang="en-US" sz="2400" b="1" dirty="0">
                  <a:latin typeface="Times New Roman" pitchFamily="18" charset="0"/>
                  <a:cs typeface="Times New Roman" pitchFamily="18" charset="0"/>
                </a:rPr>
                <a:t>íc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h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altLang="en-US" sz="2400" b="1" baseline="-25000" dirty="0">
                  <a:latin typeface="Times New Roman" pitchFamily="18" charset="0"/>
                  <a:cs typeface="Times New Roman" pitchFamily="18" charset="0"/>
                </a:rPr>
                <a:t>(x).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altLang="en-US" sz="2400" b="1" baseline="-25000" dirty="0">
                  <a:latin typeface="Times New Roman" pitchFamily="18" charset="0"/>
                  <a:cs typeface="Times New Roman" pitchFamily="18" charset="0"/>
                </a:rPr>
                <a:t>(x)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=0</a:t>
              </a:r>
            </a:p>
            <a:p>
              <a:pPr eaLnBrk="1" hangingPunct="1">
                <a:spcBef>
                  <a:spcPct val="50000"/>
                </a:spcBef>
              </a:pPr>
              <a:endParaRPr lang="vi-VN" alt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8" name="Line 8" descr="Blue tissue paper"/>
            <p:cNvSpPr>
              <a:spLocks noChangeShapeType="1"/>
            </p:cNvSpPr>
            <p:nvPr/>
          </p:nvSpPr>
          <p:spPr bwMode="auto">
            <a:xfrm>
              <a:off x="2304" y="1584"/>
              <a:ext cx="1229" cy="11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273" name="Group 9"/>
          <p:cNvGrpSpPr>
            <a:grpSpLocks/>
          </p:cNvGrpSpPr>
          <p:nvPr/>
        </p:nvGrpSpPr>
        <p:grpSpPr bwMode="auto">
          <a:xfrm>
            <a:off x="5874355" y="1741704"/>
            <a:ext cx="4451350" cy="3625851"/>
            <a:chOff x="2208" y="1584"/>
            <a:chExt cx="2804" cy="2284"/>
          </a:xfrm>
        </p:grpSpPr>
        <p:sp>
          <p:nvSpPr>
            <p:cNvPr id="3095" name="Text Box 10" descr="Pink tissue paper"/>
            <p:cNvSpPr txBox="1">
              <a:spLocks noChangeArrowheads="1"/>
            </p:cNvSpPr>
            <p:nvPr/>
          </p:nvSpPr>
          <p:spPr bwMode="auto">
            <a:xfrm>
              <a:off x="4388" y="2647"/>
              <a:ext cx="624" cy="1221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dirty="0">
                  <a:solidFill>
                    <a:srgbClr val="9966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u="sng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PT </a:t>
              </a:r>
              <a:r>
                <a:rPr lang="en-US" altLang="en-US" sz="2400" b="1" dirty="0" err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vi-VN" altLang="en-US" sz="2400" b="1" dirty="0">
                  <a:latin typeface="Times New Roman" pitchFamily="18" charset="0"/>
                  <a:cs typeface="Times New Roman" pitchFamily="18" charset="0"/>
                </a:rPr>
                <a:t>ứa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altLang="en-US" sz="2400" b="1" dirty="0">
                  <a:latin typeface="Times New Roman" pitchFamily="18" charset="0"/>
                  <a:cs typeface="Times New Roman" pitchFamily="18" charset="0"/>
                </a:rPr>
                <a:t>ẩn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altLang="en-US" sz="2400" b="1" dirty="0">
                  <a:latin typeface="Times New Roman" pitchFamily="18" charset="0"/>
                  <a:cs typeface="Times New Roman" pitchFamily="18" charset="0"/>
                </a:rPr>
                <a:t>ở</a:t>
              </a:r>
              <a:endParaRPr lang="en-US" altLang="en-US" sz="2400" b="1" dirty="0">
                <a:latin typeface="Times New Roman" pitchFamily="18" charset="0"/>
                <a:cs typeface="Times New Roman" pitchFamily="18" charset="0"/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m</a:t>
              </a:r>
              <a:r>
                <a:rPr lang="vi-VN" altLang="en-US" sz="2400" b="1" dirty="0">
                  <a:latin typeface="Times New Roman" pitchFamily="18" charset="0"/>
                  <a:cs typeface="Times New Roman" pitchFamily="18" charset="0"/>
                </a:rPr>
                <a:t>ẫu</a:t>
              </a:r>
            </a:p>
          </p:txBody>
        </p:sp>
        <p:sp>
          <p:nvSpPr>
            <p:cNvPr id="3096" name="Line 11" descr="Pink tissue paper"/>
            <p:cNvSpPr>
              <a:spLocks noChangeShapeType="1"/>
            </p:cNvSpPr>
            <p:nvPr/>
          </p:nvSpPr>
          <p:spPr bwMode="auto">
            <a:xfrm>
              <a:off x="2208" y="1584"/>
              <a:ext cx="2492" cy="10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276" name="Group 12"/>
          <p:cNvGrpSpPr>
            <a:grpSpLocks/>
          </p:cNvGrpSpPr>
          <p:nvPr/>
        </p:nvGrpSpPr>
        <p:grpSpPr bwMode="auto">
          <a:xfrm>
            <a:off x="6179356" y="1779947"/>
            <a:ext cx="5763261" cy="3286126"/>
            <a:chOff x="2448" y="968"/>
            <a:chExt cx="3024" cy="2070"/>
          </a:xfrm>
        </p:grpSpPr>
        <p:sp>
          <p:nvSpPr>
            <p:cNvPr id="3093" name="Text Box 13" descr="Water droplets"/>
            <p:cNvSpPr txBox="1">
              <a:spLocks noChangeArrowheads="1"/>
            </p:cNvSpPr>
            <p:nvPr/>
          </p:nvSpPr>
          <p:spPr bwMode="auto">
            <a:xfrm>
              <a:off x="4752" y="1584"/>
              <a:ext cx="720" cy="1454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Giải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altLang="en-US" sz="2400" b="1" dirty="0" err="1" smtClean="0">
                  <a:latin typeface="Times New Roman" pitchFamily="18" charset="0"/>
                  <a:cs typeface="Times New Roman" pitchFamily="18" charset="0"/>
                </a:rPr>
                <a:t>toán</a:t>
              </a:r>
              <a:r>
                <a:rPr lang="en-US" alt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 smtClean="0"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alt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lập</a:t>
              </a:r>
              <a:r>
                <a:rPr lang="en-US" altLang="en-US" sz="2400" b="1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ph</a:t>
              </a:r>
              <a:r>
                <a:rPr lang="vi-VN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ươ</a:t>
              </a:r>
              <a:r>
                <a:rPr lang="en-US" altLang="en-US" sz="2400" b="1" dirty="0" err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ng</a:t>
              </a:r>
              <a:r>
                <a:rPr lang="en-US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tr</a:t>
              </a:r>
              <a:r>
                <a:rPr lang="vi-VN" altLang="en-US" sz="24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ình</a:t>
              </a:r>
            </a:p>
          </p:txBody>
        </p:sp>
        <p:sp>
          <p:nvSpPr>
            <p:cNvPr id="3094" name="Line 14" descr="Water droplets"/>
            <p:cNvSpPr>
              <a:spLocks noChangeShapeType="1"/>
            </p:cNvSpPr>
            <p:nvPr/>
          </p:nvSpPr>
          <p:spPr bwMode="auto">
            <a:xfrm>
              <a:off x="2448" y="968"/>
              <a:ext cx="2442" cy="5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279" name="Group 15"/>
          <p:cNvGrpSpPr>
            <a:grpSpLocks/>
          </p:cNvGrpSpPr>
          <p:nvPr/>
        </p:nvGrpSpPr>
        <p:grpSpPr bwMode="auto">
          <a:xfrm>
            <a:off x="2812068" y="1817905"/>
            <a:ext cx="3062288" cy="4543426"/>
            <a:chOff x="327" y="1536"/>
            <a:chExt cx="1929" cy="2862"/>
          </a:xfrm>
        </p:grpSpPr>
        <p:grpSp>
          <p:nvGrpSpPr>
            <p:cNvPr id="3089" name="Group 16"/>
            <p:cNvGrpSpPr>
              <a:grpSpLocks/>
            </p:cNvGrpSpPr>
            <p:nvPr/>
          </p:nvGrpSpPr>
          <p:grpSpPr bwMode="auto">
            <a:xfrm>
              <a:off x="327" y="1536"/>
              <a:ext cx="1929" cy="2862"/>
              <a:chOff x="327" y="1536"/>
              <a:chExt cx="1929" cy="2862"/>
            </a:xfrm>
          </p:grpSpPr>
          <p:sp>
            <p:nvSpPr>
              <p:cNvPr id="3091" name="Text Box 17" descr="Water droplets"/>
              <p:cNvSpPr txBox="1">
                <a:spLocks noChangeArrowheads="1"/>
              </p:cNvSpPr>
              <p:nvPr/>
            </p:nvSpPr>
            <p:spPr bwMode="auto">
              <a:xfrm>
                <a:off x="327" y="2479"/>
                <a:ext cx="1161" cy="1919"/>
              </a:xfrm>
              <a:prstGeom prst="rect">
                <a:avLst/>
              </a:prstGeom>
              <a:blipFill dpi="0" rotWithShape="1">
                <a:blip r:embed="rId6"/>
                <a:srcRect/>
                <a:tile tx="0" ty="0" sx="100000" sy="100000" flip="none" algn="tl"/>
              </a:blipFill>
              <a:ln w="9525">
                <a:solidFill>
                  <a:srgbClr val="0000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2400" b="1" u="sng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PT</a:t>
                </a:r>
              </a:p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ậc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itchFamily="18" charset="0"/>
                    <a:cs typeface="Times New Roman" pitchFamily="18" charset="0"/>
                  </a:rPr>
                  <a:t>nh</a:t>
                </a: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ất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ột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ẩn</a:t>
                </a:r>
                <a:endParaRPr lang="en-US" altLang="en-US" sz="24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ax+b</a:t>
                </a:r>
                <a:r>
                  <a:rPr lang="en-US" altLang="en-US" sz="2400" b="1" dirty="0" smtClean="0">
                    <a:latin typeface="Times New Roman" pitchFamily="18" charset="0"/>
                    <a:cs typeface="Times New Roman" pitchFamily="18" charset="0"/>
                  </a:rPr>
                  <a:t>=0</a:t>
                </a:r>
              </a:p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2400" b="1" dirty="0" smtClean="0">
                    <a:latin typeface="Times New Roman" pitchFamily="18" charset="0"/>
                    <a:cs typeface="Times New Roman" pitchFamily="18" charset="0"/>
                  </a:rPr>
                  <a:t>a      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v</a:t>
                </a: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à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c</a:t>
                </a: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ác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h </a:t>
                </a:r>
                <a:r>
                  <a:rPr lang="en-US" altLang="en-US" sz="2400" b="1" dirty="0" err="1">
                    <a:latin typeface="Times New Roman" pitchFamily="18" charset="0"/>
                    <a:cs typeface="Times New Roman" pitchFamily="18" charset="0"/>
                  </a:rPr>
                  <a:t>gi</a:t>
                </a: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ải</a:t>
                </a:r>
              </a:p>
            </p:txBody>
          </p:sp>
          <p:sp>
            <p:nvSpPr>
              <p:cNvPr id="3092" name="Line 18" descr="Water droplets"/>
              <p:cNvSpPr>
                <a:spLocks noChangeShapeType="1"/>
              </p:cNvSpPr>
              <p:nvPr/>
            </p:nvSpPr>
            <p:spPr bwMode="auto">
              <a:xfrm flipH="1">
                <a:off x="1200" y="1536"/>
                <a:ext cx="1056" cy="9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3090" name="Object 19" descr="Water droplets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43030549"/>
                </p:ext>
              </p:extLst>
            </p:nvPr>
          </p:nvGraphicFramePr>
          <p:xfrm>
            <a:off x="836" y="3817"/>
            <a:ext cx="144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4" name="Equation" r:id="rId7" imgW="139700" imgH="139700" progId="Equation.DSMT4">
                    <p:embed/>
                  </p:oleObj>
                </mc:Choice>
                <mc:Fallback>
                  <p:oleObj name="Equation" r:id="rId7" imgW="139700" imgH="1397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6" y="3817"/>
                          <a:ext cx="144" cy="144"/>
                        </a:xfrm>
                        <a:prstGeom prst="rect">
                          <a:avLst/>
                        </a:prstGeom>
                        <a:blipFill dpi="0" rotWithShape="1">
                          <a:blip r:embed="rId6"/>
                          <a:srcRect/>
                          <a:tile tx="0" ty="0" sx="100000" sy="100000" flip="none" algn="tl"/>
                        </a:blip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84" name="Group 20"/>
          <p:cNvGrpSpPr>
            <a:grpSpLocks/>
          </p:cNvGrpSpPr>
          <p:nvPr/>
        </p:nvGrpSpPr>
        <p:grpSpPr bwMode="auto">
          <a:xfrm>
            <a:off x="4862945" y="1861457"/>
            <a:ext cx="2094597" cy="3932292"/>
            <a:chOff x="1872" y="1628"/>
            <a:chExt cx="864" cy="3021"/>
          </a:xfrm>
        </p:grpSpPr>
        <p:grpSp>
          <p:nvGrpSpPr>
            <p:cNvPr id="3085" name="Group 21"/>
            <p:cNvGrpSpPr>
              <a:grpSpLocks/>
            </p:cNvGrpSpPr>
            <p:nvPr/>
          </p:nvGrpSpPr>
          <p:grpSpPr bwMode="auto">
            <a:xfrm>
              <a:off x="1872" y="1628"/>
              <a:ext cx="864" cy="3021"/>
              <a:chOff x="1872" y="1628"/>
              <a:chExt cx="864" cy="3021"/>
            </a:xfrm>
          </p:grpSpPr>
          <p:sp>
            <p:nvSpPr>
              <p:cNvPr id="3087" name="Text Box 22" descr="Pink tissue paper"/>
              <p:cNvSpPr txBox="1">
                <a:spLocks noChangeArrowheads="1"/>
              </p:cNvSpPr>
              <p:nvPr/>
            </p:nvSpPr>
            <p:spPr bwMode="auto">
              <a:xfrm>
                <a:off x="1872" y="2592"/>
                <a:ext cx="864" cy="2057"/>
              </a:xfrm>
              <a:prstGeom prst="rect">
                <a:avLst/>
              </a:prstGeom>
              <a:blipFill dpi="0" rotWithShape="1">
                <a:blip r:embed="rId5"/>
                <a:srcRect/>
                <a:tile tx="0" ty="0" sx="100000" sy="100000" flip="none" algn="tl"/>
              </a:blipFill>
              <a:ln w="9525">
                <a:solidFill>
                  <a:srgbClr val="00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2400" b="1" u="sng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PT </a:t>
                </a:r>
              </a:p>
              <a:p>
                <a:pPr algn="ctr" eaLnBrk="1" hangingPunct="1">
                  <a:spcBef>
                    <a:spcPct val="50000"/>
                  </a:spcBef>
                </a:pP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Đư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a </a:t>
                </a:r>
              </a:p>
              <a:p>
                <a:pPr algn="ctr" eaLnBrk="1" hangingPunct="1">
                  <a:spcBef>
                    <a:spcPct val="50000"/>
                  </a:spcBef>
                </a:pP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v</a:t>
                </a: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ề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d</a:t>
                </a: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ạng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vi-VN" altLang="en-US" sz="2400" b="1" dirty="0">
                    <a:latin typeface="Times New Roman" pitchFamily="18" charset="0"/>
                    <a:cs typeface="Times New Roman" pitchFamily="18" charset="0"/>
                  </a:rPr>
                  <a:t>ax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+ </a:t>
                </a:r>
                <a:r>
                  <a:rPr lang="en-US" altLang="en-US" sz="2400" b="1" dirty="0" smtClean="0">
                    <a:latin typeface="Times New Roman" pitchFamily="18" charset="0"/>
                    <a:cs typeface="Times New Roman" pitchFamily="18" charset="0"/>
                  </a:rPr>
                  <a:t>b  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altLang="en-US" sz="2400" b="1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2400" b="1" dirty="0" smtClean="0"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a      0</a:t>
                </a:r>
                <a:endParaRPr lang="vi-VN" altLang="en-US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88" name="Line 23" descr="Pink tissue paper"/>
              <p:cNvSpPr>
                <a:spLocks noChangeShapeType="1"/>
              </p:cNvSpPr>
              <p:nvPr/>
            </p:nvSpPr>
            <p:spPr bwMode="auto">
              <a:xfrm flipH="1">
                <a:off x="2226" y="1628"/>
                <a:ext cx="93" cy="9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3086" name="Object 24" descr="Pink tissue paper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6007488"/>
                </p:ext>
              </p:extLst>
            </p:nvPr>
          </p:nvGraphicFramePr>
          <p:xfrm>
            <a:off x="2301" y="4365"/>
            <a:ext cx="107" cy="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5" name="Equation" r:id="rId9" imgW="139700" imgH="139700" progId="Equation.DSMT4">
                    <p:embed/>
                  </p:oleObj>
                </mc:Choice>
                <mc:Fallback>
                  <p:oleObj name="Equation" r:id="rId9" imgW="139700" imgH="1397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1" y="4365"/>
                          <a:ext cx="107" cy="187"/>
                        </a:xfrm>
                        <a:prstGeom prst="rect">
                          <a:avLst/>
                        </a:prstGeom>
                        <a:blipFill dpi="0" rotWithShape="1">
                          <a:blip r:embed="rId5"/>
                          <a:srcRect/>
                          <a:tile tx="0" ty="0" sx="100000" sy="100000" flip="none" algn="tl"/>
                        </a:blipFill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89" name="Group 25"/>
          <p:cNvGrpSpPr>
            <a:grpSpLocks/>
          </p:cNvGrpSpPr>
          <p:nvPr/>
        </p:nvGrpSpPr>
        <p:grpSpPr bwMode="auto">
          <a:xfrm>
            <a:off x="2673955" y="1665504"/>
            <a:ext cx="6858000" cy="228600"/>
            <a:chOff x="192" y="1488"/>
            <a:chExt cx="4320" cy="144"/>
          </a:xfrm>
        </p:grpSpPr>
        <p:sp>
          <p:nvSpPr>
            <p:cNvPr id="3083" name="Line 26" descr="Blue tissue paper"/>
            <p:cNvSpPr>
              <a:spLocks noChangeShapeType="1"/>
            </p:cNvSpPr>
            <p:nvPr/>
          </p:nvSpPr>
          <p:spPr bwMode="auto">
            <a:xfrm>
              <a:off x="192" y="1536"/>
              <a:ext cx="4320" cy="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4" name="Oval 27"/>
            <p:cNvSpPr>
              <a:spLocks noChangeArrowheads="1"/>
            </p:cNvSpPr>
            <p:nvPr/>
          </p:nvSpPr>
          <p:spPr bwMode="auto">
            <a:xfrm>
              <a:off x="2112" y="1488"/>
              <a:ext cx="288" cy="14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00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082" name="TextBox 1"/>
          <p:cNvSpPr txBox="1">
            <a:spLocks noChangeArrowheads="1"/>
          </p:cNvSpPr>
          <p:nvPr/>
        </p:nvSpPr>
        <p:spPr bwMode="auto">
          <a:xfrm>
            <a:off x="2438400" y="65320"/>
            <a:ext cx="72009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CHƯƠNG III</a:t>
            </a:r>
            <a:endParaRPr lang="en-US" alt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380775"/>
      </p:ext>
    </p:extLst>
  </p:cSld>
  <p:clrMapOvr>
    <a:masterClrMapping/>
  </p:clrMapOvr>
  <p:transition spd="med" advClick="0" advTm="2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5800"/>
            <a:ext cx="12192000" cy="76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3200" y="69273"/>
            <a:ext cx="1168400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PHƯƠNG  TRÌNH  TƯƠNG  ĐƯƠNG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304800" y="763858"/>
            <a:ext cx="11582400" cy="1286615"/>
          </a:xfrm>
          <a:prstGeom prst="wedgeRoundRectCallout">
            <a:avLst>
              <a:gd name="adj1" fmla="val -46667"/>
              <a:gd name="adj2" fmla="val 8935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 smtClean="0">
              <a:solidFill>
                <a:srgbClr val="0070C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phương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đương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? </a:t>
            </a:r>
          </a:p>
          <a:p>
            <a:pPr algn="ctr"/>
            <a:endParaRPr lang="en-US" sz="2800" dirty="0" smtClean="0">
              <a:solidFill>
                <a:srgbClr val="0070C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algn="ctr"/>
            <a:endParaRPr lang="en-US" sz="2800" dirty="0" smtClean="0">
              <a:solidFill>
                <a:srgbClr val="0070C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algn="ctr"/>
            <a:endParaRPr lang="en-US" sz="2800" dirty="0" smtClean="0">
              <a:solidFill>
                <a:srgbClr val="0070C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1200" y="1046011"/>
            <a:ext cx="1117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Trả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lời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:</a:t>
            </a:r>
          </a:p>
          <a:p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Hai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phương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trình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tương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đương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là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hai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phương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trình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cùng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tập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nghiệm</a:t>
            </a:r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en-US" sz="280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8000" y="2814930"/>
            <a:ext cx="10668000" cy="523220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Cho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khẳng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định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hay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graphicFrame>
        <p:nvGraphicFramePr>
          <p:cNvPr id="12" name="Group 10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0499435"/>
              </p:ext>
            </p:extLst>
          </p:nvPr>
        </p:nvGraphicFramePr>
        <p:xfrm>
          <a:off x="304799" y="3595250"/>
          <a:ext cx="10106891" cy="2743200"/>
        </p:xfrm>
        <a:graphic>
          <a:graphicData uri="http://schemas.openxmlformats.org/drawingml/2006/table">
            <a:tbl>
              <a:tblPr/>
              <a:tblGrid>
                <a:gridCol w="562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44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32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1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Hai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phöông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trình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coù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moät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nghieäm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duy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nhaát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thì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töông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ñöông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Hai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phöông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trình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voâ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nghieäm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thì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töông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ñöông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6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Hai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phöông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trình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töông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ñöông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vôùi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nhau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thì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phaûi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coù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cuøng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ÑKXÑ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4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Hai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phöông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trình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coù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cuøng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ÑKXÑ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coù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theå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khoâng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töông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ñöông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vôùi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nhau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Text Box 85"/>
          <p:cNvSpPr txBox="1">
            <a:spLocks noChangeArrowheads="1"/>
          </p:cNvSpPr>
          <p:nvPr/>
        </p:nvSpPr>
        <p:spPr bwMode="auto">
          <a:xfrm>
            <a:off x="10566400" y="3671451"/>
            <a:ext cx="1320800" cy="523220"/>
          </a:xfrm>
          <a:prstGeom prst="rect">
            <a:avLst/>
          </a:prstGeom>
          <a:solidFill>
            <a:srgbClr val="BEE0DA"/>
          </a:solidFill>
          <a:ln w="9525">
            <a:solidFill>
              <a:srgbClr val="33CC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86"/>
          <p:cNvSpPr txBox="1">
            <a:spLocks noChangeArrowheads="1"/>
          </p:cNvSpPr>
          <p:nvPr/>
        </p:nvSpPr>
        <p:spPr bwMode="auto">
          <a:xfrm>
            <a:off x="10566400" y="4281051"/>
            <a:ext cx="1422400" cy="523220"/>
          </a:xfrm>
          <a:prstGeom prst="rect">
            <a:avLst/>
          </a:prstGeom>
          <a:solidFill>
            <a:srgbClr val="BEE0DA"/>
          </a:solidFill>
          <a:ln w="9525">
            <a:solidFill>
              <a:srgbClr val="33CC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08"/>
          <p:cNvSpPr txBox="1">
            <a:spLocks noChangeArrowheads="1"/>
          </p:cNvSpPr>
          <p:nvPr/>
        </p:nvSpPr>
        <p:spPr bwMode="auto">
          <a:xfrm>
            <a:off x="10566400" y="5719326"/>
            <a:ext cx="1422400" cy="523220"/>
          </a:xfrm>
          <a:prstGeom prst="rect">
            <a:avLst/>
          </a:prstGeom>
          <a:solidFill>
            <a:srgbClr val="BEE0DA"/>
          </a:solidFill>
          <a:ln w="9525">
            <a:solidFill>
              <a:srgbClr val="33CC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109"/>
          <p:cNvSpPr txBox="1">
            <a:spLocks noChangeArrowheads="1"/>
          </p:cNvSpPr>
          <p:nvPr/>
        </p:nvSpPr>
        <p:spPr bwMode="auto">
          <a:xfrm>
            <a:off x="10566400" y="4957326"/>
            <a:ext cx="1422400" cy="523220"/>
          </a:xfrm>
          <a:prstGeom prst="rect">
            <a:avLst/>
          </a:prstGeom>
          <a:solidFill>
            <a:srgbClr val="BEE0DA"/>
          </a:solidFill>
          <a:ln w="9525">
            <a:solidFill>
              <a:srgbClr val="33CC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73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8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/>
      <p:bldP spid="11" grpId="0" animBg="1"/>
      <p:bldP spid="13" grpId="0" animBg="1" autoUpdateAnimBg="0"/>
      <p:bldP spid="14" grpId="0" animBg="1" autoUpdateAnimBg="0"/>
      <p:bldP spid="15" grpId="0" animBg="1" autoUpdateAnimBg="0"/>
      <p:bldP spid="16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0" y="38100"/>
            <a:ext cx="12115800" cy="809625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Below"/>
            <a:lightRig rig="threePt" dir="t"/>
          </a:scene3d>
          <a:sp3d>
            <a:bevelT w="114300" prst="artDeco"/>
            <a:bevelB w="101600" prst="riblet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vi-VN" sz="4000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 </a:t>
            </a:r>
            <a:r>
              <a:rPr lang="vi-VN" sz="40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 BẬC NHẤT MỘT ẨN</a:t>
            </a:r>
            <a:endParaRPr lang="en-US" sz="4000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0" y="914401"/>
            <a:ext cx="477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9050" y="1581150"/>
            <a:ext cx="121920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 b="1" i="1" u="sng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Phương trình dạng</a:t>
            </a:r>
            <a:r>
              <a:rPr lang="vi-VN" sz="3600" i="1" u="sng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i="1" dirty="0">
                <a:latin typeface="Times New Roman" pitchFamily="18" charset="0"/>
                <a:cs typeface="Times New Roman" pitchFamily="18" charset="0"/>
              </a:rPr>
              <a:t>ax + b = </a:t>
            </a:r>
            <a:r>
              <a:rPr lang="vi-VN" sz="36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i="1" dirty="0">
                <a:latin typeface="Times New Roman" pitchFamily="18" charset="0"/>
                <a:cs typeface="Times New Roman" pitchFamily="18" charset="0"/>
              </a:rPr>
              <a:t>(x : </a:t>
            </a:r>
            <a:r>
              <a:rPr lang="vi-VN" sz="2800" i="1" dirty="0" smtClean="0">
                <a:latin typeface="Times New Roman" pitchFamily="18" charset="0"/>
                <a:cs typeface="Times New Roman" pitchFamily="18" charset="0"/>
              </a:rPr>
              <a:t>ẩn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vi-VN" sz="2800" i="1" dirty="0">
                <a:latin typeface="Times New Roman" pitchFamily="18" charset="0"/>
                <a:cs typeface="Times New Roman" pitchFamily="18" charset="0"/>
              </a:rPr>
              <a:t>với a và b là hai số đã cho và a ≠ </a:t>
            </a:r>
            <a:r>
              <a:rPr lang="vi-VN" sz="28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vi-VN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1219200" y="6096001"/>
            <a:ext cx="233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23"/>
          <p:cNvSpPr>
            <a:spLocks noChangeArrowheads="1"/>
          </p:cNvSpPr>
          <p:nvPr/>
        </p:nvSpPr>
        <p:spPr bwMode="auto">
          <a:xfrm>
            <a:off x="5892800" y="914400"/>
            <a:ext cx="6299200" cy="2133600"/>
          </a:xfrm>
          <a:prstGeom prst="wedgeEllipseCallout">
            <a:avLst>
              <a:gd name="adj1" fmla="val -44356"/>
              <a:gd name="adj2" fmla="val 73491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vi-VN" sz="3000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Nêu </a:t>
            </a:r>
            <a:r>
              <a:rPr lang="vi-VN" sz="30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định </a:t>
            </a:r>
            <a:r>
              <a:rPr lang="vi-VN" sz="3000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nghĩa phương trình bậc nhất một ẩn</a:t>
            </a:r>
            <a:endParaRPr lang="en-US" sz="3000" dirty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0" y="3429001"/>
            <a:ext cx="12700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.Cách </a:t>
            </a:r>
            <a:r>
              <a:rPr lang="vi-VN" sz="36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giải phương trình bậc nhất một </a:t>
            </a:r>
            <a:r>
              <a:rPr lang="vi-VN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ẩn 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910667" y="1905000"/>
          <a:ext cx="1219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3" name="Equation" r:id="rId3" imgW="914400" imgH="216000" progId="Equation.DSMT4">
                  <p:embed/>
                </p:oleObj>
              </mc:Choice>
              <mc:Fallback>
                <p:oleObj name="Equation" r:id="rId3" imgW="914400" imgH="216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0667" y="1905000"/>
                        <a:ext cx="12192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282477"/>
              </p:ext>
            </p:extLst>
          </p:nvPr>
        </p:nvGraphicFramePr>
        <p:xfrm>
          <a:off x="2743200" y="4000500"/>
          <a:ext cx="681027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4" name="Equation" r:id="rId5" imgW="2006280" imgH="419040" progId="Equation.DSMT4">
                  <p:embed/>
                </p:oleObj>
              </mc:Choice>
              <mc:Fallback>
                <p:oleObj name="Equation" r:id="rId5" imgW="20062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000500"/>
                        <a:ext cx="6810277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410337"/>
              </p:ext>
            </p:extLst>
          </p:nvPr>
        </p:nvGraphicFramePr>
        <p:xfrm>
          <a:off x="560387" y="5053013"/>
          <a:ext cx="9653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5" name="Equation" r:id="rId7" imgW="2844720" imgH="419040" progId="Equation.DSMT4">
                  <p:embed/>
                </p:oleObj>
              </mc:Choice>
              <mc:Fallback>
                <p:oleObj name="Equation" r:id="rId7" imgW="2844720" imgH="4190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" y="5053013"/>
                        <a:ext cx="9653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470938" y="6096001"/>
            <a:ext cx="67473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x = -3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1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build="allAtOnce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5800"/>
            <a:ext cx="12192000" cy="76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5" name="TextBox 4"/>
          <p:cNvSpPr txBox="1"/>
          <p:nvPr/>
        </p:nvSpPr>
        <p:spPr>
          <a:xfrm>
            <a:off x="203200" y="152401"/>
            <a:ext cx="1168400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PHƯƠNG  TRÌNH  BẬC  NHẤT  MỘT  ẨN</a:t>
            </a:r>
            <a:endParaRPr lang="en-US" sz="2800" b="1" dirty="0">
              <a:solidFill>
                <a:srgbClr val="FFFF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3200" y="990600"/>
            <a:ext cx="2641600" cy="762000"/>
          </a:xfrm>
          <a:prstGeom prst="wedgeRoundRectCallout">
            <a:avLst>
              <a:gd name="adj1" fmla="val -38316"/>
              <a:gd name="adj2" fmla="val 80682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ax + b = 0</a:t>
            </a:r>
            <a:endParaRPr lang="en-US" sz="2800" b="1" dirty="0">
              <a:solidFill>
                <a:srgbClr val="FFFF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2847976"/>
            <a:ext cx="12192000" cy="1846659"/>
          </a:xfrm>
          <a:prstGeom prst="rect">
            <a:avLst/>
          </a:prstGeom>
          <a:solidFill>
            <a:srgbClr val="CCFF99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ts val="1800"/>
              </a:spcBef>
            </a:pPr>
            <a:r>
              <a:rPr lang="en-US" sz="2800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6600FF"/>
                </a:solidFill>
                <a:latin typeface=".VnTime" pitchFamily="34" charset="0"/>
              </a:rPr>
              <a:t>tr×nh</a:t>
            </a:r>
            <a:r>
              <a:rPr lang="en-US" sz="2800" b="1" dirty="0">
                <a:solidFill>
                  <a:srgbClr val="66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6600FF"/>
                </a:solidFill>
                <a:latin typeface=".VnTime" pitchFamily="34" charset="0"/>
              </a:rPr>
              <a:t>nµo</a:t>
            </a:r>
            <a:r>
              <a:rPr lang="en-US" sz="2800" b="1" dirty="0">
                <a:solidFill>
                  <a:srgbClr val="66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6600FF"/>
                </a:solidFill>
                <a:latin typeface=".VnTime" pitchFamily="34" charset="0"/>
              </a:rPr>
              <a:t>sau</a:t>
            </a:r>
            <a:r>
              <a:rPr lang="en-US" sz="2800" b="1" dirty="0">
                <a:solidFill>
                  <a:srgbClr val="6600FF"/>
                </a:solidFill>
                <a:latin typeface=".VnTime" pitchFamily="34" charset="0"/>
              </a:rPr>
              <a:t> ®©y  lµ </a:t>
            </a:r>
            <a:r>
              <a:rPr lang="en-US" sz="2800" b="1" u="sng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phư­</a:t>
            </a:r>
            <a:r>
              <a:rPr lang="en-US" sz="2800" b="1" u="sng" dirty="0" err="1" smtClean="0">
                <a:solidFill>
                  <a:srgbClr val="6600FF"/>
                </a:solidFill>
                <a:latin typeface=".VnTime" pitchFamily="34" charset="0"/>
              </a:rPr>
              <a:t>¬</a:t>
            </a:r>
            <a:r>
              <a:rPr lang="en-US" sz="2800" b="1" u="sng" dirty="0" err="1">
                <a:solidFill>
                  <a:srgbClr val="6600FF"/>
                </a:solidFill>
                <a:latin typeface=".VnTime" pitchFamily="34" charset="0"/>
              </a:rPr>
              <a:t>ng</a:t>
            </a:r>
            <a:r>
              <a:rPr lang="en-US" sz="2800" b="1" u="sng" dirty="0">
                <a:solidFill>
                  <a:srgbClr val="6600FF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6600FF"/>
                </a:solidFill>
                <a:latin typeface=".VnTime" pitchFamily="34" charset="0"/>
              </a:rPr>
              <a:t>tr×nh</a:t>
            </a:r>
            <a:r>
              <a:rPr lang="en-US" sz="2800" b="1" u="sng" dirty="0">
                <a:solidFill>
                  <a:srgbClr val="6600FF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6600FF"/>
                </a:solidFill>
                <a:latin typeface=".VnTime" pitchFamily="34" charset="0"/>
              </a:rPr>
              <a:t>bËc</a:t>
            </a:r>
            <a:r>
              <a:rPr lang="en-US" sz="2800" b="1" u="sng" dirty="0">
                <a:solidFill>
                  <a:srgbClr val="6600FF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6600FF"/>
                </a:solidFill>
                <a:latin typeface=".VnTime" pitchFamily="34" charset="0"/>
              </a:rPr>
              <a:t>nhÊt</a:t>
            </a:r>
            <a:r>
              <a:rPr lang="en-US" sz="2800" b="1" u="sng" dirty="0">
                <a:solidFill>
                  <a:srgbClr val="6600FF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6600FF"/>
                </a:solidFill>
                <a:latin typeface=".VnTime" pitchFamily="34" charset="0"/>
              </a:rPr>
              <a:t>mét</a:t>
            </a:r>
            <a:r>
              <a:rPr lang="en-US" sz="2800" b="1" u="sng" dirty="0">
                <a:solidFill>
                  <a:srgbClr val="6600FF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6600FF"/>
                </a:solidFill>
                <a:latin typeface=".VnTime" pitchFamily="34" charset="0"/>
              </a:rPr>
              <a:t>Èn</a:t>
            </a:r>
            <a:r>
              <a:rPr lang="en-US" sz="2800" b="1" u="sng" dirty="0">
                <a:solidFill>
                  <a:srgbClr val="6600FF"/>
                </a:solidFill>
                <a:latin typeface=".VnTime" pitchFamily="34" charset="0"/>
              </a:rPr>
              <a:t> </a:t>
            </a:r>
            <a:r>
              <a:rPr lang="en-US" sz="2800" dirty="0">
                <a:solidFill>
                  <a:srgbClr val="6600FF"/>
                </a:solidFill>
                <a:latin typeface=".VnTime" pitchFamily="34" charset="0"/>
              </a:rPr>
              <a:t>?</a:t>
            </a:r>
          </a:p>
          <a:p>
            <a:pPr marL="342900" indent="-342900">
              <a:spcBef>
                <a:spcPts val="1800"/>
              </a:spcBef>
            </a:pPr>
            <a:r>
              <a:rPr lang="en-US" sz="2800" dirty="0" smtClean="0">
                <a:latin typeface=".VnTime" pitchFamily="34" charset="0"/>
              </a:rPr>
              <a:t>A)2 - </a:t>
            </a:r>
            <a:r>
              <a:rPr lang="en-US" sz="2800" dirty="0">
                <a:latin typeface=".VnTime" pitchFamily="34" charset="0"/>
              </a:rPr>
              <a:t>x = 0 ;     </a:t>
            </a:r>
            <a:r>
              <a:rPr lang="en-US" sz="2800" dirty="0" smtClean="0">
                <a:latin typeface=".VnTime" pitchFamily="34" charset="0"/>
              </a:rPr>
              <a:t>B</a:t>
            </a:r>
            <a:r>
              <a:rPr lang="en-US" sz="2800" dirty="0">
                <a:latin typeface=".VnTime" pitchFamily="34" charset="0"/>
              </a:rPr>
              <a:t>) </a:t>
            </a:r>
            <a:r>
              <a:rPr lang="en-US" sz="2800" dirty="0" smtClean="0">
                <a:latin typeface=".VnTime" pitchFamily="34" charset="0"/>
              </a:rPr>
              <a:t>-3x </a:t>
            </a:r>
            <a:r>
              <a:rPr lang="en-US" sz="2800" dirty="0">
                <a:latin typeface=".VnTime" pitchFamily="34" charset="0"/>
              </a:rPr>
              <a:t>+ 5y =  0;    </a:t>
            </a:r>
            <a:r>
              <a:rPr lang="en-US" sz="2800" dirty="0" smtClean="0">
                <a:latin typeface=".VnTime" pitchFamily="34" charset="0"/>
              </a:rPr>
              <a:t>C</a:t>
            </a:r>
            <a:r>
              <a:rPr lang="en-US" sz="2800" dirty="0">
                <a:latin typeface=".VnTime" pitchFamily="34" charset="0"/>
              </a:rPr>
              <a:t>)  y</a:t>
            </a:r>
            <a:r>
              <a:rPr lang="en-US" sz="2800" baseline="30000" dirty="0">
                <a:latin typeface=".VnTime" pitchFamily="34" charset="0"/>
              </a:rPr>
              <a:t>2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smtClean="0">
                <a:latin typeface=".VnTime" pitchFamily="34" charset="0"/>
              </a:rPr>
              <a:t> -  </a:t>
            </a:r>
            <a:r>
              <a:rPr lang="en-US" sz="2800" dirty="0">
                <a:latin typeface=".VnTime" pitchFamily="34" charset="0"/>
              </a:rPr>
              <a:t>16 = 0;     </a:t>
            </a:r>
            <a:r>
              <a:rPr lang="en-US" sz="2800" dirty="0" smtClean="0">
                <a:latin typeface=".VnTime" pitchFamily="34" charset="0"/>
              </a:rPr>
              <a:t> D)0x - 2 = 8      E)</a:t>
            </a:r>
            <a:endParaRPr lang="en-US" sz="2800" dirty="0">
              <a:latin typeface=".VnTime" pitchFamily="34" charset="0"/>
            </a:endParaRPr>
          </a:p>
          <a:p>
            <a:pPr marL="342900" indent="-342900">
              <a:spcBef>
                <a:spcPts val="1800"/>
              </a:spcBef>
            </a:pPr>
            <a:endParaRPr lang="en-US" sz="2800" b="1" dirty="0">
              <a:latin typeface=".VnTim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129136"/>
            <a:ext cx="203200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i="1" u="sng" dirty="0" err="1" smtClean="0">
                <a:latin typeface="Cambria Math" pitchFamily="18" charset="0"/>
                <a:ea typeface="Cambria Math" pitchFamily="18" charset="0"/>
              </a:rPr>
              <a:t>Bài</a:t>
            </a:r>
            <a:r>
              <a:rPr lang="en-US" sz="2800" b="1" i="1" u="sng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b="1" i="1" u="sng" dirty="0" err="1" smtClean="0">
                <a:latin typeface="Cambria Math" pitchFamily="18" charset="0"/>
                <a:ea typeface="Cambria Math" pitchFamily="18" charset="0"/>
              </a:rPr>
              <a:t>tập</a:t>
            </a:r>
            <a:r>
              <a:rPr lang="en-US" sz="2800" b="1" i="1" u="sng" dirty="0" smtClean="0">
                <a:latin typeface="Cambria Math" pitchFamily="18" charset="0"/>
                <a:ea typeface="Cambria Math" pitchFamily="18" charset="0"/>
              </a:rPr>
              <a:t>: </a:t>
            </a:r>
            <a:endParaRPr lang="en-US" sz="2800" b="1" i="1" u="sng" dirty="0">
              <a:latin typeface="Cambria Math" pitchFamily="18" charset="0"/>
              <a:ea typeface="Cambria Math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853250"/>
              </p:ext>
            </p:extLst>
          </p:nvPr>
        </p:nvGraphicFramePr>
        <p:xfrm>
          <a:off x="10560050" y="3403056"/>
          <a:ext cx="1636940" cy="864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2" name="Equation" r:id="rId3" imgW="558720" imgH="393480" progId="Equation.DSMT4">
                  <p:embed/>
                </p:oleObj>
              </mc:Choice>
              <mc:Fallback>
                <p:oleObj name="Equation" r:id="rId3" imgW="558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0050" y="3403056"/>
                        <a:ext cx="1636940" cy="8641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0" y="4752975"/>
            <a:ext cx="12192000" cy="1815882"/>
          </a:xfrm>
          <a:prstGeom prst="rect">
            <a:avLst/>
          </a:prstGeom>
          <a:solidFill>
            <a:srgbClr val="CCFF99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6600FF"/>
                </a:solidFill>
                <a:latin typeface=".VnTime" pitchFamily="34" charset="0"/>
              </a:rPr>
              <a:t>2. </a:t>
            </a:r>
            <a:r>
              <a:rPr lang="en-US" sz="2800" b="1" dirty="0" err="1" smtClean="0">
                <a:solidFill>
                  <a:srgbClr val="6600FF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solidFill>
                  <a:srgbClr val="6600FF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6600FF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6600FF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6600FF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6600FF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6600FF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6600FF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spcBef>
                <a:spcPct val="50000"/>
              </a:spcBef>
              <a:buAutoNum type="alphaLcParenR"/>
            </a:pPr>
            <a:r>
              <a:rPr lang="en-US" sz="2800" b="1" dirty="0" smtClean="0">
                <a:solidFill>
                  <a:srgbClr val="6600FF"/>
                </a:solidFill>
                <a:latin typeface="Cambria Math" pitchFamily="18" charset="0"/>
                <a:ea typeface="Cambria Math" pitchFamily="18" charset="0"/>
              </a:rPr>
              <a:t>3x – 9 = 0					b) 2x + 4 = 0</a:t>
            </a:r>
          </a:p>
          <a:p>
            <a:pPr marL="514350" indent="-514350">
              <a:spcBef>
                <a:spcPct val="50000"/>
              </a:spcBef>
              <a:buAutoNum type="alphaLcParenR"/>
            </a:pPr>
            <a:endParaRPr lang="en-US" sz="2800" dirty="0">
              <a:latin typeface=".VnTime" pitchFamily="34" charset="0"/>
            </a:endParaRPr>
          </a:p>
        </p:txBody>
      </p:sp>
      <p:sp>
        <p:nvSpPr>
          <p:cNvPr id="10" name="Notched Right Arrow 9"/>
          <p:cNvSpPr/>
          <p:nvPr/>
        </p:nvSpPr>
        <p:spPr>
          <a:xfrm>
            <a:off x="406400" y="3997072"/>
            <a:ext cx="1219200" cy="457200"/>
          </a:xfrm>
          <a:prstGeom prst="notch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1" name="Notched Right Arrow 10"/>
          <p:cNvSpPr/>
          <p:nvPr/>
        </p:nvSpPr>
        <p:spPr>
          <a:xfrm>
            <a:off x="406400" y="5867400"/>
            <a:ext cx="1219200" cy="457200"/>
          </a:xfrm>
          <a:prstGeom prst="notched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3" name="Rectangle 12"/>
          <p:cNvSpPr/>
          <p:nvPr/>
        </p:nvSpPr>
        <p:spPr>
          <a:xfrm>
            <a:off x="1828801" y="4008741"/>
            <a:ext cx="213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  <a:t>A)2 - x = 0 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30401" y="5867401"/>
            <a:ext cx="23085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  <a:t>a) x= 3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60273" y="5867401"/>
            <a:ext cx="2031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  <a:t>b) x = - 2	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44800" y="886690"/>
            <a:ext cx="934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Với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điều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kiện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a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thì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phương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trình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ax + b = 0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một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phương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trình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bậc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nhất</a:t>
            </a:r>
            <a:r>
              <a:rPr lang="en-US" sz="28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?</a:t>
            </a:r>
            <a:endParaRPr lang="en-US" sz="28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507710"/>
              </p:ext>
            </p:extLst>
          </p:nvPr>
        </p:nvGraphicFramePr>
        <p:xfrm>
          <a:off x="7260273" y="1414462"/>
          <a:ext cx="9048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3"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0273" y="1414462"/>
                        <a:ext cx="9048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388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202899"/>
              </p:ext>
            </p:extLst>
          </p:nvPr>
        </p:nvGraphicFramePr>
        <p:xfrm>
          <a:off x="2518568" y="1595854"/>
          <a:ext cx="6049963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53" name="Equation" r:id="rId3" imgW="2171520" imgH="177480" progId="Equation.DSMT4">
                  <p:embed/>
                </p:oleObj>
              </mc:Choice>
              <mc:Fallback>
                <p:oleObj name="Equation" r:id="rId3" imgW="21715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8568" y="1595854"/>
                        <a:ext cx="6049963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94732" y="2101851"/>
            <a:ext cx="79205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628300"/>
              </p:ext>
            </p:extLst>
          </p:nvPr>
        </p:nvGraphicFramePr>
        <p:xfrm>
          <a:off x="5564717" y="2120901"/>
          <a:ext cx="14605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54" name="Equation" r:id="rId5" imgW="495000" imgH="253800" progId="Equation.DSMT4">
                  <p:embed/>
                </p:oleObj>
              </mc:Choice>
              <mc:Fallback>
                <p:oleObj name="Equation" r:id="rId5" imgW="495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717" y="2120901"/>
                        <a:ext cx="14605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372858"/>
              </p:ext>
            </p:extLst>
          </p:nvPr>
        </p:nvGraphicFramePr>
        <p:xfrm>
          <a:off x="133350" y="2838450"/>
          <a:ext cx="30178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55" name="Equation" r:id="rId7" imgW="1066680" imgH="203040" progId="Equation.DSMT4">
                  <p:embed/>
                </p:oleObj>
              </mc:Choice>
              <mc:Fallback>
                <p:oleObj name="Equation" r:id="rId7" imgW="1066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" y="2838450"/>
                        <a:ext cx="3017838" cy="431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94732" y="3333513"/>
            <a:ext cx="8111068" cy="116955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243766"/>
              </p:ext>
            </p:extLst>
          </p:nvPr>
        </p:nvGraphicFramePr>
        <p:xfrm>
          <a:off x="5575300" y="3348714"/>
          <a:ext cx="1625600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56" name="Equation" r:id="rId9" imgW="533160" imgH="253800" progId="Equation.DSMT4">
                  <p:embed/>
                </p:oleObj>
              </mc:Choice>
              <mc:Fallback>
                <p:oleObj name="Equation" r:id="rId9" imgW="533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348714"/>
                        <a:ext cx="1625600" cy="5826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775920"/>
              </p:ext>
            </p:extLst>
          </p:nvPr>
        </p:nvGraphicFramePr>
        <p:xfrm>
          <a:off x="194732" y="4118889"/>
          <a:ext cx="24082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57" name="Equation" r:id="rId11" imgW="812520" imgH="203040" progId="Equation.DSMT4">
                  <p:embed/>
                </p:oleObj>
              </mc:Choice>
              <mc:Fallback>
                <p:oleObj name="Equation" r:id="rId11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32" y="4118889"/>
                        <a:ext cx="240823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14300" y="4680864"/>
            <a:ext cx="61912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511906"/>
              </p:ext>
            </p:extLst>
          </p:nvPr>
        </p:nvGraphicFramePr>
        <p:xfrm>
          <a:off x="5532965" y="4680864"/>
          <a:ext cx="1545167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58" name="Equation" r:id="rId13" imgW="482400" imgH="253800" progId="Equation.DSMT4">
                  <p:embed/>
                </p:oleObj>
              </mc:Choice>
              <mc:Fallback>
                <p:oleObj name="Equation" r:id="rId13" imgW="4824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965" y="4680864"/>
                        <a:ext cx="1545167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136182"/>
              </p:ext>
            </p:extLst>
          </p:nvPr>
        </p:nvGraphicFramePr>
        <p:xfrm>
          <a:off x="137318" y="1585913"/>
          <a:ext cx="2405063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59" name="Equation" r:id="rId15" imgW="863280" imgH="203040" progId="Equation.DSMT4">
                  <p:embed/>
                </p:oleObj>
              </mc:Choice>
              <mc:Fallback>
                <p:oleObj name="Equation" r:id="rId15" imgW="86328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18" y="1585913"/>
                        <a:ext cx="2405063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968186"/>
            <a:ext cx="4783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109233"/>
              </p:ext>
            </p:extLst>
          </p:nvPr>
        </p:nvGraphicFramePr>
        <p:xfrm>
          <a:off x="3208338" y="2846388"/>
          <a:ext cx="61817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60" name="Equation" r:id="rId17" imgW="2184120" imgH="177480" progId="Equation.DSMT4">
                  <p:embed/>
                </p:oleObj>
              </mc:Choice>
              <mc:Fallback>
                <p:oleObj name="Equation" r:id="rId17" imgW="218412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2846388"/>
                        <a:ext cx="6181725" cy="3762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477909"/>
              </p:ext>
            </p:extLst>
          </p:nvPr>
        </p:nvGraphicFramePr>
        <p:xfrm>
          <a:off x="2627313" y="4127838"/>
          <a:ext cx="8466137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61" name="Equation" r:id="rId19" imgW="2857320" imgH="177480" progId="Equation.DSMT4">
                  <p:embed/>
                </p:oleObj>
              </mc:Choice>
              <mc:Fallback>
                <p:oleObj name="Equation" r:id="rId19" imgW="2857320" imgH="177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4127838"/>
                        <a:ext cx="8466137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893669"/>
              </p:ext>
            </p:extLst>
          </p:nvPr>
        </p:nvGraphicFramePr>
        <p:xfrm>
          <a:off x="236537" y="5605463"/>
          <a:ext cx="2936876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62" name="Equation" r:id="rId21" imgW="990360" imgH="203040" progId="Equation.DSMT4">
                  <p:embed/>
                </p:oleObj>
              </mc:Choice>
              <mc:Fallback>
                <p:oleObj name="Equation" r:id="rId21" imgW="990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" y="5605463"/>
                        <a:ext cx="2936876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152400" y="6166764"/>
            <a:ext cx="61912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880392"/>
              </p:ext>
            </p:extLst>
          </p:nvPr>
        </p:nvGraphicFramePr>
        <p:xfrm>
          <a:off x="5692775" y="6257925"/>
          <a:ext cx="13017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63" name="Equation" r:id="rId23" imgW="406080" imgH="177480" progId="Equation.DSMT4">
                  <p:embed/>
                </p:oleObj>
              </mc:Choice>
              <mc:Fallback>
                <p:oleObj name="Equation" r:id="rId23" imgW="4060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775" y="6257925"/>
                        <a:ext cx="13017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065020"/>
              </p:ext>
            </p:extLst>
          </p:nvPr>
        </p:nvGraphicFramePr>
        <p:xfrm>
          <a:off x="3125788" y="5608638"/>
          <a:ext cx="59832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64" name="Equation" r:id="rId25" imgW="2019240" imgH="203040" progId="Equation.DSMT4">
                  <p:embed/>
                </p:oleObj>
              </mc:Choice>
              <mc:Fallback>
                <p:oleObj name="Equation" r:id="rId25" imgW="2019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788" y="5608638"/>
                        <a:ext cx="598328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447800" y="-11847"/>
            <a:ext cx="9334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 </a:t>
            </a:r>
            <a:r>
              <a:rPr lang="vi-VN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TRÌNH BẬC NHẤT MỘT ẨN</a:t>
            </a:r>
            <a:r>
              <a:rPr lang="en-US" sz="28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u="sng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ax + b=0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9208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8" grpId="0" animBg="1"/>
      <p:bldP spid="8202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" y="95250"/>
            <a:ext cx="12166600" cy="1020762"/>
          </a:xfrm>
        </p:spPr>
        <p:txBody>
          <a:bodyPr>
            <a:normAutofit/>
          </a:bodyPr>
          <a:lstStyle/>
          <a:p>
            <a:pPr algn="ctr"/>
            <a:r>
              <a:rPr lang="vi-VN" sz="28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cs typeface="Times New Roman"/>
              </a:rPr>
              <a:t>I. PHƯƠNG TRÌNH BẬC NHẤT MỘT ẨN</a:t>
            </a:r>
            <a:r>
              <a:rPr lang="en-US" sz="2800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cs typeface="Times New Roman"/>
              </a:rPr>
              <a:t/>
            </a:r>
            <a:br>
              <a:rPr lang="en-US" sz="2800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cs typeface="Times New Roman"/>
              </a:rPr>
            </a:br>
            <a:r>
              <a:rPr lang="en-US" sz="2800" b="1" u="sng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ax + b=0</a:t>
            </a:r>
            <a:endParaRPr lang="en-US" sz="2800" b="1" u="sng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609600" y="1162051"/>
            <a:ext cx="9652000" cy="750887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+mj-lt"/>
              </a:rPr>
              <a:t>  </a:t>
            </a:r>
            <a:endParaRPr lang="en-US" dirty="0">
              <a:latin typeface="+mj-lt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 </a:t>
            </a:r>
            <a:endParaRPr lang="en-US" dirty="0">
              <a:latin typeface="+mj-lt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513488"/>
              </p:ext>
            </p:extLst>
          </p:nvPr>
        </p:nvGraphicFramePr>
        <p:xfrm>
          <a:off x="1049338" y="1905000"/>
          <a:ext cx="7045325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23" name="Equation" r:id="rId3" imgW="1650960" imgH="419040" progId="Equation.DSMT4">
                  <p:embed/>
                </p:oleObj>
              </mc:Choice>
              <mc:Fallback>
                <p:oleObj name="Equation" r:id="rId3" imgW="16509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8" y="1905000"/>
                        <a:ext cx="7045325" cy="1093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812801" y="2895600"/>
          <a:ext cx="10403417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24" name="Equation" r:id="rId5" imgW="2438280" imgH="419040" progId="Equation.DSMT4">
                  <p:embed/>
                </p:oleObj>
              </mc:Choice>
              <mc:Fallback>
                <p:oleObj name="Equation" r:id="rId5" imgW="24382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1" y="2895600"/>
                        <a:ext cx="10403417" cy="1093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561805"/>
              </p:ext>
            </p:extLst>
          </p:nvPr>
        </p:nvGraphicFramePr>
        <p:xfrm>
          <a:off x="863600" y="4068763"/>
          <a:ext cx="942816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25" name="Equation" r:id="rId7" imgW="2209680" imgH="177480" progId="Equation.DSMT4">
                  <p:embed/>
                </p:oleObj>
              </mc:Choice>
              <mc:Fallback>
                <p:oleObj name="Equation" r:id="rId7" imgW="22096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4068763"/>
                        <a:ext cx="942816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36600" y="5715001"/>
            <a:ext cx="812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8357610"/>
              </p:ext>
            </p:extLst>
          </p:nvPr>
        </p:nvGraphicFramePr>
        <p:xfrm>
          <a:off x="5060950" y="5504701"/>
          <a:ext cx="2032000" cy="1119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26" name="Equation" r:id="rId9" imgW="622080" imgH="457200" progId="Equation.DSMT4">
                  <p:embed/>
                </p:oleObj>
              </mc:Choice>
              <mc:Fallback>
                <p:oleObj name="Equation" r:id="rId9" imgW="6220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0" y="5504701"/>
                        <a:ext cx="2032000" cy="11196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08977"/>
              </p:ext>
            </p:extLst>
          </p:nvPr>
        </p:nvGraphicFramePr>
        <p:xfrm>
          <a:off x="939800" y="4641567"/>
          <a:ext cx="3384550" cy="997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27" name="Equation" r:id="rId11" imgW="1422360" imgH="419040" progId="Equation.DSMT4">
                  <p:embed/>
                </p:oleObj>
              </mc:Choice>
              <mc:Fallback>
                <p:oleObj name="Equation" r:id="rId11" imgW="14223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39800" y="4641567"/>
                        <a:ext cx="3384550" cy="997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5616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85800"/>
            <a:ext cx="12192000" cy="76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3200" y="152401"/>
            <a:ext cx="1168400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PHƯƠNG  TRÌNH  TÍCH 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64000" y="1066801"/>
            <a:ext cx="40640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A(x).B(x) = 0 </a:t>
            </a:r>
            <a:endParaRPr lang="en-US" sz="2400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>
            <a:stCxn id="4" idx="0"/>
            <a:endCxn id="6" idx="0"/>
          </p:cNvCxnSpPr>
          <p:nvPr/>
        </p:nvCxnSpPr>
        <p:spPr>
          <a:xfrm rot="16200000" flipH="1">
            <a:off x="5905500" y="876036"/>
            <a:ext cx="381000" cy="2117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/>
          <p:nvPr/>
        </p:nvCxnSpPr>
        <p:spPr>
          <a:xfrm rot="10800000" flipV="1">
            <a:off x="0" y="1295401"/>
            <a:ext cx="4064000" cy="1064567"/>
          </a:xfrm>
          <a:prstGeom prst="bentConnector3">
            <a:avLst>
              <a:gd name="adj1" fmla="val 4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4800" y="1900536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giải</a:t>
            </a:r>
            <a:endParaRPr lang="en-US" sz="2400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2362200"/>
            <a:ext cx="2438400" cy="2209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A(x) = 0 </a:t>
            </a: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B(x) = 0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>
          <a:xfrm>
            <a:off x="3962400" y="3022600"/>
            <a:ext cx="4064000" cy="5334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0" fontAlgn="auto" latinLnBrk="0" hangingPunct="0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(2x – 5)(3x+1) = 0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153851"/>
              </p:ext>
            </p:extLst>
          </p:nvPr>
        </p:nvGraphicFramePr>
        <p:xfrm>
          <a:off x="3454400" y="3695700"/>
          <a:ext cx="7112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6" name="Equation" r:id="rId3" imgW="215640" imgH="152280" progId="">
                  <p:embed/>
                </p:oleObj>
              </mc:Choice>
              <mc:Fallback>
                <p:oleObj name="Equation" r:id="rId3" imgW="215640" imgH="1522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3695700"/>
                        <a:ext cx="7112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4368801" y="3556000"/>
            <a:ext cx="5086351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2x – 5 = 0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3x+1  = 0 </a:t>
            </a:r>
          </a:p>
        </p:txBody>
      </p:sp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731192"/>
              </p:ext>
            </p:extLst>
          </p:nvPr>
        </p:nvGraphicFramePr>
        <p:xfrm>
          <a:off x="3409949" y="4089401"/>
          <a:ext cx="1670051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7" name="Equation" r:id="rId5" imgW="571320" imgH="393480" progId="">
                  <p:embed/>
                </p:oleObj>
              </mc:Choice>
              <mc:Fallback>
                <p:oleObj name="Equation" r:id="rId5" imgW="57132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49" y="4089401"/>
                        <a:ext cx="1670051" cy="862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5384800" y="4241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263546"/>
              </p:ext>
            </p:extLst>
          </p:nvPr>
        </p:nvGraphicFramePr>
        <p:xfrm>
          <a:off x="6830483" y="4089400"/>
          <a:ext cx="1399117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8" name="Equation" r:id="rId7" imgW="469800" imgH="393480" progId="">
                  <p:embed/>
                </p:oleObj>
              </mc:Choice>
              <mc:Fallback>
                <p:oleObj name="Equation" r:id="rId7" imgW="46980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0483" y="4089400"/>
                        <a:ext cx="1399117" cy="877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3860800" y="5156200"/>
            <a:ext cx="7518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228131"/>
              </p:ext>
            </p:extLst>
          </p:nvPr>
        </p:nvGraphicFramePr>
        <p:xfrm>
          <a:off x="5486400" y="5765800"/>
          <a:ext cx="216746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9" name="Equation" r:id="rId9" imgW="812520" imgH="431640" progId="">
                  <p:embed/>
                </p:oleObj>
              </mc:Choice>
              <mc:Fallback>
                <p:oleObj name="Equation" r:id="rId9" imgW="812520" imgH="4316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765800"/>
                        <a:ext cx="2167467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149600" y="1852106"/>
            <a:ext cx="82296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Áp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dụng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: </a:t>
            </a:r>
          </a:p>
          <a:p>
            <a:pPr>
              <a:spcBef>
                <a:spcPts val="1800"/>
              </a:spcBef>
            </a:pPr>
            <a:r>
              <a:rPr lang="en-US" sz="24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sau</a:t>
            </a:r>
            <a:endParaRPr lang="en-US" sz="2400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14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7" grpId="0"/>
      <p:bldP spid="18" grpId="0" animBg="1"/>
      <p:bldP spid="19" grpId="0" animBg="1"/>
      <p:bldP spid="20" grpId="0"/>
      <p:bldP spid="22" grpId="0"/>
      <p:bldP spid="24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4"/>
          <p:cNvSpPr>
            <a:spLocks noChangeArrowheads="1" noChangeShapeType="1" noTextEdit="1"/>
          </p:cNvSpPr>
          <p:nvPr/>
        </p:nvSpPr>
        <p:spPr bwMode="auto">
          <a:xfrm>
            <a:off x="1117600" y="1"/>
            <a:ext cx="10109200" cy="695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8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4800" b="1" kern="10" dirty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PHƯƠNG TRÌNH </a:t>
            </a:r>
            <a:r>
              <a:rPr lang="en-US" sz="48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ĐƯA VỀ DẠNG PHƯƠNG TRÌNH </a:t>
            </a:r>
            <a:r>
              <a:rPr lang="vi-VN" sz="48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TÍCH</a:t>
            </a:r>
            <a:endParaRPr lang="en-US" sz="4800" b="1" kern="10" dirty="0">
              <a:ln w="9525">
                <a:noFill/>
                <a:round/>
                <a:headEnd/>
                <a:tailEnd/>
              </a:ln>
              <a:solidFill>
                <a:srgbClr val="0070C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117600" y="685801"/>
            <a:ext cx="4572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5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5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5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35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5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5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1371600"/>
            <a:ext cx="12192000" cy="16764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22210" y="1384093"/>
            <a:ext cx="77216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ạng</a:t>
            </a: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625600" y="1981200"/>
            <a:ext cx="995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A(x).B(x) = 0</a:t>
            </a:r>
            <a:r>
              <a:rPr 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↔ A(x) = 0 </a:t>
            </a:r>
            <a:r>
              <a:rPr lang="en-US" sz="2700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</a:t>
            </a:r>
            <a:r>
              <a:rPr lang="vi-VN" sz="2700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ặc</a:t>
            </a:r>
            <a:r>
              <a:rPr lang="vi-VN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B(x) = 0</a:t>
            </a:r>
            <a:endParaRPr lang="en-US" sz="27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320799" y="3124201"/>
            <a:ext cx="8857521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5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5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3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5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Horizontal Scroll 12"/>
          <p:cNvSpPr>
            <a:spLocks noChangeArrowheads="1"/>
          </p:cNvSpPr>
          <p:nvPr/>
        </p:nvSpPr>
        <p:spPr bwMode="auto">
          <a:xfrm>
            <a:off x="406400" y="3429000"/>
            <a:ext cx="11480800" cy="3276600"/>
          </a:xfrm>
          <a:prstGeom prst="horizontalScroll">
            <a:avLst>
              <a:gd name="adj" fmla="val 12500"/>
            </a:avLst>
          </a:prstGeom>
          <a:blipFill>
            <a:blip r:embed="rId3" cstate="print"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 prstMaterial="matte"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839449" y="3886201"/>
            <a:ext cx="10927829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3000" dirty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dirty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Áp dụng phương pháp phân tích đa thức thành nhân tử. 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vi-VN" sz="3000" dirty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Tính chất của phép nhân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000" dirty="0" smtClean="0">
              <a:blipFill>
                <a:blip r:embed="rId4"/>
                <a:tile tx="0" ty="0" sx="100000" sy="100000" flip="none" algn="tl"/>
              </a:blip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000" dirty="0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blipFill>
                  <a:blip r:embed="rId4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000" dirty="0">
              <a:blipFill>
                <a:blip r:embed="rId4"/>
                <a:tile tx="0" ty="0" sx="100000" sy="100000" flip="none" algn="tl"/>
              </a:blip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24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1558</Words>
  <Application>Microsoft Office PowerPoint</Application>
  <PresentationFormat>Widescreen</PresentationFormat>
  <Paragraphs>298</Paragraphs>
  <Slides>18</Slides>
  <Notes>1</Notes>
  <HiddenSlides>0</HiddenSlides>
  <MMClips>1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.VnTime</vt:lpstr>
      <vt:lpstr>Arial</vt:lpstr>
      <vt:lpstr>Calibri</vt:lpstr>
      <vt:lpstr>Calibri Light</vt:lpstr>
      <vt:lpstr>Cambria Math</vt:lpstr>
      <vt:lpstr>Symbol</vt:lpstr>
      <vt:lpstr>Times New Roman</vt:lpstr>
      <vt:lpstr>VNI-Korin</vt:lpstr>
      <vt:lpstr>VNI-Times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I. PHƯƠNG TRÌNH BẬC NHẤT MỘT ẨN Phương trình đưa về dạng  ax + b=0</vt:lpstr>
      <vt:lpstr>PowerPoint Presentation</vt:lpstr>
      <vt:lpstr>PowerPoint Presentation</vt:lpstr>
      <vt:lpstr>         PHƯƠNG TRÌNH ĐƯA VỀ PHƯƠNG TRÌNH TÍCH Giải phương trình sau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47</cp:revision>
  <dcterms:created xsi:type="dcterms:W3CDTF">2020-04-10T10:49:48Z</dcterms:created>
  <dcterms:modified xsi:type="dcterms:W3CDTF">2022-03-10T12:16:38Z</dcterms:modified>
</cp:coreProperties>
</file>