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2" r:id="rId10"/>
  </p:sldIdLst>
  <p:sldSz cx="12192000" cy="6858000"/>
  <p:notesSz cx="7104063" cy="10234613"/>
  <p:embeddedFontLst>
    <p:embeddedFont>
      <p:font typeface="微软雅黑" panose="020B0503020204020204" pitchFamily="34" charset="-122"/>
      <p:regular r:id="rId12"/>
      <p:bold r:id="rId13"/>
    </p:embeddedFont>
    <p:embeddedFont>
      <p:font typeface="Broadway" panose="04040905080B02020502" pitchFamily="82" charset="0"/>
      <p:regular r:id="rId14"/>
    </p:embeddedFont>
    <p:embeddedFont>
      <p:font typeface="等线" panose="020B0604020202020204" charset="-122"/>
      <p:regular r:id="rId15"/>
      <p:bold r:id="rId16"/>
    </p:embeddedFont>
    <p:embeddedFont>
      <p:font typeface="汉仪铁线黑-55简" panose="020B0604020202020204" charset="-122"/>
      <p:regular r:id="rId17"/>
    </p:embeddedFont>
    <p:embeddedFont>
      <p:font typeface="宋体" panose="02010600030101010101" pitchFamily="2" charset="-122"/>
      <p:regular r:id="rId18"/>
    </p:embeddedFont>
    <p:embeddedFont>
      <p:font typeface="Harrington" panose="04040505050A02020702" pitchFamily="82" charset="0"/>
      <p:regular r:id="rId19"/>
    </p:embeddedFont>
    <p:embeddedFont>
      <p:font typeface="汉仪铁线黑-45简" panose="020B0604020202020204" charset="-122"/>
      <p:regular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EAC"/>
    <a:srgbClr val="7AA3C7"/>
    <a:srgbClr val="D3E5D9"/>
    <a:srgbClr val="E6E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80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90F86-E453-471F-B9FB-BA003F7BE0B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F6275-4067-4A7D-9E39-0FD06F0879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28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78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09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279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51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8F6275-4067-4A7D-9E39-0FD06F08795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65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花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0000">
            <a:off x="941070" y="5875020"/>
            <a:ext cx="2118360" cy="1096010"/>
          </a:xfrm>
          <a:prstGeom prst="rect">
            <a:avLst/>
          </a:prstGeom>
        </p:spPr>
      </p:pic>
      <p:pic>
        <p:nvPicPr>
          <p:cNvPr id="4" name="图片 3" descr="花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14520"/>
            <a:ext cx="2026920" cy="2438400"/>
          </a:xfrm>
          <a:prstGeom prst="rect">
            <a:avLst/>
          </a:prstGeom>
        </p:spPr>
      </p:pic>
      <p:pic>
        <p:nvPicPr>
          <p:cNvPr id="5" name="图片 4" descr="花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5505" y="-1270"/>
            <a:ext cx="2430780" cy="2339340"/>
          </a:xfrm>
          <a:prstGeom prst="rect">
            <a:avLst/>
          </a:prstGeom>
        </p:spPr>
      </p:pic>
      <p:pic>
        <p:nvPicPr>
          <p:cNvPr id="6" name="图片 5" descr="花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8750" y="5431155"/>
            <a:ext cx="3261360" cy="169926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26135" y="-271780"/>
            <a:ext cx="4471035" cy="1385570"/>
            <a:chOff x="-1301" y="-428"/>
            <a:chExt cx="7041" cy="2182"/>
          </a:xfrm>
        </p:grpSpPr>
        <p:pic>
          <p:nvPicPr>
            <p:cNvPr id="13" name="图片 12" descr="花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" flipV="1">
              <a:off x="2404" y="-428"/>
              <a:ext cx="3336" cy="1726"/>
            </a:xfrm>
            <a:prstGeom prst="rect">
              <a:avLst/>
            </a:prstGeom>
          </p:spPr>
        </p:pic>
        <p:pic>
          <p:nvPicPr>
            <p:cNvPr id="7" name="图片 6" descr="花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" flipV="1">
              <a:off x="-1301" y="-370"/>
              <a:ext cx="4104" cy="2124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212271" y="702129"/>
            <a:ext cx="11838215" cy="4282621"/>
          </a:xfrm>
          <a:prstGeom prst="ellipse">
            <a:avLst/>
          </a:prstGeom>
          <a:gradFill>
            <a:gsLst>
              <a:gs pos="0">
                <a:srgbClr val="E6EEE3"/>
              </a:gs>
              <a:gs pos="84000">
                <a:srgbClr val="D3E5D9"/>
              </a:gs>
              <a:gs pos="100000">
                <a:srgbClr val="D3E5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646295" y="2492375"/>
            <a:ext cx="28740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55简" panose="00020600040101010101" charset="-122"/>
                <a:cs typeface="Times New Roman" panose="02020603050405020304" pitchFamily="18" charset="0"/>
              </a:rPr>
              <a:t>Tiết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55简" panose="00020600040101010101" charset="-122"/>
                <a:cs typeface="Times New Roman" panose="02020603050405020304" pitchFamily="18" charset="0"/>
              </a:rPr>
              <a:t> 1</a:t>
            </a:r>
            <a:endParaRPr lang="zh-CN" altLang="en-US" sz="4800" b="1" dirty="0">
              <a:solidFill>
                <a:srgbClr val="497EAC"/>
              </a:solidFill>
              <a:latin typeface="Times New Roman" panose="02020603050405020304" pitchFamily="18" charset="0"/>
              <a:ea typeface="汉仪铁线黑-55简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715510" y="3316426"/>
            <a:ext cx="2761001" cy="50074"/>
            <a:chOff x="7495" y="5353"/>
            <a:chExt cx="4210" cy="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496" y="5399"/>
              <a:ext cx="4209" cy="0"/>
            </a:xfrm>
            <a:prstGeom prst="line">
              <a:avLst/>
            </a:prstGeom>
            <a:ln w="25400">
              <a:solidFill>
                <a:srgbClr val="497E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495" y="5353"/>
              <a:ext cx="4209" cy="0"/>
            </a:xfrm>
            <a:prstGeom prst="line">
              <a:avLst/>
            </a:prstGeom>
            <a:ln w="12700">
              <a:solidFill>
                <a:srgbClr val="497E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1444905" y="1466676"/>
            <a:ext cx="986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Chủ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đề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: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Nghị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luận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hiện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đại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Việt</a:t>
            </a:r>
            <a:r>
              <a:rPr lang="en-US" altLang="zh-CN" sz="4800" b="1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Nam </a:t>
            </a:r>
            <a:endParaRPr lang="en-US" altLang="zh-CN" sz="4800" b="1" dirty="0">
              <a:solidFill>
                <a:srgbClr val="497EAC"/>
              </a:solidFill>
              <a:latin typeface="Times New Roman" panose="02020603050405020304" pitchFamily="18" charset="0"/>
              <a:ea typeface="汉仪铁线黑-45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69358" y="3682630"/>
            <a:ext cx="9013371" cy="823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Khái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quát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về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nghị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luận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hiện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đại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36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Việt</a:t>
            </a:r>
            <a:r>
              <a:rPr lang="en-US" altLang="zh-CN" sz="36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Nam</a:t>
            </a:r>
            <a:endParaRPr lang="zh-CN" altLang="en-US" sz="3600" dirty="0">
              <a:solidFill>
                <a:srgbClr val="497EAC"/>
              </a:solidFill>
              <a:latin typeface="Harrington" panose="04040505050A02020702" charset="0"/>
              <a:ea typeface="汉仪铁线黑-45简" panose="00020600040101010101" charset="-122"/>
            </a:endParaRPr>
          </a:p>
        </p:txBody>
      </p:sp>
      <p:pic>
        <p:nvPicPr>
          <p:cNvPr id="2" name="KT Tunstall - Feel It All (Band Jam)">
            <a:hlinkClick r:id="" action="ppaction://media"/>
            <a:extLst>
              <a:ext uri="{FF2B5EF4-FFF2-40B4-BE49-F238E27FC236}">
                <a16:creationId xmlns:a16="http://schemas.microsoft.com/office/drawing/2014/main" id="{2F0A76B9-1266-4B25-806A-1666F2129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87500" y="14986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5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520"/>
            <a:ext cx="2026920" cy="2438400"/>
          </a:xfrm>
          <a:prstGeom prst="rect">
            <a:avLst/>
          </a:prstGeom>
        </p:spPr>
      </p:pic>
      <p:pic>
        <p:nvPicPr>
          <p:cNvPr id="5" name="图片 4" descr="花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505" y="-1270"/>
            <a:ext cx="2430780" cy="2339340"/>
          </a:xfrm>
          <a:prstGeom prst="rect">
            <a:avLst/>
          </a:prstGeom>
        </p:spPr>
      </p:pic>
      <p:sp>
        <p:nvSpPr>
          <p:cNvPr id="2" name="折角形 1"/>
          <p:cNvSpPr/>
          <p:nvPr/>
        </p:nvSpPr>
        <p:spPr>
          <a:xfrm>
            <a:off x="1838144" y="2338070"/>
            <a:ext cx="9132751" cy="2234565"/>
          </a:xfrm>
          <a:prstGeom prst="foldedCorner">
            <a:avLst/>
          </a:prstGeom>
          <a:noFill/>
          <a:ln>
            <a:solidFill>
              <a:srgbClr val="497E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930174" y="2792821"/>
            <a:ext cx="15760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000" dirty="0" smtClean="0">
                <a:solidFill>
                  <a:srgbClr val="497EAC"/>
                </a:solidFill>
                <a:latin typeface="Broadway" panose="04040905080B02020502" charset="0"/>
              </a:rPr>
              <a:t>I.</a:t>
            </a:r>
            <a:endParaRPr lang="en-US" altLang="zh-CN" sz="8000" dirty="0">
              <a:solidFill>
                <a:srgbClr val="497EAC"/>
              </a:solidFill>
              <a:latin typeface="Broadway" panose="04040905080B02020502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737791" y="2924393"/>
            <a:ext cx="0" cy="1151255"/>
          </a:xfrm>
          <a:prstGeom prst="line">
            <a:avLst/>
          </a:prstGeom>
          <a:ln w="12700">
            <a:solidFill>
              <a:srgbClr val="497E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347097" y="2853691"/>
            <a:ext cx="6014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497EA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 QUÁT ĐẶC ĐIỂM CỦA VĂN NGHỊ LUẬN</a:t>
            </a:r>
            <a:endParaRPr lang="zh-CN" altLang="en-US" sz="2800" dirty="0">
              <a:solidFill>
                <a:srgbClr val="497EAC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170" y="196215"/>
            <a:ext cx="11757660" cy="646620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157" y="321763"/>
            <a:ext cx="11321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Thảo luận theo nhóm đôi và nhắc lại:</a:t>
            </a:r>
            <a:endParaRPr lang="zh-CN" altLang="en-US" sz="4400" b="1" dirty="0">
              <a:solidFill>
                <a:srgbClr val="497EA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171" y="2814983"/>
            <a:ext cx="11201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niệm, đặc điểm của văn bản nghị luận</a:t>
            </a:r>
          </a:p>
          <a:p>
            <a:pPr marL="285750" indent="-285750">
              <a:buFontTx/>
              <a:buChar char="-"/>
            </a:pPr>
            <a:endParaRPr lang="vi-VN" sz="44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44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luận đề, luận điểm, luận cứ, lập luận</a:t>
            </a:r>
            <a:endParaRPr lang="vi-VN" sz="4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4936" y="0"/>
            <a:ext cx="9459641" cy="8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743200" algn="ctr"/>
                <a:tab pos="5486400" algn="r"/>
              </a:tabLst>
            </a:pPr>
            <a:r>
              <a:rPr lang="vi-VN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Đặc điểm của văn bản nghị </a:t>
            </a:r>
            <a:r>
              <a:rPr lang="vi-VN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2088582"/>
            <a:ext cx="10972800" cy="342209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Khái niệm: </a:t>
            </a: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 dạng văn trình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 ý kiến đánh giá, bàn luận, trình bày tư tưởng, chủ trương, quan điểm...qua các luận điểm, luận cứ và lập luận để thuyết phục.</a:t>
            </a:r>
            <a:endParaRPr lang="vi-VN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53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4936" y="0"/>
            <a:ext cx="9459641" cy="888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743200" algn="ctr"/>
                <a:tab pos="5486400" algn="r"/>
              </a:tabLst>
            </a:pPr>
            <a:r>
              <a:rPr lang="vi-VN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Đặc điểm của văn bản nghị </a:t>
            </a:r>
            <a:r>
              <a:rPr lang="vi-VN" sz="4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6429" y="1059882"/>
            <a:ext cx="10972800" cy="537993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85800" indent="-685800" algn="just">
              <a:lnSpc>
                <a:spcPct val="115000"/>
              </a:lnSpc>
              <a:buFontTx/>
              <a:buChar char="-"/>
            </a:pPr>
            <a:r>
              <a:rPr lang="vi-VN" sz="40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Đặc điểm:</a:t>
            </a:r>
          </a:p>
          <a:p>
            <a:pPr algn="just">
              <a:lnSpc>
                <a:spcPct val="115000"/>
              </a:lnSpc>
            </a:pPr>
            <a:r>
              <a:rPr lang="vi-VN" sz="3200" dirty="0" smtClean="0">
                <a:latin typeface="+mj-lt"/>
              </a:rPr>
              <a:t>   + </a:t>
            </a:r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Luận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đề </a:t>
            </a:r>
            <a:r>
              <a:rPr lang="vi-VN" sz="3200" dirty="0">
                <a:latin typeface="+mj-lt"/>
              </a:rPr>
              <a:t>là vấn đề bao trùm cần làm sáng tỏ, được đem ra để bàn luận, </a:t>
            </a:r>
            <a:r>
              <a:rPr lang="vi-VN" sz="3200" dirty="0" smtClean="0">
                <a:latin typeface="+mj-lt"/>
              </a:rPr>
              <a:t>...</a:t>
            </a:r>
          </a:p>
          <a:p>
            <a:r>
              <a:rPr lang="vi-VN" sz="3200" dirty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  + </a:t>
            </a:r>
            <a:r>
              <a:rPr lang="vi-VN" sz="3200" b="1" dirty="0" smtClean="0">
                <a:solidFill>
                  <a:srgbClr val="C00000"/>
                </a:solidFill>
                <a:latin typeface="+mj-lt"/>
              </a:rPr>
              <a:t>Luận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điểm </a:t>
            </a:r>
            <a:r>
              <a:rPr lang="vi-VN" sz="3200" dirty="0">
                <a:latin typeface="+mj-lt"/>
              </a:rPr>
              <a:t>là ý kiến thể hiện tư tưởng, quan điểm trong bài văn nghị luận.</a:t>
            </a:r>
          </a:p>
          <a:p>
            <a:r>
              <a:rPr lang="vi-VN" sz="3200" dirty="0" smtClean="0">
                <a:latin typeface="+mj-lt"/>
              </a:rPr>
              <a:t>   +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Luận cứ </a:t>
            </a:r>
            <a:r>
              <a:rPr lang="vi-VN" sz="3200" dirty="0">
                <a:latin typeface="+mj-lt"/>
              </a:rPr>
              <a:t>là những lí lẽ, bằng chứng thuyết phục để làm sáng tỏ cho luận điểm, làm cho người tiếp nhận hiểu, tin vào tính đúng đắn của nó.</a:t>
            </a:r>
          </a:p>
          <a:p>
            <a:r>
              <a:rPr lang="vi-VN" sz="3200" dirty="0">
                <a:latin typeface="+mj-lt"/>
              </a:rPr>
              <a:t> </a:t>
            </a:r>
            <a:r>
              <a:rPr lang="vi-VN" sz="3200" dirty="0" smtClean="0">
                <a:latin typeface="+mj-lt"/>
              </a:rPr>
              <a:t> +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Phương pháp lập luận </a:t>
            </a:r>
            <a:r>
              <a:rPr lang="vi-VN" sz="3200" dirty="0">
                <a:latin typeface="+mj-lt"/>
              </a:rPr>
              <a:t>là cách thức lựa chọn, sắp xếp luận điểm, luận cứ sao cho lập luận chặt chẽ và thuyết phục</a:t>
            </a:r>
            <a:r>
              <a:rPr lang="vi-VN" sz="3200" dirty="0" smtClean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529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4936" y="0"/>
            <a:ext cx="100142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+mj-lt"/>
              </a:rPr>
              <a:t>2. Phương pháp </a:t>
            </a:r>
            <a:r>
              <a:rPr lang="vi-VN" sz="4000" b="1" dirty="0" smtClean="0">
                <a:latin typeface="+mj-lt"/>
              </a:rPr>
              <a:t>đọc hiểu </a:t>
            </a:r>
            <a:r>
              <a:rPr lang="vi-VN" sz="4000" b="1" dirty="0">
                <a:latin typeface="+mj-lt"/>
              </a:rPr>
              <a:t>văn bản nghị luận</a:t>
            </a:r>
            <a:endParaRPr lang="vi-VN" sz="40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6429" y="1059882"/>
            <a:ext cx="10972800" cy="4154984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vi-VN" sz="4400" dirty="0" smtClean="0">
                <a:latin typeface="+mj-lt"/>
              </a:rPr>
              <a:t>Đọc </a:t>
            </a:r>
            <a:r>
              <a:rPr lang="vi-VN" sz="4400" dirty="0">
                <a:latin typeface="+mj-lt"/>
              </a:rPr>
              <a:t>kĩ văn bản. Xác đinh vấn đề nghị luận</a:t>
            </a:r>
            <a:r>
              <a:rPr lang="vi-VN" sz="4400" dirty="0" smtClean="0">
                <a:latin typeface="+mj-lt"/>
              </a:rPr>
              <a:t>.</a:t>
            </a:r>
          </a:p>
          <a:p>
            <a:pPr marL="571500" indent="-571500">
              <a:buFontTx/>
              <a:buChar char="-"/>
            </a:pPr>
            <a:endParaRPr lang="vi-VN" sz="4400" dirty="0">
              <a:latin typeface="+mj-lt"/>
            </a:endParaRPr>
          </a:p>
          <a:p>
            <a:pPr marL="571500" indent="-571500">
              <a:buFontTx/>
              <a:buChar char="-"/>
            </a:pPr>
            <a:r>
              <a:rPr lang="vi-VN" sz="4400" dirty="0" smtClean="0">
                <a:latin typeface="+mj-lt"/>
              </a:rPr>
              <a:t>Xác </a:t>
            </a:r>
            <a:r>
              <a:rPr lang="vi-VN" sz="4400" dirty="0">
                <a:latin typeface="+mj-lt"/>
              </a:rPr>
              <a:t>định hệ thống luận </a:t>
            </a:r>
            <a:r>
              <a:rPr lang="vi-VN" sz="4400" dirty="0" smtClean="0">
                <a:latin typeface="+mj-lt"/>
              </a:rPr>
              <a:t>điểm - </a:t>
            </a:r>
            <a:r>
              <a:rPr lang="vi-VN" sz="4400" dirty="0">
                <a:latin typeface="+mj-lt"/>
              </a:rPr>
              <a:t>luận cứ </a:t>
            </a:r>
            <a:endParaRPr lang="vi-VN" sz="4400" dirty="0" smtClean="0">
              <a:latin typeface="+mj-lt"/>
            </a:endParaRPr>
          </a:p>
          <a:p>
            <a:pPr marL="571500" indent="-571500">
              <a:buFontTx/>
              <a:buChar char="-"/>
            </a:pPr>
            <a:endParaRPr lang="vi-VN" sz="4400" dirty="0">
              <a:latin typeface="+mj-lt"/>
            </a:endParaRPr>
          </a:p>
          <a:p>
            <a:r>
              <a:rPr lang="vi-VN" sz="4400" dirty="0">
                <a:latin typeface="+mj-lt"/>
              </a:rPr>
              <a:t>- Tìm hiểu phương pháp lập luận của tác giả (lập luận chứng minh/ lập luận giải thích).</a:t>
            </a:r>
          </a:p>
        </p:txBody>
      </p:sp>
    </p:spTree>
    <p:extLst>
      <p:ext uri="{BB962C8B-B14F-4D97-AF65-F5344CB8AC3E}">
        <p14:creationId xmlns:p14="http://schemas.microsoft.com/office/powerpoint/2010/main" val="127564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花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520"/>
            <a:ext cx="2026920" cy="2438400"/>
          </a:xfrm>
          <a:prstGeom prst="rect">
            <a:avLst/>
          </a:prstGeom>
        </p:spPr>
      </p:pic>
      <p:pic>
        <p:nvPicPr>
          <p:cNvPr id="5" name="图片 4" descr="花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505" y="-1270"/>
            <a:ext cx="2430780" cy="2339340"/>
          </a:xfrm>
          <a:prstGeom prst="rect">
            <a:avLst/>
          </a:prstGeom>
        </p:spPr>
      </p:pic>
      <p:sp>
        <p:nvSpPr>
          <p:cNvPr id="2" name="折角形 1"/>
          <p:cNvSpPr/>
          <p:nvPr/>
        </p:nvSpPr>
        <p:spPr>
          <a:xfrm>
            <a:off x="1348279" y="2338070"/>
            <a:ext cx="10636891" cy="3001373"/>
          </a:xfrm>
          <a:prstGeom prst="foldedCorner">
            <a:avLst/>
          </a:prstGeom>
          <a:noFill/>
          <a:ln>
            <a:solidFill>
              <a:srgbClr val="497E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50347" y="3177721"/>
            <a:ext cx="15760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8000" dirty="0" smtClean="0">
                <a:solidFill>
                  <a:srgbClr val="497EAC"/>
                </a:solidFill>
                <a:latin typeface="Broadway" panose="04040905080B02020502" charset="0"/>
              </a:rPr>
              <a:t>II.</a:t>
            </a:r>
            <a:endParaRPr lang="en-US" altLang="zh-CN" sz="8000" dirty="0">
              <a:solidFill>
                <a:srgbClr val="497EAC"/>
              </a:solidFill>
              <a:latin typeface="Broadway" panose="04040905080B02020502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073951" y="3209332"/>
            <a:ext cx="0" cy="1151255"/>
          </a:xfrm>
          <a:prstGeom prst="line">
            <a:avLst/>
          </a:prstGeom>
          <a:ln w="12700">
            <a:solidFill>
              <a:srgbClr val="497E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375199" y="2853691"/>
            <a:ext cx="8071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497EAC"/>
                </a:solidFill>
                <a:latin typeface="+mj-lt"/>
              </a:rPr>
              <a:t>GIỚI THIỆU CÁC VĂN BẢN NGHỊ LUẬN HIỆN ĐẠI VIỆT NAM TRONG CHƯƠNG TRÌNH NGỮ VĂN 7</a:t>
            </a:r>
            <a:endParaRPr lang="zh-CN" altLang="en-US" sz="4800" dirty="0">
              <a:solidFill>
                <a:srgbClr val="497EAC"/>
              </a:solidFill>
              <a:latin typeface="+mj-lt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1519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170" y="196215"/>
            <a:ext cx="11757660" cy="646620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157" y="321763"/>
            <a:ext cx="11321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Các văn bản:</a:t>
            </a:r>
            <a:endParaRPr lang="zh-CN" altLang="en-US" sz="4400" b="1" dirty="0">
              <a:solidFill>
                <a:srgbClr val="497EAC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171" y="2814983"/>
            <a:ext cx="1120167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1. Đức tính giản dị của Bác Hồ (Phạm Văn Đồng)</a:t>
            </a:r>
          </a:p>
          <a:p>
            <a:r>
              <a:rPr lang="vi-VN" sz="4000" b="1" dirty="0">
                <a:latin typeface="+mj-lt"/>
              </a:rPr>
              <a:t>2. Ý nghĩa văn chương (Hoài Thanh)</a:t>
            </a:r>
            <a:endParaRPr lang="vi-VN" sz="80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10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花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941070" y="5875020"/>
            <a:ext cx="2118360" cy="1096010"/>
          </a:xfrm>
          <a:prstGeom prst="rect">
            <a:avLst/>
          </a:prstGeom>
        </p:spPr>
      </p:pic>
      <p:pic>
        <p:nvPicPr>
          <p:cNvPr id="4" name="图片 3" descr="花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14520"/>
            <a:ext cx="2026920" cy="2438400"/>
          </a:xfrm>
          <a:prstGeom prst="rect">
            <a:avLst/>
          </a:prstGeom>
        </p:spPr>
      </p:pic>
      <p:pic>
        <p:nvPicPr>
          <p:cNvPr id="5" name="图片 4" descr="花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5505" y="-1270"/>
            <a:ext cx="2430780" cy="2339340"/>
          </a:xfrm>
          <a:prstGeom prst="rect">
            <a:avLst/>
          </a:prstGeom>
        </p:spPr>
      </p:pic>
      <p:pic>
        <p:nvPicPr>
          <p:cNvPr id="6" name="图片 5" descr="花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750" y="5431155"/>
            <a:ext cx="3261360" cy="169926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-826135" y="-271780"/>
            <a:ext cx="4471035" cy="1385570"/>
            <a:chOff x="-1301" y="-428"/>
            <a:chExt cx="7041" cy="2182"/>
          </a:xfrm>
        </p:grpSpPr>
        <p:pic>
          <p:nvPicPr>
            <p:cNvPr id="13" name="图片 12" descr="花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" flipV="1">
              <a:off x="2404" y="-428"/>
              <a:ext cx="3336" cy="1726"/>
            </a:xfrm>
            <a:prstGeom prst="rect">
              <a:avLst/>
            </a:prstGeom>
          </p:spPr>
        </p:pic>
        <p:pic>
          <p:nvPicPr>
            <p:cNvPr id="7" name="图片 6" descr="花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" flipV="1">
              <a:off x="-1301" y="-370"/>
              <a:ext cx="4104" cy="2124"/>
            </a:xfrm>
            <a:prstGeom prst="rect">
              <a:avLst/>
            </a:prstGeom>
          </p:spPr>
        </p:pic>
      </p:grpSp>
      <p:pic>
        <p:nvPicPr>
          <p:cNvPr id="8" name="图片 7" descr="花环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9160" y="-388127"/>
            <a:ext cx="7586345" cy="7241047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3363693" y="741131"/>
            <a:ext cx="4841421" cy="4690024"/>
          </a:xfrm>
          <a:prstGeom prst="ellipse">
            <a:avLst/>
          </a:prstGeom>
          <a:gradFill>
            <a:gsLst>
              <a:gs pos="0">
                <a:srgbClr val="E6EEE3"/>
              </a:gs>
              <a:gs pos="84000">
                <a:srgbClr val="D3E5D9"/>
              </a:gs>
              <a:gs pos="100000">
                <a:srgbClr val="D3E5D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518213" y="1134745"/>
            <a:ext cx="2532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spc="600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Dặn</a:t>
            </a:r>
            <a:r>
              <a:rPr lang="en-US" altLang="zh-CN" sz="4400" b="1" spc="600" dirty="0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dirty="0" err="1" smtClean="0">
                <a:solidFill>
                  <a:srgbClr val="497EAC"/>
                </a:solidFill>
                <a:latin typeface="Times New Roman" panose="02020603050405020304" pitchFamily="18" charset="0"/>
                <a:ea typeface="汉仪铁线黑-45简" panose="00020600040101010101" charset="-122"/>
                <a:cs typeface="Times New Roman" panose="02020603050405020304" pitchFamily="18" charset="0"/>
              </a:rPr>
              <a:t>dò</a:t>
            </a:r>
            <a:endParaRPr lang="en-US" altLang="zh-CN" sz="4400" b="1" spc="600" dirty="0">
              <a:solidFill>
                <a:srgbClr val="497EAC"/>
              </a:solidFill>
              <a:latin typeface="Times New Roman" panose="02020603050405020304" pitchFamily="18" charset="0"/>
              <a:ea typeface="汉仪铁线黑-45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06049" y="2697127"/>
            <a:ext cx="514976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lnSpc>
                <a:spcPct val="120000"/>
              </a:lnSpc>
            </a:pP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Ôn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lại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về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phép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lập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luận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</a:t>
            </a:r>
            <a:r>
              <a:rPr lang="en-US" altLang="zh-CN" sz="4400" dirty="0" err="1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chứng</a:t>
            </a:r>
            <a:r>
              <a:rPr lang="en-US" altLang="zh-CN" sz="4400" dirty="0" smtClean="0">
                <a:solidFill>
                  <a:srgbClr val="497EAC"/>
                </a:solidFill>
                <a:latin typeface="Harrington" panose="04040505050A02020702" charset="0"/>
                <a:ea typeface="汉仪铁线黑-45简" panose="00020600040101010101" charset="-122"/>
              </a:rPr>
              <a:t> minh</a:t>
            </a:r>
            <a:endParaRPr lang="en-US" altLang="zh-CN" sz="4400" dirty="0">
              <a:solidFill>
                <a:srgbClr val="497EAC"/>
              </a:solidFill>
              <a:latin typeface="Harrington" panose="04040505050A02020702" charset="0"/>
              <a:ea typeface="汉仪铁线黑-45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347</Words>
  <Application>Microsoft Office PowerPoint</Application>
  <PresentationFormat>Widescreen</PresentationFormat>
  <Paragraphs>36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微软雅黑</vt:lpstr>
      <vt:lpstr>Broadway</vt:lpstr>
      <vt:lpstr>等线</vt:lpstr>
      <vt:lpstr>Times New Roman</vt:lpstr>
      <vt:lpstr>Arial</vt:lpstr>
      <vt:lpstr>汉仪铁线黑-55简</vt:lpstr>
      <vt:lpstr>宋体</vt:lpstr>
      <vt:lpstr>Harrington</vt:lpstr>
      <vt:lpstr>汉仪铁线黑-45简</vt:lpstr>
      <vt:lpstr>Calibri Light</vt:lpstr>
      <vt:lpstr>Calibri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</dc:creator>
  <cp:lastModifiedBy>Nguyễn Thanh Bình</cp:lastModifiedBy>
  <cp:revision>25</cp:revision>
  <dcterms:created xsi:type="dcterms:W3CDTF">2017-06-19T03:20:00Z</dcterms:created>
  <dcterms:modified xsi:type="dcterms:W3CDTF">2022-02-13T03:46:29Z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2052-10.1.0.6489</vt:lpwstr>
  </property>
</Properties>
</file>