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5"/>
  </p:notesMasterIdLst>
  <p:sldIdLst>
    <p:sldId id="384" r:id="rId2"/>
    <p:sldId id="380" r:id="rId3"/>
    <p:sldId id="364" r:id="rId4"/>
    <p:sldId id="366" r:id="rId5"/>
    <p:sldId id="367" r:id="rId6"/>
    <p:sldId id="381" r:id="rId7"/>
    <p:sldId id="369" r:id="rId8"/>
    <p:sldId id="376" r:id="rId9"/>
    <p:sldId id="370" r:id="rId10"/>
    <p:sldId id="373" r:id="rId11"/>
    <p:sldId id="357" r:id="rId12"/>
    <p:sldId id="377" r:id="rId13"/>
    <p:sldId id="361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33"/>
    <a:srgbClr val="3399FF"/>
    <a:srgbClr val="9900FF"/>
    <a:srgbClr val="000099"/>
    <a:srgbClr val="666633"/>
    <a:srgbClr val="6633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9104" autoAdjust="0"/>
  </p:normalViewPr>
  <p:slideViewPr>
    <p:cSldViewPr>
      <p:cViewPr varScale="1">
        <p:scale>
          <a:sx n="75" d="100"/>
          <a:sy n="75" d="100"/>
        </p:scale>
        <p:origin x="53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8-29T00:04:42.793" idx="1">
    <p:pos x="6240" y="-40"/>
    <p:text/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88A2FB20-427E-466F-BAC6-F89F4BF39E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81E4EF9-C86E-4694-AFD1-A8814397844B}" type="slidenum">
              <a:rPr lang="en-US" altLang="en-US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456E344-3C52-4E17-B9AD-3C0ED766310D}" type="slidenum">
              <a:rPr lang="en-US" altLang="en-US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Học sinh tự điền số liệu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E2BBF1D-18CC-41CC-9DE1-DAE90D4142FC}" type="slidenum">
              <a:rPr lang="en-US" altLang="en-US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Học sinh tự điền số liệu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BCFFB9E-9EA4-4556-B606-C0736C0B18CC}" type="slidenum">
              <a:rPr lang="en-US" altLang="en-US">
                <a:latin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Học sinh tự điền số liệu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0F0AAF-365D-4C1A-9FB4-F0971CBFC7D2}" type="slidenum">
              <a:rPr lang="en-US" altLang="en-US">
                <a:latin typeface="Arial" panose="020B0604020202020204" pitchFamily="34" charset="0"/>
              </a:rPr>
              <a:pPr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Học sinh tự điền số liệu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81F48E1-B9D8-44AD-A457-6C3518FBE5CD}" type="slidenum">
              <a:rPr lang="en-US" altLang="en-US">
                <a:latin typeface="Arial" panose="020B0604020202020204" pitchFamily="34" charset="0"/>
              </a:rPr>
              <a:pPr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Học sinh tự điền số liệu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2B638-335B-414B-B519-F37B683A4B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69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7242E-F298-43B8-95A5-41FE98EA4A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33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04850"/>
            <a:ext cx="8229600" cy="561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8815C-7155-41C2-9465-55D732B889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999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F065E-66A5-44EF-81F6-BBBFB53921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036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F00A4-4D51-42E3-8DD6-19079B1C9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14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406D1-02B4-462E-938E-247B3CA2EF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33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1B3C3-4604-4297-8119-695715FFA2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250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BE6FA-94CF-43FC-B356-0127887887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63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A268A-BCC1-44D9-9B4A-211CEB664B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960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88184-5286-489C-9237-E09B43102B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73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7A930-50F7-4C06-A715-B2C498939E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5221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Tahoma" panose="020B0604030504040204" pitchFamily="34" charset="0"/>
              </a:defRPr>
            </a:lvl1pPr>
          </a:lstStyle>
          <a:p>
            <a:fld id="{967F4915-2270-4E10-94AE-2DEFF23BE5D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76200"/>
            <a:ext cx="9144000" cy="638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52425" y="1530350"/>
            <a:ext cx="7947025" cy="246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844083">
              <a:defRPr/>
            </a:pPr>
            <a:endParaRPr lang="vi-VN" altLang="en-US" sz="5539" b="1" u="sng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3316" name="WordArt 6"/>
          <p:cNvSpPr>
            <a:spLocks noChangeArrowheads="1" noChangeShapeType="1" noTextEdit="1"/>
          </p:cNvSpPr>
          <p:nvPr/>
        </p:nvSpPr>
        <p:spPr bwMode="auto">
          <a:xfrm>
            <a:off x="633413" y="2725738"/>
            <a:ext cx="7737475" cy="1406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323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CHÀO QUÝ THẦY CÔ </a:t>
            </a:r>
          </a:p>
          <a:p>
            <a:pPr algn="ctr"/>
            <a:r>
              <a:rPr lang="en-US" sz="3323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CÁC EM HỌC SINH</a:t>
            </a:r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984250" y="404813"/>
            <a:ext cx="68929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844083" eaLnBrk="1" hangingPunct="1">
              <a:spcBef>
                <a:spcPct val="50000"/>
              </a:spcBef>
              <a:defRPr/>
            </a:pPr>
            <a:r>
              <a:rPr lang="en-US" altLang="en-US" sz="2585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PHÒNG GD-ĐT QUẬN LONG BIÊN</a:t>
            </a:r>
            <a:endParaRPr lang="vi-VN" altLang="en-US" sz="2585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844083" eaLnBrk="1" hangingPunct="1">
              <a:spcBef>
                <a:spcPct val="50000"/>
              </a:spcBef>
              <a:defRPr/>
            </a:pPr>
            <a:r>
              <a:rPr lang="vi-VN" altLang="en-US" sz="2585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THCS </a:t>
            </a:r>
            <a:r>
              <a:rPr lang="en-US" altLang="en-US" sz="2585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 QUÝ ĐÔN</a:t>
            </a:r>
            <a:endParaRPr lang="vi-VN" altLang="en-US" sz="2585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0" name="Text Box 9"/>
          <p:cNvSpPr txBox="1">
            <a:spLocks noChangeArrowheads="1"/>
          </p:cNvSpPr>
          <p:nvPr/>
        </p:nvSpPr>
        <p:spPr bwMode="auto">
          <a:xfrm>
            <a:off x="2954338" y="1319213"/>
            <a:ext cx="372745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844083" eaLnBrk="1" hangingPunct="1">
              <a:spcBef>
                <a:spcPct val="50000"/>
              </a:spcBef>
              <a:defRPr/>
            </a:pPr>
            <a:r>
              <a:rPr lang="vi-VN" altLang="en-US" sz="2215" b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----------------------------</a:t>
            </a:r>
          </a:p>
        </p:txBody>
      </p:sp>
      <p:sp>
        <p:nvSpPr>
          <p:cNvPr id="11271" name="TextBox 2"/>
          <p:cNvSpPr txBox="1">
            <a:spLocks noChangeArrowheads="1"/>
          </p:cNvSpPr>
          <p:nvPr/>
        </p:nvSpPr>
        <p:spPr bwMode="auto">
          <a:xfrm>
            <a:off x="4079875" y="4905375"/>
            <a:ext cx="4502150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844083">
              <a:defRPr/>
            </a:pPr>
            <a:r>
              <a:rPr lang="en-US" altLang="en-US" sz="2585" b="1">
                <a:solidFill>
                  <a:srgbClr val="000000"/>
                </a:solidFill>
              </a:rPr>
              <a:t>Giáo viên : Nguyễn Thị Hà </a:t>
            </a:r>
          </a:p>
        </p:txBody>
      </p:sp>
    </p:spTree>
    <p:extLst>
      <p:ext uri="{BB962C8B-B14F-4D97-AF65-F5344CB8AC3E}">
        <p14:creationId xmlns:p14="http://schemas.microsoft.com/office/powerpoint/2010/main" val="5903426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71" name="Text Box 19"/>
          <p:cNvSpPr txBox="1">
            <a:spLocks noChangeArrowheads="1"/>
          </p:cNvSpPr>
          <p:nvPr/>
        </p:nvSpPr>
        <p:spPr bwMode="auto">
          <a:xfrm>
            <a:off x="152400" y="685800"/>
            <a:ext cx="8839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 b="1" dirty="0"/>
              <a:t>  C</a:t>
            </a:r>
            <a:r>
              <a:rPr lang="en-US" altLang="en-US" sz="2400" b="1" baseline="-25000" dirty="0"/>
              <a:t>4</a:t>
            </a:r>
            <a:r>
              <a:rPr lang="en-US" altLang="en-US" sz="2400" b="1" dirty="0"/>
              <a:t>: </a:t>
            </a:r>
            <a:r>
              <a:rPr lang="en-US" altLang="en-US" sz="2400" dirty="0" err="1"/>
              <a:t>Trong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phòng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học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sử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dụng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một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đèn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dây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tóc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và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một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quạt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trần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có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cùng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hiệu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điện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thế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định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mức</a:t>
            </a:r>
            <a:r>
              <a:rPr lang="en-US" altLang="en-US" sz="2400" dirty="0"/>
              <a:t> 220V. </a:t>
            </a:r>
            <a:r>
              <a:rPr lang="en-US" altLang="en-US" sz="2400" dirty="0" err="1"/>
              <a:t>Hiệu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điện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thế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của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nguồn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là</a:t>
            </a:r>
            <a:r>
              <a:rPr lang="en-US" altLang="en-US" sz="2400" dirty="0"/>
              <a:t> 220V. </a:t>
            </a:r>
            <a:r>
              <a:rPr lang="en-US" altLang="en-US" sz="2400" dirty="0" err="1"/>
              <a:t>Mỗi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đồ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dùng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đó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đều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có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công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tắc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và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cầu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chì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bảo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vệ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riêng</a:t>
            </a:r>
            <a:r>
              <a:rPr lang="en-US" altLang="en-US" sz="2400" dirty="0"/>
              <a:t>. </a:t>
            </a:r>
            <a:endParaRPr lang="en-US" altLang="en-US" sz="2400" dirty="0">
              <a:latin typeface=".VnTime" charset="0"/>
            </a:endParaRPr>
          </a:p>
        </p:txBody>
      </p:sp>
      <p:sp>
        <p:nvSpPr>
          <p:cNvPr id="202773" name="Text Box 21"/>
          <p:cNvSpPr txBox="1">
            <a:spLocks noChangeArrowheads="1"/>
          </p:cNvSpPr>
          <p:nvPr/>
        </p:nvSpPr>
        <p:spPr bwMode="auto">
          <a:xfrm>
            <a:off x="228600" y="3048000"/>
            <a:ext cx="3657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i="1" dirty="0" err="1">
                <a:solidFill>
                  <a:srgbClr val="FF0000"/>
                </a:solidFill>
              </a:rPr>
              <a:t>Trả</a:t>
            </a:r>
            <a:r>
              <a:rPr lang="en-US" altLang="en-US" sz="2800" b="1" i="1" dirty="0">
                <a:solidFill>
                  <a:srgbClr val="FF0000"/>
                </a:solidFill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</a:rPr>
              <a:t>lời</a:t>
            </a:r>
            <a:r>
              <a:rPr lang="en-US" altLang="en-US" sz="2800" b="1" i="1" dirty="0">
                <a:solidFill>
                  <a:srgbClr val="FF0000"/>
                </a:solidFill>
              </a:rPr>
              <a:t>: </a:t>
            </a:r>
            <a:endParaRPr lang="en-US" altLang="en-US" sz="2800" dirty="0">
              <a:solidFill>
                <a:srgbClr val="FF0000"/>
              </a:solidFill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+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Đèn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và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quạt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phải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mắc</a:t>
            </a:r>
            <a:r>
              <a:rPr lang="en-US" altLang="en-US" sz="2800" dirty="0">
                <a:solidFill>
                  <a:srgbClr val="FF0000"/>
                </a:solidFill>
              </a:rPr>
              <a:t> song </a:t>
            </a:r>
            <a:r>
              <a:rPr lang="en-US" altLang="en-US" sz="2800" dirty="0" err="1">
                <a:solidFill>
                  <a:srgbClr val="FF0000"/>
                </a:solidFill>
              </a:rPr>
              <a:t>song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vào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nguồn</a:t>
            </a:r>
            <a:r>
              <a:rPr lang="en-US" altLang="en-US" sz="2400" dirty="0">
                <a:solidFill>
                  <a:srgbClr val="FF0000"/>
                </a:solidFill>
              </a:rPr>
              <a:t>.</a:t>
            </a:r>
            <a:endParaRPr lang="en-US" altLang="en-US" sz="2400" b="1" dirty="0">
              <a:solidFill>
                <a:srgbClr val="FF0000"/>
              </a:solidFill>
            </a:endParaRPr>
          </a:p>
        </p:txBody>
      </p:sp>
      <p:sp>
        <p:nvSpPr>
          <p:cNvPr id="202774" name="Text Box 22"/>
          <p:cNvSpPr txBox="1">
            <a:spLocks noChangeArrowheads="1"/>
          </p:cNvSpPr>
          <p:nvPr/>
        </p:nvSpPr>
        <p:spPr bwMode="auto">
          <a:xfrm>
            <a:off x="152400" y="5722938"/>
            <a:ext cx="85867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</a:rPr>
              <a:t>+ </a:t>
            </a:r>
            <a:r>
              <a:rPr lang="en-US" altLang="en-US" sz="2800" dirty="0" err="1">
                <a:solidFill>
                  <a:srgbClr val="FF0000"/>
                </a:solidFill>
              </a:rPr>
              <a:t>Nếu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đèn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không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hoạt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động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thì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quạt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vẫn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hoạt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động</a:t>
            </a:r>
            <a:r>
              <a:rPr lang="en-US" altLang="en-US" sz="2800" dirty="0">
                <a:solidFill>
                  <a:srgbClr val="FF0000"/>
                </a:solidFill>
              </a:rPr>
              <a:t>, </a:t>
            </a:r>
            <a:r>
              <a:rPr lang="en-US" altLang="en-US" sz="2800" dirty="0" err="1">
                <a:solidFill>
                  <a:srgbClr val="FF0000"/>
                </a:solidFill>
              </a:rPr>
              <a:t>vì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quạt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vẫn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được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mắc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vào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hiệu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điện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thế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đã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cho</a:t>
            </a:r>
            <a:r>
              <a:rPr lang="en-US" altLang="en-US" sz="2400" dirty="0">
                <a:solidFill>
                  <a:srgbClr val="FF0000"/>
                </a:solidFill>
              </a:rPr>
              <a:t>. </a:t>
            </a:r>
            <a:endParaRPr lang="en-US" altLang="en-US" sz="2400" b="1" dirty="0">
              <a:solidFill>
                <a:srgbClr val="FF0000"/>
              </a:solidFill>
            </a:endParaRPr>
          </a:p>
        </p:txBody>
      </p:sp>
      <p:sp>
        <p:nvSpPr>
          <p:cNvPr id="202788" name="Text Box 36"/>
          <p:cNvSpPr txBox="1">
            <a:spLocks noChangeArrowheads="1"/>
          </p:cNvSpPr>
          <p:nvPr/>
        </p:nvSpPr>
        <p:spPr bwMode="auto">
          <a:xfrm>
            <a:off x="152400" y="4810125"/>
            <a:ext cx="365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+ Sơ đồ mạch điện: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04800" y="228600"/>
            <a:ext cx="2819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III. VẬN DỤNG</a:t>
            </a:r>
            <a:endParaRPr lang="en-US" sz="2800" b="1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152400" y="1828800"/>
            <a:ext cx="8839200" cy="8302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/>
              <a:t>+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Đèn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và</a:t>
            </a:r>
            <a:r>
              <a:rPr lang="en-US" altLang="en-US" sz="2400" dirty="0"/>
              <a:t> </a:t>
            </a:r>
            <a:r>
              <a:rPr lang="en-US" altLang="en-US" sz="2400" dirty="0" err="1"/>
              <a:t>quạt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được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mắc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như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thế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nào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vào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nguồn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để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chúng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hoạt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động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thường</a:t>
            </a:r>
            <a:r>
              <a:rPr lang="en-US" altLang="en-US" sz="2400" dirty="0"/>
              <a:t> ?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152400" y="2606675"/>
            <a:ext cx="8991600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/>
              <a:t>+ </a:t>
            </a:r>
            <a:r>
              <a:rPr lang="en-US" altLang="en-US" sz="2400"/>
              <a:t>Vẽ sơ đồ mạch điện. Cho kí hiệu sơ đồ của quạt điện là</a:t>
            </a:r>
            <a:endParaRPr lang="en-US" altLang="en-US" sz="2400" b="1"/>
          </a:p>
        </p:txBody>
      </p:sp>
      <p:sp>
        <p:nvSpPr>
          <p:cNvPr id="12323" name="Oval 24"/>
          <p:cNvSpPr>
            <a:spLocks noChangeArrowheads="1"/>
          </p:cNvSpPr>
          <p:nvPr/>
        </p:nvSpPr>
        <p:spPr bwMode="auto">
          <a:xfrm>
            <a:off x="7877175" y="2590800"/>
            <a:ext cx="5334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.VnTimeH" pitchFamily="34" charset="0"/>
              </a:rPr>
              <a:t>M</a:t>
            </a:r>
          </a:p>
        </p:txBody>
      </p:sp>
      <p:sp>
        <p:nvSpPr>
          <p:cNvPr id="12324" name="Line 26"/>
          <p:cNvSpPr>
            <a:spLocks noChangeShapeType="1"/>
          </p:cNvSpPr>
          <p:nvPr/>
        </p:nvSpPr>
        <p:spPr bwMode="auto">
          <a:xfrm flipV="1">
            <a:off x="7343775" y="2819400"/>
            <a:ext cx="504825" cy="14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5" name="Line 26"/>
          <p:cNvSpPr>
            <a:spLocks noChangeShapeType="1"/>
          </p:cNvSpPr>
          <p:nvPr/>
        </p:nvSpPr>
        <p:spPr bwMode="auto">
          <a:xfrm flipV="1">
            <a:off x="8410575" y="2819400"/>
            <a:ext cx="504825" cy="14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794125" y="3048000"/>
            <a:ext cx="4968875" cy="2674938"/>
            <a:chOff x="1344" y="336"/>
            <a:chExt cx="3130" cy="1685"/>
          </a:xfrm>
        </p:grpSpPr>
        <p:sp>
          <p:nvSpPr>
            <p:cNvPr id="12301" name="Rectangle 5"/>
            <p:cNvSpPr>
              <a:spLocks noChangeArrowheads="1"/>
            </p:cNvSpPr>
            <p:nvPr/>
          </p:nvSpPr>
          <p:spPr bwMode="auto">
            <a:xfrm>
              <a:off x="1494" y="672"/>
              <a:ext cx="3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>
                  <a:solidFill>
                    <a:srgbClr val="333399"/>
                  </a:solidFill>
                  <a:latin typeface="Arial" panose="020B0604020202020204" pitchFamily="34" charset="0"/>
                </a:rPr>
                <a:t>M</a:t>
              </a:r>
            </a:p>
          </p:txBody>
        </p:sp>
        <p:sp>
          <p:nvSpPr>
            <p:cNvPr id="12302" name="Line 6"/>
            <p:cNvSpPr>
              <a:spLocks noChangeShapeType="1"/>
            </p:cNvSpPr>
            <p:nvPr/>
          </p:nvSpPr>
          <p:spPr bwMode="auto">
            <a:xfrm>
              <a:off x="3496" y="624"/>
              <a:ext cx="22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Line 7"/>
            <p:cNvSpPr>
              <a:spLocks noChangeShapeType="1"/>
            </p:cNvSpPr>
            <p:nvPr/>
          </p:nvSpPr>
          <p:spPr bwMode="auto">
            <a:xfrm>
              <a:off x="2808" y="1673"/>
              <a:ext cx="0" cy="3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Line 8"/>
            <p:cNvSpPr>
              <a:spLocks noChangeShapeType="1"/>
            </p:cNvSpPr>
            <p:nvPr/>
          </p:nvSpPr>
          <p:spPr bwMode="auto">
            <a:xfrm>
              <a:off x="2871" y="1751"/>
              <a:ext cx="0" cy="193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Line 9"/>
            <p:cNvSpPr>
              <a:spLocks noChangeShapeType="1"/>
            </p:cNvSpPr>
            <p:nvPr/>
          </p:nvSpPr>
          <p:spPr bwMode="auto">
            <a:xfrm flipV="1">
              <a:off x="2858" y="1824"/>
              <a:ext cx="1606" cy="1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Line 10"/>
            <p:cNvSpPr>
              <a:spLocks noChangeShapeType="1"/>
            </p:cNvSpPr>
            <p:nvPr/>
          </p:nvSpPr>
          <p:spPr bwMode="auto">
            <a:xfrm>
              <a:off x="4474" y="1004"/>
              <a:ext cx="0" cy="84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Line 11"/>
            <p:cNvSpPr>
              <a:spLocks noChangeShapeType="1"/>
            </p:cNvSpPr>
            <p:nvPr/>
          </p:nvSpPr>
          <p:spPr bwMode="auto">
            <a:xfrm>
              <a:off x="1352" y="1824"/>
              <a:ext cx="1351" cy="1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Line 12"/>
            <p:cNvSpPr>
              <a:spLocks noChangeShapeType="1"/>
            </p:cNvSpPr>
            <p:nvPr/>
          </p:nvSpPr>
          <p:spPr bwMode="auto">
            <a:xfrm>
              <a:off x="2695" y="1672"/>
              <a:ext cx="0" cy="3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Line 13"/>
            <p:cNvSpPr>
              <a:spLocks noChangeShapeType="1"/>
            </p:cNvSpPr>
            <p:nvPr/>
          </p:nvSpPr>
          <p:spPr bwMode="auto">
            <a:xfrm>
              <a:off x="2757" y="1750"/>
              <a:ext cx="0" cy="193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Oval 14"/>
            <p:cNvSpPr>
              <a:spLocks noChangeArrowheads="1"/>
            </p:cNvSpPr>
            <p:nvPr/>
          </p:nvSpPr>
          <p:spPr bwMode="auto">
            <a:xfrm>
              <a:off x="4067" y="976"/>
              <a:ext cx="57" cy="6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1" name="Line 15"/>
            <p:cNvSpPr>
              <a:spLocks noChangeShapeType="1"/>
            </p:cNvSpPr>
            <p:nvPr/>
          </p:nvSpPr>
          <p:spPr bwMode="auto">
            <a:xfrm>
              <a:off x="1352" y="960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Rectangle 16"/>
            <p:cNvSpPr>
              <a:spLocks noChangeArrowheads="1"/>
            </p:cNvSpPr>
            <p:nvPr/>
          </p:nvSpPr>
          <p:spPr bwMode="auto">
            <a:xfrm>
              <a:off x="4067" y="70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>
                  <a:solidFill>
                    <a:srgbClr val="333399"/>
                  </a:solidFill>
                  <a:latin typeface="Arial" panose="020B0604020202020204" pitchFamily="34" charset="0"/>
                </a:rPr>
                <a:t>N</a:t>
              </a:r>
            </a:p>
          </p:txBody>
        </p:sp>
        <p:sp>
          <p:nvSpPr>
            <p:cNvPr id="12313" name="Oval 17"/>
            <p:cNvSpPr>
              <a:spLocks noChangeArrowheads="1"/>
            </p:cNvSpPr>
            <p:nvPr/>
          </p:nvSpPr>
          <p:spPr bwMode="auto">
            <a:xfrm>
              <a:off x="1666" y="956"/>
              <a:ext cx="57" cy="6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4" name="Rectangle 18"/>
            <p:cNvSpPr>
              <a:spLocks noChangeArrowheads="1"/>
            </p:cNvSpPr>
            <p:nvPr/>
          </p:nvSpPr>
          <p:spPr bwMode="auto">
            <a:xfrm>
              <a:off x="3466" y="336"/>
              <a:ext cx="3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>
                  <a:solidFill>
                    <a:srgbClr val="333399"/>
                  </a:solidFill>
                  <a:latin typeface=".VnHelvetInsH" pitchFamily="34" charset="0"/>
                </a:rPr>
                <a:t>Đ</a:t>
              </a:r>
            </a:p>
          </p:txBody>
        </p:sp>
        <p:sp>
          <p:nvSpPr>
            <p:cNvPr id="12315" name="Rectangle 19"/>
            <p:cNvSpPr>
              <a:spLocks noChangeArrowheads="1"/>
            </p:cNvSpPr>
            <p:nvPr/>
          </p:nvSpPr>
          <p:spPr bwMode="auto">
            <a:xfrm>
              <a:off x="3312" y="1371"/>
              <a:ext cx="77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600">
                  <a:latin typeface="Arial" panose="020B0604020202020204" pitchFamily="34" charset="0"/>
                </a:rPr>
                <a:t>ĐC điện</a:t>
              </a:r>
            </a:p>
          </p:txBody>
        </p:sp>
        <p:sp>
          <p:nvSpPr>
            <p:cNvPr id="12316" name="Line 20"/>
            <p:cNvSpPr>
              <a:spLocks noChangeShapeType="1"/>
            </p:cNvSpPr>
            <p:nvPr/>
          </p:nvSpPr>
          <p:spPr bwMode="auto">
            <a:xfrm>
              <a:off x="2856" y="1248"/>
              <a:ext cx="339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Line 21"/>
            <p:cNvSpPr>
              <a:spLocks noChangeShapeType="1"/>
            </p:cNvSpPr>
            <p:nvPr/>
          </p:nvSpPr>
          <p:spPr bwMode="auto">
            <a:xfrm>
              <a:off x="2856" y="624"/>
              <a:ext cx="37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Line 22"/>
            <p:cNvSpPr>
              <a:spLocks noChangeShapeType="1"/>
            </p:cNvSpPr>
            <p:nvPr/>
          </p:nvSpPr>
          <p:spPr bwMode="auto">
            <a:xfrm flipV="1">
              <a:off x="3496" y="1248"/>
              <a:ext cx="22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Line 23"/>
            <p:cNvSpPr>
              <a:spLocks noChangeShapeType="1"/>
            </p:cNvSpPr>
            <p:nvPr/>
          </p:nvSpPr>
          <p:spPr bwMode="auto">
            <a:xfrm>
              <a:off x="1344" y="986"/>
              <a:ext cx="35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Line 24"/>
            <p:cNvSpPr>
              <a:spLocks noChangeShapeType="1"/>
            </p:cNvSpPr>
            <p:nvPr/>
          </p:nvSpPr>
          <p:spPr bwMode="auto">
            <a:xfrm>
              <a:off x="4092" y="1004"/>
              <a:ext cx="38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" name="AutoShape 25"/>
            <p:cNvSpPr>
              <a:spLocks noChangeArrowheads="1"/>
            </p:cNvSpPr>
            <p:nvPr/>
          </p:nvSpPr>
          <p:spPr bwMode="auto">
            <a:xfrm>
              <a:off x="3233" y="489"/>
              <a:ext cx="271" cy="288"/>
            </a:xfrm>
            <a:prstGeom prst="flowChartSummingJunct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" name="Oval 26"/>
            <p:cNvSpPr>
              <a:spLocks noChangeArrowheads="1"/>
            </p:cNvSpPr>
            <p:nvPr/>
          </p:nvSpPr>
          <p:spPr bwMode="auto">
            <a:xfrm>
              <a:off x="3168" y="1078"/>
              <a:ext cx="377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400">
                  <a:latin typeface="Arial" panose="020B0604020202020204" pitchFamily="34" charset="0"/>
                </a:rPr>
                <a:t>M</a:t>
              </a:r>
            </a:p>
          </p:txBody>
        </p: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2518" y="528"/>
              <a:ext cx="342" cy="144"/>
              <a:chOff x="2252" y="3264"/>
              <a:chExt cx="436" cy="144"/>
            </a:xfrm>
          </p:grpSpPr>
          <p:sp>
            <p:nvSpPr>
              <p:cNvPr id="12339" name="Rectangle 28"/>
              <p:cNvSpPr>
                <a:spLocks noChangeArrowheads="1"/>
              </p:cNvSpPr>
              <p:nvPr/>
            </p:nvSpPr>
            <p:spPr bwMode="auto">
              <a:xfrm>
                <a:off x="2256" y="3264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40" name="Line 29"/>
              <p:cNvSpPr>
                <a:spLocks noChangeShapeType="1"/>
              </p:cNvSpPr>
              <p:nvPr/>
            </p:nvSpPr>
            <p:spPr bwMode="auto">
              <a:xfrm>
                <a:off x="2252" y="326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2518" y="1152"/>
              <a:ext cx="342" cy="144"/>
              <a:chOff x="2252" y="3264"/>
              <a:chExt cx="436" cy="144"/>
            </a:xfrm>
          </p:grpSpPr>
          <p:sp>
            <p:nvSpPr>
              <p:cNvPr id="12337" name="Rectangle 31"/>
              <p:cNvSpPr>
                <a:spLocks noChangeArrowheads="1"/>
              </p:cNvSpPr>
              <p:nvPr/>
            </p:nvSpPr>
            <p:spPr bwMode="auto">
              <a:xfrm>
                <a:off x="2256" y="3264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38" name="Line 32"/>
              <p:cNvSpPr>
                <a:spLocks noChangeShapeType="1"/>
              </p:cNvSpPr>
              <p:nvPr/>
            </p:nvSpPr>
            <p:spPr bwMode="auto">
              <a:xfrm>
                <a:off x="2252" y="326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" name="Line 33"/>
            <p:cNvSpPr>
              <a:spLocks noChangeShapeType="1"/>
            </p:cNvSpPr>
            <p:nvPr/>
          </p:nvSpPr>
          <p:spPr bwMode="auto">
            <a:xfrm>
              <a:off x="2285" y="624"/>
              <a:ext cx="22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6" name="Line 34"/>
            <p:cNvSpPr>
              <a:spLocks noChangeShapeType="1"/>
            </p:cNvSpPr>
            <p:nvPr/>
          </p:nvSpPr>
          <p:spPr bwMode="auto">
            <a:xfrm>
              <a:off x="2292" y="1231"/>
              <a:ext cx="22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7" name="Line 35"/>
            <p:cNvSpPr>
              <a:spLocks noChangeShapeType="1"/>
            </p:cNvSpPr>
            <p:nvPr/>
          </p:nvSpPr>
          <p:spPr bwMode="auto">
            <a:xfrm flipV="1">
              <a:off x="1693" y="615"/>
              <a:ext cx="263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8" name="Line 36"/>
            <p:cNvSpPr>
              <a:spLocks noChangeShapeType="1"/>
            </p:cNvSpPr>
            <p:nvPr/>
          </p:nvSpPr>
          <p:spPr bwMode="auto">
            <a:xfrm>
              <a:off x="1703" y="986"/>
              <a:ext cx="263" cy="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9" name="Line 37"/>
            <p:cNvSpPr>
              <a:spLocks noChangeShapeType="1"/>
            </p:cNvSpPr>
            <p:nvPr/>
          </p:nvSpPr>
          <p:spPr bwMode="auto">
            <a:xfrm>
              <a:off x="1954" y="624"/>
              <a:ext cx="225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0" name="Line 38"/>
            <p:cNvSpPr>
              <a:spLocks noChangeShapeType="1"/>
            </p:cNvSpPr>
            <p:nvPr/>
          </p:nvSpPr>
          <p:spPr bwMode="auto">
            <a:xfrm>
              <a:off x="1961" y="1261"/>
              <a:ext cx="225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1" name="Line 39"/>
            <p:cNvSpPr>
              <a:spLocks noChangeShapeType="1"/>
            </p:cNvSpPr>
            <p:nvPr/>
          </p:nvSpPr>
          <p:spPr bwMode="auto">
            <a:xfrm flipV="1">
              <a:off x="2179" y="528"/>
              <a:ext cx="188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2" name="Line 40"/>
            <p:cNvSpPr>
              <a:spLocks noChangeShapeType="1"/>
            </p:cNvSpPr>
            <p:nvPr/>
          </p:nvSpPr>
          <p:spPr bwMode="auto">
            <a:xfrm flipV="1">
              <a:off x="2179" y="1165"/>
              <a:ext cx="151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3" name="Line 41"/>
            <p:cNvSpPr>
              <a:spLocks noChangeShapeType="1"/>
            </p:cNvSpPr>
            <p:nvPr/>
          </p:nvSpPr>
          <p:spPr bwMode="auto">
            <a:xfrm>
              <a:off x="3722" y="624"/>
              <a:ext cx="376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4" name="Line 42"/>
            <p:cNvSpPr>
              <a:spLocks noChangeShapeType="1"/>
            </p:cNvSpPr>
            <p:nvPr/>
          </p:nvSpPr>
          <p:spPr bwMode="auto">
            <a:xfrm flipV="1">
              <a:off x="3722" y="1008"/>
              <a:ext cx="376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5" name="Text Box 43"/>
            <p:cNvSpPr txBox="1">
              <a:spLocks noChangeArrowheads="1"/>
            </p:cNvSpPr>
            <p:nvPr/>
          </p:nvSpPr>
          <p:spPr bwMode="auto">
            <a:xfrm>
              <a:off x="2016" y="624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Arial" panose="020B0604020202020204" pitchFamily="34" charset="0"/>
                </a:rPr>
                <a:t>K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2336" name="Text Box 44"/>
            <p:cNvSpPr txBox="1">
              <a:spLocks noChangeArrowheads="1"/>
            </p:cNvSpPr>
            <p:nvPr/>
          </p:nvSpPr>
          <p:spPr bwMode="auto">
            <a:xfrm>
              <a:off x="2016" y="1296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Arial" panose="020B0604020202020204" pitchFamily="34" charset="0"/>
                </a:rPr>
                <a:t>K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0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1" grpId="0"/>
      <p:bldP spid="202773" grpId="0"/>
      <p:bldP spid="202774" grpId="0"/>
      <p:bldP spid="202788" grpId="0"/>
      <p:bldP spid="5123" grpId="0"/>
      <p:bldP spid="12321" grpId="0"/>
      <p:bldP spid="12322" grpId="0"/>
      <p:bldP spid="123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5962650" y="1143000"/>
            <a:ext cx="2571750" cy="1073150"/>
            <a:chOff x="3516" y="1056"/>
            <a:chExt cx="1620" cy="676"/>
          </a:xfrm>
        </p:grpSpPr>
        <p:sp>
          <p:nvSpPr>
            <p:cNvPr id="13341" name="Line 16"/>
            <p:cNvSpPr>
              <a:spLocks noChangeShapeType="1"/>
            </p:cNvSpPr>
            <p:nvPr/>
          </p:nvSpPr>
          <p:spPr bwMode="auto">
            <a:xfrm flipV="1">
              <a:off x="3840" y="113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Line 19"/>
            <p:cNvSpPr>
              <a:spLocks noChangeShapeType="1"/>
            </p:cNvSpPr>
            <p:nvPr/>
          </p:nvSpPr>
          <p:spPr bwMode="auto">
            <a:xfrm flipV="1">
              <a:off x="4464" y="1140"/>
              <a:ext cx="336" cy="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Line 20"/>
            <p:cNvSpPr>
              <a:spLocks noChangeShapeType="1"/>
            </p:cNvSpPr>
            <p:nvPr/>
          </p:nvSpPr>
          <p:spPr bwMode="auto">
            <a:xfrm>
              <a:off x="3840" y="1134"/>
              <a:ext cx="0" cy="3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4" name="Line 21"/>
            <p:cNvSpPr>
              <a:spLocks noChangeShapeType="1"/>
            </p:cNvSpPr>
            <p:nvPr/>
          </p:nvSpPr>
          <p:spPr bwMode="auto">
            <a:xfrm>
              <a:off x="4800" y="1134"/>
              <a:ext cx="0" cy="3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Line 22"/>
            <p:cNvSpPr>
              <a:spLocks noChangeShapeType="1"/>
            </p:cNvSpPr>
            <p:nvPr/>
          </p:nvSpPr>
          <p:spPr bwMode="auto">
            <a:xfrm flipV="1">
              <a:off x="3525" y="1296"/>
              <a:ext cx="318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Line 23"/>
            <p:cNvSpPr>
              <a:spLocks noChangeShapeType="1"/>
            </p:cNvSpPr>
            <p:nvPr/>
          </p:nvSpPr>
          <p:spPr bwMode="auto">
            <a:xfrm flipV="1">
              <a:off x="4800" y="1296"/>
              <a:ext cx="318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Line 24"/>
            <p:cNvSpPr>
              <a:spLocks noChangeShapeType="1"/>
            </p:cNvSpPr>
            <p:nvPr/>
          </p:nvSpPr>
          <p:spPr bwMode="auto">
            <a:xfrm flipH="1">
              <a:off x="3516" y="1221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Line 25"/>
            <p:cNvSpPr>
              <a:spLocks noChangeShapeType="1"/>
            </p:cNvSpPr>
            <p:nvPr/>
          </p:nvSpPr>
          <p:spPr bwMode="auto">
            <a:xfrm flipH="1">
              <a:off x="5088" y="1221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Rectangle 28"/>
            <p:cNvSpPr>
              <a:spLocks noChangeArrowheads="1"/>
            </p:cNvSpPr>
            <p:nvPr/>
          </p:nvSpPr>
          <p:spPr bwMode="auto">
            <a:xfrm>
              <a:off x="4080" y="1056"/>
              <a:ext cx="576" cy="14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Tahoma" panose="020B0604030504040204" pitchFamily="34" charset="0"/>
              </a:endParaRPr>
            </a:p>
          </p:txBody>
        </p:sp>
        <p:sp>
          <p:nvSpPr>
            <p:cNvPr id="13350" name="Line 31"/>
            <p:cNvSpPr>
              <a:spLocks noChangeShapeType="1"/>
            </p:cNvSpPr>
            <p:nvPr/>
          </p:nvSpPr>
          <p:spPr bwMode="auto">
            <a:xfrm>
              <a:off x="3840" y="144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Line 33"/>
            <p:cNvSpPr>
              <a:spLocks noChangeShapeType="1"/>
            </p:cNvSpPr>
            <p:nvPr/>
          </p:nvSpPr>
          <p:spPr bwMode="auto">
            <a:xfrm>
              <a:off x="4608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Rectangle 29"/>
            <p:cNvSpPr>
              <a:spLocks noChangeArrowheads="1"/>
            </p:cNvSpPr>
            <p:nvPr/>
          </p:nvSpPr>
          <p:spPr bwMode="auto">
            <a:xfrm>
              <a:off x="4080" y="1365"/>
              <a:ext cx="576" cy="144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Tahoma" panose="020B0604030504040204" pitchFamily="34" charset="0"/>
              </a:endParaRPr>
            </a:p>
          </p:txBody>
        </p:sp>
        <p:sp>
          <p:nvSpPr>
            <p:cNvPr id="13353" name="Rectangle 34"/>
            <p:cNvSpPr>
              <a:spLocks noChangeArrowheads="1"/>
            </p:cNvSpPr>
            <p:nvPr/>
          </p:nvSpPr>
          <p:spPr bwMode="auto">
            <a:xfrm>
              <a:off x="4224" y="1152"/>
              <a:ext cx="2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600">
                  <a:latin typeface=".VnTime" charset="0"/>
                </a:rPr>
                <a:t>R</a:t>
              </a:r>
              <a:r>
                <a:rPr lang="en-US" altLang="en-US" sz="1600" baseline="-25000">
                  <a:latin typeface=".VnTime" charset="0"/>
                </a:rPr>
                <a:t>1</a:t>
              </a:r>
            </a:p>
          </p:txBody>
        </p:sp>
        <p:sp>
          <p:nvSpPr>
            <p:cNvPr id="13354" name="Rectangle 35"/>
            <p:cNvSpPr>
              <a:spLocks noChangeArrowheads="1"/>
            </p:cNvSpPr>
            <p:nvPr/>
          </p:nvSpPr>
          <p:spPr bwMode="auto">
            <a:xfrm>
              <a:off x="4224" y="1520"/>
              <a:ext cx="2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600">
                  <a:latin typeface=".VnTime" charset="0"/>
                </a:rPr>
                <a:t>R</a:t>
              </a:r>
              <a:r>
                <a:rPr lang="en-US" altLang="en-US" sz="1600" baseline="-25000">
                  <a:latin typeface=".VnTime" charset="0"/>
                </a:rPr>
                <a:t>2</a:t>
              </a:r>
            </a:p>
          </p:txBody>
        </p:sp>
      </p:grp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2667000" y="4191000"/>
            <a:ext cx="3109913" cy="1771650"/>
            <a:chOff x="3387" y="1956"/>
            <a:chExt cx="1959" cy="1116"/>
          </a:xfrm>
        </p:grpSpPr>
        <p:sp>
          <p:nvSpPr>
            <p:cNvPr id="13321" name="Rectangle 39"/>
            <p:cNvSpPr>
              <a:spLocks noChangeArrowheads="1"/>
            </p:cNvSpPr>
            <p:nvPr/>
          </p:nvSpPr>
          <p:spPr bwMode="auto">
            <a:xfrm>
              <a:off x="4242" y="1956"/>
              <a:ext cx="2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600">
                  <a:latin typeface=".VnTime" charset="0"/>
                </a:rPr>
                <a:t>R</a:t>
              </a:r>
              <a:r>
                <a:rPr lang="en-US" altLang="en-US" sz="1600" baseline="-25000">
                  <a:latin typeface=".VnTime" charset="0"/>
                </a:rPr>
                <a:t>3</a:t>
              </a:r>
            </a:p>
          </p:txBody>
        </p:sp>
        <p:grpSp>
          <p:nvGrpSpPr>
            <p:cNvPr id="13322" name="Group 58"/>
            <p:cNvGrpSpPr>
              <a:grpSpLocks/>
            </p:cNvGrpSpPr>
            <p:nvPr/>
          </p:nvGrpSpPr>
          <p:grpSpPr bwMode="auto">
            <a:xfrm>
              <a:off x="3387" y="2208"/>
              <a:ext cx="1959" cy="864"/>
              <a:chOff x="3387" y="2208"/>
              <a:chExt cx="1959" cy="864"/>
            </a:xfrm>
          </p:grpSpPr>
          <p:sp>
            <p:nvSpPr>
              <p:cNvPr id="13323" name="Rectangle 36"/>
              <p:cNvSpPr>
                <a:spLocks noChangeArrowheads="1"/>
              </p:cNvSpPr>
              <p:nvPr/>
            </p:nvSpPr>
            <p:spPr bwMode="auto">
              <a:xfrm>
                <a:off x="4281" y="2592"/>
                <a:ext cx="24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1600">
                    <a:latin typeface=".VnTime" charset="0"/>
                  </a:rPr>
                  <a:t>R</a:t>
                </a:r>
                <a:r>
                  <a:rPr lang="en-US" altLang="en-US" sz="1600" baseline="-25000">
                    <a:latin typeface=".VnTime" charset="0"/>
                  </a:rPr>
                  <a:t>2</a:t>
                </a:r>
              </a:p>
            </p:txBody>
          </p:sp>
          <p:sp>
            <p:nvSpPr>
              <p:cNvPr id="13324" name="Rectangle 37"/>
              <p:cNvSpPr>
                <a:spLocks noChangeArrowheads="1"/>
              </p:cNvSpPr>
              <p:nvPr/>
            </p:nvSpPr>
            <p:spPr bwMode="auto">
              <a:xfrm>
                <a:off x="4080" y="2784"/>
                <a:ext cx="576" cy="144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>
                  <a:latin typeface="Tahoma" panose="020B0604030504040204" pitchFamily="34" charset="0"/>
                </a:endParaRPr>
              </a:p>
            </p:txBody>
          </p:sp>
          <p:sp>
            <p:nvSpPr>
              <p:cNvPr id="13325" name="Rectangle 38"/>
              <p:cNvSpPr>
                <a:spLocks noChangeArrowheads="1"/>
              </p:cNvSpPr>
              <p:nvPr/>
            </p:nvSpPr>
            <p:spPr bwMode="auto">
              <a:xfrm>
                <a:off x="4080" y="2496"/>
                <a:ext cx="576" cy="144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>
                  <a:latin typeface="Tahoma" panose="020B0604030504040204" pitchFamily="34" charset="0"/>
                </a:endParaRPr>
              </a:p>
            </p:txBody>
          </p:sp>
          <p:sp>
            <p:nvSpPr>
              <p:cNvPr id="13326" name="Rectangle 40"/>
              <p:cNvSpPr>
                <a:spLocks noChangeArrowheads="1"/>
              </p:cNvSpPr>
              <p:nvPr/>
            </p:nvSpPr>
            <p:spPr bwMode="auto">
              <a:xfrm>
                <a:off x="4080" y="2208"/>
                <a:ext cx="576" cy="144"/>
              </a:xfrm>
              <a:prstGeom prst="rect">
                <a:avLst/>
              </a:prstGeom>
              <a:solidFill>
                <a:srgbClr val="6600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>
                  <a:latin typeface="Tahoma" panose="020B0604030504040204" pitchFamily="34" charset="0"/>
                </a:endParaRPr>
              </a:p>
            </p:txBody>
          </p:sp>
          <p:sp>
            <p:nvSpPr>
              <p:cNvPr id="13327" name="Rectangle 41"/>
              <p:cNvSpPr>
                <a:spLocks noChangeArrowheads="1"/>
              </p:cNvSpPr>
              <p:nvPr/>
            </p:nvSpPr>
            <p:spPr bwMode="auto">
              <a:xfrm>
                <a:off x="3870" y="2400"/>
                <a:ext cx="1008" cy="67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>
                  <a:latin typeface="Tahoma" panose="020B0604030504040204" pitchFamily="34" charset="0"/>
                </a:endParaRPr>
              </a:p>
            </p:txBody>
          </p:sp>
          <p:sp>
            <p:nvSpPr>
              <p:cNvPr id="13328" name="Line 42"/>
              <p:cNvSpPr>
                <a:spLocks noChangeShapeType="1"/>
              </p:cNvSpPr>
              <p:nvPr/>
            </p:nvSpPr>
            <p:spPr bwMode="auto">
              <a:xfrm>
                <a:off x="3984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9" name="Line 43"/>
              <p:cNvSpPr>
                <a:spLocks noChangeShapeType="1"/>
              </p:cNvSpPr>
              <p:nvPr/>
            </p:nvSpPr>
            <p:spPr bwMode="auto">
              <a:xfrm>
                <a:off x="4755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0" name="Line 44"/>
              <p:cNvSpPr>
                <a:spLocks noChangeShapeType="1"/>
              </p:cNvSpPr>
              <p:nvPr/>
            </p:nvSpPr>
            <p:spPr bwMode="auto">
              <a:xfrm>
                <a:off x="3984" y="2256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1" name="Line 45"/>
              <p:cNvSpPr>
                <a:spLocks noChangeShapeType="1"/>
              </p:cNvSpPr>
              <p:nvPr/>
            </p:nvSpPr>
            <p:spPr bwMode="auto">
              <a:xfrm>
                <a:off x="3984" y="2553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2" name="Line 46"/>
              <p:cNvSpPr>
                <a:spLocks noChangeShapeType="1"/>
              </p:cNvSpPr>
              <p:nvPr/>
            </p:nvSpPr>
            <p:spPr bwMode="auto">
              <a:xfrm>
                <a:off x="3984" y="2880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3" name="Line 47"/>
              <p:cNvSpPr>
                <a:spLocks noChangeShapeType="1"/>
              </p:cNvSpPr>
              <p:nvPr/>
            </p:nvSpPr>
            <p:spPr bwMode="auto">
              <a:xfrm>
                <a:off x="4656" y="2880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4" name="Line 48"/>
              <p:cNvSpPr>
                <a:spLocks noChangeShapeType="1"/>
              </p:cNvSpPr>
              <p:nvPr/>
            </p:nvSpPr>
            <p:spPr bwMode="auto">
              <a:xfrm>
                <a:off x="4656" y="2574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5" name="Line 49"/>
              <p:cNvSpPr>
                <a:spLocks noChangeShapeType="1"/>
              </p:cNvSpPr>
              <p:nvPr/>
            </p:nvSpPr>
            <p:spPr bwMode="auto">
              <a:xfrm>
                <a:off x="4656" y="2256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6" name="Line 50"/>
              <p:cNvSpPr>
                <a:spLocks noChangeShapeType="1"/>
              </p:cNvSpPr>
              <p:nvPr/>
            </p:nvSpPr>
            <p:spPr bwMode="auto">
              <a:xfrm>
                <a:off x="3402" y="2553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7" name="Line 51"/>
              <p:cNvSpPr>
                <a:spLocks noChangeShapeType="1"/>
              </p:cNvSpPr>
              <p:nvPr/>
            </p:nvSpPr>
            <p:spPr bwMode="auto">
              <a:xfrm>
                <a:off x="4752" y="2571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8" name="Rectangle 52"/>
              <p:cNvSpPr>
                <a:spLocks noChangeArrowheads="1"/>
              </p:cNvSpPr>
              <p:nvPr/>
            </p:nvSpPr>
            <p:spPr bwMode="auto">
              <a:xfrm>
                <a:off x="4260" y="2304"/>
                <a:ext cx="24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1600">
                    <a:latin typeface=".VnTime" charset="0"/>
                  </a:rPr>
                  <a:t>R</a:t>
                </a:r>
                <a:r>
                  <a:rPr lang="en-US" altLang="en-US" sz="1600" baseline="-25000">
                    <a:latin typeface=".VnTime" charset="0"/>
                  </a:rPr>
                  <a:t>1</a:t>
                </a:r>
              </a:p>
            </p:txBody>
          </p:sp>
          <p:sp>
            <p:nvSpPr>
              <p:cNvPr id="13339" name="Line 55"/>
              <p:cNvSpPr>
                <a:spLocks noChangeShapeType="1"/>
              </p:cNvSpPr>
              <p:nvPr/>
            </p:nvSpPr>
            <p:spPr bwMode="auto">
              <a:xfrm flipH="1">
                <a:off x="3387" y="2484"/>
                <a:ext cx="4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0" name="Line 56"/>
              <p:cNvSpPr>
                <a:spLocks noChangeShapeType="1"/>
              </p:cNvSpPr>
              <p:nvPr/>
            </p:nvSpPr>
            <p:spPr bwMode="auto">
              <a:xfrm flipH="1">
                <a:off x="5298" y="2496"/>
                <a:ext cx="4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360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62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78" name="Text Box 66"/>
          <p:cNvSpPr txBox="1">
            <a:spLocks noChangeArrowheads="1"/>
          </p:cNvSpPr>
          <p:nvPr/>
        </p:nvSpPr>
        <p:spPr bwMode="auto">
          <a:xfrm>
            <a:off x="152400" y="381000"/>
            <a:ext cx="899160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 i="1">
                <a:solidFill>
                  <a:srgbClr val="FF0000"/>
                </a:solidFill>
              </a:rPr>
              <a:t>C</a:t>
            </a:r>
            <a:r>
              <a:rPr lang="en-US" altLang="en-US" sz="2800" b="1" i="1" baseline="-25000">
                <a:solidFill>
                  <a:srgbClr val="FF0000"/>
                </a:solidFill>
              </a:rPr>
              <a:t>5</a:t>
            </a:r>
            <a:r>
              <a:rPr lang="en-US" altLang="en-US" sz="2800" b="1" i="1">
                <a:solidFill>
                  <a:srgbClr val="FF0000"/>
                </a:solidFill>
              </a:rPr>
              <a:t>:</a:t>
            </a:r>
            <a:r>
              <a:rPr lang="en-US" altLang="en-US" sz="2800" i="1">
                <a:solidFill>
                  <a:srgbClr val="FF0000"/>
                </a:solidFill>
              </a:rPr>
              <a:t> Cho hai điện trở R1 = R2 = 30</a:t>
            </a:r>
            <a:r>
              <a:rPr lang="el-GR" altLang="en-US" sz="2800" i="1">
                <a:solidFill>
                  <a:srgbClr val="FF0000"/>
                </a:solidFill>
                <a:cs typeface="Times New Roman" panose="02020603050405020304" pitchFamily="18" charset="0"/>
              </a:rPr>
              <a:t>Ω</a:t>
            </a:r>
            <a:r>
              <a:rPr lang="en-US" altLang="en-US" sz="2800" i="1">
                <a:solidFill>
                  <a:srgbClr val="FF0000"/>
                </a:solidFill>
                <a:cs typeface="Times New Roman" panose="02020603050405020304" pitchFamily="18" charset="0"/>
              </a:rPr>
              <a:t> được mắc như hình vẽ:</a:t>
            </a:r>
          </a:p>
        </p:txBody>
      </p:sp>
      <p:sp>
        <p:nvSpPr>
          <p:cNvPr id="13379" name="Text Box 67"/>
          <p:cNvSpPr txBox="1">
            <a:spLocks noChangeArrowheads="1"/>
          </p:cNvSpPr>
          <p:nvPr/>
        </p:nvSpPr>
        <p:spPr bwMode="auto">
          <a:xfrm>
            <a:off x="0" y="2066925"/>
            <a:ext cx="868680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/>
              <a:t>   + Tính điện trở tương đương của đoạn mạch đó.</a:t>
            </a:r>
          </a:p>
        </p:txBody>
      </p:sp>
      <p:sp>
        <p:nvSpPr>
          <p:cNvPr id="13380" name="Text Box 68"/>
          <p:cNvSpPr txBox="1">
            <a:spLocks noChangeArrowheads="1"/>
          </p:cNvSpPr>
          <p:nvPr/>
        </p:nvSpPr>
        <p:spPr bwMode="auto">
          <a:xfrm>
            <a:off x="76200" y="2603500"/>
            <a:ext cx="8915400" cy="18161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altLang="en-US" sz="2800"/>
              <a:t>  + Nếu mắc thêm một điện trở R3 = 30</a:t>
            </a:r>
            <a:r>
              <a:rPr lang="el-GR" altLang="en-US" sz="2800"/>
              <a:t>Ω</a:t>
            </a:r>
            <a:r>
              <a:rPr lang="en-US" altLang="en-US" sz="2800"/>
              <a:t> vào đoạn mạch trên như hình vẽ thì điện trở tương đương của đoạn mạch mới bằng bao nhiêu? So sánh điện trở đó với mỗi điện trở thành phần</a:t>
            </a:r>
            <a:r>
              <a:rPr lang="en-US" altLang="en-US" sz="2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78" grpId="0"/>
      <p:bldP spid="13379" grpId="0"/>
      <p:bldP spid="1338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990600" y="838200"/>
            <a:ext cx="1228725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 i="1"/>
              <a:t>Giải: +  </a:t>
            </a:r>
          </a:p>
        </p:txBody>
      </p:sp>
      <p:graphicFrame>
        <p:nvGraphicFramePr>
          <p:cNvPr id="47109" name="Object 5"/>
          <p:cNvGraphicFramePr>
            <a:graphicFrameLocks noGrp="1" noChangeAspect="1"/>
          </p:cNvGraphicFramePr>
          <p:nvPr>
            <p:ph/>
          </p:nvPr>
        </p:nvGraphicFramePr>
        <p:xfrm>
          <a:off x="2516188" y="685800"/>
          <a:ext cx="20542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3" imgW="965200" imgH="393700" progId="Equation.DSMT4">
                  <p:embed/>
                </p:oleObj>
              </mc:Choice>
              <mc:Fallback>
                <p:oleObj name="Equation" r:id="rId3" imgW="965200" imgH="393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188" y="685800"/>
                        <a:ext cx="20542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1736725" y="1946275"/>
            <a:ext cx="357188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/>
              <a:t>+</a:t>
            </a:r>
          </a:p>
        </p:txBody>
      </p:sp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2514600" y="1676400"/>
          <a:ext cx="3429000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5" imgW="1790700" imgH="431800" progId="Equation.DSMT4">
                  <p:embed/>
                </p:oleObj>
              </mc:Choice>
              <mc:Fallback>
                <p:oleObj name="Equation" r:id="rId5" imgW="1790700" imgH="431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676400"/>
                        <a:ext cx="3429000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1676400" y="2895600"/>
          <a:ext cx="6096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7" imgW="190417" imgH="152334" progId="Equation.DSMT4">
                  <p:embed/>
                </p:oleObj>
              </mc:Choice>
              <mc:Fallback>
                <p:oleObj name="Equation" r:id="rId7" imgW="190417" imgH="15233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895600"/>
                        <a:ext cx="609600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2422525" y="2860675"/>
            <a:ext cx="549275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/>
              <a:t>R</a:t>
            </a:r>
            <a:r>
              <a:rPr lang="en-US" altLang="en-US" sz="2800" baseline="-25000"/>
              <a:t>td</a:t>
            </a:r>
            <a:r>
              <a:rPr lang="en-US" altLang="en-US" sz="2800"/>
              <a:t> nhỏ hơn mỗi điện trở thành phần.</a:t>
            </a:r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762000" y="3733800"/>
            <a:ext cx="152400" cy="152400"/>
          </a:xfrm>
          <a:prstGeom prst="rect">
            <a:avLst/>
          </a:prstGeom>
          <a:solidFill>
            <a:srgbClr val="000080"/>
          </a:solidFill>
          <a:ln w="31750">
            <a:solidFill>
              <a:srgbClr val="0000FF"/>
            </a:solidFill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1066800" y="3581400"/>
            <a:ext cx="7848600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/>
              <a:t>Mở rộng: điện trở tương đương của đoạn mạch gồm ba điện trở mắc song được tính theo công thức:</a:t>
            </a:r>
          </a:p>
        </p:txBody>
      </p:sp>
      <p:graphicFrame>
        <p:nvGraphicFramePr>
          <p:cNvPr id="47117" name="Object 13"/>
          <p:cNvGraphicFramePr>
            <a:graphicFrameLocks noChangeAspect="1"/>
          </p:cNvGraphicFramePr>
          <p:nvPr/>
        </p:nvGraphicFramePr>
        <p:xfrm>
          <a:off x="2209800" y="4724400"/>
          <a:ext cx="3581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9" imgW="1193800" imgH="431800" progId="Equation.DSMT4">
                  <p:embed/>
                </p:oleObj>
              </mc:Choice>
              <mc:Fallback>
                <p:oleObj name="Equation" r:id="rId9" imgW="1193800" imgH="431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724400"/>
                        <a:ext cx="3581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11" grpId="0"/>
      <p:bldP spid="47114" grpId="0"/>
      <p:bldP spid="47115" grpId="0" animBg="1"/>
      <p:bldP spid="471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FSB_Background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2540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WordArt 4"/>
          <p:cNvSpPr>
            <a:spLocks noChangeArrowheads="1" noChangeShapeType="1" noTextEdit="1"/>
          </p:cNvSpPr>
          <p:nvPr/>
        </p:nvSpPr>
        <p:spPr bwMode="auto">
          <a:xfrm>
            <a:off x="990600" y="533400"/>
            <a:ext cx="6172200" cy="990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en-US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VNI-Times"/>
            </a:endParaRPr>
          </a:p>
        </p:txBody>
      </p:sp>
      <p:pic>
        <p:nvPicPr>
          <p:cNvPr id="16388" name="Rectangl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57200"/>
            <a:ext cx="5334000" cy="1295400"/>
          </a:xfrm>
          <a:prstGeom prst="rect">
            <a:avLst/>
          </a:prstGeom>
          <a:solidFill>
            <a:srgbClr val="33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48"/>
          <p:cNvSpPr txBox="1">
            <a:spLocks noChangeArrowheads="1"/>
          </p:cNvSpPr>
          <p:nvPr/>
        </p:nvSpPr>
        <p:spPr bwMode="auto">
          <a:xfrm>
            <a:off x="533400" y="2438400"/>
            <a:ext cx="8001000" cy="2344738"/>
          </a:xfrm>
          <a:prstGeom prst="rect">
            <a:avLst/>
          </a:prstGeom>
          <a:noFill/>
          <a:ln w="57150" algn="ctr">
            <a:solidFill>
              <a:srgbClr val="F6924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buFontTx/>
              <a:buBlip>
                <a:blip r:embed="rId4"/>
              </a:buBlip>
            </a:pPr>
            <a:r>
              <a:rPr lang="en-US" altLang="en-US" sz="4800" b="1">
                <a:solidFill>
                  <a:srgbClr val="660033"/>
                </a:solidFill>
                <a:cs typeface="Times New Roman" panose="02020603050405020304" pitchFamily="18" charset="0"/>
              </a:rPr>
              <a:t>Học thuộc ghi nhớ của bài</a:t>
            </a:r>
          </a:p>
          <a:p>
            <a:pPr algn="just" eaLnBrk="1" hangingPunct="1">
              <a:buFontTx/>
              <a:buBlip>
                <a:blip r:embed="rId4"/>
              </a:buBlip>
            </a:pPr>
            <a:r>
              <a:rPr lang="en-US" altLang="en-US" sz="4800" b="1">
                <a:solidFill>
                  <a:srgbClr val="660033"/>
                </a:solidFill>
                <a:cs typeface="Times New Roman" panose="02020603050405020304" pitchFamily="18" charset="0"/>
              </a:rPr>
              <a:t>Đọc  “Có thể em chưa biết”</a:t>
            </a:r>
          </a:p>
          <a:p>
            <a:pPr algn="just" eaLnBrk="1" hangingPunct="1">
              <a:buFontTx/>
              <a:buBlip>
                <a:blip r:embed="rId4"/>
              </a:buBlip>
            </a:pPr>
            <a:r>
              <a:rPr lang="en-US" altLang="en-US" sz="4800" b="1">
                <a:solidFill>
                  <a:srgbClr val="660033"/>
                </a:solidFill>
                <a:cs typeface="Times New Roman" panose="02020603050405020304" pitchFamily="18" charset="0"/>
              </a:rPr>
              <a:t>Làm bài tập 5.1 – 5.6 SBT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19"/>
          <p:cNvGraphicFramePr>
            <a:graphicFrameLocks noChangeAspect="1"/>
          </p:cNvGraphicFramePr>
          <p:nvPr/>
        </p:nvGraphicFramePr>
        <p:xfrm>
          <a:off x="6838950" y="5181600"/>
          <a:ext cx="476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164885" imgH="164885" progId="Equation.DSMT4">
                  <p:embed/>
                </p:oleObj>
              </mc:Choice>
              <mc:Fallback>
                <p:oleObj name="Equation" r:id="rId3" imgW="164885" imgH="164885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8950" y="5181600"/>
                        <a:ext cx="476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4" name="Rectangle 8"/>
          <p:cNvSpPr>
            <a:spLocks noChangeArrowheads="1"/>
          </p:cNvSpPr>
          <p:nvPr/>
        </p:nvSpPr>
        <p:spPr bwMode="auto">
          <a:xfrm>
            <a:off x="3505200" y="4114800"/>
            <a:ext cx="4724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 dirty="0">
                <a:latin typeface=".VnTimeH" pitchFamily="34" charset="0"/>
              </a:rPr>
              <a:t/>
            </a:r>
            <a:br>
              <a:rPr lang="en-US" altLang="en-US" sz="2400" b="1" dirty="0">
                <a:latin typeface=".VnTimeH" pitchFamily="34" charset="0"/>
              </a:rPr>
            </a:br>
            <a:r>
              <a:rPr lang="en-US" altLang="en-US" sz="2400" b="1" dirty="0" err="1"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đó</a:t>
            </a:r>
            <a:r>
              <a:rPr lang="en-US" altLang="en-US" sz="2400" b="1" dirty="0">
                <a:cs typeface="Times New Roman" panose="02020603050405020304" pitchFamily="18" charset="0"/>
              </a:rPr>
              <a:t>:</a:t>
            </a:r>
          </a:p>
          <a:p>
            <a:r>
              <a:rPr lang="en-US" altLang="en-US" sz="2400" b="1" dirty="0">
                <a:cs typeface="Times New Roman" panose="02020603050405020304" pitchFamily="18" charset="0"/>
              </a:rPr>
              <a:t>I :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Cường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độ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dòng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điện</a:t>
            </a:r>
            <a:r>
              <a:rPr lang="en-US" altLang="en-US" sz="2400" b="1" dirty="0">
                <a:cs typeface="Times New Roman" panose="02020603050405020304" pitchFamily="18" charset="0"/>
              </a:rPr>
              <a:t> (A)</a:t>
            </a:r>
          </a:p>
          <a:p>
            <a:r>
              <a:rPr lang="en-US" altLang="en-US" sz="2400" b="1" dirty="0">
                <a:cs typeface="Times New Roman" panose="02020603050405020304" pitchFamily="18" charset="0"/>
              </a:rPr>
              <a:t>U :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Hiệu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điện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cs typeface="Times New Roman" panose="02020603050405020304" pitchFamily="18" charset="0"/>
              </a:rPr>
              <a:t> (V)</a:t>
            </a:r>
          </a:p>
          <a:p>
            <a:r>
              <a:rPr lang="en-US" altLang="en-US" sz="2400" b="1" dirty="0">
                <a:cs typeface="Times New Roman" panose="02020603050405020304" pitchFamily="18" charset="0"/>
              </a:rPr>
              <a:t>R: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Điện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trở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dây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dẫn</a:t>
            </a:r>
            <a:r>
              <a:rPr lang="en-US" altLang="en-US" sz="2400" b="1" dirty="0">
                <a:cs typeface="Times New Roman" panose="02020603050405020304" pitchFamily="18" charset="0"/>
              </a:rPr>
              <a:t> (     )	</a:t>
            </a:r>
            <a:endParaRPr lang="en-US" altLang="en-US" sz="2400" b="1" dirty="0">
              <a:latin typeface=".VnTimeH" pitchFamily="34" charset="0"/>
            </a:endParaRPr>
          </a:p>
        </p:txBody>
      </p:sp>
      <p:sp>
        <p:nvSpPr>
          <p:cNvPr id="6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71600" y="4419600"/>
            <a:ext cx="1143000" cy="789062"/>
          </a:xfrm>
          <a:prstGeom prst="rect">
            <a:avLst/>
          </a:prstGeom>
          <a:blipFill rotWithShape="1">
            <a:blip r:embed="rId5"/>
            <a:stretch>
              <a:fillRect l="-13298" b="-10853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82284" name="Text Box 6"/>
          <p:cNvSpPr txBox="1">
            <a:spLocks noChangeArrowheads="1"/>
          </p:cNvSpPr>
          <p:nvPr/>
        </p:nvSpPr>
        <p:spPr bwMode="auto">
          <a:xfrm>
            <a:off x="1003300" y="3195638"/>
            <a:ext cx="8077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 dirty="0"/>
              <a:t>* </a:t>
            </a:r>
            <a:r>
              <a:rPr lang="en-US" altLang="en-US" sz="2400" b="1" i="1" dirty="0" err="1"/>
              <a:t>Viết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công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thức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định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luật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Ôm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và</a:t>
            </a:r>
            <a:r>
              <a:rPr lang="en-US" altLang="en-US" sz="2400" b="1" i="1" dirty="0"/>
              <a:t> ý </a:t>
            </a:r>
            <a:r>
              <a:rPr lang="en-US" altLang="en-US" sz="2400" b="1" i="1" dirty="0" err="1"/>
              <a:t>nghĩa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các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đại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lượng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có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trong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công</a:t>
            </a:r>
            <a:r>
              <a:rPr lang="en-US" altLang="en-US" sz="2400" b="1" i="1" dirty="0"/>
              <a:t> </a:t>
            </a:r>
            <a:r>
              <a:rPr lang="en-US" altLang="en-US" sz="2400" b="1" i="1" dirty="0" err="1"/>
              <a:t>thức</a:t>
            </a:r>
            <a:r>
              <a:rPr lang="en-US" altLang="en-US" sz="2400" b="1" i="1" dirty="0"/>
              <a:t>?</a:t>
            </a:r>
            <a:endParaRPr lang="en-US" altLang="en-US" sz="2400" b="1" dirty="0"/>
          </a:p>
        </p:txBody>
      </p:sp>
      <p:sp>
        <p:nvSpPr>
          <p:cNvPr id="182277" name="Oval 5"/>
          <p:cNvSpPr>
            <a:spLocks noChangeArrowheads="1"/>
          </p:cNvSpPr>
          <p:nvPr/>
        </p:nvSpPr>
        <p:spPr bwMode="auto">
          <a:xfrm>
            <a:off x="152400" y="3124200"/>
            <a:ext cx="685799" cy="533400"/>
          </a:xfrm>
          <a:prstGeom prst="ellipse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000" i="1" dirty="0" err="1"/>
              <a:t>Câu</a:t>
            </a:r>
            <a:r>
              <a:rPr lang="en-US" altLang="en-US" sz="2000" i="1" dirty="0"/>
              <a:t> 2</a:t>
            </a: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304800" y="1676400"/>
            <a:ext cx="8686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l-NL" altLang="en-US" sz="2400" dirty="0"/>
              <a:t>Đáp án:   </a:t>
            </a:r>
          </a:p>
          <a:p>
            <a:r>
              <a:rPr lang="nl-NL" altLang="en-US" sz="2400" dirty="0"/>
              <a:t>                  I = I</a:t>
            </a:r>
            <a:r>
              <a:rPr lang="nl-NL" altLang="en-US" sz="2400" baseline="-25000" dirty="0"/>
              <a:t>1</a:t>
            </a:r>
            <a:r>
              <a:rPr lang="nl-NL" altLang="en-US" sz="2400" dirty="0"/>
              <a:t> = I</a:t>
            </a:r>
            <a:r>
              <a:rPr lang="nl-NL" altLang="en-US" sz="2400" baseline="-25000" dirty="0"/>
              <a:t>2</a:t>
            </a:r>
            <a:r>
              <a:rPr lang="nl-NL" altLang="en-US" sz="2400" dirty="0"/>
              <a:t> ;      U = U</a:t>
            </a:r>
            <a:r>
              <a:rPr lang="nl-NL" altLang="en-US" sz="2400" baseline="-25000" dirty="0"/>
              <a:t>1</a:t>
            </a:r>
            <a:r>
              <a:rPr lang="nl-NL" altLang="en-US" sz="2400" dirty="0"/>
              <a:t> + U</a:t>
            </a:r>
            <a:r>
              <a:rPr lang="nl-NL" altLang="en-US" sz="2400" baseline="-25000" dirty="0"/>
              <a:t>2</a:t>
            </a:r>
            <a:r>
              <a:rPr lang="nl-NL" altLang="en-US" sz="2400" dirty="0"/>
              <a:t>;      R</a:t>
            </a:r>
            <a:r>
              <a:rPr lang="nl-NL" altLang="en-US" sz="2400" baseline="-25000" dirty="0"/>
              <a:t>tđ</a:t>
            </a:r>
            <a:r>
              <a:rPr lang="nl-NL" altLang="en-US" sz="2400" dirty="0"/>
              <a:t> = R</a:t>
            </a:r>
            <a:r>
              <a:rPr lang="nl-NL" altLang="en-US" sz="2400" baseline="-25000" dirty="0"/>
              <a:t>1</a:t>
            </a:r>
            <a:r>
              <a:rPr lang="nl-NL" altLang="en-US" sz="2400" dirty="0"/>
              <a:t> + R</a:t>
            </a:r>
            <a:r>
              <a:rPr lang="nl-NL" altLang="en-US" sz="2400" baseline="-25000" dirty="0"/>
              <a:t>2</a:t>
            </a:r>
          </a:p>
          <a:p>
            <a:r>
              <a:rPr lang="nl-NL" altLang="en-US" sz="2400" dirty="0"/>
              <a:t> 4.1. U</a:t>
            </a:r>
            <a:r>
              <a:rPr lang="nl-NL" altLang="en-US" sz="2400" baseline="-25000" dirty="0"/>
              <a:t>AB</a:t>
            </a:r>
            <a:r>
              <a:rPr lang="nl-NL" altLang="en-US" sz="2400" dirty="0"/>
              <a:t> = 3V;   4.2. I = 1,2A</a:t>
            </a:r>
            <a:endParaRPr lang="en-US" altLang="en-US" sz="2400" dirty="0"/>
          </a:p>
        </p:txBody>
      </p:sp>
      <p:sp>
        <p:nvSpPr>
          <p:cNvPr id="182278" name="Text Box 3"/>
          <p:cNvSpPr txBox="1">
            <a:spLocks noChangeArrowheads="1"/>
          </p:cNvSpPr>
          <p:nvPr/>
        </p:nvSpPr>
        <p:spPr bwMode="auto">
          <a:xfrm>
            <a:off x="381000" y="838200"/>
            <a:ext cx="8686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dirty="0" smtClean="0"/>
              <a:t>  </a:t>
            </a:r>
            <a:r>
              <a:rPr lang="nl-NL" altLang="en-US" sz="2400" dirty="0" smtClean="0"/>
              <a:t>   </a:t>
            </a:r>
            <a:r>
              <a:rPr lang="nl-NL" altLang="en-US" sz="2400" dirty="0"/>
              <a:t>V</a:t>
            </a:r>
            <a:r>
              <a:rPr lang="nl-NL" altLang="en-US" sz="2400" dirty="0" smtClean="0"/>
              <a:t>iết </a:t>
            </a:r>
            <a:r>
              <a:rPr lang="nl-NL" altLang="en-US" sz="2400" dirty="0"/>
              <a:t>công thức cường độ dòng điện, hiệu điện thế, điện trở tương đương của đoạn mạch mắc nối tiếp? Làm bài 4.1, 4.2 SBT?</a:t>
            </a:r>
            <a:endParaRPr lang="en-US" altLang="en-US" sz="2400" dirty="0"/>
          </a:p>
        </p:txBody>
      </p:sp>
      <p:sp>
        <p:nvSpPr>
          <p:cNvPr id="182276" name="Oval 2"/>
          <p:cNvSpPr>
            <a:spLocks noChangeArrowheads="1"/>
          </p:cNvSpPr>
          <p:nvPr/>
        </p:nvSpPr>
        <p:spPr bwMode="auto">
          <a:xfrm>
            <a:off x="152400" y="838200"/>
            <a:ext cx="685800" cy="457200"/>
          </a:xfrm>
          <a:prstGeom prst="ellipse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000" i="1" dirty="0" err="1"/>
              <a:t>Câu</a:t>
            </a:r>
            <a:r>
              <a:rPr lang="en-US" altLang="en-US" sz="2000" i="1" dirty="0"/>
              <a:t> 1</a:t>
            </a:r>
          </a:p>
        </p:txBody>
      </p:sp>
      <p:sp>
        <p:nvSpPr>
          <p:cNvPr id="17" name="Text Box 1"/>
          <p:cNvSpPr txBox="1">
            <a:spLocks noChangeArrowheads="1"/>
          </p:cNvSpPr>
          <p:nvPr/>
        </p:nvSpPr>
        <p:spPr bwMode="auto">
          <a:xfrm>
            <a:off x="1824038" y="115888"/>
            <a:ext cx="50339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/>
              <a:t> </a:t>
            </a:r>
            <a:r>
              <a:rPr lang="en-US" altLang="en-US" sz="3600" b="1" dirty="0"/>
              <a:t>KIỂM TRA BÀI CŨ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2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82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2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2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2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2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6" grpId="0" animBg="1"/>
      <p:bldP spid="182284" grpId="0"/>
      <p:bldP spid="182277" grpId="0" animBg="1"/>
      <p:bldP spid="19" grpId="0"/>
      <p:bldP spid="182278" grpId="0"/>
      <p:bldP spid="182276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74320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BÀI 5 : ĐOẠN MẠCH SONG </a:t>
            </a:r>
            <a:r>
              <a:rPr lang="en-US" sz="4000" b="1" dirty="0" err="1" smtClean="0">
                <a:solidFill>
                  <a:srgbClr val="FF0000"/>
                </a:solidFill>
              </a:rPr>
              <a:t>SONG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28600" y="30480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en-US" sz="28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CƯỜNG ĐỘ DÒNG ĐIỆN VÀ HIỆU ĐIỆN THẾ TRONG ĐOẠN MẠCH SONG SONG </a:t>
            </a:r>
            <a:endParaRPr lang="en-US" sz="2400" b="1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  <p:sp>
        <p:nvSpPr>
          <p:cNvPr id="2" name="Rectangle 15"/>
          <p:cNvSpPr>
            <a:spLocks noChangeArrowheads="1"/>
          </p:cNvSpPr>
          <p:nvPr/>
        </p:nvSpPr>
        <p:spPr bwMode="auto">
          <a:xfrm>
            <a:off x="7543800" y="5029200"/>
            <a:ext cx="990600" cy="106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83316" name="Rectangle 20"/>
          <p:cNvSpPr>
            <a:spLocks noChangeArrowheads="1"/>
          </p:cNvSpPr>
          <p:nvPr/>
        </p:nvSpPr>
        <p:spPr bwMode="auto">
          <a:xfrm>
            <a:off x="228600" y="3657600"/>
            <a:ext cx="8382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2400" dirty="0">
                <a:latin typeface=".VnTime" charset="0"/>
              </a:rPr>
              <a:t> </a:t>
            </a:r>
            <a:r>
              <a:rPr lang="en-US" altLang="en-US" sz="2800" dirty="0">
                <a:solidFill>
                  <a:srgbClr val="0000FF"/>
                </a:solidFill>
              </a:rPr>
              <a:t>- </a:t>
            </a:r>
            <a:r>
              <a:rPr lang="en-US" altLang="en-US" sz="2800" dirty="0" err="1">
                <a:solidFill>
                  <a:srgbClr val="0000FF"/>
                </a:solidFill>
              </a:rPr>
              <a:t>Hiệu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điện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thế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giữa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hai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đầu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đoạn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mạch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bằng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hiệu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điện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thế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hai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đấu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mỗi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mạch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rẽ</a:t>
            </a:r>
            <a:r>
              <a:rPr lang="en-US" altLang="en-US" sz="2800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183317" name="Rectangle 21"/>
          <p:cNvSpPr>
            <a:spLocks noChangeArrowheads="1"/>
          </p:cNvSpPr>
          <p:nvPr/>
        </p:nvSpPr>
        <p:spPr bwMode="auto">
          <a:xfrm>
            <a:off x="76200" y="1752600"/>
            <a:ext cx="8915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2400"/>
              <a:t>   </a:t>
            </a:r>
            <a:r>
              <a:rPr lang="en-US" altLang="en-US" sz="2800"/>
              <a:t>Trong đoạn mạch gồm hai bóng đèn mắc song song: </a:t>
            </a:r>
          </a:p>
          <a:p>
            <a:pPr algn="just" eaLnBrk="1" hangingPunct="1"/>
            <a:r>
              <a:rPr lang="en-US" altLang="en-US" sz="2800"/>
              <a:t>  </a:t>
            </a:r>
            <a:r>
              <a:rPr lang="en-US" altLang="en-US" sz="2800">
                <a:solidFill>
                  <a:srgbClr val="0000FF"/>
                </a:solidFill>
              </a:rPr>
              <a:t>Cường độ dòng điện chạy qua mạch chính bằng tổng các cường độ dòng điện chạy qua các mạch rẽ. 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304800" y="1219200"/>
            <a:ext cx="441960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 i="1">
                <a:solidFill>
                  <a:srgbClr val="000099"/>
                </a:solidFill>
              </a:rPr>
              <a:t>1. Nhớ lại kiến thức ở lớp 7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2895600" y="3124200"/>
            <a:ext cx="266065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/>
              <a:t>I = I</a:t>
            </a:r>
            <a:r>
              <a:rPr lang="en-US" altLang="en-US" sz="2800" b="1" baseline="-25000"/>
              <a:t>1</a:t>
            </a:r>
            <a:r>
              <a:rPr lang="en-US" altLang="en-US" sz="2800" b="1"/>
              <a:t> + I</a:t>
            </a:r>
            <a:r>
              <a:rPr lang="en-US" altLang="en-US" sz="2800" b="1" baseline="-25000"/>
              <a:t>2</a:t>
            </a:r>
            <a:r>
              <a:rPr lang="en-US" altLang="en-US" sz="2800" b="1"/>
              <a:t>  </a:t>
            </a:r>
            <a:r>
              <a:rPr lang="en-US" altLang="en-US" sz="2800"/>
              <a:t>     (1)</a:t>
            </a:r>
            <a:endParaRPr lang="en-US" altLang="en-US" sz="2800" baseline="-25000"/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819400" y="4648200"/>
            <a:ext cx="280987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/>
              <a:t>U = U1 = U2    </a:t>
            </a:r>
            <a:r>
              <a:rPr lang="en-US" altLang="en-US" sz="2400"/>
              <a:t>(2)</a:t>
            </a:r>
            <a:endParaRPr lang="en-US" altLang="en-US" sz="2400" baseline="-25000"/>
          </a:p>
        </p:txBody>
      </p:sp>
      <p:sp>
        <p:nvSpPr>
          <p:cNvPr id="190489" name="Rectangle 25"/>
          <p:cNvSpPr>
            <a:spLocks noChangeArrowheads="1"/>
          </p:cNvSpPr>
          <p:nvPr/>
        </p:nvSpPr>
        <p:spPr bwMode="auto">
          <a:xfrm>
            <a:off x="457200" y="5257800"/>
            <a:ext cx="8382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3200" b="1" i="1">
                <a:solidFill>
                  <a:srgbClr val="FF0000"/>
                </a:solidFill>
              </a:rPr>
              <a:t>   Các hệ thức (1), (2) vẫn đúng đối với đoạn mạch gồm hai điện trở mắc song song. </a:t>
            </a:r>
            <a:endParaRPr lang="en-US" altLang="en-US" sz="3200" b="1" i="1">
              <a:solidFill>
                <a:srgbClr val="FF0000"/>
              </a:solidFill>
              <a:latin typeface=".VnTime" charset="0"/>
            </a:endParaRPr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457200" y="5562600"/>
            <a:ext cx="152400" cy="1524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prstShdw prst="shdw17" dist="17961" dir="2700000">
              <a:srgbClr val="000099"/>
            </a:prstShdw>
          </a:effectLst>
          <a:extLs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183316" grpId="0"/>
      <p:bldP spid="183317" grpId="0"/>
      <p:bldP spid="5141" grpId="0"/>
      <p:bldP spid="5143" grpId="0"/>
      <p:bldP spid="5144" grpId="0"/>
      <p:bldP spid="190489" grpId="0"/>
      <p:bldP spid="51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86" name="Rectangle 22"/>
          <p:cNvSpPr>
            <a:spLocks noChangeArrowheads="1"/>
          </p:cNvSpPr>
          <p:nvPr/>
        </p:nvSpPr>
        <p:spPr bwMode="auto">
          <a:xfrm>
            <a:off x="228600" y="990600"/>
            <a:ext cx="845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2400" b="1" dirty="0" smtClean="0"/>
              <a:t>C1 : </a:t>
            </a:r>
            <a:r>
              <a:rPr lang="en-US" altLang="en-US" sz="2400" b="1" dirty="0" err="1" smtClean="0"/>
              <a:t>Quan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sát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sơ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đồ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mạch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điện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hình</a:t>
            </a:r>
            <a:r>
              <a:rPr lang="en-US" altLang="en-US" sz="2400" b="1" dirty="0" smtClean="0"/>
              <a:t> 5.1 </a:t>
            </a:r>
            <a:r>
              <a:rPr lang="en-US" altLang="en-US" sz="2400" b="1" dirty="0" err="1" smtClean="0"/>
              <a:t>và</a:t>
            </a:r>
            <a:r>
              <a:rPr lang="en-US" altLang="en-US" sz="2400" b="1" dirty="0" smtClean="0"/>
              <a:t> TLCH :</a:t>
            </a:r>
            <a:endParaRPr lang="en-US" altLang="en-US" sz="2400" i="1" dirty="0">
              <a:solidFill>
                <a:srgbClr val="FF0000"/>
              </a:solidFill>
            </a:endParaRPr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1676400" y="1447800"/>
            <a:ext cx="4724400" cy="2971800"/>
            <a:chOff x="2640" y="1104"/>
            <a:chExt cx="2928" cy="1830"/>
          </a:xfrm>
        </p:grpSpPr>
        <p:sp>
          <p:nvSpPr>
            <p:cNvPr id="6149" name="Text Box 67"/>
            <p:cNvSpPr txBox="1">
              <a:spLocks noChangeArrowheads="1"/>
            </p:cNvSpPr>
            <p:nvPr/>
          </p:nvSpPr>
          <p:spPr bwMode="auto">
            <a:xfrm>
              <a:off x="3216" y="1104"/>
              <a:ext cx="55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.VnTime" charset="0"/>
                </a:rPr>
                <a:t>K</a:t>
              </a:r>
            </a:p>
          </p:txBody>
        </p:sp>
        <p:sp>
          <p:nvSpPr>
            <p:cNvPr id="6150" name="Oval 96"/>
            <p:cNvSpPr>
              <a:spLocks noChangeArrowheads="1"/>
            </p:cNvSpPr>
            <p:nvPr/>
          </p:nvSpPr>
          <p:spPr bwMode="auto">
            <a:xfrm>
              <a:off x="2640" y="1872"/>
              <a:ext cx="336" cy="336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.VnTimeH" pitchFamily="34" charset="0"/>
                </a:rPr>
                <a:t>A</a:t>
              </a:r>
            </a:p>
          </p:txBody>
        </p:sp>
        <p:sp>
          <p:nvSpPr>
            <p:cNvPr id="6151" name="Text Box 58"/>
            <p:cNvSpPr txBox="1">
              <a:spLocks noChangeArrowheads="1"/>
            </p:cNvSpPr>
            <p:nvPr/>
          </p:nvSpPr>
          <p:spPr bwMode="auto">
            <a:xfrm>
              <a:off x="4272" y="1152"/>
              <a:ext cx="240" cy="25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 b="1"/>
                <a:t>B</a:t>
              </a:r>
            </a:p>
          </p:txBody>
        </p:sp>
        <p:sp>
          <p:nvSpPr>
            <p:cNvPr id="6152" name="Line 70"/>
            <p:cNvSpPr>
              <a:spLocks noChangeShapeType="1"/>
            </p:cNvSpPr>
            <p:nvPr/>
          </p:nvSpPr>
          <p:spPr bwMode="auto">
            <a:xfrm rot="1070359" flipV="1">
              <a:off x="3229" y="1748"/>
              <a:ext cx="323" cy="7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stealth" w="sm" len="lg"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Line 71"/>
            <p:cNvSpPr>
              <a:spLocks noChangeShapeType="1"/>
            </p:cNvSpPr>
            <p:nvPr/>
          </p:nvSpPr>
          <p:spPr bwMode="auto">
            <a:xfrm flipH="1" flipV="1">
              <a:off x="3229" y="1786"/>
              <a:ext cx="200" cy="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Text Box 72"/>
            <p:cNvSpPr txBox="1">
              <a:spLocks noChangeArrowheads="1"/>
            </p:cNvSpPr>
            <p:nvPr/>
          </p:nvSpPr>
          <p:spPr bwMode="auto">
            <a:xfrm>
              <a:off x="3792" y="2055"/>
              <a:ext cx="5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.VnTime" charset="0"/>
                </a:rPr>
                <a:t>      R</a:t>
              </a:r>
              <a:r>
                <a:rPr lang="en-US" altLang="en-US" sz="2000" baseline="-25000">
                  <a:latin typeface=".VnTime" charset="0"/>
                </a:rPr>
                <a:t>1</a:t>
              </a:r>
              <a:endParaRPr lang="en-US" altLang="en-US" sz="2000">
                <a:latin typeface=".VnTime" charset="0"/>
              </a:endParaRPr>
            </a:p>
          </p:txBody>
        </p:sp>
        <p:sp>
          <p:nvSpPr>
            <p:cNvPr id="6155" name="Text Box 73"/>
            <p:cNvSpPr txBox="1">
              <a:spLocks noChangeArrowheads="1"/>
            </p:cNvSpPr>
            <p:nvPr/>
          </p:nvSpPr>
          <p:spPr bwMode="auto">
            <a:xfrm>
              <a:off x="3888" y="2487"/>
              <a:ext cx="5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.VnTime" charset="0"/>
                </a:rPr>
                <a:t>   R</a:t>
              </a:r>
              <a:r>
                <a:rPr lang="en-US" altLang="en-US" sz="2000" baseline="-25000">
                  <a:latin typeface=".VnTime" charset="0"/>
                </a:rPr>
                <a:t>2</a:t>
              </a:r>
            </a:p>
          </p:txBody>
        </p:sp>
        <p:sp>
          <p:nvSpPr>
            <p:cNvPr id="6156" name="Line 75"/>
            <p:cNvSpPr>
              <a:spLocks noChangeShapeType="1"/>
            </p:cNvSpPr>
            <p:nvPr/>
          </p:nvSpPr>
          <p:spPr bwMode="auto">
            <a:xfrm flipH="1">
              <a:off x="432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Rectangle 76"/>
            <p:cNvSpPr>
              <a:spLocks noChangeArrowheads="1"/>
            </p:cNvSpPr>
            <p:nvPr/>
          </p:nvSpPr>
          <p:spPr bwMode="auto">
            <a:xfrm>
              <a:off x="3840" y="2343"/>
              <a:ext cx="709" cy="178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Tahoma" panose="020B0604030504040204" pitchFamily="34" charset="0"/>
              </a:endParaRPr>
            </a:p>
          </p:txBody>
        </p:sp>
        <p:sp>
          <p:nvSpPr>
            <p:cNvPr id="6158" name="Line 79"/>
            <p:cNvSpPr>
              <a:spLocks noChangeShapeType="1"/>
            </p:cNvSpPr>
            <p:nvPr/>
          </p:nvSpPr>
          <p:spPr bwMode="auto">
            <a:xfrm flipH="1">
              <a:off x="408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Line 82"/>
            <p:cNvSpPr>
              <a:spLocks noChangeShapeType="1"/>
            </p:cNvSpPr>
            <p:nvPr/>
          </p:nvSpPr>
          <p:spPr bwMode="auto">
            <a:xfrm>
              <a:off x="4407" y="2853"/>
              <a:ext cx="1161" cy="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Line 86"/>
            <p:cNvSpPr>
              <a:spLocks noChangeShapeType="1"/>
            </p:cNvSpPr>
            <p:nvPr/>
          </p:nvSpPr>
          <p:spPr bwMode="auto">
            <a:xfrm>
              <a:off x="5568" y="1465"/>
              <a:ext cx="0" cy="14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Line 87"/>
            <p:cNvSpPr>
              <a:spLocks noChangeShapeType="1"/>
            </p:cNvSpPr>
            <p:nvPr/>
          </p:nvSpPr>
          <p:spPr bwMode="auto">
            <a:xfrm>
              <a:off x="4407" y="1875"/>
              <a:ext cx="6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88"/>
            <p:cNvSpPr>
              <a:spLocks noChangeShapeType="1"/>
            </p:cNvSpPr>
            <p:nvPr/>
          </p:nvSpPr>
          <p:spPr bwMode="auto">
            <a:xfrm flipH="1" flipV="1">
              <a:off x="3360" y="1863"/>
              <a:ext cx="832" cy="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Line 90"/>
            <p:cNvSpPr>
              <a:spLocks noChangeShapeType="1"/>
            </p:cNvSpPr>
            <p:nvPr/>
          </p:nvSpPr>
          <p:spPr bwMode="auto">
            <a:xfrm>
              <a:off x="2784" y="1479"/>
              <a:ext cx="0" cy="3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Oval 95"/>
            <p:cNvSpPr>
              <a:spLocks noChangeArrowheads="1"/>
            </p:cNvSpPr>
            <p:nvPr/>
          </p:nvSpPr>
          <p:spPr bwMode="auto">
            <a:xfrm>
              <a:off x="4080" y="1699"/>
              <a:ext cx="336" cy="31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.VnTimeH" pitchFamily="34" charset="0"/>
                </a:rPr>
                <a:t>V</a:t>
              </a:r>
            </a:p>
          </p:txBody>
        </p:sp>
        <p:sp>
          <p:nvSpPr>
            <p:cNvPr id="6165" name="Line 98"/>
            <p:cNvSpPr>
              <a:spLocks noChangeShapeType="1"/>
            </p:cNvSpPr>
            <p:nvPr/>
          </p:nvSpPr>
          <p:spPr bwMode="auto">
            <a:xfrm flipV="1">
              <a:off x="2784" y="2871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Rectangle 99"/>
            <p:cNvSpPr>
              <a:spLocks noChangeArrowheads="1"/>
            </p:cNvSpPr>
            <p:nvPr/>
          </p:nvSpPr>
          <p:spPr bwMode="auto">
            <a:xfrm>
              <a:off x="3867" y="2758"/>
              <a:ext cx="662" cy="176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Tahoma" panose="020B0604030504040204" pitchFamily="34" charset="0"/>
              </a:endParaRPr>
            </a:p>
          </p:txBody>
        </p:sp>
        <p:sp>
          <p:nvSpPr>
            <p:cNvPr id="6199" name="Line 55"/>
            <p:cNvSpPr>
              <a:spLocks noChangeShapeType="1"/>
            </p:cNvSpPr>
            <p:nvPr/>
          </p:nvSpPr>
          <p:spPr bwMode="auto">
            <a:xfrm flipH="1">
              <a:off x="2784" y="2439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00" name="Line 56"/>
            <p:cNvSpPr>
              <a:spLocks noChangeShapeType="1"/>
            </p:cNvSpPr>
            <p:nvPr/>
          </p:nvSpPr>
          <p:spPr bwMode="auto">
            <a:xfrm>
              <a:off x="4512" y="2439"/>
              <a:ext cx="10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69" name="Text Box 57"/>
            <p:cNvSpPr txBox="1">
              <a:spLocks noChangeArrowheads="1"/>
            </p:cNvSpPr>
            <p:nvPr/>
          </p:nvSpPr>
          <p:spPr bwMode="auto">
            <a:xfrm>
              <a:off x="4022" y="1152"/>
              <a:ext cx="232" cy="25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 b="1"/>
                <a:t>A</a:t>
              </a:r>
            </a:p>
          </p:txBody>
        </p:sp>
        <p:sp>
          <p:nvSpPr>
            <p:cNvPr id="6170" name="Text Box 59"/>
            <p:cNvSpPr txBox="1">
              <a:spLocks noChangeArrowheads="1"/>
            </p:cNvSpPr>
            <p:nvPr/>
          </p:nvSpPr>
          <p:spPr bwMode="auto">
            <a:xfrm>
              <a:off x="4032" y="1431"/>
              <a:ext cx="198" cy="28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/>
                <a:t>+</a:t>
              </a:r>
            </a:p>
          </p:txBody>
        </p:sp>
        <p:sp>
          <p:nvSpPr>
            <p:cNvPr id="6171" name="Text Box 60"/>
            <p:cNvSpPr txBox="1">
              <a:spLocks noChangeArrowheads="1"/>
            </p:cNvSpPr>
            <p:nvPr/>
          </p:nvSpPr>
          <p:spPr bwMode="auto">
            <a:xfrm>
              <a:off x="4272" y="1400"/>
              <a:ext cx="180" cy="28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/>
                <a:t>-</a:t>
              </a:r>
            </a:p>
          </p:txBody>
        </p:sp>
        <p:sp>
          <p:nvSpPr>
            <p:cNvPr id="6205" name="Line 61"/>
            <p:cNvSpPr>
              <a:spLocks noChangeShapeType="1"/>
            </p:cNvSpPr>
            <p:nvPr/>
          </p:nvSpPr>
          <p:spPr bwMode="auto">
            <a:xfrm flipH="1" flipV="1">
              <a:off x="2784" y="1479"/>
              <a:ext cx="576" cy="38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06" name="Line 62"/>
            <p:cNvSpPr>
              <a:spLocks noChangeShapeType="1"/>
            </p:cNvSpPr>
            <p:nvPr/>
          </p:nvSpPr>
          <p:spPr bwMode="auto">
            <a:xfrm>
              <a:off x="2784" y="1479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08" name="Line 64"/>
            <p:cNvSpPr>
              <a:spLocks noChangeShapeType="1"/>
            </p:cNvSpPr>
            <p:nvPr/>
          </p:nvSpPr>
          <p:spPr bwMode="auto">
            <a:xfrm flipV="1">
              <a:off x="3216" y="1335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09" name="Line 65"/>
            <p:cNvSpPr>
              <a:spLocks noChangeShapeType="1"/>
            </p:cNvSpPr>
            <p:nvPr/>
          </p:nvSpPr>
          <p:spPr bwMode="auto">
            <a:xfrm>
              <a:off x="3408" y="1479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10" name="Line 66"/>
            <p:cNvSpPr>
              <a:spLocks noChangeShapeType="1"/>
            </p:cNvSpPr>
            <p:nvPr/>
          </p:nvSpPr>
          <p:spPr bwMode="auto">
            <a:xfrm>
              <a:off x="4368" y="1479"/>
              <a:ext cx="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11" name="Line 67"/>
            <p:cNvSpPr>
              <a:spLocks noChangeShapeType="1"/>
            </p:cNvSpPr>
            <p:nvPr/>
          </p:nvSpPr>
          <p:spPr bwMode="auto">
            <a:xfrm flipH="1">
              <a:off x="5040" y="1479"/>
              <a:ext cx="52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13" name="Oval 69"/>
            <p:cNvSpPr>
              <a:spLocks noChangeArrowheads="1"/>
            </p:cNvSpPr>
            <p:nvPr/>
          </p:nvSpPr>
          <p:spPr bwMode="auto">
            <a:xfrm>
              <a:off x="4128" y="1431"/>
              <a:ext cx="48" cy="48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14" name="Oval 70"/>
            <p:cNvSpPr>
              <a:spLocks noChangeArrowheads="1"/>
            </p:cNvSpPr>
            <p:nvPr/>
          </p:nvSpPr>
          <p:spPr bwMode="auto">
            <a:xfrm flipV="1">
              <a:off x="4320" y="1431"/>
              <a:ext cx="48" cy="48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16" name="Line 72"/>
            <p:cNvSpPr>
              <a:spLocks noChangeShapeType="1"/>
            </p:cNvSpPr>
            <p:nvPr/>
          </p:nvSpPr>
          <p:spPr bwMode="auto">
            <a:xfrm>
              <a:off x="2784" y="2208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218" name="Text Box 74"/>
          <p:cNvSpPr txBox="1">
            <a:spLocks noChangeArrowheads="1"/>
          </p:cNvSpPr>
          <p:nvPr/>
        </p:nvSpPr>
        <p:spPr bwMode="auto">
          <a:xfrm>
            <a:off x="381000" y="228600"/>
            <a:ext cx="815340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 i="1" dirty="0"/>
              <a:t>2. </a:t>
            </a:r>
            <a:r>
              <a:rPr lang="en-US" altLang="en-US" sz="2800" b="1" i="1" dirty="0" err="1"/>
              <a:t>Đoạn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mạch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gồm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hai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điện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trở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mắc</a:t>
            </a:r>
            <a:r>
              <a:rPr lang="en-US" altLang="en-US" sz="2800" b="1" i="1" dirty="0"/>
              <a:t> song </a:t>
            </a:r>
            <a:r>
              <a:rPr lang="en-US" altLang="en-US" sz="2800" b="1" i="1" dirty="0" err="1"/>
              <a:t>song</a:t>
            </a:r>
            <a:endParaRPr lang="en-US" altLang="en-US" sz="2800" b="1" i="1" dirty="0"/>
          </a:p>
        </p:txBody>
      </p:sp>
      <p:sp>
        <p:nvSpPr>
          <p:cNvPr id="37" name="Rectangle 24"/>
          <p:cNvSpPr>
            <a:spLocks noChangeArrowheads="1"/>
          </p:cNvSpPr>
          <p:nvPr/>
        </p:nvSpPr>
        <p:spPr bwMode="auto">
          <a:xfrm>
            <a:off x="106680" y="4648200"/>
            <a:ext cx="90678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2800" b="1" i="1" dirty="0"/>
              <a:t>  </a:t>
            </a:r>
            <a:r>
              <a:rPr lang="en-US" altLang="en-US" sz="2800" b="1" i="1" dirty="0" err="1"/>
              <a:t>Trả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lời</a:t>
            </a:r>
            <a:r>
              <a:rPr lang="en-US" altLang="en-US" sz="2800" i="1" dirty="0"/>
              <a:t>: </a:t>
            </a:r>
            <a:r>
              <a:rPr lang="en-US" altLang="en-US" sz="2800" i="1" dirty="0" err="1"/>
              <a:t>Sơ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đồ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mạch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điện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cho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biết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điện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trở</a:t>
            </a:r>
            <a:r>
              <a:rPr lang="en-US" altLang="en-US" sz="2800" i="1" dirty="0"/>
              <a:t> R</a:t>
            </a:r>
            <a:r>
              <a:rPr lang="en-US" altLang="en-US" sz="2800" i="1" baseline="-25000" dirty="0"/>
              <a:t>1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được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mắc</a:t>
            </a:r>
            <a:r>
              <a:rPr lang="en-US" altLang="en-US" sz="2800" i="1" dirty="0"/>
              <a:t> song </a:t>
            </a:r>
            <a:r>
              <a:rPr lang="en-US" altLang="en-US" sz="2800" i="1" dirty="0" err="1"/>
              <a:t>song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với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điện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trở</a:t>
            </a:r>
            <a:r>
              <a:rPr lang="en-US" altLang="en-US" sz="2800" i="1" dirty="0"/>
              <a:t> R</a:t>
            </a:r>
            <a:r>
              <a:rPr lang="en-US" altLang="en-US" sz="2800" i="1" baseline="-25000" dirty="0"/>
              <a:t>2</a:t>
            </a:r>
            <a:r>
              <a:rPr lang="en-US" altLang="en-US" sz="2800" i="1" dirty="0"/>
              <a:t>. </a:t>
            </a:r>
            <a:r>
              <a:rPr lang="en-US" altLang="en-US" sz="2800" i="1" dirty="0" err="1"/>
              <a:t>Ampe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kế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đo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cường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độ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dòng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điện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chạy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trong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mạch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chính</a:t>
            </a:r>
            <a:r>
              <a:rPr lang="en-US" altLang="en-US" sz="2800" i="1" dirty="0"/>
              <a:t>. </a:t>
            </a:r>
            <a:r>
              <a:rPr lang="en-US" altLang="en-US" sz="2800" i="1" dirty="0" err="1"/>
              <a:t>Vôn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kế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đo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hiệu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điện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thế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giữa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hai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đầu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mỗi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điện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trở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đồng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thời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đo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hiệu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điện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thế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hai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đầu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của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đoạn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mạch</a:t>
            </a:r>
            <a:endParaRPr lang="en-US" altLang="en-US" sz="2800" i="1" dirty="0">
              <a:latin typeface=".VnTime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9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86" grpId="0"/>
      <p:bldP spid="6218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3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92563" name="Rectangle 51"/>
          <p:cNvSpPr>
            <a:spLocks noChangeArrowheads="1"/>
          </p:cNvSpPr>
          <p:nvPr/>
        </p:nvSpPr>
        <p:spPr bwMode="auto">
          <a:xfrm>
            <a:off x="76200" y="304800"/>
            <a:ext cx="8839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2400" b="1" dirty="0"/>
              <a:t> </a:t>
            </a:r>
            <a:r>
              <a:rPr lang="en-US" altLang="en-US" sz="2800" b="1" i="1" dirty="0"/>
              <a:t>C</a:t>
            </a:r>
            <a:r>
              <a:rPr lang="en-US" altLang="en-US" sz="2800" b="1" i="1" baseline="-25000" dirty="0"/>
              <a:t>2</a:t>
            </a:r>
            <a:r>
              <a:rPr lang="en-US" altLang="en-US" sz="2800" b="1" i="1" dirty="0"/>
              <a:t>: </a:t>
            </a:r>
            <a:r>
              <a:rPr lang="en-US" altLang="en-US" sz="2800" b="1" i="1" dirty="0" err="1"/>
              <a:t>Hãy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chứng</a:t>
            </a:r>
            <a:r>
              <a:rPr lang="en-US" altLang="en-US" sz="2800" b="1" i="1" dirty="0"/>
              <a:t> minh </a:t>
            </a:r>
            <a:r>
              <a:rPr lang="en-US" altLang="en-US" sz="2800" b="1" i="1" dirty="0" err="1"/>
              <a:t>rằng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đối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với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đoạn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mạch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gồm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hai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điện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trở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mắc</a:t>
            </a:r>
            <a:r>
              <a:rPr lang="en-US" altLang="en-US" sz="2800" b="1" i="1" dirty="0"/>
              <a:t> song </a:t>
            </a:r>
            <a:r>
              <a:rPr lang="en-US" altLang="en-US" sz="2800" b="1" i="1" dirty="0" err="1"/>
              <a:t>song</a:t>
            </a:r>
            <a:r>
              <a:rPr lang="en-US" altLang="en-US" sz="2800" b="1" i="1" dirty="0"/>
              <a:t>, </a:t>
            </a:r>
            <a:r>
              <a:rPr lang="en-US" altLang="en-US" sz="2800" b="1" i="1" dirty="0" err="1"/>
              <a:t>cường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độ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dòng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điện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chạy</a:t>
            </a:r>
            <a:r>
              <a:rPr lang="en-US" altLang="en-US" sz="2800" b="1" i="1" dirty="0"/>
              <a:t> qua </a:t>
            </a:r>
            <a:r>
              <a:rPr lang="en-US" altLang="en-US" sz="2800" b="1" i="1" dirty="0" err="1"/>
              <a:t>mỗi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điện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trở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tỉ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lệ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nghịch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với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điện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trở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đó</a:t>
            </a:r>
            <a:r>
              <a:rPr lang="en-US" altLang="en-US" sz="2800" b="1" i="1" dirty="0"/>
              <a:t>.</a:t>
            </a:r>
            <a:endParaRPr lang="en-US" altLang="en-US" sz="2400" b="1" i="1" dirty="0">
              <a:latin typeface=".VnTime" charset="0"/>
            </a:endParaRPr>
          </a:p>
        </p:txBody>
      </p:sp>
      <p:graphicFrame>
        <p:nvGraphicFramePr>
          <p:cNvPr id="7222" name="Object 54"/>
          <p:cNvGraphicFramePr>
            <a:graphicFrameLocks noChangeAspect="1"/>
          </p:cNvGraphicFramePr>
          <p:nvPr/>
        </p:nvGraphicFramePr>
        <p:xfrm>
          <a:off x="1143000" y="1981200"/>
          <a:ext cx="2057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4" imgW="850531" imgH="431613" progId="Equation.DSMT4">
                  <p:embed/>
                </p:oleObj>
              </mc:Choice>
              <mc:Fallback>
                <p:oleObj name="Equation" r:id="rId4" imgW="850531" imgH="431613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981200"/>
                        <a:ext cx="2057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7" name="Rectangle 5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92564" name="Rectangle 52"/>
          <p:cNvSpPr>
            <a:spLocks noChangeArrowheads="1"/>
          </p:cNvSpPr>
          <p:nvPr/>
        </p:nvSpPr>
        <p:spPr bwMode="auto">
          <a:xfrm>
            <a:off x="152400" y="4495800"/>
            <a:ext cx="8686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2400" b="1" i="1" dirty="0"/>
              <a:t>    </a:t>
            </a:r>
            <a:r>
              <a:rPr lang="en-US" altLang="en-US" sz="2800" b="1" i="1" dirty="0" err="1"/>
              <a:t>Trả</a:t>
            </a:r>
            <a:r>
              <a:rPr lang="en-US" altLang="en-US" sz="2800" b="1" i="1" dirty="0"/>
              <a:t> </a:t>
            </a:r>
            <a:r>
              <a:rPr lang="en-US" altLang="en-US" sz="2800" b="1" i="1" dirty="0" err="1"/>
              <a:t>lời</a:t>
            </a:r>
            <a:r>
              <a:rPr lang="en-US" altLang="en-US" sz="2400" b="1" i="1" dirty="0"/>
              <a:t>:</a:t>
            </a:r>
            <a:r>
              <a:rPr lang="en-US" altLang="en-US" sz="2400" dirty="0"/>
              <a:t> </a:t>
            </a:r>
            <a:r>
              <a:rPr lang="en-US" altLang="en-US" sz="2800" i="1" dirty="0" err="1">
                <a:solidFill>
                  <a:srgbClr val="0000FF"/>
                </a:solidFill>
              </a:rPr>
              <a:t>Vì</a:t>
            </a:r>
            <a:r>
              <a:rPr lang="en-US" altLang="en-US" sz="2800" i="1" dirty="0">
                <a:solidFill>
                  <a:srgbClr val="0000FF"/>
                </a:solidFill>
              </a:rPr>
              <a:t> </a:t>
            </a:r>
            <a:r>
              <a:rPr lang="en-US" altLang="en-US" sz="2800" i="1" dirty="0">
                <a:solidFill>
                  <a:srgbClr val="0000FF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800" i="1" baseline="-25000" dirty="0">
                <a:solidFill>
                  <a:srgbClr val="0000FF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800" i="1" dirty="0">
                <a:solidFill>
                  <a:srgbClr val="0000FF"/>
                </a:solidFill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</a:rPr>
              <a:t>mắc</a:t>
            </a:r>
            <a:r>
              <a:rPr lang="en-US" altLang="en-US" sz="2800" i="1" dirty="0">
                <a:solidFill>
                  <a:srgbClr val="0000FF"/>
                </a:solidFill>
              </a:rPr>
              <a:t> song </a:t>
            </a:r>
            <a:r>
              <a:rPr lang="en-US" altLang="en-US" sz="2800" i="1" dirty="0" err="1">
                <a:solidFill>
                  <a:srgbClr val="0000FF"/>
                </a:solidFill>
              </a:rPr>
              <a:t>song</a:t>
            </a:r>
            <a:r>
              <a:rPr lang="en-US" altLang="en-US" sz="2800" i="1" dirty="0">
                <a:solidFill>
                  <a:srgbClr val="0000FF"/>
                </a:solidFill>
              </a:rPr>
              <a:t> </a:t>
            </a:r>
            <a:r>
              <a:rPr lang="en-US" altLang="en-US" sz="2800" i="1" dirty="0">
                <a:solidFill>
                  <a:srgbClr val="0000FF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800" i="1" baseline="-25000" dirty="0">
                <a:solidFill>
                  <a:srgbClr val="0000FF"/>
                </a:solidFill>
                <a:cs typeface="Times New Roman" panose="02020603050405020304" pitchFamily="18" charset="0"/>
              </a:rPr>
              <a:t>2 </a:t>
            </a:r>
            <a:r>
              <a:rPr lang="en-US" altLang="en-US" sz="2800" i="1" dirty="0" err="1">
                <a:solidFill>
                  <a:srgbClr val="0000FF"/>
                </a:solidFill>
              </a:rPr>
              <a:t>nên</a:t>
            </a:r>
            <a:r>
              <a:rPr lang="en-US" altLang="en-US" sz="2800" i="1" dirty="0">
                <a:solidFill>
                  <a:srgbClr val="0000FF"/>
                </a:solidFill>
              </a:rPr>
              <a:t> ta </a:t>
            </a:r>
            <a:r>
              <a:rPr lang="en-US" altLang="en-US" sz="2800" i="1" dirty="0" err="1">
                <a:solidFill>
                  <a:srgbClr val="0000FF"/>
                </a:solidFill>
              </a:rPr>
              <a:t>có</a:t>
            </a:r>
            <a:r>
              <a:rPr lang="en-US" altLang="en-US" sz="2800" i="1" dirty="0">
                <a:solidFill>
                  <a:srgbClr val="0000FF"/>
                </a:solidFill>
              </a:rPr>
              <a:t>: </a:t>
            </a:r>
            <a:r>
              <a:rPr lang="en-US" altLang="en-US" sz="2800" i="1" dirty="0">
                <a:solidFill>
                  <a:srgbClr val="0000FF"/>
                </a:solidFill>
                <a:cs typeface="Times New Roman" panose="02020603050405020304" pitchFamily="18" charset="0"/>
              </a:rPr>
              <a:t>U</a:t>
            </a:r>
            <a:r>
              <a:rPr lang="en-US" altLang="en-US" sz="2800" i="1" baseline="-25000" dirty="0">
                <a:solidFill>
                  <a:srgbClr val="0000FF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800" i="1" dirty="0">
                <a:solidFill>
                  <a:srgbClr val="0000FF"/>
                </a:solidFill>
              </a:rPr>
              <a:t> = U</a:t>
            </a:r>
            <a:r>
              <a:rPr lang="en-US" altLang="en-US" sz="2800" i="1" baseline="-25000" dirty="0">
                <a:solidFill>
                  <a:srgbClr val="0000FF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800" i="1" dirty="0">
                <a:solidFill>
                  <a:srgbClr val="0000FF"/>
                </a:solidFill>
              </a:rPr>
              <a:t>  hay </a:t>
            </a:r>
            <a:r>
              <a:rPr lang="en-US" altLang="en-US" sz="2800" i="1" baseline="-25000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>
                <a:solidFill>
                  <a:srgbClr val="0000FF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800" i="1" baseline="-25000" dirty="0">
                <a:solidFill>
                  <a:srgbClr val="0000FF"/>
                </a:solidFill>
                <a:cs typeface="Times New Roman" panose="02020603050405020304" pitchFamily="18" charset="0"/>
              </a:rPr>
              <a:t>1 </a:t>
            </a:r>
            <a:r>
              <a:rPr lang="en-US" altLang="en-US" sz="2800" i="1" dirty="0">
                <a:solidFill>
                  <a:srgbClr val="0000FF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800" i="1" baseline="-25000" dirty="0">
                <a:solidFill>
                  <a:srgbClr val="0000FF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800" i="1" dirty="0">
                <a:solidFill>
                  <a:srgbClr val="0000FF"/>
                </a:solidFill>
              </a:rPr>
              <a:t> = </a:t>
            </a:r>
            <a:r>
              <a:rPr lang="en-US" altLang="en-US" sz="2800" i="1" dirty="0">
                <a:solidFill>
                  <a:srgbClr val="0000FF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800" i="1" baseline="-25000" dirty="0">
                <a:solidFill>
                  <a:srgbClr val="0000FF"/>
                </a:solidFill>
                <a:cs typeface="Times New Roman" panose="02020603050405020304" pitchFamily="18" charset="0"/>
              </a:rPr>
              <a:t>2 </a:t>
            </a:r>
            <a:r>
              <a:rPr lang="en-US" altLang="en-US" sz="2800" i="1" dirty="0">
                <a:solidFill>
                  <a:srgbClr val="0000FF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800" i="1" baseline="-25000" dirty="0">
                <a:solidFill>
                  <a:srgbClr val="0000FF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800" i="1" dirty="0">
                <a:solidFill>
                  <a:srgbClr val="0000FF"/>
                </a:solidFill>
              </a:rPr>
              <a:t>  </a:t>
            </a:r>
            <a:r>
              <a:rPr lang="en-US" altLang="en-US" sz="2800" i="1" dirty="0" err="1">
                <a:solidFill>
                  <a:srgbClr val="0000FF"/>
                </a:solidFill>
              </a:rPr>
              <a:t>Suy</a:t>
            </a:r>
            <a:r>
              <a:rPr lang="en-US" altLang="en-US" sz="2800" i="1" dirty="0">
                <a:solidFill>
                  <a:srgbClr val="0000FF"/>
                </a:solidFill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</a:rPr>
              <a:t>ra</a:t>
            </a:r>
            <a:r>
              <a:rPr lang="en-US" altLang="en-US" sz="2800" i="1" dirty="0">
                <a:solidFill>
                  <a:srgbClr val="0000FF"/>
                </a:solidFill>
              </a:rPr>
              <a:t>:  </a:t>
            </a:r>
          </a:p>
        </p:txBody>
      </p:sp>
      <p:graphicFrame>
        <p:nvGraphicFramePr>
          <p:cNvPr id="7226" name="Object 58"/>
          <p:cNvGraphicFramePr>
            <a:graphicFrameLocks noChangeAspect="1"/>
          </p:cNvGraphicFramePr>
          <p:nvPr/>
        </p:nvGraphicFramePr>
        <p:xfrm>
          <a:off x="3505200" y="5181600"/>
          <a:ext cx="18684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6" imgW="672808" imgH="431613" progId="Equation.DSMT4">
                  <p:embed/>
                </p:oleObj>
              </mc:Choice>
              <mc:Fallback>
                <p:oleObj name="Equation" r:id="rId6" imgW="672808" imgH="431613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181600"/>
                        <a:ext cx="186848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4495800" y="1524000"/>
            <a:ext cx="4419600" cy="2752725"/>
            <a:chOff x="2640" y="1104"/>
            <a:chExt cx="2928" cy="1830"/>
          </a:xfrm>
        </p:grpSpPr>
        <p:sp>
          <p:nvSpPr>
            <p:cNvPr id="8201" name="Text Box 67"/>
            <p:cNvSpPr txBox="1">
              <a:spLocks noChangeArrowheads="1"/>
            </p:cNvSpPr>
            <p:nvPr/>
          </p:nvSpPr>
          <p:spPr bwMode="auto">
            <a:xfrm>
              <a:off x="3216" y="1104"/>
              <a:ext cx="55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.VnTime" charset="0"/>
                </a:rPr>
                <a:t>K</a:t>
              </a:r>
            </a:p>
          </p:txBody>
        </p:sp>
        <p:sp>
          <p:nvSpPr>
            <p:cNvPr id="8202" name="Oval 96"/>
            <p:cNvSpPr>
              <a:spLocks noChangeArrowheads="1"/>
            </p:cNvSpPr>
            <p:nvPr/>
          </p:nvSpPr>
          <p:spPr bwMode="auto">
            <a:xfrm>
              <a:off x="2640" y="1872"/>
              <a:ext cx="336" cy="336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.VnTimeH" pitchFamily="34" charset="0"/>
                </a:rPr>
                <a:t>A</a:t>
              </a:r>
            </a:p>
          </p:txBody>
        </p:sp>
        <p:sp>
          <p:nvSpPr>
            <p:cNvPr id="8203" name="Text Box 66"/>
            <p:cNvSpPr txBox="1">
              <a:spLocks noChangeArrowheads="1"/>
            </p:cNvSpPr>
            <p:nvPr/>
          </p:nvSpPr>
          <p:spPr bwMode="auto">
            <a:xfrm>
              <a:off x="4272" y="1152"/>
              <a:ext cx="240" cy="25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 b="1"/>
                <a:t>B</a:t>
              </a:r>
            </a:p>
          </p:txBody>
        </p:sp>
        <p:sp>
          <p:nvSpPr>
            <p:cNvPr id="8204" name="Line 70"/>
            <p:cNvSpPr>
              <a:spLocks noChangeShapeType="1"/>
            </p:cNvSpPr>
            <p:nvPr/>
          </p:nvSpPr>
          <p:spPr bwMode="auto">
            <a:xfrm rot="1070359" flipV="1">
              <a:off x="3229" y="1748"/>
              <a:ext cx="323" cy="7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stealth" w="sm" len="lg"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71"/>
            <p:cNvSpPr>
              <a:spLocks noChangeShapeType="1"/>
            </p:cNvSpPr>
            <p:nvPr/>
          </p:nvSpPr>
          <p:spPr bwMode="auto">
            <a:xfrm flipH="1" flipV="1">
              <a:off x="3229" y="1786"/>
              <a:ext cx="200" cy="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Text Box 72"/>
            <p:cNvSpPr txBox="1">
              <a:spLocks noChangeArrowheads="1"/>
            </p:cNvSpPr>
            <p:nvPr/>
          </p:nvSpPr>
          <p:spPr bwMode="auto">
            <a:xfrm>
              <a:off x="3792" y="2055"/>
              <a:ext cx="5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.VnTime" charset="0"/>
                </a:rPr>
                <a:t>      R</a:t>
              </a:r>
              <a:r>
                <a:rPr lang="en-US" altLang="en-US" sz="2000" baseline="-25000">
                  <a:latin typeface=".VnTime" charset="0"/>
                </a:rPr>
                <a:t>1</a:t>
              </a:r>
              <a:endParaRPr lang="en-US" altLang="en-US" sz="2000">
                <a:latin typeface=".VnTime" charset="0"/>
              </a:endParaRPr>
            </a:p>
          </p:txBody>
        </p:sp>
        <p:sp>
          <p:nvSpPr>
            <p:cNvPr id="8207" name="Text Box 73"/>
            <p:cNvSpPr txBox="1">
              <a:spLocks noChangeArrowheads="1"/>
            </p:cNvSpPr>
            <p:nvPr/>
          </p:nvSpPr>
          <p:spPr bwMode="auto">
            <a:xfrm>
              <a:off x="3888" y="2487"/>
              <a:ext cx="5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.VnTime" charset="0"/>
                </a:rPr>
                <a:t>   R</a:t>
              </a:r>
              <a:r>
                <a:rPr lang="en-US" altLang="en-US" sz="2000" baseline="-25000">
                  <a:latin typeface=".VnTime" charset="0"/>
                </a:rPr>
                <a:t>2</a:t>
              </a:r>
            </a:p>
          </p:txBody>
        </p:sp>
        <p:sp>
          <p:nvSpPr>
            <p:cNvPr id="8208" name="Line 75"/>
            <p:cNvSpPr>
              <a:spLocks noChangeShapeType="1"/>
            </p:cNvSpPr>
            <p:nvPr/>
          </p:nvSpPr>
          <p:spPr bwMode="auto">
            <a:xfrm flipH="1">
              <a:off x="432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Rectangle 76"/>
            <p:cNvSpPr>
              <a:spLocks noChangeArrowheads="1"/>
            </p:cNvSpPr>
            <p:nvPr/>
          </p:nvSpPr>
          <p:spPr bwMode="auto">
            <a:xfrm>
              <a:off x="3840" y="2343"/>
              <a:ext cx="709" cy="178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Tahoma" panose="020B0604030504040204" pitchFamily="34" charset="0"/>
              </a:endParaRPr>
            </a:p>
          </p:txBody>
        </p:sp>
        <p:sp>
          <p:nvSpPr>
            <p:cNvPr id="8210" name="Line 79"/>
            <p:cNvSpPr>
              <a:spLocks noChangeShapeType="1"/>
            </p:cNvSpPr>
            <p:nvPr/>
          </p:nvSpPr>
          <p:spPr bwMode="auto">
            <a:xfrm flipH="1">
              <a:off x="408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Line 82"/>
            <p:cNvSpPr>
              <a:spLocks noChangeShapeType="1"/>
            </p:cNvSpPr>
            <p:nvPr/>
          </p:nvSpPr>
          <p:spPr bwMode="auto">
            <a:xfrm>
              <a:off x="4407" y="2853"/>
              <a:ext cx="1161" cy="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Line 86"/>
            <p:cNvSpPr>
              <a:spLocks noChangeShapeType="1"/>
            </p:cNvSpPr>
            <p:nvPr/>
          </p:nvSpPr>
          <p:spPr bwMode="auto">
            <a:xfrm>
              <a:off x="5568" y="1465"/>
              <a:ext cx="0" cy="14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Line 87"/>
            <p:cNvSpPr>
              <a:spLocks noChangeShapeType="1"/>
            </p:cNvSpPr>
            <p:nvPr/>
          </p:nvSpPr>
          <p:spPr bwMode="auto">
            <a:xfrm>
              <a:off x="4407" y="1875"/>
              <a:ext cx="6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Line 88"/>
            <p:cNvSpPr>
              <a:spLocks noChangeShapeType="1"/>
            </p:cNvSpPr>
            <p:nvPr/>
          </p:nvSpPr>
          <p:spPr bwMode="auto">
            <a:xfrm flipH="1" flipV="1">
              <a:off x="3360" y="1863"/>
              <a:ext cx="832" cy="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Line 90"/>
            <p:cNvSpPr>
              <a:spLocks noChangeShapeType="1"/>
            </p:cNvSpPr>
            <p:nvPr/>
          </p:nvSpPr>
          <p:spPr bwMode="auto">
            <a:xfrm>
              <a:off x="2784" y="1479"/>
              <a:ext cx="0" cy="3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Oval 95"/>
            <p:cNvSpPr>
              <a:spLocks noChangeArrowheads="1"/>
            </p:cNvSpPr>
            <p:nvPr/>
          </p:nvSpPr>
          <p:spPr bwMode="auto">
            <a:xfrm>
              <a:off x="4080" y="1699"/>
              <a:ext cx="336" cy="31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.VnTimeH" pitchFamily="34" charset="0"/>
                </a:rPr>
                <a:t>V</a:t>
              </a:r>
            </a:p>
          </p:txBody>
        </p:sp>
        <p:sp>
          <p:nvSpPr>
            <p:cNvPr id="8217" name="Line 98"/>
            <p:cNvSpPr>
              <a:spLocks noChangeShapeType="1"/>
            </p:cNvSpPr>
            <p:nvPr/>
          </p:nvSpPr>
          <p:spPr bwMode="auto">
            <a:xfrm flipV="1">
              <a:off x="2784" y="2871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Rectangle 99"/>
            <p:cNvSpPr>
              <a:spLocks noChangeArrowheads="1"/>
            </p:cNvSpPr>
            <p:nvPr/>
          </p:nvSpPr>
          <p:spPr bwMode="auto">
            <a:xfrm>
              <a:off x="3867" y="2758"/>
              <a:ext cx="662" cy="176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Tahoma" panose="020B0604030504040204" pitchFamily="34" charset="0"/>
              </a:endParaRPr>
            </a:p>
          </p:txBody>
        </p:sp>
        <p:sp>
          <p:nvSpPr>
            <p:cNvPr id="7250" name="Line 82"/>
            <p:cNvSpPr>
              <a:spLocks noChangeShapeType="1"/>
            </p:cNvSpPr>
            <p:nvPr/>
          </p:nvSpPr>
          <p:spPr bwMode="auto">
            <a:xfrm flipH="1">
              <a:off x="2784" y="2439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51" name="Line 83"/>
            <p:cNvSpPr>
              <a:spLocks noChangeShapeType="1"/>
            </p:cNvSpPr>
            <p:nvPr/>
          </p:nvSpPr>
          <p:spPr bwMode="auto">
            <a:xfrm>
              <a:off x="4512" y="2439"/>
              <a:ext cx="10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1" name="Text Box 84"/>
            <p:cNvSpPr txBox="1">
              <a:spLocks noChangeArrowheads="1"/>
            </p:cNvSpPr>
            <p:nvPr/>
          </p:nvSpPr>
          <p:spPr bwMode="auto">
            <a:xfrm>
              <a:off x="4022" y="1152"/>
              <a:ext cx="232" cy="25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 b="1"/>
                <a:t>A</a:t>
              </a:r>
            </a:p>
          </p:txBody>
        </p:sp>
        <p:sp>
          <p:nvSpPr>
            <p:cNvPr id="8222" name="Text Box 85"/>
            <p:cNvSpPr txBox="1">
              <a:spLocks noChangeArrowheads="1"/>
            </p:cNvSpPr>
            <p:nvPr/>
          </p:nvSpPr>
          <p:spPr bwMode="auto">
            <a:xfrm>
              <a:off x="4032" y="1431"/>
              <a:ext cx="198" cy="28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/>
                <a:t>+</a:t>
              </a:r>
            </a:p>
          </p:txBody>
        </p:sp>
        <p:sp>
          <p:nvSpPr>
            <p:cNvPr id="8223" name="Text Box 86"/>
            <p:cNvSpPr txBox="1">
              <a:spLocks noChangeArrowheads="1"/>
            </p:cNvSpPr>
            <p:nvPr/>
          </p:nvSpPr>
          <p:spPr bwMode="auto">
            <a:xfrm>
              <a:off x="4272" y="1400"/>
              <a:ext cx="180" cy="28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/>
                <a:t>-</a:t>
              </a:r>
            </a:p>
          </p:txBody>
        </p:sp>
        <p:sp>
          <p:nvSpPr>
            <p:cNvPr id="7255" name="Line 87"/>
            <p:cNvSpPr>
              <a:spLocks noChangeShapeType="1"/>
            </p:cNvSpPr>
            <p:nvPr/>
          </p:nvSpPr>
          <p:spPr bwMode="auto">
            <a:xfrm flipH="1" flipV="1">
              <a:off x="2784" y="1479"/>
              <a:ext cx="576" cy="38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56" name="Line 88"/>
            <p:cNvSpPr>
              <a:spLocks noChangeShapeType="1"/>
            </p:cNvSpPr>
            <p:nvPr/>
          </p:nvSpPr>
          <p:spPr bwMode="auto">
            <a:xfrm>
              <a:off x="2784" y="1479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57" name="Line 89"/>
            <p:cNvSpPr>
              <a:spLocks noChangeShapeType="1"/>
            </p:cNvSpPr>
            <p:nvPr/>
          </p:nvSpPr>
          <p:spPr bwMode="auto">
            <a:xfrm flipV="1">
              <a:off x="3216" y="1335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58" name="Line 90"/>
            <p:cNvSpPr>
              <a:spLocks noChangeShapeType="1"/>
            </p:cNvSpPr>
            <p:nvPr/>
          </p:nvSpPr>
          <p:spPr bwMode="auto">
            <a:xfrm>
              <a:off x="3408" y="1479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59" name="Line 91"/>
            <p:cNvSpPr>
              <a:spLocks noChangeShapeType="1"/>
            </p:cNvSpPr>
            <p:nvPr/>
          </p:nvSpPr>
          <p:spPr bwMode="auto">
            <a:xfrm>
              <a:off x="4368" y="1479"/>
              <a:ext cx="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60" name="Line 92"/>
            <p:cNvSpPr>
              <a:spLocks noChangeShapeType="1"/>
            </p:cNvSpPr>
            <p:nvPr/>
          </p:nvSpPr>
          <p:spPr bwMode="auto">
            <a:xfrm flipH="1">
              <a:off x="5040" y="1479"/>
              <a:ext cx="52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61" name="Oval 93"/>
            <p:cNvSpPr>
              <a:spLocks noChangeArrowheads="1"/>
            </p:cNvSpPr>
            <p:nvPr/>
          </p:nvSpPr>
          <p:spPr bwMode="auto">
            <a:xfrm>
              <a:off x="4128" y="1431"/>
              <a:ext cx="48" cy="48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62" name="Oval 94"/>
            <p:cNvSpPr>
              <a:spLocks noChangeArrowheads="1"/>
            </p:cNvSpPr>
            <p:nvPr/>
          </p:nvSpPr>
          <p:spPr bwMode="auto">
            <a:xfrm flipV="1">
              <a:off x="4320" y="1431"/>
              <a:ext cx="48" cy="48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63" name="Line 95"/>
            <p:cNvSpPr>
              <a:spLocks noChangeShapeType="1"/>
            </p:cNvSpPr>
            <p:nvPr/>
          </p:nvSpPr>
          <p:spPr bwMode="auto">
            <a:xfrm>
              <a:off x="2784" y="2208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63" grpId="0"/>
      <p:bldP spid="1925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6" name="Rectangle 54"/>
          <p:cNvSpPr>
            <a:spLocks noChangeArrowheads="1"/>
          </p:cNvSpPr>
          <p:nvPr/>
        </p:nvSpPr>
        <p:spPr bwMode="auto">
          <a:xfrm>
            <a:off x="0" y="2986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94633" name="Rectangle 73"/>
          <p:cNvSpPr>
            <a:spLocks noChangeArrowheads="1"/>
          </p:cNvSpPr>
          <p:nvPr/>
        </p:nvSpPr>
        <p:spPr bwMode="auto">
          <a:xfrm>
            <a:off x="152400" y="2514600"/>
            <a:ext cx="8839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2400" b="1"/>
              <a:t> </a:t>
            </a:r>
            <a:r>
              <a:rPr lang="en-US" altLang="en-US" sz="2800" b="1" i="1">
                <a:solidFill>
                  <a:srgbClr val="FF0000"/>
                </a:solidFill>
              </a:rPr>
              <a:t>C</a:t>
            </a:r>
            <a:r>
              <a:rPr lang="en-US" altLang="en-US" sz="2800" b="1" i="1" baseline="-25000">
                <a:solidFill>
                  <a:srgbClr val="FF0000"/>
                </a:solidFill>
              </a:rPr>
              <a:t>3</a:t>
            </a:r>
            <a:r>
              <a:rPr lang="en-US" altLang="en-US" sz="2800" b="1" i="1">
                <a:solidFill>
                  <a:srgbClr val="FF0000"/>
                </a:solidFill>
              </a:rPr>
              <a:t>: </a:t>
            </a:r>
            <a:r>
              <a:rPr lang="en-US" altLang="en-US" sz="2800" i="1">
                <a:solidFill>
                  <a:srgbClr val="FF0000"/>
                </a:solidFill>
              </a:rPr>
              <a:t>Hãy chứng minh công thức tính điện trở tương đương của đoạn mạch gồm hai điện trở R</a:t>
            </a:r>
            <a:r>
              <a:rPr lang="en-US" altLang="en-US" sz="2800" i="1" baseline="-25000">
                <a:solidFill>
                  <a:srgbClr val="FF0000"/>
                </a:solidFill>
              </a:rPr>
              <a:t>1</a:t>
            </a:r>
            <a:r>
              <a:rPr lang="en-US" altLang="en-US" sz="2800" i="1">
                <a:solidFill>
                  <a:srgbClr val="FF0000"/>
                </a:solidFill>
              </a:rPr>
              <a:t>, R</a:t>
            </a:r>
            <a:r>
              <a:rPr lang="en-US" altLang="en-US" sz="2800" i="1" baseline="-25000">
                <a:solidFill>
                  <a:srgbClr val="FF0000"/>
                </a:solidFill>
              </a:rPr>
              <a:t>2</a:t>
            </a:r>
            <a:r>
              <a:rPr lang="en-US" altLang="en-US" sz="2800" i="1">
                <a:solidFill>
                  <a:srgbClr val="FF0000"/>
                </a:solidFill>
              </a:rPr>
              <a:t> mắc song song là</a:t>
            </a:r>
            <a:r>
              <a:rPr lang="en-US" altLang="en-US" sz="2800">
                <a:solidFill>
                  <a:srgbClr val="FF0000"/>
                </a:solidFill>
              </a:rPr>
              <a:t>: </a:t>
            </a:r>
            <a:endParaRPr lang="en-US" altLang="en-US" sz="2400">
              <a:solidFill>
                <a:srgbClr val="FF0000"/>
              </a:solidFill>
              <a:latin typeface=".VnTime" charset="0"/>
            </a:endParaRPr>
          </a:p>
        </p:txBody>
      </p:sp>
      <p:graphicFrame>
        <p:nvGraphicFramePr>
          <p:cNvPr id="8245" name="Object 53"/>
          <p:cNvGraphicFramePr>
            <a:graphicFrameLocks noChangeAspect="1"/>
          </p:cNvGraphicFramePr>
          <p:nvPr/>
        </p:nvGraphicFramePr>
        <p:xfrm>
          <a:off x="2974975" y="3657600"/>
          <a:ext cx="26638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4" imgW="1257300" imgH="431800" progId="Equation.DSMT4">
                  <p:embed/>
                </p:oleObj>
              </mc:Choice>
              <mc:Fallback>
                <p:oleObj name="Equation" r:id="rId4" imgW="1257300" imgH="43180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975" y="3657600"/>
                        <a:ext cx="26638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55" name="Text Box 63"/>
          <p:cNvSpPr txBox="1">
            <a:spLocks noChangeArrowheads="1"/>
          </p:cNvSpPr>
          <p:nvPr/>
        </p:nvSpPr>
        <p:spPr bwMode="auto">
          <a:xfrm>
            <a:off x="304800" y="1371600"/>
            <a:ext cx="8153400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 i="1">
                <a:solidFill>
                  <a:srgbClr val="000099"/>
                </a:solidFill>
              </a:rPr>
              <a:t>3. Công thức tính điện trở tương đương của đoạn mạch gồm hai điện trở mắc song song</a:t>
            </a:r>
            <a:r>
              <a:rPr lang="en-US" altLang="en-US" sz="2400" b="1" i="1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533400" y="4572000"/>
            <a:ext cx="2103438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/>
              <a:t>Từ đó suy ra:</a:t>
            </a:r>
          </a:p>
        </p:txBody>
      </p:sp>
      <p:graphicFrame>
        <p:nvGraphicFramePr>
          <p:cNvPr id="8258" name="Object 66"/>
          <p:cNvGraphicFramePr>
            <a:graphicFrameLocks noChangeAspect="1"/>
          </p:cNvGraphicFramePr>
          <p:nvPr/>
        </p:nvGraphicFramePr>
        <p:xfrm>
          <a:off x="3124200" y="5105400"/>
          <a:ext cx="2667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6" imgW="1218671" imgH="431613" progId="Equation.DSMT4">
                  <p:embed/>
                </p:oleObj>
              </mc:Choice>
              <mc:Fallback>
                <p:oleObj name="Equation" r:id="rId6" imgW="1218671" imgH="431613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105400"/>
                        <a:ext cx="2667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8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4D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52400" y="304800"/>
            <a:ext cx="899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II. ĐIỆN TRỞ TƯƠNG ĐƯƠNG CỦA ĐOẠN MẠCH SONG SONG </a:t>
            </a:r>
            <a:endParaRPr lang="en-US" sz="2400" b="1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3" grpId="0"/>
      <p:bldP spid="8255" grpId="0"/>
      <p:bldP spid="8257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228600" y="457200"/>
            <a:ext cx="8839200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 i="1"/>
              <a:t>  </a:t>
            </a:r>
            <a:r>
              <a:rPr lang="en-US" altLang="en-US" sz="2800" b="1" i="1"/>
              <a:t>Chứng minh: </a:t>
            </a:r>
            <a:r>
              <a:rPr lang="en-US" altLang="en-US" sz="2800"/>
              <a:t>Áp dụng định luật Ôm cho đoạn mạch song song và cho từng điện trở, ta có: </a:t>
            </a:r>
            <a:endParaRPr lang="en-US" altLang="en-US" sz="2400" b="1" i="1"/>
          </a:p>
        </p:txBody>
      </p:sp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2057400" y="1600200"/>
          <a:ext cx="373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3" imgW="1497950" imgH="431613" progId="Equation.DSMT4">
                  <p:embed/>
                </p:oleObj>
              </mc:Choice>
              <mc:Fallback>
                <p:oleObj name="Equation" r:id="rId3" imgW="1497950" imgH="43161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600200"/>
                        <a:ext cx="373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1127125" y="2860675"/>
            <a:ext cx="1862138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Từ (1) ta có:  </a:t>
            </a:r>
          </a:p>
        </p:txBody>
      </p:sp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3119438" y="2743200"/>
          <a:ext cx="19859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5" imgW="914400" imgH="431800" progId="Equation.DSMT4">
                  <p:embed/>
                </p:oleObj>
              </mc:Choice>
              <mc:Fallback>
                <p:oleObj name="Equation" r:id="rId5" imgW="914400" imgH="431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38" y="2743200"/>
                        <a:ext cx="19859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1431925" y="4003675"/>
            <a:ext cx="1296988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Và từ (2)</a:t>
            </a:r>
          </a:p>
        </p:txBody>
      </p:sp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2943225" y="3810000"/>
          <a:ext cx="25431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7" imgW="1269449" imgH="431613" progId="Equation.DSMT4">
                  <p:embed/>
                </p:oleObj>
              </mc:Choice>
              <mc:Fallback>
                <p:oleObj name="Equation" r:id="rId7" imgW="1269449" imgH="431613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3810000"/>
                        <a:ext cx="25431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4098925" y="4914900"/>
            <a:ext cx="18415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45070" name="Object 14"/>
          <p:cNvGraphicFramePr>
            <a:graphicFrameLocks noGrp="1" noChangeAspect="1"/>
          </p:cNvGraphicFramePr>
          <p:nvPr>
            <p:ph/>
          </p:nvPr>
        </p:nvGraphicFramePr>
        <p:xfrm>
          <a:off x="2895600" y="4833938"/>
          <a:ext cx="297180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9" imgW="1397000" imgH="431800" progId="Equation.DSMT4">
                  <p:embed/>
                </p:oleObj>
              </mc:Choice>
              <mc:Fallback>
                <p:oleObj name="Equation" r:id="rId9" imgW="1397000" imgH="431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833938"/>
                        <a:ext cx="2971800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8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 cap="flat" cmpd="sng">
                            <a:solidFill>
                              <a:srgbClr val="0000FF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4D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3" grpId="0"/>
      <p:bldP spid="450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6" name="Text Box 210"/>
          <p:cNvSpPr txBox="1">
            <a:spLocks noChangeArrowheads="1"/>
          </p:cNvSpPr>
          <p:nvPr/>
        </p:nvSpPr>
        <p:spPr bwMode="auto">
          <a:xfrm>
            <a:off x="152400" y="238125"/>
            <a:ext cx="388620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 i="1" dirty="0">
                <a:solidFill>
                  <a:srgbClr val="000099"/>
                </a:solidFill>
              </a:rPr>
              <a:t>2. </a:t>
            </a:r>
            <a:r>
              <a:rPr lang="en-US" altLang="en-US" sz="2800" b="1" i="1" dirty="0" err="1">
                <a:solidFill>
                  <a:srgbClr val="000099"/>
                </a:solidFill>
              </a:rPr>
              <a:t>Thí</a:t>
            </a:r>
            <a:r>
              <a:rPr lang="en-US" altLang="en-US" sz="2800" b="1" i="1" dirty="0">
                <a:solidFill>
                  <a:srgbClr val="000099"/>
                </a:solidFill>
              </a:rPr>
              <a:t> </a:t>
            </a:r>
            <a:r>
              <a:rPr lang="en-US" altLang="en-US" sz="2800" b="1" i="1" dirty="0" err="1">
                <a:solidFill>
                  <a:srgbClr val="000099"/>
                </a:solidFill>
              </a:rPr>
              <a:t>nghiệm</a:t>
            </a:r>
            <a:r>
              <a:rPr lang="en-US" altLang="en-US" sz="2800" b="1" i="1" dirty="0">
                <a:solidFill>
                  <a:srgbClr val="000099"/>
                </a:solidFill>
              </a:rPr>
              <a:t> </a:t>
            </a:r>
            <a:r>
              <a:rPr lang="en-US" altLang="en-US" sz="2800" b="1" i="1" dirty="0" err="1">
                <a:solidFill>
                  <a:srgbClr val="000099"/>
                </a:solidFill>
              </a:rPr>
              <a:t>kiểm</a:t>
            </a:r>
            <a:r>
              <a:rPr lang="en-US" altLang="en-US" sz="2800" b="1" i="1" dirty="0">
                <a:solidFill>
                  <a:srgbClr val="000099"/>
                </a:solidFill>
              </a:rPr>
              <a:t> </a:t>
            </a:r>
            <a:r>
              <a:rPr lang="en-US" altLang="en-US" sz="2800" b="1" i="1" dirty="0" err="1">
                <a:solidFill>
                  <a:srgbClr val="000099"/>
                </a:solidFill>
              </a:rPr>
              <a:t>tra</a:t>
            </a:r>
            <a:endParaRPr lang="en-US" altLang="en-US" sz="2800" b="1" i="1" dirty="0">
              <a:solidFill>
                <a:srgbClr val="000099"/>
              </a:solidFill>
            </a:endParaRPr>
          </a:p>
        </p:txBody>
      </p:sp>
      <p:sp>
        <p:nvSpPr>
          <p:cNvPr id="9461" name="Text Box 245"/>
          <p:cNvSpPr txBox="1">
            <a:spLocks noChangeArrowheads="1"/>
          </p:cNvSpPr>
          <p:nvPr/>
        </p:nvSpPr>
        <p:spPr bwMode="auto">
          <a:xfrm>
            <a:off x="152400" y="685800"/>
            <a:ext cx="8839200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dirty="0"/>
              <a:t>  </a:t>
            </a:r>
            <a:r>
              <a:rPr lang="en-US" altLang="en-US" sz="2800" dirty="0" err="1"/>
              <a:t>Lần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lượt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mắc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mạch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điện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theo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sơ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đồ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bên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trong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đó</a:t>
            </a:r>
            <a:r>
              <a:rPr lang="en-US" altLang="en-US" sz="2800" dirty="0"/>
              <a:t> U</a:t>
            </a:r>
            <a:r>
              <a:rPr lang="en-US" altLang="en-US" sz="2800" baseline="-25000" dirty="0"/>
              <a:t>AB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không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đổi</a:t>
            </a:r>
            <a:r>
              <a:rPr lang="en-US" altLang="en-US" sz="2800" dirty="0"/>
              <a:t>, so </a:t>
            </a:r>
            <a:r>
              <a:rPr lang="en-US" altLang="en-US" sz="2800" dirty="0" err="1"/>
              <a:t>sánh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cường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độ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dòng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điện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trong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mạch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điện</a:t>
            </a:r>
            <a:r>
              <a:rPr lang="en-US" altLang="en-US" sz="2800" dirty="0"/>
              <a:t>.</a:t>
            </a:r>
            <a:endParaRPr lang="en-US" altLang="en-US" sz="2400" dirty="0"/>
          </a:p>
        </p:txBody>
      </p:sp>
      <p:sp>
        <p:nvSpPr>
          <p:cNvPr id="9496" name="Text Box 280"/>
          <p:cNvSpPr txBox="1">
            <a:spLocks noChangeArrowheads="1"/>
          </p:cNvSpPr>
          <p:nvPr/>
        </p:nvSpPr>
        <p:spPr bwMode="auto">
          <a:xfrm>
            <a:off x="152400" y="5353050"/>
            <a:ext cx="8839200" cy="12001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 i="1" dirty="0">
                <a:solidFill>
                  <a:srgbClr val="FF0000"/>
                </a:solidFill>
              </a:rPr>
              <a:t>   3. </a:t>
            </a:r>
            <a:r>
              <a:rPr lang="en-US" altLang="en-US" sz="2400" b="1" i="1" dirty="0" err="1">
                <a:solidFill>
                  <a:srgbClr val="FF0000"/>
                </a:solidFill>
              </a:rPr>
              <a:t>Kết</a:t>
            </a:r>
            <a:r>
              <a:rPr lang="en-US" altLang="en-US" sz="2400" b="1" i="1" dirty="0">
                <a:solidFill>
                  <a:srgbClr val="FF0000"/>
                </a:solidFill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</a:rPr>
              <a:t>luận</a:t>
            </a:r>
            <a:r>
              <a:rPr lang="en-US" altLang="en-US" sz="2400" b="1" i="1" dirty="0">
                <a:solidFill>
                  <a:srgbClr val="FF0000"/>
                </a:solidFill>
              </a:rPr>
              <a:t>:</a:t>
            </a:r>
          </a:p>
          <a:p>
            <a:r>
              <a:rPr lang="en-US" altLang="en-US" sz="2400" b="1" i="1" dirty="0">
                <a:solidFill>
                  <a:srgbClr val="000099"/>
                </a:solidFill>
              </a:rPr>
              <a:t>    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Điện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trở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tương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đương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của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đoạn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mạch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mắc</a:t>
            </a:r>
            <a:r>
              <a:rPr lang="en-US" altLang="en-US" sz="2400" b="1" i="1" dirty="0">
                <a:solidFill>
                  <a:srgbClr val="000099"/>
                </a:solidFill>
              </a:rPr>
              <a:t> song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song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bằng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tổng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nghịch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đảo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của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từng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điện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trở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thành</a:t>
            </a:r>
            <a:r>
              <a:rPr lang="en-US" altLang="en-US" sz="2400" b="1" i="1" dirty="0">
                <a:solidFill>
                  <a:srgbClr val="000099"/>
                </a:solidFill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</a:rPr>
              <a:t>phần</a:t>
            </a:r>
            <a:r>
              <a:rPr lang="en-US" altLang="en-US" sz="2400" b="1" i="1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4191000" y="20574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5518150" y="220980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1271" name="Line 79"/>
          <p:cNvSpPr>
            <a:spLocks noChangeShapeType="1"/>
          </p:cNvSpPr>
          <p:nvPr/>
        </p:nvSpPr>
        <p:spPr bwMode="auto">
          <a:xfrm rot="1070359" flipV="1">
            <a:off x="4006850" y="2770188"/>
            <a:ext cx="573088" cy="1111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0"/>
          <p:cNvSpPr>
            <a:spLocks noChangeShapeType="1"/>
          </p:cNvSpPr>
          <p:nvPr/>
        </p:nvSpPr>
        <p:spPr bwMode="auto">
          <a:xfrm flipH="1" flipV="1">
            <a:off x="4006850" y="2835275"/>
            <a:ext cx="354013" cy="1555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Rectangle 83"/>
          <p:cNvSpPr>
            <a:spLocks noChangeArrowheads="1"/>
          </p:cNvSpPr>
          <p:nvPr/>
        </p:nvSpPr>
        <p:spPr bwMode="auto">
          <a:xfrm>
            <a:off x="5029200" y="4343400"/>
            <a:ext cx="1173163" cy="3048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276" name="Rectangle 84"/>
          <p:cNvSpPr>
            <a:spLocks noChangeArrowheads="1"/>
          </p:cNvSpPr>
          <p:nvPr/>
        </p:nvSpPr>
        <p:spPr bwMode="auto">
          <a:xfrm>
            <a:off x="5029200" y="5181600"/>
            <a:ext cx="1173163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277" name="Line 85"/>
          <p:cNvSpPr>
            <a:spLocks noChangeShapeType="1"/>
          </p:cNvSpPr>
          <p:nvPr/>
        </p:nvSpPr>
        <p:spPr bwMode="auto">
          <a:xfrm>
            <a:off x="2819400" y="4953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Line 86"/>
          <p:cNvSpPr>
            <a:spLocks noChangeShapeType="1"/>
          </p:cNvSpPr>
          <p:nvPr/>
        </p:nvSpPr>
        <p:spPr bwMode="auto">
          <a:xfrm>
            <a:off x="4495800" y="4495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Line 87"/>
          <p:cNvSpPr>
            <a:spLocks noChangeShapeType="1"/>
          </p:cNvSpPr>
          <p:nvPr/>
        </p:nvSpPr>
        <p:spPr bwMode="auto">
          <a:xfrm>
            <a:off x="4495800" y="4495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Line 88"/>
          <p:cNvSpPr>
            <a:spLocks noChangeShapeType="1"/>
          </p:cNvSpPr>
          <p:nvPr/>
        </p:nvSpPr>
        <p:spPr bwMode="auto">
          <a:xfrm>
            <a:off x="4495800" y="53467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Line 89"/>
          <p:cNvSpPr>
            <a:spLocks noChangeShapeType="1"/>
          </p:cNvSpPr>
          <p:nvPr/>
        </p:nvSpPr>
        <p:spPr bwMode="auto">
          <a:xfrm>
            <a:off x="6172200" y="5334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2" name="Line 90"/>
          <p:cNvSpPr>
            <a:spLocks noChangeShapeType="1"/>
          </p:cNvSpPr>
          <p:nvPr/>
        </p:nvSpPr>
        <p:spPr bwMode="auto">
          <a:xfrm>
            <a:off x="6172200" y="4495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3" name="Line 91"/>
          <p:cNvSpPr>
            <a:spLocks noChangeShapeType="1"/>
          </p:cNvSpPr>
          <p:nvPr/>
        </p:nvSpPr>
        <p:spPr bwMode="auto">
          <a:xfrm>
            <a:off x="7086600" y="4495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4" name="Line 92"/>
          <p:cNvSpPr>
            <a:spLocks noChangeShapeType="1"/>
          </p:cNvSpPr>
          <p:nvPr/>
        </p:nvSpPr>
        <p:spPr bwMode="auto">
          <a:xfrm>
            <a:off x="7112000" y="4902200"/>
            <a:ext cx="114300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5" name="Line 93"/>
          <p:cNvSpPr>
            <a:spLocks noChangeShapeType="1"/>
          </p:cNvSpPr>
          <p:nvPr/>
        </p:nvSpPr>
        <p:spPr bwMode="auto">
          <a:xfrm>
            <a:off x="7924800" y="1905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6" name="Line 94"/>
          <p:cNvSpPr>
            <a:spLocks noChangeShapeType="1"/>
          </p:cNvSpPr>
          <p:nvPr/>
        </p:nvSpPr>
        <p:spPr bwMode="auto">
          <a:xfrm>
            <a:off x="8234363" y="1893888"/>
            <a:ext cx="20637" cy="3059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7" name="Line 95"/>
          <p:cNvSpPr>
            <a:spLocks noChangeShapeType="1"/>
          </p:cNvSpPr>
          <p:nvPr/>
        </p:nvSpPr>
        <p:spPr bwMode="auto">
          <a:xfrm>
            <a:off x="609600" y="22860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8" name="Line 96"/>
          <p:cNvSpPr>
            <a:spLocks noChangeShapeType="1"/>
          </p:cNvSpPr>
          <p:nvPr/>
        </p:nvSpPr>
        <p:spPr bwMode="auto">
          <a:xfrm>
            <a:off x="609600" y="22860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9" name="Line 97"/>
          <p:cNvSpPr>
            <a:spLocks noChangeShapeType="1"/>
          </p:cNvSpPr>
          <p:nvPr/>
        </p:nvSpPr>
        <p:spPr bwMode="auto">
          <a:xfrm>
            <a:off x="2133600" y="4343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0" name="Line 98"/>
          <p:cNvSpPr>
            <a:spLocks noChangeShapeType="1"/>
          </p:cNvSpPr>
          <p:nvPr/>
        </p:nvSpPr>
        <p:spPr bwMode="auto">
          <a:xfrm>
            <a:off x="4267200" y="19304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99"/>
          <p:cNvGrpSpPr>
            <a:grpSpLocks/>
          </p:cNvGrpSpPr>
          <p:nvPr/>
        </p:nvGrpSpPr>
        <p:grpSpPr bwMode="auto">
          <a:xfrm rot="-1062720">
            <a:off x="1600200" y="3657600"/>
            <a:ext cx="939800" cy="635000"/>
            <a:chOff x="1680" y="1440"/>
            <a:chExt cx="592" cy="400"/>
          </a:xfrm>
        </p:grpSpPr>
        <p:sp>
          <p:nvSpPr>
            <p:cNvPr id="11456" name="Oval 100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1457" name="Line 101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8" name="Line 102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92" name="Line 103"/>
          <p:cNvSpPr>
            <a:spLocks noChangeShapeType="1"/>
          </p:cNvSpPr>
          <p:nvPr/>
        </p:nvSpPr>
        <p:spPr bwMode="auto">
          <a:xfrm>
            <a:off x="609600" y="4724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3" name="Line 104"/>
          <p:cNvSpPr>
            <a:spLocks noChangeShapeType="1"/>
          </p:cNvSpPr>
          <p:nvPr/>
        </p:nvSpPr>
        <p:spPr bwMode="auto">
          <a:xfrm>
            <a:off x="2819400" y="4648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94" name="Group 105"/>
          <p:cNvGrpSpPr>
            <a:grpSpLocks/>
          </p:cNvGrpSpPr>
          <p:nvPr/>
        </p:nvGrpSpPr>
        <p:grpSpPr bwMode="auto">
          <a:xfrm>
            <a:off x="4648200" y="2438400"/>
            <a:ext cx="2222500" cy="1822450"/>
            <a:chOff x="2592" y="1680"/>
            <a:chExt cx="1400" cy="1148"/>
          </a:xfrm>
        </p:grpSpPr>
        <p:sp>
          <p:nvSpPr>
            <p:cNvPr id="11396" name="Text Box 106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1397" name="Oval 107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1398" name="Rectangle 108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  <a:contourClr>
                <a:schemeClr val="tx1"/>
              </a:contourClr>
            </a:sp3d>
          </p:spPr>
          <p:txBody>
            <a:bodyPr wrap="none" anchor="ctr">
              <a:flatTx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99" name="Rectangle 109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400" name="Rectangle 110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401" name="Oval 111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402" name="Text Box 112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</a:rPr>
                <a:t>5</a:t>
              </a: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1403" name="Oval 113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404" name="Arc 114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05" name="Line 115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6" name="Text Box 116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11407" name="Text Box 117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</a:rPr>
                <a:t>2</a:t>
              </a: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1408" name="Line 118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9" name="Line 119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0" name="Line 120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1" name="Line 121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2" name="Line 122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3" name="Line 123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4" name="Line 124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5" name="Line 125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6" name="Line 126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7" name="Line 127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8" name="Line 128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9" name="Line 129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0" name="Line 130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1" name="Line 131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2" name="Line 132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3" name="Line 133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4" name="Line 134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5" name="Line 135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6" name="Line 136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7" name="Line 137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8" name="Line 138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9" name="Line 139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0" name="Line 140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1" name="Line 141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2" name="Line 142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3" name="Line 143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4" name="Line 144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5" name="Line 145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6" name="Line 146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7" name="Line 147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8" name="Text Box 148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</a:rPr>
                <a:t>0</a:t>
              </a: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1439" name="Text Box 149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1440" name="Text Box 150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</a:rPr>
                <a:t>4</a:t>
              </a: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1441" name="Text Box 151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</a:rPr>
                <a:t>6</a:t>
              </a: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1442" name="Text Box 152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Arial" panose="020B0604020202020204" pitchFamily="34" charset="0"/>
                </a:rPr>
                <a:t>V</a:t>
              </a:r>
            </a:p>
          </p:txBody>
        </p:sp>
        <p:sp>
          <p:nvSpPr>
            <p:cNvPr id="11443" name="AutoShape 153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44" name="Rectangle 154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445" name="Rectangle 155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1446" name="Rectangle 156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447" name="AutoShape 157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48" name="Arc 158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49" name="Freeform 159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0" name="Freeform 160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1" name="AutoShape 161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52" name="Oval 162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453" name="Oval 163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454" name="Text Box 164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Arial" panose="020B0604020202020204" pitchFamily="34" charset="0"/>
                </a:rPr>
                <a:t>-</a:t>
              </a:r>
            </a:p>
          </p:txBody>
        </p:sp>
        <p:sp>
          <p:nvSpPr>
            <p:cNvPr id="11455" name="Text Box 165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Arial" panose="020B0604020202020204" pitchFamily="34" charset="0"/>
                </a:rPr>
                <a:t>+</a:t>
              </a:r>
            </a:p>
          </p:txBody>
        </p:sp>
      </p:grpSp>
      <p:sp>
        <p:nvSpPr>
          <p:cNvPr id="11295" name="Line 166"/>
          <p:cNvSpPr>
            <a:spLocks noChangeShapeType="1"/>
          </p:cNvSpPr>
          <p:nvPr/>
        </p:nvSpPr>
        <p:spPr bwMode="auto">
          <a:xfrm flipH="1">
            <a:off x="4267200" y="4114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6" name="Line 167"/>
          <p:cNvSpPr>
            <a:spLocks noChangeShapeType="1"/>
          </p:cNvSpPr>
          <p:nvPr/>
        </p:nvSpPr>
        <p:spPr bwMode="auto">
          <a:xfrm>
            <a:off x="6629400" y="4114800"/>
            <a:ext cx="160020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97" name="Group 168"/>
          <p:cNvGrpSpPr>
            <a:grpSpLocks/>
          </p:cNvGrpSpPr>
          <p:nvPr/>
        </p:nvGrpSpPr>
        <p:grpSpPr bwMode="auto">
          <a:xfrm>
            <a:off x="7285038" y="1765300"/>
            <a:ext cx="979487" cy="303213"/>
            <a:chOff x="1245" y="3656"/>
            <a:chExt cx="617" cy="191"/>
          </a:xfrm>
        </p:grpSpPr>
        <p:grpSp>
          <p:nvGrpSpPr>
            <p:cNvPr id="11386" name="Group 169"/>
            <p:cNvGrpSpPr>
              <a:grpSpLocks/>
            </p:cNvGrpSpPr>
            <p:nvPr/>
          </p:nvGrpSpPr>
          <p:grpSpPr bwMode="auto">
            <a:xfrm rot="10800000">
              <a:off x="1245" y="3656"/>
              <a:ext cx="617" cy="191"/>
              <a:chOff x="1019" y="1536"/>
              <a:chExt cx="1796" cy="240"/>
            </a:xfrm>
          </p:grpSpPr>
          <p:grpSp>
            <p:nvGrpSpPr>
              <p:cNvPr id="11388" name="Group 170"/>
              <p:cNvGrpSpPr>
                <a:grpSpLocks/>
              </p:cNvGrpSpPr>
              <p:nvPr/>
            </p:nvGrpSpPr>
            <p:grpSpPr bwMode="auto">
              <a:xfrm rot="10800000">
                <a:off x="1019" y="1536"/>
                <a:ext cx="1357" cy="240"/>
                <a:chOff x="2004" y="2976"/>
                <a:chExt cx="1357" cy="672"/>
              </a:xfrm>
            </p:grpSpPr>
            <p:sp>
              <p:nvSpPr>
                <p:cNvPr id="11391" name="Line 171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92" name="Rectangle 172"/>
                <p:cNvSpPr>
                  <a:spLocks noChangeArrowheads="1"/>
                </p:cNvSpPr>
                <p:nvPr/>
              </p:nvSpPr>
              <p:spPr bwMode="auto">
                <a:xfrm>
                  <a:off x="2004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/>
                  <a:endParaRPr lang="en-US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93" name="Line 173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94" name="Line 174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95" name="Line 175"/>
                <p:cNvSpPr>
                  <a:spLocks noChangeShapeType="1"/>
                </p:cNvSpPr>
                <p:nvPr/>
              </p:nvSpPr>
              <p:spPr bwMode="auto">
                <a:xfrm>
                  <a:off x="3193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89" name="Line 176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90" name="Line 177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87" name="AutoShape 178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1298" name="Group 179"/>
          <p:cNvGrpSpPr>
            <a:grpSpLocks/>
          </p:cNvGrpSpPr>
          <p:nvPr/>
        </p:nvGrpSpPr>
        <p:grpSpPr bwMode="auto">
          <a:xfrm>
            <a:off x="6726238" y="1765300"/>
            <a:ext cx="1004887" cy="303213"/>
            <a:chOff x="1245" y="3656"/>
            <a:chExt cx="633" cy="191"/>
          </a:xfrm>
        </p:grpSpPr>
        <p:grpSp>
          <p:nvGrpSpPr>
            <p:cNvPr id="11376" name="Group 180"/>
            <p:cNvGrpSpPr>
              <a:grpSpLocks/>
            </p:cNvGrpSpPr>
            <p:nvPr/>
          </p:nvGrpSpPr>
          <p:grpSpPr bwMode="auto">
            <a:xfrm rot="10800000">
              <a:off x="1245" y="3656"/>
              <a:ext cx="633" cy="191"/>
              <a:chOff x="972" y="1536"/>
              <a:chExt cx="1843" cy="240"/>
            </a:xfrm>
          </p:grpSpPr>
          <p:grpSp>
            <p:nvGrpSpPr>
              <p:cNvPr id="11378" name="Group 181"/>
              <p:cNvGrpSpPr>
                <a:grpSpLocks/>
              </p:cNvGrpSpPr>
              <p:nvPr/>
            </p:nvGrpSpPr>
            <p:grpSpPr bwMode="auto">
              <a:xfrm rot="10800000">
                <a:off x="972" y="1536"/>
                <a:ext cx="1334" cy="240"/>
                <a:chOff x="2074" y="2976"/>
                <a:chExt cx="1334" cy="672"/>
              </a:xfrm>
            </p:grpSpPr>
            <p:sp>
              <p:nvSpPr>
                <p:cNvPr id="11381" name="Line 182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82" name="Rectangle 183"/>
                <p:cNvSpPr>
                  <a:spLocks noChangeArrowheads="1"/>
                </p:cNvSpPr>
                <p:nvPr/>
              </p:nvSpPr>
              <p:spPr bwMode="auto">
                <a:xfrm>
                  <a:off x="2074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/>
                  <a:endParaRPr lang="en-US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83" name="Line 184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84" name="Line 185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85" name="Line 186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79" name="Line 187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0" name="Line 188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77" name="AutoShape 189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1299" name="Group 190"/>
          <p:cNvGrpSpPr>
            <a:grpSpLocks/>
          </p:cNvGrpSpPr>
          <p:nvPr/>
        </p:nvGrpSpPr>
        <p:grpSpPr bwMode="auto">
          <a:xfrm>
            <a:off x="6154738" y="1765300"/>
            <a:ext cx="1004887" cy="303213"/>
            <a:chOff x="1245" y="3656"/>
            <a:chExt cx="633" cy="191"/>
          </a:xfrm>
        </p:grpSpPr>
        <p:grpSp>
          <p:nvGrpSpPr>
            <p:cNvPr id="11366" name="Group 191"/>
            <p:cNvGrpSpPr>
              <a:grpSpLocks/>
            </p:cNvGrpSpPr>
            <p:nvPr/>
          </p:nvGrpSpPr>
          <p:grpSpPr bwMode="auto">
            <a:xfrm rot="10800000">
              <a:off x="1245" y="3656"/>
              <a:ext cx="633" cy="191"/>
              <a:chOff x="972" y="1536"/>
              <a:chExt cx="1843" cy="240"/>
            </a:xfrm>
          </p:grpSpPr>
          <p:grpSp>
            <p:nvGrpSpPr>
              <p:cNvPr id="11368" name="Group 192"/>
              <p:cNvGrpSpPr>
                <a:grpSpLocks/>
              </p:cNvGrpSpPr>
              <p:nvPr/>
            </p:nvGrpSpPr>
            <p:grpSpPr bwMode="auto">
              <a:xfrm rot="10800000">
                <a:off x="972" y="1536"/>
                <a:ext cx="1334" cy="240"/>
                <a:chOff x="2074" y="2976"/>
                <a:chExt cx="1334" cy="672"/>
              </a:xfrm>
            </p:grpSpPr>
            <p:sp>
              <p:nvSpPr>
                <p:cNvPr id="11371" name="Line 193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72" name="Rectangle 194"/>
                <p:cNvSpPr>
                  <a:spLocks noChangeArrowheads="1"/>
                </p:cNvSpPr>
                <p:nvPr/>
              </p:nvSpPr>
              <p:spPr bwMode="auto">
                <a:xfrm>
                  <a:off x="2074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/>
                  <a:endParaRPr lang="en-US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73" name="Line 195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74" name="Line 196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75" name="Line 197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69" name="Line 198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0" name="Line 199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67" name="AutoShape 200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1300" name="Group 201"/>
          <p:cNvGrpSpPr>
            <a:grpSpLocks/>
          </p:cNvGrpSpPr>
          <p:nvPr/>
        </p:nvGrpSpPr>
        <p:grpSpPr bwMode="auto">
          <a:xfrm>
            <a:off x="5634038" y="1765300"/>
            <a:ext cx="1004887" cy="303213"/>
            <a:chOff x="1245" y="3656"/>
            <a:chExt cx="633" cy="191"/>
          </a:xfrm>
        </p:grpSpPr>
        <p:grpSp>
          <p:nvGrpSpPr>
            <p:cNvPr id="11356" name="Group 202"/>
            <p:cNvGrpSpPr>
              <a:grpSpLocks/>
            </p:cNvGrpSpPr>
            <p:nvPr/>
          </p:nvGrpSpPr>
          <p:grpSpPr bwMode="auto">
            <a:xfrm rot="10800000">
              <a:off x="1245" y="3656"/>
              <a:ext cx="633" cy="191"/>
              <a:chOff x="972" y="1536"/>
              <a:chExt cx="1843" cy="240"/>
            </a:xfrm>
          </p:grpSpPr>
          <p:grpSp>
            <p:nvGrpSpPr>
              <p:cNvPr id="11358" name="Group 203"/>
              <p:cNvGrpSpPr>
                <a:grpSpLocks/>
              </p:cNvGrpSpPr>
              <p:nvPr/>
            </p:nvGrpSpPr>
            <p:grpSpPr bwMode="auto">
              <a:xfrm rot="10800000">
                <a:off x="972" y="1536"/>
                <a:ext cx="1275" cy="240"/>
                <a:chOff x="2133" y="2976"/>
                <a:chExt cx="1275" cy="672"/>
              </a:xfrm>
            </p:grpSpPr>
            <p:sp>
              <p:nvSpPr>
                <p:cNvPr id="11361" name="Line 204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2" name="Rectangle 205"/>
                <p:cNvSpPr>
                  <a:spLocks noChangeArrowheads="1"/>
                </p:cNvSpPr>
                <p:nvPr/>
              </p:nvSpPr>
              <p:spPr bwMode="auto">
                <a:xfrm>
                  <a:off x="2133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/>
                  <a:endParaRPr lang="en-US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63" name="Line 206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4" name="Line 207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5" name="Line 208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59" name="Line 209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0" name="Line 210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57" name="AutoShape 211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6" name="Group 212"/>
          <p:cNvGrpSpPr>
            <a:grpSpLocks/>
          </p:cNvGrpSpPr>
          <p:nvPr/>
        </p:nvGrpSpPr>
        <p:grpSpPr bwMode="auto">
          <a:xfrm rot="-1062720">
            <a:off x="5257800" y="3124200"/>
            <a:ext cx="939800" cy="635000"/>
            <a:chOff x="1680" y="1440"/>
            <a:chExt cx="592" cy="400"/>
          </a:xfrm>
        </p:grpSpPr>
        <p:sp>
          <p:nvSpPr>
            <p:cNvPr id="11353" name="Oval 213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1354" name="Line 214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5" name="Line 215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02" name="Line 216"/>
          <p:cNvSpPr>
            <a:spLocks noChangeShapeType="1"/>
          </p:cNvSpPr>
          <p:nvPr/>
        </p:nvSpPr>
        <p:spPr bwMode="auto">
          <a:xfrm>
            <a:off x="4267200" y="1905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3" name="Line 220"/>
          <p:cNvSpPr>
            <a:spLocks noChangeShapeType="1"/>
          </p:cNvSpPr>
          <p:nvPr/>
        </p:nvSpPr>
        <p:spPr bwMode="auto">
          <a:xfrm>
            <a:off x="4953000" y="1905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04" name="Group 225"/>
          <p:cNvGrpSpPr>
            <a:grpSpLocks/>
          </p:cNvGrpSpPr>
          <p:nvPr/>
        </p:nvGrpSpPr>
        <p:grpSpPr bwMode="auto">
          <a:xfrm>
            <a:off x="990600" y="2971800"/>
            <a:ext cx="2286000" cy="1893888"/>
            <a:chOff x="480" y="1680"/>
            <a:chExt cx="1440" cy="1193"/>
          </a:xfrm>
        </p:grpSpPr>
        <p:sp>
          <p:nvSpPr>
            <p:cNvPr id="11312" name="Rectangle 226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13" name="AutoShape 227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228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  <a:contourClr>
                <a:schemeClr val="tx1"/>
              </a:contourClr>
            </a:sp3d>
          </p:spPr>
          <p:txBody>
            <a:bodyPr wrap="none" anchor="ctr">
              <a:flatTx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15" name="Rectangle 229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16" name="Oval 230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17" name="Arc 231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Text Box 232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600">
                  <a:latin typeface=".VnTime" charset="0"/>
                </a:rPr>
                <a:t>0,5</a:t>
              </a:r>
            </a:p>
          </p:txBody>
        </p:sp>
        <p:sp>
          <p:nvSpPr>
            <p:cNvPr id="11319" name="Line 233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0" name="Line 234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1" name="Line 235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2" name="Line 236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3" name="Line 237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4" name="Line 238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5" name="Line 239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6" name="Line 240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7" name="Line 241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8" name="Line 242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9" name="Line 243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0" name="Line 244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1" name="Line 245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2" name="Line 246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3" name="Line 247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4" name="Line 248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5" name="Text Box 249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600"/>
                <a:t>0</a:t>
              </a:r>
              <a:endParaRPr lang="en-US" altLang="en-US" sz="1600">
                <a:latin typeface="Arial" panose="020B0604020202020204" pitchFamily="34" charset="0"/>
              </a:endParaRPr>
            </a:p>
          </p:txBody>
        </p:sp>
        <p:sp>
          <p:nvSpPr>
            <p:cNvPr id="11336" name="Text Box 250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1337" name="Text Box 251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600">
                  <a:latin typeface="Arial" panose="020B0604020202020204" pitchFamily="34" charset="0"/>
                </a:rPr>
                <a:t>1,5</a:t>
              </a:r>
            </a:p>
          </p:txBody>
        </p:sp>
        <p:sp>
          <p:nvSpPr>
            <p:cNvPr id="11338" name="Text Box 252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11339" name="AutoShape 253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" name="Rectangle 254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41" name="AutoShape 255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342" name="Group 256"/>
            <p:cNvGrpSpPr>
              <a:grpSpLocks/>
            </p:cNvGrpSpPr>
            <p:nvPr/>
          </p:nvGrpSpPr>
          <p:grpSpPr bwMode="auto">
            <a:xfrm>
              <a:off x="1060" y="2428"/>
              <a:ext cx="94" cy="44"/>
              <a:chOff x="2838" y="2415"/>
              <a:chExt cx="86" cy="40"/>
            </a:xfrm>
          </p:grpSpPr>
          <p:sp>
            <p:nvSpPr>
              <p:cNvPr id="11350" name="Arc 257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223"/>
                  <a:gd name="T10" fmla="*/ 0 h 21600"/>
                  <a:gd name="T11" fmla="*/ 42223 w 42223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1" name="Freeform 258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0 h 48"/>
                  <a:gd name="T4" fmla="*/ 0 w 48"/>
                  <a:gd name="T5" fmla="*/ 0 h 48"/>
                  <a:gd name="T6" fmla="*/ 0 60000 65536"/>
                  <a:gd name="T7" fmla="*/ 0 60000 65536"/>
                  <a:gd name="T8" fmla="*/ 0 60000 65536"/>
                  <a:gd name="T9" fmla="*/ 0 w 48"/>
                  <a:gd name="T10" fmla="*/ 0 h 48"/>
                  <a:gd name="T11" fmla="*/ 48 w 4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2" name="Freeform 259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0 h 48"/>
                  <a:gd name="T4" fmla="*/ 0 w 48"/>
                  <a:gd name="T5" fmla="*/ 0 h 48"/>
                  <a:gd name="T6" fmla="*/ 0 60000 65536"/>
                  <a:gd name="T7" fmla="*/ 0 60000 65536"/>
                  <a:gd name="T8" fmla="*/ 0 60000 65536"/>
                  <a:gd name="T9" fmla="*/ 0 w 48"/>
                  <a:gd name="T10" fmla="*/ 0 h 48"/>
                  <a:gd name="T11" fmla="*/ 48 w 4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43" name="Oval 260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1344" name="Oval 261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45" name="Oval 262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46" name="Text Box 263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Arial" panose="020B0604020202020204" pitchFamily="34" charset="0"/>
                </a:rPr>
                <a:t>+</a:t>
              </a:r>
            </a:p>
          </p:txBody>
        </p:sp>
        <p:sp>
          <p:nvSpPr>
            <p:cNvPr id="11347" name="Text Box 264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Arial" panose="020B0604020202020204" pitchFamily="34" charset="0"/>
                </a:rPr>
                <a:t>-</a:t>
              </a:r>
            </a:p>
          </p:txBody>
        </p:sp>
        <p:sp>
          <p:nvSpPr>
            <p:cNvPr id="11348" name="Text Box 265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latin typeface=".VnTimeH" pitchFamily="34" charset="0"/>
                </a:rPr>
                <a:t>A</a:t>
              </a:r>
            </a:p>
          </p:txBody>
        </p:sp>
        <p:sp>
          <p:nvSpPr>
            <p:cNvPr id="11349" name="Rectangle 266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>
                <a:latin typeface="Arial" panose="020B0604020202020204" pitchFamily="34" charset="0"/>
              </a:endParaRPr>
            </a:p>
          </p:txBody>
        </p:sp>
      </p:grpSp>
      <p:grpSp>
        <p:nvGrpSpPr>
          <p:cNvPr id="19" name="Group 267"/>
          <p:cNvGrpSpPr>
            <a:grpSpLocks/>
          </p:cNvGrpSpPr>
          <p:nvPr/>
        </p:nvGrpSpPr>
        <p:grpSpPr bwMode="auto">
          <a:xfrm rot="-1062720">
            <a:off x="1600200" y="3657600"/>
            <a:ext cx="939800" cy="635000"/>
            <a:chOff x="1680" y="1440"/>
            <a:chExt cx="592" cy="400"/>
          </a:xfrm>
        </p:grpSpPr>
        <p:sp>
          <p:nvSpPr>
            <p:cNvPr id="11309" name="Oval 268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1310" name="Line 269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1" name="Line 270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217"/>
          <p:cNvGrpSpPr>
            <a:grpSpLocks/>
          </p:cNvGrpSpPr>
          <p:nvPr/>
        </p:nvGrpSpPr>
        <p:grpSpPr bwMode="auto">
          <a:xfrm>
            <a:off x="4267200" y="1600200"/>
            <a:ext cx="609600" cy="609600"/>
            <a:chOff x="3168" y="1296"/>
            <a:chExt cx="384" cy="384"/>
          </a:xfrm>
        </p:grpSpPr>
        <p:sp>
          <p:nvSpPr>
            <p:cNvPr id="11307" name="Line 218"/>
            <p:cNvSpPr>
              <a:spLocks noChangeShapeType="1"/>
            </p:cNvSpPr>
            <p:nvPr/>
          </p:nvSpPr>
          <p:spPr bwMode="auto">
            <a:xfrm flipV="1">
              <a:off x="3168" y="1488"/>
              <a:ext cx="192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Line 219"/>
            <p:cNvSpPr>
              <a:spLocks noChangeShapeType="1"/>
            </p:cNvSpPr>
            <p:nvPr/>
          </p:nvSpPr>
          <p:spPr bwMode="auto">
            <a:xfrm flipV="1">
              <a:off x="3360" y="1296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180000"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600000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600000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2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6" grpId="0"/>
      <p:bldP spid="9461" grpId="0"/>
      <p:bldP spid="949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4520</TotalTime>
  <Words>901</Words>
  <Application>Microsoft Office PowerPoint</Application>
  <PresentationFormat>On-screen Show (4:3)</PresentationFormat>
  <Paragraphs>125</Paragraphs>
  <Slides>13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.VnHelvetInsH</vt:lpstr>
      <vt:lpstr>.VnTime</vt:lpstr>
      <vt:lpstr>.VnTimeH</vt:lpstr>
      <vt:lpstr>Arial</vt:lpstr>
      <vt:lpstr>Calibri</vt:lpstr>
      <vt:lpstr>Constantia</vt:lpstr>
      <vt:lpstr>Tahoma</vt:lpstr>
      <vt:lpstr>Times New Roman</vt:lpstr>
      <vt:lpstr>VNI-Times</vt:lpstr>
      <vt:lpstr>Wingdings</vt:lpstr>
      <vt:lpstr>Wingdings 2</vt:lpstr>
      <vt:lpstr>Flow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THCS Cat Hanh</dc:title>
  <dc:creator>Nguyen Van Phuoc</dc:creator>
  <cp:lastModifiedBy>User</cp:lastModifiedBy>
  <cp:revision>351</cp:revision>
  <dcterms:created xsi:type="dcterms:W3CDTF">2008-10-25T17:50:55Z</dcterms:created>
  <dcterms:modified xsi:type="dcterms:W3CDTF">2021-09-14T08:36:30Z</dcterms:modified>
</cp:coreProperties>
</file>