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  <p:sldMasterId id="2147483756" r:id="rId5"/>
    <p:sldMasterId id="2147483769" r:id="rId6"/>
  </p:sldMasterIdLst>
  <p:notesMasterIdLst>
    <p:notesMasterId r:id="rId28"/>
  </p:notesMasterIdLst>
  <p:sldIdLst>
    <p:sldId id="277" r:id="rId7"/>
    <p:sldId id="256" r:id="rId8"/>
    <p:sldId id="269" r:id="rId9"/>
    <p:sldId id="257" r:id="rId10"/>
    <p:sldId id="259" r:id="rId11"/>
    <p:sldId id="258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8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94624" autoAdjust="0"/>
  </p:normalViewPr>
  <p:slideViewPr>
    <p:cSldViewPr>
      <p:cViewPr>
        <p:scale>
          <a:sx n="77" d="100"/>
          <a:sy n="77" d="100"/>
        </p:scale>
        <p:origin x="-1182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39722-6E6D-4966-8576-CEBA56C0ECDC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C5E1E-65A7-416B-A523-A7CFD0F0D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0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5E1E-65A7-416B-A523-A7CFD0F0DE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4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0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95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40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11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9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32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589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20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167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4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8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017DD-5508-4DF6-9497-9F7DE7F035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399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4E479-B69C-4696-BD1A-AD59F2CC58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0242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9B08B-446C-493E-A235-3DA4FECC9E8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6618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F4DBF-9926-49C5-832B-9C44D1C450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46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AD79E-0568-454B-BF3F-D383F68482D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2047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A56E4-B64C-489C-9B06-D3AB97FF760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5457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2F5E4-4FD3-4ABA-8EBC-C7B354C1A17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5731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65355-8C1C-4857-BC91-C91BBB8224F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285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5A2C9-2F0B-432B-B4D9-F0AA256CA7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9402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A4278-E2D4-4D83-8CCA-2F16CA4704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551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7CEE7-2E41-4BCF-AC32-B0EF6DBE58A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67561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B89B1-D649-4F4E-B508-5F123367381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3800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C5033-38D4-4AA7-95B8-1199680ED2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0081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7D81A77-730B-4DD6-9D59-0FD3134C7786}" type="datetimeFigureOut">
              <a:rPr lang="en-US" smtClean="0"/>
              <a:pPr/>
              <a:t>8/15/2021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08231-2E08-45C4-AD98-A63854DA38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C5F68-4854-4CAE-9D1A-93658648703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316190-D577-4B96-BCBF-1583835AACB5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6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3.gif"/><Relationship Id="rId7" Type="http://schemas.openxmlformats.org/officeDocument/2006/relationships/slide" Target="slide18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7.xml"/><Relationship Id="rId6" Type="http://schemas.openxmlformats.org/officeDocument/2006/relationships/slide" Target="slide17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slide" Target="slide1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9" name="WordArt 3"/>
          <p:cNvSpPr>
            <a:spLocks noChangeArrowheads="1" noChangeShapeType="1" noTextEdit="1"/>
          </p:cNvSpPr>
          <p:nvPr/>
        </p:nvSpPr>
        <p:spPr bwMode="auto">
          <a:xfrm rot="176984">
            <a:off x="762000" y="1066800"/>
            <a:ext cx="7626350" cy="4699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25384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051" name="Picture 6" descr="2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1588"/>
            <a:ext cx="92710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2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83190"/>
            <a:ext cx="175260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10"/>
          <p:cNvGrpSpPr>
            <a:grpSpLocks/>
          </p:cNvGrpSpPr>
          <p:nvPr/>
        </p:nvGrpSpPr>
        <p:grpSpPr bwMode="auto">
          <a:xfrm>
            <a:off x="0" y="0"/>
            <a:ext cx="9164638" cy="6916738"/>
            <a:chOff x="0" y="-24"/>
            <a:chExt cx="5773" cy="4357"/>
          </a:xfrm>
        </p:grpSpPr>
        <p:pic>
          <p:nvPicPr>
            <p:cNvPr id="2058" name="Picture 11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4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44" name="WordArt 20"/>
          <p:cNvSpPr>
            <a:spLocks noChangeArrowheads="1" noChangeShapeType="1" noTextEdit="1"/>
          </p:cNvSpPr>
          <p:nvPr/>
        </p:nvSpPr>
        <p:spPr bwMode="auto">
          <a:xfrm rot="482943">
            <a:off x="2295525" y="1981742"/>
            <a:ext cx="4479925" cy="1905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7032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60000" scaled="1"/>
                </a:gradFill>
                <a:latin typeface="Arial Unicode MS"/>
                <a:ea typeface="Arial Unicode MS"/>
                <a:cs typeface="Arial Unicode MS"/>
              </a:rPr>
              <a:t>Môn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60000" scaled="1"/>
                </a:gradFill>
                <a:latin typeface="Arial Unicode MS"/>
                <a:ea typeface="Arial Unicode MS"/>
                <a:cs typeface="Arial Unicode MS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60000" scaled="1"/>
                </a:gradFill>
                <a:latin typeface="Arial Unicode MS"/>
                <a:ea typeface="Arial Unicode MS"/>
                <a:cs typeface="Arial Unicode MS"/>
              </a:rPr>
              <a:t>Vật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60000" scaled="1"/>
                </a:gradFill>
                <a:latin typeface="Arial Unicode MS"/>
                <a:ea typeface="Arial Unicode MS"/>
                <a:cs typeface="Arial Unicode MS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60000" scaled="1"/>
                </a:gradFill>
                <a:latin typeface="Arial Unicode MS"/>
                <a:ea typeface="Arial Unicode MS"/>
                <a:cs typeface="Arial Unicode MS"/>
              </a:rPr>
              <a:t>lí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60000" scaled="1"/>
                </a:gradFill>
                <a:latin typeface="Arial Unicode MS"/>
                <a:ea typeface="Arial Unicode MS"/>
                <a:cs typeface="Arial Unicode MS"/>
              </a:rPr>
              <a:t> 8</a:t>
            </a:r>
            <a:endParaRPr lang="en-US" sz="3600" b="1" kern="10" dirty="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4860000" scaled="1"/>
              </a:gra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67153" y="5539946"/>
            <a:ext cx="441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Năm</a:t>
            </a:r>
            <a:r>
              <a:rPr lang="en-US" alt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alt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altLang="vi-V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</a:t>
            </a:r>
            <a:r>
              <a:rPr lang="en-US" alt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altLang="vi-V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  <a:endParaRPr lang="en-US" alt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Down Ribbon 13"/>
          <p:cNvSpPr/>
          <p:nvPr/>
        </p:nvSpPr>
        <p:spPr>
          <a:xfrm>
            <a:off x="-96838" y="201573"/>
            <a:ext cx="9144000" cy="1315031"/>
          </a:xfrm>
          <a:prstGeom prst="ribbon">
            <a:avLst>
              <a:gd name="adj1" fmla="val 33333"/>
              <a:gd name="adj2" fmla="val 75000"/>
            </a:avLst>
          </a:prstGeom>
          <a:solidFill>
            <a:srgbClr val="CCEC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838200" y="685800"/>
            <a:ext cx="762000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90000"/>
            </a:pPr>
            <a:r>
              <a:rPr lang="en-US" u="sng" dirty="0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u="sng" dirty="0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NG THCS LÊ QUÝ ĐÔN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6999" y="4367516"/>
            <a:ext cx="4876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 THỊ TUYẾT SƠN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94958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66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19" grpId="0" animBg="1"/>
      <p:bldP spid="2664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658853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u="sng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2192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000" dirty="0" smtClean="0">
                <a:latin typeface="Times New Roman" pitchFamily="18" charset="0"/>
                <a:cs typeface="Times New Roman" pitchFamily="18" charset="0"/>
              </a:rPr>
              <a:t>- Để 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nhận biết một vật chuyển động hay đứng yên người ta dựa vào vị trí của vật đó so với vật khác được chọn làm mốc (</a:t>
            </a:r>
            <a:r>
              <a:rPr lang="nl-NL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mốc</a:t>
            </a:r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000" dirty="0" smtClean="0">
                <a:latin typeface="Times New Roman" pitchFamily="18" charset="0"/>
                <a:cs typeface="Times New Roman" pitchFamily="18" charset="0"/>
              </a:rPr>
              <a:t>- Khi </a:t>
            </a:r>
            <a:r>
              <a:rPr lang="nl-NL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trí của vật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 đó so với vật mốc </a:t>
            </a:r>
            <a:r>
              <a:rPr lang="nl-NL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 đổi theo thời gian 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thì vật </a:t>
            </a:r>
            <a:r>
              <a:rPr lang="nl-NL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 động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 so với vật mốc, gọi là chuyển động cơ học (hay chuyển động)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7387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u="sng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HAY XE DA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124200"/>
            <a:ext cx="44196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/>
          <p:cNvGrpSpPr/>
          <p:nvPr/>
        </p:nvGrpSpPr>
        <p:grpSpPr>
          <a:xfrm>
            <a:off x="381000" y="3352800"/>
            <a:ext cx="3886200" cy="2103060"/>
            <a:chOff x="381000" y="3200400"/>
            <a:chExt cx="3886200" cy="2103060"/>
          </a:xfrm>
        </p:grpSpPr>
        <p:sp>
          <p:nvSpPr>
            <p:cNvPr id="8" name="TextBox 7"/>
            <p:cNvSpPr txBox="1"/>
            <p:nvPr/>
          </p:nvSpPr>
          <p:spPr>
            <a:xfrm>
              <a:off x="410736" y="3200400"/>
              <a:ext cx="503664" cy="46166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C4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000" y="3733800"/>
              <a:ext cx="3886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So với những </a:t>
              </a:r>
              <a:r>
                <a:rPr lang="nl-NL" sz="2400" b="1" dirty="0" smtClean="0">
                  <a:solidFill>
                    <a:srgbClr val="002060"/>
                  </a:solidFill>
                </a:rPr>
                <a:t>ô-tô đậu bên đường </a:t>
              </a:r>
              <a:r>
                <a:rPr lang="nl-NL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thì </a:t>
              </a:r>
              <a:r>
                <a:rPr lang="nl-NL" sz="2400" b="1" dirty="0" smtClean="0">
                  <a:solidFill>
                    <a:srgbClr val="FF0000"/>
                  </a:solidFill>
                </a:rPr>
                <a:t>người đàn ông </a:t>
              </a:r>
              <a:r>
                <a:rPr lang="nl-NL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chuyển động hay đứng yên ? Vì sao ?</a:t>
              </a:r>
              <a:endParaRPr lang="en-US" sz="24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1000" y="3352800"/>
            <a:ext cx="3886200" cy="1714858"/>
            <a:chOff x="381000" y="3200400"/>
            <a:chExt cx="3886200" cy="1714858"/>
          </a:xfrm>
        </p:grpSpPr>
        <p:sp>
          <p:nvSpPr>
            <p:cNvPr id="15" name="TextBox 14"/>
            <p:cNvSpPr txBox="1"/>
            <p:nvPr/>
          </p:nvSpPr>
          <p:spPr>
            <a:xfrm>
              <a:off x="410736" y="3200400"/>
              <a:ext cx="503664" cy="46166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C5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1000" y="3714929"/>
              <a:ext cx="3886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So với </a:t>
              </a:r>
              <a:r>
                <a:rPr lang="nl-NL" sz="2400" b="1" dirty="0" smtClean="0">
                  <a:solidFill>
                    <a:srgbClr val="002060"/>
                  </a:solidFill>
                </a:rPr>
                <a:t>chiếc xe đạp </a:t>
              </a:r>
              <a:r>
                <a:rPr lang="nl-NL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thì </a:t>
              </a:r>
              <a:r>
                <a:rPr lang="nl-NL" sz="2400" b="1" dirty="0" smtClean="0">
                  <a:solidFill>
                    <a:srgbClr val="FF0000"/>
                  </a:solidFill>
                </a:rPr>
                <a:t>người đàn ông</a:t>
              </a:r>
              <a:r>
                <a:rPr lang="nl-NL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 chuyển động hay đứng yên ? Vì sao ?</a:t>
              </a:r>
              <a:endParaRPr lang="en-US" sz="24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1000" y="3352800"/>
            <a:ext cx="3886200" cy="2084189"/>
            <a:chOff x="381000" y="3200400"/>
            <a:chExt cx="3886200" cy="2084189"/>
          </a:xfrm>
        </p:grpSpPr>
        <p:sp>
          <p:nvSpPr>
            <p:cNvPr id="21" name="TextBox 20"/>
            <p:cNvSpPr txBox="1"/>
            <p:nvPr/>
          </p:nvSpPr>
          <p:spPr>
            <a:xfrm>
              <a:off x="410736" y="3200400"/>
              <a:ext cx="561372" cy="46166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C6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1000" y="3714929"/>
              <a:ext cx="3886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24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Một vật có thể là chuyển động ....................................  nhưng lại là </a:t>
              </a:r>
              <a:r>
                <a:rPr lang="nl-NL" sz="24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......................... </a:t>
              </a:r>
              <a:r>
                <a:rPr lang="nl-NL" sz="24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đối với vật khác.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629683" y="4156365"/>
            <a:ext cx="2076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1A04C0"/>
                </a:solidFill>
              </a:rPr>
              <a:t>đ</a:t>
            </a:r>
            <a:r>
              <a:rPr lang="en-US" sz="2400" b="1" dirty="0" err="1" smtClean="0">
                <a:solidFill>
                  <a:srgbClr val="1A04C0"/>
                </a:solidFill>
              </a:rPr>
              <a:t>ối</a:t>
            </a:r>
            <a:r>
              <a:rPr lang="en-US" sz="2400" b="1" dirty="0" smtClean="0">
                <a:solidFill>
                  <a:srgbClr val="1A04C0"/>
                </a:solidFill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</a:rPr>
              <a:t>với</a:t>
            </a:r>
            <a:r>
              <a:rPr lang="en-US" sz="2400" b="1" dirty="0" smtClean="0">
                <a:solidFill>
                  <a:srgbClr val="1A04C0"/>
                </a:solidFill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</a:rPr>
              <a:t>vật</a:t>
            </a:r>
            <a:r>
              <a:rPr lang="en-US" sz="2400" b="1" dirty="0" smtClean="0">
                <a:solidFill>
                  <a:srgbClr val="1A04C0"/>
                </a:solidFill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</a:rPr>
              <a:t>này</a:t>
            </a:r>
            <a:endParaRPr lang="en-US" sz="2400" b="1" dirty="0">
              <a:solidFill>
                <a:srgbClr val="1A04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4600" y="4523510"/>
            <a:ext cx="1401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1A04C0"/>
                </a:solidFill>
              </a:rPr>
              <a:t>đ</a:t>
            </a:r>
            <a:r>
              <a:rPr lang="en-US" sz="2400" b="1" dirty="0" err="1" smtClean="0">
                <a:solidFill>
                  <a:srgbClr val="1A04C0"/>
                </a:solidFill>
              </a:rPr>
              <a:t>ứng</a:t>
            </a:r>
            <a:r>
              <a:rPr lang="en-US" sz="2400" b="1" dirty="0" smtClean="0">
                <a:solidFill>
                  <a:srgbClr val="1A04C0"/>
                </a:solidFill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</a:rPr>
              <a:t>yên</a:t>
            </a:r>
            <a:endParaRPr lang="en-US" sz="2400" b="1" dirty="0">
              <a:solidFill>
                <a:srgbClr val="1A04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502162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u="sng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0668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000" dirty="0" smtClean="0">
                <a:latin typeface="Times New Roman" pitchFamily="18" charset="0"/>
                <a:cs typeface="Times New Roman" pitchFamily="18" charset="0"/>
              </a:rPr>
              <a:t>- Để 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nhận biết một vật chuyển động hay đứng yên người ta dựa vào vị trí của vật đó so với vật khác được chọn làm mốc (</a:t>
            </a:r>
            <a:r>
              <a:rPr lang="nl-NL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mốc</a:t>
            </a:r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000" dirty="0" smtClean="0">
                <a:latin typeface="Times New Roman" pitchFamily="18" charset="0"/>
                <a:cs typeface="Times New Roman" pitchFamily="18" charset="0"/>
              </a:rPr>
              <a:t>- Khi </a:t>
            </a:r>
            <a:r>
              <a:rPr lang="nl-NL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trí của vật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 đó so với vật mốc </a:t>
            </a:r>
            <a:r>
              <a:rPr lang="nl-NL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 đổi theo thời gian 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thì vật </a:t>
            </a:r>
            <a:r>
              <a:rPr lang="nl-NL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 động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 so với vật mốc, gọi là chuyển động cơ học (hay chuyển động)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390239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u="sng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3764340"/>
            <a:ext cx="8382000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" name="Picture 18" descr="VIET BAI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819400"/>
            <a:ext cx="990600" cy="90547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43109" y="5562600"/>
            <a:ext cx="56137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C7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3000" y="5562600"/>
            <a:ext cx="4255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484" y="376534"/>
            <a:ext cx="50366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BINH MINH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81" y="1066800"/>
            <a:ext cx="4763695" cy="273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HOANG H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190368"/>
            <a:ext cx="4419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BINH MINH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81" y="1219200"/>
            <a:ext cx="4763695" cy="273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OANG H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070000"/>
            <a:ext cx="4419600" cy="2883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06" y="4114800"/>
            <a:ext cx="455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b="1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0578" y="4114799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800" b="1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386" y="5257800"/>
            <a:ext cx="851916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0736" y="533400"/>
            <a:ext cx="50366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BINH MINH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81000"/>
            <a:ext cx="3696895" cy="219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OANG H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81000"/>
            <a:ext cx="3733800" cy="2196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838200" y="25908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b="1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25908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400" b="1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786" y="3673051"/>
            <a:ext cx="8519160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Không thể kết luận được vì nó tùy thuộc vào vật làm mốc.</a:t>
            </a:r>
          </a:p>
          <a:p>
            <a:pPr marL="457200" indent="-457200">
              <a:buFontTx/>
              <a:buChar char="-"/>
            </a:pP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Nếu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đất là vật làm mốc thì Mặt Trời chuyển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động.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Nếu chọn Mặt Trời là vật làm mốc thì Trái Đất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chuyển động.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1232" y="3810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u="sng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736" y="855022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000" dirty="0" smtClean="0">
                <a:latin typeface="Times New Roman" pitchFamily="18" charset="0"/>
                <a:cs typeface="Times New Roman" pitchFamily="18" charset="0"/>
              </a:rPr>
              <a:t>- Để 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nhận biết một vật chuyển động hay đứng yên người ta dựa vào vị trí của vật đó so với vật khác được chọn làm mốc (</a:t>
            </a:r>
            <a:r>
              <a:rPr lang="nl-NL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mốc</a:t>
            </a:r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000" dirty="0" smtClean="0">
                <a:latin typeface="Times New Roman" pitchFamily="18" charset="0"/>
                <a:cs typeface="Times New Roman" pitchFamily="18" charset="0"/>
              </a:rPr>
              <a:t>- Khi </a:t>
            </a:r>
            <a:r>
              <a:rPr lang="nl-NL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trí của vật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 đó so với vật mốc </a:t>
            </a:r>
            <a:r>
              <a:rPr lang="nl-NL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 đổi theo thời gian 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thì vật </a:t>
            </a:r>
            <a:r>
              <a:rPr lang="nl-NL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 động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 so với vật mốc, gọi là chuyển động cơ học (hay chuyển động)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552" y="227707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u="sng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2465" y="2747766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Ta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795" y="4278691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u="sng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882666"/>
            <a:ext cx="285789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405735"/>
            <a:ext cx="28194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cong.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736" y="6324600"/>
            <a:ext cx="50366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C9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6329065"/>
            <a:ext cx="4255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>
                <a:solidFill>
                  <a:srgbClr val="FF0000"/>
                </a:solidFill>
              </a:rPr>
              <a:t>(Về nhà hoàn thành vào tập học)</a:t>
            </a:r>
            <a:endParaRPr lang="en-US" sz="2400" i="1">
              <a:solidFill>
                <a:srgbClr val="FF0000"/>
              </a:solidFill>
            </a:endParaRPr>
          </a:p>
        </p:txBody>
      </p:sp>
      <p:pic>
        <p:nvPicPr>
          <p:cNvPr id="16" name="Picture 15" descr="MAY BA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4419600"/>
            <a:ext cx="4038600" cy="225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BÓNG BA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1" y="4343400"/>
            <a:ext cx="40386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DONG H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67200"/>
            <a:ext cx="2209800" cy="210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6019800" y="6248400"/>
            <a:ext cx="2428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1A04C0"/>
                </a:solidFill>
              </a:rPr>
              <a:t>Chuyển</a:t>
            </a:r>
            <a:r>
              <a:rPr lang="en-US" sz="2400" dirty="0" smtClean="0">
                <a:solidFill>
                  <a:srgbClr val="1A04C0"/>
                </a:solidFill>
              </a:rPr>
              <a:t> </a:t>
            </a:r>
            <a:r>
              <a:rPr lang="en-US" sz="2400" dirty="0" err="1" smtClean="0">
                <a:solidFill>
                  <a:srgbClr val="1A04C0"/>
                </a:solidFill>
              </a:rPr>
              <a:t>động</a:t>
            </a:r>
            <a:r>
              <a:rPr lang="en-US" sz="2400" dirty="0" smtClean="0">
                <a:solidFill>
                  <a:srgbClr val="1A04C0"/>
                </a:solidFill>
              </a:rPr>
              <a:t> </a:t>
            </a:r>
            <a:r>
              <a:rPr lang="en-US" sz="2400" dirty="0" err="1" smtClean="0">
                <a:solidFill>
                  <a:srgbClr val="1A04C0"/>
                </a:solidFill>
              </a:rPr>
              <a:t>tròn</a:t>
            </a:r>
            <a:endParaRPr lang="en-US" sz="2400" dirty="0">
              <a:solidFill>
                <a:srgbClr val="1A04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A04C0"/>
                </a:solidFill>
              </a:rPr>
              <a:t>IV. VẬN DỤNG</a:t>
            </a:r>
            <a:endParaRPr lang="en-US" b="1" dirty="0">
              <a:solidFill>
                <a:srgbClr val="1A04C0"/>
              </a:solidFill>
            </a:endParaRPr>
          </a:p>
        </p:txBody>
      </p:sp>
      <p:pic>
        <p:nvPicPr>
          <p:cNvPr id="3" name="Picture 15" descr="Bird-03-june.gif (15868 bytes)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23900" y="1676400"/>
            <a:ext cx="206323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springcat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76300" y="2345473"/>
            <a:ext cx="1905000" cy="176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BD13656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" y="4114800"/>
            <a:ext cx="20193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7391400" y="1600200"/>
            <a:ext cx="1284041" cy="609600"/>
            <a:chOff x="7391400" y="1600200"/>
            <a:chExt cx="1284041" cy="609600"/>
          </a:xfrm>
        </p:grpSpPr>
        <p:pic>
          <p:nvPicPr>
            <p:cNvPr id="8" name="Picture 11" descr="Bell-04-jun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91400" y="1600200"/>
              <a:ext cx="62547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077200" y="1600200"/>
              <a:ext cx="5982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+1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78959" y="3200400"/>
            <a:ext cx="1284041" cy="609600"/>
            <a:chOff x="7478959" y="3200400"/>
            <a:chExt cx="1284041" cy="609600"/>
          </a:xfrm>
        </p:grpSpPr>
        <p:pic>
          <p:nvPicPr>
            <p:cNvPr id="10" name="Picture 11" descr="Bell-04-jun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78959" y="3200400"/>
              <a:ext cx="62547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8164759" y="3200400"/>
              <a:ext cx="5982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+2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91400" y="5181600"/>
            <a:ext cx="1284041" cy="609600"/>
            <a:chOff x="7391400" y="5181600"/>
            <a:chExt cx="1284041" cy="609600"/>
          </a:xfrm>
        </p:grpSpPr>
        <p:pic>
          <p:nvPicPr>
            <p:cNvPr id="12" name="Picture 11" descr="Bell-04-jun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91400" y="5181600"/>
              <a:ext cx="62547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8077200" y="5181600"/>
              <a:ext cx="5982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+1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15" descr="Bird-03-june.gif (15868 bytes)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562600" y="5105400"/>
            <a:ext cx="206323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 descr="springcat2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486400" y="762000"/>
            <a:ext cx="1905000" cy="176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BD13656_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362200"/>
            <a:ext cx="20193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ction Button: End 20">
            <a:hlinkClick r:id="rId9" action="ppaction://hlinksldjump" highlightClick="1"/>
          </p:cNvPr>
          <p:cNvSpPr/>
          <p:nvPr/>
        </p:nvSpPr>
        <p:spPr>
          <a:xfrm>
            <a:off x="8229600" y="6172200"/>
            <a:ext cx="914400" cy="6858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990600"/>
            <a:ext cx="65915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 dirty="0" smtClean="0">
                <a:solidFill>
                  <a:srgbClr val="1A04C0"/>
                </a:solidFill>
              </a:rPr>
              <a:t>IV. VẬN DỤNG</a:t>
            </a:r>
            <a:endParaRPr lang="en-US" b="1" dirty="0">
              <a:solidFill>
                <a:srgbClr val="1A04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524000"/>
            <a:ext cx="3581400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1.4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295400"/>
            <a:ext cx="5181600" cy="230981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3657600"/>
          <a:ext cx="8458200" cy="259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76400"/>
                <a:gridCol w="1706880"/>
                <a:gridCol w="1691640"/>
                <a:gridCol w="1691640"/>
                <a:gridCol w="1691640"/>
              </a:tblGrid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Đối</a:t>
                      </a:r>
                      <a:r>
                        <a:rPr lang="en-US" sz="2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tượng</a:t>
                      </a:r>
                      <a:endParaRPr lang="en-US" sz="24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Tài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</a:rPr>
                        <a:t>xế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Xe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tải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</a:rPr>
                        <a:t>bên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</a:rPr>
                        <a:t>đường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Cột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</a:rPr>
                        <a:t>điện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1A04C0"/>
                          </a:solidFill>
                        </a:rPr>
                        <a:t>Chuyển</a:t>
                      </a:r>
                      <a:r>
                        <a:rPr lang="en-US" sz="2000" b="1" baseline="0" dirty="0" smtClean="0">
                          <a:solidFill>
                            <a:srgbClr val="1A04C0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1A04C0"/>
                          </a:solidFill>
                        </a:rPr>
                        <a:t>động</a:t>
                      </a:r>
                      <a:r>
                        <a:rPr lang="en-US" sz="2000" b="1" baseline="0" dirty="0" smtClean="0">
                          <a:solidFill>
                            <a:srgbClr val="1A04C0"/>
                          </a:solidFill>
                        </a:rPr>
                        <a:t> so </a:t>
                      </a:r>
                      <a:r>
                        <a:rPr lang="en-US" sz="2000" b="1" baseline="0" dirty="0" err="1" smtClean="0">
                          <a:solidFill>
                            <a:srgbClr val="1A04C0"/>
                          </a:solidFill>
                        </a:rPr>
                        <a:t>với</a:t>
                      </a:r>
                      <a:endParaRPr lang="en-US" sz="2000" b="1" dirty="0">
                        <a:solidFill>
                          <a:srgbClr val="1A04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1A04C0"/>
                          </a:solidFill>
                        </a:rPr>
                        <a:t>Đứng</a:t>
                      </a:r>
                      <a:r>
                        <a:rPr lang="en-US" sz="2000" b="1" baseline="0" dirty="0" smtClean="0">
                          <a:solidFill>
                            <a:srgbClr val="1A04C0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1A04C0"/>
                          </a:solidFill>
                        </a:rPr>
                        <a:t>yên</a:t>
                      </a:r>
                      <a:r>
                        <a:rPr lang="en-US" sz="2000" b="1" baseline="0" dirty="0" smtClean="0">
                          <a:solidFill>
                            <a:srgbClr val="1A04C0"/>
                          </a:solidFill>
                        </a:rPr>
                        <a:t> so </a:t>
                      </a:r>
                      <a:r>
                        <a:rPr lang="en-US" sz="2000" b="1" baseline="0" dirty="0" err="1" smtClean="0">
                          <a:solidFill>
                            <a:srgbClr val="1A04C0"/>
                          </a:solidFill>
                        </a:rPr>
                        <a:t>với</a:t>
                      </a:r>
                      <a:endParaRPr lang="en-US" sz="2000" b="1" dirty="0">
                        <a:solidFill>
                          <a:srgbClr val="1A04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Action Button: Back or Previous 7">
            <a:hlinkClick r:id="rId3" action="ppaction://hlinksldjump" highlightClick="1"/>
          </p:cNvPr>
          <p:cNvSpPr/>
          <p:nvPr/>
        </p:nvSpPr>
        <p:spPr>
          <a:xfrm>
            <a:off x="8382000" y="6248400"/>
            <a:ext cx="7620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90771"/>
              </p:ext>
            </p:extLst>
          </p:nvPr>
        </p:nvGraphicFramePr>
        <p:xfrm>
          <a:off x="457200" y="3581400"/>
          <a:ext cx="8458200" cy="273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76400"/>
                <a:gridCol w="1706880"/>
                <a:gridCol w="1691640"/>
                <a:gridCol w="1691640"/>
                <a:gridCol w="1691640"/>
              </a:tblGrid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endParaRPr lang="en-US" sz="2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xế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tải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Cột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1A04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Chuyển</a:t>
                      </a:r>
                      <a:r>
                        <a:rPr lang="en-US" sz="2000" b="1" baseline="0" dirty="0" smtClean="0">
                          <a:solidFill>
                            <a:srgbClr val="1A04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1A04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b="1" baseline="0" dirty="0" smtClean="0">
                          <a:solidFill>
                            <a:srgbClr val="1A04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so </a:t>
                      </a:r>
                      <a:r>
                        <a:rPr lang="en-US" sz="2000" b="1" baseline="0" dirty="0" err="1" smtClean="0">
                          <a:solidFill>
                            <a:srgbClr val="1A04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endParaRPr lang="en-US" sz="2000" b="1" dirty="0">
                        <a:solidFill>
                          <a:srgbClr val="1A04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Cột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Cột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xế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xế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1A04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2000" b="1" baseline="0" dirty="0" smtClean="0">
                          <a:solidFill>
                            <a:srgbClr val="1A04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1A04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r>
                        <a:rPr lang="en-US" sz="2000" b="1" baseline="0" dirty="0" smtClean="0">
                          <a:solidFill>
                            <a:srgbClr val="1A04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so </a:t>
                      </a:r>
                      <a:r>
                        <a:rPr lang="en-US" sz="2000" b="1" baseline="0" dirty="0" err="1" smtClean="0">
                          <a:solidFill>
                            <a:srgbClr val="1A04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endParaRPr lang="en-US" sz="2000" b="1" dirty="0">
                        <a:solidFill>
                          <a:srgbClr val="1A04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tải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xế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Cột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990600"/>
            <a:ext cx="65915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C11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 dirty="0" smtClean="0">
                <a:solidFill>
                  <a:srgbClr val="1A04C0"/>
                </a:solidFill>
              </a:rPr>
              <a:t>IV. VẬN DỤNG</a:t>
            </a:r>
            <a:endParaRPr lang="en-US" b="1" dirty="0">
              <a:solidFill>
                <a:srgbClr val="1A04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524000"/>
            <a:ext cx="8839200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người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nói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: “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Khoảng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cách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từ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vật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tới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vật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mốc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không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thay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đổi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thì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vật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đứng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yên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so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với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vật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mốc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”. Theo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em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nói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như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thế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phải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lúc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nào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cũng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đúng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không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?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Tìm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ví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dụ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minh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hoạ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505200"/>
            <a:ext cx="4419600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ONG H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327082"/>
            <a:ext cx="2667000" cy="2540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648200" y="57150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ction Button: Back or Previous 10">
            <a:hlinkClick r:id="rId3" action="ppaction://hlinksldjump" highlightClick="1"/>
          </p:cNvPr>
          <p:cNvSpPr/>
          <p:nvPr/>
        </p:nvSpPr>
        <p:spPr>
          <a:xfrm>
            <a:off x="8382000" y="6248400"/>
            <a:ext cx="7620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990600"/>
            <a:ext cx="132279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 dirty="0" smtClean="0">
                <a:solidFill>
                  <a:srgbClr val="1A04C0"/>
                </a:solidFill>
              </a:rPr>
              <a:t>IV. VẬN DỤNG</a:t>
            </a:r>
            <a:endParaRPr lang="en-US" b="1" dirty="0">
              <a:solidFill>
                <a:srgbClr val="1A04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524000"/>
            <a:ext cx="88392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819400"/>
            <a:ext cx="8839200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buAutoNum type="alphaU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8600" y="3581400"/>
            <a:ext cx="6096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8382000" y="6248400"/>
            <a:ext cx="7620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19400" y="533400"/>
            <a:ext cx="5410200" cy="944562"/>
          </a:xfrm>
        </p:spPr>
        <p:txBody>
          <a:bodyPr>
            <a:noAutofit/>
          </a:bodyPr>
          <a:lstStyle/>
          <a:p>
            <a:pPr algn="r"/>
            <a:r>
              <a:rPr lang="en-US" sz="40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GHI NHỚ BÀI HỌC</a:t>
            </a:r>
            <a:endParaRPr lang="en-US" sz="4000" b="1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8382000" y="6248400"/>
            <a:ext cx="7620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1" descr="j02321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87082">
            <a:off x="820325" y="-86594"/>
            <a:ext cx="20574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2057400"/>
            <a:ext cx="868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800" b="1" dirty="0" smtClean="0"/>
              <a:t> </a:t>
            </a:r>
            <a:r>
              <a:rPr lang="en-US" sz="2800" b="1" dirty="0" err="1" smtClean="0"/>
              <a:t>Chuyển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động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sự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thay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đổi</a:t>
            </a:r>
            <a:r>
              <a:rPr lang="en-US" sz="2800" b="1" dirty="0" smtClean="0"/>
              <a:t> …………………..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theo</a:t>
            </a:r>
            <a:r>
              <a:rPr lang="en-US" sz="2800" b="1" dirty="0" smtClean="0"/>
              <a:t>……………………… so </a:t>
            </a:r>
            <a:r>
              <a:rPr lang="en-US" sz="2800" b="1" dirty="0" err="1" smtClean="0"/>
              <a:t>với</a:t>
            </a:r>
            <a:r>
              <a:rPr lang="en-US" sz="2800" b="1" dirty="0" smtClean="0"/>
              <a:t> ……………………….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800" b="1" dirty="0" smtClean="0"/>
              <a:t> </a:t>
            </a:r>
            <a:r>
              <a:rPr lang="en-US" sz="2800" b="1" dirty="0" err="1" smtClean="0"/>
              <a:t>Chuyển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động</a:t>
            </a:r>
            <a:r>
              <a:rPr lang="en-US" sz="2800" b="1" dirty="0" smtClean="0"/>
              <a:t> hay </a:t>
            </a:r>
            <a:r>
              <a:rPr lang="en-US" sz="2800" b="1" dirty="0" err="1" smtClean="0"/>
              <a:t>đứng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yên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tính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chất</a:t>
            </a:r>
            <a:r>
              <a:rPr lang="en-US" sz="2800" b="1" dirty="0" smtClean="0"/>
              <a:t>……………………… </a:t>
            </a:r>
            <a:r>
              <a:rPr lang="en-US" sz="2800" b="1" dirty="0" err="1" smtClean="0"/>
              <a:t>tuỳ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thuộc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vào</a:t>
            </a:r>
            <a:r>
              <a:rPr lang="en-US" sz="2800" b="1" dirty="0" smtClean="0"/>
              <a:t>…………………………........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dạng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chuyển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động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thường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gặp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: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800" b="1" dirty="0" smtClean="0"/>
              <a:t>…………………………………………………………...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81000" y="2057400"/>
            <a:ext cx="8301538" cy="3723620"/>
            <a:chOff x="381000" y="2057400"/>
            <a:chExt cx="8301538" cy="3723620"/>
          </a:xfrm>
        </p:grpSpPr>
        <p:sp>
          <p:nvSpPr>
            <p:cNvPr id="13" name="TextBox 12"/>
            <p:cNvSpPr txBox="1"/>
            <p:nvPr/>
          </p:nvSpPr>
          <p:spPr>
            <a:xfrm>
              <a:off x="6705600" y="2057400"/>
              <a:ext cx="8659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</a:rPr>
                <a:t>vị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trí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67000" y="2739525"/>
              <a:ext cx="15808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</a:rPr>
                <a:t>thời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gian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0" y="2715490"/>
              <a:ext cx="1392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</a:rPr>
                <a:t>vật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mốc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58000" y="3362980"/>
              <a:ext cx="18245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 smtClean="0">
                  <a:solidFill>
                    <a:srgbClr val="FF0000"/>
                  </a:solidFill>
                </a:rPr>
                <a:t>tương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đối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97725" y="3941615"/>
              <a:ext cx="28417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</a:rPr>
                <a:t>vật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chọn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mốc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1000" y="5257800"/>
              <a:ext cx="61368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</a:rPr>
                <a:t>chuyển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động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thẳng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chuyển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</a:rPr>
                <a:t>động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cong.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838200"/>
            <a:ext cx="6172200" cy="903762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800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800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800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800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1752600"/>
            <a:ext cx="6858000" cy="5105400"/>
          </a:xfrm>
        </p:spPr>
        <p:txBody>
          <a:bodyPr>
            <a:noAutofit/>
          </a:bodyPr>
          <a:lstStyle/>
          <a:p>
            <a:pPr algn="just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Ác-si-mét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just"/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0"/>
            <a:ext cx="533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 LÍ 8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-152400" y="3810000"/>
            <a:ext cx="1676400" cy="1752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0" y="3048000"/>
            <a:ext cx="990600" cy="1143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 animBg="1"/>
      <p:bldP spid="6" grpId="1" animBg="1"/>
      <p:bldP spid="6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838200" y="533400"/>
            <a:ext cx="8229600" cy="944562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BÀI TẬP VỀ NHÀ</a:t>
            </a:r>
            <a:endParaRPr lang="en-US" sz="4000" b="1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ction Button: Back or Previous 11">
            <a:hlinkClick r:id="rId2" action="ppaction://hlinksldjump" highlightClick="1"/>
          </p:cNvPr>
          <p:cNvSpPr/>
          <p:nvPr/>
        </p:nvSpPr>
        <p:spPr>
          <a:xfrm>
            <a:off x="8382000" y="6248400"/>
            <a:ext cx="762000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2438400"/>
            <a:ext cx="868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1.1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1.6; 1.11; 1.12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9" name="Picture 3" descr="Book-01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00696">
            <a:off x="1538779" y="557524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5" descr="buom hoa dong"/>
          <p:cNvPicPr>
            <a:picLocks noGrp="1" noChangeAspect="1" noChangeArrowheads="1" noCrop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286000"/>
            <a:ext cx="3810000" cy="4238625"/>
          </a:xfrm>
        </p:spPr>
      </p:pic>
      <p:sp>
        <p:nvSpPr>
          <p:cNvPr id="49165" name="AutoShape 13"/>
          <p:cNvSpPr>
            <a:spLocks noChangeArrowheads="1"/>
          </p:cNvSpPr>
          <p:nvPr/>
        </p:nvSpPr>
        <p:spPr bwMode="auto">
          <a:xfrm>
            <a:off x="3441700" y="2343150"/>
            <a:ext cx="5702300" cy="27622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9166" name="WordArt 14"/>
          <p:cNvSpPr>
            <a:spLocks noChangeArrowheads="1" noChangeShapeType="1" noTextEdit="1"/>
          </p:cNvSpPr>
          <p:nvPr/>
        </p:nvSpPr>
        <p:spPr bwMode="auto">
          <a:xfrm>
            <a:off x="1066800" y="304800"/>
            <a:ext cx="6858000" cy="13620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37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ea typeface="+mn-lt"/>
                <a:cs typeface="Times New Roman" pitchFamily="18" charset="0"/>
              </a:rPr>
              <a:t>Bài học đã </a:t>
            </a:r>
          </a:p>
          <a:p>
            <a:pPr algn="ctr"/>
            <a:r>
              <a:rPr lang="vi-VN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ea typeface="+mn-lt"/>
                <a:cs typeface="Times New Roman" pitchFamily="18" charset="0"/>
              </a:rPr>
              <a:t>KẾT THÚC</a:t>
            </a:r>
          </a:p>
        </p:txBody>
      </p:sp>
      <p:sp>
        <p:nvSpPr>
          <p:cNvPr id="49167" name="WordArt 15" descr="Narrow vertical"/>
          <p:cNvSpPr>
            <a:spLocks noChangeArrowheads="1" noChangeShapeType="1" noTextEdit="1"/>
          </p:cNvSpPr>
          <p:nvPr/>
        </p:nvSpPr>
        <p:spPr bwMode="auto">
          <a:xfrm>
            <a:off x="4343400" y="3028950"/>
            <a:ext cx="3505200" cy="11604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24014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ea typeface="+mn-lt"/>
                <a:cs typeface="Times New Roman" pitchFamily="18" charset="0"/>
              </a:rPr>
              <a:t>Thân ái chào các  em</a:t>
            </a:r>
            <a:endParaRPr lang="vi-VN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4282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5" grpId="0" animBg="1"/>
      <p:bldP spid="49166" grpId="0" animBg="1"/>
      <p:bldP spid="491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NH MINH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4763695" cy="273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HOANG H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676400"/>
            <a:ext cx="4419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BINH MINH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4763695" cy="273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OANG HO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386840"/>
            <a:ext cx="4419600" cy="3032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67640" y="4572000"/>
            <a:ext cx="455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800" b="1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4572000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800" b="1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" y="5599093"/>
            <a:ext cx="851916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467600" cy="639762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1-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CHUYỂN ĐỘNG CƠ HỌC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9144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u="sng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giphy-downsize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52600"/>
            <a:ext cx="4191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MÂY BA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752600"/>
            <a:ext cx="43434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TÀU CHẠY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419600"/>
            <a:ext cx="42672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NGỒI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4419600"/>
            <a:ext cx="43434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81000" y="1371600"/>
            <a:ext cx="57900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C1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524" y="5334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u="sng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286000"/>
            <a:ext cx="8382000" cy="23083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- Để 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nhận biết một vật chuyển động hay đứng yên người ta dựa vào vị trí của vật đó so với vật khác được chọn làm mốc (</a:t>
            </a:r>
            <a:r>
              <a:rPr lang="nl-NL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mốc</a:t>
            </a:r>
            <a:r>
              <a:rPr lang="nl-NL" sz="24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- Khi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trí của vật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 đó so với vật mốc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 đổi theo thời gian 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thì vật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 động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 so với vật mốc, gọi là chuyển động cơ </a:t>
            </a:r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học (hay 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chuyển động)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VIET BAI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95400"/>
            <a:ext cx="990600" cy="905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7620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u="sng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953000" y="1905000"/>
            <a:ext cx="4267200" cy="2971800"/>
            <a:chOff x="4953000" y="1905000"/>
            <a:chExt cx="4267200" cy="2971800"/>
          </a:xfrm>
        </p:grpSpPr>
        <p:pic>
          <p:nvPicPr>
            <p:cNvPr id="8" name="Picture 7" descr="chạy xe dap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3000" y="1905000"/>
              <a:ext cx="4267200" cy="2971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315200" y="2252246"/>
              <a:ext cx="914400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solidFill>
                    <a:srgbClr val="FF0000"/>
                  </a:solidFill>
                </a:rPr>
                <a:t>Bạn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Lan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59795" y="1371600"/>
            <a:ext cx="57900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295400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- Để 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nhận biết một vật chuyển động hay đứng yên người ta dựa vào vị trí của vật đó so với vật khác được chọn làm mốc (</a:t>
            </a:r>
            <a:r>
              <a:rPr lang="nl-NL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mốc</a:t>
            </a:r>
            <a:r>
              <a:rPr lang="nl-NL" sz="24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- Khi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trí của vật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 đó so với vật mốc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 đổi theo thời gian 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thì vật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 động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 so với vật mốc, gọi là chuyển động cơ học (hay chuyển động)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2019300" y="4152106"/>
            <a:ext cx="5867400" cy="158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7620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u="sng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9795" y="1371600"/>
            <a:ext cx="50366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295400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- Để 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nhận biết một vật chuyển động hay đứng yên người ta dựa vào vị trí của vật đó so với vật khác được chọn làm mốc (</a:t>
            </a:r>
            <a:r>
              <a:rPr lang="nl-NL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mốc</a:t>
            </a:r>
            <a:r>
              <a:rPr lang="nl-NL" sz="24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- Khi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trí của vật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 đó so với vật mốc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 đổi theo thời gian 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thì vật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 động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 so với vật mốc, gọi là chuyển động cơ học (hay chuyển động)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2019300" y="4152106"/>
            <a:ext cx="5867400" cy="158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05400" y="1981200"/>
            <a:ext cx="3886200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05400" y="3733800"/>
            <a:ext cx="388620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400" b="1" dirty="0" smtClean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nl-NL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trí của vật</a:t>
            </a:r>
            <a:r>
              <a:rPr lang="nl-NL" sz="2400" b="1" dirty="0" smtClean="0">
                <a:latin typeface="Times New Roman" pitchFamily="18" charset="0"/>
                <a:cs typeface="Times New Roman" pitchFamily="18" charset="0"/>
              </a:rPr>
              <a:t> đó so với vật mốc </a:t>
            </a:r>
            <a:r>
              <a:rPr lang="nl-NL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không thay đổi theo thời gian </a:t>
            </a:r>
            <a:r>
              <a:rPr lang="nl-NL" sz="2400" b="1" dirty="0" smtClean="0">
                <a:latin typeface="Times New Roman" pitchFamily="18" charset="0"/>
                <a:cs typeface="Times New Roman" pitchFamily="18" charset="0"/>
              </a:rPr>
              <a:t>thì vật </a:t>
            </a:r>
            <a:r>
              <a:rPr lang="nl-NL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đứng yên</a:t>
            </a:r>
            <a:r>
              <a:rPr lang="nl-NL" sz="2400" b="1" dirty="0" smtClean="0">
                <a:latin typeface="Times New Roman" pitchFamily="18" charset="0"/>
                <a:cs typeface="Times New Roman" pitchFamily="18" charset="0"/>
              </a:rPr>
              <a:t> so với vật mốc.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135" y="3810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b="1" u="sng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u="sng" dirty="0">
              <a:solidFill>
                <a:srgbClr val="1A04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9795" y="1371600"/>
            <a:ext cx="56137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295400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- Để 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nhận biết một vật chuyển động hay đứng yên người ta dựa vào vị trí của vật đó so với vật khác được chọn làm mốc (</a:t>
            </a:r>
            <a:r>
              <a:rPr lang="nl-NL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mốc</a:t>
            </a:r>
            <a:r>
              <a:rPr lang="nl-NL" sz="2400" b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- Khi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trí của vật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 đó so với vật mốc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 đổi theo thời gian 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thì vật </a:t>
            </a:r>
            <a:r>
              <a:rPr lang="nl-NL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 động</a:t>
            </a:r>
            <a:r>
              <a:rPr lang="nl-NL" sz="2400" dirty="0">
                <a:latin typeface="Times New Roman" pitchFamily="18" charset="0"/>
                <a:cs typeface="Times New Roman" pitchFamily="18" charset="0"/>
              </a:rPr>
              <a:t> so với vật mốc, gọi là chuyển động cơ học (hay chuyển động)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2019300" y="4152106"/>
            <a:ext cx="5867400" cy="158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HS NGỒI HO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636815"/>
            <a:ext cx="4252284" cy="276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SÁCH TRÊN BÀ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418" y="3733800"/>
            <a:ext cx="4016582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TÁ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810000"/>
            <a:ext cx="4038600" cy="2681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CHIM DAU TREN CAN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810000"/>
            <a:ext cx="4038600" cy="2827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5029200" y="193554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400" b="1" u="sng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 lời</a:t>
            </a:r>
            <a:r>
              <a:rPr lang="nl-NL" sz="2400" b="1" dirty="0" smtClean="0">
                <a:latin typeface="Times New Roman" pitchFamily="18" charset="0"/>
                <a:cs typeface="Times New Roman" pitchFamily="18" charset="0"/>
              </a:rPr>
              <a:t>: Khi </a:t>
            </a:r>
            <a:r>
              <a:rPr lang="nl-NL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trí của vật</a:t>
            </a:r>
            <a:r>
              <a:rPr lang="nl-NL" sz="2400" b="1" dirty="0" smtClean="0">
                <a:latin typeface="Times New Roman" pitchFamily="18" charset="0"/>
                <a:cs typeface="Times New Roman" pitchFamily="18" charset="0"/>
              </a:rPr>
              <a:t> đó so với vật mốc </a:t>
            </a:r>
            <a:r>
              <a:rPr lang="nl-NL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không thay đổi theo thời gian </a:t>
            </a:r>
            <a:r>
              <a:rPr lang="nl-NL" sz="2400" b="1" dirty="0" smtClean="0">
                <a:latin typeface="Times New Roman" pitchFamily="18" charset="0"/>
                <a:cs typeface="Times New Roman" pitchFamily="18" charset="0"/>
              </a:rPr>
              <a:t>thì vật </a:t>
            </a:r>
            <a:r>
              <a:rPr lang="nl-NL" sz="2400" b="1" dirty="0" smtClean="0">
                <a:solidFill>
                  <a:srgbClr val="1A04C0"/>
                </a:solidFill>
                <a:latin typeface="Times New Roman" pitchFamily="18" charset="0"/>
                <a:cs typeface="Times New Roman" pitchFamily="18" charset="0"/>
              </a:rPr>
              <a:t>đứng yên</a:t>
            </a:r>
            <a:r>
              <a:rPr lang="nl-NL" sz="2400" b="1" dirty="0" smtClean="0">
                <a:latin typeface="Times New Roman" pitchFamily="18" charset="0"/>
                <a:cs typeface="Times New Roman" pitchFamily="18" charset="0"/>
              </a:rPr>
              <a:t> so với vật mốc.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Y XE DA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181600" y="0"/>
            <a:ext cx="3962400" cy="2091392"/>
            <a:chOff x="5181600" y="0"/>
            <a:chExt cx="3962400" cy="2091392"/>
          </a:xfrm>
        </p:grpSpPr>
        <p:sp>
          <p:nvSpPr>
            <p:cNvPr id="4" name="Oval Callout 3"/>
            <p:cNvSpPr/>
            <p:nvPr/>
          </p:nvSpPr>
          <p:spPr>
            <a:xfrm>
              <a:off x="5181600" y="0"/>
              <a:ext cx="3962400" cy="2060448"/>
            </a:xfrm>
            <a:prstGeom prst="wedgeEllipseCallout">
              <a:avLst>
                <a:gd name="adj1" fmla="val -30535"/>
                <a:gd name="adj2" fmla="val 71241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15000" y="152400"/>
              <a:ext cx="33528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Tôi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chạy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đạp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tôi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đứng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yên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?</a:t>
              </a:r>
            </a:p>
            <a:p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586</TotalTime>
  <Words>1626</Words>
  <Application>Microsoft Office PowerPoint</Application>
  <PresentationFormat>On-screen Show (4:3)</PresentationFormat>
  <Paragraphs>145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Oriel</vt:lpstr>
      <vt:lpstr>Office Theme</vt:lpstr>
      <vt:lpstr>1_Office Theme</vt:lpstr>
      <vt:lpstr>Flow</vt:lpstr>
      <vt:lpstr>2_Office Theme</vt:lpstr>
      <vt:lpstr>Default Design</vt:lpstr>
      <vt:lpstr>PowerPoint Presentation</vt:lpstr>
      <vt:lpstr>chương i: cơ học </vt:lpstr>
      <vt:lpstr>PowerPoint Presentation</vt:lpstr>
      <vt:lpstr>Tiết 1- bài 1: CHUYỂN ĐỘNG CƠ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 VẬN DỤNG</vt:lpstr>
      <vt:lpstr>IV. VẬN DỤNG</vt:lpstr>
      <vt:lpstr>IV. VẬN DỤNG</vt:lpstr>
      <vt:lpstr>IV. VẬN DỤNG</vt:lpstr>
      <vt:lpstr>GHI NHỚ BÀI HỌC</vt:lpstr>
      <vt:lpstr>BÀI TẬP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139</cp:revision>
  <dcterms:created xsi:type="dcterms:W3CDTF">2017-08-20T09:35:57Z</dcterms:created>
  <dcterms:modified xsi:type="dcterms:W3CDTF">2021-08-15T02:18:56Z</dcterms:modified>
</cp:coreProperties>
</file>